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2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497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21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378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22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29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42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38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61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5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22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2396C-99FE-462F-B942-20591E90A1A1}" type="datetimeFigureOut">
              <a:rPr lang="zh-CN" altLang="en-US" smtClean="0"/>
              <a:t>2018/6/13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84EA3-AB83-44B2-9279-CB9AE6769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78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emf"/><Relationship Id="rId3" Type="http://schemas.openxmlformats.org/officeDocument/2006/relationships/image" Target="../media/image26.emf"/><Relationship Id="rId7" Type="http://schemas.openxmlformats.org/officeDocument/2006/relationships/image" Target="../media/image33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emf"/><Relationship Id="rId5" Type="http://schemas.openxmlformats.org/officeDocument/2006/relationships/image" Target="../media/image31.emf"/><Relationship Id="rId10" Type="http://schemas.openxmlformats.org/officeDocument/2006/relationships/image" Target="../media/image36.emf"/><Relationship Id="rId4" Type="http://schemas.openxmlformats.org/officeDocument/2006/relationships/image" Target="../media/image30.emf"/><Relationship Id="rId9" Type="http://schemas.openxmlformats.org/officeDocument/2006/relationships/image" Target="../media/image3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0.emf"/><Relationship Id="rId4" Type="http://schemas.openxmlformats.org/officeDocument/2006/relationships/image" Target="../media/image3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4.emf"/><Relationship Id="rId7" Type="http://schemas.openxmlformats.org/officeDocument/2006/relationships/image" Target="../media/image28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emf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Chap 16. Diodes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73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03" y="250860"/>
            <a:ext cx="4119070" cy="1624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574" y="171298"/>
            <a:ext cx="4253024" cy="1783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7271" y="2047935"/>
            <a:ext cx="1875349" cy="3098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2453" y="2039560"/>
            <a:ext cx="937675" cy="3182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6574" y="1980935"/>
            <a:ext cx="2009303" cy="3768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0787" y="1872060"/>
            <a:ext cx="1573954" cy="4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6832" y="2718012"/>
            <a:ext cx="3750698" cy="8123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3971" y="3604081"/>
            <a:ext cx="5994419" cy="30233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65179" y="5115768"/>
            <a:ext cx="3114419" cy="1331625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770824" y="4030968"/>
            <a:ext cx="3303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SabonBQ-Roman"/>
              </a:rPr>
              <a:t>The DC voltage from the rectifier is the average value of </a:t>
            </a:r>
            <a:r>
              <a:rPr lang="en-US" altLang="zh-CN" i="1" dirty="0" err="1">
                <a:latin typeface="SabonBQ-Italic"/>
              </a:rPr>
              <a:t>v</a:t>
            </a:r>
            <a:r>
              <a:rPr lang="en-US" altLang="zh-CN" sz="800" i="1" dirty="0" err="1">
                <a:latin typeface="SabonBQ-Italic"/>
              </a:rPr>
              <a:t>C</a:t>
            </a:r>
            <a:r>
              <a:rPr lang="en-US" altLang="zh-CN" dirty="0">
                <a:latin typeface="SabonBQ-Roman"/>
              </a:rPr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3777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Clamping Circuits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148" y="1464451"/>
            <a:ext cx="3581833" cy="502173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6745" y="1308039"/>
            <a:ext cx="4018605" cy="1817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221625"/>
            <a:ext cx="4052094" cy="17336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5488" y="4955250"/>
            <a:ext cx="3985117" cy="17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933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Exercise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768927" y="1995055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16.1, 16.2,16.3,16.5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4774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805" y="763183"/>
            <a:ext cx="3253528" cy="239239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881" y="958624"/>
            <a:ext cx="3373650" cy="13728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272" y="3700084"/>
            <a:ext cx="4238734" cy="208663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4302" y="3010376"/>
            <a:ext cx="2174158" cy="41862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4403" y="3591184"/>
            <a:ext cx="3599372" cy="26812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709006" y="4027637"/>
            <a:ext cx="43632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SabonBQ-Roman"/>
              </a:rPr>
              <a:t>the constant </a:t>
            </a:r>
            <a:r>
              <a:rPr lang="en-US" altLang="zh-CN" i="1" dirty="0" smtClean="0">
                <a:latin typeface="SabonBQ-Italic"/>
              </a:rPr>
              <a:t>I</a:t>
            </a:r>
            <a:r>
              <a:rPr lang="en-US" altLang="zh-CN" sz="800" b="0" i="1" u="none" strike="noStrike" baseline="0" dirty="0" smtClean="0">
                <a:latin typeface="SabonBQ-Italic"/>
              </a:rPr>
              <a:t>s </a:t>
            </a:r>
            <a:r>
              <a:rPr lang="en-US" altLang="zh-CN" dirty="0" err="1" smtClean="0">
                <a:latin typeface="SabonBQ-Roman"/>
              </a:rPr>
              <a:t>is</a:t>
            </a:r>
            <a:r>
              <a:rPr lang="en-US" altLang="zh-CN" dirty="0" smtClean="0">
                <a:latin typeface="SabonBQ-Roman"/>
              </a:rPr>
              <a:t> </a:t>
            </a:r>
            <a:r>
              <a:rPr lang="en-US" altLang="zh-CN" dirty="0">
                <a:latin typeface="SabonBQ-Roman"/>
              </a:rPr>
              <a:t>the saturation current. For silicon </a:t>
            </a:r>
            <a:r>
              <a:rPr lang="en-US" altLang="zh-CN" i="1" dirty="0">
                <a:latin typeface="SabonBQ-Italic"/>
              </a:rPr>
              <a:t>I</a:t>
            </a:r>
            <a:r>
              <a:rPr lang="en-US" altLang="zh-CN" sz="800" b="0" i="1" u="none" strike="noStrike" baseline="0" dirty="0" smtClean="0">
                <a:latin typeface="SabonBQ-Italic"/>
              </a:rPr>
              <a:t>s </a:t>
            </a:r>
            <a:r>
              <a:rPr lang="en-US" altLang="zh-CN" dirty="0" err="1">
                <a:latin typeface="SabonBQ-Roman"/>
              </a:rPr>
              <a:t>is</a:t>
            </a:r>
            <a:r>
              <a:rPr lang="en-US" altLang="zh-CN" dirty="0">
                <a:latin typeface="SabonBQ-Roman"/>
              </a:rPr>
              <a:t> typically 10</a:t>
            </a:r>
            <a:r>
              <a:rPr lang="en-US" altLang="zh-CN" sz="800" b="0" i="0" u="none" strike="noStrike" baseline="0" dirty="0" smtClean="0">
                <a:latin typeface="MTSYN"/>
              </a:rPr>
              <a:t>−</a:t>
            </a:r>
            <a:r>
              <a:rPr lang="en-US" altLang="zh-CN" sz="800" b="0" i="0" u="none" strike="noStrike" baseline="0" dirty="0" smtClean="0">
                <a:latin typeface="SabonBQ-Roman"/>
              </a:rPr>
              <a:t>12 </a:t>
            </a:r>
            <a:r>
              <a:rPr lang="en-US" altLang="zh-CN" dirty="0">
                <a:latin typeface="SabonBQ-Roman"/>
              </a:rPr>
              <a:t>amps. </a:t>
            </a:r>
            <a:r>
              <a:rPr lang="en-US" altLang="zh-CN" i="1" dirty="0">
                <a:latin typeface="SabonBQ-Italic"/>
              </a:rPr>
              <a:t>q </a:t>
            </a:r>
            <a:r>
              <a:rPr lang="en-US" altLang="zh-CN" dirty="0">
                <a:latin typeface="SabonBQ-Roman"/>
              </a:rPr>
              <a:t>is the </a:t>
            </a:r>
            <a:r>
              <a:rPr lang="en-US" altLang="zh-CN" dirty="0" smtClean="0">
                <a:latin typeface="SabonBQ-Roman"/>
              </a:rPr>
              <a:t>charge</a:t>
            </a:r>
            <a:r>
              <a:rPr lang="en-US" altLang="zh-CN" dirty="0"/>
              <a:t> of an electron,1 </a:t>
            </a:r>
            <a:r>
              <a:rPr lang="en-US" altLang="zh-CN" i="1" dirty="0"/>
              <a:t>k </a:t>
            </a:r>
            <a:r>
              <a:rPr lang="en-US" altLang="zh-CN" dirty="0"/>
              <a:t>is the Boltzmann’s constant,2 and </a:t>
            </a:r>
            <a:r>
              <a:rPr lang="en-US" altLang="zh-CN" i="1" dirty="0"/>
              <a:t>T </a:t>
            </a:r>
            <a:r>
              <a:rPr lang="en-US" altLang="zh-CN" dirty="0"/>
              <a:t>is the temperature </a:t>
            </a:r>
            <a:r>
              <a:rPr lang="en-US" altLang="zh-CN" dirty="0" smtClean="0"/>
              <a:t>in kelvins.3 </a:t>
            </a:r>
            <a:r>
              <a:rPr lang="en-US" altLang="zh-CN" dirty="0"/>
              <a:t>At room temperature, </a:t>
            </a:r>
            <a:r>
              <a:rPr lang="en-US" altLang="zh-CN" i="1" dirty="0" err="1"/>
              <a:t>kT</a:t>
            </a:r>
            <a:r>
              <a:rPr lang="en-US" altLang="zh-CN" dirty="0"/>
              <a:t>/</a:t>
            </a:r>
            <a:r>
              <a:rPr lang="en-US" altLang="zh-CN" i="1" dirty="0"/>
              <a:t>q </a:t>
            </a:r>
            <a:r>
              <a:rPr lang="en-US" altLang="zh-CN" dirty="0"/>
              <a:t>is approximately 0.025 volts.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753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725" y="649279"/>
            <a:ext cx="6047010" cy="25107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7921" y="1294072"/>
            <a:ext cx="2600374" cy="53439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828" y="3600441"/>
            <a:ext cx="7267475" cy="12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818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Example: Temperature detector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65" y="1803309"/>
            <a:ext cx="2623474" cy="2015656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069" y="2188482"/>
            <a:ext cx="1495886" cy="5233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068" y="2891355"/>
            <a:ext cx="1622437" cy="69900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7729" y="3590364"/>
            <a:ext cx="2394371" cy="75303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773" y="4468904"/>
            <a:ext cx="7684920" cy="164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05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16.3 Analysis of Diode Circuits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035423" y="2037274"/>
            <a:ext cx="69252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SabonBQ-Roman"/>
              </a:rPr>
              <a:t>we can use </a:t>
            </a:r>
            <a:r>
              <a:rPr lang="en-US" altLang="zh-CN" dirty="0" smtClean="0">
                <a:latin typeface="SabonBQ-Roman"/>
              </a:rPr>
              <a:t>one of </a:t>
            </a:r>
            <a:r>
              <a:rPr lang="en-US" altLang="zh-CN" dirty="0">
                <a:latin typeface="SabonBQ-Roman"/>
              </a:rPr>
              <a:t>the four methods of analyzing nonlinear circuits developed previously: </a:t>
            </a:r>
            <a:endParaRPr lang="en-US" altLang="zh-CN" dirty="0" smtClean="0">
              <a:latin typeface="SabonBQ-Roman"/>
            </a:endParaRPr>
          </a:p>
          <a:p>
            <a:r>
              <a:rPr lang="en-US" altLang="zh-CN" dirty="0" smtClean="0">
                <a:latin typeface="SabonBQ-Roman"/>
              </a:rPr>
              <a:t>(1)analytical </a:t>
            </a:r>
            <a:r>
              <a:rPr lang="en-US" altLang="zh-CN" dirty="0">
                <a:latin typeface="SabonBQ-Roman"/>
              </a:rPr>
              <a:t>solutions, </a:t>
            </a:r>
            <a:endParaRPr lang="en-US" altLang="zh-CN" dirty="0" smtClean="0">
              <a:latin typeface="SabonBQ-Roman"/>
            </a:endParaRPr>
          </a:p>
          <a:p>
            <a:r>
              <a:rPr lang="en-US" altLang="zh-CN" dirty="0" smtClean="0">
                <a:latin typeface="SabonBQ-Roman"/>
              </a:rPr>
              <a:t>(</a:t>
            </a:r>
            <a:r>
              <a:rPr lang="en-US" altLang="zh-CN" dirty="0">
                <a:latin typeface="SabonBQ-Roman"/>
              </a:rPr>
              <a:t>2) graphical analysis, </a:t>
            </a:r>
            <a:endParaRPr lang="en-US" altLang="zh-CN" dirty="0" smtClean="0">
              <a:latin typeface="SabonBQ-Roman"/>
            </a:endParaRPr>
          </a:p>
          <a:p>
            <a:r>
              <a:rPr lang="en-US" altLang="zh-CN" dirty="0" smtClean="0">
                <a:latin typeface="SabonBQ-Roman"/>
              </a:rPr>
              <a:t>(</a:t>
            </a:r>
            <a:r>
              <a:rPr lang="en-US" altLang="zh-CN" dirty="0">
                <a:latin typeface="SabonBQ-Roman"/>
              </a:rPr>
              <a:t>3) piecewise-linear analysis, </a:t>
            </a:r>
            <a:endParaRPr lang="en-US" altLang="zh-CN" dirty="0" smtClean="0">
              <a:latin typeface="SabonBQ-Roman"/>
            </a:endParaRPr>
          </a:p>
          <a:p>
            <a:r>
              <a:rPr lang="en-US" altLang="zh-CN" dirty="0" smtClean="0">
                <a:latin typeface="SabonBQ-Roman"/>
              </a:rPr>
              <a:t>(4)incremental </a:t>
            </a:r>
            <a:r>
              <a:rPr lang="en-US" altLang="zh-CN" dirty="0">
                <a:latin typeface="SabonBQ-Roman"/>
              </a:rPr>
              <a:t>analysis.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400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Method of Assumed States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39735"/>
            <a:ext cx="2394630" cy="30558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4601" y="1923935"/>
            <a:ext cx="2063880" cy="23826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51646" y="4891172"/>
            <a:ext cx="77858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SabonBQ-Roman"/>
              </a:rPr>
              <a:t>the ideal diode has two mutually exclusive states: </a:t>
            </a:r>
            <a:r>
              <a:rPr lang="en-US" altLang="zh-CN" i="1" dirty="0">
                <a:latin typeface="SabonBQ-Italic"/>
              </a:rPr>
              <a:t>the ON state, </a:t>
            </a:r>
            <a:r>
              <a:rPr lang="en-US" altLang="zh-CN" i="1" dirty="0" smtClean="0">
                <a:latin typeface="SabonBQ-Italic"/>
              </a:rPr>
              <a:t>for which </a:t>
            </a:r>
            <a:r>
              <a:rPr lang="en-US" altLang="zh-CN" i="1" dirty="0">
                <a:latin typeface="SabonBQ-Italic"/>
              </a:rPr>
              <a:t>the diode voltage </a:t>
            </a:r>
            <a:r>
              <a:rPr lang="en-US" altLang="zh-CN" i="1" dirty="0" err="1">
                <a:latin typeface="SabonBQ-Italic"/>
              </a:rPr>
              <a:t>v</a:t>
            </a:r>
            <a:r>
              <a:rPr lang="en-US" altLang="zh-CN" sz="800" b="0" i="1" u="none" strike="noStrike" baseline="0" dirty="0" err="1" smtClean="0">
                <a:latin typeface="SabonBQ-Italic"/>
              </a:rPr>
              <a:t>D</a:t>
            </a:r>
            <a:r>
              <a:rPr lang="en-US" altLang="zh-CN" sz="800" b="0" i="1" u="none" strike="noStrike" baseline="0" dirty="0" smtClean="0">
                <a:latin typeface="SabonBQ-Italic"/>
              </a:rPr>
              <a:t> </a:t>
            </a:r>
            <a:r>
              <a:rPr lang="en-US" altLang="zh-CN" i="1" dirty="0">
                <a:latin typeface="SabonBQ-Italic"/>
              </a:rPr>
              <a:t>is zero (the diode is a short circuit)</a:t>
            </a:r>
            <a:r>
              <a:rPr lang="en-US" altLang="zh-CN" dirty="0">
                <a:latin typeface="SabonBQ-Roman"/>
              </a:rPr>
              <a:t>, and </a:t>
            </a:r>
            <a:r>
              <a:rPr lang="en-US" altLang="zh-CN" i="1" dirty="0">
                <a:latin typeface="SabonBQ-Italic"/>
              </a:rPr>
              <a:t>the OFF state</a:t>
            </a:r>
            <a:r>
              <a:rPr lang="en-US" altLang="zh-CN" i="1" dirty="0" smtClean="0">
                <a:latin typeface="SabonBQ-Italic"/>
              </a:rPr>
              <a:t>, </a:t>
            </a:r>
            <a:r>
              <a:rPr lang="en-US" altLang="zh-CN" i="1" dirty="0">
                <a:latin typeface="SabonBQ-Italic"/>
              </a:rPr>
              <a:t>where the diode current </a:t>
            </a:r>
            <a:r>
              <a:rPr lang="en-US" altLang="zh-CN" i="1" dirty="0" err="1">
                <a:latin typeface="SabonBQ-Italic"/>
              </a:rPr>
              <a:t>i</a:t>
            </a:r>
            <a:r>
              <a:rPr lang="en-US" altLang="zh-CN" sz="800" b="0" i="1" u="none" strike="noStrike" baseline="0" dirty="0" err="1" smtClean="0">
                <a:latin typeface="SabonBQ-Italic"/>
              </a:rPr>
              <a:t>D</a:t>
            </a:r>
            <a:r>
              <a:rPr lang="en-US" altLang="zh-CN" sz="800" b="0" i="1" u="none" strike="noStrike" baseline="0" dirty="0" smtClean="0">
                <a:latin typeface="SabonBQ-Italic"/>
              </a:rPr>
              <a:t> </a:t>
            </a:r>
            <a:r>
              <a:rPr lang="en-US" altLang="zh-CN" i="1" dirty="0">
                <a:latin typeface="SabonBQ-Italic"/>
              </a:rPr>
              <a:t>is zero (the diode is an open circuit)</a:t>
            </a:r>
            <a:r>
              <a:rPr lang="en-US" altLang="zh-CN" dirty="0">
                <a:latin typeface="SabonBQ-Roman"/>
              </a:rPr>
              <a:t>.</a:t>
            </a:r>
            <a:endParaRPr lang="en-US" altLang="zh-CN" i="1" dirty="0" smtClean="0">
              <a:latin typeface="SabonBQ-Italic"/>
            </a:endParaRPr>
          </a:p>
          <a:p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9231" y="2486268"/>
            <a:ext cx="3493616" cy="63793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851646" y="6073507"/>
            <a:ext cx="70541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SabonBQ-Roman"/>
              </a:rPr>
              <a:t>Draw two </a:t>
            </a:r>
            <a:r>
              <a:rPr lang="en-US" altLang="zh-CN" dirty="0" err="1">
                <a:latin typeface="SabonBQ-Roman"/>
              </a:rPr>
              <a:t>subcircuits</a:t>
            </a:r>
            <a:r>
              <a:rPr lang="en-US" altLang="zh-CN" dirty="0">
                <a:latin typeface="SabonBQ-Roman"/>
              </a:rPr>
              <a:t> corresponding to </a:t>
            </a:r>
            <a:r>
              <a:rPr lang="en-US" altLang="zh-CN" dirty="0" smtClean="0">
                <a:latin typeface="SabonBQ-Roman"/>
              </a:rPr>
              <a:t>the two </a:t>
            </a:r>
            <a:r>
              <a:rPr lang="en-US" altLang="zh-CN" dirty="0">
                <a:latin typeface="SabonBQ-Roman"/>
              </a:rPr>
              <a:t>diode states, and analyze each </a:t>
            </a:r>
            <a:r>
              <a:rPr lang="en-US" altLang="zh-CN" dirty="0" err="1">
                <a:latin typeface="SabonBQ-Roman"/>
              </a:rPr>
              <a:t>subcircuit</a:t>
            </a:r>
            <a:r>
              <a:rPr lang="en-US" altLang="zh-CN" dirty="0">
                <a:latin typeface="SabonBQ-Roman"/>
              </a:rPr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072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78" y="236231"/>
            <a:ext cx="4385521" cy="433725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804" y="4881176"/>
            <a:ext cx="3153633" cy="164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4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93" y="313842"/>
            <a:ext cx="4602226" cy="213352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831" y="2801293"/>
            <a:ext cx="2630817" cy="97284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018" y="122619"/>
            <a:ext cx="4127781" cy="55197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2893" y="5642344"/>
            <a:ext cx="2522407" cy="56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572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16.4 Nonlinear Analysis with RL and RC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28650" y="1768825"/>
            <a:ext cx="2492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zh-CN" dirty="0">
                <a:solidFill>
                  <a:srgbClr val="000000"/>
                </a:solidFill>
                <a:latin typeface="SabonBQ-Roman"/>
              </a:rPr>
              <a:t>16.4.1 </a:t>
            </a:r>
            <a:r>
              <a:rPr lang="en-GB" altLang="zh-CN" dirty="0">
                <a:solidFill>
                  <a:srgbClr val="00C300"/>
                </a:solidFill>
                <a:latin typeface="AkzidenzGroteskBQ-LightOsF"/>
              </a:rPr>
              <a:t>PEAK DETECTOR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0" y="2325368"/>
            <a:ext cx="4520931" cy="17085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911" y="1422881"/>
            <a:ext cx="2009303" cy="8291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930" y="4407224"/>
            <a:ext cx="4119070" cy="1624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3501" y="4327662"/>
            <a:ext cx="4253024" cy="17838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58351" y="2249912"/>
            <a:ext cx="1573954" cy="3601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2515" y="2622416"/>
            <a:ext cx="2612093" cy="5778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6584" y="3206389"/>
            <a:ext cx="3918140" cy="8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7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1267</TotalTime>
  <Words>192</Words>
  <Application>Microsoft Office PowerPoint</Application>
  <PresentationFormat>全屏显示(4:3)</PresentationFormat>
  <Paragraphs>18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AkzidenzGroteskBQ-LightOsF</vt:lpstr>
      <vt:lpstr>MTSYN</vt:lpstr>
      <vt:lpstr>SabonBQ-Italic</vt:lpstr>
      <vt:lpstr>SabonBQ-Roman</vt:lpstr>
      <vt:lpstr>等线</vt:lpstr>
      <vt:lpstr>等线 Light</vt:lpstr>
      <vt:lpstr>Arial</vt:lpstr>
      <vt:lpstr>Calibri</vt:lpstr>
      <vt:lpstr>Calibri Light</vt:lpstr>
      <vt:lpstr>Office 主题​​</vt:lpstr>
      <vt:lpstr>Chap 16. Diodes</vt:lpstr>
      <vt:lpstr>PowerPoint 演示文稿</vt:lpstr>
      <vt:lpstr>PowerPoint 演示文稿</vt:lpstr>
      <vt:lpstr>Example: Temperature detector</vt:lpstr>
      <vt:lpstr>16.3 Analysis of Diode Circuits</vt:lpstr>
      <vt:lpstr>Method of Assumed States</vt:lpstr>
      <vt:lpstr>PowerPoint 演示文稿</vt:lpstr>
      <vt:lpstr>PowerPoint 演示文稿</vt:lpstr>
      <vt:lpstr>16.4 Nonlinear Analysis with RL and RC</vt:lpstr>
      <vt:lpstr>PowerPoint 演示文稿</vt:lpstr>
      <vt:lpstr>Clamping Circuits</vt:lpstr>
      <vt:lpstr>Exercise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16. Diodes</dc:title>
  <dc:creator>Fei You</dc:creator>
  <cp:lastModifiedBy>You Fei</cp:lastModifiedBy>
  <cp:revision>18</cp:revision>
  <dcterms:created xsi:type="dcterms:W3CDTF">2018-06-11T13:25:18Z</dcterms:created>
  <dcterms:modified xsi:type="dcterms:W3CDTF">2018-06-14T04:39:11Z</dcterms:modified>
</cp:coreProperties>
</file>