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75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2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30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49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08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7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77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06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39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43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67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058A-81E8-45EA-81C0-320413B6C60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160D-AC11-4288-BF9C-70C9722E7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62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emf"/><Relationship Id="rId4" Type="http://schemas.openxmlformats.org/officeDocument/2006/relationships/image" Target="../media/image6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Chap 9. Energy Storage Elements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697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125" y="317300"/>
            <a:ext cx="1406512" cy="737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125" y="1191526"/>
            <a:ext cx="1774884" cy="804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800" y="2451443"/>
            <a:ext cx="1440000" cy="11808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3769" y="2075755"/>
            <a:ext cx="1802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For a LTI inductor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3591" y="133209"/>
            <a:ext cx="3248373" cy="45225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101" y="5015540"/>
            <a:ext cx="4855815" cy="6616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73769" y="4655710"/>
            <a:ext cx="2046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Memory property</a:t>
            </a:r>
            <a:endParaRPr lang="zh-CN" altLang="en-US" sz="20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7012" y="4454375"/>
            <a:ext cx="3482791" cy="24036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769" y="6079212"/>
            <a:ext cx="4085582" cy="64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4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9.2 Series and Parallel Connections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Capacitors</a:t>
            </a:r>
          </a:p>
          <a:p>
            <a:pPr lvl="1"/>
            <a:r>
              <a:rPr lang="en-US" altLang="zh-CN" dirty="0" smtClean="0"/>
              <a:t>Series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454" y="2369495"/>
            <a:ext cx="2545117" cy="34672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338" y="3123951"/>
            <a:ext cx="2109768" cy="276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505" y="3462637"/>
            <a:ext cx="1674419" cy="318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1338" y="3915823"/>
            <a:ext cx="2109768" cy="7035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9513" y="4677123"/>
            <a:ext cx="1373023" cy="54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9.2 Series and Parallel Connections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Capacitors</a:t>
            </a:r>
          </a:p>
          <a:p>
            <a:pPr lvl="1"/>
            <a:r>
              <a:rPr lang="en-US" altLang="zh-CN" dirty="0" smtClean="0"/>
              <a:t>Parallel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6280" y="2437369"/>
            <a:ext cx="2679070" cy="24371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919" y="2858694"/>
            <a:ext cx="1808372" cy="686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640" y="3680380"/>
            <a:ext cx="1640930" cy="351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919" y="4167066"/>
            <a:ext cx="1808372" cy="5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3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9.2 Series and Parallel Connections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Inductors</a:t>
            </a:r>
          </a:p>
          <a:p>
            <a:pPr lvl="1"/>
            <a:r>
              <a:rPr lang="en-US" altLang="zh-CN" dirty="0" smtClean="0"/>
              <a:t>Series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930" y="2374468"/>
            <a:ext cx="2679070" cy="3484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640" y="2760277"/>
            <a:ext cx="1808372" cy="67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8640" y="3623900"/>
            <a:ext cx="1774884" cy="4103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8640" y="4364929"/>
            <a:ext cx="1808372" cy="62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52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9.2 Series and Parallel Connections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Inductors</a:t>
            </a:r>
          </a:p>
          <a:p>
            <a:pPr lvl="1"/>
            <a:r>
              <a:rPr lang="en-US" altLang="zh-CN" dirty="0" smtClean="0"/>
              <a:t>Parallel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504" y="2698981"/>
            <a:ext cx="2377675" cy="2604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084" y="2930923"/>
            <a:ext cx="2042791" cy="435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3635" y="3501359"/>
            <a:ext cx="1607442" cy="368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479" y="3869859"/>
            <a:ext cx="2109768" cy="80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2084" y="4819415"/>
            <a:ext cx="1205582" cy="6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8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9.3 Special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MOSFET gate capacitance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92" y="2654352"/>
            <a:ext cx="2746047" cy="24036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528" y="2414231"/>
            <a:ext cx="3650233" cy="31741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844" y="1878231"/>
            <a:ext cx="1540465" cy="536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6164" y="5668444"/>
            <a:ext cx="1205582" cy="56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3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9.3 Special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Wiring loop inductance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987" y="2791106"/>
            <a:ext cx="2712558" cy="2420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038" y="3417647"/>
            <a:ext cx="2478140" cy="7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8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9.3 Special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Transformer</a:t>
            </a:r>
          </a:p>
          <a:p>
            <a:pPr lvl="1"/>
            <a:r>
              <a:rPr lang="en-US" altLang="zh-CN" dirty="0"/>
              <a:t>A transformer is a two-port device made by winding a second coil around </a:t>
            </a:r>
            <a:r>
              <a:rPr lang="en-US" altLang="zh-CN" dirty="0" smtClean="0"/>
              <a:t>the </a:t>
            </a:r>
            <a:r>
              <a:rPr lang="en-GB" altLang="zh-CN" dirty="0" smtClean="0"/>
              <a:t>inductor</a:t>
            </a:r>
          </a:p>
          <a:p>
            <a:pPr lvl="1"/>
            <a:r>
              <a:rPr lang="en-US" altLang="zh-CN" dirty="0"/>
              <a:t>In an ideal transformer, the coils are wound so tightly against </a:t>
            </a:r>
            <a:r>
              <a:rPr lang="en-US" altLang="zh-CN" dirty="0" smtClean="0"/>
              <a:t>each other </a:t>
            </a:r>
            <a:r>
              <a:rPr lang="en-US" altLang="zh-CN" dirty="0"/>
              <a:t>that each of their turns links the same </a:t>
            </a:r>
            <a:r>
              <a:rPr lang="en-US" altLang="zh-CN" dirty="0" smtClean="0"/>
              <a:t>flux.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57" y="4001294"/>
            <a:ext cx="4152559" cy="221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443" y="3848713"/>
            <a:ext cx="1306047" cy="23282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559" y="4346948"/>
            <a:ext cx="2042791" cy="3266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279" y="5629316"/>
            <a:ext cx="1875349" cy="3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4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764" y="3686626"/>
            <a:ext cx="6607677" cy="30078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Circuits do take time to respond to their inputs, and this delay is </a:t>
            </a:r>
            <a:r>
              <a:rPr lang="en-US" altLang="zh-CN" dirty="0" smtClean="0"/>
              <a:t>often </a:t>
            </a:r>
            <a:r>
              <a:rPr lang="en-GB" altLang="zh-CN" dirty="0" smtClean="0"/>
              <a:t>of </a:t>
            </a:r>
            <a:r>
              <a:rPr lang="en-GB" altLang="zh-CN" dirty="0"/>
              <a:t>significant importance.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4740" y="2697928"/>
            <a:ext cx="3393584" cy="140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7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Energy Storage 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any interconnect having a </a:t>
            </a:r>
            <a:r>
              <a:rPr lang="en-US" altLang="zh-CN" dirty="0" smtClean="0"/>
              <a:t>potential difference </a:t>
            </a:r>
            <a:r>
              <a:rPr lang="en-US" altLang="zh-CN" dirty="0"/>
              <a:t>with its surroundings actually stores an electric charge </a:t>
            </a:r>
            <a:r>
              <a:rPr lang="en-US" altLang="zh-CN" i="1" dirty="0"/>
              <a:t>q </a:t>
            </a:r>
            <a:r>
              <a:rPr lang="en-US" altLang="zh-CN" dirty="0"/>
              <a:t>that </a:t>
            </a:r>
            <a:r>
              <a:rPr lang="en-US" altLang="zh-CN" dirty="0" smtClean="0"/>
              <a:t>sources an </a:t>
            </a:r>
            <a:r>
              <a:rPr lang="en-US" altLang="zh-CN" dirty="0">
                <a:solidFill>
                  <a:srgbClr val="FF0000"/>
                </a:solidFill>
              </a:rPr>
              <a:t>electric field </a:t>
            </a:r>
            <a:r>
              <a:rPr lang="en-US" altLang="zh-CN" b="1" dirty="0">
                <a:solidFill>
                  <a:srgbClr val="FF0000"/>
                </a:solidFill>
              </a:rPr>
              <a:t>E </a:t>
            </a:r>
            <a:r>
              <a:rPr lang="en-US" altLang="zh-CN" dirty="0"/>
              <a:t>between that charge and its </a:t>
            </a:r>
            <a:r>
              <a:rPr lang="en-US" altLang="zh-CN" dirty="0" smtClean="0"/>
              <a:t>image</a:t>
            </a:r>
          </a:p>
          <a:p>
            <a:r>
              <a:rPr lang="en-GB" altLang="zh-CN" dirty="0"/>
              <a:t>in order </a:t>
            </a:r>
            <a:r>
              <a:rPr lang="en-GB" altLang="zh-CN" dirty="0" smtClean="0"/>
              <a:t>to</a:t>
            </a:r>
            <a:r>
              <a:rPr lang="en-US" altLang="zh-CN" dirty="0" smtClean="0"/>
              <a:t>supply </a:t>
            </a:r>
            <a:r>
              <a:rPr lang="en-US" altLang="zh-CN" dirty="0"/>
              <a:t>the charge, a current </a:t>
            </a:r>
            <a:r>
              <a:rPr lang="en-US" altLang="zh-CN" i="1" dirty="0" err="1"/>
              <a:t>i</a:t>
            </a:r>
            <a:r>
              <a:rPr lang="en-US" altLang="zh-CN" i="1" dirty="0"/>
              <a:t> </a:t>
            </a:r>
            <a:r>
              <a:rPr lang="en-US" altLang="zh-CN" dirty="0"/>
              <a:t>must flow around the interconnect loop. </a:t>
            </a:r>
            <a:r>
              <a:rPr lang="en-US" altLang="zh-CN" dirty="0" smtClean="0"/>
              <a:t>This current </a:t>
            </a:r>
            <a:r>
              <a:rPr lang="en-US" altLang="zh-CN" dirty="0"/>
              <a:t>in turn generates a </a:t>
            </a:r>
            <a:r>
              <a:rPr lang="en-US" altLang="zh-CN" dirty="0">
                <a:solidFill>
                  <a:srgbClr val="FF0000"/>
                </a:solidFill>
              </a:rPr>
              <a:t>magnetic flux density </a:t>
            </a:r>
            <a:r>
              <a:rPr lang="en-US" altLang="zh-CN" b="1" dirty="0">
                <a:solidFill>
                  <a:srgbClr val="FF0000"/>
                </a:solidFill>
              </a:rPr>
              <a:t>B </a:t>
            </a:r>
            <a:r>
              <a:rPr lang="en-US" altLang="zh-CN" dirty="0"/>
              <a:t>that is linked by the loop.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495" y="4729317"/>
            <a:ext cx="5726512" cy="20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4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0" y="1657124"/>
            <a:ext cx="9075350" cy="520087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11929" cy="35725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93074" y="313699"/>
            <a:ext cx="1429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Capacitor &lt;-E</a:t>
            </a:r>
          </a:p>
          <a:p>
            <a:r>
              <a:rPr lang="en-US" altLang="zh-CN" dirty="0" smtClean="0"/>
              <a:t>Inductor  &lt;-B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097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" y="386740"/>
            <a:ext cx="9014475" cy="544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6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9.1 Constitutive Laws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Capacitors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8014"/>
            <a:ext cx="4320001" cy="3283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652" y="1825625"/>
            <a:ext cx="1373023" cy="7788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1163" y="2672320"/>
            <a:ext cx="1440000" cy="418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8651" y="3226006"/>
            <a:ext cx="1674419" cy="7286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4884" y="4115598"/>
            <a:ext cx="1272558" cy="6113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1720" y="3590318"/>
            <a:ext cx="1540465" cy="460625"/>
          </a:xfrm>
          <a:prstGeom prst="rect">
            <a:avLst/>
          </a:prstGeom>
        </p:spPr>
      </p:pic>
      <p:sp>
        <p:nvSpPr>
          <p:cNvPr id="10" name="右箭头 9"/>
          <p:cNvSpPr/>
          <p:nvPr/>
        </p:nvSpPr>
        <p:spPr>
          <a:xfrm>
            <a:off x="6623070" y="3820630"/>
            <a:ext cx="571990" cy="134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044652" y="4886470"/>
            <a:ext cx="2719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dirty="0">
                <a:latin typeface="SabonBQ-Roman"/>
              </a:rPr>
              <a:t>units of Coulombs/Volt,</a:t>
            </a:r>
          </a:p>
          <a:p>
            <a:r>
              <a:rPr lang="en-GB" altLang="zh-CN" dirty="0">
                <a:latin typeface="SabonBQ-Roman"/>
              </a:rPr>
              <a:t>or Farads [F].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-11878" y="4284999"/>
            <a:ext cx="128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permittivity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794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80" y="411983"/>
            <a:ext cx="3248373" cy="48993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816" y="2513470"/>
            <a:ext cx="1473489" cy="103012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32377" y="2079632"/>
            <a:ext cx="5604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>
                <a:latin typeface="SabonBQ-Italic"/>
              </a:rPr>
              <a:t>the element law for a linear </a:t>
            </a:r>
            <a:r>
              <a:rPr lang="en-US" altLang="zh-CN" i="1" dirty="0" smtClean="0">
                <a:latin typeface="SabonBQ-Italic"/>
              </a:rPr>
              <a:t>time-invariant </a:t>
            </a:r>
            <a:r>
              <a:rPr lang="en-GB" altLang="zh-CN" i="1" dirty="0" smtClean="0">
                <a:latin typeface="SabonBQ-Italic"/>
              </a:rPr>
              <a:t>capacitor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83781" y="52774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AkzidenzGroteskBQ-Reg"/>
              </a:rPr>
              <a:t>FIGURE 9.12 </a:t>
            </a:r>
            <a:r>
              <a:rPr lang="en-US" altLang="zh-CN" dirty="0">
                <a:solidFill>
                  <a:srgbClr val="00C300"/>
                </a:solidFill>
                <a:latin typeface="AkzidenzGroteskBQ-LightOsF"/>
              </a:rPr>
              <a:t>The symbol and</a:t>
            </a:r>
          </a:p>
          <a:p>
            <a:r>
              <a:rPr lang="en-GB" altLang="zh-CN" dirty="0">
                <a:solidFill>
                  <a:srgbClr val="00C300"/>
                </a:solidFill>
                <a:latin typeface="AkzidenzGroteskBQ-LightOsF"/>
              </a:rPr>
              <a:t>voltage-charge relation for the</a:t>
            </a:r>
          </a:p>
          <a:p>
            <a:r>
              <a:rPr lang="en-US" altLang="zh-CN" dirty="0">
                <a:solidFill>
                  <a:srgbClr val="00C300"/>
                </a:solidFill>
                <a:latin typeface="AkzidenzGroteskBQ-LightOsF"/>
              </a:rPr>
              <a:t>ideal linear capacitor. The element</a:t>
            </a:r>
          </a:p>
          <a:p>
            <a:r>
              <a:rPr lang="en-US" altLang="zh-CN" dirty="0">
                <a:solidFill>
                  <a:srgbClr val="00C300"/>
                </a:solidFill>
                <a:latin typeface="AkzidenzGroteskBQ-LightOsF"/>
              </a:rPr>
              <a:t>law for the capacitor is </a:t>
            </a:r>
            <a:r>
              <a:rPr lang="en-US" altLang="zh-CN" i="1" dirty="0" err="1">
                <a:solidFill>
                  <a:srgbClr val="00C300"/>
                </a:solidFill>
                <a:latin typeface="AkzidenzGroteskBQ-LightItOsF"/>
              </a:rPr>
              <a:t>i</a:t>
            </a:r>
            <a:r>
              <a:rPr lang="en-US" altLang="zh-CN" i="1" dirty="0">
                <a:solidFill>
                  <a:srgbClr val="00C300"/>
                </a:solidFill>
                <a:latin typeface="AkzidenzGroteskBQ-LightItOsF"/>
              </a:rPr>
              <a:t> </a:t>
            </a:r>
            <a:r>
              <a:rPr lang="en-US" altLang="zh-CN" dirty="0">
                <a:solidFill>
                  <a:srgbClr val="00C300"/>
                </a:solidFill>
                <a:latin typeface="MTSYN"/>
              </a:rPr>
              <a:t>= </a:t>
            </a:r>
            <a:r>
              <a:rPr lang="en-US" altLang="zh-CN" i="1" dirty="0" err="1">
                <a:solidFill>
                  <a:srgbClr val="00C300"/>
                </a:solidFill>
                <a:latin typeface="AkzidenzGroteskBQ-LightItOsF"/>
              </a:rPr>
              <a:t>Cdv</a:t>
            </a:r>
            <a:r>
              <a:rPr lang="en-US" altLang="zh-CN" dirty="0">
                <a:solidFill>
                  <a:srgbClr val="00C300"/>
                </a:solidFill>
                <a:latin typeface="AkzidenzGroteskBQ-LightOsF"/>
              </a:rPr>
              <a:t>/</a:t>
            </a:r>
            <a:r>
              <a:rPr lang="en-US" altLang="zh-CN" i="1" dirty="0" err="1">
                <a:solidFill>
                  <a:srgbClr val="00C300"/>
                </a:solidFill>
                <a:latin typeface="AkzidenzGroteskBQ-LightItOsF"/>
              </a:rPr>
              <a:t>dt</a:t>
            </a:r>
            <a:r>
              <a:rPr lang="en-US" altLang="zh-CN" dirty="0" err="1">
                <a:solidFill>
                  <a:srgbClr val="00C300"/>
                </a:solidFill>
                <a:latin typeface="AkzidenzGroteskBQ-LightOsF"/>
              </a:rPr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60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Memory </a:t>
            </a:r>
            <a:r>
              <a:rPr lang="en-GB" altLang="zh-CN" dirty="0"/>
              <a:t>property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827" y="1922442"/>
            <a:ext cx="1808372" cy="770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269" y="3129073"/>
            <a:ext cx="2009303" cy="6532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057" y="1837454"/>
            <a:ext cx="3080931" cy="24622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057" y="4299704"/>
            <a:ext cx="3583256" cy="24622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215083" y="4077137"/>
            <a:ext cx="114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State at t1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215083" y="4062835"/>
            <a:ext cx="373770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415380" y="6471200"/>
            <a:ext cx="373770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305320" y="1652788"/>
            <a:ext cx="1483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Stored charge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05320" y="4062835"/>
            <a:ext cx="149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Stored energy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5781596"/>
            <a:ext cx="3985117" cy="61137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145" y="4378002"/>
            <a:ext cx="1741396" cy="753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8741" y="4576772"/>
            <a:ext cx="1272558" cy="4103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7794" y="5027846"/>
            <a:ext cx="1808372" cy="753750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367145" y="625287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i="1" dirty="0">
                <a:latin typeface="SabonBQ-Italic"/>
              </a:rPr>
              <a:t>Unlike a resistor, a capacitor stores energy rather than dissipates it.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9.1 Constitutive Laws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Inductors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i="1" dirty="0"/>
              <a:t>inductor </a:t>
            </a:r>
            <a:r>
              <a:rPr lang="en-US" altLang="zh-CN" dirty="0"/>
              <a:t>models the effect of magnetic fields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9990"/>
            <a:ext cx="4453954" cy="391112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556036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dirty="0">
                <a:latin typeface="SabonBQ-Roman"/>
              </a:rPr>
              <a:t>permeability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419" y="2854506"/>
            <a:ext cx="1473489" cy="6951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59305" y="2950657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Flux density</a:t>
            </a:r>
            <a:endParaRPr lang="zh-CN" altLang="en-US" sz="20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186" y="3696677"/>
            <a:ext cx="1540465" cy="3768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636" y="4128003"/>
            <a:ext cx="2679070" cy="38525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984648" y="4513253"/>
            <a:ext cx="5159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The units of flux linkage is the Weber [</a:t>
            </a:r>
            <a:r>
              <a:rPr lang="en-US" altLang="zh-CN" dirty="0" err="1">
                <a:latin typeface="SabonBQ-Roman"/>
              </a:rPr>
              <a:t>Wb</a:t>
            </a:r>
            <a:r>
              <a:rPr lang="en-US" altLang="zh-CN" dirty="0">
                <a:latin typeface="SabonBQ-Roman"/>
              </a:rPr>
              <a:t>].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2604" y="4901051"/>
            <a:ext cx="1942326" cy="7788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9813" y="5696377"/>
            <a:ext cx="1707907" cy="67837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786960" y="5859949"/>
            <a:ext cx="2497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Inductance is defined as 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145963" y="5833790"/>
            <a:ext cx="113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[Henry, H]</a:t>
            </a:r>
            <a:endParaRPr lang="zh-CN" altLang="en-US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4907" y="6391203"/>
            <a:ext cx="1406512" cy="4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9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288</Words>
  <Application>Microsoft Office PowerPoint</Application>
  <PresentationFormat>全屏显示(4:3)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AkzidenzGroteskBQ-LightItOsF</vt:lpstr>
      <vt:lpstr>AkzidenzGroteskBQ-LightOsF</vt:lpstr>
      <vt:lpstr>AkzidenzGroteskBQ-Reg</vt:lpstr>
      <vt:lpstr>MTSYN</vt:lpstr>
      <vt:lpstr>SabonBQ-Italic</vt:lpstr>
      <vt:lpstr>SabonBQ-Roman</vt:lpstr>
      <vt:lpstr>等线</vt:lpstr>
      <vt:lpstr>等线 Light</vt:lpstr>
      <vt:lpstr>Arial</vt:lpstr>
      <vt:lpstr>Calibri</vt:lpstr>
      <vt:lpstr>Calibri Light</vt:lpstr>
      <vt:lpstr>Office 主题​​</vt:lpstr>
      <vt:lpstr>Chap 9. Energy Storage Elements</vt:lpstr>
      <vt:lpstr>Introduction</vt:lpstr>
      <vt:lpstr>Energy Storage Form</vt:lpstr>
      <vt:lpstr>PowerPoint 演示文稿</vt:lpstr>
      <vt:lpstr>PowerPoint 演示文稿</vt:lpstr>
      <vt:lpstr>9.1 Constitutive Laws</vt:lpstr>
      <vt:lpstr>PowerPoint 演示文稿</vt:lpstr>
      <vt:lpstr>Memory property</vt:lpstr>
      <vt:lpstr>9.1 Constitutive Laws</vt:lpstr>
      <vt:lpstr>PowerPoint 演示文稿</vt:lpstr>
      <vt:lpstr>9.2 Series and Parallel Connections</vt:lpstr>
      <vt:lpstr>9.2 Series and Parallel Connections</vt:lpstr>
      <vt:lpstr>9.2 Series and Parallel Connections</vt:lpstr>
      <vt:lpstr>9.2 Series and Parallel Connections</vt:lpstr>
      <vt:lpstr>9.3 Special examples</vt:lpstr>
      <vt:lpstr>9.3 Special examples</vt:lpstr>
      <vt:lpstr>9.3 Special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9. Energy Storage Elements</dc:title>
  <dc:creator>You Fei</dc:creator>
  <cp:lastModifiedBy>You Fei</cp:lastModifiedBy>
  <cp:revision>58</cp:revision>
  <dcterms:created xsi:type="dcterms:W3CDTF">2018-05-10T02:45:00Z</dcterms:created>
  <dcterms:modified xsi:type="dcterms:W3CDTF">2018-05-14T09:03:18Z</dcterms:modified>
</cp:coreProperties>
</file>