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88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8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48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2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860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56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7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4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6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3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568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43597-623A-4F22-A594-C3086E3B5E60}" type="datetimeFigureOut">
              <a:rPr lang="zh-CN" altLang="en-US" smtClean="0"/>
              <a:t>2018/5/3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7D2E-D285-4CAF-A582-869C6D84EE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64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Chap 7 Passive Devices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384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7" y="473695"/>
            <a:ext cx="8372094" cy="36012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7923" y="4074945"/>
            <a:ext cx="68713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dirty="0">
                <a:latin typeface="Verdana" panose="020B0604030504040204" pitchFamily="34" charset="0"/>
              </a:rPr>
              <a:t>Relevant to typical </a:t>
            </a:r>
            <a:r>
              <a:rPr lang="en-GB" altLang="zh-CN" dirty="0" smtClean="0">
                <a:latin typeface="Verdana" panose="020B0604030504040204" pitchFamily="34" charset="0"/>
              </a:rPr>
              <a:t>inductor </a:t>
            </a:r>
            <a:r>
              <a:rPr lang="en-US" altLang="zh-CN" dirty="0" smtClean="0">
                <a:latin typeface="Verdana" panose="020B0604030504040204" pitchFamily="34" charset="0"/>
              </a:rPr>
              <a:t>designs </a:t>
            </a:r>
            <a:r>
              <a:rPr lang="en-US" altLang="zh-CN" dirty="0">
                <a:latin typeface="Verdana" panose="020B0604030504040204" pitchFamily="34" charset="0"/>
              </a:rPr>
              <a:t>is the plot for a line length of 20 </a:t>
            </a:r>
            <a:r>
              <a:rPr lang="en-US" altLang="zh-CN" dirty="0" err="1">
                <a:latin typeface="Verdana" panose="020B0604030504040204" pitchFamily="34" charset="0"/>
              </a:rPr>
              <a:t>μm</a:t>
            </a:r>
            <a:r>
              <a:rPr lang="en-US" altLang="zh-CN" dirty="0">
                <a:latin typeface="Verdana" panose="020B0604030504040204" pitchFamily="34" charset="0"/>
              </a:rPr>
              <a:t>, suggesting that a diameter of 5 to 6 times </a:t>
            </a:r>
            <a:r>
              <a:rPr lang="en-US" altLang="zh-CN" i="1" dirty="0">
                <a:latin typeface="Verdana-Italic"/>
              </a:rPr>
              <a:t>W </a:t>
            </a:r>
            <a:r>
              <a:rPr lang="en-US" altLang="zh-CN" dirty="0">
                <a:latin typeface="Verdana" panose="020B0604030504040204" pitchFamily="34" charset="0"/>
              </a:rPr>
              <a:t>should be chosen for </a:t>
            </a:r>
            <a:r>
              <a:rPr lang="en-US" altLang="zh-CN" dirty="0" smtClean="0">
                <a:latin typeface="Verdana" panose="020B0604030504040204" pitchFamily="34" charset="0"/>
              </a:rPr>
              <a:t>the inner </a:t>
            </a:r>
            <a:r>
              <a:rPr lang="en-US" altLang="zh-CN" dirty="0">
                <a:latin typeface="Verdana" panose="020B0604030504040204" pitchFamily="34" charset="0"/>
              </a:rPr>
              <a:t>opening to ensure negligible coupling. It is helpful to remember this rule of thumb.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1488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7.2.2 Inductor Geometries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73" y="1741839"/>
            <a:ext cx="8491854" cy="323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7.2.3 Inductance Equations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For example, an empirical formula that </a:t>
            </a:r>
            <a:r>
              <a:rPr lang="en-US" altLang="zh-CN" dirty="0" smtClean="0"/>
              <a:t>has less </a:t>
            </a:r>
            <a:r>
              <a:rPr lang="en-US" altLang="zh-CN" dirty="0"/>
              <a:t>than 10% error for inductors in the range of 5 to 50 </a:t>
            </a:r>
            <a:r>
              <a:rPr lang="en-US" altLang="zh-CN" dirty="0" err="1"/>
              <a:t>nH</a:t>
            </a:r>
            <a:r>
              <a:rPr lang="en-US" altLang="zh-CN" dirty="0"/>
              <a:t> is given in </a:t>
            </a:r>
            <a:r>
              <a:rPr lang="en-US" altLang="zh-CN" b="1" dirty="0"/>
              <a:t>[1] </a:t>
            </a:r>
            <a:r>
              <a:rPr lang="en-US" altLang="zh-CN" dirty="0"/>
              <a:t>and can be reduced to the following form for a </a:t>
            </a:r>
            <a:r>
              <a:rPr lang="en-US" altLang="zh-CN" dirty="0" smtClean="0"/>
              <a:t>square </a:t>
            </a:r>
            <a:r>
              <a:rPr lang="en-GB" altLang="zh-CN" dirty="0" smtClean="0"/>
              <a:t>spiral</a:t>
            </a:r>
            <a:r>
              <a:rPr lang="en-GB" altLang="zh-CN" dirty="0"/>
              <a:t>: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14" y="3567056"/>
            <a:ext cx="3616745" cy="1189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26761" y="4891242"/>
                <a:ext cx="4572000" cy="12021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where </a:t>
                </a:r>
                <a:r>
                  <a:rPr lang="en-US" altLang="zh-CN" i="1" dirty="0">
                    <a:solidFill>
                      <a:srgbClr val="000000"/>
                    </a:solidFill>
                    <a:latin typeface="Verdana-Italic"/>
                  </a:rPr>
                  <a:t>Am </a:t>
                </a:r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is the metal area (the shaded area in </a:t>
                </a:r>
                <a:r>
                  <a:rPr lang="en-US" altLang="zh-CN" b="1" dirty="0">
                    <a:solidFill>
                      <a:srgbClr val="00339B"/>
                    </a:solidFill>
                    <a:latin typeface="Verdana" panose="020B0604030504040204" pitchFamily="34" charset="0"/>
                  </a:rPr>
                  <a:t>Fig. 7.5</a:t>
                </a:r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) and </a:t>
                </a:r>
                <a:r>
                  <a:rPr lang="en-US" altLang="zh-CN" i="1" dirty="0" err="1">
                    <a:solidFill>
                      <a:srgbClr val="000000"/>
                    </a:solidFill>
                    <a:latin typeface="Verdana-Italic"/>
                  </a:rPr>
                  <a:t>Atot</a:t>
                </a:r>
                <a:r>
                  <a:rPr lang="en-US" altLang="zh-CN" i="1" dirty="0">
                    <a:solidFill>
                      <a:srgbClr val="000000"/>
                    </a:solidFill>
                    <a:latin typeface="Verdana-Italic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is the total inductor area 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𝑜𝑢𝑡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 smtClean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 </a:t>
                </a:r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in </a:t>
                </a:r>
                <a:r>
                  <a:rPr lang="en-US" altLang="zh-CN" b="1" dirty="0">
                    <a:solidFill>
                      <a:srgbClr val="00339B"/>
                    </a:solidFill>
                    <a:latin typeface="Verdana" panose="020B0604030504040204" pitchFamily="34" charset="0"/>
                  </a:rPr>
                  <a:t>Fig. 7.5</a:t>
                </a:r>
                <a:r>
                  <a:rPr lang="en-US" altLang="zh-CN" dirty="0">
                    <a:solidFill>
                      <a:srgbClr val="000000"/>
                    </a:solidFill>
                    <a:latin typeface="Verdana" panose="020B0604030504040204" pitchFamily="34" charset="0"/>
                  </a:rPr>
                  <a:t>). All units are metric.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1" y="4891242"/>
                <a:ext cx="4572000" cy="1202124"/>
              </a:xfrm>
              <a:prstGeom prst="rect">
                <a:avLst/>
              </a:prstGeom>
              <a:blipFill>
                <a:blip r:embed="rId3"/>
                <a:stretch>
                  <a:fillRect l="-1067" t="-3535" r="-400" b="-60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498" y="3756147"/>
            <a:ext cx="1841861" cy="21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179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76" y="272016"/>
            <a:ext cx="5090233" cy="3484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941" y="1131751"/>
            <a:ext cx="3884652" cy="15242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0524" y="3722213"/>
            <a:ext cx="7745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An interesting property of inductors is that, for a given wire length, width, and spacing, their </a:t>
            </a:r>
            <a:r>
              <a:rPr lang="en-US" altLang="zh-CN" dirty="0">
                <a:solidFill>
                  <a:srgbClr val="FF0000"/>
                </a:solidFill>
                <a:latin typeface="Verdana" panose="020B0604030504040204" pitchFamily="34" charset="0"/>
              </a:rPr>
              <a:t>inductance is a weak function of </a:t>
            </a:r>
            <a:r>
              <a:rPr lang="en-US" altLang="zh-CN" dirty="0" smtClean="0">
                <a:solidFill>
                  <a:srgbClr val="FF0000"/>
                </a:solidFill>
                <a:latin typeface="Verdana" panose="020B0604030504040204" pitchFamily="34" charset="0"/>
              </a:rPr>
              <a:t>the </a:t>
            </a:r>
            <a:r>
              <a:rPr lang="en-GB" altLang="zh-CN" dirty="0" smtClean="0">
                <a:solidFill>
                  <a:srgbClr val="FF0000"/>
                </a:solidFill>
                <a:latin typeface="Verdana" panose="020B0604030504040204" pitchFamily="34" charset="0"/>
              </a:rPr>
              <a:t>number </a:t>
            </a:r>
            <a:r>
              <a:rPr lang="en-GB" altLang="zh-CN" dirty="0">
                <a:solidFill>
                  <a:srgbClr val="FF0000"/>
                </a:solidFill>
                <a:latin typeface="Verdana" panose="020B0604030504040204" pitchFamily="34" charset="0"/>
              </a:rPr>
              <a:t>of turns</a:t>
            </a:r>
            <a:r>
              <a:rPr lang="en-GB" altLang="zh-CN" dirty="0">
                <a:latin typeface="Verdana" panose="020B0604030504040204" pitchFamily="34" charset="0"/>
              </a:rPr>
              <a:t>.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324" y="4706630"/>
            <a:ext cx="6396280" cy="153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4317" y="676315"/>
            <a:ext cx="7285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For example, if </a:t>
            </a:r>
            <a:r>
              <a:rPr lang="en-US" altLang="zh-CN" i="1" dirty="0" err="1">
                <a:latin typeface="Verdana-Italic"/>
              </a:rPr>
              <a:t>ltot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= 2000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r>
              <a:rPr lang="en-US" altLang="zh-CN" dirty="0">
                <a:latin typeface="Verdana" panose="020B0604030504040204" pitchFamily="34" charset="0"/>
              </a:rPr>
              <a:t>, </a:t>
            </a:r>
            <a:r>
              <a:rPr lang="en-US" altLang="zh-CN" i="1" dirty="0">
                <a:latin typeface="Verdana-Italic"/>
              </a:rPr>
              <a:t>W </a:t>
            </a:r>
            <a:r>
              <a:rPr lang="en-US" altLang="zh-CN" dirty="0">
                <a:latin typeface="Verdana" panose="020B0604030504040204" pitchFamily="34" charset="0"/>
              </a:rPr>
              <a:t>= 4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r>
              <a:rPr lang="en-US" altLang="zh-CN" dirty="0">
                <a:latin typeface="Verdana" panose="020B0604030504040204" pitchFamily="34" charset="0"/>
              </a:rPr>
              <a:t>, and </a:t>
            </a:r>
            <a:r>
              <a:rPr lang="en-US" altLang="zh-CN" i="1" dirty="0">
                <a:latin typeface="Verdana-Italic"/>
              </a:rPr>
              <a:t>S </a:t>
            </a:r>
            <a:r>
              <a:rPr lang="en-US" altLang="zh-CN" dirty="0">
                <a:latin typeface="Verdana" panose="020B0604030504040204" pitchFamily="34" charset="0"/>
              </a:rPr>
              <a:t>= 0.5 </a:t>
            </a:r>
            <a:r>
              <a:rPr lang="en-US" altLang="zh-CN" i="1" dirty="0" err="1">
                <a:latin typeface="Verdana-Italic"/>
              </a:rPr>
              <a:t>μ</a:t>
            </a:r>
            <a:r>
              <a:rPr lang="en-US" altLang="zh-CN" dirty="0" err="1">
                <a:latin typeface="Verdana" panose="020B0604030504040204" pitchFamily="34" charset="0"/>
              </a:rPr>
              <a:t>m</a:t>
            </a:r>
            <a:r>
              <a:rPr lang="en-US" altLang="zh-CN" dirty="0">
                <a:latin typeface="Verdana" panose="020B0604030504040204" pitchFamily="34" charset="0"/>
              </a:rPr>
              <a:t>, then as </a:t>
            </a:r>
            <a:r>
              <a:rPr lang="en-US" altLang="zh-CN" i="1" dirty="0">
                <a:latin typeface="Verdana-Italic"/>
              </a:rPr>
              <a:t>N </a:t>
            </a:r>
            <a:r>
              <a:rPr lang="en-US" altLang="zh-CN" dirty="0">
                <a:latin typeface="Verdana" panose="020B0604030504040204" pitchFamily="34" charset="0"/>
              </a:rPr>
              <a:t>varies from 2 to 3 to 4 to </a:t>
            </a:r>
            <a:r>
              <a:rPr lang="en-US" altLang="zh-CN" dirty="0" smtClean="0">
                <a:latin typeface="Verdana" panose="020B0604030504040204" pitchFamily="34" charset="0"/>
              </a:rPr>
              <a:t>5, then </a:t>
            </a:r>
            <a:r>
              <a:rPr lang="en-US" altLang="zh-CN" dirty="0">
                <a:latin typeface="Verdana" panose="020B0604030504040204" pitchFamily="34" charset="0"/>
              </a:rPr>
              <a:t>inductance rises from 3.96 </a:t>
            </a:r>
            <a:r>
              <a:rPr lang="en-US" altLang="zh-CN" dirty="0" err="1">
                <a:latin typeface="Verdana" panose="020B0604030504040204" pitchFamily="34" charset="0"/>
              </a:rPr>
              <a:t>nH</a:t>
            </a:r>
            <a:r>
              <a:rPr lang="en-US" altLang="zh-CN" dirty="0">
                <a:latin typeface="Verdana" panose="020B0604030504040204" pitchFamily="34" charset="0"/>
              </a:rPr>
              <a:t> to 4.47 </a:t>
            </a:r>
            <a:r>
              <a:rPr lang="en-US" altLang="zh-CN" dirty="0" err="1">
                <a:latin typeface="Verdana" panose="020B0604030504040204" pitchFamily="34" charset="0"/>
              </a:rPr>
              <a:t>nH</a:t>
            </a:r>
            <a:r>
              <a:rPr lang="en-US" altLang="zh-CN" dirty="0">
                <a:latin typeface="Verdana" panose="020B0604030504040204" pitchFamily="34" charset="0"/>
              </a:rPr>
              <a:t> to 4.83 </a:t>
            </a:r>
            <a:r>
              <a:rPr lang="en-US" altLang="zh-CN" dirty="0" err="1">
                <a:latin typeface="Verdana" panose="020B0604030504040204" pitchFamily="34" charset="0"/>
              </a:rPr>
              <a:t>nH</a:t>
            </a:r>
            <a:r>
              <a:rPr lang="en-US" altLang="zh-CN" dirty="0">
                <a:latin typeface="Verdana" panose="020B0604030504040204" pitchFamily="34" charset="0"/>
              </a:rPr>
              <a:t> to 4.96 </a:t>
            </a:r>
            <a:r>
              <a:rPr lang="en-US" altLang="zh-CN" dirty="0" err="1">
                <a:latin typeface="Verdana" panose="020B0604030504040204" pitchFamily="34" charset="0"/>
              </a:rPr>
              <a:t>nH</a:t>
            </a:r>
            <a:r>
              <a:rPr lang="en-US" altLang="zh-CN" dirty="0">
                <a:latin typeface="Verdana" panose="020B0604030504040204" pitchFamily="34" charset="0"/>
              </a:rPr>
              <a:t>, respectively.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844317" y="2221460"/>
            <a:ext cx="689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In other words, a given length of wire </a:t>
            </a:r>
            <a:r>
              <a:rPr lang="en-US" altLang="zh-CN" dirty="0" smtClean="0">
                <a:latin typeface="Verdana" panose="020B0604030504040204" pitchFamily="34" charset="0"/>
              </a:rPr>
              <a:t>yields roughly </a:t>
            </a:r>
            <a:r>
              <a:rPr lang="en-US" altLang="zh-CN" dirty="0">
                <a:latin typeface="Verdana" panose="020B0604030504040204" pitchFamily="34" charset="0"/>
              </a:rPr>
              <a:t>a constant inductance regardless of how it is “wound.”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44317" y="3090803"/>
            <a:ext cx="6898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key point here is that, since this length has a given </a:t>
            </a:r>
            <a:r>
              <a:rPr lang="en-US" altLang="zh-CN" dirty="0" smtClean="0">
                <a:latin typeface="Verdana" panose="020B0604030504040204" pitchFamily="34" charset="0"/>
              </a:rPr>
              <a:t>series resistance </a:t>
            </a:r>
            <a:r>
              <a:rPr lang="en-US" altLang="zh-CN" dirty="0">
                <a:latin typeface="Verdana" panose="020B0604030504040204" pitchFamily="34" charset="0"/>
              </a:rPr>
              <a:t>(at low frequencies), the choice of </a:t>
            </a:r>
            <a:r>
              <a:rPr lang="en-US" altLang="zh-CN" i="1" dirty="0">
                <a:latin typeface="Verdana-Italic"/>
              </a:rPr>
              <a:t>N </a:t>
            </a:r>
            <a:r>
              <a:rPr lang="en-US" altLang="zh-CN" dirty="0">
                <a:latin typeface="Verdana" panose="020B0604030504040204" pitchFamily="34" charset="0"/>
              </a:rPr>
              <a:t>only mildly affects the </a:t>
            </a:r>
            <a:r>
              <a:rPr lang="en-US" altLang="zh-CN" i="1" dirty="0">
                <a:latin typeface="Verdana-Italic"/>
              </a:rPr>
              <a:t>Q </a:t>
            </a:r>
            <a:r>
              <a:rPr lang="en-US" altLang="zh-CN" dirty="0">
                <a:latin typeface="Verdana" panose="020B0604030504040204" pitchFamily="34" charset="0"/>
              </a:rPr>
              <a:t>(but can save area).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844317" y="4187097"/>
            <a:ext cx="65443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latin typeface="Verdana" panose="020B0604030504040204" pitchFamily="34" charset="0"/>
              </a:rPr>
              <a:t>But the number of turns must be at least 2 to create mutual coupling.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295" y="4741164"/>
            <a:ext cx="5221704" cy="211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33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10" y="511940"/>
            <a:ext cx="8104187" cy="1482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10" y="2067363"/>
            <a:ext cx="6496745" cy="1775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63" y="3988947"/>
            <a:ext cx="6362792" cy="168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8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Accuracy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The above inductance equations yield different levels of accuracy for different geometries. For example, the measurements on </a:t>
            </a:r>
            <a:r>
              <a:rPr lang="en-US" altLang="zh-CN" dirty="0" smtClean="0"/>
              <a:t>tens of </a:t>
            </a:r>
            <a:r>
              <a:rPr lang="en-US" altLang="zh-CN" dirty="0"/>
              <a:t>inductors in </a:t>
            </a:r>
            <a:r>
              <a:rPr lang="en-US" altLang="zh-CN" b="1" dirty="0"/>
              <a:t>[3] </a:t>
            </a:r>
            <a:r>
              <a:rPr lang="en-US" altLang="zh-CN" dirty="0"/>
              <a:t>reveal that </a:t>
            </a:r>
            <a:r>
              <a:rPr lang="en-US" altLang="zh-CN" b="1" dirty="0" err="1"/>
              <a:t>Eqs</a:t>
            </a:r>
            <a:r>
              <a:rPr lang="en-US" altLang="zh-CN" b="1" dirty="0"/>
              <a:t>. (7.19) </a:t>
            </a:r>
            <a:r>
              <a:rPr lang="en-US" altLang="zh-CN" dirty="0"/>
              <a:t>and (</a:t>
            </a:r>
            <a:r>
              <a:rPr lang="en-US" altLang="zh-CN" b="1" dirty="0"/>
              <a:t>7.20</a:t>
            </a:r>
            <a:r>
              <a:rPr lang="en-US" altLang="zh-CN" dirty="0"/>
              <a:t>) incur </a:t>
            </a:r>
            <a:r>
              <a:rPr lang="en-US" altLang="zh-CN" dirty="0">
                <a:solidFill>
                  <a:srgbClr val="FF0000"/>
                </a:solidFill>
              </a:rPr>
              <a:t>an error of about 8% for 20% of the inductors and an error of about </a:t>
            </a:r>
            <a:r>
              <a:rPr lang="en-US" altLang="zh-CN" dirty="0" smtClean="0">
                <a:solidFill>
                  <a:srgbClr val="FF0000"/>
                </a:solidFill>
              </a:rPr>
              <a:t>4% for </a:t>
            </a:r>
            <a:r>
              <a:rPr lang="en-US" altLang="zh-CN" dirty="0">
                <a:solidFill>
                  <a:srgbClr val="FF0000"/>
                </a:solidFill>
              </a:rPr>
              <a:t>50% of the inductors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For a resonator, </a:t>
            </a:r>
            <a:r>
              <a:rPr lang="en-US" altLang="zh-CN" dirty="0"/>
              <a:t>we must determine the </a:t>
            </a:r>
            <a:r>
              <a:rPr lang="en-US" altLang="zh-CN" dirty="0" smtClean="0"/>
              <a:t>tolerable </a:t>
            </a:r>
            <a:r>
              <a:rPr lang="en-GB" altLang="zh-CN" dirty="0" smtClean="0"/>
              <a:t>error </a:t>
            </a:r>
            <a:r>
              <a:rPr lang="en-GB" altLang="zh-CN" dirty="0"/>
              <a:t>in </a:t>
            </a:r>
            <a:r>
              <a:rPr lang="el-GR" altLang="zh-CN" i="1" dirty="0"/>
              <a:t>ω</a:t>
            </a:r>
            <a:r>
              <a:rPr lang="el-GR" altLang="zh-CN" sz="1400" dirty="0"/>
              <a:t>0</a:t>
            </a:r>
            <a:r>
              <a:rPr lang="el-GR" altLang="zh-CN" dirty="0" smtClean="0"/>
              <a:t>.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Field simulations are necessary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Equations can only be applied to initial 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49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7.2.4 Parasitic </a:t>
            </a:r>
            <a:r>
              <a:rPr lang="en-US" altLang="zh-CN" dirty="0" err="1" smtClean="0"/>
              <a:t>Capcitances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6" y="1927408"/>
            <a:ext cx="8506048" cy="341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77" y="954175"/>
            <a:ext cx="6764652" cy="1892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907" y="3013436"/>
            <a:ext cx="6563722" cy="17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62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2" y="1672065"/>
            <a:ext cx="8037210" cy="3768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56" y="2364393"/>
            <a:ext cx="6563722" cy="35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41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1800" dirty="0"/>
              <a:t>Modern RF design needs </a:t>
            </a:r>
            <a:r>
              <a:rPr lang="en-US" altLang="zh-CN" sz="1800" i="1" dirty="0"/>
              <a:t>many </a:t>
            </a:r>
            <a:r>
              <a:rPr lang="en-US" altLang="zh-CN" sz="1800" dirty="0"/>
              <a:t>inductors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dirty="0" smtClean="0"/>
              <a:t>Example: Disadvantages </a:t>
            </a:r>
          </a:p>
          <a:p>
            <a:pPr lvl="1"/>
            <a:r>
              <a:rPr lang="en-US" altLang="zh-CN" sz="1600" dirty="0" smtClean="0"/>
              <a:t> (a</a:t>
            </a:r>
            <a:r>
              <a:rPr lang="en-US" altLang="zh-CN" sz="1600" dirty="0"/>
              <a:t>) the bandwidth at node </a:t>
            </a:r>
            <a:r>
              <a:rPr lang="en-US" altLang="zh-CN" sz="1600" i="1" dirty="0"/>
              <a:t>X </a:t>
            </a:r>
            <a:r>
              <a:rPr lang="en-US" altLang="zh-CN" sz="1600" dirty="0"/>
              <a:t>is limited to 1/[(</a:t>
            </a:r>
            <a:r>
              <a:rPr lang="en-US" altLang="zh-CN" sz="1600" i="1" dirty="0"/>
              <a:t>R</a:t>
            </a:r>
            <a:r>
              <a:rPr lang="en-US" altLang="zh-CN" sz="1100" i="1" dirty="0"/>
              <a:t>D</a:t>
            </a:r>
            <a:r>
              <a:rPr lang="en-US" altLang="zh-CN" sz="1600" dirty="0"/>
              <a:t>‖</a:t>
            </a:r>
            <a:r>
              <a:rPr lang="en-US" altLang="zh-CN" sz="1600" i="1" dirty="0"/>
              <a:t>r</a:t>
            </a:r>
            <a:r>
              <a:rPr lang="en-US" altLang="zh-CN" sz="1100" i="1" dirty="0"/>
              <a:t>O</a:t>
            </a:r>
            <a:r>
              <a:rPr lang="en-US" altLang="zh-CN" sz="1100" dirty="0"/>
              <a:t>1</a:t>
            </a:r>
            <a:r>
              <a:rPr lang="en-US" altLang="zh-CN" sz="1600" dirty="0"/>
              <a:t>)</a:t>
            </a:r>
            <a:r>
              <a:rPr lang="en-US" altLang="zh-CN" sz="1600" i="1" dirty="0"/>
              <a:t>C</a:t>
            </a:r>
            <a:r>
              <a:rPr lang="en-US" altLang="zh-CN" sz="1100" i="1" dirty="0"/>
              <a:t>D</a:t>
            </a:r>
            <a:r>
              <a:rPr lang="en-US" altLang="zh-CN" sz="1600" dirty="0"/>
              <a:t>], </a:t>
            </a:r>
            <a:endParaRPr lang="en-US" altLang="zh-CN" sz="1600" dirty="0" smtClean="0"/>
          </a:p>
          <a:p>
            <a:pPr lvl="1"/>
            <a:r>
              <a:rPr lang="en-US" altLang="zh-CN" sz="1600" dirty="0" smtClean="0"/>
              <a:t>and </a:t>
            </a:r>
            <a:r>
              <a:rPr lang="en-US" altLang="zh-CN" sz="1600" dirty="0"/>
              <a:t>(b) the </a:t>
            </a:r>
            <a:r>
              <a:rPr lang="en-US" altLang="zh-CN" sz="1600" dirty="0" smtClean="0"/>
              <a:t>voltage headroom </a:t>
            </a:r>
            <a:r>
              <a:rPr lang="en-US" altLang="zh-CN" sz="1600" dirty="0"/>
              <a:t>trades with the voltage gain, </a:t>
            </a:r>
            <a:r>
              <a:rPr lang="en-US" altLang="zh-CN" sz="1600" i="1" dirty="0"/>
              <a:t>g</a:t>
            </a:r>
            <a:r>
              <a:rPr lang="en-US" altLang="zh-CN" sz="1100" i="1" dirty="0"/>
              <a:t>m</a:t>
            </a:r>
            <a:r>
              <a:rPr lang="en-US" altLang="zh-CN" sz="1100" dirty="0"/>
              <a:t>1</a:t>
            </a:r>
            <a:r>
              <a:rPr lang="en-US" altLang="zh-CN" sz="1600" dirty="0"/>
              <a:t>(</a:t>
            </a:r>
            <a:r>
              <a:rPr lang="en-US" altLang="zh-CN" sz="1600" i="1" dirty="0"/>
              <a:t>R</a:t>
            </a:r>
            <a:r>
              <a:rPr lang="en-US" altLang="zh-CN" sz="1200" i="1" dirty="0"/>
              <a:t>D</a:t>
            </a:r>
            <a:r>
              <a:rPr lang="en-US" altLang="zh-CN" sz="1600" i="1" dirty="0"/>
              <a:t> </a:t>
            </a:r>
            <a:r>
              <a:rPr lang="en-US" altLang="zh-CN" sz="1600" dirty="0"/>
              <a:t>‖ </a:t>
            </a:r>
            <a:r>
              <a:rPr lang="en-US" altLang="zh-CN" sz="1600" i="1" dirty="0"/>
              <a:t>r</a:t>
            </a:r>
            <a:r>
              <a:rPr lang="en-US" altLang="zh-CN" sz="1100" i="1" dirty="0"/>
              <a:t>O</a:t>
            </a:r>
            <a:r>
              <a:rPr lang="en-US" altLang="zh-CN" sz="1100" dirty="0"/>
              <a:t>1</a:t>
            </a:r>
            <a:r>
              <a:rPr lang="en-US" altLang="zh-CN" sz="1600" dirty="0"/>
              <a:t>).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347" y="3026266"/>
            <a:ext cx="5626047" cy="25543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8143" y="5504009"/>
            <a:ext cx="2779909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>
                <a:latin typeface="Verdana" panose="020B0604030504040204" pitchFamily="34" charset="0"/>
              </a:rPr>
              <a:t>CMOS technology scaling tends to improve the former but at the cost of </a:t>
            </a:r>
            <a:r>
              <a:rPr lang="en-US" altLang="zh-CN" sz="1100" dirty="0" smtClean="0">
                <a:latin typeface="Verdana" panose="020B0604030504040204" pitchFamily="34" charset="0"/>
              </a:rPr>
              <a:t>the latter</a:t>
            </a:r>
            <a:r>
              <a:rPr lang="en-US" altLang="zh-CN" sz="1100" dirty="0">
                <a:latin typeface="Verdana" panose="020B0604030504040204" pitchFamily="34" charset="0"/>
              </a:rPr>
              <a:t>. For example, in 65-nm technology with a 1-V supply, the circuit provides a bandwidth of several </a:t>
            </a:r>
            <a:r>
              <a:rPr lang="en-US" altLang="zh-CN" sz="1100" dirty="0" smtClean="0">
                <a:latin typeface="Verdana" panose="020B0604030504040204" pitchFamily="34" charset="0"/>
              </a:rPr>
              <a:t>gigahertz </a:t>
            </a:r>
            <a:r>
              <a:rPr lang="en-US" altLang="zh-CN" sz="1100" dirty="0">
                <a:latin typeface="Verdana" panose="020B0604030504040204" pitchFamily="34" charset="0"/>
              </a:rPr>
              <a:t>but a voltage </a:t>
            </a:r>
            <a:r>
              <a:rPr lang="en-US" altLang="zh-CN" sz="1100" dirty="0" smtClean="0">
                <a:latin typeface="Verdana" panose="020B0604030504040204" pitchFamily="34" charset="0"/>
              </a:rPr>
              <a:t>gain in </a:t>
            </a:r>
            <a:r>
              <a:rPr lang="en-US" altLang="zh-CN" sz="1100" dirty="0">
                <a:latin typeface="Verdana" panose="020B0604030504040204" pitchFamily="34" charset="0"/>
              </a:rPr>
              <a:t>the range of 3 to 4.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4685723" y="5591576"/>
            <a:ext cx="36640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Verdana" panose="020B0604030504040204" pitchFamily="34" charset="0"/>
              </a:rPr>
              <a:t>little dc voltage drop, the circuit can comfortably operate with </a:t>
            </a:r>
            <a:r>
              <a:rPr lang="en-US" altLang="zh-CN" sz="1200" dirty="0" smtClean="0">
                <a:latin typeface="Verdana" panose="020B0604030504040204" pitchFamily="34" charset="0"/>
              </a:rPr>
              <a:t>low supply </a:t>
            </a:r>
            <a:r>
              <a:rPr lang="en-US" altLang="zh-CN" sz="1200" dirty="0">
                <a:latin typeface="Verdana" panose="020B0604030504040204" pitchFamily="34" charset="0"/>
              </a:rPr>
              <a:t>voltages while providing a reasonable voltage gain (e.g., 10).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3500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7.2.5 Loss Mechanisms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Metal Resistance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419" y="2618749"/>
            <a:ext cx="4520931" cy="22612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511" y="2979544"/>
            <a:ext cx="1373023" cy="10217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57550" y="487999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For example, a 5-nH inductor operating at 5 GHz with an </a:t>
            </a:r>
            <a:r>
              <a:rPr lang="en-US" altLang="zh-CN" i="1" dirty="0">
                <a:latin typeface="Verdana-Italic"/>
              </a:rPr>
              <a:t>R</a:t>
            </a:r>
            <a:r>
              <a:rPr lang="en-US" altLang="zh-CN" sz="1200" i="1" dirty="0">
                <a:latin typeface="Verdana-Italic"/>
              </a:rPr>
              <a:t>S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of 15.7 Ω has a </a:t>
            </a:r>
            <a:r>
              <a:rPr lang="en-US" altLang="zh-CN" i="1" dirty="0">
                <a:latin typeface="Verdana-Italic"/>
              </a:rPr>
              <a:t>Q </a:t>
            </a:r>
            <a:r>
              <a:rPr lang="en-US" altLang="zh-CN" dirty="0">
                <a:latin typeface="Verdana" panose="020B0604030504040204" pitchFamily="34" charset="0"/>
              </a:rPr>
              <a:t>of 10.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3205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19" y="914226"/>
            <a:ext cx="8506856" cy="85972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9" y="1764290"/>
            <a:ext cx="8506856" cy="9471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0764" y="2870511"/>
            <a:ext cx="8199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Unfortunately, the above example portrays an optimistic picture: the </a:t>
            </a:r>
            <a:r>
              <a:rPr lang="en-US" altLang="zh-CN" i="1" dirty="0">
                <a:latin typeface="Verdana-Italic"/>
              </a:rPr>
              <a:t>Q </a:t>
            </a:r>
            <a:r>
              <a:rPr lang="en-US" altLang="zh-CN" dirty="0">
                <a:latin typeface="Verdana" panose="020B0604030504040204" pitchFamily="34" charset="0"/>
              </a:rPr>
              <a:t>is limited not only by the (low-frequency) series resistance</a:t>
            </a:r>
          </a:p>
          <a:p>
            <a:r>
              <a:rPr lang="en-US" altLang="zh-CN" dirty="0">
                <a:latin typeface="Verdana" panose="020B0604030504040204" pitchFamily="34" charset="0"/>
              </a:rPr>
              <a:t>but also by several other mechanisms. That is, the overall </a:t>
            </a:r>
            <a:r>
              <a:rPr lang="en-US" altLang="zh-CN" i="1" dirty="0">
                <a:latin typeface="Verdana-Italic"/>
              </a:rPr>
              <a:t>Q </a:t>
            </a:r>
            <a:r>
              <a:rPr lang="en-US" altLang="zh-CN" dirty="0">
                <a:latin typeface="Verdana" panose="020B0604030504040204" pitchFamily="34" charset="0"/>
              </a:rPr>
              <a:t>may fall quite short of 10. </a:t>
            </a:r>
            <a:endParaRPr lang="en-US" altLang="zh-CN" dirty="0" smtClean="0">
              <a:latin typeface="Verdana" panose="020B0604030504040204" pitchFamily="34" charset="0"/>
            </a:endParaRPr>
          </a:p>
          <a:p>
            <a:endParaRPr lang="en-US" altLang="zh-CN" dirty="0" smtClean="0">
              <a:latin typeface="Verdana" panose="020B0604030504040204" pitchFamily="34" charset="0"/>
            </a:endParaRPr>
          </a:p>
          <a:p>
            <a:r>
              <a:rPr lang="en-US" altLang="zh-CN" dirty="0" smtClean="0">
                <a:latin typeface="Verdana" panose="020B0604030504040204" pitchFamily="34" charset="0"/>
              </a:rPr>
              <a:t>As </a:t>
            </a:r>
            <a:r>
              <a:rPr lang="en-US" altLang="zh-CN" dirty="0">
                <a:solidFill>
                  <a:srgbClr val="FF0000"/>
                </a:solidFill>
                <a:latin typeface="Verdana" panose="020B0604030504040204" pitchFamily="34" charset="0"/>
              </a:rPr>
              <a:t>a rule of thumb</a:t>
            </a:r>
            <a:r>
              <a:rPr lang="en-US" altLang="zh-CN" dirty="0">
                <a:latin typeface="Verdana" panose="020B0604030504040204" pitchFamily="34" charset="0"/>
              </a:rPr>
              <a:t>, we strive to </a:t>
            </a:r>
            <a:r>
              <a:rPr lang="en-US" altLang="zh-CN" dirty="0" smtClean="0">
                <a:latin typeface="Verdana" panose="020B0604030504040204" pitchFamily="34" charset="0"/>
              </a:rPr>
              <a:t>design inductors </a:t>
            </a:r>
            <a:r>
              <a:rPr lang="en-US" altLang="zh-CN" dirty="0">
                <a:latin typeface="Verdana" panose="020B0604030504040204" pitchFamily="34" charset="0"/>
              </a:rPr>
              <a:t>such that the low-frequency metal resistance yields a </a:t>
            </a:r>
            <a:r>
              <a:rPr lang="en-US" altLang="zh-CN" i="1" dirty="0">
                <a:latin typeface="Verdana-Italic"/>
              </a:rPr>
              <a:t>Q </a:t>
            </a:r>
            <a:r>
              <a:rPr lang="en-US" altLang="zh-CN" dirty="0">
                <a:latin typeface="Verdana" panose="020B0604030504040204" pitchFamily="34" charset="0"/>
              </a:rPr>
              <a:t>about </a:t>
            </a:r>
            <a:r>
              <a:rPr lang="en-US" altLang="zh-CN" i="1" dirty="0">
                <a:latin typeface="Verdana-Italic"/>
              </a:rPr>
              <a:t>twice </a:t>
            </a:r>
            <a:r>
              <a:rPr lang="en-US" altLang="zh-CN" dirty="0">
                <a:latin typeface="Verdana" panose="020B0604030504040204" pitchFamily="34" charset="0"/>
              </a:rPr>
              <a:t>the desired value, anticipating that other </a:t>
            </a:r>
            <a:r>
              <a:rPr lang="en-US" altLang="zh-CN" dirty="0" smtClean="0">
                <a:latin typeface="Verdana" panose="020B0604030504040204" pitchFamily="34" charset="0"/>
              </a:rPr>
              <a:t>mechanisms drop </a:t>
            </a:r>
            <a:r>
              <a:rPr lang="en-US" altLang="zh-CN" dirty="0">
                <a:latin typeface="Verdana" panose="020B0604030504040204" pitchFamily="34" charset="0"/>
              </a:rPr>
              <a:t>the </a:t>
            </a:r>
            <a:r>
              <a:rPr lang="en-US" altLang="zh-CN" i="1" dirty="0">
                <a:latin typeface="Verdana-Italic"/>
              </a:rPr>
              <a:t>Q </a:t>
            </a:r>
            <a:r>
              <a:rPr lang="en-US" altLang="zh-CN" dirty="0">
                <a:latin typeface="Verdana" panose="020B0604030504040204" pitchFamily="34" charset="0"/>
              </a:rPr>
              <a:t>by a factor of 2.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957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68" y="399449"/>
            <a:ext cx="6831629" cy="272187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58601" y="3432883"/>
            <a:ext cx="5816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i="1" dirty="0">
                <a:latin typeface="Verdana-Italic"/>
              </a:rPr>
              <a:t>R</a:t>
            </a:r>
            <a:r>
              <a:rPr lang="en-US" altLang="zh-CN" sz="1200" i="1" dirty="0">
                <a:latin typeface="Verdana-Italic"/>
              </a:rPr>
              <a:t>S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falls to a relatively constant value for </a:t>
            </a:r>
            <a:r>
              <a:rPr lang="en-US" altLang="zh-CN" i="1" dirty="0">
                <a:latin typeface="Verdana-Italic"/>
              </a:rPr>
              <a:t>N </a:t>
            </a:r>
            <a:r>
              <a:rPr lang="en-US" altLang="zh-CN" dirty="0">
                <a:latin typeface="Verdana" panose="020B0604030504040204" pitchFamily="34" charset="0"/>
              </a:rPr>
              <a:t>&gt; 3.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904389" y="4050243"/>
            <a:ext cx="7478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for a given </a:t>
            </a:r>
            <a:r>
              <a:rPr lang="en-US" altLang="zh-CN" i="1" dirty="0">
                <a:latin typeface="Verdana-Italic"/>
              </a:rPr>
              <a:t>W</a:t>
            </a:r>
            <a:r>
              <a:rPr lang="en-US" altLang="zh-CN" dirty="0">
                <a:latin typeface="Verdana" panose="020B0604030504040204" pitchFamily="34" charset="0"/>
              </a:rPr>
              <a:t>, </a:t>
            </a:r>
            <a:r>
              <a:rPr lang="en-US" altLang="zh-CN" i="1" dirty="0">
                <a:latin typeface="Verdana-Italic"/>
              </a:rPr>
              <a:t>S</a:t>
            </a:r>
            <a:r>
              <a:rPr lang="en-US" altLang="zh-CN" dirty="0">
                <a:latin typeface="Verdana" panose="020B0604030504040204" pitchFamily="34" charset="0"/>
              </a:rPr>
              <a:t>, and wire length, the inductance is a weak function of </a:t>
            </a:r>
            <a:r>
              <a:rPr lang="en-US" altLang="zh-CN" i="1" dirty="0">
                <a:latin typeface="Verdana-Italic"/>
              </a:rPr>
              <a:t>N</a:t>
            </a:r>
            <a:r>
              <a:rPr lang="en-US" altLang="zh-CN" dirty="0">
                <a:latin typeface="Verdana" panose="020B0604030504040204" pitchFamily="34" charset="0"/>
              </a:rPr>
              <a:t>. Thus, </a:t>
            </a:r>
            <a:r>
              <a:rPr lang="en-US" altLang="zh-CN" dirty="0" smtClean="0">
                <a:latin typeface="Verdana" panose="020B0604030504040204" pitchFamily="34" charset="0"/>
              </a:rPr>
              <a:t>with </a:t>
            </a:r>
            <a:r>
              <a:rPr lang="en-US" altLang="zh-CN" i="1" dirty="0" smtClean="0">
                <a:latin typeface="Verdana-Italic"/>
              </a:rPr>
              <a:t>W </a:t>
            </a:r>
            <a:r>
              <a:rPr lang="en-US" altLang="zh-CN" dirty="0">
                <a:latin typeface="Verdana" panose="020B0604030504040204" pitchFamily="34" charset="0"/>
              </a:rPr>
              <a:t>and </a:t>
            </a:r>
            <a:r>
              <a:rPr lang="en-US" altLang="zh-CN" i="1" dirty="0">
                <a:latin typeface="Verdana-Italic"/>
              </a:rPr>
              <a:t>S </a:t>
            </a:r>
            <a:r>
              <a:rPr lang="en-US" altLang="zh-CN" dirty="0">
                <a:latin typeface="Verdana" panose="020B0604030504040204" pitchFamily="34" charset="0"/>
              </a:rPr>
              <a:t>known, a desired inductance value translates to a certain length and hence a certain dc resistance almost regardless of </a:t>
            </a:r>
            <a:r>
              <a:rPr lang="en-US" altLang="zh-CN" dirty="0" smtClean="0">
                <a:latin typeface="Verdana" panose="020B0604030504040204" pitchFamily="34" charset="0"/>
              </a:rPr>
              <a:t>the </a:t>
            </a:r>
            <a:r>
              <a:rPr lang="en-GB" altLang="zh-CN" dirty="0" smtClean="0">
                <a:latin typeface="Verdana" panose="020B0604030504040204" pitchFamily="34" charset="0"/>
              </a:rPr>
              <a:t>choice </a:t>
            </a:r>
            <a:r>
              <a:rPr lang="en-GB" altLang="zh-CN" dirty="0">
                <a:latin typeface="Verdana" panose="020B0604030504040204" pitchFamily="34" charset="0"/>
              </a:rPr>
              <a:t>of 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7119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7" y="502221"/>
            <a:ext cx="8706978" cy="3517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04505" y="4019721"/>
            <a:ext cx="67645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In summary, for a given inductance value, the choice of </a:t>
            </a:r>
            <a:r>
              <a:rPr lang="en-US" altLang="zh-CN" i="1" dirty="0">
                <a:latin typeface="Verdana-Italic"/>
              </a:rPr>
              <a:t>N </a:t>
            </a:r>
            <a:r>
              <a:rPr lang="en-US" altLang="zh-CN" dirty="0">
                <a:latin typeface="Verdana" panose="020B0604030504040204" pitchFamily="34" charset="0"/>
              </a:rPr>
              <a:t>has little effect on </a:t>
            </a:r>
            <a:r>
              <a:rPr lang="en-US" altLang="zh-CN" i="1" dirty="0">
                <a:latin typeface="Verdana-Italic"/>
              </a:rPr>
              <a:t>R</a:t>
            </a:r>
            <a:r>
              <a:rPr lang="en-US" altLang="zh-CN" sz="1400" i="1" dirty="0">
                <a:latin typeface="Verdana-Italic"/>
              </a:rPr>
              <a:t>S</a:t>
            </a:r>
            <a:r>
              <a:rPr lang="en-US" altLang="zh-CN" dirty="0">
                <a:latin typeface="Verdana" panose="020B0604030504040204" pitchFamily="34" charset="0"/>
              </a:rPr>
              <a:t>, and a larger </a:t>
            </a:r>
            <a:r>
              <a:rPr lang="en-US" altLang="zh-CN" i="1" dirty="0">
                <a:latin typeface="Verdana-Italic"/>
              </a:rPr>
              <a:t>W </a:t>
            </a:r>
            <a:r>
              <a:rPr lang="en-US" altLang="zh-CN" dirty="0">
                <a:latin typeface="Verdana" panose="020B0604030504040204" pitchFamily="34" charset="0"/>
              </a:rPr>
              <a:t>reduces </a:t>
            </a:r>
            <a:r>
              <a:rPr lang="en-US" altLang="zh-CN" i="1" dirty="0">
                <a:latin typeface="Verdana-Italic"/>
              </a:rPr>
              <a:t>R</a:t>
            </a:r>
            <a:r>
              <a:rPr lang="en-US" altLang="zh-CN" sz="1400" i="1" dirty="0">
                <a:latin typeface="Verdana-Italic"/>
              </a:rPr>
              <a:t>S</a:t>
            </a:r>
            <a:r>
              <a:rPr lang="en-US" altLang="zh-CN" i="1" dirty="0">
                <a:latin typeface="Verdana-Italic"/>
              </a:rPr>
              <a:t> </a:t>
            </a:r>
            <a:r>
              <a:rPr lang="en-US" altLang="zh-CN" dirty="0">
                <a:latin typeface="Verdana" panose="020B0604030504040204" pitchFamily="34" charset="0"/>
              </a:rPr>
              <a:t>to some extent but at </a:t>
            </a:r>
            <a:r>
              <a:rPr lang="en-US" altLang="zh-CN" dirty="0" smtClean="0">
                <a:latin typeface="Verdana" panose="020B0604030504040204" pitchFamily="34" charset="0"/>
              </a:rPr>
              <a:t>the </a:t>
            </a:r>
            <a:r>
              <a:rPr lang="en-GB" altLang="zh-CN" dirty="0" smtClean="0">
                <a:latin typeface="Verdana" panose="020B0604030504040204" pitchFamily="34" charset="0"/>
              </a:rPr>
              <a:t>cost </a:t>
            </a:r>
            <a:r>
              <a:rPr lang="en-GB" altLang="zh-CN" dirty="0">
                <a:latin typeface="Verdana" panose="020B0604030504040204" pitchFamily="34" charset="0"/>
              </a:rPr>
              <a:t>of higher capacitance.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62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Skin effect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605" y="1690689"/>
            <a:ext cx="7300466" cy="1993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30" y="2593314"/>
            <a:ext cx="1306047" cy="845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030" y="3878877"/>
            <a:ext cx="1406512" cy="113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8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Eddy current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3" y="1589054"/>
            <a:ext cx="7099536" cy="2345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65" y="3934054"/>
            <a:ext cx="7210270" cy="269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28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Eddy current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Current crowding also alters the inductance and capacitance of spiral geometries.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91" y="2765223"/>
            <a:ext cx="7534885" cy="2889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966" y="5281009"/>
            <a:ext cx="1540465" cy="9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67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Capacitive Coupling to Substrate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79" y="1690689"/>
            <a:ext cx="5056745" cy="2780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26" y="4413978"/>
            <a:ext cx="6943758" cy="244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3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Magnetic Coupling to the Substrate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022" y="1911532"/>
            <a:ext cx="4386977" cy="2554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610" y="4284166"/>
            <a:ext cx="6384409" cy="250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5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7.2.6 Inductor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232" y="1915188"/>
            <a:ext cx="5659536" cy="2386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6" y="4097136"/>
            <a:ext cx="7743734" cy="20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9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 addition to cost penalties, the use of off-chip devices entails other </a:t>
            </a:r>
            <a:r>
              <a:rPr lang="en-US" altLang="zh-CN" dirty="0" smtClean="0"/>
              <a:t>complications</a:t>
            </a:r>
          </a:p>
          <a:p>
            <a:pPr lvl="1"/>
            <a:r>
              <a:rPr lang="en-US" altLang="zh-CN" dirty="0" smtClean="0"/>
              <a:t>Significant coupling</a:t>
            </a:r>
          </a:p>
          <a:p>
            <a:pPr lvl="1"/>
            <a:r>
              <a:rPr lang="en-US" altLang="zh-CN" dirty="0" smtClean="0"/>
              <a:t>Significant </a:t>
            </a:r>
            <a:r>
              <a:rPr lang="en-US" altLang="zh-CN" dirty="0" err="1" smtClean="0"/>
              <a:t>parasitics</a:t>
            </a:r>
            <a:r>
              <a:rPr lang="en-US" altLang="zh-CN" dirty="0" smtClean="0"/>
              <a:t> at higher frequencies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30" y="3713910"/>
            <a:ext cx="4855815" cy="284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618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7.2.6 Inductor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25" y="1825625"/>
            <a:ext cx="6973037" cy="45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585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7.2.6 Inductor Modeling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69" y="1825625"/>
            <a:ext cx="5960931" cy="30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19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7.2.7 Alternative Inductor Structures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464" y="1884746"/>
            <a:ext cx="5492094" cy="34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54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7.2.7 Alternative Inductor Structures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9" y="2223403"/>
            <a:ext cx="8256854" cy="254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416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7.2.7 Alternative Inductor Structures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14" y="3734518"/>
            <a:ext cx="6965582" cy="2956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858" y="1447136"/>
            <a:ext cx="3996724" cy="228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Inductors with </a:t>
            </a:r>
            <a:r>
              <a:rPr lang="en-US" altLang="zh-CN" dirty="0" err="1" smtClean="0"/>
              <a:t>Gound</a:t>
            </a:r>
            <a:r>
              <a:rPr lang="en-US" altLang="zh-CN" dirty="0" smtClean="0"/>
              <a:t> Shield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12" y="1875289"/>
            <a:ext cx="6027908" cy="2747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198" y="4734341"/>
            <a:ext cx="8246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We now observe that the shield can provide a low-resistance termination for electric field lines even if it is </a:t>
            </a:r>
            <a:r>
              <a:rPr lang="en-US" altLang="zh-CN" sz="1200" i="1" dirty="0">
                <a:solidFill>
                  <a:srgbClr val="000000"/>
                </a:solidFill>
                <a:latin typeface="Verdana-Italic"/>
              </a:rPr>
              <a:t>not 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continuous. </a:t>
            </a:r>
            <a:r>
              <a:rPr lang="en-US" altLang="zh-CN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As illustrated 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in </a:t>
            </a:r>
            <a:r>
              <a:rPr lang="en-US" altLang="zh-CN" sz="1200" b="1" dirty="0">
                <a:solidFill>
                  <a:srgbClr val="00339B"/>
                </a:solidFill>
                <a:latin typeface="Verdana" panose="020B0604030504040204" pitchFamily="34" charset="0"/>
              </a:rPr>
              <a:t>Fig. 7.44 [13]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, a “patterned” shield, i.e., a plane broken periodically in the direction perpendicular to the flow of </a:t>
            </a:r>
            <a:r>
              <a:rPr lang="en-US" altLang="zh-CN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eddy currents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, receives most of the electric field lines without reducing the inductance. A small fraction of the field lines sneak through </a:t>
            </a:r>
            <a:r>
              <a:rPr lang="en-US" altLang="zh-CN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the gaps 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in the shield and terminate on the </a:t>
            </a:r>
            <a:r>
              <a:rPr lang="en-US" altLang="zh-CN" sz="1200" dirty="0" err="1">
                <a:solidFill>
                  <a:srgbClr val="000000"/>
                </a:solidFill>
                <a:latin typeface="Verdana" panose="020B0604030504040204" pitchFamily="34" charset="0"/>
              </a:rPr>
              <a:t>lossy</a:t>
            </a:r>
            <a:r>
              <a:rPr lang="en-US" altLang="zh-CN" sz="1200" dirty="0">
                <a:solidFill>
                  <a:srgbClr val="000000"/>
                </a:solidFill>
                <a:latin typeface="Verdana" panose="020B0604030504040204" pitchFamily="34" charset="0"/>
              </a:rPr>
              <a:t> substrate. Thus, the width of the gaps must be minimized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81259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Stacked Inductors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95" y="1825625"/>
            <a:ext cx="7133024" cy="35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05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7.3 Transformers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185" y="1825625"/>
            <a:ext cx="5391629" cy="24036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29" y="4091407"/>
            <a:ext cx="8849227" cy="26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23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 Transformers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56" y="1825625"/>
            <a:ext cx="8484367" cy="2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57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 Transformers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03" y="1825625"/>
            <a:ext cx="8375113" cy="25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Identify two undesirable coupling mechanisms if the LO inductor is placed off-chip.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97" y="2953681"/>
            <a:ext cx="5458605" cy="29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02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 Transformers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9" y="2239701"/>
            <a:ext cx="8643533" cy="25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087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7.3 Transformers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35" y="1984843"/>
            <a:ext cx="4487442" cy="30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33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7.4 Transmission 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548" y="4206009"/>
            <a:ext cx="8371741" cy="21174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80" y="1625573"/>
            <a:ext cx="5257675" cy="244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01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Transmission 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69" y="2016419"/>
            <a:ext cx="4688373" cy="1984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720" y="4161250"/>
            <a:ext cx="4152559" cy="26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82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Transmission 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24" y="1825625"/>
            <a:ext cx="4654884" cy="42042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055" y="1942046"/>
            <a:ext cx="3683721" cy="2453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427" y="4833861"/>
            <a:ext cx="4018605" cy="18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875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Transmission 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55" y="1964161"/>
            <a:ext cx="5893954" cy="29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94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7.4 Transmission lines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036" y="2627300"/>
            <a:ext cx="3080931" cy="40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4" y="3417579"/>
            <a:ext cx="3147907" cy="20518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82" y="2722454"/>
            <a:ext cx="3583256" cy="2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741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7.5 </a:t>
            </a:r>
            <a:r>
              <a:rPr lang="en-US" altLang="zh-CN" dirty="0" err="1" smtClean="0"/>
              <a:t>Varactors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63" y="1825625"/>
            <a:ext cx="8338606" cy="41037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84" y="5184001"/>
            <a:ext cx="2042791" cy="14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17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 </a:t>
            </a:r>
            <a:r>
              <a:rPr lang="en-US" altLang="zh-CN" dirty="0" err="1"/>
              <a:t>Varactors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487" y="1979466"/>
            <a:ext cx="4822326" cy="28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713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98924"/>
            <a:ext cx="8259269" cy="41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9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7.1 General Considerations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Modeling Issues</a:t>
            </a:r>
          </a:p>
          <a:p>
            <a:pPr lvl="1"/>
            <a:r>
              <a:rPr lang="en-GB" altLang="zh-CN" dirty="0"/>
              <a:t>inductors and </a:t>
            </a:r>
            <a:r>
              <a:rPr lang="en-GB" altLang="zh-CN" dirty="0" smtClean="0"/>
              <a:t>some </a:t>
            </a:r>
            <a:r>
              <a:rPr lang="en-US" altLang="zh-CN" dirty="0" smtClean="0"/>
              <a:t>other </a:t>
            </a:r>
            <a:r>
              <a:rPr lang="en-US" altLang="zh-CN" dirty="0"/>
              <a:t>structures are much more difficult to model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In fact, the required modeling effort proves a high barrier to entry into RF </a:t>
            </a:r>
            <a:r>
              <a:rPr lang="en-US" altLang="zh-CN" dirty="0" smtClean="0"/>
              <a:t>design: </a:t>
            </a:r>
          </a:p>
          <a:p>
            <a:pPr lvl="2"/>
            <a:r>
              <a:rPr lang="en-US" altLang="zh-CN" dirty="0" smtClean="0"/>
              <a:t>one </a:t>
            </a:r>
            <a:r>
              <a:rPr lang="en-US" altLang="zh-CN" dirty="0"/>
              <a:t>cannot add an inductor to a circuit without an accurate model,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and </a:t>
            </a:r>
            <a:r>
              <a:rPr lang="en-US" altLang="zh-CN" dirty="0"/>
              <a:t>the model heavily depends on the geometry, the layout, </a:t>
            </a:r>
            <a:r>
              <a:rPr lang="en-US" altLang="zh-CN" dirty="0" smtClean="0"/>
              <a:t>and the </a:t>
            </a:r>
            <a:r>
              <a:rPr lang="en-US" altLang="zh-CN" dirty="0"/>
              <a:t>technology’s metal layers (which is the thickest).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06655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7.6 Constant Capacitors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MOS Capacitors</a:t>
            </a:r>
          </a:p>
          <a:p>
            <a:pPr lvl="1"/>
            <a:r>
              <a:rPr lang="en-US" altLang="zh-CN" dirty="0" smtClean="0"/>
              <a:t>Advantages:</a:t>
            </a:r>
          </a:p>
          <a:p>
            <a:pPr lvl="2"/>
            <a:r>
              <a:rPr lang="en-US" altLang="zh-CN" dirty="0" smtClean="0"/>
              <a:t>the </a:t>
            </a:r>
            <a:r>
              <a:rPr lang="en-US" altLang="zh-CN" dirty="0"/>
              <a:t>highest density in integrated circuits because </a:t>
            </a:r>
            <a:r>
              <a:rPr lang="en-US" altLang="zh-CN" i="1" dirty="0"/>
              <a:t>Cox </a:t>
            </a:r>
            <a:r>
              <a:rPr lang="en-US" altLang="zh-CN" dirty="0"/>
              <a:t>is larger than other capacitances </a:t>
            </a:r>
            <a:r>
              <a:rPr lang="en-US" altLang="zh-CN" dirty="0" smtClean="0"/>
              <a:t>in </a:t>
            </a:r>
            <a:r>
              <a:rPr lang="en-GB" altLang="zh-CN" dirty="0" smtClean="0"/>
              <a:t>CMOS </a:t>
            </a:r>
            <a:r>
              <a:rPr lang="en-GB" altLang="zh-CN" dirty="0"/>
              <a:t>processes</a:t>
            </a:r>
            <a:r>
              <a:rPr lang="en-GB" altLang="zh-CN" dirty="0" smtClean="0"/>
              <a:t>.</a:t>
            </a:r>
          </a:p>
          <a:p>
            <a:pPr lvl="1"/>
            <a:r>
              <a:rPr lang="en-GB" altLang="zh-CN" dirty="0" smtClean="0"/>
              <a:t>Disadvantages</a:t>
            </a:r>
          </a:p>
          <a:p>
            <a:pPr lvl="2"/>
            <a:r>
              <a:rPr lang="en-US" altLang="zh-CN" dirty="0"/>
              <a:t>First, to provide the maximum capacitance, the </a:t>
            </a:r>
            <a:r>
              <a:rPr lang="en-US" altLang="zh-CN" dirty="0" smtClean="0"/>
              <a:t>device requires </a:t>
            </a:r>
            <a:r>
              <a:rPr lang="en-US" altLang="zh-CN" dirty="0"/>
              <a:t>a </a:t>
            </a:r>
            <a:r>
              <a:rPr lang="en-US" altLang="zh-CN" i="1" dirty="0"/>
              <a:t>V</a:t>
            </a:r>
            <a:r>
              <a:rPr lang="en-US" altLang="zh-CN" sz="1100" i="1" dirty="0"/>
              <a:t>GS</a:t>
            </a:r>
            <a:r>
              <a:rPr lang="en-US" altLang="zh-CN" i="1" dirty="0"/>
              <a:t> </a:t>
            </a:r>
            <a:r>
              <a:rPr lang="en-US" altLang="zh-CN" dirty="0"/>
              <a:t>higher than the threshold </a:t>
            </a:r>
            <a:r>
              <a:rPr lang="en-US" altLang="zh-CN" dirty="0" smtClean="0"/>
              <a:t>voltage</a:t>
            </a:r>
          </a:p>
          <a:p>
            <a:pPr lvl="2"/>
            <a:r>
              <a:rPr lang="en-US" altLang="zh-CN" dirty="0"/>
              <a:t>Second, the channel resistance limits the </a:t>
            </a:r>
            <a:r>
              <a:rPr lang="en-US" altLang="zh-CN" i="1" dirty="0"/>
              <a:t>Q </a:t>
            </a:r>
            <a:r>
              <a:rPr lang="en-US" altLang="zh-CN" dirty="0"/>
              <a:t>of MOS capacitors at high frequencies</a:t>
            </a:r>
            <a:r>
              <a:rPr lang="en-US" altLang="zh-CN" dirty="0" smtClean="0"/>
              <a:t>.</a:t>
            </a:r>
          </a:p>
          <a:p>
            <a:pPr lvl="2"/>
            <a:r>
              <a:rPr lang="en-US" altLang="zh-CN" dirty="0" smtClean="0"/>
              <a:t>Nonlinearity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463" y="4955431"/>
            <a:ext cx="4824355" cy="19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264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 Constant Capacitors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Metal-Plate Capacitors</a:t>
            </a:r>
          </a:p>
          <a:p>
            <a:pPr lvl="1"/>
            <a:r>
              <a:rPr lang="en-US" altLang="zh-CN" dirty="0"/>
              <a:t>The </a:t>
            </a:r>
            <a:r>
              <a:rPr lang="en-US" altLang="zh-CN" i="1" dirty="0"/>
              <a:t>Q </a:t>
            </a:r>
            <a:r>
              <a:rPr lang="en-US" altLang="zh-CN" dirty="0"/>
              <a:t>and linearity of well-designed parallel-plate capacitors are typically </a:t>
            </a:r>
            <a:r>
              <a:rPr lang="en-US" altLang="zh-CN" dirty="0" smtClean="0"/>
              <a:t>high</a:t>
            </a:r>
          </a:p>
          <a:p>
            <a:pPr lvl="1"/>
            <a:r>
              <a:rPr lang="en-US" altLang="zh-CN" dirty="0" smtClean="0"/>
              <a:t>Less capacitance density than MOSFET</a:t>
            </a:r>
          </a:p>
          <a:p>
            <a:pPr lvl="2"/>
            <a:r>
              <a:rPr lang="en-US" altLang="zh-CN" dirty="0"/>
              <a:t>with nine metal layers in 65-nm technology,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1.4 </a:t>
            </a:r>
            <a:r>
              <a:rPr lang="en-US" altLang="zh-CN" dirty="0" err="1" smtClean="0"/>
              <a:t>fF</a:t>
            </a:r>
            <a:r>
              <a:rPr lang="en-US" altLang="zh-CN" dirty="0" smtClean="0"/>
              <a:t>/μm2 compared to 17 </a:t>
            </a:r>
            <a:r>
              <a:rPr lang="en-US" altLang="zh-CN" dirty="0" err="1"/>
              <a:t>fF</a:t>
            </a:r>
            <a:r>
              <a:rPr lang="en-US" altLang="zh-CN" dirty="0"/>
              <a:t>/</a:t>
            </a:r>
            <a:r>
              <a:rPr lang="en-US" altLang="zh-CN" i="1" dirty="0"/>
              <a:t>μ</a:t>
            </a:r>
            <a:r>
              <a:rPr lang="en-US" altLang="zh-CN" dirty="0"/>
              <a:t>m2.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960" y="3857476"/>
            <a:ext cx="3116215" cy="29262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4001294"/>
            <a:ext cx="4271648" cy="27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91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7.6 Constant Capacitors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Metal-Plate Capacitors</a:t>
            </a: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958" y="2680962"/>
            <a:ext cx="4085582" cy="3324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750" y="6111776"/>
            <a:ext cx="4253024" cy="3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7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7.2 Inductors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Basic structure</a:t>
            </a:r>
          </a:p>
          <a:p>
            <a:pPr lvl="1"/>
            <a:r>
              <a:rPr lang="en-US" altLang="zh-CN" dirty="0"/>
              <a:t>Owing to the mutual coupling between every two turns, </a:t>
            </a:r>
            <a:r>
              <a:rPr lang="en-US" altLang="zh-CN" dirty="0" smtClean="0"/>
              <a:t>spirals exhibit </a:t>
            </a:r>
            <a:r>
              <a:rPr lang="en-US" altLang="zh-CN" dirty="0"/>
              <a:t>a higher inductance than a straight line having the same length.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To </a:t>
            </a:r>
            <a:r>
              <a:rPr lang="en-US" altLang="zh-CN" dirty="0"/>
              <a:t>minimize the series resistance and the </a:t>
            </a:r>
            <a:r>
              <a:rPr lang="en-US" altLang="zh-CN" dirty="0" smtClean="0"/>
              <a:t>parasitic capacitance</a:t>
            </a:r>
            <a:r>
              <a:rPr lang="en-US" altLang="zh-CN" dirty="0"/>
              <a:t>, the spiral is implemented in the top metal layer (which is the thickest).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964" y="4069125"/>
            <a:ext cx="3114419" cy="27888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156" y="5275124"/>
            <a:ext cx="3817675" cy="3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1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37" y="1017706"/>
            <a:ext cx="4587908" cy="3140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368429" y="184935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A two-dimensional square spiral is fully specified by four quantities (</a:t>
            </a:r>
            <a:r>
              <a:rPr lang="en-US" altLang="zh-CN" b="1" dirty="0">
                <a:solidFill>
                  <a:srgbClr val="00339B"/>
                </a:solidFill>
                <a:latin typeface="Verdana" panose="020B0604030504040204" pitchFamily="34" charset="0"/>
              </a:rPr>
              <a:t>Fig. 7.5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): the outer dimension, </a:t>
            </a:r>
            <a:r>
              <a:rPr lang="en-US" altLang="zh-CN" i="1" dirty="0" err="1">
                <a:solidFill>
                  <a:srgbClr val="000000"/>
                </a:solidFill>
                <a:latin typeface="Verdana-Italic"/>
              </a:rPr>
              <a:t>Dout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, the line width, </a:t>
            </a:r>
            <a:r>
              <a:rPr lang="en-US" altLang="zh-CN" i="1" dirty="0">
                <a:solidFill>
                  <a:srgbClr val="000000"/>
                </a:solidFill>
                <a:latin typeface="Verdana-Italic"/>
              </a:rPr>
              <a:t>W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, the 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line spacing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, </a:t>
            </a:r>
            <a:r>
              <a:rPr lang="en-US" altLang="zh-CN" i="1" dirty="0">
                <a:solidFill>
                  <a:srgbClr val="000000"/>
                </a:solidFill>
                <a:latin typeface="Verdana-Italic"/>
              </a:rPr>
              <a:t>S</a:t>
            </a:r>
            <a:r>
              <a:rPr lang="en-US" altLang="zh-CN" dirty="0">
                <a:solidFill>
                  <a:srgbClr val="000000"/>
                </a:solidFill>
                <a:latin typeface="Verdana" panose="020B0604030504040204" pitchFamily="34" charset="0"/>
              </a:rPr>
              <a:t>, and the number of turns, </a:t>
            </a:r>
            <a:r>
              <a:rPr lang="en-US" altLang="zh-CN" i="1" dirty="0">
                <a:solidFill>
                  <a:srgbClr val="000000"/>
                </a:solidFill>
                <a:latin typeface="Verdana-Italic"/>
              </a:rPr>
              <a:t>N</a:t>
            </a:r>
            <a:r>
              <a:rPr lang="en-US" altLang="zh-CN" dirty="0" smtClean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124644" y="4251773"/>
            <a:ext cx="7191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inductance primarily depends on the number of turns and the diameter of each turn, but the line width and spacing </a:t>
            </a:r>
            <a:r>
              <a:rPr lang="en-US" altLang="zh-CN" dirty="0" smtClean="0">
                <a:latin typeface="Verdana" panose="020B0604030504040204" pitchFamily="34" charset="0"/>
              </a:rPr>
              <a:t>indirectly </a:t>
            </a:r>
            <a:r>
              <a:rPr lang="en-GB" altLang="zh-CN" dirty="0" smtClean="0">
                <a:latin typeface="Verdana" panose="020B0604030504040204" pitchFamily="34" charset="0"/>
              </a:rPr>
              <a:t>affect </a:t>
            </a:r>
            <a:r>
              <a:rPr lang="en-GB" altLang="zh-CN" dirty="0">
                <a:latin typeface="Verdana" panose="020B0604030504040204" pitchFamily="34" charset="0"/>
              </a:rPr>
              <a:t>these two parameters.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7142" y="453863"/>
            <a:ext cx="1404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CN" b="1" dirty="0"/>
              <a:t>Example 7.3.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07141" y="873222"/>
            <a:ext cx="7602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line width of a spiral is doubled to reduce its resistance; </a:t>
            </a:r>
            <a:r>
              <a:rPr lang="en-US" altLang="zh-CN" i="1" dirty="0" err="1">
                <a:latin typeface="Verdana-Italic"/>
              </a:rPr>
              <a:t>Dout</a:t>
            </a:r>
            <a:r>
              <a:rPr lang="en-US" altLang="zh-CN" dirty="0">
                <a:latin typeface="Verdana" panose="020B0604030504040204" pitchFamily="34" charset="0"/>
              </a:rPr>
              <a:t>, </a:t>
            </a:r>
            <a:r>
              <a:rPr lang="en-US" altLang="zh-CN" i="1" dirty="0">
                <a:latin typeface="Verdana-Italic"/>
              </a:rPr>
              <a:t>S</a:t>
            </a:r>
            <a:r>
              <a:rPr lang="en-US" altLang="zh-CN" dirty="0">
                <a:latin typeface="Verdana" panose="020B0604030504040204" pitchFamily="34" charset="0"/>
              </a:rPr>
              <a:t>, and </a:t>
            </a:r>
            <a:r>
              <a:rPr lang="en-US" altLang="zh-CN" i="1" dirty="0">
                <a:latin typeface="Verdana-Italic"/>
              </a:rPr>
              <a:t>N </a:t>
            </a:r>
            <a:r>
              <a:rPr lang="en-US" altLang="zh-CN" dirty="0">
                <a:latin typeface="Verdana" panose="020B0604030504040204" pitchFamily="34" charset="0"/>
              </a:rPr>
              <a:t>remain constant. How does </a:t>
            </a:r>
            <a:r>
              <a:rPr lang="en-US" altLang="zh-CN" dirty="0" smtClean="0">
                <a:latin typeface="Verdana" panose="020B0604030504040204" pitchFamily="34" charset="0"/>
              </a:rPr>
              <a:t>the </a:t>
            </a:r>
            <a:r>
              <a:rPr lang="en-GB" altLang="zh-CN" dirty="0" smtClean="0">
                <a:latin typeface="Verdana" panose="020B0604030504040204" pitchFamily="34" charset="0"/>
              </a:rPr>
              <a:t>inductance </a:t>
            </a:r>
            <a:r>
              <a:rPr lang="en-GB" altLang="zh-CN" dirty="0">
                <a:latin typeface="Verdana" panose="020B0604030504040204" pitchFamily="34" charset="0"/>
              </a:rPr>
              <a:t>change?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15" y="1897329"/>
            <a:ext cx="6697675" cy="3877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07141" y="5565338"/>
            <a:ext cx="83697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doubling of the width inevitably decreases the diameter of the inner turns, </a:t>
            </a:r>
            <a:r>
              <a:rPr lang="en-US" altLang="zh-CN" dirty="0" smtClean="0">
                <a:latin typeface="Verdana" panose="020B0604030504040204" pitchFamily="34" charset="0"/>
              </a:rPr>
              <a:t>thus lowering </a:t>
            </a:r>
            <a:r>
              <a:rPr lang="en-US" altLang="zh-CN" dirty="0">
                <a:latin typeface="Verdana" panose="020B0604030504040204" pitchFamily="34" charset="0"/>
              </a:rPr>
              <a:t>their inductance, and the larger spacing between the legs reduces their mutual coupling. We note </a:t>
            </a:r>
            <a:r>
              <a:rPr lang="en-US" altLang="zh-CN" dirty="0" smtClean="0">
                <a:latin typeface="Verdana" panose="020B0604030504040204" pitchFamily="34" charset="0"/>
              </a:rPr>
              <a:t>that further </a:t>
            </a:r>
            <a:r>
              <a:rPr lang="en-US" altLang="zh-CN" dirty="0">
                <a:latin typeface="Verdana" panose="020B0604030504040204" pitchFamily="34" charset="0"/>
              </a:rPr>
              <a:t>increase in </a:t>
            </a:r>
            <a:r>
              <a:rPr lang="en-US" altLang="zh-CN" i="1" dirty="0">
                <a:latin typeface="Verdana-Italic"/>
              </a:rPr>
              <a:t>W </a:t>
            </a:r>
            <a:r>
              <a:rPr lang="en-US" altLang="zh-CN" dirty="0">
                <a:latin typeface="Verdana" panose="020B0604030504040204" pitchFamily="34" charset="0"/>
              </a:rPr>
              <a:t>may also lead to </a:t>
            </a:r>
            <a:r>
              <a:rPr lang="en-US" altLang="zh-CN" i="1" dirty="0">
                <a:latin typeface="Verdana-Italic"/>
              </a:rPr>
              <a:t>fewer </a:t>
            </a:r>
            <a:r>
              <a:rPr lang="en-US" altLang="zh-CN" dirty="0">
                <a:latin typeface="Verdana" panose="020B0604030504040204" pitchFamily="34" charset="0"/>
              </a:rPr>
              <a:t>turns, reducing the inductance.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69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0526" y="307539"/>
            <a:ext cx="8306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Compared with transistors and resistors, inductors typically have much greater dimensions (“foot prints”), resulting in a large chip</a:t>
            </a:r>
          </a:p>
          <a:p>
            <a:r>
              <a:rPr lang="en-US" altLang="zh-CN" dirty="0">
                <a:latin typeface="Verdana" panose="020B0604030504040204" pitchFamily="34" charset="0"/>
              </a:rPr>
              <a:t>area and long interconnects traveling from one block to another. </a:t>
            </a:r>
            <a:r>
              <a:rPr lang="en-US" altLang="zh-CN" dirty="0">
                <a:solidFill>
                  <a:srgbClr val="FF0000"/>
                </a:solidFill>
                <a:latin typeface="Verdana" panose="020B0604030504040204" pitchFamily="34" charset="0"/>
              </a:rPr>
              <a:t>It is therefore desirable to minimize the outer dimensions </a:t>
            </a:r>
            <a:r>
              <a:rPr lang="en-US" altLang="zh-CN" dirty="0" smtClean="0">
                <a:solidFill>
                  <a:srgbClr val="FF0000"/>
                </a:solidFill>
                <a:latin typeface="Verdana" panose="020B0604030504040204" pitchFamily="34" charset="0"/>
              </a:rPr>
              <a:t>of </a:t>
            </a:r>
            <a:r>
              <a:rPr lang="en-GB" altLang="zh-CN" dirty="0" smtClean="0">
                <a:solidFill>
                  <a:srgbClr val="FF0000"/>
                </a:solidFill>
                <a:latin typeface="Verdana" panose="020B0604030504040204" pitchFamily="34" charset="0"/>
              </a:rPr>
              <a:t>inductors</a:t>
            </a:r>
            <a:r>
              <a:rPr lang="en-GB" altLang="zh-CN" dirty="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5" y="1815494"/>
            <a:ext cx="8611877" cy="257905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825462" y="4394552"/>
            <a:ext cx="2873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line resistance rises, degrading the inductor quality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808943" y="4394552"/>
            <a:ext cx="25863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Verdana" panose="020B0604030504040204" pitchFamily="34" charset="0"/>
              </a:rPr>
              <a:t>the mutual coupling between the sides</a:t>
            </a:r>
          </a:p>
          <a:p>
            <a:r>
              <a:rPr lang="en-US" altLang="zh-CN" dirty="0">
                <a:latin typeface="Verdana" panose="020B0604030504040204" pitchFamily="34" charset="0"/>
              </a:rPr>
              <a:t>of the innermost turns </a:t>
            </a:r>
            <a:r>
              <a:rPr lang="en-US" altLang="zh-CN" i="1" dirty="0">
                <a:latin typeface="Verdana-Italic"/>
              </a:rPr>
              <a:t>reduces </a:t>
            </a:r>
            <a:r>
              <a:rPr lang="en-US" altLang="zh-CN" dirty="0">
                <a:latin typeface="Verdana" panose="020B0604030504040204" pitchFamily="34" charset="0"/>
              </a:rPr>
              <a:t>the inductance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9553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1356</Words>
  <Application>Microsoft Office PowerPoint</Application>
  <PresentationFormat>全屏显示(4:3)</PresentationFormat>
  <Paragraphs>103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1" baseType="lpstr">
      <vt:lpstr>Verdana-Italic</vt:lpstr>
      <vt:lpstr>等线</vt:lpstr>
      <vt:lpstr>等线 Light</vt:lpstr>
      <vt:lpstr>Arial</vt:lpstr>
      <vt:lpstr>Calibri</vt:lpstr>
      <vt:lpstr>Calibri Light</vt:lpstr>
      <vt:lpstr>Cambria Math</vt:lpstr>
      <vt:lpstr>Verdana</vt:lpstr>
      <vt:lpstr>Office 主题​​</vt:lpstr>
      <vt:lpstr>Chap 7 Passive Devices</vt:lpstr>
      <vt:lpstr>7.1 General Considerations</vt:lpstr>
      <vt:lpstr>7.1 General Considerations</vt:lpstr>
      <vt:lpstr>7.1 General Considerations</vt:lpstr>
      <vt:lpstr>7.1 General Considerations</vt:lpstr>
      <vt:lpstr>7.2 Inductors</vt:lpstr>
      <vt:lpstr>PowerPoint 演示文稿</vt:lpstr>
      <vt:lpstr>PowerPoint 演示文稿</vt:lpstr>
      <vt:lpstr>PowerPoint 演示文稿</vt:lpstr>
      <vt:lpstr>PowerPoint 演示文稿</vt:lpstr>
      <vt:lpstr>7.2.2 Inductor Geometries</vt:lpstr>
      <vt:lpstr>7.2.3 Inductance Equations</vt:lpstr>
      <vt:lpstr>PowerPoint 演示文稿</vt:lpstr>
      <vt:lpstr>PowerPoint 演示文稿</vt:lpstr>
      <vt:lpstr>PowerPoint 演示文稿</vt:lpstr>
      <vt:lpstr>Accuracy Considerations</vt:lpstr>
      <vt:lpstr>7.2.4 Parasitic Capcitances</vt:lpstr>
      <vt:lpstr>PowerPoint 演示文稿</vt:lpstr>
      <vt:lpstr>PowerPoint 演示文稿</vt:lpstr>
      <vt:lpstr>7.2.5 Loss Mechanisms</vt:lpstr>
      <vt:lpstr>PowerPoint 演示文稿</vt:lpstr>
      <vt:lpstr>PowerPoint 演示文稿</vt:lpstr>
      <vt:lpstr>PowerPoint 演示文稿</vt:lpstr>
      <vt:lpstr>Skin effect</vt:lpstr>
      <vt:lpstr>Eddy current</vt:lpstr>
      <vt:lpstr>Eddy current</vt:lpstr>
      <vt:lpstr>Capacitive Coupling to Substrate</vt:lpstr>
      <vt:lpstr>Magnetic Coupling to the Substrate</vt:lpstr>
      <vt:lpstr>7.2.6 Inductor Modeling</vt:lpstr>
      <vt:lpstr>7.2.6 Inductor Modeling</vt:lpstr>
      <vt:lpstr>7.2.6 Inductor Modeling</vt:lpstr>
      <vt:lpstr>7.2.7 Alternative Inductor Structures</vt:lpstr>
      <vt:lpstr>7.2.7 Alternative Inductor Structures</vt:lpstr>
      <vt:lpstr>7.2.7 Alternative Inductor Structures</vt:lpstr>
      <vt:lpstr>Inductors with Gound Shield</vt:lpstr>
      <vt:lpstr>Stacked Inductors</vt:lpstr>
      <vt:lpstr>7.3 Transformers</vt:lpstr>
      <vt:lpstr>7.3 Transformers</vt:lpstr>
      <vt:lpstr>7.3 Transformers</vt:lpstr>
      <vt:lpstr>7.3 Transformers</vt:lpstr>
      <vt:lpstr>7.3 Transformers</vt:lpstr>
      <vt:lpstr>7.4 Transmission lines</vt:lpstr>
      <vt:lpstr>7.4 Transmission lines</vt:lpstr>
      <vt:lpstr>7.4 Transmission lines</vt:lpstr>
      <vt:lpstr>7.4 Transmission lines</vt:lpstr>
      <vt:lpstr>7.4 Transmission lines</vt:lpstr>
      <vt:lpstr>7.5 Varactors</vt:lpstr>
      <vt:lpstr>7.5 Varactors</vt:lpstr>
      <vt:lpstr>PowerPoint 演示文稿</vt:lpstr>
      <vt:lpstr>7.6 Constant Capacitors</vt:lpstr>
      <vt:lpstr>7.6 Constant Capacitors</vt:lpstr>
      <vt:lpstr>7.6 Constant Capacitors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 Fei</dc:creator>
  <cp:lastModifiedBy>You Fei</cp:lastModifiedBy>
  <cp:revision>120</cp:revision>
  <dcterms:created xsi:type="dcterms:W3CDTF">2018-04-26T09:05:09Z</dcterms:created>
  <dcterms:modified xsi:type="dcterms:W3CDTF">2018-05-03T09:09:29Z</dcterms:modified>
</cp:coreProperties>
</file>