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6"/>
  </p:notesMasterIdLst>
  <p:sldIdLst>
    <p:sldId id="256" r:id="rId2"/>
    <p:sldId id="331" r:id="rId3"/>
    <p:sldId id="316" r:id="rId4"/>
    <p:sldId id="359" r:id="rId5"/>
    <p:sldId id="275" r:id="rId6"/>
    <p:sldId id="391" r:id="rId7"/>
    <p:sldId id="393" r:id="rId8"/>
    <p:sldId id="454" r:id="rId9"/>
    <p:sldId id="450" r:id="rId10"/>
    <p:sldId id="276" r:id="rId11"/>
    <p:sldId id="280" r:id="rId12"/>
    <p:sldId id="284" r:id="rId13"/>
    <p:sldId id="455" r:id="rId14"/>
    <p:sldId id="456" r:id="rId15"/>
    <p:sldId id="457" r:id="rId16"/>
    <p:sldId id="448" r:id="rId17"/>
    <p:sldId id="458" r:id="rId18"/>
    <p:sldId id="461" r:id="rId19"/>
    <p:sldId id="460" r:id="rId20"/>
    <p:sldId id="412" r:id="rId21"/>
    <p:sldId id="414" r:id="rId22"/>
    <p:sldId id="410" r:id="rId23"/>
    <p:sldId id="446" r:id="rId24"/>
    <p:sldId id="415" r:id="rId25"/>
    <p:sldId id="416" r:id="rId26"/>
    <p:sldId id="418" r:id="rId27"/>
    <p:sldId id="462" r:id="rId28"/>
    <p:sldId id="459" r:id="rId29"/>
    <p:sldId id="447" r:id="rId30"/>
    <p:sldId id="294" r:id="rId31"/>
    <p:sldId id="297" r:id="rId32"/>
    <p:sldId id="298" r:id="rId33"/>
    <p:sldId id="431" r:id="rId34"/>
    <p:sldId id="437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80374" autoAdjust="0"/>
  </p:normalViewPr>
  <p:slideViewPr>
    <p:cSldViewPr>
      <p:cViewPr varScale="1">
        <p:scale>
          <a:sx n="55" d="100"/>
          <a:sy n="55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B2ED5-ED25-439F-B417-0056304F0F58}" type="datetimeFigureOut">
              <a:rPr lang="zh-CN" altLang="en-US" smtClean="0"/>
              <a:pPr/>
              <a:t>2019-10-29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5D209-2105-4845-89EB-CE0DCED3BD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CP is the clock pulse.</a:t>
            </a:r>
          </a:p>
          <a:p>
            <a:r>
              <a:rPr lang="en-US" altLang="zh-CN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Flip-Flop is </a:t>
            </a:r>
            <a:r>
              <a:rPr lang="en-US" altLang="zh-CN" dirty="0" smtClean="0"/>
              <a:t>high voltage</a:t>
            </a:r>
            <a:r>
              <a:rPr lang="en-US" altLang="zh-CN" baseline="0" dirty="0" smtClean="0"/>
              <a:t> triggered</a:t>
            </a:r>
            <a:r>
              <a:rPr lang="en-US" altLang="zh-CN" dirty="0" smtClean="0"/>
              <a:t>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</a:t>
            </a:r>
            <a:r>
              <a:rPr lang="en-US" altLang="zh-CN" baseline="0" dirty="0" smtClean="0"/>
              <a:t> CP is 1, the next state of D flip-flop equals the input D.</a:t>
            </a:r>
          </a:p>
          <a:p>
            <a:r>
              <a:rPr lang="en-US" altLang="zh-CN" baseline="0" dirty="0" smtClean="0"/>
              <a:t>If D is 0, the next state of D flip-flop is 0.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</a:t>
            </a:r>
            <a:r>
              <a:rPr lang="en-US" altLang="zh-CN" baseline="0" dirty="0" smtClean="0"/>
              <a:t> CP is 1, the next state of D flip-flop equals the input D.</a:t>
            </a:r>
          </a:p>
          <a:p>
            <a:r>
              <a:rPr lang="en-US" altLang="zh-CN" baseline="0" dirty="0" smtClean="0"/>
              <a:t>If D is 1, the next state of D flip-flop is 1.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CP is 0, the next state of D flip-flop</a:t>
            </a:r>
            <a:r>
              <a:rPr lang="en-US" altLang="zh-CN" baseline="0" dirty="0" smtClean="0"/>
              <a:t> is unchanged.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output:</a:t>
            </a:r>
            <a:r>
              <a:rPr lang="en-US" altLang="zh-CN" baseline="0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Q, </a:t>
            </a:r>
            <a:r>
              <a:rPr lang="en-US" altLang="zh-CN" dirty="0" smtClean="0"/>
              <a:t>Q prime</a:t>
            </a:r>
            <a:endParaRPr lang="en-US" altLang="zh-CN" dirty="0" smtClean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If CP</a:t>
            </a:r>
            <a:r>
              <a:rPr lang="en-US" altLang="zh-CN" baseline="0" dirty="0" smtClean="0">
                <a:sym typeface="Wingdings" pitchFamily="2" charset="2"/>
              </a:rPr>
              <a:t> is 0, the master flip-flop is blocked. Q prime is unchanged.</a:t>
            </a:r>
          </a:p>
          <a:p>
            <a:r>
              <a:rPr lang="en-US" altLang="zh-CN" baseline="0" dirty="0" smtClean="0">
                <a:sym typeface="Wingdings" pitchFamily="2" charset="2"/>
              </a:rPr>
              <a:t>If CP is 1, the slave flip-flop is blocked. Q is unchanged.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>
                <a:sym typeface="Wingdings" pitchFamily="2" charset="2"/>
              </a:rPr>
              <a:t>The master and slave cannot be active at the same time.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If CP</a:t>
            </a:r>
            <a:r>
              <a:rPr lang="en-US" altLang="zh-CN" baseline="0" dirty="0" smtClean="0">
                <a:sym typeface="Wingdings" pitchFamily="2" charset="2"/>
              </a:rPr>
              <a:t> is 0, the master flip-flop is blocked. Q prime is unchanged.</a:t>
            </a:r>
          </a:p>
          <a:p>
            <a:r>
              <a:rPr lang="en-US" altLang="zh-CN" baseline="0" dirty="0" smtClean="0">
                <a:sym typeface="Wingdings" pitchFamily="2" charset="2"/>
              </a:rPr>
              <a:t>If CP is 1, the slave flip-flop is blocked. Q is unchanged.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>
                <a:sym typeface="Wingdings" pitchFamily="2" charset="2"/>
              </a:rPr>
              <a:t>The master and slave cannot be active at the same time.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If CP</a:t>
            </a:r>
            <a:r>
              <a:rPr lang="en-US" altLang="zh-CN" baseline="0" dirty="0" smtClean="0">
                <a:sym typeface="Wingdings" pitchFamily="2" charset="2"/>
              </a:rPr>
              <a:t> is 0, the master flip-flop is blocked. Q prime is unchanged.</a:t>
            </a:r>
          </a:p>
          <a:p>
            <a:r>
              <a:rPr lang="en-US" altLang="zh-CN" baseline="0" dirty="0" smtClean="0">
                <a:sym typeface="Wingdings" pitchFamily="2" charset="2"/>
              </a:rPr>
              <a:t>If CP is 1, the slave flip-flop is blocked. Q is unchanged.</a:t>
            </a:r>
          </a:p>
          <a:p>
            <a:r>
              <a:rPr lang="en-US" altLang="zh-CN" baseline="0" dirty="0" smtClean="0">
                <a:sym typeface="Wingdings" pitchFamily="2" charset="2"/>
              </a:rPr>
              <a:t>The master and slave cannot be active at the same time.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Suppose Q prime is 1.</a:t>
            </a:r>
            <a:endParaRPr lang="en-US" altLang="zh-CN" dirty="0" smtClean="0">
              <a:sym typeface="Wingdings" pitchFamily="2" charset="2"/>
            </a:endParaRPr>
          </a:p>
          <a:p>
            <a:r>
              <a:rPr lang="en-US" altLang="zh-CN" dirty="0" smtClean="0">
                <a:sym typeface="Wingdings" pitchFamily="2" charset="2"/>
              </a:rPr>
              <a:t>If CP</a:t>
            </a:r>
            <a:r>
              <a:rPr lang="en-US" altLang="zh-CN" baseline="0" dirty="0" smtClean="0">
                <a:sym typeface="Wingdings" pitchFamily="2" charset="2"/>
              </a:rPr>
              <a:t> is 0, the master flip-flop is blocked. Q prime is unchanged.</a:t>
            </a:r>
          </a:p>
          <a:p>
            <a:r>
              <a:rPr lang="en-US" altLang="zh-CN" baseline="0" dirty="0" smtClean="0">
                <a:sym typeface="Wingdings" pitchFamily="2" charset="2"/>
              </a:rPr>
              <a:t>Q is 1.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D209-2105-4845-89EB-CE0DCED3BD4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881188"/>
            <a:ext cx="7772400" cy="76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BF4687-AB8C-4742-9D6F-21E0F672713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 autoUpdateAnimBg="0"/>
      <p:bldP spid="309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571E9-ED34-4762-89FF-817302DC0EC1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7017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53250" y="814388"/>
            <a:ext cx="1962150" cy="52816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14388"/>
            <a:ext cx="5734050" cy="52816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19C3-7935-4D5D-AC23-04D27611D8E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039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401BD-A8F3-4F23-A984-3039AD1189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08254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BF9B-AE43-41FD-856D-A873FBB6BA2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0015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2A7DD-CCC9-45D0-BC7E-A0E77C6A90B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3336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0EF75-CD8D-468E-8388-EE7040DA85A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704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30681-B4FF-440F-96F8-5AE1F1C991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49345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4EB10-89CD-46ED-9F40-271AEFF9E05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95670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ADD6-5020-42FE-B3EA-094E21D9959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1738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C66BA-77F3-4590-B61B-315BC9ADCD6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2717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>
                <a:gd name="T0" fmla="*/ 1 w 532"/>
                <a:gd name="T1" fmla="*/ 0 h 465"/>
                <a:gd name="T2" fmla="*/ 0 w 532"/>
                <a:gd name="T3" fmla="*/ 166 h 465"/>
                <a:gd name="T4" fmla="*/ 532 w 532"/>
                <a:gd name="T5" fmla="*/ 465 h 465"/>
                <a:gd name="T6" fmla="*/ 532 w 532"/>
                <a:gd name="T7" fmla="*/ 201 h 465"/>
                <a:gd name="T8" fmla="*/ 172 w 532"/>
                <a:gd name="T9" fmla="*/ 0 h 465"/>
                <a:gd name="T10" fmla="*/ 1 w 532"/>
                <a:gd name="T11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>
                <a:gd name="T0" fmla="*/ 457 w 457"/>
                <a:gd name="T1" fmla="*/ 260 h 264"/>
                <a:gd name="T2" fmla="*/ 1 w 457"/>
                <a:gd name="T3" fmla="*/ 0 h 264"/>
                <a:gd name="T4" fmla="*/ 0 w 457"/>
                <a:gd name="T5" fmla="*/ 264 h 264"/>
                <a:gd name="T6" fmla="*/ 457 w 457"/>
                <a:gd name="T7" fmla="*/ 26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77EABBC-A438-4CFF-8790-A67145BEA1A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480" y="228600"/>
            <a:ext cx="8763000" cy="7620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</a:rPr>
              <a:t>Chapter Four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</a:rPr>
              <a:t>Flip-Flop</a:t>
            </a:r>
            <a:endParaRPr lang="en-US" altLang="zh-CN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2040"/>
            <a:ext cx="8915400" cy="5867400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Flip-Flop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  <a:p>
            <a:endParaRPr lang="en-US" altLang="zh-CN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4.2 D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</a:rPr>
              <a:t>Flip-Flop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3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J-K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</a:rPr>
              <a:t>Flip-Flop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en-US" dirty="0">
                <a:latin typeface="黑体" pitchFamily="49" charset="-122"/>
                <a:ea typeface="黑体" pitchFamily="49" charset="-122"/>
              </a:rPr>
              <a:t>4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T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</a:rPr>
              <a:t>Flip-Flop</a:t>
            </a: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898698" y="1340768"/>
            <a:ext cx="4897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 D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167" name="Oval 15"/>
          <p:cNvSpPr>
            <a:spLocks noChangeArrowheads="1"/>
          </p:cNvSpPr>
          <p:nvPr/>
        </p:nvSpPr>
        <p:spPr bwMode="auto">
          <a:xfrm>
            <a:off x="5408042" y="2857302"/>
            <a:ext cx="150813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5181030" y="3470077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5709667" y="3470077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5482655" y="2454077"/>
            <a:ext cx="0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72" name="Oval 20"/>
          <p:cNvSpPr>
            <a:spLocks noChangeArrowheads="1"/>
          </p:cNvSpPr>
          <p:nvPr/>
        </p:nvSpPr>
        <p:spPr bwMode="auto">
          <a:xfrm>
            <a:off x="3895155" y="2857302"/>
            <a:ext cx="150812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3668142" y="3470077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4196780" y="3470077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971355" y="2454077"/>
            <a:ext cx="0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77" name="Oval 25"/>
          <p:cNvSpPr>
            <a:spLocks noChangeArrowheads="1"/>
          </p:cNvSpPr>
          <p:nvPr/>
        </p:nvSpPr>
        <p:spPr bwMode="auto">
          <a:xfrm>
            <a:off x="3593530" y="4159052"/>
            <a:ext cx="150812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V="1">
            <a:off x="3668142" y="3622477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0" name="Oval 28"/>
          <p:cNvSpPr>
            <a:spLocks noChangeArrowheads="1"/>
          </p:cNvSpPr>
          <p:nvPr/>
        </p:nvSpPr>
        <p:spPr bwMode="auto">
          <a:xfrm>
            <a:off x="5635055" y="4159052"/>
            <a:ext cx="149225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flipV="1">
            <a:off x="5709667" y="3622477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3971355" y="2703314"/>
            <a:ext cx="5286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H="1">
            <a:off x="4877817" y="2703314"/>
            <a:ext cx="604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>
            <a:off x="4499992" y="2703314"/>
            <a:ext cx="528638" cy="995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H="1">
            <a:off x="4349180" y="2703314"/>
            <a:ext cx="528637" cy="995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4196780" y="3698677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5028630" y="3698677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H="1">
            <a:off x="5028630" y="3698677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3971355" y="5384602"/>
            <a:ext cx="1963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>
            <a:off x="5181030" y="5384602"/>
            <a:ext cx="0" cy="309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3971355" y="4771827"/>
            <a:ext cx="0" cy="612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5558855" y="231120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193" name="Rectangle 41"/>
          <p:cNvSpPr>
            <a:spLocks noChangeArrowheads="1"/>
          </p:cNvSpPr>
          <p:nvPr/>
        </p:nvSpPr>
        <p:spPr bwMode="auto">
          <a:xfrm>
            <a:off x="3525267" y="2311202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194" name="Rectangle 42"/>
          <p:cNvSpPr>
            <a:spLocks noChangeArrowheads="1"/>
          </p:cNvSpPr>
          <p:nvPr/>
        </p:nvSpPr>
        <p:spPr bwMode="auto">
          <a:xfrm>
            <a:off x="3093467" y="4902002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195" name="Rectangle 43"/>
          <p:cNvSpPr>
            <a:spLocks noChangeArrowheads="1"/>
          </p:cNvSpPr>
          <p:nvPr/>
        </p:nvSpPr>
        <p:spPr bwMode="auto">
          <a:xfrm>
            <a:off x="5254055" y="5406827"/>
            <a:ext cx="831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200" name="Line 48"/>
          <p:cNvSpPr>
            <a:spLocks noChangeShapeType="1"/>
          </p:cNvSpPr>
          <p:nvPr/>
        </p:nvSpPr>
        <p:spPr bwMode="auto">
          <a:xfrm>
            <a:off x="5635055" y="2396927"/>
            <a:ext cx="249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1" name="Line 49"/>
          <p:cNvSpPr>
            <a:spLocks noChangeShapeType="1"/>
          </p:cNvSpPr>
          <p:nvPr/>
        </p:nvSpPr>
        <p:spPr bwMode="auto">
          <a:xfrm>
            <a:off x="5482655" y="4771827"/>
            <a:ext cx="0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5028630" y="5002014"/>
            <a:ext cx="454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 flipH="1">
            <a:off x="3668142" y="4005064"/>
            <a:ext cx="831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 flipV="1">
            <a:off x="3442717" y="4771827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 flipV="1">
            <a:off x="5935092" y="4771827"/>
            <a:ext cx="0" cy="612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4499992" y="4005064"/>
            <a:ext cx="528638" cy="99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2914080" y="2923977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208" name="Rectangle 56"/>
          <p:cNvSpPr>
            <a:spLocks noChangeArrowheads="1"/>
          </p:cNvSpPr>
          <p:nvPr/>
        </p:nvSpPr>
        <p:spPr bwMode="auto">
          <a:xfrm>
            <a:off x="5979542" y="2923977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2610867" y="4225727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6281167" y="4225727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9211" name="Oval 59"/>
          <p:cNvSpPr>
            <a:spLocks noChangeArrowheads="1"/>
          </p:cNvSpPr>
          <p:nvPr/>
        </p:nvSpPr>
        <p:spPr bwMode="auto">
          <a:xfrm>
            <a:off x="3601467" y="3928864"/>
            <a:ext cx="150813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212" name="Oval 60"/>
          <p:cNvSpPr>
            <a:spLocks noChangeArrowheads="1"/>
          </p:cNvSpPr>
          <p:nvPr/>
        </p:nvSpPr>
        <p:spPr bwMode="auto">
          <a:xfrm>
            <a:off x="3904680" y="2627114"/>
            <a:ext cx="152400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213" name="Oval 61"/>
          <p:cNvSpPr>
            <a:spLocks noChangeArrowheads="1"/>
          </p:cNvSpPr>
          <p:nvPr/>
        </p:nvSpPr>
        <p:spPr bwMode="auto">
          <a:xfrm>
            <a:off x="5428680" y="2627114"/>
            <a:ext cx="152400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214" name="Oval 62"/>
          <p:cNvSpPr>
            <a:spLocks noChangeArrowheads="1"/>
          </p:cNvSpPr>
          <p:nvPr/>
        </p:nvSpPr>
        <p:spPr bwMode="auto">
          <a:xfrm>
            <a:off x="5123880" y="530840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6" name="组合 55"/>
          <p:cNvGrpSpPr/>
          <p:nvPr/>
        </p:nvGrpSpPr>
        <p:grpSpPr>
          <a:xfrm>
            <a:off x="5230263" y="4336843"/>
            <a:ext cx="928694" cy="428628"/>
            <a:chOff x="6858017" y="3816060"/>
            <a:chExt cx="928694" cy="371047"/>
          </a:xfrm>
        </p:grpSpPr>
        <p:sp>
          <p:nvSpPr>
            <p:cNvPr id="57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8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59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0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3186271" y="4336843"/>
            <a:ext cx="928694" cy="428628"/>
            <a:chOff x="6858017" y="3816060"/>
            <a:chExt cx="928694" cy="371047"/>
          </a:xfrm>
        </p:grpSpPr>
        <p:sp>
          <p:nvSpPr>
            <p:cNvPr id="62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4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5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501896" y="3037104"/>
            <a:ext cx="928694" cy="428628"/>
            <a:chOff x="6858017" y="3816060"/>
            <a:chExt cx="928694" cy="371047"/>
          </a:xfrm>
        </p:grpSpPr>
        <p:sp>
          <p:nvSpPr>
            <p:cNvPr id="67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0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5015949" y="3037104"/>
            <a:ext cx="928694" cy="428628"/>
            <a:chOff x="6858017" y="3816060"/>
            <a:chExt cx="928694" cy="371047"/>
          </a:xfrm>
        </p:grpSpPr>
        <p:sp>
          <p:nvSpPr>
            <p:cNvPr id="72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3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4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5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76" name="灯片编号占位符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78" name="矩形 77"/>
          <p:cNvSpPr/>
          <p:nvPr/>
        </p:nvSpPr>
        <p:spPr>
          <a:xfrm>
            <a:off x="251520" y="260648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Characteristic Equation </a:t>
            </a:r>
            <a:r>
              <a:rPr lang="en-US" altLang="zh-CN" sz="3200" dirty="0" smtClean="0">
                <a:ea typeface="黑体" pitchFamily="49" charset="-122"/>
                <a:cs typeface="Times New Roman" pitchFamily="18" charset="0"/>
              </a:rPr>
              <a:t>of D Flip-Flop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683568" y="5949280"/>
            <a:ext cx="54726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High-Level Voltage </a:t>
            </a:r>
            <a:r>
              <a:rPr lang="en-US" altLang="zh-CN" sz="3200" dirty="0" smtClean="0">
                <a:solidFill>
                  <a:srgbClr val="FFFF00"/>
                </a:solidFill>
              </a:rPr>
              <a:t>Triggered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0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25" name="Group 77"/>
          <p:cNvGrpSpPr>
            <a:grpSpLocks/>
          </p:cNvGrpSpPr>
          <p:nvPr/>
        </p:nvGrpSpPr>
        <p:grpSpPr bwMode="auto">
          <a:xfrm>
            <a:off x="4397970" y="2428945"/>
            <a:ext cx="3054350" cy="2209800"/>
            <a:chOff x="3120" y="2448"/>
            <a:chExt cx="1924" cy="1392"/>
          </a:xfrm>
        </p:grpSpPr>
        <p:sp>
          <p:nvSpPr>
            <p:cNvPr id="53271" name="Rectangle 23"/>
            <p:cNvSpPr>
              <a:spLocks noChangeArrowheads="1"/>
            </p:cNvSpPr>
            <p:nvPr/>
          </p:nvSpPr>
          <p:spPr bwMode="auto">
            <a:xfrm>
              <a:off x="3888" y="2496"/>
              <a:ext cx="980" cy="13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272" name="Line 24"/>
            <p:cNvSpPr>
              <a:spLocks noChangeShapeType="1"/>
            </p:cNvSpPr>
            <p:nvPr/>
          </p:nvSpPr>
          <p:spPr bwMode="auto">
            <a:xfrm>
              <a:off x="3888" y="2940"/>
              <a:ext cx="196" cy="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 flipV="1">
              <a:off x="3888" y="3084"/>
              <a:ext cx="196" cy="1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79" name="Line 31"/>
            <p:cNvSpPr>
              <a:spLocks noChangeShapeType="1"/>
            </p:cNvSpPr>
            <p:nvPr/>
          </p:nvSpPr>
          <p:spPr bwMode="auto">
            <a:xfrm>
              <a:off x="4848" y="3552"/>
              <a:ext cx="1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80" name="Line 32"/>
            <p:cNvSpPr>
              <a:spLocks noChangeShapeType="1"/>
            </p:cNvSpPr>
            <p:nvPr/>
          </p:nvSpPr>
          <p:spPr bwMode="auto">
            <a:xfrm flipH="1">
              <a:off x="3504" y="3072"/>
              <a:ext cx="3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/>
          </p:nvSpPr>
          <p:spPr bwMode="auto">
            <a:xfrm>
              <a:off x="3888" y="247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4608" y="244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284" name="Rectangle 36"/>
            <p:cNvSpPr>
              <a:spLocks noChangeArrowheads="1"/>
            </p:cNvSpPr>
            <p:nvPr/>
          </p:nvSpPr>
          <p:spPr bwMode="auto">
            <a:xfrm>
              <a:off x="4608" y="336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3120" y="2958"/>
              <a:ext cx="5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3314" name="Line 66"/>
            <p:cNvSpPr>
              <a:spLocks noChangeShapeType="1"/>
            </p:cNvSpPr>
            <p:nvPr/>
          </p:nvSpPr>
          <p:spPr bwMode="auto">
            <a:xfrm>
              <a:off x="4848" y="264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15" name="Line 67"/>
            <p:cNvSpPr>
              <a:spLocks noChangeShapeType="1"/>
            </p:cNvSpPr>
            <p:nvPr/>
          </p:nvSpPr>
          <p:spPr bwMode="auto">
            <a:xfrm>
              <a:off x="4656" y="343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16" name="Line 68"/>
            <p:cNvSpPr>
              <a:spLocks noChangeShapeType="1"/>
            </p:cNvSpPr>
            <p:nvPr/>
          </p:nvSpPr>
          <p:spPr bwMode="auto">
            <a:xfrm flipH="1">
              <a:off x="3696" y="26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3333" name="Oval 85"/>
          <p:cNvSpPr>
            <a:spLocks noChangeArrowheads="1"/>
          </p:cNvSpPr>
          <p:nvPr/>
        </p:nvSpPr>
        <p:spPr bwMode="auto">
          <a:xfrm>
            <a:off x="5313958" y="3087758"/>
            <a:ext cx="755650" cy="684212"/>
          </a:xfrm>
          <a:prstGeom prst="ellipse">
            <a:avLst/>
          </a:prstGeom>
          <a:noFill/>
          <a:ln w="3810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34" name="Line 86"/>
          <p:cNvSpPr>
            <a:spLocks noChangeShapeType="1"/>
          </p:cNvSpPr>
          <p:nvPr/>
        </p:nvSpPr>
        <p:spPr bwMode="auto">
          <a:xfrm flipV="1">
            <a:off x="4880570" y="3664020"/>
            <a:ext cx="503238" cy="5032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灯片编号占位符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51" name="Rectangle 2"/>
          <p:cNvSpPr>
            <a:spLocks noGrp="1" noChangeArrowheads="1"/>
          </p:cNvSpPr>
          <p:nvPr>
            <p:ph type="title"/>
          </p:nvPr>
        </p:nvSpPr>
        <p:spPr>
          <a:xfrm>
            <a:off x="345504" y="548680"/>
            <a:ext cx="8763000" cy="584775"/>
          </a:xfrm>
        </p:spPr>
        <p:txBody>
          <a:bodyPr/>
          <a:lstStyle/>
          <a:p>
            <a:r>
              <a:rPr lang="en-US" altLang="zh-CN" sz="3200" dirty="0" smtClean="0">
                <a:solidFill>
                  <a:schemeClr val="tx1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2. Logical Symbol of D Flip-Flop</a:t>
            </a:r>
            <a:endParaRPr lang="en-US" altLang="zh-CN" sz="3200" dirty="0">
              <a:solidFill>
                <a:schemeClr val="tx1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52" name="Rectangle 29"/>
          <p:cNvSpPr>
            <a:spLocks noChangeArrowheads="1"/>
          </p:cNvSpPr>
          <p:nvPr/>
        </p:nvSpPr>
        <p:spPr bwMode="auto">
          <a:xfrm>
            <a:off x="1115616" y="4212377"/>
            <a:ext cx="42484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Rising </a:t>
            </a:r>
            <a:r>
              <a:rPr lang="en-US" altLang="zh-CN" sz="3200" dirty="0" smtClean="0">
                <a:solidFill>
                  <a:srgbClr val="FFFF00"/>
                </a:solidFill>
              </a:rPr>
              <a:t>Edge Triggered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3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33" grpId="0" animBg="1"/>
      <p:bldP spid="53334" grpId="0" animBg="1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6323013" y="12954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6627813" y="19050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799013" y="12954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5103813" y="19050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4494213" y="25908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494213" y="32004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799013" y="32004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6551613" y="25908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6323013" y="32004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6627813" y="205740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408613" y="114300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5256213" y="114300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5103813" y="213360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5942013" y="213360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flipH="1">
            <a:off x="5865813" y="2133600"/>
            <a:ext cx="228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6475413" y="752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4189413" y="7524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189413" y="5857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6551613" y="5857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7694613" y="6019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6551613" y="838200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6627813" y="38100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6780213" y="44196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4418013" y="38100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4341813" y="48006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4646613" y="5410200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00" name="Oval 56"/>
          <p:cNvSpPr>
            <a:spLocks noChangeArrowheads="1"/>
          </p:cNvSpPr>
          <p:nvPr/>
        </p:nvSpPr>
        <p:spPr bwMode="auto">
          <a:xfrm>
            <a:off x="6704013" y="480060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6475413" y="54102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4494213" y="327660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 flipV="1">
            <a:off x="4494213" y="35814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>
            <a:off x="4494213" y="365760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>
            <a:off x="5789613" y="365760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>
            <a:off x="5408613" y="3657600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 flipH="1">
            <a:off x="5408613" y="3657600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2" name="Oval 78"/>
          <p:cNvSpPr>
            <a:spLocks noChangeArrowheads="1"/>
          </p:cNvSpPr>
          <p:nvPr/>
        </p:nvSpPr>
        <p:spPr bwMode="auto">
          <a:xfrm>
            <a:off x="7999413" y="486077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6475413" y="5486400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6780213" y="457200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4646613" y="5791200"/>
            <a:ext cx="3505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32" name="Oval 88"/>
          <p:cNvSpPr>
            <a:spLocks noChangeArrowheads="1"/>
          </p:cNvSpPr>
          <p:nvPr/>
        </p:nvSpPr>
        <p:spPr bwMode="auto">
          <a:xfrm>
            <a:off x="6399213" y="5715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3" name="Oval 89"/>
          <p:cNvSpPr>
            <a:spLocks noChangeArrowheads="1"/>
          </p:cNvSpPr>
          <p:nvPr/>
        </p:nvSpPr>
        <p:spPr bwMode="auto">
          <a:xfrm>
            <a:off x="7999413" y="57150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4" name="Oval 90"/>
          <p:cNvSpPr>
            <a:spLocks noChangeArrowheads="1"/>
          </p:cNvSpPr>
          <p:nvPr/>
        </p:nvSpPr>
        <p:spPr bwMode="auto">
          <a:xfrm>
            <a:off x="6246813" y="3352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>
            <a:off x="2208213" y="3429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H="1">
            <a:off x="1827213" y="3429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4" name="Rectangle 100"/>
          <p:cNvSpPr>
            <a:spLocks noChangeArrowheads="1"/>
          </p:cNvSpPr>
          <p:nvPr/>
        </p:nvSpPr>
        <p:spPr bwMode="auto">
          <a:xfrm>
            <a:off x="3808413" y="1371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5" name="Rectangle 101"/>
          <p:cNvSpPr>
            <a:spLocks noChangeArrowheads="1"/>
          </p:cNvSpPr>
          <p:nvPr/>
        </p:nvSpPr>
        <p:spPr bwMode="auto">
          <a:xfrm>
            <a:off x="6856413" y="1362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6" name="Rectangle 102"/>
          <p:cNvSpPr>
            <a:spLocks noChangeArrowheads="1"/>
          </p:cNvSpPr>
          <p:nvPr/>
        </p:nvSpPr>
        <p:spPr bwMode="auto">
          <a:xfrm>
            <a:off x="3503613" y="2581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5637213" y="2581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3503613" y="3789363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5713413" y="3724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3430588" y="479742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1" name="Rectangle 107"/>
          <p:cNvSpPr>
            <a:spLocks noChangeArrowheads="1"/>
          </p:cNvSpPr>
          <p:nvPr/>
        </p:nvSpPr>
        <p:spPr bwMode="auto">
          <a:xfrm>
            <a:off x="5713413" y="47910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2" name="Rectangle 108"/>
          <p:cNvSpPr>
            <a:spLocks noChangeArrowheads="1"/>
          </p:cNvSpPr>
          <p:nvPr/>
        </p:nvSpPr>
        <p:spPr bwMode="auto">
          <a:xfrm>
            <a:off x="8532813" y="486727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8075613" y="41814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4" name="Line 110"/>
          <p:cNvSpPr>
            <a:spLocks noChangeShapeType="1"/>
          </p:cNvSpPr>
          <p:nvPr/>
        </p:nvSpPr>
        <p:spPr bwMode="auto">
          <a:xfrm>
            <a:off x="8228013" y="426720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5" name="Rectangle 111"/>
          <p:cNvSpPr>
            <a:spLocks noChangeArrowheads="1"/>
          </p:cNvSpPr>
          <p:nvPr/>
        </p:nvSpPr>
        <p:spPr bwMode="auto">
          <a:xfrm>
            <a:off x="3960813" y="33432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6" name="Rectangle 112"/>
          <p:cNvSpPr>
            <a:spLocks noChangeArrowheads="1"/>
          </p:cNvSpPr>
          <p:nvPr/>
        </p:nvSpPr>
        <p:spPr bwMode="auto">
          <a:xfrm>
            <a:off x="6780213" y="3429000"/>
            <a:ext cx="60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8" name="Rectangle 114"/>
          <p:cNvSpPr>
            <a:spLocks noChangeArrowheads="1"/>
          </p:cNvSpPr>
          <p:nvPr/>
        </p:nvSpPr>
        <p:spPr bwMode="auto">
          <a:xfrm>
            <a:off x="1446213" y="2349500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Slave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9" name="Rectangle 115"/>
          <p:cNvSpPr>
            <a:spLocks noChangeArrowheads="1"/>
          </p:cNvSpPr>
          <p:nvPr/>
        </p:nvSpPr>
        <p:spPr bwMode="auto">
          <a:xfrm>
            <a:off x="1446213" y="3857625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Master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6094413" y="2133600"/>
            <a:ext cx="1371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>
            <a:off x="7008813" y="5638800"/>
            <a:ext cx="457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flipH="1">
            <a:off x="3351213" y="2133600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3351213" y="563880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4341813" y="541020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7" name="Line 123"/>
          <p:cNvSpPr>
            <a:spLocks noChangeShapeType="1"/>
          </p:cNvSpPr>
          <p:nvPr/>
        </p:nvSpPr>
        <p:spPr bwMode="auto">
          <a:xfrm>
            <a:off x="6780213" y="541020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6551613" y="83671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2" name="Rectangle 138"/>
          <p:cNvSpPr>
            <a:spLocks noChangeArrowheads="1"/>
          </p:cNvSpPr>
          <p:nvPr/>
        </p:nvSpPr>
        <p:spPr bwMode="auto">
          <a:xfrm>
            <a:off x="5004048" y="117717"/>
            <a:ext cx="5040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 smtClean="0">
                <a:solidFill>
                  <a:schemeClr val="accent1"/>
                </a:solidFill>
                <a:ea typeface="黑体" pitchFamily="49" charset="-122"/>
              </a:rPr>
              <a:t>Master-Slave J-K Flip-Flop </a:t>
            </a:r>
            <a:endParaRPr lang="en-US" altLang="zh-CN" sz="2800" dirty="0">
              <a:solidFill>
                <a:schemeClr val="accent1"/>
              </a:solidFill>
              <a:ea typeface="黑体" pitchFamily="49" charset="-122"/>
            </a:endParaRPr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>
            <a:off x="4799013" y="3429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 flipV="1">
            <a:off x="8075613" y="3443514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6704013" y="3200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>
            <a:off x="6475413" y="4419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H="1">
            <a:off x="6018213" y="46482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0" name="Line 146"/>
          <p:cNvSpPr>
            <a:spLocks noChangeShapeType="1"/>
          </p:cNvSpPr>
          <p:nvPr/>
        </p:nvSpPr>
        <p:spPr bwMode="auto">
          <a:xfrm>
            <a:off x="4722813" y="4419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>
            <a:off x="4722813" y="4648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2" name="Line 148"/>
          <p:cNvSpPr>
            <a:spLocks noChangeShapeType="1"/>
          </p:cNvSpPr>
          <p:nvPr/>
        </p:nvSpPr>
        <p:spPr bwMode="auto">
          <a:xfrm flipV="1">
            <a:off x="4418013" y="4419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3" name="Line 149"/>
          <p:cNvSpPr>
            <a:spLocks noChangeShapeType="1"/>
          </p:cNvSpPr>
          <p:nvPr/>
        </p:nvSpPr>
        <p:spPr bwMode="auto">
          <a:xfrm>
            <a:off x="4113213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4" name="Line 150"/>
          <p:cNvSpPr>
            <a:spLocks noChangeShapeType="1"/>
          </p:cNvSpPr>
          <p:nvPr/>
        </p:nvSpPr>
        <p:spPr bwMode="auto">
          <a:xfrm>
            <a:off x="3351213" y="21336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5" name="Line 151"/>
          <p:cNvSpPr>
            <a:spLocks noChangeShapeType="1"/>
          </p:cNvSpPr>
          <p:nvPr/>
        </p:nvSpPr>
        <p:spPr bwMode="auto">
          <a:xfrm>
            <a:off x="7466013" y="213360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6" name="Line 152"/>
          <p:cNvSpPr>
            <a:spLocks noChangeShapeType="1"/>
          </p:cNvSpPr>
          <p:nvPr/>
        </p:nvSpPr>
        <p:spPr bwMode="auto">
          <a:xfrm flipV="1">
            <a:off x="7008813" y="541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7" name="Line 153"/>
          <p:cNvSpPr>
            <a:spLocks noChangeShapeType="1"/>
          </p:cNvSpPr>
          <p:nvPr/>
        </p:nvSpPr>
        <p:spPr bwMode="auto">
          <a:xfrm>
            <a:off x="8075613" y="5410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8" name="Line 154"/>
          <p:cNvSpPr>
            <a:spLocks noChangeShapeType="1"/>
          </p:cNvSpPr>
          <p:nvPr/>
        </p:nvSpPr>
        <p:spPr bwMode="auto">
          <a:xfrm>
            <a:off x="6856413" y="3505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9" name="Line 155"/>
          <p:cNvSpPr>
            <a:spLocks noChangeShapeType="1"/>
          </p:cNvSpPr>
          <p:nvPr/>
        </p:nvSpPr>
        <p:spPr bwMode="auto">
          <a:xfrm flipV="1">
            <a:off x="4570413" y="19050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0" name="Line 156"/>
          <p:cNvSpPr>
            <a:spLocks noChangeShapeType="1"/>
          </p:cNvSpPr>
          <p:nvPr/>
        </p:nvSpPr>
        <p:spPr bwMode="auto">
          <a:xfrm>
            <a:off x="6170613" y="1905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1" name="Line 157"/>
          <p:cNvSpPr>
            <a:spLocks noChangeShapeType="1"/>
          </p:cNvSpPr>
          <p:nvPr/>
        </p:nvSpPr>
        <p:spPr bwMode="auto">
          <a:xfrm flipV="1">
            <a:off x="6399213" y="914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2" name="Line 158"/>
          <p:cNvSpPr>
            <a:spLocks noChangeShapeType="1"/>
          </p:cNvSpPr>
          <p:nvPr/>
        </p:nvSpPr>
        <p:spPr bwMode="auto">
          <a:xfrm flipH="1">
            <a:off x="5789613" y="1143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3" name="Line 159"/>
          <p:cNvSpPr>
            <a:spLocks noChangeShapeType="1"/>
          </p:cNvSpPr>
          <p:nvPr/>
        </p:nvSpPr>
        <p:spPr bwMode="auto">
          <a:xfrm flipV="1">
            <a:off x="4875213" y="914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4" name="Line 160"/>
          <p:cNvSpPr>
            <a:spLocks noChangeShapeType="1"/>
          </p:cNvSpPr>
          <p:nvPr/>
        </p:nvSpPr>
        <p:spPr bwMode="auto">
          <a:xfrm flipH="1">
            <a:off x="4875213" y="1143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5" name="Oval 161"/>
          <p:cNvSpPr>
            <a:spLocks noChangeArrowheads="1"/>
          </p:cNvSpPr>
          <p:nvPr/>
        </p:nvSpPr>
        <p:spPr bwMode="auto">
          <a:xfrm>
            <a:off x="4799013" y="1066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6" name="Oval 162"/>
          <p:cNvSpPr>
            <a:spLocks noChangeArrowheads="1"/>
          </p:cNvSpPr>
          <p:nvPr/>
        </p:nvSpPr>
        <p:spPr bwMode="auto">
          <a:xfrm>
            <a:off x="6323013" y="10668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7" name="Oval 163"/>
          <p:cNvSpPr>
            <a:spLocks noChangeArrowheads="1"/>
          </p:cNvSpPr>
          <p:nvPr/>
        </p:nvSpPr>
        <p:spPr bwMode="auto">
          <a:xfrm>
            <a:off x="5027613" y="2057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8" name="Oval 164"/>
          <p:cNvSpPr>
            <a:spLocks noChangeArrowheads="1"/>
          </p:cNvSpPr>
          <p:nvPr/>
        </p:nvSpPr>
        <p:spPr bwMode="auto">
          <a:xfrm>
            <a:off x="6094413" y="205740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9" name="Line 165"/>
          <p:cNvSpPr>
            <a:spLocks noChangeShapeType="1"/>
          </p:cNvSpPr>
          <p:nvPr/>
        </p:nvSpPr>
        <p:spPr bwMode="auto">
          <a:xfrm>
            <a:off x="2817813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10" name="Line 166"/>
          <p:cNvSpPr>
            <a:spLocks noChangeShapeType="1"/>
          </p:cNvSpPr>
          <p:nvPr/>
        </p:nvSpPr>
        <p:spPr bwMode="auto">
          <a:xfrm>
            <a:off x="3427413" y="34290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9" name="组合 118"/>
          <p:cNvGrpSpPr/>
          <p:nvPr/>
        </p:nvGrpSpPr>
        <p:grpSpPr>
          <a:xfrm>
            <a:off x="6357950" y="4970763"/>
            <a:ext cx="785818" cy="428628"/>
            <a:chOff x="6858017" y="3816060"/>
            <a:chExt cx="928694" cy="371047"/>
          </a:xfrm>
        </p:grpSpPr>
        <p:sp>
          <p:nvSpPr>
            <p:cNvPr id="12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6300367" y="3986649"/>
            <a:ext cx="785818" cy="428628"/>
            <a:chOff x="6858017" y="3816060"/>
            <a:chExt cx="928694" cy="371047"/>
          </a:xfrm>
        </p:grpSpPr>
        <p:sp>
          <p:nvSpPr>
            <p:cNvPr id="12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29" name="组合 128"/>
          <p:cNvGrpSpPr/>
          <p:nvPr/>
        </p:nvGrpSpPr>
        <p:grpSpPr>
          <a:xfrm>
            <a:off x="4000496" y="4986781"/>
            <a:ext cx="785818" cy="428628"/>
            <a:chOff x="6858017" y="3816060"/>
            <a:chExt cx="928694" cy="371047"/>
          </a:xfrm>
        </p:grpSpPr>
        <p:sp>
          <p:nvSpPr>
            <p:cNvPr id="13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34" name="组合 133"/>
          <p:cNvGrpSpPr/>
          <p:nvPr/>
        </p:nvGrpSpPr>
        <p:grpSpPr>
          <a:xfrm>
            <a:off x="4143372" y="3986649"/>
            <a:ext cx="785818" cy="428628"/>
            <a:chOff x="6858017" y="3816060"/>
            <a:chExt cx="928694" cy="371047"/>
          </a:xfrm>
        </p:grpSpPr>
        <p:sp>
          <p:nvSpPr>
            <p:cNvPr id="13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6185201" y="2758348"/>
            <a:ext cx="785818" cy="428628"/>
            <a:chOff x="6858017" y="3816060"/>
            <a:chExt cx="928694" cy="371047"/>
          </a:xfrm>
        </p:grpSpPr>
        <p:sp>
          <p:nvSpPr>
            <p:cNvPr id="14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4214810" y="2786058"/>
            <a:ext cx="785818" cy="428628"/>
            <a:chOff x="6858017" y="3816060"/>
            <a:chExt cx="928694" cy="371047"/>
          </a:xfrm>
        </p:grpSpPr>
        <p:sp>
          <p:nvSpPr>
            <p:cNvPr id="14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49" name="组合 148"/>
          <p:cNvGrpSpPr/>
          <p:nvPr/>
        </p:nvGrpSpPr>
        <p:grpSpPr>
          <a:xfrm>
            <a:off x="6000760" y="1500174"/>
            <a:ext cx="785818" cy="428628"/>
            <a:chOff x="6858017" y="3816060"/>
            <a:chExt cx="928694" cy="371047"/>
          </a:xfrm>
        </p:grpSpPr>
        <p:sp>
          <p:nvSpPr>
            <p:cNvPr id="15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4442979" y="1500174"/>
            <a:ext cx="785818" cy="428628"/>
            <a:chOff x="6858017" y="3816060"/>
            <a:chExt cx="928694" cy="371047"/>
          </a:xfrm>
        </p:grpSpPr>
        <p:sp>
          <p:nvSpPr>
            <p:cNvPr id="15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9" name="AutoShape 36"/>
          <p:cNvSpPr>
            <a:spLocks noChangeArrowheads="1"/>
          </p:cNvSpPr>
          <p:nvPr/>
        </p:nvSpPr>
        <p:spPr bwMode="auto">
          <a:xfrm>
            <a:off x="7780364" y="5000636"/>
            <a:ext cx="649288" cy="35719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0" name="灯片编号占位符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161" name="矩形 160"/>
          <p:cNvSpPr/>
          <p:nvPr/>
        </p:nvSpPr>
        <p:spPr>
          <a:xfrm>
            <a:off x="107504" y="6228601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 Triggered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72" y="-4737"/>
            <a:ext cx="8763000" cy="769441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J-K   Flip-Flop 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9600" y="1141512"/>
            <a:ext cx="2413000" cy="2705100"/>
            <a:chOff x="384" y="2352"/>
            <a:chExt cx="1520" cy="1704"/>
          </a:xfrm>
        </p:grpSpPr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384" y="2712"/>
              <a:ext cx="14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1296" y="2424"/>
              <a:ext cx="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9404" name="Rectangle 12"/>
            <p:cNvSpPr>
              <a:spLocks noChangeArrowheads="1"/>
            </p:cNvSpPr>
            <p:nvPr/>
          </p:nvSpPr>
          <p:spPr bwMode="auto">
            <a:xfrm>
              <a:off x="384" y="2352"/>
              <a:ext cx="15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J   K   Q</a:t>
              </a:r>
              <a:r>
                <a:rPr lang="en-US" altLang="zh-CN" sz="32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endParaRPr lang="zh-CN" alt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685800" y="1674912"/>
            <a:ext cx="2146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</a:t>
            </a:r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sz="32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9406" name="Rectangle 14"/>
          <p:cNvSpPr>
            <a:spLocks noChangeArrowheads="1"/>
          </p:cNvSpPr>
          <p:nvPr/>
        </p:nvSpPr>
        <p:spPr bwMode="auto">
          <a:xfrm>
            <a:off x="685800" y="2284512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0   1   0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685800" y="2817912"/>
            <a:ext cx="2012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85800" y="3313212"/>
            <a:ext cx="2146300" cy="579438"/>
            <a:chOff x="432" y="3720"/>
            <a:chExt cx="1352" cy="365"/>
          </a:xfrm>
        </p:grpSpPr>
        <p:sp>
          <p:nvSpPr>
            <p:cNvPr id="59408" name="Rectangle 16"/>
            <p:cNvSpPr>
              <a:spLocks noChangeArrowheads="1"/>
            </p:cNvSpPr>
            <p:nvPr/>
          </p:nvSpPr>
          <p:spPr bwMode="auto">
            <a:xfrm>
              <a:off x="432" y="3720"/>
              <a:ext cx="13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1   1   </a:t>
              </a:r>
              <a:r>
                <a:rPr lang="en-US" altLang="zh-CN" sz="32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aseline="30000" dirty="0" err="1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1514" y="3783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13</a:t>
            </a:fld>
            <a:endParaRPr lang="en-US" altLang="zh-CN"/>
          </a:p>
        </p:txBody>
      </p:sp>
      <p:sp>
        <p:nvSpPr>
          <p:cNvPr id="22" name="矩形 21"/>
          <p:cNvSpPr/>
          <p:nvPr/>
        </p:nvSpPr>
        <p:spPr>
          <a:xfrm>
            <a:off x="144016" y="404664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 Simplified State Transition Table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9872" y="1628800"/>
            <a:ext cx="16209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200" dirty="0"/>
          </a:p>
        </p:txBody>
      </p:sp>
      <p:sp>
        <p:nvSpPr>
          <p:cNvPr id="16" name="矩形 15"/>
          <p:cNvSpPr/>
          <p:nvPr/>
        </p:nvSpPr>
        <p:spPr>
          <a:xfrm>
            <a:off x="3419872" y="2204864"/>
            <a:ext cx="1210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200" dirty="0"/>
          </a:p>
        </p:txBody>
      </p:sp>
      <p:sp>
        <p:nvSpPr>
          <p:cNvPr id="17" name="矩形 16"/>
          <p:cNvSpPr/>
          <p:nvPr/>
        </p:nvSpPr>
        <p:spPr>
          <a:xfrm>
            <a:off x="3455099" y="2780928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200" dirty="0"/>
          </a:p>
        </p:txBody>
      </p:sp>
      <p:sp>
        <p:nvSpPr>
          <p:cNvPr id="18" name="矩形 17"/>
          <p:cNvSpPr/>
          <p:nvPr/>
        </p:nvSpPr>
        <p:spPr>
          <a:xfrm>
            <a:off x="3491880" y="3356992"/>
            <a:ext cx="1005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14</a:t>
            </a:fld>
            <a:endParaRPr lang="en-US" altLang="zh-CN"/>
          </a:p>
        </p:txBody>
      </p:sp>
      <p:sp>
        <p:nvSpPr>
          <p:cNvPr id="158" name="矩形 157"/>
          <p:cNvSpPr/>
          <p:nvPr/>
        </p:nvSpPr>
        <p:spPr>
          <a:xfrm>
            <a:off x="35496" y="116632"/>
            <a:ext cx="5868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State Transition Table of J-K Flip-Flop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9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0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1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2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3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4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5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6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7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8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9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0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5416352" y="15119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5721152" y="21215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3892352" y="15119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197152" y="21215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3587552" y="28073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3587552" y="34169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3892352" y="34169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5644952" y="28073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416352" y="34169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5721152" y="227397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4501952" y="1359570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4349552" y="135957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4197152" y="235017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5035352" y="2350170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flipH="1">
            <a:off x="4959152" y="2350170"/>
            <a:ext cx="228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5568752" y="96904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282752" y="96904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3282752" y="607444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5644952" y="607444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6787952" y="623637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5644952" y="1054770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5721152" y="40265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5873552" y="46361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3511352" y="40265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3435152" y="50171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3739952" y="5626770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00" name="Oval 56"/>
          <p:cNvSpPr>
            <a:spLocks noChangeArrowheads="1"/>
          </p:cNvSpPr>
          <p:nvPr/>
        </p:nvSpPr>
        <p:spPr bwMode="auto">
          <a:xfrm>
            <a:off x="5797352" y="5017170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5568752" y="56267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3587552" y="349317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 flipV="1">
            <a:off x="3587552" y="37979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>
            <a:off x="3587552" y="387417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>
            <a:off x="4882952" y="3874170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>
            <a:off x="4501952" y="3874170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 flipH="1">
            <a:off x="4501952" y="3874170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2" name="Oval 78"/>
          <p:cNvSpPr>
            <a:spLocks noChangeArrowheads="1"/>
          </p:cNvSpPr>
          <p:nvPr/>
        </p:nvSpPr>
        <p:spPr bwMode="auto">
          <a:xfrm>
            <a:off x="7092752" y="5077346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5568752" y="5702970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5873552" y="4788570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3739952" y="6007770"/>
            <a:ext cx="3505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32" name="Oval 88"/>
          <p:cNvSpPr>
            <a:spLocks noChangeArrowheads="1"/>
          </p:cNvSpPr>
          <p:nvPr/>
        </p:nvSpPr>
        <p:spPr bwMode="auto">
          <a:xfrm>
            <a:off x="5492552" y="59315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3" name="Oval 89"/>
          <p:cNvSpPr>
            <a:spLocks noChangeArrowheads="1"/>
          </p:cNvSpPr>
          <p:nvPr/>
        </p:nvSpPr>
        <p:spPr bwMode="auto">
          <a:xfrm>
            <a:off x="7092752" y="59315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4" name="Oval 90"/>
          <p:cNvSpPr>
            <a:spLocks noChangeArrowheads="1"/>
          </p:cNvSpPr>
          <p:nvPr/>
        </p:nvSpPr>
        <p:spPr bwMode="auto">
          <a:xfrm>
            <a:off x="5340152" y="35693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>
            <a:off x="1301552" y="364557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H="1">
            <a:off x="920552" y="364557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4" name="Rectangle 100"/>
          <p:cNvSpPr>
            <a:spLocks noChangeArrowheads="1"/>
          </p:cNvSpPr>
          <p:nvPr/>
        </p:nvSpPr>
        <p:spPr bwMode="auto">
          <a:xfrm>
            <a:off x="2901752" y="158817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5" name="Rectangle 101"/>
          <p:cNvSpPr>
            <a:spLocks noChangeArrowheads="1"/>
          </p:cNvSpPr>
          <p:nvPr/>
        </p:nvSpPr>
        <p:spPr bwMode="auto">
          <a:xfrm>
            <a:off x="5949752" y="15786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6" name="Rectangle 102"/>
          <p:cNvSpPr>
            <a:spLocks noChangeArrowheads="1"/>
          </p:cNvSpPr>
          <p:nvPr/>
        </p:nvSpPr>
        <p:spPr bwMode="auto">
          <a:xfrm>
            <a:off x="2596952" y="27978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4730552" y="27978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2596952" y="4005933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4806752" y="39408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2523927" y="501399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1" name="Rectangle 107"/>
          <p:cNvSpPr>
            <a:spLocks noChangeArrowheads="1"/>
          </p:cNvSpPr>
          <p:nvPr/>
        </p:nvSpPr>
        <p:spPr bwMode="auto">
          <a:xfrm>
            <a:off x="4806752" y="50076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2" name="Rectangle 108"/>
          <p:cNvSpPr>
            <a:spLocks noChangeArrowheads="1"/>
          </p:cNvSpPr>
          <p:nvPr/>
        </p:nvSpPr>
        <p:spPr bwMode="auto">
          <a:xfrm>
            <a:off x="7626152" y="5083845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7168952" y="439804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4" name="Line 110"/>
          <p:cNvSpPr>
            <a:spLocks noChangeShapeType="1"/>
          </p:cNvSpPr>
          <p:nvPr/>
        </p:nvSpPr>
        <p:spPr bwMode="auto">
          <a:xfrm>
            <a:off x="7321352" y="4483770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5" name="Rectangle 111"/>
          <p:cNvSpPr>
            <a:spLocks noChangeArrowheads="1"/>
          </p:cNvSpPr>
          <p:nvPr/>
        </p:nvSpPr>
        <p:spPr bwMode="auto">
          <a:xfrm>
            <a:off x="3054152" y="355984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6" name="Rectangle 112"/>
          <p:cNvSpPr>
            <a:spLocks noChangeArrowheads="1"/>
          </p:cNvSpPr>
          <p:nvPr/>
        </p:nvSpPr>
        <p:spPr bwMode="auto">
          <a:xfrm>
            <a:off x="5873552" y="3645570"/>
            <a:ext cx="60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8" name="Rectangle 114"/>
          <p:cNvSpPr>
            <a:spLocks noChangeArrowheads="1"/>
          </p:cNvSpPr>
          <p:nvPr/>
        </p:nvSpPr>
        <p:spPr bwMode="auto">
          <a:xfrm>
            <a:off x="539552" y="2566070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Slave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9" name="Rectangle 115"/>
          <p:cNvSpPr>
            <a:spLocks noChangeArrowheads="1"/>
          </p:cNvSpPr>
          <p:nvPr/>
        </p:nvSpPr>
        <p:spPr bwMode="auto">
          <a:xfrm>
            <a:off x="539552" y="4074195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Master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5187752" y="2350170"/>
            <a:ext cx="1371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>
            <a:off x="6102152" y="5855370"/>
            <a:ext cx="457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flipH="1">
            <a:off x="2444552" y="2350170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2444552" y="5855370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3435152" y="562677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7" name="Line 123"/>
          <p:cNvSpPr>
            <a:spLocks noChangeShapeType="1"/>
          </p:cNvSpPr>
          <p:nvPr/>
        </p:nvSpPr>
        <p:spPr bwMode="auto">
          <a:xfrm>
            <a:off x="5873552" y="5626770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5644952" y="105328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>
            <a:off x="3892352" y="364557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 flipV="1">
            <a:off x="7168952" y="3660084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5797352" y="341697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>
            <a:off x="5568752" y="463617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H="1">
            <a:off x="5111552" y="486477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0" name="Line 146"/>
          <p:cNvSpPr>
            <a:spLocks noChangeShapeType="1"/>
          </p:cNvSpPr>
          <p:nvPr/>
        </p:nvSpPr>
        <p:spPr bwMode="auto">
          <a:xfrm>
            <a:off x="3816152" y="463617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>
            <a:off x="3816152" y="486477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2" name="Line 148"/>
          <p:cNvSpPr>
            <a:spLocks noChangeShapeType="1"/>
          </p:cNvSpPr>
          <p:nvPr/>
        </p:nvSpPr>
        <p:spPr bwMode="auto">
          <a:xfrm flipV="1">
            <a:off x="3511352" y="463617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3" name="Line 149"/>
          <p:cNvSpPr>
            <a:spLocks noChangeShapeType="1"/>
          </p:cNvSpPr>
          <p:nvPr/>
        </p:nvSpPr>
        <p:spPr bwMode="auto">
          <a:xfrm>
            <a:off x="3206552" y="562677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4" name="Line 150"/>
          <p:cNvSpPr>
            <a:spLocks noChangeShapeType="1"/>
          </p:cNvSpPr>
          <p:nvPr/>
        </p:nvSpPr>
        <p:spPr bwMode="auto">
          <a:xfrm>
            <a:off x="2444552" y="235017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5" name="Line 151"/>
          <p:cNvSpPr>
            <a:spLocks noChangeShapeType="1"/>
          </p:cNvSpPr>
          <p:nvPr/>
        </p:nvSpPr>
        <p:spPr bwMode="auto">
          <a:xfrm>
            <a:off x="6559352" y="2350170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6" name="Line 152"/>
          <p:cNvSpPr>
            <a:spLocks noChangeShapeType="1"/>
          </p:cNvSpPr>
          <p:nvPr/>
        </p:nvSpPr>
        <p:spPr bwMode="auto">
          <a:xfrm flipV="1">
            <a:off x="6102152" y="562677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7" name="Line 153"/>
          <p:cNvSpPr>
            <a:spLocks noChangeShapeType="1"/>
          </p:cNvSpPr>
          <p:nvPr/>
        </p:nvSpPr>
        <p:spPr bwMode="auto">
          <a:xfrm>
            <a:off x="7168952" y="562677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8" name="Line 154"/>
          <p:cNvSpPr>
            <a:spLocks noChangeShapeType="1"/>
          </p:cNvSpPr>
          <p:nvPr/>
        </p:nvSpPr>
        <p:spPr bwMode="auto">
          <a:xfrm>
            <a:off x="5949752" y="372177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9" name="Line 155"/>
          <p:cNvSpPr>
            <a:spLocks noChangeShapeType="1"/>
          </p:cNvSpPr>
          <p:nvPr/>
        </p:nvSpPr>
        <p:spPr bwMode="auto">
          <a:xfrm flipV="1">
            <a:off x="3663752" y="212157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0" name="Line 156"/>
          <p:cNvSpPr>
            <a:spLocks noChangeShapeType="1"/>
          </p:cNvSpPr>
          <p:nvPr/>
        </p:nvSpPr>
        <p:spPr bwMode="auto">
          <a:xfrm>
            <a:off x="5263952" y="212157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1" name="Line 157"/>
          <p:cNvSpPr>
            <a:spLocks noChangeShapeType="1"/>
          </p:cNvSpPr>
          <p:nvPr/>
        </p:nvSpPr>
        <p:spPr bwMode="auto">
          <a:xfrm flipV="1">
            <a:off x="5492552" y="113097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2" name="Line 158"/>
          <p:cNvSpPr>
            <a:spLocks noChangeShapeType="1"/>
          </p:cNvSpPr>
          <p:nvPr/>
        </p:nvSpPr>
        <p:spPr bwMode="auto">
          <a:xfrm flipH="1">
            <a:off x="4882952" y="135957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3" name="Line 159"/>
          <p:cNvSpPr>
            <a:spLocks noChangeShapeType="1"/>
          </p:cNvSpPr>
          <p:nvPr/>
        </p:nvSpPr>
        <p:spPr bwMode="auto">
          <a:xfrm flipV="1">
            <a:off x="3968552" y="113097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4" name="Line 160"/>
          <p:cNvSpPr>
            <a:spLocks noChangeShapeType="1"/>
          </p:cNvSpPr>
          <p:nvPr/>
        </p:nvSpPr>
        <p:spPr bwMode="auto">
          <a:xfrm flipH="1">
            <a:off x="3968552" y="135957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5" name="Oval 161"/>
          <p:cNvSpPr>
            <a:spLocks noChangeArrowheads="1"/>
          </p:cNvSpPr>
          <p:nvPr/>
        </p:nvSpPr>
        <p:spPr bwMode="auto">
          <a:xfrm>
            <a:off x="3892352" y="12833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6" name="Oval 162"/>
          <p:cNvSpPr>
            <a:spLocks noChangeArrowheads="1"/>
          </p:cNvSpPr>
          <p:nvPr/>
        </p:nvSpPr>
        <p:spPr bwMode="auto">
          <a:xfrm>
            <a:off x="5416352" y="12833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7" name="Oval 163"/>
          <p:cNvSpPr>
            <a:spLocks noChangeArrowheads="1"/>
          </p:cNvSpPr>
          <p:nvPr/>
        </p:nvSpPr>
        <p:spPr bwMode="auto">
          <a:xfrm>
            <a:off x="4120952" y="22739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8" name="Oval 164"/>
          <p:cNvSpPr>
            <a:spLocks noChangeArrowheads="1"/>
          </p:cNvSpPr>
          <p:nvPr/>
        </p:nvSpPr>
        <p:spPr bwMode="auto">
          <a:xfrm>
            <a:off x="5187752" y="2273970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9" name="Line 165"/>
          <p:cNvSpPr>
            <a:spLocks noChangeShapeType="1"/>
          </p:cNvSpPr>
          <p:nvPr/>
        </p:nvSpPr>
        <p:spPr bwMode="auto">
          <a:xfrm>
            <a:off x="1911152" y="364557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10" name="Line 166"/>
          <p:cNvSpPr>
            <a:spLocks noChangeShapeType="1"/>
          </p:cNvSpPr>
          <p:nvPr/>
        </p:nvSpPr>
        <p:spPr bwMode="auto">
          <a:xfrm>
            <a:off x="2520752" y="364557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组合 118"/>
          <p:cNvGrpSpPr/>
          <p:nvPr/>
        </p:nvGrpSpPr>
        <p:grpSpPr>
          <a:xfrm>
            <a:off x="5451289" y="5187333"/>
            <a:ext cx="785818" cy="428628"/>
            <a:chOff x="6858017" y="3816060"/>
            <a:chExt cx="928694" cy="371047"/>
          </a:xfrm>
        </p:grpSpPr>
        <p:sp>
          <p:nvSpPr>
            <p:cNvPr id="12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23"/>
          <p:cNvGrpSpPr/>
          <p:nvPr/>
        </p:nvGrpSpPr>
        <p:grpSpPr>
          <a:xfrm>
            <a:off x="5393706" y="4203219"/>
            <a:ext cx="785818" cy="428628"/>
            <a:chOff x="6858017" y="3816060"/>
            <a:chExt cx="928694" cy="371047"/>
          </a:xfrm>
        </p:grpSpPr>
        <p:sp>
          <p:nvSpPr>
            <p:cNvPr id="12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8"/>
          <p:cNvGrpSpPr/>
          <p:nvPr/>
        </p:nvGrpSpPr>
        <p:grpSpPr>
          <a:xfrm>
            <a:off x="3093835" y="5203351"/>
            <a:ext cx="785818" cy="428628"/>
            <a:chOff x="6858017" y="3816060"/>
            <a:chExt cx="928694" cy="371047"/>
          </a:xfrm>
        </p:grpSpPr>
        <p:sp>
          <p:nvSpPr>
            <p:cNvPr id="13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33"/>
          <p:cNvGrpSpPr/>
          <p:nvPr/>
        </p:nvGrpSpPr>
        <p:grpSpPr>
          <a:xfrm>
            <a:off x="3236711" y="4203219"/>
            <a:ext cx="785818" cy="428628"/>
            <a:chOff x="6858017" y="3816060"/>
            <a:chExt cx="928694" cy="371047"/>
          </a:xfrm>
        </p:grpSpPr>
        <p:sp>
          <p:nvSpPr>
            <p:cNvPr id="13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8"/>
          <p:cNvGrpSpPr/>
          <p:nvPr/>
        </p:nvGrpSpPr>
        <p:grpSpPr>
          <a:xfrm>
            <a:off x="5278540" y="2974918"/>
            <a:ext cx="785818" cy="428628"/>
            <a:chOff x="6858017" y="3816060"/>
            <a:chExt cx="928694" cy="371047"/>
          </a:xfrm>
        </p:grpSpPr>
        <p:sp>
          <p:nvSpPr>
            <p:cNvPr id="14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43"/>
          <p:cNvGrpSpPr/>
          <p:nvPr/>
        </p:nvGrpSpPr>
        <p:grpSpPr>
          <a:xfrm>
            <a:off x="3308149" y="3002628"/>
            <a:ext cx="785818" cy="428628"/>
            <a:chOff x="6858017" y="3816060"/>
            <a:chExt cx="928694" cy="371047"/>
          </a:xfrm>
        </p:grpSpPr>
        <p:sp>
          <p:nvSpPr>
            <p:cNvPr id="14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8"/>
          <p:cNvGrpSpPr/>
          <p:nvPr/>
        </p:nvGrpSpPr>
        <p:grpSpPr>
          <a:xfrm>
            <a:off x="5094099" y="1716744"/>
            <a:ext cx="785818" cy="428628"/>
            <a:chOff x="6858017" y="3816060"/>
            <a:chExt cx="928694" cy="371047"/>
          </a:xfrm>
        </p:grpSpPr>
        <p:sp>
          <p:nvSpPr>
            <p:cNvPr id="15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53"/>
          <p:cNvGrpSpPr/>
          <p:nvPr/>
        </p:nvGrpSpPr>
        <p:grpSpPr>
          <a:xfrm>
            <a:off x="3536318" y="1716744"/>
            <a:ext cx="785818" cy="428628"/>
            <a:chOff x="6858017" y="3816060"/>
            <a:chExt cx="928694" cy="371047"/>
          </a:xfrm>
        </p:grpSpPr>
        <p:sp>
          <p:nvSpPr>
            <p:cNvPr id="15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9" name="AutoShape 36"/>
          <p:cNvSpPr>
            <a:spLocks noChangeArrowheads="1"/>
          </p:cNvSpPr>
          <p:nvPr/>
        </p:nvSpPr>
        <p:spPr bwMode="auto">
          <a:xfrm>
            <a:off x="6873703" y="5217206"/>
            <a:ext cx="649288" cy="35719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0" name="灯片编号占位符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15</a:t>
            </a:fld>
            <a:endParaRPr lang="en-US" altLang="zh-CN"/>
          </a:p>
        </p:txBody>
      </p:sp>
      <p:sp>
        <p:nvSpPr>
          <p:cNvPr id="139" name="矩形 138"/>
          <p:cNvSpPr/>
          <p:nvPr/>
        </p:nvSpPr>
        <p:spPr>
          <a:xfrm>
            <a:off x="6401643" y="623785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5868144" y="242088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3131840" y="234888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265739" y="350155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43042" name="Object 2"/>
          <p:cNvGraphicFramePr>
            <a:graphicFrameLocks noChangeAspect="1"/>
          </p:cNvGraphicFramePr>
          <p:nvPr/>
        </p:nvGraphicFramePr>
        <p:xfrm>
          <a:off x="947539" y="951583"/>
          <a:ext cx="1397000" cy="666750"/>
        </p:xfrm>
        <a:graphic>
          <a:graphicData uri="http://schemas.openxmlformats.org/presentationml/2006/ole">
            <p:oleObj spid="_x0000_s368642" name="Equation" r:id="rId4" imgW="583920" imgH="291960" progId="Equation.DSMT4">
              <p:embed/>
            </p:oleObj>
          </a:graphicData>
        </a:graphic>
      </p:graphicFrame>
      <p:graphicFrame>
        <p:nvGraphicFramePr>
          <p:cNvPr id="343043" name="Object 3"/>
          <p:cNvGraphicFramePr>
            <a:graphicFrameLocks noChangeAspect="1"/>
          </p:cNvGraphicFramePr>
          <p:nvPr/>
        </p:nvGraphicFramePr>
        <p:xfrm>
          <a:off x="6748264" y="908720"/>
          <a:ext cx="1397000" cy="609600"/>
        </p:xfrm>
        <a:graphic>
          <a:graphicData uri="http://schemas.openxmlformats.org/presentationml/2006/ole">
            <p:oleObj spid="_x0000_s368643" name="Equation" r:id="rId5" imgW="583920" imgH="266400" progId="Equation.DSMT4">
              <p:embed/>
            </p:oleObj>
          </a:graphicData>
        </a:graphic>
      </p:graphicFrame>
      <p:sp>
        <p:nvSpPr>
          <p:cNvPr id="149" name="矩形 148"/>
          <p:cNvSpPr/>
          <p:nvPr/>
        </p:nvSpPr>
        <p:spPr>
          <a:xfrm>
            <a:off x="107504" y="119534"/>
            <a:ext cx="98650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If CP is 1, the slave flip-flop is blocked. Q is unchanged.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4" grpId="0"/>
      <p:bldP spid="144" grpId="1"/>
      <p:bldP spid="154" grpId="0"/>
      <p:bldP spid="154" grpId="1"/>
      <p:bldP spid="1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5632376" y="14307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5937176" y="20403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108376" y="14307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413176" y="20403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3803576" y="27261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3803576" y="33357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108376" y="33357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5860976" y="27261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632376" y="33357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5937176" y="2192705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4717976" y="1278305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4565576" y="1278305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4413176" y="2268905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5251376" y="2268905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flipH="1">
            <a:off x="5175176" y="2268905"/>
            <a:ext cx="228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5784776" y="88778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498776" y="88778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3498776" y="599318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5860976" y="599318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7003976" y="615510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5860976" y="973505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5937176" y="39453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6089576" y="45549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3727376" y="39453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3651176" y="49359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3955976" y="5545505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00" name="Oval 56"/>
          <p:cNvSpPr>
            <a:spLocks noChangeArrowheads="1"/>
          </p:cNvSpPr>
          <p:nvPr/>
        </p:nvSpPr>
        <p:spPr bwMode="auto">
          <a:xfrm>
            <a:off x="6013376" y="4935905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5784776" y="55455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3803576" y="3411905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 flipV="1">
            <a:off x="3803576" y="37167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>
            <a:off x="3803576" y="3792905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>
            <a:off x="5098976" y="3792905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>
            <a:off x="4717976" y="3792905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 flipH="1">
            <a:off x="4717976" y="3792905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2" name="Oval 78"/>
          <p:cNvSpPr>
            <a:spLocks noChangeArrowheads="1"/>
          </p:cNvSpPr>
          <p:nvPr/>
        </p:nvSpPr>
        <p:spPr bwMode="auto">
          <a:xfrm>
            <a:off x="7308776" y="4996081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5784776" y="5621705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6089576" y="4707305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3955976" y="5926505"/>
            <a:ext cx="3505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32" name="Oval 88"/>
          <p:cNvSpPr>
            <a:spLocks noChangeArrowheads="1"/>
          </p:cNvSpPr>
          <p:nvPr/>
        </p:nvSpPr>
        <p:spPr bwMode="auto">
          <a:xfrm>
            <a:off x="5708576" y="58503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3" name="Oval 89"/>
          <p:cNvSpPr>
            <a:spLocks noChangeArrowheads="1"/>
          </p:cNvSpPr>
          <p:nvPr/>
        </p:nvSpPr>
        <p:spPr bwMode="auto">
          <a:xfrm>
            <a:off x="7308776" y="58503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4" name="Oval 90"/>
          <p:cNvSpPr>
            <a:spLocks noChangeArrowheads="1"/>
          </p:cNvSpPr>
          <p:nvPr/>
        </p:nvSpPr>
        <p:spPr bwMode="auto">
          <a:xfrm>
            <a:off x="5556176" y="34881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>
            <a:off x="1517576" y="356430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H="1">
            <a:off x="1136576" y="356430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4" name="Rectangle 100"/>
          <p:cNvSpPr>
            <a:spLocks noChangeArrowheads="1"/>
          </p:cNvSpPr>
          <p:nvPr/>
        </p:nvSpPr>
        <p:spPr bwMode="auto">
          <a:xfrm>
            <a:off x="3117776" y="1506905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5" name="Rectangle 101"/>
          <p:cNvSpPr>
            <a:spLocks noChangeArrowheads="1"/>
          </p:cNvSpPr>
          <p:nvPr/>
        </p:nvSpPr>
        <p:spPr bwMode="auto">
          <a:xfrm>
            <a:off x="6165776" y="14973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6" name="Rectangle 102"/>
          <p:cNvSpPr>
            <a:spLocks noChangeArrowheads="1"/>
          </p:cNvSpPr>
          <p:nvPr/>
        </p:nvSpPr>
        <p:spPr bwMode="auto">
          <a:xfrm>
            <a:off x="2812976" y="27165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4946576" y="27165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2812976" y="3924668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5022776" y="38595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2739951" y="493273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1" name="Rectangle 107"/>
          <p:cNvSpPr>
            <a:spLocks noChangeArrowheads="1"/>
          </p:cNvSpPr>
          <p:nvPr/>
        </p:nvSpPr>
        <p:spPr bwMode="auto">
          <a:xfrm>
            <a:off x="5022776" y="49263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2" name="Rectangle 108"/>
          <p:cNvSpPr>
            <a:spLocks noChangeArrowheads="1"/>
          </p:cNvSpPr>
          <p:nvPr/>
        </p:nvSpPr>
        <p:spPr bwMode="auto">
          <a:xfrm>
            <a:off x="7842176" y="500258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7384976" y="431678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4" name="Line 110"/>
          <p:cNvSpPr>
            <a:spLocks noChangeShapeType="1"/>
          </p:cNvSpPr>
          <p:nvPr/>
        </p:nvSpPr>
        <p:spPr bwMode="auto">
          <a:xfrm>
            <a:off x="7537376" y="4402505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5" name="Rectangle 111"/>
          <p:cNvSpPr>
            <a:spLocks noChangeArrowheads="1"/>
          </p:cNvSpPr>
          <p:nvPr/>
        </p:nvSpPr>
        <p:spPr bwMode="auto">
          <a:xfrm>
            <a:off x="3270176" y="347858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6" name="Rectangle 112"/>
          <p:cNvSpPr>
            <a:spLocks noChangeArrowheads="1"/>
          </p:cNvSpPr>
          <p:nvPr/>
        </p:nvSpPr>
        <p:spPr bwMode="auto">
          <a:xfrm>
            <a:off x="6089576" y="3564305"/>
            <a:ext cx="60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8" name="Rectangle 114"/>
          <p:cNvSpPr>
            <a:spLocks noChangeArrowheads="1"/>
          </p:cNvSpPr>
          <p:nvPr/>
        </p:nvSpPr>
        <p:spPr bwMode="auto">
          <a:xfrm>
            <a:off x="755576" y="2484805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Slave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9" name="Rectangle 115"/>
          <p:cNvSpPr>
            <a:spLocks noChangeArrowheads="1"/>
          </p:cNvSpPr>
          <p:nvPr/>
        </p:nvSpPr>
        <p:spPr bwMode="auto">
          <a:xfrm>
            <a:off x="755576" y="4284385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Master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5403776" y="2268905"/>
            <a:ext cx="1371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>
            <a:off x="6318176" y="5774105"/>
            <a:ext cx="457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flipH="1">
            <a:off x="2660576" y="2268905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2660576" y="5774105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3651176" y="5545505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7" name="Line 123"/>
          <p:cNvSpPr>
            <a:spLocks noChangeShapeType="1"/>
          </p:cNvSpPr>
          <p:nvPr/>
        </p:nvSpPr>
        <p:spPr bwMode="auto">
          <a:xfrm>
            <a:off x="6089576" y="5545505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5860976" y="972017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>
            <a:off x="4108376" y="3564305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 flipV="1">
            <a:off x="7384976" y="3578819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6013376" y="333570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>
            <a:off x="5784776" y="455490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H="1">
            <a:off x="5327576" y="4783505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0" name="Line 146"/>
          <p:cNvSpPr>
            <a:spLocks noChangeShapeType="1"/>
          </p:cNvSpPr>
          <p:nvPr/>
        </p:nvSpPr>
        <p:spPr bwMode="auto">
          <a:xfrm>
            <a:off x="4032176" y="455490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>
            <a:off x="4032176" y="4783505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2" name="Line 148"/>
          <p:cNvSpPr>
            <a:spLocks noChangeShapeType="1"/>
          </p:cNvSpPr>
          <p:nvPr/>
        </p:nvSpPr>
        <p:spPr bwMode="auto">
          <a:xfrm flipV="1">
            <a:off x="3727376" y="455490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3" name="Line 149"/>
          <p:cNvSpPr>
            <a:spLocks noChangeShapeType="1"/>
          </p:cNvSpPr>
          <p:nvPr/>
        </p:nvSpPr>
        <p:spPr bwMode="auto">
          <a:xfrm>
            <a:off x="3422576" y="554550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4" name="Line 150"/>
          <p:cNvSpPr>
            <a:spLocks noChangeShapeType="1"/>
          </p:cNvSpPr>
          <p:nvPr/>
        </p:nvSpPr>
        <p:spPr bwMode="auto">
          <a:xfrm>
            <a:off x="2660576" y="2268905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5" name="Line 151"/>
          <p:cNvSpPr>
            <a:spLocks noChangeShapeType="1"/>
          </p:cNvSpPr>
          <p:nvPr/>
        </p:nvSpPr>
        <p:spPr bwMode="auto">
          <a:xfrm>
            <a:off x="6775376" y="2268905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6" name="Line 152"/>
          <p:cNvSpPr>
            <a:spLocks noChangeShapeType="1"/>
          </p:cNvSpPr>
          <p:nvPr/>
        </p:nvSpPr>
        <p:spPr bwMode="auto">
          <a:xfrm flipV="1">
            <a:off x="6318176" y="554550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7" name="Line 153"/>
          <p:cNvSpPr>
            <a:spLocks noChangeShapeType="1"/>
          </p:cNvSpPr>
          <p:nvPr/>
        </p:nvSpPr>
        <p:spPr bwMode="auto">
          <a:xfrm>
            <a:off x="7384976" y="554550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8" name="Line 154"/>
          <p:cNvSpPr>
            <a:spLocks noChangeShapeType="1"/>
          </p:cNvSpPr>
          <p:nvPr/>
        </p:nvSpPr>
        <p:spPr bwMode="auto">
          <a:xfrm>
            <a:off x="6165776" y="3640505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9" name="Line 155"/>
          <p:cNvSpPr>
            <a:spLocks noChangeShapeType="1"/>
          </p:cNvSpPr>
          <p:nvPr/>
        </p:nvSpPr>
        <p:spPr bwMode="auto">
          <a:xfrm flipV="1">
            <a:off x="3879776" y="204030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0" name="Line 156"/>
          <p:cNvSpPr>
            <a:spLocks noChangeShapeType="1"/>
          </p:cNvSpPr>
          <p:nvPr/>
        </p:nvSpPr>
        <p:spPr bwMode="auto">
          <a:xfrm>
            <a:off x="5479976" y="204030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1" name="Line 157"/>
          <p:cNvSpPr>
            <a:spLocks noChangeShapeType="1"/>
          </p:cNvSpPr>
          <p:nvPr/>
        </p:nvSpPr>
        <p:spPr bwMode="auto">
          <a:xfrm flipV="1">
            <a:off x="5708576" y="104970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2" name="Line 158"/>
          <p:cNvSpPr>
            <a:spLocks noChangeShapeType="1"/>
          </p:cNvSpPr>
          <p:nvPr/>
        </p:nvSpPr>
        <p:spPr bwMode="auto">
          <a:xfrm flipH="1">
            <a:off x="5098976" y="1278305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3" name="Line 159"/>
          <p:cNvSpPr>
            <a:spLocks noChangeShapeType="1"/>
          </p:cNvSpPr>
          <p:nvPr/>
        </p:nvSpPr>
        <p:spPr bwMode="auto">
          <a:xfrm flipV="1">
            <a:off x="4184576" y="104970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4" name="Line 160"/>
          <p:cNvSpPr>
            <a:spLocks noChangeShapeType="1"/>
          </p:cNvSpPr>
          <p:nvPr/>
        </p:nvSpPr>
        <p:spPr bwMode="auto">
          <a:xfrm flipH="1">
            <a:off x="4184576" y="1278305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5" name="Oval 161"/>
          <p:cNvSpPr>
            <a:spLocks noChangeArrowheads="1"/>
          </p:cNvSpPr>
          <p:nvPr/>
        </p:nvSpPr>
        <p:spPr bwMode="auto">
          <a:xfrm>
            <a:off x="4108376" y="12021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6" name="Oval 162"/>
          <p:cNvSpPr>
            <a:spLocks noChangeArrowheads="1"/>
          </p:cNvSpPr>
          <p:nvPr/>
        </p:nvSpPr>
        <p:spPr bwMode="auto">
          <a:xfrm>
            <a:off x="5632376" y="12021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7" name="Oval 163"/>
          <p:cNvSpPr>
            <a:spLocks noChangeArrowheads="1"/>
          </p:cNvSpPr>
          <p:nvPr/>
        </p:nvSpPr>
        <p:spPr bwMode="auto">
          <a:xfrm>
            <a:off x="4336976" y="21927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8" name="Oval 164"/>
          <p:cNvSpPr>
            <a:spLocks noChangeArrowheads="1"/>
          </p:cNvSpPr>
          <p:nvPr/>
        </p:nvSpPr>
        <p:spPr bwMode="auto">
          <a:xfrm>
            <a:off x="5403776" y="2192705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9" name="Line 165"/>
          <p:cNvSpPr>
            <a:spLocks noChangeShapeType="1"/>
          </p:cNvSpPr>
          <p:nvPr/>
        </p:nvSpPr>
        <p:spPr bwMode="auto">
          <a:xfrm>
            <a:off x="2127176" y="356430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10" name="Line 166"/>
          <p:cNvSpPr>
            <a:spLocks noChangeShapeType="1"/>
          </p:cNvSpPr>
          <p:nvPr/>
        </p:nvSpPr>
        <p:spPr bwMode="auto">
          <a:xfrm>
            <a:off x="2736776" y="356430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组合 118"/>
          <p:cNvGrpSpPr/>
          <p:nvPr/>
        </p:nvGrpSpPr>
        <p:grpSpPr>
          <a:xfrm>
            <a:off x="5667313" y="5106068"/>
            <a:ext cx="785818" cy="428628"/>
            <a:chOff x="6858017" y="3816060"/>
            <a:chExt cx="928694" cy="371047"/>
          </a:xfrm>
        </p:grpSpPr>
        <p:sp>
          <p:nvSpPr>
            <p:cNvPr id="12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23"/>
          <p:cNvGrpSpPr/>
          <p:nvPr/>
        </p:nvGrpSpPr>
        <p:grpSpPr>
          <a:xfrm>
            <a:off x="5609730" y="4121954"/>
            <a:ext cx="785818" cy="428628"/>
            <a:chOff x="6858017" y="3816060"/>
            <a:chExt cx="928694" cy="371047"/>
          </a:xfrm>
        </p:grpSpPr>
        <p:sp>
          <p:nvSpPr>
            <p:cNvPr id="12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8"/>
          <p:cNvGrpSpPr/>
          <p:nvPr/>
        </p:nvGrpSpPr>
        <p:grpSpPr>
          <a:xfrm>
            <a:off x="3309859" y="5122086"/>
            <a:ext cx="785818" cy="428628"/>
            <a:chOff x="6858017" y="3816060"/>
            <a:chExt cx="928694" cy="371047"/>
          </a:xfrm>
        </p:grpSpPr>
        <p:sp>
          <p:nvSpPr>
            <p:cNvPr id="13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33"/>
          <p:cNvGrpSpPr/>
          <p:nvPr/>
        </p:nvGrpSpPr>
        <p:grpSpPr>
          <a:xfrm>
            <a:off x="3452735" y="4121954"/>
            <a:ext cx="785818" cy="428628"/>
            <a:chOff x="6858017" y="3816060"/>
            <a:chExt cx="928694" cy="371047"/>
          </a:xfrm>
        </p:grpSpPr>
        <p:sp>
          <p:nvSpPr>
            <p:cNvPr id="13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8"/>
          <p:cNvGrpSpPr/>
          <p:nvPr/>
        </p:nvGrpSpPr>
        <p:grpSpPr>
          <a:xfrm>
            <a:off x="5494564" y="2893653"/>
            <a:ext cx="785818" cy="428628"/>
            <a:chOff x="6858017" y="3816060"/>
            <a:chExt cx="928694" cy="371047"/>
          </a:xfrm>
        </p:grpSpPr>
        <p:sp>
          <p:nvSpPr>
            <p:cNvPr id="14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43"/>
          <p:cNvGrpSpPr/>
          <p:nvPr/>
        </p:nvGrpSpPr>
        <p:grpSpPr>
          <a:xfrm>
            <a:off x="3524173" y="2921363"/>
            <a:ext cx="785818" cy="428628"/>
            <a:chOff x="6858017" y="3816060"/>
            <a:chExt cx="928694" cy="371047"/>
          </a:xfrm>
        </p:grpSpPr>
        <p:sp>
          <p:nvSpPr>
            <p:cNvPr id="14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8"/>
          <p:cNvGrpSpPr/>
          <p:nvPr/>
        </p:nvGrpSpPr>
        <p:grpSpPr>
          <a:xfrm>
            <a:off x="5310123" y="1635479"/>
            <a:ext cx="785818" cy="428628"/>
            <a:chOff x="6858017" y="3816060"/>
            <a:chExt cx="928694" cy="371047"/>
          </a:xfrm>
        </p:grpSpPr>
        <p:sp>
          <p:nvSpPr>
            <p:cNvPr id="15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53"/>
          <p:cNvGrpSpPr/>
          <p:nvPr/>
        </p:nvGrpSpPr>
        <p:grpSpPr>
          <a:xfrm>
            <a:off x="3752342" y="1635479"/>
            <a:ext cx="785818" cy="428628"/>
            <a:chOff x="6858017" y="3816060"/>
            <a:chExt cx="928694" cy="371047"/>
          </a:xfrm>
        </p:grpSpPr>
        <p:sp>
          <p:nvSpPr>
            <p:cNvPr id="15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9" name="AutoShape 36"/>
          <p:cNvSpPr>
            <a:spLocks noChangeArrowheads="1"/>
          </p:cNvSpPr>
          <p:nvPr/>
        </p:nvSpPr>
        <p:spPr bwMode="auto">
          <a:xfrm>
            <a:off x="7089727" y="5135941"/>
            <a:ext cx="649288" cy="35719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0" name="灯片编号占位符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16</a:t>
            </a:fld>
            <a:endParaRPr lang="en-US" altLang="zh-CN"/>
          </a:p>
        </p:txBody>
      </p:sp>
      <p:sp>
        <p:nvSpPr>
          <p:cNvPr id="139" name="矩形 138"/>
          <p:cNvSpPr/>
          <p:nvPr/>
        </p:nvSpPr>
        <p:spPr>
          <a:xfrm>
            <a:off x="6617667" y="615659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44" name="矩形 143"/>
          <p:cNvSpPr/>
          <p:nvPr/>
        </p:nvSpPr>
        <p:spPr>
          <a:xfrm>
            <a:off x="3131840" y="45811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6372200" y="458112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42018" name="Object 2"/>
          <p:cNvGraphicFramePr>
            <a:graphicFrameLocks noChangeAspect="1"/>
          </p:cNvGraphicFramePr>
          <p:nvPr/>
        </p:nvGraphicFramePr>
        <p:xfrm>
          <a:off x="251520" y="3564305"/>
          <a:ext cx="1579563" cy="666750"/>
        </p:xfrm>
        <a:graphic>
          <a:graphicData uri="http://schemas.openxmlformats.org/presentationml/2006/ole">
            <p:oleObj spid="_x0000_s342018" name="Equation" r:id="rId4" imgW="660240" imgH="291960" progId="Equation.DSMT4">
              <p:embed/>
            </p:oleObj>
          </a:graphicData>
        </a:graphic>
      </p:graphicFrame>
      <p:graphicFrame>
        <p:nvGraphicFramePr>
          <p:cNvPr id="342019" name="Object 3"/>
          <p:cNvGraphicFramePr>
            <a:graphicFrameLocks noChangeAspect="1"/>
          </p:cNvGraphicFramePr>
          <p:nvPr/>
        </p:nvGraphicFramePr>
        <p:xfrm>
          <a:off x="7456934" y="3521443"/>
          <a:ext cx="1579562" cy="609600"/>
        </p:xfrm>
        <a:graphic>
          <a:graphicData uri="http://schemas.openxmlformats.org/presentationml/2006/ole">
            <p:oleObj spid="_x0000_s342019" name="Equation" r:id="rId5" imgW="660240" imgH="266400" progId="Equation.DSMT4">
              <p:embed/>
            </p:oleObj>
          </a:graphicData>
        </a:graphic>
      </p:graphicFrame>
      <p:sp>
        <p:nvSpPr>
          <p:cNvPr id="161" name="矩形 160"/>
          <p:cNvSpPr/>
          <p:nvPr/>
        </p:nvSpPr>
        <p:spPr>
          <a:xfrm>
            <a:off x="179512" y="44624"/>
            <a:ext cx="9937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If CP is 0, the master flip-flop is blocked. Q prime is unchanged.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4" grpId="0"/>
      <p:bldP spid="144" grpId="1"/>
      <p:bldP spid="149" grpId="0"/>
      <p:bldP spid="14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0528" y="980728"/>
            <a:ext cx="8783960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the slave flip-flop is blocked. </a:t>
            </a:r>
          </a:p>
          <a:p>
            <a:pPr>
              <a:spcAft>
                <a:spcPts val="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output of slave is unchanged.</a:t>
            </a:r>
          </a:p>
          <a:p>
            <a:pPr>
              <a:spcAft>
                <a:spcPts val="0"/>
              </a:spcAft>
            </a:pP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the master flip-flop is blocked. </a:t>
            </a:r>
          </a:p>
          <a:p>
            <a:pPr>
              <a:spcAft>
                <a:spcPts val="0"/>
              </a:spcAft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output of master is unchanged.</a:t>
            </a:r>
          </a:p>
          <a:p>
            <a:pPr>
              <a:spcAft>
                <a:spcPts val="0"/>
              </a:spcAft>
            </a:pPr>
            <a:endParaRPr lang="en-US" altLang="zh-CN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master and slave cannot be active at the same time. 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5560368" y="13655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5865168" y="19751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4036368" y="13655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4341168" y="19751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3731568" y="26609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3731568" y="32705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036368" y="32705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4" name="Oval 20"/>
          <p:cNvSpPr>
            <a:spLocks noChangeArrowheads="1"/>
          </p:cNvSpPr>
          <p:nvPr/>
        </p:nvSpPr>
        <p:spPr bwMode="auto">
          <a:xfrm>
            <a:off x="5788968" y="26609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560368" y="32705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5865168" y="2127522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4645968" y="1213122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H="1">
            <a:off x="4493568" y="1213122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4341168" y="2203722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5179368" y="2203722"/>
            <a:ext cx="152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flipH="1">
            <a:off x="5103168" y="2203722"/>
            <a:ext cx="228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76" name="Rectangle 32"/>
          <p:cNvSpPr>
            <a:spLocks noChangeArrowheads="1"/>
          </p:cNvSpPr>
          <p:nvPr/>
        </p:nvSpPr>
        <p:spPr bwMode="auto">
          <a:xfrm>
            <a:off x="5712768" y="822597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3426768" y="822597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3426768" y="5927997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79" name="Rectangle 35"/>
          <p:cNvSpPr>
            <a:spLocks noChangeArrowheads="1"/>
          </p:cNvSpPr>
          <p:nvPr/>
        </p:nvSpPr>
        <p:spPr bwMode="auto">
          <a:xfrm>
            <a:off x="5788968" y="5927997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0" name="Rectangle 36"/>
          <p:cNvSpPr>
            <a:spLocks noChangeArrowheads="1"/>
          </p:cNvSpPr>
          <p:nvPr/>
        </p:nvSpPr>
        <p:spPr bwMode="auto">
          <a:xfrm>
            <a:off x="6931968" y="6089922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5788968" y="908322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88" name="Oval 44"/>
          <p:cNvSpPr>
            <a:spLocks noChangeArrowheads="1"/>
          </p:cNvSpPr>
          <p:nvPr/>
        </p:nvSpPr>
        <p:spPr bwMode="auto">
          <a:xfrm>
            <a:off x="5865168" y="38801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6017568" y="44897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92" name="Oval 48"/>
          <p:cNvSpPr>
            <a:spLocks noChangeArrowheads="1"/>
          </p:cNvSpPr>
          <p:nvPr/>
        </p:nvSpPr>
        <p:spPr bwMode="auto">
          <a:xfrm>
            <a:off x="3655368" y="38801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6" name="Oval 52"/>
          <p:cNvSpPr>
            <a:spLocks noChangeArrowheads="1"/>
          </p:cNvSpPr>
          <p:nvPr/>
        </p:nvSpPr>
        <p:spPr bwMode="auto">
          <a:xfrm>
            <a:off x="3579168" y="48707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3883968" y="5480322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00" name="Oval 56"/>
          <p:cNvSpPr>
            <a:spLocks noChangeArrowheads="1"/>
          </p:cNvSpPr>
          <p:nvPr/>
        </p:nvSpPr>
        <p:spPr bwMode="auto">
          <a:xfrm>
            <a:off x="5941368" y="4870722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5712768" y="54803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>
            <a:off x="3731568" y="3346722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 flipV="1">
            <a:off x="3731568" y="36515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>
            <a:off x="3731568" y="3727722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>
            <a:off x="5026968" y="3727722"/>
            <a:ext cx="9144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>
            <a:off x="4645968" y="3727722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 flipH="1">
            <a:off x="4645968" y="3727722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2" name="Oval 78"/>
          <p:cNvSpPr>
            <a:spLocks noChangeArrowheads="1"/>
          </p:cNvSpPr>
          <p:nvPr/>
        </p:nvSpPr>
        <p:spPr bwMode="auto">
          <a:xfrm>
            <a:off x="7236768" y="4930898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>
            <a:off x="5712768" y="5556522"/>
            <a:ext cx="1587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>
            <a:off x="6017568" y="4642122"/>
            <a:ext cx="1587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3883968" y="5861322"/>
            <a:ext cx="3505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32" name="Oval 88"/>
          <p:cNvSpPr>
            <a:spLocks noChangeArrowheads="1"/>
          </p:cNvSpPr>
          <p:nvPr/>
        </p:nvSpPr>
        <p:spPr bwMode="auto">
          <a:xfrm>
            <a:off x="5636568" y="57851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3" name="Oval 89"/>
          <p:cNvSpPr>
            <a:spLocks noChangeArrowheads="1"/>
          </p:cNvSpPr>
          <p:nvPr/>
        </p:nvSpPr>
        <p:spPr bwMode="auto">
          <a:xfrm>
            <a:off x="7236768" y="57851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34" name="Oval 90"/>
          <p:cNvSpPr>
            <a:spLocks noChangeArrowheads="1"/>
          </p:cNvSpPr>
          <p:nvPr/>
        </p:nvSpPr>
        <p:spPr bwMode="auto">
          <a:xfrm>
            <a:off x="5484168" y="34229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>
            <a:off x="1445568" y="349912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H="1">
            <a:off x="1064568" y="349912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44" name="Rectangle 100"/>
          <p:cNvSpPr>
            <a:spLocks noChangeArrowheads="1"/>
          </p:cNvSpPr>
          <p:nvPr/>
        </p:nvSpPr>
        <p:spPr bwMode="auto">
          <a:xfrm>
            <a:off x="3045768" y="1441722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5" name="Rectangle 101"/>
          <p:cNvSpPr>
            <a:spLocks noChangeArrowheads="1"/>
          </p:cNvSpPr>
          <p:nvPr/>
        </p:nvSpPr>
        <p:spPr bwMode="auto">
          <a:xfrm>
            <a:off x="6093768" y="14321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6" name="Rectangle 102"/>
          <p:cNvSpPr>
            <a:spLocks noChangeArrowheads="1"/>
          </p:cNvSpPr>
          <p:nvPr/>
        </p:nvSpPr>
        <p:spPr bwMode="auto">
          <a:xfrm>
            <a:off x="2740968" y="26513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7" name="Rectangle 103"/>
          <p:cNvSpPr>
            <a:spLocks noChangeArrowheads="1"/>
          </p:cNvSpPr>
          <p:nvPr/>
        </p:nvSpPr>
        <p:spPr bwMode="auto">
          <a:xfrm>
            <a:off x="4874568" y="26513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2740968" y="3859485"/>
            <a:ext cx="520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5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4950768" y="37943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6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2667943" y="486754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7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1" name="Rectangle 107"/>
          <p:cNvSpPr>
            <a:spLocks noChangeArrowheads="1"/>
          </p:cNvSpPr>
          <p:nvPr/>
        </p:nvSpPr>
        <p:spPr bwMode="auto">
          <a:xfrm>
            <a:off x="4950768" y="48611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8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2" name="Rectangle 108"/>
          <p:cNvSpPr>
            <a:spLocks noChangeArrowheads="1"/>
          </p:cNvSpPr>
          <p:nvPr/>
        </p:nvSpPr>
        <p:spPr bwMode="auto">
          <a:xfrm>
            <a:off x="7770168" y="4937397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9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3" name="Rectangle 109"/>
          <p:cNvSpPr>
            <a:spLocks noChangeArrowheads="1"/>
          </p:cNvSpPr>
          <p:nvPr/>
        </p:nvSpPr>
        <p:spPr bwMode="auto">
          <a:xfrm>
            <a:off x="7312968" y="4251597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4" name="Line 110"/>
          <p:cNvSpPr>
            <a:spLocks noChangeShapeType="1"/>
          </p:cNvSpPr>
          <p:nvPr/>
        </p:nvSpPr>
        <p:spPr bwMode="auto">
          <a:xfrm>
            <a:off x="7465368" y="4337322"/>
            <a:ext cx="304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55" name="Rectangle 111"/>
          <p:cNvSpPr>
            <a:spLocks noChangeArrowheads="1"/>
          </p:cNvSpPr>
          <p:nvPr/>
        </p:nvSpPr>
        <p:spPr bwMode="auto">
          <a:xfrm>
            <a:off x="3198168" y="3413397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6" name="Rectangle 112"/>
          <p:cNvSpPr>
            <a:spLocks noChangeArrowheads="1"/>
          </p:cNvSpPr>
          <p:nvPr/>
        </p:nvSpPr>
        <p:spPr bwMode="auto">
          <a:xfrm>
            <a:off x="6017568" y="3499122"/>
            <a:ext cx="600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8" name="Rectangle 114"/>
          <p:cNvSpPr>
            <a:spLocks noChangeArrowheads="1"/>
          </p:cNvSpPr>
          <p:nvPr/>
        </p:nvSpPr>
        <p:spPr bwMode="auto">
          <a:xfrm>
            <a:off x="683568" y="2419622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Slave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59" name="Rectangle 115"/>
          <p:cNvSpPr>
            <a:spLocks noChangeArrowheads="1"/>
          </p:cNvSpPr>
          <p:nvPr/>
        </p:nvSpPr>
        <p:spPr bwMode="auto">
          <a:xfrm>
            <a:off x="683568" y="3927747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Master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5331768" y="2203722"/>
            <a:ext cx="13716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>
            <a:off x="6246168" y="5708922"/>
            <a:ext cx="4572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flipH="1">
            <a:off x="2588568" y="2203722"/>
            <a:ext cx="1905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2588568" y="5708922"/>
            <a:ext cx="7620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3579168" y="5480322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7" name="Line 123"/>
          <p:cNvSpPr>
            <a:spLocks noChangeShapeType="1"/>
          </p:cNvSpPr>
          <p:nvPr/>
        </p:nvSpPr>
        <p:spPr bwMode="auto">
          <a:xfrm>
            <a:off x="6017568" y="5480322"/>
            <a:ext cx="1587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5788968" y="906834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2" name="Rectangle 138"/>
          <p:cNvSpPr>
            <a:spLocks noChangeArrowheads="1"/>
          </p:cNvSpPr>
          <p:nvPr/>
        </p:nvSpPr>
        <p:spPr bwMode="auto">
          <a:xfrm>
            <a:off x="251520" y="188640"/>
            <a:ext cx="50405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dirty="0" smtClean="0">
                <a:solidFill>
                  <a:schemeClr val="accent1"/>
                </a:solidFill>
                <a:ea typeface="黑体" pitchFamily="49" charset="-122"/>
              </a:rPr>
              <a:t>Master-Slave J-K Flip-Flop </a:t>
            </a:r>
            <a:endParaRPr lang="en-US" altLang="zh-CN" sz="2800" dirty="0">
              <a:solidFill>
                <a:schemeClr val="accent1"/>
              </a:solidFill>
              <a:ea typeface="黑体" pitchFamily="49" charset="-122"/>
            </a:endParaRPr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>
            <a:off x="4036368" y="3499122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 flipV="1">
            <a:off x="7312968" y="3513636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5941368" y="3270522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>
            <a:off x="5712768" y="448972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H="1">
            <a:off x="5255568" y="4718322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0" name="Line 146"/>
          <p:cNvSpPr>
            <a:spLocks noChangeShapeType="1"/>
          </p:cNvSpPr>
          <p:nvPr/>
        </p:nvSpPr>
        <p:spPr bwMode="auto">
          <a:xfrm>
            <a:off x="3960168" y="448972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>
            <a:off x="3960168" y="4718322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2" name="Line 148"/>
          <p:cNvSpPr>
            <a:spLocks noChangeShapeType="1"/>
          </p:cNvSpPr>
          <p:nvPr/>
        </p:nvSpPr>
        <p:spPr bwMode="auto">
          <a:xfrm flipV="1">
            <a:off x="3655368" y="448972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3" name="Line 149"/>
          <p:cNvSpPr>
            <a:spLocks noChangeShapeType="1"/>
          </p:cNvSpPr>
          <p:nvPr/>
        </p:nvSpPr>
        <p:spPr bwMode="auto">
          <a:xfrm>
            <a:off x="3350568" y="548032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4" name="Line 150"/>
          <p:cNvSpPr>
            <a:spLocks noChangeShapeType="1"/>
          </p:cNvSpPr>
          <p:nvPr/>
        </p:nvSpPr>
        <p:spPr bwMode="auto">
          <a:xfrm>
            <a:off x="2588568" y="2203722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5" name="Line 151"/>
          <p:cNvSpPr>
            <a:spLocks noChangeShapeType="1"/>
          </p:cNvSpPr>
          <p:nvPr/>
        </p:nvSpPr>
        <p:spPr bwMode="auto">
          <a:xfrm>
            <a:off x="6703368" y="2203722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6" name="Line 152"/>
          <p:cNvSpPr>
            <a:spLocks noChangeShapeType="1"/>
          </p:cNvSpPr>
          <p:nvPr/>
        </p:nvSpPr>
        <p:spPr bwMode="auto">
          <a:xfrm flipV="1">
            <a:off x="6246168" y="548032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7" name="Line 153"/>
          <p:cNvSpPr>
            <a:spLocks noChangeShapeType="1"/>
          </p:cNvSpPr>
          <p:nvPr/>
        </p:nvSpPr>
        <p:spPr bwMode="auto">
          <a:xfrm>
            <a:off x="7312968" y="5480322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8" name="Line 154"/>
          <p:cNvSpPr>
            <a:spLocks noChangeShapeType="1"/>
          </p:cNvSpPr>
          <p:nvPr/>
        </p:nvSpPr>
        <p:spPr bwMode="auto">
          <a:xfrm>
            <a:off x="6093768" y="3575322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499" name="Line 155"/>
          <p:cNvSpPr>
            <a:spLocks noChangeShapeType="1"/>
          </p:cNvSpPr>
          <p:nvPr/>
        </p:nvSpPr>
        <p:spPr bwMode="auto">
          <a:xfrm flipV="1">
            <a:off x="3807768" y="1975122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0" name="Line 156"/>
          <p:cNvSpPr>
            <a:spLocks noChangeShapeType="1"/>
          </p:cNvSpPr>
          <p:nvPr/>
        </p:nvSpPr>
        <p:spPr bwMode="auto">
          <a:xfrm>
            <a:off x="5407968" y="1975122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1" name="Line 157"/>
          <p:cNvSpPr>
            <a:spLocks noChangeShapeType="1"/>
          </p:cNvSpPr>
          <p:nvPr/>
        </p:nvSpPr>
        <p:spPr bwMode="auto">
          <a:xfrm flipV="1">
            <a:off x="5636568" y="98452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2" name="Line 158"/>
          <p:cNvSpPr>
            <a:spLocks noChangeShapeType="1"/>
          </p:cNvSpPr>
          <p:nvPr/>
        </p:nvSpPr>
        <p:spPr bwMode="auto">
          <a:xfrm flipH="1">
            <a:off x="5026968" y="1213122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3" name="Line 159"/>
          <p:cNvSpPr>
            <a:spLocks noChangeShapeType="1"/>
          </p:cNvSpPr>
          <p:nvPr/>
        </p:nvSpPr>
        <p:spPr bwMode="auto">
          <a:xfrm flipV="1">
            <a:off x="4112568" y="984522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4" name="Line 160"/>
          <p:cNvSpPr>
            <a:spLocks noChangeShapeType="1"/>
          </p:cNvSpPr>
          <p:nvPr/>
        </p:nvSpPr>
        <p:spPr bwMode="auto">
          <a:xfrm flipH="1">
            <a:off x="4112568" y="1213122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05" name="Oval 161"/>
          <p:cNvSpPr>
            <a:spLocks noChangeArrowheads="1"/>
          </p:cNvSpPr>
          <p:nvPr/>
        </p:nvSpPr>
        <p:spPr bwMode="auto">
          <a:xfrm>
            <a:off x="4036368" y="11369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6" name="Oval 162"/>
          <p:cNvSpPr>
            <a:spLocks noChangeArrowheads="1"/>
          </p:cNvSpPr>
          <p:nvPr/>
        </p:nvSpPr>
        <p:spPr bwMode="auto">
          <a:xfrm>
            <a:off x="5560368" y="11369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7" name="Oval 163"/>
          <p:cNvSpPr>
            <a:spLocks noChangeArrowheads="1"/>
          </p:cNvSpPr>
          <p:nvPr/>
        </p:nvSpPr>
        <p:spPr bwMode="auto">
          <a:xfrm>
            <a:off x="4264968" y="21275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8" name="Oval 164"/>
          <p:cNvSpPr>
            <a:spLocks noChangeArrowheads="1"/>
          </p:cNvSpPr>
          <p:nvPr/>
        </p:nvSpPr>
        <p:spPr bwMode="auto">
          <a:xfrm>
            <a:off x="5331768" y="2127522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509" name="Line 165"/>
          <p:cNvSpPr>
            <a:spLocks noChangeShapeType="1"/>
          </p:cNvSpPr>
          <p:nvPr/>
        </p:nvSpPr>
        <p:spPr bwMode="auto">
          <a:xfrm>
            <a:off x="2055168" y="3499122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510" name="Line 166"/>
          <p:cNvSpPr>
            <a:spLocks noChangeShapeType="1"/>
          </p:cNvSpPr>
          <p:nvPr/>
        </p:nvSpPr>
        <p:spPr bwMode="auto">
          <a:xfrm>
            <a:off x="2664768" y="3499122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2" name="组合 118"/>
          <p:cNvGrpSpPr/>
          <p:nvPr/>
        </p:nvGrpSpPr>
        <p:grpSpPr>
          <a:xfrm>
            <a:off x="5595305" y="5040885"/>
            <a:ext cx="785818" cy="428628"/>
            <a:chOff x="6858017" y="3816060"/>
            <a:chExt cx="928694" cy="371047"/>
          </a:xfrm>
        </p:grpSpPr>
        <p:sp>
          <p:nvSpPr>
            <p:cNvPr id="12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23"/>
          <p:cNvGrpSpPr/>
          <p:nvPr/>
        </p:nvGrpSpPr>
        <p:grpSpPr>
          <a:xfrm>
            <a:off x="5537722" y="4056771"/>
            <a:ext cx="785818" cy="428628"/>
            <a:chOff x="6858017" y="3816060"/>
            <a:chExt cx="928694" cy="371047"/>
          </a:xfrm>
        </p:grpSpPr>
        <p:sp>
          <p:nvSpPr>
            <p:cNvPr id="12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8"/>
          <p:cNvGrpSpPr/>
          <p:nvPr/>
        </p:nvGrpSpPr>
        <p:grpSpPr>
          <a:xfrm>
            <a:off x="3237851" y="5056903"/>
            <a:ext cx="785818" cy="428628"/>
            <a:chOff x="6858017" y="3816060"/>
            <a:chExt cx="928694" cy="371047"/>
          </a:xfrm>
        </p:grpSpPr>
        <p:sp>
          <p:nvSpPr>
            <p:cNvPr id="13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33"/>
          <p:cNvGrpSpPr/>
          <p:nvPr/>
        </p:nvGrpSpPr>
        <p:grpSpPr>
          <a:xfrm>
            <a:off x="3380727" y="4056771"/>
            <a:ext cx="785818" cy="428628"/>
            <a:chOff x="6858017" y="3816060"/>
            <a:chExt cx="928694" cy="371047"/>
          </a:xfrm>
        </p:grpSpPr>
        <p:sp>
          <p:nvSpPr>
            <p:cNvPr id="13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8"/>
          <p:cNvGrpSpPr/>
          <p:nvPr/>
        </p:nvGrpSpPr>
        <p:grpSpPr>
          <a:xfrm>
            <a:off x="5422556" y="2828470"/>
            <a:ext cx="785818" cy="428628"/>
            <a:chOff x="6858017" y="3816060"/>
            <a:chExt cx="928694" cy="371047"/>
          </a:xfrm>
        </p:grpSpPr>
        <p:sp>
          <p:nvSpPr>
            <p:cNvPr id="14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43"/>
          <p:cNvGrpSpPr/>
          <p:nvPr/>
        </p:nvGrpSpPr>
        <p:grpSpPr>
          <a:xfrm>
            <a:off x="3452165" y="2856180"/>
            <a:ext cx="785818" cy="428628"/>
            <a:chOff x="6858017" y="3816060"/>
            <a:chExt cx="928694" cy="371047"/>
          </a:xfrm>
        </p:grpSpPr>
        <p:sp>
          <p:nvSpPr>
            <p:cNvPr id="14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8"/>
          <p:cNvGrpSpPr/>
          <p:nvPr/>
        </p:nvGrpSpPr>
        <p:grpSpPr>
          <a:xfrm>
            <a:off x="5238115" y="1570296"/>
            <a:ext cx="785818" cy="428628"/>
            <a:chOff x="6858017" y="3816060"/>
            <a:chExt cx="928694" cy="371047"/>
          </a:xfrm>
        </p:grpSpPr>
        <p:sp>
          <p:nvSpPr>
            <p:cNvPr id="150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1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53"/>
          <p:cNvGrpSpPr/>
          <p:nvPr/>
        </p:nvGrpSpPr>
        <p:grpSpPr>
          <a:xfrm>
            <a:off x="3680334" y="1570296"/>
            <a:ext cx="785818" cy="428628"/>
            <a:chOff x="6858017" y="3816060"/>
            <a:chExt cx="928694" cy="371047"/>
          </a:xfrm>
        </p:grpSpPr>
        <p:sp>
          <p:nvSpPr>
            <p:cNvPr id="155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6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7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8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9" name="AutoShape 36"/>
          <p:cNvSpPr>
            <a:spLocks noChangeArrowheads="1"/>
          </p:cNvSpPr>
          <p:nvPr/>
        </p:nvSpPr>
        <p:spPr bwMode="auto">
          <a:xfrm>
            <a:off x="7017719" y="5070758"/>
            <a:ext cx="649288" cy="35719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0" name="灯片编号占位符 1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18</a:t>
            </a:fld>
            <a:endParaRPr lang="en-US" altLang="zh-CN"/>
          </a:p>
        </p:txBody>
      </p:sp>
      <p:sp>
        <p:nvSpPr>
          <p:cNvPr id="144" name="矩形 143"/>
          <p:cNvSpPr/>
          <p:nvPr/>
        </p:nvSpPr>
        <p:spPr>
          <a:xfrm>
            <a:off x="2627784" y="34290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49" name="矩形 148"/>
          <p:cNvSpPr/>
          <p:nvPr/>
        </p:nvSpPr>
        <p:spPr>
          <a:xfrm>
            <a:off x="7668344" y="602128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4" name="矩形 153"/>
          <p:cNvSpPr/>
          <p:nvPr/>
        </p:nvSpPr>
        <p:spPr>
          <a:xfrm>
            <a:off x="7380312" y="342900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107504" y="6228601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3275856" y="220486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2843808" y="82800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9356848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Why is the J-K flip-flop falling edge triggered?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19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467544" y="2556193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3200" dirty="0" smtClean="0">
                <a:cs typeface="Times New Roman" pitchFamily="18" charset="0"/>
              </a:rPr>
              <a:t>If </a:t>
            </a:r>
            <a:r>
              <a:rPr lang="en-US" altLang="zh-CN" sz="3200" dirty="0" smtClean="0">
                <a:solidFill>
                  <a:srgbClr val="FFFF00"/>
                </a:solidFill>
                <a:cs typeface="Times New Roman" pitchFamily="18" charset="0"/>
              </a:rPr>
              <a:t>CP</a:t>
            </a:r>
            <a:r>
              <a:rPr lang="en-US" altLang="zh-CN" sz="3200" dirty="0" smtClean="0">
                <a:cs typeface="Times New Roman" pitchFamily="18" charset="0"/>
              </a:rPr>
              <a:t> is </a:t>
            </a:r>
            <a:r>
              <a:rPr lang="en-US" altLang="zh-CN" sz="3200" dirty="0" smtClean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altLang="zh-CN" sz="3200" dirty="0" smtClean="0">
                <a:cs typeface="Times New Roman" pitchFamily="18" charset="0"/>
              </a:rPr>
              <a:t>,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slave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flip-flop delivers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output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master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flip-flop. </a:t>
            </a:r>
            <a:endParaRPr lang="en-US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839200" cy="762000"/>
          </a:xfrm>
        </p:spPr>
        <p:txBody>
          <a:bodyPr/>
          <a:lstStyle/>
          <a:p>
            <a:r>
              <a:rPr lang="zh-CN" altLang="en-US" dirty="0"/>
              <a:t> 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.1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Definition of Flip-Flop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5867400"/>
          </a:xfrm>
        </p:spPr>
        <p:txBody>
          <a:bodyPr/>
          <a:lstStyle/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pPr>
              <a:buFontTx/>
              <a:buNone/>
            </a:pPr>
            <a:endParaRPr lang="zh-CN" altLang="en-US" dirty="0">
              <a:latin typeface="黑体" pitchFamily="49" charset="-122"/>
              <a:ea typeface="黑体" pitchFamily="49" charset="-122"/>
            </a:endParaRPr>
          </a:p>
          <a:p>
            <a:endParaRPr lang="zh-CN" altLang="en-US" dirty="0"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13674" name="Group 10"/>
          <p:cNvGrpSpPr>
            <a:grpSpLocks/>
          </p:cNvGrpSpPr>
          <p:nvPr/>
        </p:nvGrpSpPr>
        <p:grpSpPr bwMode="auto">
          <a:xfrm>
            <a:off x="242658" y="4068935"/>
            <a:ext cx="5564191" cy="584201"/>
            <a:chOff x="0" y="2904"/>
            <a:chExt cx="3505" cy="368"/>
          </a:xfrm>
        </p:grpSpPr>
        <p:sp>
          <p:nvSpPr>
            <p:cNvPr id="113675" name="Rectangle 11"/>
            <p:cNvSpPr>
              <a:spLocks noChangeArrowheads="1"/>
            </p:cNvSpPr>
            <p:nvPr/>
          </p:nvSpPr>
          <p:spPr bwMode="auto">
            <a:xfrm>
              <a:off x="0" y="2904"/>
              <a:ext cx="350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2. </a:t>
              </a: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Inverting outputs 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( 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Q、 Q )</a:t>
              </a:r>
            </a:p>
          </p:txBody>
        </p:sp>
        <p:sp>
          <p:nvSpPr>
            <p:cNvPr id="113676" name="Line 12"/>
            <p:cNvSpPr>
              <a:spLocks noChangeShapeType="1"/>
            </p:cNvSpPr>
            <p:nvPr/>
          </p:nvSpPr>
          <p:spPr bwMode="auto">
            <a:xfrm>
              <a:off x="2978" y="2931"/>
              <a:ext cx="19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</a:t>
            </a:fld>
            <a:endParaRPr lang="en-US" altLang="zh-CN"/>
          </a:p>
        </p:txBody>
      </p:sp>
      <p:sp>
        <p:nvSpPr>
          <p:cNvPr id="14" name="Rectangle 1030"/>
          <p:cNvSpPr>
            <a:spLocks noChangeArrowheads="1"/>
          </p:cNvSpPr>
          <p:nvPr/>
        </p:nvSpPr>
        <p:spPr bwMode="auto">
          <a:xfrm>
            <a:off x="1995969" y="5009073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Q=1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225508" y="5076473"/>
            <a:ext cx="1210588" cy="584775"/>
            <a:chOff x="251520" y="1371601"/>
            <a:chExt cx="1210588" cy="584775"/>
          </a:xfrm>
        </p:grpSpPr>
        <p:sp>
          <p:nvSpPr>
            <p:cNvPr id="16" name="Rectangle 1031"/>
            <p:cNvSpPr>
              <a:spLocks noChangeArrowheads="1"/>
            </p:cNvSpPr>
            <p:nvPr/>
          </p:nvSpPr>
          <p:spPr bwMode="auto">
            <a:xfrm>
              <a:off x="251520" y="1371601"/>
              <a:ext cx="12105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Q=0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17" name="Line 1041"/>
            <p:cNvSpPr>
              <a:spLocks noChangeShapeType="1"/>
            </p:cNvSpPr>
            <p:nvPr/>
          </p:nvSpPr>
          <p:spPr bwMode="auto">
            <a:xfrm>
              <a:off x="755576" y="1447801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18" name="Rectangle 1030"/>
          <p:cNvSpPr>
            <a:spLocks noChangeArrowheads="1"/>
          </p:cNvSpPr>
          <p:nvPr/>
        </p:nvSpPr>
        <p:spPr bwMode="auto">
          <a:xfrm>
            <a:off x="2006808" y="5859850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Q=0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225508" y="5796553"/>
            <a:ext cx="1210588" cy="584775"/>
            <a:chOff x="4009484" y="1399457"/>
            <a:chExt cx="1210588" cy="584775"/>
          </a:xfrm>
        </p:grpSpPr>
        <p:sp>
          <p:nvSpPr>
            <p:cNvPr id="20" name="Line 1040"/>
            <p:cNvSpPr>
              <a:spLocks noChangeShapeType="1"/>
            </p:cNvSpPr>
            <p:nvPr/>
          </p:nvSpPr>
          <p:spPr bwMode="auto">
            <a:xfrm>
              <a:off x="4500810" y="1484784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Rectangle 1031"/>
            <p:cNvSpPr>
              <a:spLocks noChangeArrowheads="1"/>
            </p:cNvSpPr>
            <p:nvPr/>
          </p:nvSpPr>
          <p:spPr bwMode="auto">
            <a:xfrm>
              <a:off x="4009484" y="1399457"/>
              <a:ext cx="1210588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Q=1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2" name="Rectangle 1044"/>
          <p:cNvSpPr>
            <a:spLocks noChangeArrowheads="1"/>
          </p:cNvSpPr>
          <p:nvPr/>
        </p:nvSpPr>
        <p:spPr bwMode="auto">
          <a:xfrm>
            <a:off x="913140" y="5004465"/>
            <a:ext cx="800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(1)</a:t>
            </a:r>
            <a:endParaRPr lang="en-US" altLang="zh-CN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" name="Rectangle 1044"/>
          <p:cNvSpPr>
            <a:spLocks noChangeArrowheads="1"/>
          </p:cNvSpPr>
          <p:nvPr/>
        </p:nvSpPr>
        <p:spPr bwMode="auto">
          <a:xfrm>
            <a:off x="913140" y="5868561"/>
            <a:ext cx="8002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(2)</a:t>
            </a:r>
            <a:endParaRPr lang="en-US" altLang="zh-CN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1520" y="1343670"/>
            <a:ext cx="8820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circuit that stores one bit binary number is called Flip-Flop.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51520" y="2844225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The circuit has feedback connections from outputs to inputs.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 build="p" autoUpdateAnimBg="0"/>
      <p:bldP spid="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5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499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20</a:t>
            </a:fld>
            <a:endParaRPr lang="en-US" altLang="zh-CN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429652" y="291566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8572528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2406928" y="6130373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0"/>
      <p:bldP spid="165" grpId="0"/>
      <p:bldP spid="166" grpId="1"/>
      <p:bldP spid="167" grpId="1"/>
      <p:bldP spid="1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2646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21</a:t>
            </a:fld>
            <a:endParaRPr lang="en-US" altLang="zh-CN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429652" y="291566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2406928" y="6130373"/>
            <a:ext cx="22926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  <a:p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8572528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9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1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2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3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8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9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0"/>
      <p:bldP spid="165" grpId="0"/>
      <p:bldP spid="166" grpId="1"/>
      <p:bldP spid="167" grpId="0"/>
      <p:bldP spid="16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22</a:t>
            </a:fld>
            <a:endParaRPr lang="en-US" altLang="zh-CN" dirty="0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501090" y="300037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2406928" y="6130373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8572528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9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1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2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3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8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9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" name="矩形 182"/>
          <p:cNvSpPr/>
          <p:nvPr/>
        </p:nvSpPr>
        <p:spPr>
          <a:xfrm>
            <a:off x="7380312" y="501317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1"/>
      <p:bldP spid="164" grpId="2"/>
      <p:bldP spid="165" grpId="0"/>
      <p:bldP spid="166" grpId="1"/>
      <p:bldP spid="167" grpId="0"/>
      <p:bldP spid="16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22365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23</a:t>
            </a:fld>
            <a:endParaRPr lang="en-US" altLang="zh-CN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501090" y="300037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8501090" y="541599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7740352" y="270134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378618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7000892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4500562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2406928" y="6130373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73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8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9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0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6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7" name="矩形 186"/>
          <p:cNvSpPr/>
          <p:nvPr/>
        </p:nvSpPr>
        <p:spPr>
          <a:xfrm>
            <a:off x="7380312" y="501317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1"/>
      <p:bldP spid="165" grpId="0"/>
      <p:bldP spid="166" grpId="1"/>
      <p:bldP spid="169" grpId="0"/>
      <p:bldP spid="170" grpId="0"/>
      <p:bldP spid="171" grpId="1"/>
      <p:bldP spid="17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24</a:t>
            </a:fld>
            <a:endParaRPr lang="en-US" altLang="zh-CN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501090" y="300037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3786182" y="270134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774035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4548864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7039670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8501090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4" name="矩形 173"/>
          <p:cNvSpPr/>
          <p:nvPr/>
        </p:nvSpPr>
        <p:spPr>
          <a:xfrm>
            <a:off x="2406928" y="6130373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70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2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6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7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8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9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3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5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6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7" name="矩形 186"/>
          <p:cNvSpPr/>
          <p:nvPr/>
        </p:nvSpPr>
        <p:spPr>
          <a:xfrm>
            <a:off x="3779912" y="501317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71" grpId="1"/>
      <p:bldP spid="173" grpId="1"/>
      <p:bldP spid="1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11783" y="304800"/>
            <a:ext cx="18261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25</a:t>
            </a:fld>
            <a:endParaRPr lang="en-US" altLang="zh-CN"/>
          </a:p>
        </p:txBody>
      </p:sp>
      <p:sp>
        <p:nvSpPr>
          <p:cNvPr id="145" name="矩形 144"/>
          <p:cNvSpPr/>
          <p:nvPr/>
        </p:nvSpPr>
        <p:spPr>
          <a:xfrm>
            <a:off x="50006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6396728" y="571501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4214810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7182546" y="421481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4143372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7396860" y="271462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8501090" y="300037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000892" y="198696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396464" y="20002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496796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8501090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142844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2406928" y="6130373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69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1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2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3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4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5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6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7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0  1  1  1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8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79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0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1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2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3" name="矩形 182"/>
          <p:cNvSpPr/>
          <p:nvPr/>
        </p:nvSpPr>
        <p:spPr>
          <a:xfrm>
            <a:off x="3779912" y="501317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0"/>
      <p:bldP spid="165" grpId="1"/>
      <p:bldP spid="166" grpId="1"/>
      <p:bldP spid="167" grpId="1"/>
      <p:bldP spid="1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01" name="Oval 133"/>
          <p:cNvSpPr>
            <a:spLocks noChangeArrowheads="1"/>
          </p:cNvSpPr>
          <p:nvPr/>
        </p:nvSpPr>
        <p:spPr bwMode="auto">
          <a:xfrm>
            <a:off x="6629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2" name="Line 134"/>
          <p:cNvSpPr>
            <a:spLocks noChangeShapeType="1"/>
          </p:cNvSpPr>
          <p:nvPr/>
        </p:nvSpPr>
        <p:spPr bwMode="auto">
          <a:xfrm>
            <a:off x="6934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4" name="Oval 136"/>
          <p:cNvSpPr>
            <a:spLocks noChangeArrowheads="1"/>
          </p:cNvSpPr>
          <p:nvPr/>
        </p:nvSpPr>
        <p:spPr bwMode="auto">
          <a:xfrm>
            <a:off x="5105400" y="11350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5" name="Line 137"/>
          <p:cNvSpPr>
            <a:spLocks noChangeShapeType="1"/>
          </p:cNvSpPr>
          <p:nvPr/>
        </p:nvSpPr>
        <p:spPr bwMode="auto">
          <a:xfrm>
            <a:off x="5410200" y="1744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7" name="Oval 139"/>
          <p:cNvSpPr>
            <a:spLocks noChangeArrowheads="1"/>
          </p:cNvSpPr>
          <p:nvPr/>
        </p:nvSpPr>
        <p:spPr bwMode="auto">
          <a:xfrm>
            <a:off x="48006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08" name="Line 140"/>
          <p:cNvSpPr>
            <a:spLocks noChangeShapeType="1"/>
          </p:cNvSpPr>
          <p:nvPr/>
        </p:nvSpPr>
        <p:spPr bwMode="auto">
          <a:xfrm>
            <a:off x="48006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09" name="Line 141"/>
          <p:cNvSpPr>
            <a:spLocks noChangeShapeType="1"/>
          </p:cNvSpPr>
          <p:nvPr/>
        </p:nvSpPr>
        <p:spPr bwMode="auto">
          <a:xfrm>
            <a:off x="5105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1" name="Oval 143"/>
          <p:cNvSpPr>
            <a:spLocks noChangeArrowheads="1"/>
          </p:cNvSpPr>
          <p:nvPr/>
        </p:nvSpPr>
        <p:spPr bwMode="auto">
          <a:xfrm>
            <a:off x="6858000" y="24304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12" name="Line 144"/>
          <p:cNvSpPr>
            <a:spLocks noChangeShapeType="1"/>
          </p:cNvSpPr>
          <p:nvPr/>
        </p:nvSpPr>
        <p:spPr bwMode="auto">
          <a:xfrm>
            <a:off x="6629400" y="3040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3" name="Line 145"/>
          <p:cNvSpPr>
            <a:spLocks noChangeShapeType="1"/>
          </p:cNvSpPr>
          <p:nvPr/>
        </p:nvSpPr>
        <p:spPr bwMode="auto">
          <a:xfrm flipV="1">
            <a:off x="6934200" y="18970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4" name="Line 146"/>
          <p:cNvSpPr>
            <a:spLocks noChangeShapeType="1"/>
          </p:cNvSpPr>
          <p:nvPr/>
        </p:nvSpPr>
        <p:spPr bwMode="auto">
          <a:xfrm>
            <a:off x="5715000" y="982663"/>
            <a:ext cx="4572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5" name="Line 147"/>
          <p:cNvSpPr>
            <a:spLocks noChangeShapeType="1"/>
          </p:cNvSpPr>
          <p:nvPr/>
        </p:nvSpPr>
        <p:spPr bwMode="auto">
          <a:xfrm flipH="1">
            <a:off x="5562600" y="982663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6" name="Line 148"/>
          <p:cNvSpPr>
            <a:spLocks noChangeShapeType="1"/>
          </p:cNvSpPr>
          <p:nvPr/>
        </p:nvSpPr>
        <p:spPr bwMode="auto">
          <a:xfrm>
            <a:off x="54102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7" name="Line 149"/>
          <p:cNvSpPr>
            <a:spLocks noChangeShapeType="1"/>
          </p:cNvSpPr>
          <p:nvPr/>
        </p:nvSpPr>
        <p:spPr bwMode="auto">
          <a:xfrm>
            <a:off x="6248400" y="1973263"/>
            <a:ext cx="15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8" name="Line 150"/>
          <p:cNvSpPr>
            <a:spLocks noChangeShapeType="1"/>
          </p:cNvSpPr>
          <p:nvPr/>
        </p:nvSpPr>
        <p:spPr bwMode="auto">
          <a:xfrm flipH="1">
            <a:off x="6172200" y="1973263"/>
            <a:ext cx="228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19" name="Rectangle 151"/>
          <p:cNvSpPr>
            <a:spLocks noChangeArrowheads="1"/>
          </p:cNvSpPr>
          <p:nvPr/>
        </p:nvSpPr>
        <p:spPr bwMode="auto">
          <a:xfrm>
            <a:off x="6781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0" name="Rectangle 152"/>
          <p:cNvSpPr>
            <a:spLocks noChangeArrowheads="1"/>
          </p:cNvSpPr>
          <p:nvPr/>
        </p:nvSpPr>
        <p:spPr bwMode="auto">
          <a:xfrm>
            <a:off x="4495800" y="592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1" name="Rectangle 153"/>
          <p:cNvSpPr>
            <a:spLocks noChangeArrowheads="1"/>
          </p:cNvSpPr>
          <p:nvPr/>
        </p:nvSpPr>
        <p:spPr bwMode="auto">
          <a:xfrm>
            <a:off x="44958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2" name="Rectangle 154"/>
          <p:cNvSpPr>
            <a:spLocks noChangeArrowheads="1"/>
          </p:cNvSpPr>
          <p:nvPr/>
        </p:nvSpPr>
        <p:spPr bwMode="auto">
          <a:xfrm>
            <a:off x="6858000" y="56975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3" name="Rectangle 155"/>
          <p:cNvSpPr>
            <a:spLocks noChangeArrowheads="1"/>
          </p:cNvSpPr>
          <p:nvPr/>
        </p:nvSpPr>
        <p:spPr bwMode="auto">
          <a:xfrm>
            <a:off x="7524750" y="5661025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28" name="Line 160"/>
          <p:cNvSpPr>
            <a:spLocks noChangeShapeType="1"/>
          </p:cNvSpPr>
          <p:nvPr/>
        </p:nvSpPr>
        <p:spPr bwMode="auto">
          <a:xfrm>
            <a:off x="6858000" y="677863"/>
            <a:ext cx="3810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0" name="Oval 162"/>
          <p:cNvSpPr>
            <a:spLocks noChangeArrowheads="1"/>
          </p:cNvSpPr>
          <p:nvPr/>
        </p:nvSpPr>
        <p:spPr bwMode="auto">
          <a:xfrm>
            <a:off x="69342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1" name="Line 163"/>
          <p:cNvSpPr>
            <a:spLocks noChangeShapeType="1"/>
          </p:cNvSpPr>
          <p:nvPr/>
        </p:nvSpPr>
        <p:spPr bwMode="auto">
          <a:xfrm>
            <a:off x="7086600" y="42592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3" name="Oval 165"/>
          <p:cNvSpPr>
            <a:spLocks noChangeArrowheads="1"/>
          </p:cNvSpPr>
          <p:nvPr/>
        </p:nvSpPr>
        <p:spPr bwMode="auto">
          <a:xfrm>
            <a:off x="4724400" y="36496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5" name="Oval 167"/>
          <p:cNvSpPr>
            <a:spLocks noChangeArrowheads="1"/>
          </p:cNvSpPr>
          <p:nvPr/>
        </p:nvSpPr>
        <p:spPr bwMode="auto">
          <a:xfrm>
            <a:off x="46482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6" name="Line 168"/>
          <p:cNvSpPr>
            <a:spLocks noChangeShapeType="1"/>
          </p:cNvSpPr>
          <p:nvPr/>
        </p:nvSpPr>
        <p:spPr bwMode="auto">
          <a:xfrm>
            <a:off x="4953000" y="52498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38" name="Oval 170"/>
          <p:cNvSpPr>
            <a:spLocks noChangeArrowheads="1"/>
          </p:cNvSpPr>
          <p:nvPr/>
        </p:nvSpPr>
        <p:spPr bwMode="auto">
          <a:xfrm>
            <a:off x="70104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39" name="Line 171"/>
          <p:cNvSpPr>
            <a:spLocks noChangeShapeType="1"/>
          </p:cNvSpPr>
          <p:nvPr/>
        </p:nvSpPr>
        <p:spPr bwMode="auto">
          <a:xfrm>
            <a:off x="6781800" y="52498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4" name="Line 176"/>
          <p:cNvSpPr>
            <a:spLocks noChangeShapeType="1"/>
          </p:cNvSpPr>
          <p:nvPr/>
        </p:nvSpPr>
        <p:spPr bwMode="auto">
          <a:xfrm>
            <a:off x="4800600" y="31162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5" name="Line 177"/>
          <p:cNvSpPr>
            <a:spLocks noChangeShapeType="1"/>
          </p:cNvSpPr>
          <p:nvPr/>
        </p:nvSpPr>
        <p:spPr bwMode="auto">
          <a:xfrm flipV="1">
            <a:off x="4800600" y="34210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6" name="Line 178"/>
          <p:cNvSpPr>
            <a:spLocks noChangeShapeType="1"/>
          </p:cNvSpPr>
          <p:nvPr/>
        </p:nvSpPr>
        <p:spPr bwMode="auto">
          <a:xfrm>
            <a:off x="48006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7" name="Line 179"/>
          <p:cNvSpPr>
            <a:spLocks noChangeShapeType="1"/>
          </p:cNvSpPr>
          <p:nvPr/>
        </p:nvSpPr>
        <p:spPr bwMode="auto">
          <a:xfrm flipH="1">
            <a:off x="6096000" y="3497263"/>
            <a:ext cx="914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8" name="Line 180"/>
          <p:cNvSpPr>
            <a:spLocks noChangeShapeType="1"/>
          </p:cNvSpPr>
          <p:nvPr/>
        </p:nvSpPr>
        <p:spPr bwMode="auto">
          <a:xfrm>
            <a:off x="5715000" y="3497263"/>
            <a:ext cx="6096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49" name="Line 181"/>
          <p:cNvSpPr>
            <a:spLocks noChangeShapeType="1"/>
          </p:cNvSpPr>
          <p:nvPr/>
        </p:nvSpPr>
        <p:spPr bwMode="auto">
          <a:xfrm flipH="1">
            <a:off x="5715000" y="3497263"/>
            <a:ext cx="3810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1" name="Oval 183"/>
          <p:cNvSpPr>
            <a:spLocks noChangeArrowheads="1"/>
          </p:cNvSpPr>
          <p:nvPr/>
        </p:nvSpPr>
        <p:spPr bwMode="auto">
          <a:xfrm>
            <a:off x="8305800" y="4640263"/>
            <a:ext cx="152400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3" name="Line 185"/>
          <p:cNvSpPr>
            <a:spLocks noChangeShapeType="1"/>
          </p:cNvSpPr>
          <p:nvPr/>
        </p:nvSpPr>
        <p:spPr bwMode="auto">
          <a:xfrm>
            <a:off x="6781800" y="5326063"/>
            <a:ext cx="1588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4" name="Line 186"/>
          <p:cNvSpPr>
            <a:spLocks noChangeShapeType="1"/>
          </p:cNvSpPr>
          <p:nvPr/>
        </p:nvSpPr>
        <p:spPr bwMode="auto">
          <a:xfrm>
            <a:off x="7086600" y="4411663"/>
            <a:ext cx="1588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5" name="Line 187"/>
          <p:cNvSpPr>
            <a:spLocks noChangeShapeType="1"/>
          </p:cNvSpPr>
          <p:nvPr/>
        </p:nvSpPr>
        <p:spPr bwMode="auto">
          <a:xfrm>
            <a:off x="4953000" y="5630863"/>
            <a:ext cx="3505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56" name="Oval 188"/>
          <p:cNvSpPr>
            <a:spLocks noChangeArrowheads="1"/>
          </p:cNvSpPr>
          <p:nvPr/>
        </p:nvSpPr>
        <p:spPr bwMode="auto">
          <a:xfrm>
            <a:off x="67056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7" name="Oval 189"/>
          <p:cNvSpPr>
            <a:spLocks noChangeArrowheads="1"/>
          </p:cNvSpPr>
          <p:nvPr/>
        </p:nvSpPr>
        <p:spPr bwMode="auto">
          <a:xfrm>
            <a:off x="8305800" y="55546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58" name="Oval 190"/>
          <p:cNvSpPr>
            <a:spLocks noChangeArrowheads="1"/>
          </p:cNvSpPr>
          <p:nvPr/>
        </p:nvSpPr>
        <p:spPr bwMode="auto">
          <a:xfrm>
            <a:off x="6553200" y="3192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568" name="Rectangle 200"/>
          <p:cNvSpPr>
            <a:spLocks noChangeArrowheads="1"/>
          </p:cNvSpPr>
          <p:nvPr/>
        </p:nvSpPr>
        <p:spPr bwMode="auto">
          <a:xfrm>
            <a:off x="8382000" y="4021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69" name="Line 201"/>
          <p:cNvSpPr>
            <a:spLocks noChangeShapeType="1"/>
          </p:cNvSpPr>
          <p:nvPr/>
        </p:nvSpPr>
        <p:spPr bwMode="auto">
          <a:xfrm>
            <a:off x="8534400" y="4106863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0" name="Rectangle 202"/>
          <p:cNvSpPr>
            <a:spLocks noChangeArrowheads="1"/>
          </p:cNvSpPr>
          <p:nvPr/>
        </p:nvSpPr>
        <p:spPr bwMode="auto">
          <a:xfrm>
            <a:off x="4267200" y="31829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1" name="Rectangle 203"/>
          <p:cNvSpPr>
            <a:spLocks noChangeArrowheads="1"/>
          </p:cNvSpPr>
          <p:nvPr/>
        </p:nvSpPr>
        <p:spPr bwMode="auto">
          <a:xfrm>
            <a:off x="7086600" y="3268663"/>
            <a:ext cx="600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黑体" pitchFamily="49" charset="-122"/>
              </a:rPr>
              <a:t> ’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8572" name="Line 204"/>
          <p:cNvSpPr>
            <a:spLocks noChangeShapeType="1"/>
          </p:cNvSpPr>
          <p:nvPr/>
        </p:nvSpPr>
        <p:spPr bwMode="auto">
          <a:xfrm>
            <a:off x="6400800" y="1973263"/>
            <a:ext cx="1371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3" name="Line 205"/>
          <p:cNvSpPr>
            <a:spLocks noChangeShapeType="1"/>
          </p:cNvSpPr>
          <p:nvPr/>
        </p:nvSpPr>
        <p:spPr bwMode="auto">
          <a:xfrm>
            <a:off x="7315200" y="5478463"/>
            <a:ext cx="4572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4" name="Line 206"/>
          <p:cNvSpPr>
            <a:spLocks noChangeShapeType="1"/>
          </p:cNvSpPr>
          <p:nvPr/>
        </p:nvSpPr>
        <p:spPr bwMode="auto">
          <a:xfrm flipH="1">
            <a:off x="4140200" y="1973263"/>
            <a:ext cx="14224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5" name="Line 207"/>
          <p:cNvSpPr>
            <a:spLocks noChangeShapeType="1"/>
          </p:cNvSpPr>
          <p:nvPr/>
        </p:nvSpPr>
        <p:spPr bwMode="auto">
          <a:xfrm>
            <a:off x="4140200" y="5480050"/>
            <a:ext cx="279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6" name="Line 208"/>
          <p:cNvSpPr>
            <a:spLocks noChangeShapeType="1"/>
          </p:cNvSpPr>
          <p:nvPr/>
        </p:nvSpPr>
        <p:spPr bwMode="auto">
          <a:xfrm>
            <a:off x="46482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7" name="Line 209"/>
          <p:cNvSpPr>
            <a:spLocks noChangeShapeType="1"/>
          </p:cNvSpPr>
          <p:nvPr/>
        </p:nvSpPr>
        <p:spPr bwMode="auto">
          <a:xfrm>
            <a:off x="7086600" y="5249863"/>
            <a:ext cx="1588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79" name="Line 211"/>
          <p:cNvSpPr>
            <a:spLocks noChangeShapeType="1"/>
          </p:cNvSpPr>
          <p:nvPr/>
        </p:nvSpPr>
        <p:spPr bwMode="auto">
          <a:xfrm>
            <a:off x="6858000" y="7540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5" name="Line 217"/>
          <p:cNvSpPr>
            <a:spLocks noChangeShapeType="1"/>
          </p:cNvSpPr>
          <p:nvPr/>
        </p:nvSpPr>
        <p:spPr bwMode="auto">
          <a:xfrm>
            <a:off x="5105400" y="3268663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6" name="Line 218"/>
          <p:cNvSpPr>
            <a:spLocks noChangeShapeType="1"/>
          </p:cNvSpPr>
          <p:nvPr/>
        </p:nvSpPr>
        <p:spPr bwMode="auto">
          <a:xfrm flipV="1">
            <a:off x="8382000" y="3268663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7" name="Line 219"/>
          <p:cNvSpPr>
            <a:spLocks noChangeShapeType="1"/>
          </p:cNvSpPr>
          <p:nvPr/>
        </p:nvSpPr>
        <p:spPr bwMode="auto">
          <a:xfrm flipV="1">
            <a:off x="7010400" y="3040063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8" name="Line 220"/>
          <p:cNvSpPr>
            <a:spLocks noChangeShapeType="1"/>
          </p:cNvSpPr>
          <p:nvPr/>
        </p:nvSpPr>
        <p:spPr bwMode="auto">
          <a:xfrm>
            <a:off x="67818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89" name="Line 221"/>
          <p:cNvSpPr>
            <a:spLocks noChangeShapeType="1"/>
          </p:cNvSpPr>
          <p:nvPr/>
        </p:nvSpPr>
        <p:spPr bwMode="auto">
          <a:xfrm flipH="1">
            <a:off x="6324600" y="44878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0" name="Line 222"/>
          <p:cNvSpPr>
            <a:spLocks noChangeShapeType="1"/>
          </p:cNvSpPr>
          <p:nvPr/>
        </p:nvSpPr>
        <p:spPr bwMode="auto">
          <a:xfrm>
            <a:off x="5029200" y="42592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1" name="Line 223"/>
          <p:cNvSpPr>
            <a:spLocks noChangeShapeType="1"/>
          </p:cNvSpPr>
          <p:nvPr/>
        </p:nvSpPr>
        <p:spPr bwMode="auto">
          <a:xfrm>
            <a:off x="5029200" y="4487863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2" name="Line 224"/>
          <p:cNvSpPr>
            <a:spLocks noChangeShapeType="1"/>
          </p:cNvSpPr>
          <p:nvPr/>
        </p:nvSpPr>
        <p:spPr bwMode="auto">
          <a:xfrm flipV="1">
            <a:off x="4724400" y="42592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3" name="Line 225"/>
          <p:cNvSpPr>
            <a:spLocks noChangeShapeType="1"/>
          </p:cNvSpPr>
          <p:nvPr/>
        </p:nvSpPr>
        <p:spPr bwMode="auto">
          <a:xfrm>
            <a:off x="44196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5" name="Line 227"/>
          <p:cNvSpPr>
            <a:spLocks noChangeShapeType="1"/>
          </p:cNvSpPr>
          <p:nvPr/>
        </p:nvSpPr>
        <p:spPr bwMode="auto">
          <a:xfrm>
            <a:off x="7772400" y="1973263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6" name="Line 228"/>
          <p:cNvSpPr>
            <a:spLocks noChangeShapeType="1"/>
          </p:cNvSpPr>
          <p:nvPr/>
        </p:nvSpPr>
        <p:spPr bwMode="auto">
          <a:xfrm flipV="1">
            <a:off x="7315200" y="52498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7" name="Line 229"/>
          <p:cNvSpPr>
            <a:spLocks noChangeShapeType="1"/>
          </p:cNvSpPr>
          <p:nvPr/>
        </p:nvSpPr>
        <p:spPr bwMode="auto">
          <a:xfrm>
            <a:off x="8382000" y="52498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8" name="Line 230"/>
          <p:cNvSpPr>
            <a:spLocks noChangeShapeType="1"/>
          </p:cNvSpPr>
          <p:nvPr/>
        </p:nvSpPr>
        <p:spPr bwMode="auto">
          <a:xfrm>
            <a:off x="7162800" y="3344863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599" name="Line 231"/>
          <p:cNvSpPr>
            <a:spLocks noChangeShapeType="1"/>
          </p:cNvSpPr>
          <p:nvPr/>
        </p:nvSpPr>
        <p:spPr bwMode="auto">
          <a:xfrm flipV="1">
            <a:off x="4876800" y="1744663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0" name="Line 232"/>
          <p:cNvSpPr>
            <a:spLocks noChangeShapeType="1"/>
          </p:cNvSpPr>
          <p:nvPr/>
        </p:nvSpPr>
        <p:spPr bwMode="auto">
          <a:xfrm>
            <a:off x="6477000" y="17446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1" name="Line 233"/>
          <p:cNvSpPr>
            <a:spLocks noChangeShapeType="1"/>
          </p:cNvSpPr>
          <p:nvPr/>
        </p:nvSpPr>
        <p:spPr bwMode="auto">
          <a:xfrm flipV="1">
            <a:off x="6705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2" name="Line 234"/>
          <p:cNvSpPr>
            <a:spLocks noChangeShapeType="1"/>
          </p:cNvSpPr>
          <p:nvPr/>
        </p:nvSpPr>
        <p:spPr bwMode="auto">
          <a:xfrm flipH="1">
            <a:off x="6096000" y="982663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3" name="Line 235"/>
          <p:cNvSpPr>
            <a:spLocks noChangeShapeType="1"/>
          </p:cNvSpPr>
          <p:nvPr/>
        </p:nvSpPr>
        <p:spPr bwMode="auto">
          <a:xfrm flipV="1">
            <a:off x="5181600" y="75406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4" name="Line 236"/>
          <p:cNvSpPr>
            <a:spLocks noChangeShapeType="1"/>
          </p:cNvSpPr>
          <p:nvPr/>
        </p:nvSpPr>
        <p:spPr bwMode="auto">
          <a:xfrm flipH="1">
            <a:off x="5181600" y="982663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605" name="Oval 237"/>
          <p:cNvSpPr>
            <a:spLocks noChangeArrowheads="1"/>
          </p:cNvSpPr>
          <p:nvPr/>
        </p:nvSpPr>
        <p:spPr bwMode="auto">
          <a:xfrm>
            <a:off x="5105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6" name="Oval 238"/>
          <p:cNvSpPr>
            <a:spLocks noChangeArrowheads="1"/>
          </p:cNvSpPr>
          <p:nvPr/>
        </p:nvSpPr>
        <p:spPr bwMode="auto">
          <a:xfrm>
            <a:off x="6629400" y="9064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7" name="Oval 239"/>
          <p:cNvSpPr>
            <a:spLocks noChangeArrowheads="1"/>
          </p:cNvSpPr>
          <p:nvPr/>
        </p:nvSpPr>
        <p:spPr bwMode="auto">
          <a:xfrm>
            <a:off x="53340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608" name="Oval 240"/>
          <p:cNvSpPr>
            <a:spLocks noChangeArrowheads="1"/>
          </p:cNvSpPr>
          <p:nvPr/>
        </p:nvSpPr>
        <p:spPr bwMode="auto">
          <a:xfrm>
            <a:off x="6400800" y="1897063"/>
            <a:ext cx="152400" cy="152400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114"/>
          <p:cNvGrpSpPr/>
          <p:nvPr/>
        </p:nvGrpSpPr>
        <p:grpSpPr>
          <a:xfrm>
            <a:off x="6659720" y="4800177"/>
            <a:ext cx="785818" cy="428628"/>
            <a:chOff x="6858017" y="3816060"/>
            <a:chExt cx="928694" cy="371047"/>
          </a:xfrm>
        </p:grpSpPr>
        <p:sp>
          <p:nvSpPr>
            <p:cNvPr id="11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组合 119"/>
          <p:cNvGrpSpPr/>
          <p:nvPr/>
        </p:nvGrpSpPr>
        <p:grpSpPr>
          <a:xfrm>
            <a:off x="4286248" y="4816195"/>
            <a:ext cx="785818" cy="428628"/>
            <a:chOff x="6858017" y="3816060"/>
            <a:chExt cx="928694" cy="371047"/>
          </a:xfrm>
        </p:grpSpPr>
        <p:sp>
          <p:nvSpPr>
            <p:cNvPr id="12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124"/>
          <p:cNvGrpSpPr/>
          <p:nvPr/>
        </p:nvGrpSpPr>
        <p:grpSpPr>
          <a:xfrm>
            <a:off x="6579630" y="3843773"/>
            <a:ext cx="785818" cy="428628"/>
            <a:chOff x="6858017" y="3816060"/>
            <a:chExt cx="928694" cy="371047"/>
          </a:xfrm>
        </p:grpSpPr>
        <p:sp>
          <p:nvSpPr>
            <p:cNvPr id="12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129"/>
          <p:cNvGrpSpPr/>
          <p:nvPr/>
        </p:nvGrpSpPr>
        <p:grpSpPr>
          <a:xfrm>
            <a:off x="4429124" y="3829918"/>
            <a:ext cx="785818" cy="428628"/>
            <a:chOff x="6858017" y="3816060"/>
            <a:chExt cx="928694" cy="371047"/>
          </a:xfrm>
        </p:grpSpPr>
        <p:sp>
          <p:nvSpPr>
            <p:cNvPr id="13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134"/>
          <p:cNvGrpSpPr/>
          <p:nvPr/>
        </p:nvGrpSpPr>
        <p:grpSpPr>
          <a:xfrm>
            <a:off x="6538065" y="2615472"/>
            <a:ext cx="785818" cy="428628"/>
            <a:chOff x="6858017" y="3816060"/>
            <a:chExt cx="928694" cy="371047"/>
          </a:xfrm>
        </p:grpSpPr>
        <p:sp>
          <p:nvSpPr>
            <p:cNvPr id="13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7" name="组合 139"/>
          <p:cNvGrpSpPr/>
          <p:nvPr/>
        </p:nvGrpSpPr>
        <p:grpSpPr>
          <a:xfrm>
            <a:off x="4500562" y="2571744"/>
            <a:ext cx="785818" cy="428628"/>
            <a:chOff x="6858017" y="3816060"/>
            <a:chExt cx="928694" cy="371047"/>
          </a:xfrm>
        </p:grpSpPr>
        <p:sp>
          <p:nvSpPr>
            <p:cNvPr id="14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组合 144"/>
          <p:cNvGrpSpPr/>
          <p:nvPr/>
        </p:nvGrpSpPr>
        <p:grpSpPr>
          <a:xfrm>
            <a:off x="6357950" y="1285860"/>
            <a:ext cx="785818" cy="428628"/>
            <a:chOff x="6858017" y="3816060"/>
            <a:chExt cx="928694" cy="371047"/>
          </a:xfrm>
        </p:grpSpPr>
        <p:sp>
          <p:nvSpPr>
            <p:cNvPr id="14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9" name="组合 149"/>
          <p:cNvGrpSpPr/>
          <p:nvPr/>
        </p:nvGrpSpPr>
        <p:grpSpPr>
          <a:xfrm>
            <a:off x="4756441" y="1299715"/>
            <a:ext cx="785818" cy="428628"/>
            <a:chOff x="6858017" y="3816060"/>
            <a:chExt cx="928694" cy="371047"/>
          </a:xfrm>
        </p:grpSpPr>
        <p:sp>
          <p:nvSpPr>
            <p:cNvPr id="15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55" name="AutoShape 36"/>
          <p:cNvSpPr>
            <a:spLocks noChangeArrowheads="1"/>
          </p:cNvSpPr>
          <p:nvPr/>
        </p:nvSpPr>
        <p:spPr bwMode="auto">
          <a:xfrm>
            <a:off x="8066116" y="4786322"/>
            <a:ext cx="649288" cy="428628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6" name="灯片编号占位符 1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26</a:t>
            </a:fld>
            <a:endParaRPr lang="en-US" altLang="zh-CN"/>
          </a:p>
        </p:txBody>
      </p:sp>
      <p:sp>
        <p:nvSpPr>
          <p:cNvPr id="145" name="Rectangle 9"/>
          <p:cNvSpPr>
            <a:spLocks noChangeArrowheads="1"/>
          </p:cNvSpPr>
          <p:nvPr/>
        </p:nvSpPr>
        <p:spPr bwMode="auto">
          <a:xfrm>
            <a:off x="111783" y="71414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32" y="6143644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7" name="矩形 156"/>
          <p:cNvSpPr/>
          <p:nvPr/>
        </p:nvSpPr>
        <p:spPr>
          <a:xfrm>
            <a:off x="1259632" y="6130373"/>
            <a:ext cx="2395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 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8501090" y="535782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6500826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5000628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1" name="矩形 160"/>
          <p:cNvSpPr/>
          <p:nvPr/>
        </p:nvSpPr>
        <p:spPr>
          <a:xfrm>
            <a:off x="4035002" y="314324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2" name="矩形 161"/>
          <p:cNvSpPr/>
          <p:nvPr/>
        </p:nvSpPr>
        <p:spPr>
          <a:xfrm>
            <a:off x="7468298" y="314324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63" name="矩形 162"/>
          <p:cNvSpPr/>
          <p:nvPr/>
        </p:nvSpPr>
        <p:spPr>
          <a:xfrm>
            <a:off x="4929190" y="570174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4" name="矩形 163"/>
          <p:cNvSpPr/>
          <p:nvPr/>
        </p:nvSpPr>
        <p:spPr>
          <a:xfrm>
            <a:off x="6357950" y="570174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5" name="矩形 164"/>
          <p:cNvSpPr/>
          <p:nvPr/>
        </p:nvSpPr>
        <p:spPr>
          <a:xfrm>
            <a:off x="7253984" y="43576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6" name="矩形 165"/>
          <p:cNvSpPr/>
          <p:nvPr/>
        </p:nvSpPr>
        <p:spPr>
          <a:xfrm>
            <a:off x="4214810" y="434442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7" name="矩形 166"/>
          <p:cNvSpPr/>
          <p:nvPr/>
        </p:nvSpPr>
        <p:spPr>
          <a:xfrm>
            <a:off x="3786182" y="314324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8" name="矩形 167"/>
          <p:cNvSpPr/>
          <p:nvPr/>
        </p:nvSpPr>
        <p:spPr>
          <a:xfrm>
            <a:off x="7825488" y="314324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69" name="矩形 168"/>
          <p:cNvSpPr/>
          <p:nvPr/>
        </p:nvSpPr>
        <p:spPr>
          <a:xfrm>
            <a:off x="7072330" y="19288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0" name="矩形 169"/>
          <p:cNvSpPr/>
          <p:nvPr/>
        </p:nvSpPr>
        <p:spPr>
          <a:xfrm>
            <a:off x="8429652" y="298710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1" name="矩形 170"/>
          <p:cNvSpPr/>
          <p:nvPr/>
        </p:nvSpPr>
        <p:spPr>
          <a:xfrm>
            <a:off x="4396464" y="19288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2" name="矩形 171"/>
          <p:cNvSpPr/>
          <p:nvPr/>
        </p:nvSpPr>
        <p:spPr>
          <a:xfrm>
            <a:off x="4467902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3" name="矩形 172"/>
          <p:cNvSpPr/>
          <p:nvPr/>
        </p:nvSpPr>
        <p:spPr>
          <a:xfrm>
            <a:off x="7000892" y="12958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6" name="矩形 175"/>
          <p:cNvSpPr/>
          <p:nvPr/>
        </p:nvSpPr>
        <p:spPr>
          <a:xfrm>
            <a:off x="3786182" y="43576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4644008" y="6300609"/>
            <a:ext cx="1122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</a:rPr>
              <a:t>CP=1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7754050" y="435769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7358082" y="357187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4071934" y="350043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1" name="矩形 180"/>
          <p:cNvSpPr/>
          <p:nvPr/>
        </p:nvSpPr>
        <p:spPr>
          <a:xfrm>
            <a:off x="4071934" y="192891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2" name="矩形 181"/>
          <p:cNvSpPr/>
          <p:nvPr/>
        </p:nvSpPr>
        <p:spPr>
          <a:xfrm>
            <a:off x="7468298" y="19288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3" name="矩形 182"/>
          <p:cNvSpPr/>
          <p:nvPr/>
        </p:nvSpPr>
        <p:spPr>
          <a:xfrm>
            <a:off x="762069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4" name="矩形 183"/>
          <p:cNvSpPr/>
          <p:nvPr/>
        </p:nvSpPr>
        <p:spPr>
          <a:xfrm>
            <a:off x="3929058" y="14285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185" name="矩形 184"/>
          <p:cNvSpPr/>
          <p:nvPr/>
        </p:nvSpPr>
        <p:spPr>
          <a:xfrm>
            <a:off x="5911541" y="6301145"/>
            <a:ext cx="2292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Falling Edge</a:t>
            </a:r>
            <a:endParaRPr lang="zh-CN" alt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74" name="Line 226"/>
          <p:cNvSpPr>
            <a:spLocks noChangeShapeType="1"/>
          </p:cNvSpPr>
          <p:nvPr/>
        </p:nvSpPr>
        <p:spPr bwMode="auto">
          <a:xfrm>
            <a:off x="4140200" y="1989138"/>
            <a:ext cx="0" cy="3505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" name="Rectangle 10"/>
          <p:cNvSpPr>
            <a:spLocks noChangeArrowheads="1"/>
          </p:cNvSpPr>
          <p:nvPr/>
        </p:nvSpPr>
        <p:spPr bwMode="auto">
          <a:xfrm>
            <a:off x="179388" y="1320800"/>
            <a:ext cx="38106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r>
              <a:rPr lang="en-US" altLang="zh-CN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</a:t>
            </a:r>
            <a:r>
              <a:rPr lang="en-US" altLang="zh-CN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Notes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6" name="Line 5"/>
          <p:cNvSpPr>
            <a:spLocks noChangeShapeType="1"/>
          </p:cNvSpPr>
          <p:nvPr/>
        </p:nvSpPr>
        <p:spPr bwMode="auto">
          <a:xfrm>
            <a:off x="179388" y="1930400"/>
            <a:ext cx="381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7" name="Line 7"/>
          <p:cNvSpPr>
            <a:spLocks noChangeShapeType="1"/>
          </p:cNvSpPr>
          <p:nvPr/>
        </p:nvSpPr>
        <p:spPr bwMode="auto">
          <a:xfrm>
            <a:off x="2739695" y="1412875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8" name="Line 8"/>
          <p:cNvSpPr>
            <a:spLocks noChangeShapeType="1"/>
          </p:cNvSpPr>
          <p:nvPr/>
        </p:nvSpPr>
        <p:spPr bwMode="auto">
          <a:xfrm>
            <a:off x="3836988" y="1397000"/>
            <a:ext cx="0" cy="449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9" name="Rectangle 11"/>
          <p:cNvSpPr>
            <a:spLocks noChangeArrowheads="1"/>
          </p:cNvSpPr>
          <p:nvPr/>
        </p:nvSpPr>
        <p:spPr bwMode="auto">
          <a:xfrm>
            <a:off x="179388" y="19304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0  0  0  0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0" name="Rectangle 12"/>
          <p:cNvSpPr>
            <a:spLocks noChangeArrowheads="1"/>
          </p:cNvSpPr>
          <p:nvPr/>
        </p:nvSpPr>
        <p:spPr bwMode="auto">
          <a:xfrm>
            <a:off x="179388" y="24638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1" name="Rectangle 13"/>
          <p:cNvSpPr>
            <a:spLocks noChangeArrowheads="1"/>
          </p:cNvSpPr>
          <p:nvPr/>
        </p:nvSpPr>
        <p:spPr bwMode="auto">
          <a:xfrm>
            <a:off x="179388" y="2997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2" name="Rectangle 14"/>
          <p:cNvSpPr>
            <a:spLocks noChangeArrowheads="1"/>
          </p:cNvSpPr>
          <p:nvPr/>
        </p:nvSpPr>
        <p:spPr bwMode="auto">
          <a:xfrm>
            <a:off x="179388" y="3454400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1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3" name="Rectangle 15"/>
          <p:cNvSpPr>
            <a:spLocks noChangeArrowheads="1"/>
          </p:cNvSpPr>
          <p:nvPr/>
        </p:nvSpPr>
        <p:spPr bwMode="auto">
          <a:xfrm>
            <a:off x="179388" y="3911600"/>
            <a:ext cx="41985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4" name="Rectangle 16"/>
          <p:cNvSpPr>
            <a:spLocks noChangeArrowheads="1"/>
          </p:cNvSpPr>
          <p:nvPr/>
        </p:nvSpPr>
        <p:spPr bwMode="auto">
          <a:xfrm>
            <a:off x="179388" y="4445000"/>
            <a:ext cx="38779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1  0  1  0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Reset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5" name="Rectangle 17"/>
          <p:cNvSpPr>
            <a:spLocks noChangeArrowheads="1"/>
          </p:cNvSpPr>
          <p:nvPr/>
        </p:nvSpPr>
        <p:spPr bwMode="auto">
          <a:xfrm>
            <a:off x="179388" y="4902200"/>
            <a:ext cx="34676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1  1  0  1   </a:t>
            </a:r>
            <a:r>
              <a:rPr lang="en-US" altLang="zh-CN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Set</a:t>
            </a:r>
            <a:endParaRPr lang="zh-CN" altLang="en-US" sz="30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6" name="Rectangle 18"/>
          <p:cNvSpPr>
            <a:spLocks noChangeArrowheads="1"/>
          </p:cNvSpPr>
          <p:nvPr/>
        </p:nvSpPr>
        <p:spPr bwMode="auto">
          <a:xfrm>
            <a:off x="179388" y="5445125"/>
            <a:ext cx="36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1  1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r>
              <a: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Flip</a:t>
            </a:r>
            <a:endParaRPr lang="zh-CN" altLang="en-US" sz="3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97" name="Line 131"/>
          <p:cNvSpPr>
            <a:spLocks noChangeShapeType="1"/>
          </p:cNvSpPr>
          <p:nvPr/>
        </p:nvSpPr>
        <p:spPr bwMode="auto">
          <a:xfrm flipV="1">
            <a:off x="1979613" y="1412875"/>
            <a:ext cx="0" cy="4537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3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2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0" grpId="1"/>
      <p:bldP spid="157" grpId="0"/>
      <p:bldP spid="157" grpId="1"/>
      <p:bldP spid="158" grpId="0"/>
      <p:bldP spid="158" grpId="1"/>
      <p:bldP spid="158" grpId="2"/>
      <p:bldP spid="158" grpId="3"/>
      <p:bldP spid="159" grpId="0"/>
      <p:bldP spid="159" grpId="1"/>
      <p:bldP spid="160" grpId="0"/>
      <p:bldP spid="160" grpId="1"/>
      <p:bldP spid="161" grpId="0"/>
      <p:bldP spid="162" grpId="0"/>
      <p:bldP spid="163" grpId="0"/>
      <p:bldP spid="164" grpId="0"/>
      <p:bldP spid="165" grpId="0"/>
      <p:bldP spid="165" grpId="1"/>
      <p:bldP spid="166" grpId="0"/>
      <p:bldP spid="166" grpId="1"/>
      <p:bldP spid="167" grpId="0"/>
      <p:bldP spid="167" grpId="1"/>
      <p:bldP spid="168" grpId="0"/>
      <p:bldP spid="168" grpId="1"/>
      <p:bldP spid="169" grpId="0"/>
      <p:bldP spid="169" grpId="1"/>
      <p:bldP spid="170" grpId="0"/>
      <p:bldP spid="170" grpId="1"/>
      <p:bldP spid="170" grpId="2"/>
      <p:bldP spid="171" grpId="0"/>
      <p:bldP spid="171" grpId="1"/>
      <p:bldP spid="172" grpId="0"/>
      <p:bldP spid="172" grpId="1"/>
      <p:bldP spid="172" grpId="2"/>
      <p:bldP spid="173" grpId="0"/>
      <p:bldP spid="173" grpId="1"/>
      <p:bldP spid="173" grpId="2"/>
      <p:bldP spid="176" grpId="0"/>
      <p:bldP spid="177" grpId="0"/>
      <p:bldP spid="177" grpId="1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27</a:t>
            </a:fld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395536" y="980728"/>
            <a:ext cx="8460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master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flip-flop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reads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inputs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J-K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</p:txBody>
      </p:sp>
      <p:sp>
        <p:nvSpPr>
          <p:cNvPr id="9" name="矩形 8"/>
          <p:cNvSpPr/>
          <p:nvPr/>
        </p:nvSpPr>
        <p:spPr>
          <a:xfrm>
            <a:off x="395536" y="2420888"/>
            <a:ext cx="7056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slave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flip-flop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delivers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the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output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54258"/>
            <a:ext cx="7200800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Why is the flip-flop named as  the master-slave flip-flop?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0528" y="2194520"/>
            <a:ext cx="8783960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output of the slave flip-flop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(Q) is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same with the output of the master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flip-flop (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Q’).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is to say, the slave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delivers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master’s output.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362200" y="2409825"/>
            <a:ext cx="2667000" cy="137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362200" y="3095625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971800" y="24098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4343400" y="24098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3657600" y="2409825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 flipV="1">
            <a:off x="1752600" y="1800225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1981200" y="1419225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JK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362200" y="18669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895600" y="18669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01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3657600" y="18669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4343400" y="18669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1981200" y="24003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1981200" y="3086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2438400" y="24003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3810000" y="24384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3124200" y="3086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4495800" y="3086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3124200" y="24003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495800" y="2438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2438400" y="3086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3810000" y="30861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447800" y="1866900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295400" y="1371600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graphicFrame>
        <p:nvGraphicFramePr>
          <p:cNvPr id="56364" name="Object 44"/>
          <p:cNvGraphicFramePr>
            <a:graphicFrameLocks noChangeAspect="1"/>
          </p:cNvGraphicFramePr>
          <p:nvPr/>
        </p:nvGraphicFramePr>
        <p:xfrm>
          <a:off x="2209800" y="4267200"/>
          <a:ext cx="2938463" cy="584200"/>
        </p:xfrm>
        <a:graphic>
          <a:graphicData uri="http://schemas.openxmlformats.org/presentationml/2006/ole">
            <p:oleObj spid="_x0000_s340994" name="Equation" r:id="rId5" imgW="1892880" imgH="393840" progId="Equation.3">
              <p:embed/>
            </p:oleObj>
          </a:graphicData>
        </a:graphic>
      </p:graphicFrame>
      <p:sp>
        <p:nvSpPr>
          <p:cNvPr id="34" name="灯片编号占位符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29</a:t>
            </a:fld>
            <a:endParaRPr lang="en-US" altLang="zh-CN"/>
          </a:p>
        </p:txBody>
      </p:sp>
      <p:grpSp>
        <p:nvGrpSpPr>
          <p:cNvPr id="2" name="组合 41"/>
          <p:cNvGrpSpPr/>
          <p:nvPr/>
        </p:nvGrpSpPr>
        <p:grpSpPr>
          <a:xfrm>
            <a:off x="428596" y="3019425"/>
            <a:ext cx="4803804" cy="908050"/>
            <a:chOff x="428596" y="3019425"/>
            <a:chExt cx="4803804" cy="908050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2209800" y="3019425"/>
              <a:ext cx="3022600" cy="908050"/>
              <a:chOff x="1392" y="1902"/>
              <a:chExt cx="1904" cy="572"/>
            </a:xfrm>
          </p:grpSpPr>
          <p:sp>
            <p:nvSpPr>
              <p:cNvPr id="56348" name="Arc 28"/>
              <p:cNvSpPr>
                <a:spLocks/>
              </p:cNvSpPr>
              <p:nvPr/>
            </p:nvSpPr>
            <p:spPr bwMode="auto">
              <a:xfrm>
                <a:off x="1392" y="1950"/>
                <a:ext cx="464" cy="524"/>
              </a:xfrm>
              <a:custGeom>
                <a:avLst/>
                <a:gdLst>
                  <a:gd name="G0" fmla="+- 1246 0 0"/>
                  <a:gd name="G1" fmla="+- 21600 0 0"/>
                  <a:gd name="G2" fmla="+- 21600 0 0"/>
                  <a:gd name="T0" fmla="*/ 1246 w 22846"/>
                  <a:gd name="T1" fmla="*/ 0 h 43200"/>
                  <a:gd name="T2" fmla="*/ 0 w 22846"/>
                  <a:gd name="T3" fmla="*/ 43164 h 43200"/>
                  <a:gd name="T4" fmla="*/ 1246 w 2284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46" h="43200" fill="none" extrusionOk="0">
                    <a:moveTo>
                      <a:pt x="1245" y="0"/>
                    </a:moveTo>
                    <a:cubicBezTo>
                      <a:pt x="13175" y="0"/>
                      <a:pt x="22846" y="9670"/>
                      <a:pt x="22846" y="21600"/>
                    </a:cubicBezTo>
                    <a:cubicBezTo>
                      <a:pt x="22846" y="33529"/>
                      <a:pt x="13175" y="43200"/>
                      <a:pt x="1246" y="43200"/>
                    </a:cubicBezTo>
                    <a:cubicBezTo>
                      <a:pt x="830" y="43200"/>
                      <a:pt x="414" y="43188"/>
                      <a:pt x="-1" y="43164"/>
                    </a:cubicBezTo>
                  </a:path>
                  <a:path w="22846" h="43200" stroke="0" extrusionOk="0">
                    <a:moveTo>
                      <a:pt x="1245" y="0"/>
                    </a:moveTo>
                    <a:cubicBezTo>
                      <a:pt x="13175" y="0"/>
                      <a:pt x="22846" y="9670"/>
                      <a:pt x="22846" y="21600"/>
                    </a:cubicBezTo>
                    <a:cubicBezTo>
                      <a:pt x="22846" y="33529"/>
                      <a:pt x="13175" y="43200"/>
                      <a:pt x="1246" y="43200"/>
                    </a:cubicBezTo>
                    <a:cubicBezTo>
                      <a:pt x="830" y="43200"/>
                      <a:pt x="414" y="43188"/>
                      <a:pt x="-1" y="43164"/>
                    </a:cubicBezTo>
                    <a:lnTo>
                      <a:pt x="124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6349" name="Arc 29"/>
              <p:cNvSpPr>
                <a:spLocks/>
              </p:cNvSpPr>
              <p:nvPr/>
            </p:nvSpPr>
            <p:spPr bwMode="auto">
              <a:xfrm flipH="1">
                <a:off x="2832" y="1902"/>
                <a:ext cx="464" cy="524"/>
              </a:xfrm>
              <a:custGeom>
                <a:avLst/>
                <a:gdLst>
                  <a:gd name="G0" fmla="+- 1246 0 0"/>
                  <a:gd name="G1" fmla="+- 21600 0 0"/>
                  <a:gd name="G2" fmla="+- 21600 0 0"/>
                  <a:gd name="T0" fmla="*/ 1246 w 22846"/>
                  <a:gd name="T1" fmla="*/ 0 h 43200"/>
                  <a:gd name="T2" fmla="*/ 0 w 22846"/>
                  <a:gd name="T3" fmla="*/ 43164 h 43200"/>
                  <a:gd name="T4" fmla="*/ 1246 w 22846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846" h="43200" fill="none" extrusionOk="0">
                    <a:moveTo>
                      <a:pt x="1245" y="0"/>
                    </a:moveTo>
                    <a:cubicBezTo>
                      <a:pt x="13175" y="0"/>
                      <a:pt x="22846" y="9670"/>
                      <a:pt x="22846" y="21600"/>
                    </a:cubicBezTo>
                    <a:cubicBezTo>
                      <a:pt x="22846" y="33529"/>
                      <a:pt x="13175" y="43200"/>
                      <a:pt x="1246" y="43200"/>
                    </a:cubicBezTo>
                    <a:cubicBezTo>
                      <a:pt x="830" y="43200"/>
                      <a:pt x="414" y="43188"/>
                      <a:pt x="-1" y="43164"/>
                    </a:cubicBezTo>
                  </a:path>
                  <a:path w="22846" h="43200" stroke="0" extrusionOk="0">
                    <a:moveTo>
                      <a:pt x="1245" y="0"/>
                    </a:moveTo>
                    <a:cubicBezTo>
                      <a:pt x="13175" y="0"/>
                      <a:pt x="22846" y="9670"/>
                      <a:pt x="22846" y="21600"/>
                    </a:cubicBezTo>
                    <a:cubicBezTo>
                      <a:pt x="22846" y="33529"/>
                      <a:pt x="13175" y="43200"/>
                      <a:pt x="1246" y="43200"/>
                    </a:cubicBezTo>
                    <a:cubicBezTo>
                      <a:pt x="830" y="43200"/>
                      <a:pt x="414" y="43188"/>
                      <a:pt x="-1" y="43164"/>
                    </a:cubicBezTo>
                    <a:lnTo>
                      <a:pt x="1246" y="21600"/>
                    </a:lnTo>
                    <a:close/>
                  </a:path>
                </a:pathLst>
              </a:custGeom>
              <a:noFill/>
              <a:ln w="1905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56437" name="Object 117"/>
            <p:cNvGraphicFramePr>
              <a:graphicFrameLocks noChangeAspect="1"/>
            </p:cNvGraphicFramePr>
            <p:nvPr/>
          </p:nvGraphicFramePr>
          <p:xfrm>
            <a:off x="428596" y="3143248"/>
            <a:ext cx="1013964" cy="703277"/>
          </p:xfrm>
          <a:graphic>
            <a:graphicData uri="http://schemas.openxmlformats.org/presentationml/2006/ole">
              <p:oleObj spid="_x0000_s340995" name="Equation" r:id="rId6" imgW="368280" imgH="266400" progId="Equation.DSMT4">
                <p:embed/>
              </p:oleObj>
            </a:graphicData>
          </a:graphic>
        </p:graphicFrame>
        <p:cxnSp>
          <p:nvCxnSpPr>
            <p:cNvPr id="38" name="直接箭头连接符 37"/>
            <p:cNvCxnSpPr/>
            <p:nvPr/>
          </p:nvCxnSpPr>
          <p:spPr bwMode="auto">
            <a:xfrm rot="10800000">
              <a:off x="1571604" y="3643314"/>
              <a:ext cx="1000132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组合 42"/>
          <p:cNvGrpSpPr/>
          <p:nvPr/>
        </p:nvGrpSpPr>
        <p:grpSpPr>
          <a:xfrm>
            <a:off x="3657600" y="2269366"/>
            <a:ext cx="3200417" cy="931034"/>
            <a:chOff x="3657600" y="2269366"/>
            <a:chExt cx="3200417" cy="931034"/>
          </a:xfrm>
        </p:grpSpPr>
        <p:sp>
          <p:nvSpPr>
            <p:cNvPr id="56351" name="Oval 31"/>
            <p:cNvSpPr>
              <a:spLocks noChangeArrowheads="1"/>
            </p:cNvSpPr>
            <p:nvPr/>
          </p:nvSpPr>
          <p:spPr bwMode="auto">
            <a:xfrm>
              <a:off x="3657600" y="2438400"/>
              <a:ext cx="1371600" cy="762000"/>
            </a:xfrm>
            <a:prstGeom prst="ellips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56438" name="Object 118"/>
            <p:cNvGraphicFramePr>
              <a:graphicFrameLocks noChangeAspect="1"/>
            </p:cNvGraphicFramePr>
            <p:nvPr/>
          </p:nvGraphicFramePr>
          <p:xfrm>
            <a:off x="5929323" y="2269366"/>
            <a:ext cx="928694" cy="781900"/>
          </p:xfrm>
          <a:graphic>
            <a:graphicData uri="http://schemas.openxmlformats.org/presentationml/2006/ole">
              <p:oleObj spid="_x0000_s340996" name="Equation" r:id="rId7" imgW="317160" imgH="279360" progId="Equation.DSMT4">
                <p:embed/>
              </p:oleObj>
            </a:graphicData>
          </a:graphic>
        </p:graphicFrame>
        <p:cxnSp>
          <p:nvCxnSpPr>
            <p:cNvPr id="39" name="直接箭头连接符 38"/>
            <p:cNvCxnSpPr/>
            <p:nvPr/>
          </p:nvCxnSpPr>
          <p:spPr bwMode="auto">
            <a:xfrm flipV="1">
              <a:off x="4786314" y="2786058"/>
              <a:ext cx="107157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FF00"/>
              </a:solidFill>
              <a:prstDash val="lg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矩形 40"/>
          <p:cNvSpPr/>
          <p:nvPr/>
        </p:nvSpPr>
        <p:spPr>
          <a:xfrm>
            <a:off x="35496" y="260648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3. Characteristic Equation of J-K Flip-Flop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</a:t>
            </a:fld>
            <a:endParaRPr lang="en-US" altLang="zh-CN"/>
          </a:p>
        </p:txBody>
      </p:sp>
      <p:grpSp>
        <p:nvGrpSpPr>
          <p:cNvPr id="10" name="组合 9"/>
          <p:cNvGrpSpPr/>
          <p:nvPr/>
        </p:nvGrpSpPr>
        <p:grpSpPr>
          <a:xfrm>
            <a:off x="504056" y="2143889"/>
            <a:ext cx="9540552" cy="1429127"/>
            <a:chOff x="504056" y="2143889"/>
            <a:chExt cx="9540552" cy="1429127"/>
          </a:xfrm>
        </p:grpSpPr>
        <p:grpSp>
          <p:nvGrpSpPr>
            <p:cNvPr id="12" name="组合 11"/>
            <p:cNvGrpSpPr/>
            <p:nvPr/>
          </p:nvGrpSpPr>
          <p:grpSpPr>
            <a:xfrm>
              <a:off x="504056" y="2143889"/>
              <a:ext cx="9540552" cy="1429127"/>
              <a:chOff x="0" y="304800"/>
              <a:chExt cx="9540552" cy="1429127"/>
            </a:xfrm>
          </p:grpSpPr>
          <p:sp>
            <p:nvSpPr>
              <p:cNvPr id="91144" name="Rectangle 8"/>
              <p:cNvSpPr>
                <a:spLocks noChangeArrowheads="1"/>
              </p:cNvSpPr>
              <p:nvPr/>
            </p:nvSpPr>
            <p:spPr bwMode="auto">
              <a:xfrm>
                <a:off x="0" y="304800"/>
                <a:ext cx="1346844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4.  </a:t>
                </a:r>
                <a:r>
                  <a:rPr lang="en-US" altLang="zh-CN" sz="3200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3200" baseline="30000" dirty="0" err="1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</a:t>
                </a:r>
                <a:endParaRPr lang="zh-CN" altLang="en-US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91145" name="Rectangle 9"/>
              <p:cNvSpPr>
                <a:spLocks noChangeArrowheads="1"/>
              </p:cNvSpPr>
              <p:nvPr/>
            </p:nvSpPr>
            <p:spPr bwMode="auto">
              <a:xfrm>
                <a:off x="0" y="990600"/>
                <a:ext cx="184731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91146" name="Rectangle 10"/>
              <p:cNvSpPr>
                <a:spLocks noChangeArrowheads="1"/>
              </p:cNvSpPr>
              <p:nvPr/>
            </p:nvSpPr>
            <p:spPr bwMode="auto">
              <a:xfrm>
                <a:off x="831328" y="1124744"/>
                <a:ext cx="798617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r>
                  <a:rPr lang="en-US" altLang="zh-CN" sz="3200" baseline="30000" dirty="0" smtClean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n+1</a:t>
                </a:r>
                <a:endPara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91147" name="Rectangle 11"/>
              <p:cNvSpPr>
                <a:spLocks noChangeArrowheads="1"/>
              </p:cNvSpPr>
              <p:nvPr/>
            </p:nvSpPr>
            <p:spPr bwMode="auto">
              <a:xfrm>
                <a:off x="1584176" y="1149152"/>
                <a:ext cx="7956376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zh-CN" sz="3200" dirty="0" smtClean="0"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itchFamily="49" charset="-122"/>
                    <a:cs typeface="Times New Roman" pitchFamily="18" charset="0"/>
                  </a:rPr>
                  <a:t>:  The next state of flip-flop</a:t>
                </a:r>
                <a:endParaRPr lang="zh-CN" altLang="en-US" sz="3200" dirty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835696" y="2163034"/>
              <a:ext cx="795637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ea typeface="黑体" pitchFamily="49" charset="-122"/>
                  <a:cs typeface="Times New Roman" pitchFamily="18" charset="0"/>
                </a:rPr>
                <a:t>:  The current state of flip-flop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endParaRPr>
            </a:p>
          </p:txBody>
        </p:sp>
      </p:grpSp>
      <p:sp>
        <p:nvSpPr>
          <p:cNvPr id="15" name="Rectangle 1044"/>
          <p:cNvSpPr>
            <a:spLocks noChangeArrowheads="1"/>
          </p:cNvSpPr>
          <p:nvPr/>
        </p:nvSpPr>
        <p:spPr bwMode="auto">
          <a:xfrm>
            <a:off x="497884" y="836712"/>
            <a:ext cx="49687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3.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</a:rPr>
              <a:t>CP  (Clock Pulse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)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49" charset="-122"/>
                <a:cs typeface="Times New Roman" pitchFamily="18" charset="0"/>
              </a:rPr>
              <a:t>control</a:t>
            </a:r>
            <a:endParaRPr lang="en-US" altLang="zh-CN" sz="3200" dirty="0">
              <a:effectLst>
                <a:outerShdw blurRad="38100" dist="38100" dir="2700000" algn="tl">
                  <a:srgbClr val="000000"/>
                </a:outerShdw>
              </a:effectLst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40" name="Group 56"/>
          <p:cNvGrpSpPr>
            <a:grpSpLocks/>
          </p:cNvGrpSpPr>
          <p:nvPr/>
        </p:nvGrpSpPr>
        <p:grpSpPr bwMode="auto">
          <a:xfrm>
            <a:off x="2577752" y="1577752"/>
            <a:ext cx="3429000" cy="2286000"/>
            <a:chOff x="3168" y="918"/>
            <a:chExt cx="2160" cy="1440"/>
          </a:xfrm>
        </p:grpSpPr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4080" y="918"/>
              <a:ext cx="960" cy="14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4080" y="1446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V="1">
              <a:off x="4080" y="1590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5040" y="11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>
              <a:off x="5136" y="207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 flipH="1">
              <a:off x="3600" y="159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 flipH="1">
              <a:off x="3840" y="115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J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4752" y="966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4752" y="1878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3168" y="144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7609" name="Oval 25"/>
            <p:cNvSpPr>
              <a:spLocks noChangeArrowheads="1"/>
            </p:cNvSpPr>
            <p:nvPr/>
          </p:nvSpPr>
          <p:spPr bwMode="auto">
            <a:xfrm>
              <a:off x="3984" y="1542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7610" name="Rectangle 26"/>
            <p:cNvSpPr>
              <a:spLocks noChangeArrowheads="1"/>
            </p:cNvSpPr>
            <p:nvPr/>
          </p:nvSpPr>
          <p:spPr bwMode="auto">
            <a:xfrm>
              <a:off x="4080" y="192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K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 flipH="1">
              <a:off x="3840" y="211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623" name="Line 39"/>
            <p:cNvSpPr>
              <a:spLocks noChangeShapeType="1"/>
            </p:cNvSpPr>
            <p:nvPr/>
          </p:nvSpPr>
          <p:spPr bwMode="auto">
            <a:xfrm>
              <a:off x="4800" y="193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7631" name="Oval 47"/>
            <p:cNvSpPr>
              <a:spLocks noChangeArrowheads="1"/>
            </p:cNvSpPr>
            <p:nvPr/>
          </p:nvSpPr>
          <p:spPr bwMode="auto">
            <a:xfrm>
              <a:off x="5040" y="2022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3" name="灯片编号占位符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30</a:t>
            </a:fld>
            <a:endParaRPr lang="en-US" altLang="zh-CN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201488" y="332656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 Logical Symbol of J-K Flip-Flop </a:t>
            </a:r>
            <a:endParaRPr kumimoji="1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6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1159"/>
            <a:ext cx="8763000" cy="769441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.</a:t>
            </a:r>
            <a:r>
              <a:rPr lang="zh-CN" altLang="en-US" dirty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4.</a:t>
            </a: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  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T Flip-Flop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915400" cy="6019800"/>
          </a:xfrm>
        </p:spPr>
        <p:txBody>
          <a:bodyPr/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pPr>
              <a:buFontTx/>
              <a:buNone/>
            </a:pPr>
            <a:r>
              <a:rPr lang="zh-CN" altLang="en-US" dirty="0"/>
              <a:t>  </a:t>
            </a:r>
          </a:p>
          <a:p>
            <a:pPr>
              <a:buFontTx/>
              <a:buNone/>
            </a:pPr>
            <a:r>
              <a:rPr lang="zh-CN" altLang="en-US" dirty="0"/>
              <a:t>    </a:t>
            </a:r>
            <a:endParaRPr lang="en-US" altLang="zh-CN" dirty="0"/>
          </a:p>
          <a:p>
            <a:pPr>
              <a:buFontTx/>
              <a:buNone/>
            </a:pPr>
            <a:r>
              <a:rPr lang="en-US" altLang="zh-CN" dirty="0"/>
              <a:t>    </a:t>
            </a:r>
          </a:p>
          <a:p>
            <a:pPr>
              <a:buFontTx/>
              <a:buNone/>
            </a:pPr>
            <a:r>
              <a:rPr lang="en-US" altLang="zh-CN" dirty="0"/>
              <a:t>    </a:t>
            </a:r>
          </a:p>
          <a:p>
            <a:pPr>
              <a:buFontTx/>
              <a:buNone/>
            </a:pPr>
            <a:r>
              <a:rPr lang="en-US" altLang="zh-CN" dirty="0"/>
              <a:t>    </a:t>
            </a:r>
          </a:p>
          <a:p>
            <a:pPr>
              <a:buFontTx/>
              <a:buNone/>
            </a:pPr>
            <a:r>
              <a:rPr lang="en-US" altLang="zh-CN" dirty="0"/>
              <a:t>    </a:t>
            </a:r>
            <a:endParaRPr lang="en-US" altLang="zh-CN" baseline="30000" dirty="0"/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2001688" y="2954615"/>
            <a:ext cx="3429000" cy="2286000"/>
            <a:chOff x="3024" y="1248"/>
            <a:chExt cx="2160" cy="1440"/>
          </a:xfrm>
        </p:grpSpPr>
        <p:sp>
          <p:nvSpPr>
            <p:cNvPr id="70662" name="Rectangle 6"/>
            <p:cNvSpPr>
              <a:spLocks noChangeArrowheads="1"/>
            </p:cNvSpPr>
            <p:nvPr/>
          </p:nvSpPr>
          <p:spPr bwMode="auto">
            <a:xfrm>
              <a:off x="3936" y="1248"/>
              <a:ext cx="960" cy="14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3936" y="1776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64" name="Line 8"/>
            <p:cNvSpPr>
              <a:spLocks noChangeShapeType="1"/>
            </p:cNvSpPr>
            <p:nvPr/>
          </p:nvSpPr>
          <p:spPr bwMode="auto">
            <a:xfrm flipV="1">
              <a:off x="3936" y="1920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69" name="Line 13"/>
            <p:cNvSpPr>
              <a:spLocks noChangeShapeType="1"/>
            </p:cNvSpPr>
            <p:nvPr/>
          </p:nvSpPr>
          <p:spPr bwMode="auto">
            <a:xfrm>
              <a:off x="4896" y="14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4992" y="240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71" name="Line 15"/>
            <p:cNvSpPr>
              <a:spLocks noChangeShapeType="1"/>
            </p:cNvSpPr>
            <p:nvPr/>
          </p:nvSpPr>
          <p:spPr bwMode="auto">
            <a:xfrm flipH="1">
              <a:off x="3456" y="192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 flipH="1">
              <a:off x="36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3936" y="129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4560" y="129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4560" y="220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3024" y="1776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0681" name="Oval 25"/>
            <p:cNvSpPr>
              <a:spLocks noChangeArrowheads="1"/>
            </p:cNvSpPr>
            <p:nvPr/>
          </p:nvSpPr>
          <p:spPr bwMode="auto">
            <a:xfrm>
              <a:off x="3840" y="1872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0690" name="Line 34"/>
            <p:cNvSpPr>
              <a:spLocks noChangeShapeType="1"/>
            </p:cNvSpPr>
            <p:nvPr/>
          </p:nvSpPr>
          <p:spPr bwMode="auto">
            <a:xfrm>
              <a:off x="4608" y="225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0701" name="Oval 45"/>
            <p:cNvSpPr>
              <a:spLocks noChangeArrowheads="1"/>
            </p:cNvSpPr>
            <p:nvPr/>
          </p:nvSpPr>
          <p:spPr bwMode="auto">
            <a:xfrm>
              <a:off x="4896" y="2352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8" name="灯片编号占位符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31</a:t>
            </a:fld>
            <a:endParaRPr lang="en-US" altLang="zh-CN"/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129480" y="1556792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r>
              <a:rPr kumimoji="1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(1) Logical Symbol 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 Flip-Flop</a:t>
            </a:r>
            <a:endParaRPr kumimoji="1" lang="en-US" altLang="zh-CN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64" name="Object 84"/>
          <p:cNvGraphicFramePr>
            <a:graphicFrameLocks noChangeAspect="1"/>
          </p:cNvGraphicFramePr>
          <p:nvPr/>
        </p:nvGraphicFramePr>
        <p:xfrm>
          <a:off x="857224" y="5713437"/>
          <a:ext cx="2281238" cy="523875"/>
        </p:xfrm>
        <a:graphic>
          <a:graphicData uri="http://schemas.openxmlformats.org/presentationml/2006/ole">
            <p:oleObj spid="_x0000_s71838" name="Equation" r:id="rId4" imgW="1473480" imgH="355680" progId="Equation.3">
              <p:embed/>
            </p:oleObj>
          </a:graphicData>
        </a:graphic>
      </p:graphicFrame>
      <p:sp>
        <p:nvSpPr>
          <p:cNvPr id="68" name="灯片编号占位符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32</a:t>
            </a:fld>
            <a:endParaRPr lang="en-US" altLang="zh-CN"/>
          </a:p>
        </p:txBody>
      </p:sp>
      <p:sp>
        <p:nvSpPr>
          <p:cNvPr id="14" name="矩形 13"/>
          <p:cNvSpPr/>
          <p:nvPr/>
        </p:nvSpPr>
        <p:spPr>
          <a:xfrm>
            <a:off x="251520" y="4689935"/>
            <a:ext cx="867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 Characteristic Equation of T Flip-Flop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785936" y="1256139"/>
            <a:ext cx="2846388" cy="2857500"/>
            <a:chOff x="336" y="2328"/>
            <a:chExt cx="1793" cy="1800"/>
          </a:xfrm>
        </p:grpSpPr>
        <p:sp>
          <p:nvSpPr>
            <p:cNvPr id="16" name="Line 4"/>
            <p:cNvSpPr>
              <a:spLocks noChangeShapeType="1"/>
            </p:cNvSpPr>
            <p:nvPr/>
          </p:nvSpPr>
          <p:spPr bwMode="auto">
            <a:xfrm>
              <a:off x="336" y="2736"/>
              <a:ext cx="179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1392" y="2448"/>
              <a:ext cx="1" cy="1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Rectangle 38"/>
            <p:cNvSpPr>
              <a:spLocks noChangeArrowheads="1"/>
            </p:cNvSpPr>
            <p:nvPr/>
          </p:nvSpPr>
          <p:spPr bwMode="auto">
            <a:xfrm>
              <a:off x="336" y="2328"/>
              <a:ext cx="173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   Q</a:t>
              </a:r>
              <a:r>
                <a:rPr lang="en-US" altLang="zh-CN" sz="32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   Q</a:t>
              </a:r>
              <a:r>
                <a:rPr lang="en-US" altLang="zh-CN" sz="3200" baseline="30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endParaRPr lang="zh-CN" alt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785936" y="1865739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0   0     0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0" name="Rectangle 50"/>
          <p:cNvSpPr>
            <a:spLocks noChangeArrowheads="1"/>
          </p:cNvSpPr>
          <p:nvPr/>
        </p:nvSpPr>
        <p:spPr bwMode="auto">
          <a:xfrm>
            <a:off x="785936" y="2399139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0   1     1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" name="Rectangle 51"/>
          <p:cNvSpPr>
            <a:spLocks noChangeArrowheads="1"/>
          </p:cNvSpPr>
          <p:nvPr/>
        </p:nvSpPr>
        <p:spPr bwMode="auto">
          <a:xfrm>
            <a:off x="785936" y="2932539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1   0     1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2" name="Rectangle 52"/>
          <p:cNvSpPr>
            <a:spLocks noChangeArrowheads="1"/>
          </p:cNvSpPr>
          <p:nvPr/>
        </p:nvSpPr>
        <p:spPr bwMode="auto">
          <a:xfrm>
            <a:off x="785936" y="3465939"/>
            <a:ext cx="2419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1   1     0</a:t>
            </a:r>
          </a:p>
        </p:txBody>
      </p:sp>
      <p:sp>
        <p:nvSpPr>
          <p:cNvPr id="23" name="矩形 22"/>
          <p:cNvSpPr/>
          <p:nvPr/>
        </p:nvSpPr>
        <p:spPr>
          <a:xfrm>
            <a:off x="288032" y="404664"/>
            <a:ext cx="7524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State Transition Table of T Flip-Flop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350912" y="4077072"/>
            <a:ext cx="3429000" cy="2295525"/>
            <a:chOff x="144" y="2394"/>
            <a:chExt cx="2160" cy="1446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1056" y="2400"/>
              <a:ext cx="960" cy="14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686" name="Line 6"/>
            <p:cNvSpPr>
              <a:spLocks noChangeShapeType="1"/>
            </p:cNvSpPr>
            <p:nvPr/>
          </p:nvSpPr>
          <p:spPr bwMode="auto">
            <a:xfrm>
              <a:off x="1056" y="2928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87" name="Line 7"/>
            <p:cNvSpPr>
              <a:spLocks noChangeShapeType="1"/>
            </p:cNvSpPr>
            <p:nvPr/>
          </p:nvSpPr>
          <p:spPr bwMode="auto">
            <a:xfrm flipV="1">
              <a:off x="1056" y="3072"/>
              <a:ext cx="19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2016" y="264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>
              <a:off x="2112" y="35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4" name="Line 14"/>
            <p:cNvSpPr>
              <a:spLocks noChangeShapeType="1"/>
            </p:cNvSpPr>
            <p:nvPr/>
          </p:nvSpPr>
          <p:spPr bwMode="auto">
            <a:xfrm flipH="1">
              <a:off x="576" y="3072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5" name="Line 15"/>
            <p:cNvSpPr>
              <a:spLocks noChangeShapeType="1"/>
            </p:cNvSpPr>
            <p:nvPr/>
          </p:nvSpPr>
          <p:spPr bwMode="auto">
            <a:xfrm flipH="1">
              <a:off x="816" y="264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056" y="244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J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1680" y="244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698" name="Rectangle 18"/>
            <p:cNvSpPr>
              <a:spLocks noChangeArrowheads="1"/>
            </p:cNvSpPr>
            <p:nvPr/>
          </p:nvSpPr>
          <p:spPr bwMode="auto">
            <a:xfrm>
              <a:off x="1680" y="335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144" y="2928"/>
              <a:ext cx="57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704" name="Oval 24"/>
            <p:cNvSpPr>
              <a:spLocks noChangeArrowheads="1"/>
            </p:cNvSpPr>
            <p:nvPr/>
          </p:nvSpPr>
          <p:spPr bwMode="auto">
            <a:xfrm>
              <a:off x="960" y="302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05" name="Line 25"/>
            <p:cNvSpPr>
              <a:spLocks noChangeShapeType="1"/>
            </p:cNvSpPr>
            <p:nvPr/>
          </p:nvSpPr>
          <p:spPr bwMode="auto">
            <a:xfrm>
              <a:off x="1728" y="340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706" name="Rectangle 26"/>
            <p:cNvSpPr>
              <a:spLocks noChangeArrowheads="1"/>
            </p:cNvSpPr>
            <p:nvPr/>
          </p:nvSpPr>
          <p:spPr bwMode="auto">
            <a:xfrm>
              <a:off x="1056" y="340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K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707" name="Line 27"/>
            <p:cNvSpPr>
              <a:spLocks noChangeShapeType="1"/>
            </p:cNvSpPr>
            <p:nvPr/>
          </p:nvSpPr>
          <p:spPr bwMode="auto">
            <a:xfrm flipH="1">
              <a:off x="816" y="360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708" name="Line 28"/>
            <p:cNvSpPr>
              <a:spLocks noChangeShapeType="1"/>
            </p:cNvSpPr>
            <p:nvPr/>
          </p:nvSpPr>
          <p:spPr bwMode="auto">
            <a:xfrm flipV="1">
              <a:off x="816" y="2640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709" name="Line 29"/>
            <p:cNvSpPr>
              <a:spLocks noChangeShapeType="1"/>
            </p:cNvSpPr>
            <p:nvPr/>
          </p:nvSpPr>
          <p:spPr bwMode="auto">
            <a:xfrm flipH="1">
              <a:off x="480" y="264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1710" name="Rectangle 30"/>
            <p:cNvSpPr>
              <a:spLocks noChangeArrowheads="1"/>
            </p:cNvSpPr>
            <p:nvPr/>
          </p:nvSpPr>
          <p:spPr bwMode="auto">
            <a:xfrm>
              <a:off x="192" y="2394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71712" name="Oval 32"/>
            <p:cNvSpPr>
              <a:spLocks noChangeArrowheads="1"/>
            </p:cNvSpPr>
            <p:nvPr/>
          </p:nvSpPr>
          <p:spPr bwMode="auto">
            <a:xfrm>
              <a:off x="768" y="2592"/>
              <a:ext cx="96" cy="96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59" name="Oval 79"/>
            <p:cNvSpPr>
              <a:spLocks noChangeArrowheads="1"/>
            </p:cNvSpPr>
            <p:nvPr/>
          </p:nvSpPr>
          <p:spPr bwMode="auto">
            <a:xfrm>
              <a:off x="2016" y="350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71764" name="Object 84"/>
          <p:cNvGraphicFramePr>
            <a:graphicFrameLocks noChangeAspect="1"/>
          </p:cNvGraphicFramePr>
          <p:nvPr/>
        </p:nvGraphicFramePr>
        <p:xfrm>
          <a:off x="683568" y="332656"/>
          <a:ext cx="2281238" cy="523875"/>
        </p:xfrm>
        <a:graphic>
          <a:graphicData uri="http://schemas.openxmlformats.org/presentationml/2006/ole">
            <p:oleObj spid="_x0000_s334850" name="Equation" r:id="rId4" imgW="1473480" imgH="355680" progId="Equation.3">
              <p:embed/>
            </p:oleObj>
          </a:graphicData>
        </a:graphic>
      </p:graphicFrame>
      <p:sp>
        <p:nvSpPr>
          <p:cNvPr id="68" name="灯片编号占位符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33</a:t>
            </a:fld>
            <a:endParaRPr lang="en-US" altLang="zh-CN"/>
          </a:p>
        </p:txBody>
      </p:sp>
      <p:sp>
        <p:nvSpPr>
          <p:cNvPr id="69" name="矩形 68"/>
          <p:cNvSpPr/>
          <p:nvPr/>
        </p:nvSpPr>
        <p:spPr>
          <a:xfrm>
            <a:off x="4499992" y="2928934"/>
            <a:ext cx="4690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T=0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J=0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K=0(Keeping)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35496" y="2928934"/>
            <a:ext cx="40751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T=1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  <a:sym typeface="Wingdings" pitchFamily="2" charset="2"/>
              </a:rPr>
              <a:t>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J=1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，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K=1(Flip)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334851" name="Object 3"/>
          <p:cNvGraphicFramePr>
            <a:graphicFrameLocks noChangeAspect="1"/>
          </p:cNvGraphicFramePr>
          <p:nvPr/>
        </p:nvGraphicFramePr>
        <p:xfrm>
          <a:off x="669304" y="872505"/>
          <a:ext cx="7431088" cy="1476375"/>
        </p:xfrm>
        <a:graphic>
          <a:graphicData uri="http://schemas.openxmlformats.org/presentationml/2006/ole">
            <p:oleObj spid="_x0000_s334851" name="Equation" r:id="rId5" imgW="255240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34</a:t>
            </a:fld>
            <a:endParaRPr lang="en-US" altLang="zh-CN"/>
          </a:p>
        </p:txBody>
      </p:sp>
      <p:sp>
        <p:nvSpPr>
          <p:cNvPr id="52" name="Line 8"/>
          <p:cNvSpPr>
            <a:spLocks noChangeShapeType="1"/>
          </p:cNvSpPr>
          <p:nvPr/>
        </p:nvSpPr>
        <p:spPr bwMode="auto">
          <a:xfrm>
            <a:off x="1447800" y="-7517614"/>
            <a:ext cx="0" cy="163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1869006" y="3556985"/>
            <a:ext cx="4702175" cy="584200"/>
            <a:chOff x="384" y="2400"/>
            <a:chExt cx="2962" cy="368"/>
          </a:xfrm>
        </p:grpSpPr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384" y="2400"/>
              <a:ext cx="63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J-K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16" name="Object 21"/>
            <p:cNvGraphicFramePr>
              <a:graphicFrameLocks noChangeAspect="1"/>
            </p:cNvGraphicFramePr>
            <p:nvPr/>
          </p:nvGraphicFramePr>
          <p:xfrm>
            <a:off x="1495" y="2400"/>
            <a:ext cx="1851" cy="368"/>
          </p:xfrm>
          <a:graphic>
            <a:graphicData uri="http://schemas.openxmlformats.org/presentationml/2006/ole">
              <p:oleObj spid="_x0000_s336898" name="Equation" r:id="rId3" imgW="1892880" imgH="393840" progId="Equation.3">
                <p:embed/>
              </p:oleObj>
            </a:graphicData>
          </a:graphic>
        </p:graphicFrame>
      </p:grp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1869006" y="2699729"/>
            <a:ext cx="3252788" cy="601663"/>
            <a:chOff x="432" y="1584"/>
            <a:chExt cx="2049" cy="379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32" y="1584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graphicFrame>
          <p:nvGraphicFramePr>
            <p:cNvPr id="19" name="Object 22"/>
            <p:cNvGraphicFramePr>
              <a:graphicFrameLocks noChangeAspect="1"/>
            </p:cNvGraphicFramePr>
            <p:nvPr/>
          </p:nvGraphicFramePr>
          <p:xfrm>
            <a:off x="1536" y="1632"/>
            <a:ext cx="945" cy="331"/>
          </p:xfrm>
          <a:graphic>
            <a:graphicData uri="http://schemas.openxmlformats.org/presentationml/2006/ole">
              <p:oleObj spid="_x0000_s336899" name="Equation" r:id="rId4" imgW="965520" imgH="355680" progId="Equation.3">
                <p:embed/>
              </p:oleObj>
            </a:graphicData>
          </a:graphic>
        </p:graphicFrame>
      </p:grpSp>
      <p:grpSp>
        <p:nvGrpSpPr>
          <p:cNvPr id="20" name="Group 43"/>
          <p:cNvGrpSpPr>
            <a:grpSpLocks/>
          </p:cNvGrpSpPr>
          <p:nvPr/>
        </p:nvGrpSpPr>
        <p:grpSpPr bwMode="auto">
          <a:xfrm>
            <a:off x="1835696" y="4557117"/>
            <a:ext cx="4033838" cy="600075"/>
            <a:chOff x="432" y="1440"/>
            <a:chExt cx="2541" cy="378"/>
          </a:xfrm>
        </p:grpSpPr>
        <p:graphicFrame>
          <p:nvGraphicFramePr>
            <p:cNvPr id="21" name="Object 17"/>
            <p:cNvGraphicFramePr>
              <a:graphicFrameLocks noChangeAspect="1"/>
            </p:cNvGraphicFramePr>
            <p:nvPr/>
          </p:nvGraphicFramePr>
          <p:xfrm>
            <a:off x="1536" y="1488"/>
            <a:ext cx="1437" cy="330"/>
          </p:xfrm>
          <a:graphic>
            <a:graphicData uri="http://schemas.openxmlformats.org/presentationml/2006/ole">
              <p:oleObj spid="_x0000_s336900" name="Equation" r:id="rId5" imgW="1473480" imgH="355680" progId="Equation.3">
                <p:embed/>
              </p:oleObj>
            </a:graphicData>
          </a:graphic>
        </p:graphicFrame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32" y="1440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</a:t>
              </a:r>
              <a:r>
                <a:rPr lang="zh-CN" altLang="en-US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: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251520" y="476672"/>
            <a:ext cx="867645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endParaRPr lang="en-US" altLang="zh-CN" sz="1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 Equation of Flip-Flops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2063825" y="2348880"/>
          <a:ext cx="1716087" cy="715962"/>
        </p:xfrm>
        <a:graphic>
          <a:graphicData uri="http://schemas.openxmlformats.org/presentationml/2006/ole">
            <p:oleObj spid="_x0000_s157698" name="Equation" r:id="rId4" imgW="533160" imgH="228600" progId="Equation.DSMT4">
              <p:embed/>
            </p:oleObj>
          </a:graphicData>
        </a:graphic>
      </p:graphicFrame>
      <p:graphicFrame>
        <p:nvGraphicFramePr>
          <p:cNvPr id="157699" name="Object 3"/>
          <p:cNvGraphicFramePr>
            <a:graphicFrameLocks noChangeAspect="1"/>
          </p:cNvGraphicFramePr>
          <p:nvPr/>
        </p:nvGraphicFramePr>
        <p:xfrm>
          <a:off x="2000232" y="3786190"/>
          <a:ext cx="1879600" cy="715962"/>
        </p:xfrm>
        <a:graphic>
          <a:graphicData uri="http://schemas.openxmlformats.org/presentationml/2006/ole">
            <p:oleObj spid="_x0000_s157699" name="Equation" r:id="rId5" imgW="583920" imgH="228600" progId="Equation.DSMT4">
              <p:embed/>
            </p:oleObj>
          </a:graphicData>
        </a:graphic>
      </p:graphicFrame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4704"/>
            <a:ext cx="8763000" cy="769441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FF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Important Formulas </a:t>
            </a:r>
            <a:endParaRPr lang="zh-CN" altLang="en-US" dirty="0">
              <a:solidFill>
                <a:srgbClr val="FFFF00"/>
              </a:solidFill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3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959"/>
            <a:ext cx="8763000" cy="769441"/>
          </a:xfrm>
        </p:spPr>
        <p:txBody>
          <a:bodyPr/>
          <a:lstStyle/>
          <a:p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en-US" altLang="zh-CN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D   Flip-Flop </a:t>
            </a:r>
            <a:endParaRPr lang="zh-CN" altLang="en-US" dirty="0">
              <a:latin typeface="Times New Roman" pitchFamily="18" charset="0"/>
              <a:ea typeface="黑体" pitchFamily="49" charset="-122"/>
              <a:cs typeface="Times New Roman" pitchFamily="18" charset="0"/>
            </a:endParaRPr>
          </a:p>
        </p:txBody>
      </p:sp>
      <p:grpSp>
        <p:nvGrpSpPr>
          <p:cNvPr id="81" name="组合 80"/>
          <p:cNvGrpSpPr/>
          <p:nvPr/>
        </p:nvGrpSpPr>
        <p:grpSpPr>
          <a:xfrm>
            <a:off x="2253208" y="1447800"/>
            <a:ext cx="4191000" cy="4035425"/>
            <a:chOff x="4038600" y="1447800"/>
            <a:chExt cx="4191000" cy="4035425"/>
          </a:xfrm>
        </p:grpSpPr>
        <p:grpSp>
          <p:nvGrpSpPr>
            <p:cNvPr id="48205" name="Group 77"/>
            <p:cNvGrpSpPr>
              <a:grpSpLocks/>
            </p:cNvGrpSpPr>
            <p:nvPr/>
          </p:nvGrpSpPr>
          <p:grpSpPr bwMode="auto">
            <a:xfrm>
              <a:off x="4038600" y="1447800"/>
              <a:ext cx="4191000" cy="4035425"/>
              <a:chOff x="2544" y="912"/>
              <a:chExt cx="2640" cy="2542"/>
            </a:xfrm>
          </p:grpSpPr>
          <p:sp>
            <p:nvSpPr>
              <p:cNvPr id="48133" name="Oval 5"/>
              <p:cNvSpPr>
                <a:spLocks noChangeArrowheads="1"/>
              </p:cNvSpPr>
              <p:nvPr/>
            </p:nvSpPr>
            <p:spPr bwMode="auto">
              <a:xfrm>
                <a:off x="4306" y="1256"/>
                <a:ext cx="95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34" name="Line 6"/>
              <p:cNvSpPr>
                <a:spLocks noChangeShapeType="1"/>
              </p:cNvSpPr>
              <p:nvPr/>
            </p:nvSpPr>
            <p:spPr bwMode="auto">
              <a:xfrm>
                <a:off x="4163" y="164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35" name="Line 7"/>
              <p:cNvSpPr>
                <a:spLocks noChangeShapeType="1"/>
              </p:cNvSpPr>
              <p:nvPr/>
            </p:nvSpPr>
            <p:spPr bwMode="auto">
              <a:xfrm>
                <a:off x="4496" y="164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36" name="Line 8"/>
              <p:cNvSpPr>
                <a:spLocks noChangeShapeType="1"/>
              </p:cNvSpPr>
              <p:nvPr/>
            </p:nvSpPr>
            <p:spPr bwMode="auto">
              <a:xfrm flipV="1">
                <a:off x="4353" y="918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auto">
              <a:xfrm>
                <a:off x="3353" y="1256"/>
                <a:ext cx="95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39" name="Line 11"/>
              <p:cNvSpPr>
                <a:spLocks noChangeShapeType="1"/>
              </p:cNvSpPr>
              <p:nvPr/>
            </p:nvSpPr>
            <p:spPr bwMode="auto">
              <a:xfrm>
                <a:off x="3210" y="164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40" name="Line 12"/>
              <p:cNvSpPr>
                <a:spLocks noChangeShapeType="1"/>
              </p:cNvSpPr>
              <p:nvPr/>
            </p:nvSpPr>
            <p:spPr bwMode="auto">
              <a:xfrm>
                <a:off x="3543" y="1642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 flipV="1">
                <a:off x="3401" y="918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43" name="Oval 15"/>
              <p:cNvSpPr>
                <a:spLocks noChangeArrowheads="1"/>
              </p:cNvSpPr>
              <p:nvPr/>
            </p:nvSpPr>
            <p:spPr bwMode="auto">
              <a:xfrm>
                <a:off x="3163" y="2076"/>
                <a:ext cx="95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46" name="Line 18"/>
              <p:cNvSpPr>
                <a:spLocks noChangeShapeType="1"/>
              </p:cNvSpPr>
              <p:nvPr/>
            </p:nvSpPr>
            <p:spPr bwMode="auto">
              <a:xfrm flipV="1">
                <a:off x="3210" y="1738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auto">
              <a:xfrm>
                <a:off x="4449" y="2076"/>
                <a:ext cx="94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51" name="Line 23"/>
              <p:cNvSpPr>
                <a:spLocks noChangeShapeType="1"/>
              </p:cNvSpPr>
              <p:nvPr/>
            </p:nvSpPr>
            <p:spPr bwMode="auto">
              <a:xfrm flipV="1">
                <a:off x="4496" y="1738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2" name="Line 24"/>
              <p:cNvSpPr>
                <a:spLocks noChangeShapeType="1"/>
              </p:cNvSpPr>
              <p:nvPr/>
            </p:nvSpPr>
            <p:spPr bwMode="auto">
              <a:xfrm>
                <a:off x="3401" y="1159"/>
                <a:ext cx="33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3" name="Line 25"/>
              <p:cNvSpPr>
                <a:spLocks noChangeShapeType="1"/>
              </p:cNvSpPr>
              <p:nvPr/>
            </p:nvSpPr>
            <p:spPr bwMode="auto">
              <a:xfrm flipH="1">
                <a:off x="3972" y="1159"/>
                <a:ext cx="38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4" name="Line 26"/>
              <p:cNvSpPr>
                <a:spLocks noChangeShapeType="1"/>
              </p:cNvSpPr>
              <p:nvPr/>
            </p:nvSpPr>
            <p:spPr bwMode="auto">
              <a:xfrm>
                <a:off x="3734" y="1159"/>
                <a:ext cx="333" cy="6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5" name="Line 27"/>
              <p:cNvSpPr>
                <a:spLocks noChangeShapeType="1"/>
              </p:cNvSpPr>
              <p:nvPr/>
            </p:nvSpPr>
            <p:spPr bwMode="auto">
              <a:xfrm flipH="1">
                <a:off x="3639" y="1159"/>
                <a:ext cx="333" cy="6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6" name="Line 28"/>
              <p:cNvSpPr>
                <a:spLocks noChangeShapeType="1"/>
              </p:cNvSpPr>
              <p:nvPr/>
            </p:nvSpPr>
            <p:spPr bwMode="auto">
              <a:xfrm>
                <a:off x="3543" y="178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7" name="Line 29"/>
              <p:cNvSpPr>
                <a:spLocks noChangeShapeType="1"/>
              </p:cNvSpPr>
              <p:nvPr/>
            </p:nvSpPr>
            <p:spPr bwMode="auto">
              <a:xfrm>
                <a:off x="4067" y="178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8" name="Line 30"/>
              <p:cNvSpPr>
                <a:spLocks noChangeShapeType="1"/>
              </p:cNvSpPr>
              <p:nvPr/>
            </p:nvSpPr>
            <p:spPr bwMode="auto">
              <a:xfrm flipH="1">
                <a:off x="4067" y="178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59" name="Line 31"/>
              <p:cNvSpPr>
                <a:spLocks noChangeShapeType="1"/>
              </p:cNvSpPr>
              <p:nvPr/>
            </p:nvSpPr>
            <p:spPr bwMode="auto">
              <a:xfrm>
                <a:off x="3401" y="2848"/>
                <a:ext cx="12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60" name="Line 32"/>
              <p:cNvSpPr>
                <a:spLocks noChangeShapeType="1"/>
              </p:cNvSpPr>
              <p:nvPr/>
            </p:nvSpPr>
            <p:spPr bwMode="auto">
              <a:xfrm>
                <a:off x="4163" y="2848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62" name="Line 34"/>
              <p:cNvSpPr>
                <a:spLocks noChangeShapeType="1"/>
              </p:cNvSpPr>
              <p:nvPr/>
            </p:nvSpPr>
            <p:spPr bwMode="auto">
              <a:xfrm>
                <a:off x="3401" y="2462"/>
                <a:ext cx="0" cy="3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63" name="Rectangle 35"/>
              <p:cNvSpPr>
                <a:spLocks noChangeArrowheads="1"/>
              </p:cNvSpPr>
              <p:nvPr/>
            </p:nvSpPr>
            <p:spPr bwMode="auto">
              <a:xfrm>
                <a:off x="4401" y="91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endPara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64" name="Rectangle 36"/>
              <p:cNvSpPr>
                <a:spLocks noChangeArrowheads="1"/>
              </p:cNvSpPr>
              <p:nvPr/>
            </p:nvSpPr>
            <p:spPr bwMode="auto">
              <a:xfrm>
                <a:off x="3120" y="912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Q</a:t>
                </a:r>
                <a:endPara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66" name="Rectangle 38"/>
              <p:cNvSpPr>
                <a:spLocks noChangeArrowheads="1"/>
              </p:cNvSpPr>
              <p:nvPr/>
            </p:nvSpPr>
            <p:spPr bwMode="auto">
              <a:xfrm>
                <a:off x="2925" y="2794"/>
                <a:ext cx="244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D</a:t>
                </a:r>
                <a:endPara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67" name="Rectangle 39"/>
              <p:cNvSpPr>
                <a:spLocks noChangeArrowheads="1"/>
              </p:cNvSpPr>
              <p:nvPr/>
            </p:nvSpPr>
            <p:spPr bwMode="auto">
              <a:xfrm>
                <a:off x="3983" y="3089"/>
                <a:ext cx="52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CP</a:t>
                </a:r>
                <a:endPara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74" name="Line 46"/>
              <p:cNvSpPr>
                <a:spLocks noChangeShapeType="1"/>
              </p:cNvSpPr>
              <p:nvPr/>
            </p:nvSpPr>
            <p:spPr bwMode="auto">
              <a:xfrm>
                <a:off x="4449" y="966"/>
                <a:ext cx="15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77" name="Line 49"/>
              <p:cNvSpPr>
                <a:spLocks noChangeShapeType="1"/>
              </p:cNvSpPr>
              <p:nvPr/>
            </p:nvSpPr>
            <p:spPr bwMode="auto">
              <a:xfrm>
                <a:off x="4353" y="2462"/>
                <a:ext cx="0" cy="1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78" name="Line 50"/>
              <p:cNvSpPr>
                <a:spLocks noChangeShapeType="1"/>
              </p:cNvSpPr>
              <p:nvPr/>
            </p:nvSpPr>
            <p:spPr bwMode="auto">
              <a:xfrm>
                <a:off x="4067" y="2607"/>
                <a:ext cx="2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79" name="Line 51"/>
              <p:cNvSpPr>
                <a:spLocks noChangeShapeType="1"/>
              </p:cNvSpPr>
              <p:nvPr/>
            </p:nvSpPr>
            <p:spPr bwMode="auto">
              <a:xfrm flipH="1">
                <a:off x="3210" y="1979"/>
                <a:ext cx="5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81" name="Line 53"/>
              <p:cNvSpPr>
                <a:spLocks noChangeShapeType="1"/>
              </p:cNvSpPr>
              <p:nvPr/>
            </p:nvSpPr>
            <p:spPr bwMode="auto">
              <a:xfrm flipV="1">
                <a:off x="3068" y="2462"/>
                <a:ext cx="0" cy="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82" name="Line 54"/>
              <p:cNvSpPr>
                <a:spLocks noChangeShapeType="1"/>
              </p:cNvSpPr>
              <p:nvPr/>
            </p:nvSpPr>
            <p:spPr bwMode="auto">
              <a:xfrm flipV="1">
                <a:off x="4638" y="2462"/>
                <a:ext cx="0" cy="3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83" name="Line 55"/>
              <p:cNvSpPr>
                <a:spLocks noChangeShapeType="1"/>
              </p:cNvSpPr>
              <p:nvPr/>
            </p:nvSpPr>
            <p:spPr bwMode="auto">
              <a:xfrm>
                <a:off x="3734" y="1979"/>
                <a:ext cx="333" cy="6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8184" name="Rectangle 56"/>
              <p:cNvSpPr>
                <a:spLocks noChangeArrowheads="1"/>
              </p:cNvSpPr>
              <p:nvPr/>
            </p:nvSpPr>
            <p:spPr bwMode="auto">
              <a:xfrm>
                <a:off x="2735" y="1298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G</a:t>
                </a:r>
                <a:r>
                  <a:rPr lang="en-US" altLang="zh-CN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1</a:t>
                </a:r>
                <a:endParaRPr lang="zh-CN" altLang="en-US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85" name="Rectangle 57"/>
              <p:cNvSpPr>
                <a:spLocks noChangeArrowheads="1"/>
              </p:cNvSpPr>
              <p:nvPr/>
            </p:nvSpPr>
            <p:spPr bwMode="auto">
              <a:xfrm>
                <a:off x="4666" y="1298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G</a:t>
                </a:r>
                <a:r>
                  <a:rPr lang="en-US" altLang="zh-CN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2</a:t>
                </a:r>
                <a:endParaRPr lang="zh-CN" altLang="en-US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86" name="Rectangle 58"/>
              <p:cNvSpPr>
                <a:spLocks noChangeArrowheads="1"/>
              </p:cNvSpPr>
              <p:nvPr/>
            </p:nvSpPr>
            <p:spPr bwMode="auto">
              <a:xfrm>
                <a:off x="2544" y="2118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G</a:t>
                </a:r>
                <a:r>
                  <a:rPr lang="en-US" altLang="zh-CN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3</a:t>
                </a:r>
                <a:endParaRPr lang="zh-CN" altLang="en-US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87" name="Rectangle 59"/>
              <p:cNvSpPr>
                <a:spLocks noChangeArrowheads="1"/>
              </p:cNvSpPr>
              <p:nvPr/>
            </p:nvSpPr>
            <p:spPr bwMode="auto">
              <a:xfrm>
                <a:off x="4856" y="2118"/>
                <a:ext cx="328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85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G</a:t>
                </a:r>
                <a:r>
                  <a:rPr lang="en-US" altLang="zh-CN" sz="3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黑体" pitchFamily="49" charset="-122"/>
                    <a:ea typeface="黑体" pitchFamily="49" charset="-122"/>
                  </a:rPr>
                  <a:t>4</a:t>
                </a:r>
                <a:endParaRPr lang="zh-CN" altLang="en-US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endParaRPr>
              </a:p>
            </p:txBody>
          </p:sp>
          <p:sp>
            <p:nvSpPr>
              <p:cNvPr id="48195" name="Oval 67"/>
              <p:cNvSpPr>
                <a:spLocks noChangeArrowheads="1"/>
              </p:cNvSpPr>
              <p:nvPr/>
            </p:nvSpPr>
            <p:spPr bwMode="auto">
              <a:xfrm>
                <a:off x="3168" y="1931"/>
                <a:ext cx="95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96" name="Oval 68"/>
              <p:cNvSpPr>
                <a:spLocks noChangeArrowheads="1"/>
              </p:cNvSpPr>
              <p:nvPr/>
            </p:nvSpPr>
            <p:spPr bwMode="auto">
              <a:xfrm>
                <a:off x="3359" y="1111"/>
                <a:ext cx="9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97" name="Oval 69"/>
              <p:cNvSpPr>
                <a:spLocks noChangeArrowheads="1"/>
              </p:cNvSpPr>
              <p:nvPr/>
            </p:nvSpPr>
            <p:spPr bwMode="auto">
              <a:xfrm>
                <a:off x="4319" y="1111"/>
                <a:ext cx="96" cy="9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8198" name="Oval 70"/>
              <p:cNvSpPr>
                <a:spLocks noChangeArrowheads="1"/>
              </p:cNvSpPr>
              <p:nvPr/>
            </p:nvSpPr>
            <p:spPr bwMode="auto">
              <a:xfrm>
                <a:off x="4127" y="280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6429388" y="2156971"/>
              <a:ext cx="928694" cy="428628"/>
              <a:chOff x="6858017" y="3816060"/>
              <a:chExt cx="928694" cy="371047"/>
            </a:xfrm>
          </p:grpSpPr>
          <p:sp>
            <p:nvSpPr>
              <p:cNvPr id="61" name="Arc 92"/>
              <p:cNvSpPr>
                <a:spLocks/>
              </p:cNvSpPr>
              <p:nvPr/>
            </p:nvSpPr>
            <p:spPr bwMode="auto">
              <a:xfrm rot="16200000">
                <a:off x="7227665" y="3446412"/>
                <a:ext cx="187057" cy="9263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94"/>
              <p:cNvSpPr>
                <a:spLocks noChangeShapeType="1"/>
              </p:cNvSpPr>
              <p:nvPr/>
            </p:nvSpPr>
            <p:spPr bwMode="auto">
              <a:xfrm rot="16200000" flipH="1">
                <a:off x="6765658" y="4092409"/>
                <a:ext cx="187057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95"/>
              <p:cNvSpPr>
                <a:spLocks noChangeShapeType="1"/>
              </p:cNvSpPr>
              <p:nvPr/>
            </p:nvSpPr>
            <p:spPr bwMode="auto">
              <a:xfrm rot="16200000" flipH="1">
                <a:off x="7673230" y="4073626"/>
                <a:ext cx="224621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96"/>
              <p:cNvSpPr>
                <a:spLocks noChangeShapeType="1"/>
              </p:cNvSpPr>
              <p:nvPr/>
            </p:nvSpPr>
            <p:spPr bwMode="auto">
              <a:xfrm rot="16200000">
                <a:off x="7321980" y="3722377"/>
                <a:ext cx="767" cy="9286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65" name="组合 64"/>
            <p:cNvGrpSpPr/>
            <p:nvPr/>
          </p:nvGrpSpPr>
          <p:grpSpPr>
            <a:xfrm>
              <a:off x="6715140" y="3472728"/>
              <a:ext cx="928694" cy="428628"/>
              <a:chOff x="6858017" y="3816060"/>
              <a:chExt cx="928694" cy="371047"/>
            </a:xfrm>
          </p:grpSpPr>
          <p:sp>
            <p:nvSpPr>
              <p:cNvPr id="66" name="Arc 92"/>
              <p:cNvSpPr>
                <a:spLocks/>
              </p:cNvSpPr>
              <p:nvPr/>
            </p:nvSpPr>
            <p:spPr bwMode="auto">
              <a:xfrm rot="16200000">
                <a:off x="7227665" y="3446412"/>
                <a:ext cx="187057" cy="9263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94"/>
              <p:cNvSpPr>
                <a:spLocks noChangeShapeType="1"/>
              </p:cNvSpPr>
              <p:nvPr/>
            </p:nvSpPr>
            <p:spPr bwMode="auto">
              <a:xfrm rot="16200000" flipH="1">
                <a:off x="6765658" y="4092409"/>
                <a:ext cx="187057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95"/>
              <p:cNvSpPr>
                <a:spLocks noChangeShapeType="1"/>
              </p:cNvSpPr>
              <p:nvPr/>
            </p:nvSpPr>
            <p:spPr bwMode="auto">
              <a:xfrm rot="16200000" flipH="1">
                <a:off x="7673230" y="4073626"/>
                <a:ext cx="224621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96"/>
              <p:cNvSpPr>
                <a:spLocks noChangeShapeType="1"/>
              </p:cNvSpPr>
              <p:nvPr/>
            </p:nvSpPr>
            <p:spPr bwMode="auto">
              <a:xfrm rot="16200000">
                <a:off x="7321980" y="3722377"/>
                <a:ext cx="767" cy="9286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70" name="组合 69"/>
            <p:cNvGrpSpPr/>
            <p:nvPr/>
          </p:nvGrpSpPr>
          <p:grpSpPr>
            <a:xfrm>
              <a:off x="4929190" y="2156971"/>
              <a:ext cx="928694" cy="428628"/>
              <a:chOff x="6858017" y="3816060"/>
              <a:chExt cx="928694" cy="371047"/>
            </a:xfrm>
          </p:grpSpPr>
          <p:sp>
            <p:nvSpPr>
              <p:cNvPr id="71" name="Arc 92"/>
              <p:cNvSpPr>
                <a:spLocks/>
              </p:cNvSpPr>
              <p:nvPr/>
            </p:nvSpPr>
            <p:spPr bwMode="auto">
              <a:xfrm rot="16200000">
                <a:off x="7227665" y="3446412"/>
                <a:ext cx="187057" cy="9263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94"/>
              <p:cNvSpPr>
                <a:spLocks noChangeShapeType="1"/>
              </p:cNvSpPr>
              <p:nvPr/>
            </p:nvSpPr>
            <p:spPr bwMode="auto">
              <a:xfrm rot="16200000" flipH="1">
                <a:off x="6765658" y="4092409"/>
                <a:ext cx="187057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95"/>
              <p:cNvSpPr>
                <a:spLocks noChangeShapeType="1"/>
              </p:cNvSpPr>
              <p:nvPr/>
            </p:nvSpPr>
            <p:spPr bwMode="auto">
              <a:xfrm rot="16200000" flipH="1">
                <a:off x="7673230" y="4073626"/>
                <a:ext cx="224621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96"/>
              <p:cNvSpPr>
                <a:spLocks noChangeShapeType="1"/>
              </p:cNvSpPr>
              <p:nvPr/>
            </p:nvSpPr>
            <p:spPr bwMode="auto">
              <a:xfrm rot="16200000">
                <a:off x="7321980" y="3722377"/>
                <a:ext cx="767" cy="9286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4659456" y="3470565"/>
              <a:ext cx="928694" cy="428628"/>
              <a:chOff x="6858017" y="3816060"/>
              <a:chExt cx="928694" cy="371047"/>
            </a:xfrm>
          </p:grpSpPr>
          <p:sp>
            <p:nvSpPr>
              <p:cNvPr id="76" name="Arc 92"/>
              <p:cNvSpPr>
                <a:spLocks/>
              </p:cNvSpPr>
              <p:nvPr/>
            </p:nvSpPr>
            <p:spPr bwMode="auto">
              <a:xfrm rot="16200000">
                <a:off x="7227665" y="3446412"/>
                <a:ext cx="187057" cy="9263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79"/>
                  <a:gd name="T2" fmla="*/ 953 w 21600"/>
                  <a:gd name="T3" fmla="*/ 43179 h 43179"/>
                  <a:gd name="T4" fmla="*/ 0 w 21600"/>
                  <a:gd name="T5" fmla="*/ 21600 h 43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</a:path>
                  <a:path w="21600" h="431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158"/>
                      <a:pt x="12500" y="42668"/>
                      <a:pt x="952" y="431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94"/>
              <p:cNvSpPr>
                <a:spLocks noChangeShapeType="1"/>
              </p:cNvSpPr>
              <p:nvPr/>
            </p:nvSpPr>
            <p:spPr bwMode="auto">
              <a:xfrm rot="16200000" flipH="1">
                <a:off x="6765658" y="4092409"/>
                <a:ext cx="187057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95"/>
              <p:cNvSpPr>
                <a:spLocks noChangeShapeType="1"/>
              </p:cNvSpPr>
              <p:nvPr/>
            </p:nvSpPr>
            <p:spPr bwMode="auto">
              <a:xfrm rot="16200000" flipH="1">
                <a:off x="7673230" y="4073626"/>
                <a:ext cx="224621" cy="2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96"/>
              <p:cNvSpPr>
                <a:spLocks noChangeShapeType="1"/>
              </p:cNvSpPr>
              <p:nvPr/>
            </p:nvSpPr>
            <p:spPr bwMode="auto">
              <a:xfrm rot="16200000">
                <a:off x="7321980" y="3722377"/>
                <a:ext cx="767" cy="9286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灯片编号占位符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82" name="矩形 81"/>
          <p:cNvSpPr/>
          <p:nvPr/>
        </p:nvSpPr>
        <p:spPr>
          <a:xfrm>
            <a:off x="576064" y="5805264"/>
            <a:ext cx="7668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Flip-Flop is high-level voltage triggered. 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1619672" y="4437112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1538770" y="1412776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5940152" y="1404065"/>
            <a:ext cx="1233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5364088" y="4797152"/>
            <a:ext cx="20441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clock pulse</a:t>
            </a:r>
            <a:endParaRPr lang="zh-CN" alt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428552" y="1379051"/>
            <a:ext cx="4191000" cy="4035425"/>
            <a:chOff x="2544" y="912"/>
            <a:chExt cx="2640" cy="2542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4306" y="125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4163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4496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 flipV="1">
              <a:off x="4353" y="91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3353" y="125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210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3543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 flipV="1">
              <a:off x="3401" y="91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3163" y="207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flipV="1">
              <a:off x="3210" y="173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4449" y="2076"/>
              <a:ext cx="94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 flipV="1">
              <a:off x="4496" y="173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3401" y="1159"/>
              <a:ext cx="33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 flipH="1">
              <a:off x="3972" y="1159"/>
              <a:ext cx="3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3734" y="1159"/>
              <a:ext cx="333" cy="6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 flipH="1">
              <a:off x="3639" y="1159"/>
              <a:ext cx="333" cy="6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3543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4067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 flipH="1">
              <a:off x="4067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>
              <a:off x="3401" y="2848"/>
              <a:ext cx="1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>
              <a:off x="4163" y="284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>
              <a:off x="3401" y="2462"/>
              <a:ext cx="0" cy="3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3" name="Rectangle 35"/>
            <p:cNvSpPr>
              <a:spLocks noChangeArrowheads="1"/>
            </p:cNvSpPr>
            <p:nvPr/>
          </p:nvSpPr>
          <p:spPr bwMode="auto">
            <a:xfrm>
              <a:off x="4401" y="9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4" name="Rectangle 36"/>
            <p:cNvSpPr>
              <a:spLocks noChangeArrowheads="1"/>
            </p:cNvSpPr>
            <p:nvPr/>
          </p:nvSpPr>
          <p:spPr bwMode="auto">
            <a:xfrm>
              <a:off x="3120" y="9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6" name="Rectangle 38"/>
            <p:cNvSpPr>
              <a:spLocks noChangeArrowheads="1"/>
            </p:cNvSpPr>
            <p:nvPr/>
          </p:nvSpPr>
          <p:spPr bwMode="auto">
            <a:xfrm>
              <a:off x="2925" y="2794"/>
              <a:ext cx="24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7" name="Rectangle 39"/>
            <p:cNvSpPr>
              <a:spLocks noChangeArrowheads="1"/>
            </p:cNvSpPr>
            <p:nvPr/>
          </p:nvSpPr>
          <p:spPr bwMode="auto">
            <a:xfrm>
              <a:off x="3983" y="3089"/>
              <a:ext cx="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>
              <a:off x="4449" y="966"/>
              <a:ext cx="1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7" name="Line 49"/>
            <p:cNvSpPr>
              <a:spLocks noChangeShapeType="1"/>
            </p:cNvSpPr>
            <p:nvPr/>
          </p:nvSpPr>
          <p:spPr bwMode="auto">
            <a:xfrm>
              <a:off x="4353" y="2462"/>
              <a:ext cx="0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8" name="Line 50"/>
            <p:cNvSpPr>
              <a:spLocks noChangeShapeType="1"/>
            </p:cNvSpPr>
            <p:nvPr/>
          </p:nvSpPr>
          <p:spPr bwMode="auto">
            <a:xfrm>
              <a:off x="4067" y="2607"/>
              <a:ext cx="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 flipH="1">
              <a:off x="3210" y="1979"/>
              <a:ext cx="5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 flipV="1">
              <a:off x="3068" y="2462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2" name="Line 54"/>
            <p:cNvSpPr>
              <a:spLocks noChangeShapeType="1"/>
            </p:cNvSpPr>
            <p:nvPr/>
          </p:nvSpPr>
          <p:spPr bwMode="auto">
            <a:xfrm flipV="1">
              <a:off x="4638" y="2462"/>
              <a:ext cx="0" cy="3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3" name="Line 55"/>
            <p:cNvSpPr>
              <a:spLocks noChangeShapeType="1"/>
            </p:cNvSpPr>
            <p:nvPr/>
          </p:nvSpPr>
          <p:spPr bwMode="auto">
            <a:xfrm>
              <a:off x="3734" y="1979"/>
              <a:ext cx="333" cy="6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4" name="Rectangle 56"/>
            <p:cNvSpPr>
              <a:spLocks noChangeArrowheads="1"/>
            </p:cNvSpPr>
            <p:nvPr/>
          </p:nvSpPr>
          <p:spPr bwMode="auto">
            <a:xfrm>
              <a:off x="2735" y="129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5" name="Rectangle 57"/>
            <p:cNvSpPr>
              <a:spLocks noChangeArrowheads="1"/>
            </p:cNvSpPr>
            <p:nvPr/>
          </p:nvSpPr>
          <p:spPr bwMode="auto">
            <a:xfrm>
              <a:off x="4666" y="129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6" name="Rectangle 58"/>
            <p:cNvSpPr>
              <a:spLocks noChangeArrowheads="1"/>
            </p:cNvSpPr>
            <p:nvPr/>
          </p:nvSpPr>
          <p:spPr bwMode="auto">
            <a:xfrm>
              <a:off x="2544" y="211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7" name="Rectangle 59"/>
            <p:cNvSpPr>
              <a:spLocks noChangeArrowheads="1"/>
            </p:cNvSpPr>
            <p:nvPr/>
          </p:nvSpPr>
          <p:spPr bwMode="auto">
            <a:xfrm>
              <a:off x="4856" y="211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95" name="Oval 67"/>
            <p:cNvSpPr>
              <a:spLocks noChangeArrowheads="1"/>
            </p:cNvSpPr>
            <p:nvPr/>
          </p:nvSpPr>
          <p:spPr bwMode="auto">
            <a:xfrm>
              <a:off x="3168" y="1931"/>
              <a:ext cx="95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auto">
            <a:xfrm>
              <a:off x="3359" y="1111"/>
              <a:ext cx="96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7" name="Oval 69"/>
            <p:cNvSpPr>
              <a:spLocks noChangeArrowheads="1"/>
            </p:cNvSpPr>
            <p:nvPr/>
          </p:nvSpPr>
          <p:spPr bwMode="auto">
            <a:xfrm>
              <a:off x="4319" y="1111"/>
              <a:ext cx="96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8" name="Oval 70"/>
            <p:cNvSpPr>
              <a:spLocks noChangeArrowheads="1"/>
            </p:cNvSpPr>
            <p:nvPr/>
          </p:nvSpPr>
          <p:spPr bwMode="auto">
            <a:xfrm>
              <a:off x="4127" y="28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2051720" y="260648"/>
            <a:ext cx="5538202" cy="584775"/>
            <a:chOff x="685800" y="5148481"/>
            <a:chExt cx="5538202" cy="584775"/>
          </a:xfrm>
        </p:grpSpPr>
        <p:sp>
          <p:nvSpPr>
            <p:cNvPr id="48203" name="Rectangle 75"/>
            <p:cNvSpPr>
              <a:spLocks noChangeArrowheads="1"/>
            </p:cNvSpPr>
            <p:nvPr/>
          </p:nvSpPr>
          <p:spPr bwMode="auto">
            <a:xfrm>
              <a:off x="685800" y="5148481"/>
              <a:ext cx="162095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If CP=1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204" name="Rectangle 76"/>
            <p:cNvSpPr>
              <a:spLocks noChangeArrowheads="1"/>
            </p:cNvSpPr>
            <p:nvPr/>
          </p:nvSpPr>
          <p:spPr bwMode="auto">
            <a:xfrm>
              <a:off x="2347620" y="5148481"/>
              <a:ext cx="3876382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D=0 ；</a:t>
              </a:r>
              <a:r>
                <a:rPr lang="en-US" altLang="zh-CN" sz="32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Then</a:t>
              </a:r>
              <a:r>
                <a:rPr lang="en-US" altLang="zh-CN" sz="32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aseline="30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 0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3" name="组合 59"/>
          <p:cNvGrpSpPr/>
          <p:nvPr/>
        </p:nvGrpSpPr>
        <p:grpSpPr>
          <a:xfrm>
            <a:off x="4819340" y="2088222"/>
            <a:ext cx="928694" cy="428628"/>
            <a:chOff x="6858017" y="3816060"/>
            <a:chExt cx="928694" cy="371047"/>
          </a:xfrm>
        </p:grpSpPr>
        <p:sp>
          <p:nvSpPr>
            <p:cNvPr id="6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5105092" y="3403979"/>
            <a:ext cx="928694" cy="428628"/>
            <a:chOff x="6858017" y="3816060"/>
            <a:chExt cx="928694" cy="371047"/>
          </a:xfrm>
        </p:grpSpPr>
        <p:sp>
          <p:nvSpPr>
            <p:cNvPr id="6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69"/>
          <p:cNvGrpSpPr/>
          <p:nvPr/>
        </p:nvGrpSpPr>
        <p:grpSpPr>
          <a:xfrm>
            <a:off x="3319142" y="2088222"/>
            <a:ext cx="928694" cy="428628"/>
            <a:chOff x="6858017" y="3816060"/>
            <a:chExt cx="928694" cy="371047"/>
          </a:xfrm>
        </p:grpSpPr>
        <p:sp>
          <p:nvSpPr>
            <p:cNvPr id="7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74"/>
          <p:cNvGrpSpPr/>
          <p:nvPr/>
        </p:nvGrpSpPr>
        <p:grpSpPr>
          <a:xfrm>
            <a:off x="3049408" y="3401816"/>
            <a:ext cx="928694" cy="428628"/>
            <a:chOff x="6858017" y="3816060"/>
            <a:chExt cx="928694" cy="371047"/>
          </a:xfrm>
        </p:grpSpPr>
        <p:sp>
          <p:nvSpPr>
            <p:cNvPr id="7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80" name="灯片编号占位符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75" name="矩形 74"/>
          <p:cNvSpPr/>
          <p:nvPr/>
        </p:nvSpPr>
        <p:spPr>
          <a:xfrm>
            <a:off x="5319406" y="486044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1" name="矩形 80"/>
          <p:cNvSpPr/>
          <p:nvPr/>
        </p:nvSpPr>
        <p:spPr>
          <a:xfrm>
            <a:off x="5715374" y="271730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  <p:sp>
        <p:nvSpPr>
          <p:cNvPr id="83" name="矩形 82"/>
          <p:cNvSpPr/>
          <p:nvPr/>
        </p:nvSpPr>
        <p:spPr>
          <a:xfrm>
            <a:off x="2890514" y="271730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4" name="矩形 83"/>
          <p:cNvSpPr/>
          <p:nvPr/>
        </p:nvSpPr>
        <p:spPr>
          <a:xfrm>
            <a:off x="2714978" y="121711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  <p:sp>
        <p:nvSpPr>
          <p:cNvPr id="82" name="矩形 81"/>
          <p:cNvSpPr/>
          <p:nvPr/>
        </p:nvSpPr>
        <p:spPr>
          <a:xfrm>
            <a:off x="2533324" y="441855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  <p:sp>
        <p:nvSpPr>
          <p:cNvPr id="86" name="矩形 85"/>
          <p:cNvSpPr/>
          <p:nvPr/>
        </p:nvSpPr>
        <p:spPr>
          <a:xfrm>
            <a:off x="5929688" y="135998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graphicFrame>
        <p:nvGraphicFramePr>
          <p:cNvPr id="272385" name="Object 1"/>
          <p:cNvGraphicFramePr>
            <a:graphicFrameLocks noChangeAspect="1"/>
          </p:cNvGraphicFramePr>
          <p:nvPr/>
        </p:nvGraphicFramePr>
        <p:xfrm>
          <a:off x="930895" y="3305839"/>
          <a:ext cx="1304925" cy="522288"/>
        </p:xfrm>
        <a:graphic>
          <a:graphicData uri="http://schemas.openxmlformats.org/presentationml/2006/ole">
            <p:oleObj spid="_x0000_s272385" name="Equation" r:id="rId4" imgW="545760" imgH="228600" progId="Equation.DSMT4">
              <p:embed/>
            </p:oleObj>
          </a:graphicData>
        </a:graphic>
      </p:graphicFrame>
      <p:graphicFrame>
        <p:nvGraphicFramePr>
          <p:cNvPr id="272386" name="Object 2"/>
          <p:cNvGraphicFramePr>
            <a:graphicFrameLocks noChangeAspect="1"/>
          </p:cNvGraphicFramePr>
          <p:nvPr/>
        </p:nvGraphicFramePr>
        <p:xfrm>
          <a:off x="6710982" y="3305343"/>
          <a:ext cx="1184275" cy="522288"/>
        </p:xfrm>
        <a:graphic>
          <a:graphicData uri="http://schemas.openxmlformats.org/presentationml/2006/ole">
            <p:oleObj spid="_x0000_s272386" name="Equation" r:id="rId5" imgW="495000" imgH="228600" progId="Equation.DSMT4">
              <p:embed/>
            </p:oleObj>
          </a:graphicData>
        </a:graphic>
      </p:graphicFrame>
      <p:graphicFrame>
        <p:nvGraphicFramePr>
          <p:cNvPr id="272387" name="Object 3"/>
          <p:cNvGraphicFramePr>
            <a:graphicFrameLocks noChangeAspect="1"/>
          </p:cNvGraphicFramePr>
          <p:nvPr/>
        </p:nvGraphicFramePr>
        <p:xfrm>
          <a:off x="6649864" y="1289119"/>
          <a:ext cx="1306512" cy="522288"/>
        </p:xfrm>
        <a:graphic>
          <a:graphicData uri="http://schemas.openxmlformats.org/presentationml/2006/ole">
            <p:oleObj spid="_x0000_s272387" name="Equation" r:id="rId6" imgW="545760" imgH="228600" progId="Equation.DSMT4">
              <p:embed/>
            </p:oleObj>
          </a:graphicData>
        </a:graphic>
      </p:graphicFrame>
      <p:graphicFrame>
        <p:nvGraphicFramePr>
          <p:cNvPr id="272388" name="Object 4"/>
          <p:cNvGraphicFramePr>
            <a:graphicFrameLocks noChangeAspect="1"/>
          </p:cNvGraphicFramePr>
          <p:nvPr/>
        </p:nvGraphicFramePr>
        <p:xfrm>
          <a:off x="1002928" y="1217111"/>
          <a:ext cx="1184275" cy="522288"/>
        </p:xfrm>
        <a:graphic>
          <a:graphicData uri="http://schemas.openxmlformats.org/presentationml/2006/ole">
            <p:oleObj spid="_x0000_s272388" name="Equation" r:id="rId7" imgW="495000" imgH="228600" progId="Equation.DSMT4">
              <p:embed/>
            </p:oleObj>
          </a:graphicData>
        </a:graphic>
      </p:graphicFrame>
      <p:sp>
        <p:nvSpPr>
          <p:cNvPr id="88" name="矩形 87"/>
          <p:cNvSpPr/>
          <p:nvPr/>
        </p:nvSpPr>
        <p:spPr>
          <a:xfrm>
            <a:off x="179512" y="5581689"/>
            <a:ext cx="9577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CP is 1, the next state of D flip-flop equals the input D.</a:t>
            </a:r>
          </a:p>
          <a:p>
            <a:r>
              <a:rPr lang="en-US" altLang="zh-C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D is 0, the next state of D flip-flop is 0.</a:t>
            </a:r>
            <a:endParaRPr lang="zh-CN" alt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1" grpId="0"/>
      <p:bldP spid="83" grpId="1"/>
      <p:bldP spid="83" grpId="2"/>
      <p:bldP spid="84" grpId="0"/>
      <p:bldP spid="82" grpId="0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2685256" y="1214676"/>
            <a:ext cx="4191000" cy="4035425"/>
            <a:chOff x="2544" y="912"/>
            <a:chExt cx="2640" cy="2542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4306" y="125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34" name="Line 6"/>
            <p:cNvSpPr>
              <a:spLocks noChangeShapeType="1"/>
            </p:cNvSpPr>
            <p:nvPr/>
          </p:nvSpPr>
          <p:spPr bwMode="auto">
            <a:xfrm>
              <a:off x="4163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5" name="Line 7"/>
            <p:cNvSpPr>
              <a:spLocks noChangeShapeType="1"/>
            </p:cNvSpPr>
            <p:nvPr/>
          </p:nvSpPr>
          <p:spPr bwMode="auto">
            <a:xfrm>
              <a:off x="4496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6" name="Line 8"/>
            <p:cNvSpPr>
              <a:spLocks noChangeShapeType="1"/>
            </p:cNvSpPr>
            <p:nvPr/>
          </p:nvSpPr>
          <p:spPr bwMode="auto">
            <a:xfrm flipV="1">
              <a:off x="4353" y="91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3353" y="125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3210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>
              <a:off x="3543" y="164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 flipV="1">
              <a:off x="3401" y="91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3163" y="2076"/>
              <a:ext cx="95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 flipV="1">
              <a:off x="3210" y="173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4449" y="2076"/>
              <a:ext cx="94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 flipV="1">
              <a:off x="4496" y="173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3401" y="1159"/>
              <a:ext cx="33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3" name="Line 25"/>
            <p:cNvSpPr>
              <a:spLocks noChangeShapeType="1"/>
            </p:cNvSpPr>
            <p:nvPr/>
          </p:nvSpPr>
          <p:spPr bwMode="auto">
            <a:xfrm flipH="1">
              <a:off x="3972" y="1159"/>
              <a:ext cx="3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4" name="Line 26"/>
            <p:cNvSpPr>
              <a:spLocks noChangeShapeType="1"/>
            </p:cNvSpPr>
            <p:nvPr/>
          </p:nvSpPr>
          <p:spPr bwMode="auto">
            <a:xfrm>
              <a:off x="3734" y="1159"/>
              <a:ext cx="333" cy="6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5" name="Line 27"/>
            <p:cNvSpPr>
              <a:spLocks noChangeShapeType="1"/>
            </p:cNvSpPr>
            <p:nvPr/>
          </p:nvSpPr>
          <p:spPr bwMode="auto">
            <a:xfrm flipH="1">
              <a:off x="3639" y="1159"/>
              <a:ext cx="333" cy="6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6" name="Line 28"/>
            <p:cNvSpPr>
              <a:spLocks noChangeShapeType="1"/>
            </p:cNvSpPr>
            <p:nvPr/>
          </p:nvSpPr>
          <p:spPr bwMode="auto">
            <a:xfrm>
              <a:off x="3543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7" name="Line 29"/>
            <p:cNvSpPr>
              <a:spLocks noChangeShapeType="1"/>
            </p:cNvSpPr>
            <p:nvPr/>
          </p:nvSpPr>
          <p:spPr bwMode="auto">
            <a:xfrm>
              <a:off x="4067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8" name="Line 30"/>
            <p:cNvSpPr>
              <a:spLocks noChangeShapeType="1"/>
            </p:cNvSpPr>
            <p:nvPr/>
          </p:nvSpPr>
          <p:spPr bwMode="auto">
            <a:xfrm flipH="1">
              <a:off x="4067" y="1786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59" name="Line 31"/>
            <p:cNvSpPr>
              <a:spLocks noChangeShapeType="1"/>
            </p:cNvSpPr>
            <p:nvPr/>
          </p:nvSpPr>
          <p:spPr bwMode="auto">
            <a:xfrm>
              <a:off x="3401" y="2848"/>
              <a:ext cx="12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0" name="Line 32"/>
            <p:cNvSpPr>
              <a:spLocks noChangeShapeType="1"/>
            </p:cNvSpPr>
            <p:nvPr/>
          </p:nvSpPr>
          <p:spPr bwMode="auto">
            <a:xfrm>
              <a:off x="4163" y="2848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>
              <a:off x="3401" y="2462"/>
              <a:ext cx="0" cy="3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63" name="Rectangle 35"/>
            <p:cNvSpPr>
              <a:spLocks noChangeArrowheads="1"/>
            </p:cNvSpPr>
            <p:nvPr/>
          </p:nvSpPr>
          <p:spPr bwMode="auto">
            <a:xfrm>
              <a:off x="4401" y="9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4" name="Rectangle 36"/>
            <p:cNvSpPr>
              <a:spLocks noChangeArrowheads="1"/>
            </p:cNvSpPr>
            <p:nvPr/>
          </p:nvSpPr>
          <p:spPr bwMode="auto">
            <a:xfrm>
              <a:off x="3120" y="9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6" name="Rectangle 38"/>
            <p:cNvSpPr>
              <a:spLocks noChangeArrowheads="1"/>
            </p:cNvSpPr>
            <p:nvPr/>
          </p:nvSpPr>
          <p:spPr bwMode="auto">
            <a:xfrm>
              <a:off x="2925" y="2794"/>
              <a:ext cx="24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D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67" name="Rectangle 39"/>
            <p:cNvSpPr>
              <a:spLocks noChangeArrowheads="1"/>
            </p:cNvSpPr>
            <p:nvPr/>
          </p:nvSpPr>
          <p:spPr bwMode="auto">
            <a:xfrm>
              <a:off x="3983" y="3089"/>
              <a:ext cx="5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CP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>
              <a:off x="4449" y="966"/>
              <a:ext cx="1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7" name="Line 49"/>
            <p:cNvSpPr>
              <a:spLocks noChangeShapeType="1"/>
            </p:cNvSpPr>
            <p:nvPr/>
          </p:nvSpPr>
          <p:spPr bwMode="auto">
            <a:xfrm>
              <a:off x="4353" y="2462"/>
              <a:ext cx="0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8" name="Line 50"/>
            <p:cNvSpPr>
              <a:spLocks noChangeShapeType="1"/>
            </p:cNvSpPr>
            <p:nvPr/>
          </p:nvSpPr>
          <p:spPr bwMode="auto">
            <a:xfrm>
              <a:off x="4067" y="2607"/>
              <a:ext cx="28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79" name="Line 51"/>
            <p:cNvSpPr>
              <a:spLocks noChangeShapeType="1"/>
            </p:cNvSpPr>
            <p:nvPr/>
          </p:nvSpPr>
          <p:spPr bwMode="auto">
            <a:xfrm flipH="1">
              <a:off x="3210" y="1979"/>
              <a:ext cx="5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1" name="Line 53"/>
            <p:cNvSpPr>
              <a:spLocks noChangeShapeType="1"/>
            </p:cNvSpPr>
            <p:nvPr/>
          </p:nvSpPr>
          <p:spPr bwMode="auto">
            <a:xfrm flipV="1">
              <a:off x="3068" y="2462"/>
              <a:ext cx="0" cy="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2" name="Line 54"/>
            <p:cNvSpPr>
              <a:spLocks noChangeShapeType="1"/>
            </p:cNvSpPr>
            <p:nvPr/>
          </p:nvSpPr>
          <p:spPr bwMode="auto">
            <a:xfrm flipV="1">
              <a:off x="4638" y="2462"/>
              <a:ext cx="0" cy="3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3" name="Line 55"/>
            <p:cNvSpPr>
              <a:spLocks noChangeShapeType="1"/>
            </p:cNvSpPr>
            <p:nvPr/>
          </p:nvSpPr>
          <p:spPr bwMode="auto">
            <a:xfrm>
              <a:off x="3734" y="1979"/>
              <a:ext cx="333" cy="6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184" name="Rectangle 56"/>
            <p:cNvSpPr>
              <a:spLocks noChangeArrowheads="1"/>
            </p:cNvSpPr>
            <p:nvPr/>
          </p:nvSpPr>
          <p:spPr bwMode="auto">
            <a:xfrm>
              <a:off x="2735" y="129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1</a:t>
              </a:r>
              <a:endPara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5" name="Rectangle 57"/>
            <p:cNvSpPr>
              <a:spLocks noChangeArrowheads="1"/>
            </p:cNvSpPr>
            <p:nvPr/>
          </p:nvSpPr>
          <p:spPr bwMode="auto">
            <a:xfrm>
              <a:off x="4666" y="129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2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6" name="Rectangle 58"/>
            <p:cNvSpPr>
              <a:spLocks noChangeArrowheads="1"/>
            </p:cNvSpPr>
            <p:nvPr/>
          </p:nvSpPr>
          <p:spPr bwMode="auto">
            <a:xfrm>
              <a:off x="2544" y="211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3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87" name="Rectangle 59"/>
            <p:cNvSpPr>
              <a:spLocks noChangeArrowheads="1"/>
            </p:cNvSpPr>
            <p:nvPr/>
          </p:nvSpPr>
          <p:spPr bwMode="auto">
            <a:xfrm>
              <a:off x="4856" y="2118"/>
              <a:ext cx="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G</a:t>
              </a:r>
              <a:r>
                <a:rPr lang="en-US" altLang="zh-CN" sz="3200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4</a:t>
              </a:r>
              <a:endParaRPr lang="zh-CN" alt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195" name="Oval 67"/>
            <p:cNvSpPr>
              <a:spLocks noChangeArrowheads="1"/>
            </p:cNvSpPr>
            <p:nvPr/>
          </p:nvSpPr>
          <p:spPr bwMode="auto">
            <a:xfrm>
              <a:off x="3168" y="1931"/>
              <a:ext cx="95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auto">
            <a:xfrm>
              <a:off x="3359" y="1111"/>
              <a:ext cx="96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7" name="Oval 69"/>
            <p:cNvSpPr>
              <a:spLocks noChangeArrowheads="1"/>
            </p:cNvSpPr>
            <p:nvPr/>
          </p:nvSpPr>
          <p:spPr bwMode="auto">
            <a:xfrm>
              <a:off x="4319" y="1111"/>
              <a:ext cx="96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198" name="Oval 70"/>
            <p:cNvSpPr>
              <a:spLocks noChangeArrowheads="1"/>
            </p:cNvSpPr>
            <p:nvPr/>
          </p:nvSpPr>
          <p:spPr bwMode="auto">
            <a:xfrm>
              <a:off x="4127" y="2800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组合 59"/>
          <p:cNvGrpSpPr/>
          <p:nvPr/>
        </p:nvGrpSpPr>
        <p:grpSpPr>
          <a:xfrm>
            <a:off x="5076044" y="1923847"/>
            <a:ext cx="928694" cy="428628"/>
            <a:chOff x="6858017" y="3816060"/>
            <a:chExt cx="928694" cy="371047"/>
          </a:xfrm>
        </p:grpSpPr>
        <p:sp>
          <p:nvSpPr>
            <p:cNvPr id="6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5361796" y="3239604"/>
            <a:ext cx="928694" cy="428628"/>
            <a:chOff x="6858017" y="3816060"/>
            <a:chExt cx="928694" cy="371047"/>
          </a:xfrm>
        </p:grpSpPr>
        <p:sp>
          <p:nvSpPr>
            <p:cNvPr id="6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69"/>
          <p:cNvGrpSpPr/>
          <p:nvPr/>
        </p:nvGrpSpPr>
        <p:grpSpPr>
          <a:xfrm>
            <a:off x="3575846" y="1923847"/>
            <a:ext cx="928694" cy="428628"/>
            <a:chOff x="6858017" y="3816060"/>
            <a:chExt cx="928694" cy="371047"/>
          </a:xfrm>
        </p:grpSpPr>
        <p:sp>
          <p:nvSpPr>
            <p:cNvPr id="7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74"/>
          <p:cNvGrpSpPr/>
          <p:nvPr/>
        </p:nvGrpSpPr>
        <p:grpSpPr>
          <a:xfrm>
            <a:off x="3306112" y="3237441"/>
            <a:ext cx="928694" cy="428628"/>
            <a:chOff x="6858017" y="3816060"/>
            <a:chExt cx="928694" cy="371047"/>
          </a:xfrm>
        </p:grpSpPr>
        <p:sp>
          <p:nvSpPr>
            <p:cNvPr id="7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80" name="灯片编号占位符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75" name="矩形 74"/>
          <p:cNvSpPr/>
          <p:nvPr/>
        </p:nvSpPr>
        <p:spPr>
          <a:xfrm>
            <a:off x="5576110" y="469607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1" name="矩形 80"/>
          <p:cNvSpPr/>
          <p:nvPr/>
        </p:nvSpPr>
        <p:spPr>
          <a:xfrm>
            <a:off x="5972078" y="255293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3" name="矩形 82"/>
          <p:cNvSpPr/>
          <p:nvPr/>
        </p:nvSpPr>
        <p:spPr>
          <a:xfrm>
            <a:off x="3147218" y="2552934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  <p:sp>
        <p:nvSpPr>
          <p:cNvPr id="84" name="矩形 83"/>
          <p:cNvSpPr/>
          <p:nvPr/>
        </p:nvSpPr>
        <p:spPr>
          <a:xfrm>
            <a:off x="2699792" y="118804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2" name="矩形 81"/>
          <p:cNvSpPr/>
          <p:nvPr/>
        </p:nvSpPr>
        <p:spPr>
          <a:xfrm>
            <a:off x="2790028" y="425417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1504478" y="251937"/>
            <a:ext cx="78200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If CP=1     D=1</a:t>
            </a:r>
            <a:r>
              <a:rPr lang="zh-CN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；</a:t>
            </a:r>
            <a:r>
              <a:rPr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Then</a:t>
            </a:r>
            <a:r>
              <a:rPr lang="en-US" altLang="zh-CN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r>
              <a:rPr lang="en-US" altLang="zh-CN" sz="3200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n+1</a:t>
            </a:r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=1</a:t>
            </a:r>
            <a:endParaRPr lang="en-US" altLang="zh-CN" sz="3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251520" y="5653697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CP is 1, the next state of D flip-flop equals the input D.</a:t>
            </a:r>
          </a:p>
          <a:p>
            <a:r>
              <a:rPr lang="en-US" altLang="zh-CN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D is 1, the next state of D flip-flop is 1.</a:t>
            </a:r>
            <a:endParaRPr lang="zh-CN" alt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71361" name="Object 1"/>
          <p:cNvGraphicFramePr>
            <a:graphicFrameLocks noChangeAspect="1"/>
          </p:cNvGraphicFramePr>
          <p:nvPr/>
        </p:nvGraphicFramePr>
        <p:xfrm>
          <a:off x="827584" y="3212976"/>
          <a:ext cx="1184275" cy="522288"/>
        </p:xfrm>
        <a:graphic>
          <a:graphicData uri="http://schemas.openxmlformats.org/presentationml/2006/ole">
            <p:oleObj spid="_x0000_s271361" name="Equation" r:id="rId4" imgW="495000" imgH="228600" progId="Equation.DSMT4">
              <p:embed/>
            </p:oleObj>
          </a:graphicData>
        </a:graphic>
      </p:graphicFrame>
      <p:graphicFrame>
        <p:nvGraphicFramePr>
          <p:cNvPr id="271362" name="Object 2"/>
          <p:cNvGraphicFramePr>
            <a:graphicFrameLocks noChangeAspect="1"/>
          </p:cNvGraphicFramePr>
          <p:nvPr/>
        </p:nvGraphicFramePr>
        <p:xfrm>
          <a:off x="7308304" y="3212976"/>
          <a:ext cx="1306512" cy="522288"/>
        </p:xfrm>
        <a:graphic>
          <a:graphicData uri="http://schemas.openxmlformats.org/presentationml/2006/ole">
            <p:oleObj spid="_x0000_s271362" name="Equation" r:id="rId5" imgW="545760" imgH="228600" progId="Equation.DSMT4">
              <p:embed/>
            </p:oleObj>
          </a:graphicData>
        </a:graphic>
      </p:graphicFrame>
      <p:graphicFrame>
        <p:nvGraphicFramePr>
          <p:cNvPr id="271363" name="Object 3"/>
          <p:cNvGraphicFramePr>
            <a:graphicFrameLocks noChangeAspect="1"/>
          </p:cNvGraphicFramePr>
          <p:nvPr/>
        </p:nvGraphicFramePr>
        <p:xfrm>
          <a:off x="755576" y="1124744"/>
          <a:ext cx="1306513" cy="522287"/>
        </p:xfrm>
        <a:graphic>
          <a:graphicData uri="http://schemas.openxmlformats.org/presentationml/2006/ole">
            <p:oleObj spid="_x0000_s271363" name="Equation" r:id="rId6" imgW="545760" imgH="228600" progId="Equation.DSMT4">
              <p:embed/>
            </p:oleObj>
          </a:graphicData>
        </a:graphic>
      </p:graphicFrame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7060133" y="1196752"/>
          <a:ext cx="1184275" cy="522288"/>
        </p:xfrm>
        <a:graphic>
          <a:graphicData uri="http://schemas.openxmlformats.org/presentationml/2006/ole">
            <p:oleObj spid="_x0000_s271364" name="Equation" r:id="rId7" imgW="495000" imgH="228600" progId="Equation.DSMT4">
              <p:embed/>
            </p:oleObj>
          </a:graphicData>
        </a:graphic>
      </p:graphicFrame>
      <p:sp>
        <p:nvSpPr>
          <p:cNvPr id="87" name="矩形 86"/>
          <p:cNvSpPr/>
          <p:nvPr/>
        </p:nvSpPr>
        <p:spPr>
          <a:xfrm>
            <a:off x="6414398" y="1188041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1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1" grpId="0"/>
      <p:bldP spid="83" grpId="0"/>
      <p:bldP spid="83" grpId="1"/>
      <p:bldP spid="84" grpId="0"/>
      <p:bldP spid="84" grpId="1"/>
      <p:bldP spid="82" grpId="0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5268852" y="1997159"/>
            <a:ext cx="150813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5041840" y="260993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5570477" y="260993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5343465" y="1460584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3755965" y="1997159"/>
            <a:ext cx="150813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3528952" y="260993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057590" y="2609934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32165" y="1460584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43" name="Oval 15"/>
          <p:cNvSpPr>
            <a:spLocks noChangeArrowheads="1"/>
          </p:cNvSpPr>
          <p:nvPr/>
        </p:nvSpPr>
        <p:spPr bwMode="auto">
          <a:xfrm>
            <a:off x="3454340" y="3298909"/>
            <a:ext cx="150813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3528952" y="2762334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495865" y="3298909"/>
            <a:ext cx="149225" cy="152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5570477" y="2762334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3832165" y="1843172"/>
            <a:ext cx="5286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H="1">
            <a:off x="4738627" y="1843172"/>
            <a:ext cx="604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4360802" y="1843172"/>
            <a:ext cx="528638" cy="995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 flipH="1">
            <a:off x="4209990" y="1843172"/>
            <a:ext cx="528638" cy="995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4057590" y="283853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889440" y="283853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8" name="Line 30"/>
          <p:cNvSpPr>
            <a:spLocks noChangeShapeType="1"/>
          </p:cNvSpPr>
          <p:nvPr/>
        </p:nvSpPr>
        <p:spPr bwMode="auto">
          <a:xfrm flipH="1">
            <a:off x="4889440" y="2838534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3832165" y="4524459"/>
            <a:ext cx="1963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5041840" y="4524459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62" name="Line 34"/>
          <p:cNvSpPr>
            <a:spLocks noChangeShapeType="1"/>
          </p:cNvSpPr>
          <p:nvPr/>
        </p:nvSpPr>
        <p:spPr bwMode="auto">
          <a:xfrm>
            <a:off x="3832165" y="3911684"/>
            <a:ext cx="0" cy="612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5419665" y="145105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3386077" y="1451059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Q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3076515" y="4438734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D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4756090" y="4907047"/>
            <a:ext cx="83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CP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74" name="Line 46"/>
          <p:cNvSpPr>
            <a:spLocks noChangeShapeType="1"/>
          </p:cNvSpPr>
          <p:nvPr/>
        </p:nvSpPr>
        <p:spPr bwMode="auto">
          <a:xfrm>
            <a:off x="5495865" y="1536784"/>
            <a:ext cx="249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77" name="Line 49"/>
          <p:cNvSpPr>
            <a:spLocks noChangeShapeType="1"/>
          </p:cNvSpPr>
          <p:nvPr/>
        </p:nvSpPr>
        <p:spPr bwMode="auto">
          <a:xfrm>
            <a:off x="5343465" y="3911684"/>
            <a:ext cx="0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78" name="Line 50"/>
          <p:cNvSpPr>
            <a:spLocks noChangeShapeType="1"/>
          </p:cNvSpPr>
          <p:nvPr/>
        </p:nvSpPr>
        <p:spPr bwMode="auto">
          <a:xfrm>
            <a:off x="4889440" y="4141872"/>
            <a:ext cx="454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79" name="Line 51"/>
          <p:cNvSpPr>
            <a:spLocks noChangeShapeType="1"/>
          </p:cNvSpPr>
          <p:nvPr/>
        </p:nvSpPr>
        <p:spPr bwMode="auto">
          <a:xfrm flipH="1">
            <a:off x="3528952" y="3144922"/>
            <a:ext cx="831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 flipV="1">
            <a:off x="3303527" y="3911684"/>
            <a:ext cx="0" cy="536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 flipV="1">
            <a:off x="5795902" y="3911684"/>
            <a:ext cx="0" cy="612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60802" y="3144922"/>
            <a:ext cx="528638" cy="99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2774890" y="2063834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5840352" y="2063834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471677" y="3365584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6141977" y="3365584"/>
            <a:ext cx="52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G</a:t>
            </a:r>
            <a:r>
              <a:rPr lang="en-US" altLang="zh-CN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4</a:t>
            </a:r>
            <a:endParaRPr lang="zh-CN" alt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8195" name="Oval 67"/>
          <p:cNvSpPr>
            <a:spLocks noChangeArrowheads="1"/>
          </p:cNvSpPr>
          <p:nvPr/>
        </p:nvSpPr>
        <p:spPr bwMode="auto">
          <a:xfrm>
            <a:off x="3462277" y="3068722"/>
            <a:ext cx="150813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96" name="Oval 68"/>
          <p:cNvSpPr>
            <a:spLocks noChangeArrowheads="1"/>
          </p:cNvSpPr>
          <p:nvPr/>
        </p:nvSpPr>
        <p:spPr bwMode="auto">
          <a:xfrm>
            <a:off x="3765490" y="1766972"/>
            <a:ext cx="152400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97" name="Oval 69"/>
          <p:cNvSpPr>
            <a:spLocks noChangeArrowheads="1"/>
          </p:cNvSpPr>
          <p:nvPr/>
        </p:nvSpPr>
        <p:spPr bwMode="auto">
          <a:xfrm>
            <a:off x="5289490" y="1766972"/>
            <a:ext cx="152400" cy="1539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8198" name="Oval 70"/>
          <p:cNvSpPr>
            <a:spLocks noChangeArrowheads="1"/>
          </p:cNvSpPr>
          <p:nvPr/>
        </p:nvSpPr>
        <p:spPr bwMode="auto">
          <a:xfrm>
            <a:off x="4984690" y="4448259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组合 84"/>
          <p:cNvGrpSpPr/>
          <p:nvPr/>
        </p:nvGrpSpPr>
        <p:grpSpPr>
          <a:xfrm>
            <a:off x="2915816" y="251937"/>
            <a:ext cx="5058370" cy="584775"/>
            <a:chOff x="-898376" y="2412177"/>
            <a:chExt cx="5058370" cy="584775"/>
          </a:xfrm>
        </p:grpSpPr>
        <p:sp>
          <p:nvSpPr>
            <p:cNvPr id="48200" name="Rectangle 72"/>
            <p:cNvSpPr>
              <a:spLocks noChangeArrowheads="1"/>
            </p:cNvSpPr>
            <p:nvPr/>
          </p:nvSpPr>
          <p:spPr bwMode="auto">
            <a:xfrm>
              <a:off x="-898376" y="2412177"/>
              <a:ext cx="1620957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If CP=0</a:t>
              </a:r>
              <a:endParaRPr lang="zh-CN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48202" name="Rectangle 74"/>
            <p:cNvSpPr>
              <a:spLocks noChangeArrowheads="1"/>
            </p:cNvSpPr>
            <p:nvPr/>
          </p:nvSpPr>
          <p:spPr bwMode="auto">
            <a:xfrm>
              <a:off x="1583648" y="2412177"/>
              <a:ext cx="2576346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Then Q</a:t>
              </a:r>
              <a:r>
                <a:rPr lang="en-US" altLang="zh-CN" sz="3200" baseline="30000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n+1</a:t>
              </a:r>
              <a:r>
                <a:rPr lang="en-US" altLang="zh-CN" sz="32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= </a:t>
              </a:r>
              <a:r>
                <a:rPr lang="en-US" altLang="zh-CN" sz="32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Q</a:t>
              </a:r>
              <a:r>
                <a:rPr lang="en-US" altLang="zh-CN" sz="3200" baseline="30000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黑体" pitchFamily="49" charset="-122"/>
                  <a:ea typeface="黑体" pitchFamily="49" charset="-122"/>
                </a:rPr>
                <a:t>n</a:t>
              </a:r>
              <a:endParaRPr lang="zh-CN" altLang="en-US" sz="32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endParaRPr>
            </a:p>
          </p:txBody>
        </p:sp>
      </p:grpSp>
      <p:grpSp>
        <p:nvGrpSpPr>
          <p:cNvPr id="3" name="组合 59"/>
          <p:cNvGrpSpPr/>
          <p:nvPr/>
        </p:nvGrpSpPr>
        <p:grpSpPr>
          <a:xfrm>
            <a:off x="4862465" y="2160230"/>
            <a:ext cx="928694" cy="428628"/>
            <a:chOff x="6858017" y="3816060"/>
            <a:chExt cx="928694" cy="371047"/>
          </a:xfrm>
        </p:grpSpPr>
        <p:sp>
          <p:nvSpPr>
            <p:cNvPr id="6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4" name="组合 64"/>
          <p:cNvGrpSpPr/>
          <p:nvPr/>
        </p:nvGrpSpPr>
        <p:grpSpPr>
          <a:xfrm>
            <a:off x="5148217" y="3475987"/>
            <a:ext cx="928694" cy="428628"/>
            <a:chOff x="6858017" y="3816060"/>
            <a:chExt cx="928694" cy="371047"/>
          </a:xfrm>
        </p:grpSpPr>
        <p:sp>
          <p:nvSpPr>
            <p:cNvPr id="6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5" name="组合 69"/>
          <p:cNvGrpSpPr/>
          <p:nvPr/>
        </p:nvGrpSpPr>
        <p:grpSpPr>
          <a:xfrm>
            <a:off x="3362267" y="2160230"/>
            <a:ext cx="928694" cy="428628"/>
            <a:chOff x="6858017" y="3816060"/>
            <a:chExt cx="928694" cy="371047"/>
          </a:xfrm>
        </p:grpSpPr>
        <p:sp>
          <p:nvSpPr>
            <p:cNvPr id="71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2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3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4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6" name="组合 74"/>
          <p:cNvGrpSpPr/>
          <p:nvPr/>
        </p:nvGrpSpPr>
        <p:grpSpPr>
          <a:xfrm>
            <a:off x="3092533" y="3473824"/>
            <a:ext cx="928694" cy="428628"/>
            <a:chOff x="6858017" y="3816060"/>
            <a:chExt cx="928694" cy="371047"/>
          </a:xfrm>
        </p:grpSpPr>
        <p:sp>
          <p:nvSpPr>
            <p:cNvPr id="76" name="Arc 92"/>
            <p:cNvSpPr>
              <a:spLocks/>
            </p:cNvSpPr>
            <p:nvPr/>
          </p:nvSpPr>
          <p:spPr bwMode="auto">
            <a:xfrm rot="16200000">
              <a:off x="7227665" y="3446412"/>
              <a:ext cx="187057" cy="9263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179"/>
                <a:gd name="T2" fmla="*/ 953 w 21600"/>
                <a:gd name="T3" fmla="*/ 43179 h 43179"/>
                <a:gd name="T4" fmla="*/ 0 w 21600"/>
                <a:gd name="T5" fmla="*/ 21600 h 43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17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</a:path>
                <a:path w="21600" h="4317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158"/>
                    <a:pt x="12500" y="42668"/>
                    <a:pt x="952" y="4317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7" name="Line 94"/>
            <p:cNvSpPr>
              <a:spLocks noChangeShapeType="1"/>
            </p:cNvSpPr>
            <p:nvPr/>
          </p:nvSpPr>
          <p:spPr bwMode="auto">
            <a:xfrm rot="16200000" flipH="1">
              <a:off x="6765658" y="4092409"/>
              <a:ext cx="187057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8" name="Line 95"/>
            <p:cNvSpPr>
              <a:spLocks noChangeShapeType="1"/>
            </p:cNvSpPr>
            <p:nvPr/>
          </p:nvSpPr>
          <p:spPr bwMode="auto">
            <a:xfrm rot="16200000" flipH="1">
              <a:off x="7673230" y="4073626"/>
              <a:ext cx="224621" cy="2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9" name="Line 96"/>
            <p:cNvSpPr>
              <a:spLocks noChangeShapeType="1"/>
            </p:cNvSpPr>
            <p:nvPr/>
          </p:nvSpPr>
          <p:spPr bwMode="auto">
            <a:xfrm rot="16200000">
              <a:off x="7321980" y="3722377"/>
              <a:ext cx="767" cy="92869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80" name="灯片编号占位符 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75" name="矩形 74"/>
          <p:cNvSpPr/>
          <p:nvPr/>
        </p:nvSpPr>
        <p:spPr>
          <a:xfrm>
            <a:off x="5362531" y="493245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0</a:t>
            </a:r>
            <a:endParaRPr lang="zh-CN" altLang="en-US" sz="3200" dirty="0"/>
          </a:p>
        </p:txBody>
      </p:sp>
      <p:sp>
        <p:nvSpPr>
          <p:cNvPr id="81" name="矩形 80"/>
          <p:cNvSpPr/>
          <p:nvPr/>
        </p:nvSpPr>
        <p:spPr>
          <a:xfrm>
            <a:off x="5758499" y="27893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3" name="矩形 82"/>
          <p:cNvSpPr/>
          <p:nvPr/>
        </p:nvSpPr>
        <p:spPr>
          <a:xfrm>
            <a:off x="2933639" y="2789317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endParaRPr lang="zh-CN" altLang="en-US" sz="3200" dirty="0"/>
          </a:p>
        </p:txBody>
      </p:sp>
      <p:sp>
        <p:nvSpPr>
          <p:cNvPr id="84" name="矩形 83"/>
          <p:cNvSpPr/>
          <p:nvPr/>
        </p:nvSpPr>
        <p:spPr>
          <a:xfrm>
            <a:off x="1259632" y="260648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49" charset="-122"/>
                <a:ea typeface="黑体" pitchFamily="49" charset="-122"/>
              </a:rPr>
              <a:t>Keeping:</a:t>
            </a:r>
            <a:endParaRPr lang="zh-CN" altLang="en-US" sz="3200" dirty="0"/>
          </a:p>
        </p:txBody>
      </p:sp>
      <p:graphicFrame>
        <p:nvGraphicFramePr>
          <p:cNvPr id="273410" name="Object 2"/>
          <p:cNvGraphicFramePr>
            <a:graphicFrameLocks noChangeAspect="1"/>
          </p:cNvGraphicFramePr>
          <p:nvPr/>
        </p:nvGraphicFramePr>
        <p:xfrm>
          <a:off x="899592" y="1484784"/>
          <a:ext cx="1398587" cy="609600"/>
        </p:xfrm>
        <a:graphic>
          <a:graphicData uri="http://schemas.openxmlformats.org/presentationml/2006/ole">
            <p:oleObj spid="_x0000_s367618" name="Equation" r:id="rId4" imgW="583920" imgH="266400" progId="Equation.DSMT4">
              <p:embed/>
            </p:oleObj>
          </a:graphicData>
        </a:graphic>
      </p:graphicFrame>
      <p:graphicFrame>
        <p:nvGraphicFramePr>
          <p:cNvPr id="273412" name="Object 4"/>
          <p:cNvGraphicFramePr>
            <a:graphicFrameLocks noChangeAspect="1"/>
          </p:cNvGraphicFramePr>
          <p:nvPr/>
        </p:nvGraphicFramePr>
        <p:xfrm>
          <a:off x="899592" y="3429000"/>
          <a:ext cx="1306513" cy="522287"/>
        </p:xfrm>
        <a:graphic>
          <a:graphicData uri="http://schemas.openxmlformats.org/presentationml/2006/ole">
            <p:oleObj spid="_x0000_s367619" name="Equation" r:id="rId5" imgW="545760" imgH="228600" progId="Equation.DSMT4">
              <p:embed/>
            </p:oleObj>
          </a:graphicData>
        </a:graphic>
      </p:graphicFrame>
      <p:graphicFrame>
        <p:nvGraphicFramePr>
          <p:cNvPr id="273413" name="Object 5"/>
          <p:cNvGraphicFramePr>
            <a:graphicFrameLocks noChangeAspect="1"/>
          </p:cNvGraphicFramePr>
          <p:nvPr/>
        </p:nvGraphicFramePr>
        <p:xfrm>
          <a:off x="6948264" y="3356992"/>
          <a:ext cx="1306513" cy="522287"/>
        </p:xfrm>
        <a:graphic>
          <a:graphicData uri="http://schemas.openxmlformats.org/presentationml/2006/ole">
            <p:oleObj spid="_x0000_s367620" name="Equation" r:id="rId6" imgW="545760" imgH="228600" progId="Equation.DSMT4">
              <p:embed/>
            </p:oleObj>
          </a:graphicData>
        </a:graphic>
      </p:graphicFrame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6804248" y="1484784"/>
          <a:ext cx="1398587" cy="609600"/>
        </p:xfrm>
        <a:graphic>
          <a:graphicData uri="http://schemas.openxmlformats.org/presentationml/2006/ole">
            <p:oleObj spid="_x0000_s367621" name="Equation" r:id="rId7" imgW="583920" imgH="266400" progId="Equation.DSMT4">
              <p:embed/>
            </p:oleObj>
          </a:graphicData>
        </a:graphic>
      </p:graphicFrame>
      <p:sp>
        <p:nvSpPr>
          <p:cNvPr id="82" name="矩形 81"/>
          <p:cNvSpPr/>
          <p:nvPr/>
        </p:nvSpPr>
        <p:spPr>
          <a:xfrm>
            <a:off x="288032" y="6012577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CP is 0, the next state of D flip-flop is unchanged.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5" grpId="1"/>
      <p:bldP spid="81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7800" y="487174"/>
            <a:ext cx="7772400" cy="144655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Why is the D flip-flop high-level voltage triggered?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2554560"/>
            <a:ext cx="7848600" cy="41148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CP is 0, the next state of D flip-flop is unchanged.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If CP is 1, the next state of D flip-flop equals the input D.</a:t>
            </a:r>
          </a:p>
          <a:p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01BD-A8F3-4F23-A984-3039AD1189E9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宋体"/>
        <a:cs typeface=""/>
      </a:majorFont>
      <a:minorFont>
        <a:latin typeface="Arial Blac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files\Templates\Presentation Designs\High Voltage.pot</Template>
  <TotalTime>9626</TotalTime>
  <Words>1644</Words>
  <Application>Microsoft Office PowerPoint</Application>
  <PresentationFormat>全屏显示(4:3)</PresentationFormat>
  <Paragraphs>626</Paragraphs>
  <Slides>34</Slides>
  <Notes>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6" baseType="lpstr">
      <vt:lpstr>High Voltage</vt:lpstr>
      <vt:lpstr>Equation</vt:lpstr>
      <vt:lpstr>Chapter Four Flip-Flop</vt:lpstr>
      <vt:lpstr> 4.1 Definition of Flip-Flop</vt:lpstr>
      <vt:lpstr>幻灯片 3</vt:lpstr>
      <vt:lpstr>Important Formulas </vt:lpstr>
      <vt:lpstr>4.2  D   Flip-Flop </vt:lpstr>
      <vt:lpstr>幻灯片 6</vt:lpstr>
      <vt:lpstr>幻灯片 7</vt:lpstr>
      <vt:lpstr>幻灯片 8</vt:lpstr>
      <vt:lpstr>Why is the D flip-flop high-level voltage triggered?</vt:lpstr>
      <vt:lpstr>幻灯片 10</vt:lpstr>
      <vt:lpstr>2. Logical Symbol of D Flip-Flop</vt:lpstr>
      <vt:lpstr>4.3 J-K   Flip-Flop </vt:lpstr>
      <vt:lpstr>幻灯片 13</vt:lpstr>
      <vt:lpstr>幻灯片 14</vt:lpstr>
      <vt:lpstr>幻灯片 15</vt:lpstr>
      <vt:lpstr>幻灯片 16</vt:lpstr>
      <vt:lpstr>幻灯片 17</vt:lpstr>
      <vt:lpstr>幻灯片 18</vt:lpstr>
      <vt:lpstr>Why is the J-K flip-flop falling edge triggered?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Why is the flip-flop named as  the master-slave flip-flop?</vt:lpstr>
      <vt:lpstr>幻灯片 29</vt:lpstr>
      <vt:lpstr>幻灯片 30</vt:lpstr>
      <vt:lpstr>4.4.3   T Flip-Flop</vt:lpstr>
      <vt:lpstr>幻灯片 32</vt:lpstr>
      <vt:lpstr>幻灯片 33</vt:lpstr>
      <vt:lpstr>幻灯片 34</vt:lpstr>
    </vt:vector>
  </TitlesOfParts>
  <Company>电子科大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第五章 触发器(Flip-Flop)</dc:title>
  <dc:creator>武庆生</dc:creator>
  <cp:lastModifiedBy>Career</cp:lastModifiedBy>
  <cp:revision>1605</cp:revision>
  <cp:lastPrinted>1601-01-01T00:00:00Z</cp:lastPrinted>
  <dcterms:created xsi:type="dcterms:W3CDTF">2002-01-09T14:27:19Z</dcterms:created>
  <dcterms:modified xsi:type="dcterms:W3CDTF">2019-10-29T07:00:36Z</dcterms:modified>
</cp:coreProperties>
</file>