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sldIdLst>
    <p:sldId id="256" r:id="rId2"/>
    <p:sldId id="402" r:id="rId3"/>
    <p:sldId id="361" r:id="rId4"/>
    <p:sldId id="258" r:id="rId5"/>
    <p:sldId id="259" r:id="rId6"/>
    <p:sldId id="346" r:id="rId7"/>
    <p:sldId id="362" r:id="rId8"/>
    <p:sldId id="261" r:id="rId9"/>
    <p:sldId id="406" r:id="rId10"/>
    <p:sldId id="407" r:id="rId11"/>
    <p:sldId id="404" r:id="rId12"/>
    <p:sldId id="405" r:id="rId13"/>
    <p:sldId id="408" r:id="rId14"/>
    <p:sldId id="409" r:id="rId15"/>
    <p:sldId id="403" r:id="rId16"/>
    <p:sldId id="348" r:id="rId17"/>
    <p:sldId id="363" r:id="rId18"/>
    <p:sldId id="264" r:id="rId19"/>
    <p:sldId id="351" r:id="rId20"/>
    <p:sldId id="352" r:id="rId21"/>
    <p:sldId id="265" r:id="rId22"/>
    <p:sldId id="353" r:id="rId23"/>
    <p:sldId id="354" r:id="rId24"/>
    <p:sldId id="355" r:id="rId25"/>
    <p:sldId id="266" r:id="rId26"/>
    <p:sldId id="356" r:id="rId27"/>
    <p:sldId id="267" r:id="rId28"/>
    <p:sldId id="364" r:id="rId29"/>
    <p:sldId id="268" r:id="rId30"/>
    <p:sldId id="357" r:id="rId31"/>
    <p:sldId id="269" r:id="rId32"/>
    <p:sldId id="358" r:id="rId33"/>
    <p:sldId id="270" r:id="rId34"/>
    <p:sldId id="359" r:id="rId35"/>
    <p:sldId id="360" r:id="rId36"/>
    <p:sldId id="271" r:id="rId37"/>
    <p:sldId id="272" r:id="rId38"/>
    <p:sldId id="365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373" r:id="rId49"/>
    <p:sldId id="377" r:id="rId50"/>
    <p:sldId id="375" r:id="rId51"/>
    <p:sldId id="376" r:id="rId52"/>
    <p:sldId id="378" r:id="rId53"/>
    <p:sldId id="379" r:id="rId54"/>
    <p:sldId id="380" r:id="rId55"/>
    <p:sldId id="381" r:id="rId56"/>
    <p:sldId id="382" r:id="rId57"/>
    <p:sldId id="383" r:id="rId58"/>
    <p:sldId id="374" r:id="rId59"/>
    <p:sldId id="366" r:id="rId60"/>
    <p:sldId id="282" r:id="rId61"/>
    <p:sldId id="283" r:id="rId62"/>
    <p:sldId id="284" r:id="rId63"/>
    <p:sldId id="285" r:id="rId64"/>
    <p:sldId id="286" r:id="rId65"/>
    <p:sldId id="287" r:id="rId66"/>
    <p:sldId id="367" r:id="rId67"/>
    <p:sldId id="288" r:id="rId68"/>
    <p:sldId id="289" r:id="rId69"/>
    <p:sldId id="291" r:id="rId70"/>
    <p:sldId id="292" r:id="rId71"/>
    <p:sldId id="293" r:id="rId72"/>
    <p:sldId id="368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2" r:id="rId82"/>
    <p:sldId id="303" r:id="rId83"/>
    <p:sldId id="304" r:id="rId84"/>
    <p:sldId id="305" r:id="rId85"/>
    <p:sldId id="418" r:id="rId86"/>
    <p:sldId id="410" r:id="rId87"/>
    <p:sldId id="411" r:id="rId88"/>
    <p:sldId id="412" r:id="rId89"/>
    <p:sldId id="413" r:id="rId90"/>
    <p:sldId id="414" r:id="rId91"/>
    <p:sldId id="417" r:id="rId92"/>
    <p:sldId id="421" r:id="rId93"/>
    <p:sldId id="369" r:id="rId94"/>
    <p:sldId id="317" r:id="rId95"/>
    <p:sldId id="320" r:id="rId96"/>
    <p:sldId id="321" r:id="rId97"/>
    <p:sldId id="370" r:id="rId98"/>
    <p:sldId id="322" r:id="rId99"/>
    <p:sldId id="323" r:id="rId100"/>
    <p:sldId id="424" r:id="rId101"/>
    <p:sldId id="324" r:id="rId102"/>
    <p:sldId id="325" r:id="rId103"/>
    <p:sldId id="326" r:id="rId104"/>
    <p:sldId id="327" r:id="rId105"/>
    <p:sldId id="328" r:id="rId106"/>
    <p:sldId id="329" r:id="rId107"/>
    <p:sldId id="330" r:id="rId108"/>
    <p:sldId id="331" r:id="rId109"/>
    <p:sldId id="332" r:id="rId110"/>
    <p:sldId id="333" r:id="rId111"/>
    <p:sldId id="334" r:id="rId112"/>
    <p:sldId id="372" r:id="rId113"/>
    <p:sldId id="335" r:id="rId114"/>
    <p:sldId id="336" r:id="rId115"/>
    <p:sldId id="337" r:id="rId116"/>
    <p:sldId id="338" r:id="rId117"/>
    <p:sldId id="339" r:id="rId118"/>
    <p:sldId id="340" r:id="rId119"/>
    <p:sldId id="341" r:id="rId120"/>
    <p:sldId id="342" r:id="rId121"/>
    <p:sldId id="343" r:id="rId122"/>
    <p:sldId id="344" r:id="rId123"/>
    <p:sldId id="345" r:id="rId124"/>
    <p:sldId id="386" r:id="rId125"/>
    <p:sldId id="385" r:id="rId126"/>
    <p:sldId id="384" r:id="rId127"/>
    <p:sldId id="389" r:id="rId128"/>
    <p:sldId id="388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1" r:id="rId140"/>
    <p:sldId id="400" r:id="rId1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76636" autoAdjust="0"/>
  </p:normalViewPr>
  <p:slideViewPr>
    <p:cSldViewPr>
      <p:cViewPr varScale="1">
        <p:scale>
          <a:sx n="53" d="100"/>
          <a:sy n="53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772F-E2AE-43FD-9D1C-BB0D11D1D9CF}" type="datetimeFigureOut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21C3-5715-4C49-9B1E-E9990CA0D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多层感知机。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梯度下降学习。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线性神经元：信号与权重加权后，直接作为神经元的输出。</a:t>
            </a:r>
            <a:endParaRPr lang="en-US" altLang="zh-CN" dirty="0" smtClean="0"/>
          </a:p>
          <a:p>
            <a:r>
              <a:rPr lang="en-US" altLang="zh-CN" dirty="0" smtClean="0"/>
              <a:t>w0</a:t>
            </a:r>
            <a:r>
              <a:rPr lang="zh-CN" altLang="en-US" dirty="0" smtClean="0"/>
              <a:t>是偏置。</a:t>
            </a:r>
            <a:endParaRPr lang="en-US" altLang="zh-CN" dirty="0" smtClean="0"/>
          </a:p>
          <a:p>
            <a:r>
              <a:rPr lang="zh-CN" altLang="en-US" dirty="0" smtClean="0"/>
              <a:t>训练的目标函数：输出值误差的平方和。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目标函数：是误差的平方和。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在目标函数中，对参数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求导。</a:t>
            </a:r>
            <a:endParaRPr lang="en-US" altLang="zh-CN" dirty="0" smtClean="0"/>
          </a:p>
          <a:p>
            <a:r>
              <a:rPr lang="en-US" altLang="zh-CN" dirty="0" smtClean="0"/>
              <a:t>yita</a:t>
            </a:r>
            <a:r>
              <a:rPr lang="zh-CN" altLang="en-US" dirty="0" smtClean="0"/>
              <a:t>是学习率。参数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的负梯度，乘上学习率，就是参数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的增量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使用误差的平方，对参数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求导。</a:t>
            </a:r>
            <a:endParaRPr lang="en-US" altLang="zh-CN" dirty="0" smtClean="0"/>
          </a:p>
          <a:p>
            <a:r>
              <a:rPr lang="zh-CN" altLang="en-US" dirty="0" smtClean="0"/>
              <a:t>预测输出值</a:t>
            </a:r>
            <a:r>
              <a:rPr lang="en-US" altLang="zh-CN" dirty="0" smtClean="0"/>
              <a:t>y</a:t>
            </a:r>
            <a:r>
              <a:rPr lang="zh-CN" altLang="en-US" dirty="0" smtClean="0"/>
              <a:t>，是输入</a:t>
            </a:r>
            <a:r>
              <a:rPr lang="en-US" altLang="zh-CN" dirty="0" smtClean="0"/>
              <a:t>x</a:t>
            </a:r>
            <a:r>
              <a:rPr lang="zh-CN" altLang="en-US" dirty="0" smtClean="0"/>
              <a:t>与权重</a:t>
            </a:r>
            <a:r>
              <a:rPr lang="en-US" altLang="zh-CN" dirty="0" smtClean="0"/>
              <a:t>w</a:t>
            </a:r>
            <a:r>
              <a:rPr lang="zh-CN" altLang="en-US" dirty="0" smtClean="0"/>
              <a:t>，加权求和的结果。</a:t>
            </a:r>
            <a:endParaRPr lang="en-US" altLang="zh-CN" dirty="0" smtClean="0"/>
          </a:p>
          <a:p>
            <a:r>
              <a:rPr lang="zh-CN" altLang="en-US" dirty="0" smtClean="0"/>
              <a:t>只对单个</a:t>
            </a:r>
            <a:r>
              <a:rPr lang="en-US" altLang="zh-CN" dirty="0" smtClean="0"/>
              <a:t>w</a:t>
            </a:r>
            <a:r>
              <a:rPr lang="zh-CN" altLang="en-US" dirty="0" smtClean="0"/>
              <a:t>求导，括号中的求和符号，在求导后消失。</a:t>
            </a:r>
            <a:endParaRPr lang="en-US" altLang="zh-CN" dirty="0" smtClean="0"/>
          </a:p>
          <a:p>
            <a:r>
              <a:rPr lang="zh-CN" altLang="en-US" dirty="0" smtClean="0"/>
              <a:t>使用梯度下降法更新参数后，目标函数的值减小了。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目标函数，是误差的平方。</a:t>
            </a:r>
            <a:endParaRPr lang="en-US" altLang="zh-CN" dirty="0" smtClean="0"/>
          </a:p>
          <a:p>
            <a:r>
              <a:rPr lang="zh-CN" altLang="en-US" dirty="0" smtClean="0"/>
              <a:t>输出值，是输入值和权重的加权求和。</a:t>
            </a:r>
            <a:endParaRPr lang="en-US" altLang="zh-CN" dirty="0" smtClean="0"/>
          </a:p>
          <a:p>
            <a:r>
              <a:rPr lang="zh-CN" altLang="en-US" dirty="0" smtClean="0"/>
              <a:t>对单个权重求导，括号内的求和符号，在求导后消失。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随机梯度下降：是针对单个样本，进行参数更新。</a:t>
            </a:r>
            <a:endParaRPr lang="en-US" altLang="zh-CN" dirty="0" smtClean="0"/>
          </a:p>
          <a:p>
            <a:r>
              <a:rPr lang="zh-CN" altLang="en-US" dirty="0" smtClean="0"/>
              <a:t>批量学习：是在整个数据集上，进行参数更新。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样本的构成方式。</a:t>
            </a:r>
            <a:endParaRPr lang="en-US" altLang="zh-CN" dirty="0" smtClean="0"/>
          </a:p>
          <a:p>
            <a:r>
              <a:rPr lang="en-US" altLang="zh-CN" dirty="0" smtClean="0"/>
              <a:t>epoch [‘i:pɒk]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激活函数的梯度下降。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把偏置并入权重，放在第</a:t>
            </a:r>
            <a:r>
              <a:rPr lang="en-US" altLang="zh-CN" dirty="0" smtClean="0"/>
              <a:t>n+1</a:t>
            </a:r>
            <a:r>
              <a:rPr lang="zh-CN" altLang="en-US" dirty="0" smtClean="0"/>
              <a:t>维。</a:t>
            </a:r>
            <a:endParaRPr lang="en-US" altLang="zh-CN" dirty="0" smtClean="0"/>
          </a:p>
          <a:p>
            <a:r>
              <a:rPr lang="zh-CN" altLang="en-US" dirty="0" smtClean="0"/>
              <a:t>在阈值激活函数中，如果输入和权重的加权求和，大于等于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，则神经元的输出为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否则，神经元的输出为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把偏置并入权重的第</a:t>
            </a:r>
            <a:r>
              <a:rPr lang="en-US" altLang="zh-CN" dirty="0" smtClean="0"/>
              <a:t>n+1</a:t>
            </a:r>
            <a:r>
              <a:rPr lang="zh-CN" altLang="en-US" dirty="0" smtClean="0"/>
              <a:t>维。使输入的第</a:t>
            </a:r>
            <a:r>
              <a:rPr lang="en-US" altLang="zh-CN" dirty="0" smtClean="0"/>
              <a:t>n+1</a:t>
            </a:r>
            <a:r>
              <a:rPr lang="zh-CN" altLang="en-US" dirty="0" smtClean="0"/>
              <a:t>维，为</a:t>
            </a:r>
            <a:r>
              <a:rPr lang="en-US" altLang="zh-CN" dirty="0" smtClean="0"/>
              <a:t>-1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如果激活函数的输入大于等于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，则神经元的输出为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否则，神经元的输出为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感知机概述。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</a:t>
            </a:r>
            <a:r>
              <a:rPr lang="zh-CN" altLang="en-US" dirty="0" smtClean="0"/>
              <a:t>形激活函数。</a:t>
            </a:r>
            <a:endParaRPr lang="en-US" altLang="zh-CN" dirty="0" smtClean="0"/>
          </a:p>
          <a:p>
            <a:r>
              <a:rPr lang="zh-CN" altLang="en-US" dirty="0" smtClean="0"/>
              <a:t>输入和权重，加权求和后，作为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形函数的输入。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把偏置并入权重。</a:t>
            </a:r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zh-CN" altLang="en-US" dirty="0" smtClean="0"/>
              <a:t>形激活函数的微分表达式。</a:t>
            </a:r>
            <a:endParaRPr lang="en-US" altLang="zh-CN" dirty="0" smtClean="0"/>
          </a:p>
          <a:p>
            <a:r>
              <a:rPr lang="zh-CN" altLang="en-US" dirty="0" smtClean="0"/>
              <a:t>针对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形激活函数，计算参数的梯度。带入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形函数的微分表达式。</a:t>
            </a:r>
            <a:endParaRPr lang="en-US" altLang="zh-CN" dirty="0" smtClean="0"/>
          </a:p>
          <a:p>
            <a:r>
              <a:rPr lang="zh-CN" altLang="en-US" dirty="0" smtClean="0"/>
              <a:t>预测的输出</a:t>
            </a:r>
            <a:r>
              <a:rPr lang="en-US" altLang="zh-CN" dirty="0" smtClean="0"/>
              <a:t>y</a:t>
            </a:r>
            <a:r>
              <a:rPr lang="zh-CN" altLang="en-US" dirty="0" smtClean="0"/>
              <a:t>，就是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形激活函数的输出。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对</a:t>
            </a:r>
            <a:r>
              <a:rPr lang="en-US" altLang="zh-CN" dirty="0" smtClean="0"/>
              <a:t>w</a:t>
            </a:r>
            <a:r>
              <a:rPr lang="zh-CN" altLang="en-US" dirty="0" smtClean="0"/>
              <a:t>求微分，得到</a:t>
            </a:r>
            <a:r>
              <a:rPr lang="en-US" altLang="zh-CN" dirty="0" smtClean="0"/>
              <a:t>x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目标函数，是误差的平方。</a:t>
            </a:r>
            <a:endParaRPr lang="en-US" altLang="zh-CN" dirty="0" smtClean="0"/>
          </a:p>
          <a:p>
            <a:r>
              <a:rPr lang="zh-CN" altLang="en-US" dirty="0" smtClean="0"/>
              <a:t>采用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形激活函数，权重的梯度表达式。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目标函数，是误差的平方。</a:t>
            </a:r>
            <a:endParaRPr lang="en-US" altLang="zh-CN" dirty="0" smtClean="0"/>
          </a:p>
          <a:p>
            <a:r>
              <a:rPr lang="zh-CN" altLang="en-US" dirty="0" smtClean="0"/>
              <a:t>输出</a:t>
            </a:r>
            <a:r>
              <a:rPr lang="en-US" altLang="zh-CN" dirty="0" smtClean="0"/>
              <a:t>y</a:t>
            </a:r>
            <a:r>
              <a:rPr lang="zh-CN" altLang="en-US" dirty="0" smtClean="0"/>
              <a:t>，是输入与权重，加权求和后，再输入到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形激活函数的结果。</a:t>
            </a:r>
            <a:endParaRPr lang="en-US" altLang="zh-CN" dirty="0" smtClean="0"/>
          </a:p>
          <a:p>
            <a:r>
              <a:rPr lang="zh-CN" altLang="en-US" dirty="0" smtClean="0"/>
              <a:t>对平方项求导，得到括号乘以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，再乘上激活函数的微分，然后再乘上加权求和的系数，即输入</a:t>
            </a:r>
            <a:r>
              <a:rPr lang="en-US" altLang="zh-CN" dirty="0" smtClean="0"/>
              <a:t>x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推导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形函数的微分表达式。（负</a:t>
            </a:r>
            <a:r>
              <a:rPr lang="en-US" altLang="zh-CN" dirty="0" smtClean="0"/>
              <a:t>1</a:t>
            </a:r>
            <a:r>
              <a:rPr lang="zh-CN" altLang="en-US" dirty="0" smtClean="0"/>
              <a:t>次方）求导后，变为负的（负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次方）。</a:t>
            </a:r>
            <a:r>
              <a:rPr lang="en-US" altLang="zh-CN" dirty="0" smtClean="0"/>
              <a:t>exp</a:t>
            </a:r>
            <a:r>
              <a:rPr lang="zh-CN" altLang="en-US" dirty="0" smtClean="0"/>
              <a:t>求导，是</a:t>
            </a:r>
            <a:r>
              <a:rPr lang="en-US" altLang="zh-CN" dirty="0" smtClean="0"/>
              <a:t>exp</a:t>
            </a:r>
            <a:r>
              <a:rPr lang="zh-CN" altLang="en-US" dirty="0" smtClean="0"/>
              <a:t>。负</a:t>
            </a:r>
            <a:r>
              <a:rPr lang="en-US" altLang="zh-CN" dirty="0" smtClean="0"/>
              <a:t>a</a:t>
            </a:r>
            <a:r>
              <a:rPr lang="zh-CN" altLang="en-US" dirty="0" smtClean="0"/>
              <a:t>求导，是</a:t>
            </a:r>
            <a:r>
              <a:rPr lang="en-US" altLang="zh-CN" dirty="0" smtClean="0"/>
              <a:t>-1</a:t>
            </a:r>
            <a:r>
              <a:rPr lang="zh-CN" altLang="en-US" dirty="0" smtClean="0"/>
              <a:t>。整理后，得到微分表达式。</a:t>
            </a:r>
            <a:endParaRPr lang="en-US" altLang="zh-CN" dirty="0" smtClean="0"/>
          </a:p>
          <a:p>
            <a:r>
              <a:rPr lang="zh-CN" altLang="en-US" dirty="0" smtClean="0"/>
              <a:t>带入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形函数的微分表达式，使用负梯度，乘上学习率，就得到参数的梯度下降更新公式。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理解：参数</a:t>
            </a:r>
            <a:r>
              <a:rPr lang="en-US" altLang="zh-CN" dirty="0" smtClean="0"/>
              <a:t>w</a:t>
            </a:r>
            <a:r>
              <a:rPr lang="zh-CN" altLang="en-US" dirty="0" smtClean="0"/>
              <a:t>梯度的组成部分。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异或分类问题。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与，或，异或。</a:t>
            </a:r>
            <a:endParaRPr lang="en-US" altLang="zh-CN" dirty="0" smtClean="0"/>
          </a:p>
          <a:p>
            <a:r>
              <a:rPr lang="zh-CN" altLang="en-US" dirty="0" smtClean="0"/>
              <a:t>与：只有</a:t>
            </a:r>
            <a:r>
              <a:rPr lang="en-US" altLang="zh-CN" dirty="0" smtClean="0"/>
              <a:t>x1=1,x2=1</a:t>
            </a:r>
            <a:r>
              <a:rPr lang="zh-CN" altLang="en-US" dirty="0" smtClean="0"/>
              <a:t>时，输出为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或：只要</a:t>
            </a:r>
            <a:r>
              <a:rPr lang="en-US" altLang="zh-CN" dirty="0" smtClean="0"/>
              <a:t>x1,x2</a:t>
            </a:r>
            <a:r>
              <a:rPr lang="zh-CN" altLang="en-US" dirty="0" smtClean="0"/>
              <a:t>一个为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时，输出为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异或：</a:t>
            </a:r>
            <a:r>
              <a:rPr lang="en-US" altLang="zh-CN" dirty="0" smtClean="0"/>
              <a:t>x1,x2</a:t>
            </a:r>
            <a:r>
              <a:rPr lang="zh-CN" altLang="en-US" dirty="0" smtClean="0"/>
              <a:t>取值不同时，输出为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输出结果分为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与，或，运算结果是线性可分的。</a:t>
            </a:r>
            <a:endParaRPr lang="en-US" altLang="zh-CN" dirty="0" smtClean="0"/>
          </a:p>
          <a:p>
            <a:r>
              <a:rPr lang="zh-CN" altLang="en-US" dirty="0" smtClean="0"/>
              <a:t>或问题，采用阈值激活函数，权重为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，偏置为</a:t>
            </a:r>
            <a:r>
              <a:rPr lang="en-US" altLang="zh-CN" dirty="0" smtClean="0"/>
              <a:t>-1/2</a:t>
            </a:r>
            <a:r>
              <a:rPr lang="zh-CN" altLang="en-US" dirty="0" smtClean="0"/>
              <a:t>。分离平面为：</a:t>
            </a:r>
            <a:r>
              <a:rPr lang="en-US" altLang="zh-CN" dirty="0" smtClean="0"/>
              <a:t>x1+x2-1/2=0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异或问题，是线性不可分的。</a:t>
            </a:r>
            <a:endParaRPr lang="en-US" altLang="zh-CN" dirty="0" smtClean="0"/>
          </a:p>
          <a:p>
            <a:r>
              <a:rPr lang="zh-CN" altLang="en-US" dirty="0" smtClean="0"/>
              <a:t>单层感知机，不能解决。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层感知机，可以解决异或问题。划分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次分离平面。</a:t>
            </a:r>
            <a:endParaRPr lang="en-US" altLang="zh-CN" dirty="0" smtClean="0"/>
          </a:p>
          <a:p>
            <a:r>
              <a:rPr lang="zh-CN" altLang="en-US" dirty="0" smtClean="0"/>
              <a:t>隐层，使用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个神经元。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神经网络的结构：输入层，隐层节点，输出层。</a:t>
            </a:r>
            <a:endParaRPr lang="en-US" altLang="zh-CN" dirty="0" smtClean="0"/>
          </a:p>
          <a:p>
            <a:r>
              <a:rPr lang="zh-CN" altLang="en-US" dirty="0" smtClean="0"/>
              <a:t>神经网络运用</a:t>
            </a:r>
            <a:r>
              <a:rPr lang="en-US" altLang="zh-CN" dirty="0" smtClean="0"/>
              <a:t>BP</a:t>
            </a:r>
            <a:r>
              <a:rPr lang="zh-CN" altLang="en-US" dirty="0" smtClean="0"/>
              <a:t>算法，反向传播误差，进行参数的学习。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权重和偏置，如图。采用阈值激活函数。</a:t>
            </a:r>
            <a:endParaRPr lang="en-US" altLang="zh-CN" dirty="0" smtClean="0"/>
          </a:p>
          <a:p>
            <a:r>
              <a:rPr lang="zh-CN" altLang="en-US" dirty="0" smtClean="0"/>
              <a:t>得到神经元</a:t>
            </a:r>
            <a:r>
              <a:rPr lang="en-US" altLang="zh-CN" dirty="0" smtClean="0"/>
              <a:t>1,2,3</a:t>
            </a:r>
            <a:r>
              <a:rPr lang="zh-CN" altLang="en-US" dirty="0" smtClean="0"/>
              <a:t>的决策函数。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神经元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的决策函数和分离平面。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神经元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的决策函数和分离平面。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神经元</a:t>
            </a:r>
            <a:r>
              <a:rPr lang="en-US" altLang="zh-CN" dirty="0" smtClean="0"/>
              <a:t>3</a:t>
            </a:r>
            <a:r>
              <a:rPr lang="zh-CN" altLang="en-US" dirty="0" smtClean="0"/>
              <a:t>的决策函数和分离平面。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神经元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，将（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）点，分离出来。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神经元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，将（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）点，分离出来。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神经元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，将（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）点和（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）点，归为一类。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多层感知机的原理。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假设隐层有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个神经元。</a:t>
            </a:r>
            <a:endParaRPr lang="en-US" altLang="zh-CN" dirty="0" smtClean="0"/>
          </a:p>
          <a:p>
            <a:r>
              <a:rPr lang="zh-CN" altLang="en-US" dirty="0" smtClean="0"/>
              <a:t>在隐层，每个神经元用一条决策线，实现二分类。</a:t>
            </a:r>
            <a:endParaRPr lang="en-US" altLang="zh-CN" dirty="0" smtClean="0"/>
          </a:p>
          <a:p>
            <a:r>
              <a:rPr lang="zh-CN" altLang="en-US" dirty="0" smtClean="0"/>
              <a:t>共分为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个空间，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个类别。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如果数据线性不可分，则为感知机增加隐层，实现正确分类。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多层感知机，有多个隐层，每个隐层“浓缩”数据，使用多次映射，能够实现正确分类。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耕种算法。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最简的感知机由一个神经元构成。</a:t>
            </a:r>
            <a:endParaRPr lang="en-US" altLang="zh-CN" dirty="0" smtClean="0"/>
          </a:p>
          <a:p>
            <a:r>
              <a:rPr lang="zh-CN" altLang="en-US" dirty="0" smtClean="0"/>
              <a:t>输入信号</a:t>
            </a:r>
            <a:r>
              <a:rPr lang="en-US" altLang="zh-CN" dirty="0" err="1" smtClean="0"/>
              <a:t>i</a:t>
            </a:r>
            <a:r>
              <a:rPr lang="zh-CN" altLang="en-US" dirty="0" smtClean="0"/>
              <a:t>，与权重</a:t>
            </a:r>
            <a:r>
              <a:rPr lang="en-US" altLang="zh-CN" dirty="0" smtClean="0"/>
              <a:t>w</a:t>
            </a:r>
            <a:r>
              <a:rPr lang="zh-CN" altLang="en-US" dirty="0" smtClean="0"/>
              <a:t>相乘、求和后，通过激活函数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，作为输出</a:t>
            </a:r>
            <a:r>
              <a:rPr lang="en-US" altLang="zh-CN" dirty="0" smtClean="0"/>
              <a:t>o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每个神经元的决策线不一样。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个神经元，划分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个空间，实现二分类。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第一层，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个神经元，划分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个空间。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第二层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个神经元，将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个顶点，分为两类。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第三层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个神经元，实现“分类标签”的分配。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多层感知机的结构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可微激活函数的多层感知机学习。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多层感知机</a:t>
            </a:r>
            <a:r>
              <a:rPr lang="zh-CN" altLang="en-US" dirty="0" smtClean="0"/>
              <a:t>结构。</a:t>
            </a:r>
            <a:r>
              <a:rPr lang="zh-CN" altLang="en-US" dirty="0" smtClean="0"/>
              <a:t>完成多分类。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样本输入值，样本输出值。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能量函数：是误差的平方。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单个样本的误差能量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偏置并入权重。</a:t>
            </a:r>
            <a:endParaRPr lang="en-US" altLang="zh-CN" dirty="0" smtClean="0"/>
          </a:p>
          <a:p>
            <a:r>
              <a:rPr lang="zh-CN" altLang="en-US" dirty="0" smtClean="0"/>
              <a:t>输入与权重，加权求和。</a:t>
            </a:r>
            <a:endParaRPr lang="en-US" altLang="zh-CN" dirty="0" smtClean="0"/>
          </a:p>
          <a:p>
            <a:r>
              <a:rPr lang="zh-CN" altLang="en-US" dirty="0" smtClean="0"/>
              <a:t>经过激活函数。</a:t>
            </a:r>
            <a:endParaRPr lang="en-US" altLang="zh-CN" dirty="0" smtClean="0"/>
          </a:p>
          <a:p>
            <a:r>
              <a:rPr lang="zh-CN" altLang="en-US" dirty="0" smtClean="0"/>
              <a:t>计算：预测值与真实值的误差。</a:t>
            </a:r>
            <a:endParaRPr lang="en-US" altLang="zh-CN" dirty="0" smtClean="0"/>
          </a:p>
          <a:p>
            <a:r>
              <a:rPr lang="zh-CN" altLang="en-US" dirty="0" smtClean="0"/>
              <a:t>单个输出神经元的误差计算。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激活函数的类型。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诱导局部域，输入到激活函数。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能量函数，对参数求导。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能量函数，对误差求导。</a:t>
            </a:r>
            <a:endParaRPr lang="en-US" altLang="zh-CN" dirty="0" smtClean="0"/>
          </a:p>
          <a:p>
            <a:r>
              <a:rPr lang="zh-CN" altLang="en-US" dirty="0" smtClean="0"/>
              <a:t>误差，对激活函数的输出求导。</a:t>
            </a:r>
            <a:endParaRPr lang="en-US" altLang="zh-CN" dirty="0" smtClean="0"/>
          </a:p>
          <a:p>
            <a:r>
              <a:rPr lang="zh-CN" altLang="en-US" dirty="0" smtClean="0"/>
              <a:t>激活函数的微分。</a:t>
            </a:r>
            <a:endParaRPr lang="en-US" altLang="zh-CN" dirty="0" smtClean="0"/>
          </a:p>
          <a:p>
            <a:r>
              <a:rPr lang="zh-CN" altLang="en-US" dirty="0" smtClean="0"/>
              <a:t>诱导局部域，对输入求导。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负梯度方向，乘上学习率。</a:t>
            </a:r>
            <a:endParaRPr lang="en-US" altLang="zh-CN" dirty="0" smtClean="0"/>
          </a:p>
          <a:p>
            <a:r>
              <a:rPr lang="zh-CN" altLang="en-US" dirty="0" smtClean="0"/>
              <a:t>使用梯度下降，更新参数。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从参数的梯度中，分离出局部梯度。</a:t>
            </a:r>
            <a:endParaRPr lang="en-US" altLang="zh-CN" dirty="0" smtClean="0"/>
          </a:p>
          <a:p>
            <a:r>
              <a:rPr lang="zh-CN" altLang="en-US" dirty="0" smtClean="0"/>
              <a:t>误差与激活函数微分的乘积。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令局部梯度为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反向传播算法。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前后两层神经元，局部梯度的传递公式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多层感知机的运算举例。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神经网有三层。第一层</a:t>
            </a:r>
            <a:r>
              <a:rPr lang="zh-CN" altLang="en-US" dirty="0" smtClean="0"/>
              <a:t>（输入层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个节点。第二层（隐层），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个节点。第三层（输出层），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个节点。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激活函数分成四种。</a:t>
            </a:r>
            <a:endParaRPr lang="en-US" altLang="zh-CN" dirty="0" smtClean="0"/>
          </a:p>
          <a:p>
            <a:r>
              <a:rPr lang="zh-CN" altLang="en-US" dirty="0" smtClean="0"/>
              <a:t>阈值，线性，分段线性，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形。</a:t>
            </a:r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zh-CN" altLang="en-US" dirty="0" smtClean="0"/>
              <a:t>形函数的表达式，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形函数的微分表达式。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一个样本点</a:t>
            </a:r>
            <a:endParaRPr lang="en-US" altLang="zh-CN" dirty="0" smtClean="0"/>
          </a:p>
          <a:p>
            <a:r>
              <a:rPr lang="zh-CN" altLang="en-US" dirty="0" smtClean="0"/>
              <a:t>样本点只有一个维度，值为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真实的输出为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前两层：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</a:t>
            </a:r>
            <a:endParaRPr lang="en-US" altLang="zh-CN" dirty="0" smtClean="0"/>
          </a:p>
          <a:p>
            <a:r>
              <a:rPr lang="zh-CN" altLang="en-US" dirty="0" smtClean="0"/>
              <a:t>输出层：线性激活函数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先算误差</a:t>
            </a:r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计算输出层（第三层）的局部梯度，德尔塔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计算中间层的局部梯度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计算第二层的局部梯度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计算第一层的局部梯度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权重更新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再次反向传播误差</a:t>
            </a:r>
            <a:endParaRPr lang="en-US" altLang="zh-CN" dirty="0" smtClean="0"/>
          </a:p>
          <a:p>
            <a:r>
              <a:rPr lang="zh-CN" altLang="en-US" dirty="0" smtClean="0"/>
              <a:t>计算每层的局部梯度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再次更新权重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网络更新后，前向计算输出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与权重加权后的信号，如果大于等于阈值，则输出信号为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否则，输出信号为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采用线性激活函数，等同于：信号与权重加权后，直接作为神经元的输出。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</a:t>
            </a:r>
            <a:r>
              <a:rPr lang="zh-CN" altLang="en-US" dirty="0" smtClean="0"/>
              <a:t>形函数中，有一个参数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值越大，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形函数就越陡。</a:t>
            </a:r>
            <a:endParaRPr lang="en-US" altLang="zh-CN" dirty="0" smtClean="0"/>
          </a:p>
          <a:p>
            <a:r>
              <a:rPr lang="zh-CN" altLang="en-US" dirty="0" smtClean="0"/>
              <a:t>信号</a:t>
            </a:r>
            <a:r>
              <a:rPr lang="en-US" altLang="zh-CN" dirty="0" smtClean="0"/>
              <a:t>x</a:t>
            </a:r>
            <a:r>
              <a:rPr lang="zh-CN" altLang="en-US" dirty="0" smtClean="0"/>
              <a:t>与权重</a:t>
            </a:r>
            <a:r>
              <a:rPr lang="en-US" altLang="zh-CN" dirty="0" smtClean="0"/>
              <a:t>w</a:t>
            </a:r>
            <a:r>
              <a:rPr lang="zh-CN" altLang="en-US" dirty="0" smtClean="0"/>
              <a:t>加权后，输入到</a:t>
            </a:r>
            <a:r>
              <a:rPr lang="en-US" altLang="zh-CN" dirty="0" smtClean="0"/>
              <a:t>S</a:t>
            </a:r>
            <a:r>
              <a:rPr lang="zh-CN" altLang="en-US" dirty="0" smtClean="0"/>
              <a:t>形激活函数。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21C3-5715-4C49-9B1E-E9990CA0DF9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F3FE-126C-4EAF-809B-E6F3EF13D99B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3743-EDB9-4BAB-9723-C2263926710E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E9-ABC8-4B8F-A3F5-7AC7A6A2493B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17D0-F62A-4C30-B483-694585DBDA3F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83D3-AA2A-400F-8B0B-FECC1A1B3C9F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B01-A9F8-4B03-925D-D103E49934C1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E1A5-62D2-4F8B-B427-A60F7A12CB0A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2F4-2B86-45D1-9254-63683B309E7A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447-39DD-4D68-9F25-86C306AA82E4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3732-4D12-439B-A664-6E0C25D6800C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1531-D9A3-4BAF-A284-9C5BEFA7939B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AD3D-CC53-4DC6-84FC-A42405FFD178}" type="datetime1">
              <a:rPr lang="zh-CN" altLang="en-US" smtClean="0"/>
              <a:pPr/>
              <a:t>2019-12-14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zh-CN" altLang="en-US" b="1" dirty="0" smtClean="0"/>
              <a:t>第六章  多层感知机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输入信号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，和权重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，进行加权求和，得到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激活函数：起到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阈值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的作用。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当激活函数的输入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，大于等于阈值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时，激活函数的输出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前向计算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71550"/>
            <a:ext cx="89630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5910371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形激活函数的微分表达式。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591966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线性激活函数的微分表达式。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944" y="908720"/>
            <a:ext cx="324036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919163"/>
            <a:ext cx="90487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520" y="4767535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标记：每个神经元的权重。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966788"/>
            <a:ext cx="90487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86916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蓝框，表示诱导局部域：输入与权重的加权求和。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2996952"/>
            <a:ext cx="432048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85719" y="4509120"/>
            <a:ext cx="432048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47738"/>
            <a:ext cx="8991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将诱导局部域，输入到激活函数。第一层使用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3645024"/>
            <a:ext cx="936104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976313"/>
            <a:ext cx="89344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绿框：计算出第一层激活函数的输出值。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2745070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55776" y="4617278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971550"/>
            <a:ext cx="90106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第二层的输入与权重，进行加权求和，得到诱导局部域。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2708920"/>
            <a:ext cx="720080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04048" y="4581128"/>
            <a:ext cx="720080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957263"/>
            <a:ext cx="89725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将诱导局部域，输入到激活函数。第二层使用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056" y="3590945"/>
            <a:ext cx="1368152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990600"/>
            <a:ext cx="8943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计算出第二层激活函数的输出值。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66239" y="2708920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65947" y="4581128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66788"/>
            <a:ext cx="89630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第三层的输入与权重，进行加权求和，得到诱导局部域。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18075" y="4095001"/>
            <a:ext cx="720080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采用线性激活函数的神经元</a:t>
            </a:r>
            <a:endParaRPr lang="zh-CN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15727"/>
            <a:ext cx="81248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126876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采用线性激活函数，等同于：信号与权重加权后，直接作为神经元的输出。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920" y="4581128"/>
            <a:ext cx="2088232" cy="100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51920" y="5849888"/>
            <a:ext cx="432048" cy="5314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40152" y="5805264"/>
            <a:ext cx="432048" cy="5314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81075"/>
            <a:ext cx="9001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将诱导局部域，输入到激活函数。第三层使用线性激活函数。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24328" y="2996952"/>
            <a:ext cx="1296144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09650"/>
            <a:ext cx="899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94116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计算出第三层激活函数的输出值。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2400" y="3429000"/>
            <a:ext cx="720080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反向传播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719138"/>
            <a:ext cx="9039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113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1520" y="5775647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计算神经网输出值与真实值的误差。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4357" y="5751185"/>
            <a:ext cx="3275856" cy="3600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08258" y="3140968"/>
            <a:ext cx="720080" cy="3600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5616" y="620688"/>
            <a:ext cx="1584176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676275"/>
            <a:ext cx="90963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1800" y="623731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误差，以及激活函数的微分，带上负号。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8701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计算公式：输出层神经元的局部梯度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4357" y="5643319"/>
            <a:ext cx="3275856" cy="52198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76275"/>
            <a:ext cx="90582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4695527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计算出输出层的局部梯度值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2240" y="5127575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6093296"/>
            <a:ext cx="108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误差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5139263"/>
            <a:ext cx="1584176" cy="4320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11760" y="5733256"/>
            <a:ext cx="3275856" cy="3600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20072" y="4653136"/>
            <a:ext cx="3923928" cy="4320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542925"/>
            <a:ext cx="90773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512" y="6309320"/>
            <a:ext cx="96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激活函数的微分，以及后一层的局部梯度，与权重的加权求和。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87015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计算公式：第二层（隐层神经元）的局部梯度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5733256"/>
            <a:ext cx="5112568" cy="5760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57213"/>
            <a:ext cx="91249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2" y="764704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计算出第二层的局部梯度值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188068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896" y="797803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输出层的局部梯度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1887215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权重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1628800"/>
            <a:ext cx="2304256" cy="3600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84168" y="2241014"/>
            <a:ext cx="720080" cy="2880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79912" y="1628800"/>
            <a:ext cx="1152128" cy="36004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92080" y="4509120"/>
            <a:ext cx="3851920" cy="36004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3528" y="4869160"/>
            <a:ext cx="3744416" cy="5760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85827" y="1664950"/>
            <a:ext cx="504056" cy="288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18413" y="2600762"/>
            <a:ext cx="504056" cy="288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533400"/>
            <a:ext cx="91344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496" y="4462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计算出第一层的局部梯度值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126876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90851" y="73508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第二层的局部梯度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126876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权重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2120" y="126876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求和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776" y="2276872"/>
            <a:ext cx="72008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02389" y="2258943"/>
            <a:ext cx="72008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787" y="3302621"/>
            <a:ext cx="485765" cy="27039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57052" y="1052736"/>
            <a:ext cx="1043386" cy="32389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51920" y="1052736"/>
            <a:ext cx="1043386" cy="32389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96136" y="1628800"/>
            <a:ext cx="1043386" cy="32389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 animBg="1"/>
      <p:bldP spid="15" grpId="0" animBg="1"/>
      <p:bldP spid="1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619125"/>
            <a:ext cx="84391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1560" y="623731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参数增量：学习率，局部梯度，输入，相乘，带上负号。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1908" y="1959223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第一层神经元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2200" y="237305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第二层神经元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1908" y="2823319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输出层神经元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331" y="162880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权重初值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880" y="6237312"/>
            <a:ext cx="1296144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14111" y="6219091"/>
            <a:ext cx="720080" cy="467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55730" y="1916832"/>
            <a:ext cx="396190" cy="41411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91880" y="2870866"/>
            <a:ext cx="936104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91880" y="2403251"/>
            <a:ext cx="936104" cy="37767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83768" y="2871157"/>
            <a:ext cx="936104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483768" y="2420888"/>
            <a:ext cx="936104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83768" y="1988840"/>
            <a:ext cx="936104" cy="360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99592" y="692696"/>
            <a:ext cx="1296144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线性激活函数</a:t>
            </a:r>
            <a:r>
              <a:rPr lang="zh-CN" altLang="en-US" b="1" dirty="0" smtClean="0"/>
              <a:t>，表示为：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也就是，线性激活函数的</a:t>
            </a:r>
            <a:r>
              <a:rPr lang="zh-CN" altLang="en-US" b="1" dirty="0" smtClean="0">
                <a:solidFill>
                  <a:srgbClr val="FF0000"/>
                </a:solidFill>
              </a:rPr>
              <a:t>输出值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zh-CN" altLang="en-US" b="1" dirty="0" smtClean="0"/>
              <a:t>，</a:t>
            </a:r>
            <a:r>
              <a:rPr lang="zh-CN" altLang="en-US" b="1" dirty="0" smtClean="0">
                <a:solidFill>
                  <a:srgbClr val="FF0000"/>
                </a:solidFill>
              </a:rPr>
              <a:t>等于</a:t>
            </a:r>
            <a:r>
              <a:rPr lang="zh-CN" altLang="en-US" b="1" dirty="0" smtClean="0"/>
              <a:t>它的</a:t>
            </a:r>
            <a:r>
              <a:rPr lang="zh-CN" altLang="en-US" b="1" dirty="0" smtClean="0">
                <a:solidFill>
                  <a:srgbClr val="FF0000"/>
                </a:solidFill>
              </a:rPr>
              <a:t>输入值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1666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695325"/>
            <a:ext cx="89820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4797152"/>
            <a:ext cx="576064" cy="5040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520" y="1628800"/>
            <a:ext cx="1224136" cy="50405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1520" y="1052736"/>
            <a:ext cx="1224136" cy="50405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12360" y="4869160"/>
            <a:ext cx="1080120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31794" y="1628800"/>
            <a:ext cx="1188278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62429" y="1664950"/>
            <a:ext cx="1080120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93985" y="1124744"/>
            <a:ext cx="1080120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7504" y="-2738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隐层：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激活函数的微分，以及后一层的局部梯度，与权重的加权求和。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1880" y="440096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输出层：误差，以及激活函数的微分，带上负号。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6279703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计算每层的局部梯度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4740" y="764704"/>
            <a:ext cx="1585052" cy="25246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902005" y="1664659"/>
            <a:ext cx="133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第二层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02005" y="1160602"/>
            <a:ext cx="133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第一层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1" animBg="1"/>
      <p:bldP spid="17" grpId="0"/>
      <p:bldP spid="1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121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90563"/>
            <a:ext cx="8382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1560" y="623731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参数增量：学习率，局部梯度，输入，相乘，带上负号。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620688"/>
            <a:ext cx="1368152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62100"/>
            <a:ext cx="8858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536" y="256490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诱导局部域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213285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激活函数的输出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800" y="2942873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87624" y="3320842"/>
            <a:ext cx="75623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9632" y="4797152"/>
            <a:ext cx="75623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88024" y="3014881"/>
            <a:ext cx="75623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88024" y="4869160"/>
            <a:ext cx="75623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92280" y="4437112"/>
            <a:ext cx="75623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25879" y="4977318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940152" y="3014881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940152" y="4869160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172400" y="3645024"/>
            <a:ext cx="720080" cy="288032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115616" y="1556792"/>
            <a:ext cx="4320480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权值更新表</a:t>
            </a:r>
            <a:endParaRPr lang="zh-CN" altLang="en-US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98" y="1412776"/>
            <a:ext cx="875919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536" y="606367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误差的反向传播算法，减小了输出值的误差。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30289" y="1556792"/>
            <a:ext cx="1008112" cy="20882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536" y="2348880"/>
            <a:ext cx="2016224" cy="129614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124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00988" cy="49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427984" y="58772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对输入图像作二维卷积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9672" y="3681174"/>
            <a:ext cx="6984776" cy="25188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125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00988" cy="49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644008" y="5428381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数据归一化处理，避免数据过大，导致网络性能不稳定。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9672" y="3861048"/>
            <a:ext cx="2232248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5470"/>
            <a:ext cx="474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126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00988" cy="49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427984" y="594928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激活函数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ReLU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72816"/>
            <a:ext cx="1885950" cy="164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19672" y="4022993"/>
            <a:ext cx="1800200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127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770" y="1628800"/>
            <a:ext cx="5924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23728" y="3068960"/>
            <a:ext cx="4824536" cy="57606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4008" y="5229200"/>
            <a:ext cx="449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定义：输入、输出通道数，模块的数目。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128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770" y="1628800"/>
            <a:ext cx="5924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23728" y="3645024"/>
            <a:ext cx="2880320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99992" y="5373216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全连接层：实现标签分类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770" y="1628800"/>
            <a:ext cx="5924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508104" y="5301208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均值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pooling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6057438"/>
            <a:ext cx="2088232" cy="25188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形函数（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Sigmoidal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Functions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77914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263691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与权重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加权后，输入到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433548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形函数中，有一个参数</a:t>
            </a:r>
            <a:r>
              <a:rPr lang="el-GR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l-GR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值越大，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形函数就越陡。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2320" y="2276872"/>
            <a:ext cx="144016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96136" y="3429000"/>
            <a:ext cx="1800200" cy="86409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596336" y="2276872"/>
            <a:ext cx="216024" cy="21602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80112" y="1772816"/>
            <a:ext cx="2376264" cy="93610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130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77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139952" y="1556792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  <a:cs typeface="Times New Roman" pitchFamily="18" charset="0"/>
              </a:rPr>
              <a:t>使用残差网，实现分类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556792"/>
            <a:ext cx="1008112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131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77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67944" y="15567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加载：训练数据和测试数据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5661248"/>
            <a:ext cx="741682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9552" y="6165304"/>
            <a:ext cx="7272808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132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77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67944" y="155679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Cifar-10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数据集的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个类别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6417186"/>
            <a:ext cx="7848872" cy="25217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133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334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05483" y="2276872"/>
            <a:ext cx="2646437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48064" y="232971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损失函数：交叉熵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8064" y="17344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网络的训练阶段。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134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334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93515" y="2924944"/>
            <a:ext cx="2646437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48064" y="19888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输出到文件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135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7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5" y="2924944"/>
            <a:ext cx="165618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32040" y="285293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网络的分类结果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136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7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3068960"/>
            <a:ext cx="2592287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32040" y="285293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网络损失值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137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7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5" y="3212976"/>
            <a:ext cx="1368152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32040" y="285293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更新网络权重和偏置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138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7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4293096"/>
            <a:ext cx="3744416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32040" y="285293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分类正确的样本数目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139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10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148064" y="148478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网络的测试阶段。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2420888"/>
            <a:ext cx="165618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80112" y="335699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网络的分类结果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10280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，又叫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逻辑斯谛函数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其中，参数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的值越大，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形函数上升越陡。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当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趋于无穷大时，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形函数接近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阈值函数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0"/>
              </a:spcBef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形函数的输入，是信号的加权求和，即：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86952"/>
            <a:ext cx="270319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383296"/>
            <a:ext cx="1866900" cy="11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Pytorch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cifar-10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分类（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140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10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339752" y="2996952"/>
            <a:ext cx="3528392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80112" y="335699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分类正确的样本数目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推导：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形激活函数的微分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08498"/>
            <a:ext cx="3000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982419"/>
            <a:ext cx="3305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44008" y="598241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得到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形函数的微分表达式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498"/>
            <a:ext cx="4924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2057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0464"/>
            <a:ext cx="8229600" cy="4853136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，从形状上分为四种：阈值，线性，分段式线性，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形激活函数的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微分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95328"/>
            <a:ext cx="2336483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695528"/>
            <a:ext cx="3057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6.3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梯度下降学习规则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梯度下降学习规则</a:t>
            </a:r>
            <a:endParaRPr lang="zh-CN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28" y="1628800"/>
            <a:ext cx="8823960" cy="409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2751311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是偏置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23914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线性神经元：信号与权重加权后，直接作为神经元的输出。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5805264"/>
            <a:ext cx="876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目标函数：求解参数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，使所有样本点的“误差平方和”最小。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1628800"/>
            <a:ext cx="180020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87624" y="2744778"/>
            <a:ext cx="504056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884212" y="2276872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是神经元的输出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539552" y="2636912"/>
            <a:ext cx="4176464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5076056" y="3861048"/>
            <a:ext cx="2376264" cy="115212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1" animBg="1"/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66473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      是输入样本，     是真实值，      是预测值</a:t>
            </a:r>
            <a:endParaRPr lang="en-US" altLang="zh-CN" b="1" dirty="0" smtClean="0"/>
          </a:p>
          <a:p>
            <a:r>
              <a:rPr lang="zh-CN" altLang="en-US" b="1" dirty="0" smtClean="0"/>
              <a:t>使用</a:t>
            </a:r>
            <a:r>
              <a:rPr lang="zh-CN" altLang="en-US" b="1" dirty="0" smtClean="0">
                <a:solidFill>
                  <a:srgbClr val="FF0000"/>
                </a:solidFill>
              </a:rPr>
              <a:t>线性神经元</a:t>
            </a:r>
            <a:r>
              <a:rPr lang="zh-CN" altLang="en-US" b="1" dirty="0" smtClean="0"/>
              <a:t>，来完成这个回归问题（输出是连续的）。</a:t>
            </a:r>
            <a:endParaRPr lang="en-US" altLang="zh-CN" b="1" dirty="0" smtClean="0"/>
          </a:p>
          <a:p>
            <a:r>
              <a:rPr lang="zh-CN" altLang="en-US" b="1" dirty="0" smtClean="0"/>
              <a:t>即</a:t>
            </a:r>
            <a:r>
              <a:rPr lang="zh-CN" altLang="en-US" b="1" dirty="0" smtClean="0">
                <a:solidFill>
                  <a:srgbClr val="FF0000"/>
                </a:solidFill>
              </a:rPr>
              <a:t>激活函数</a:t>
            </a:r>
            <a:r>
              <a:rPr lang="zh-CN" altLang="en-US" b="1" dirty="0" smtClean="0"/>
              <a:t>的输出，等于它的输入。</a:t>
            </a:r>
            <a:endParaRPr lang="en-US" altLang="zh-CN" b="1" dirty="0" smtClean="0"/>
          </a:p>
          <a:p>
            <a:r>
              <a:rPr lang="zh-CN" altLang="en-US" b="1" dirty="0" smtClean="0"/>
              <a:t>输入信号，经过加权求和，通过线性激活函数后，得到输出：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767081"/>
            <a:ext cx="37719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24569"/>
            <a:ext cx="3200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768" y="1741929"/>
            <a:ext cx="4114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151457"/>
            <a:ext cx="4610100" cy="144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本章目录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6.1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概   述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6.2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6.3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梯度下降学习规则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6.4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激活函数的梯度下降学习规则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6.5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多层感知机解决异或分类问题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6.6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多层感知机的分类原理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6.7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多层感知机的举例：耕种算法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6.8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可微激活函数函的多层感知机学习方法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6.9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反向传播算法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6.10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前向计算和反向传播算法举例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神经元需要学习的</a:t>
            </a:r>
            <a:r>
              <a:rPr lang="zh-CN" altLang="en-US" b="1" dirty="0" smtClean="0">
                <a:solidFill>
                  <a:srgbClr val="FF0000"/>
                </a:solidFill>
              </a:rPr>
              <a:t>目标函数</a:t>
            </a:r>
            <a:r>
              <a:rPr lang="zh-CN" altLang="en-US" b="1" dirty="0" smtClean="0"/>
              <a:t>，表示为：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即神经元需要通过学习算法，训练得到权重和偏置，使得预测误差最小。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5248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梯度下降法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06785"/>
            <a:ext cx="83724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36096" y="5661248"/>
            <a:ext cx="1800200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21531" y="3068960"/>
            <a:ext cx="1944216" cy="9361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1760" y="2535287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更新参数：梯度的负方向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328498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目标函数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0" y="4293096"/>
            <a:ext cx="1152128" cy="7920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76056" y="469552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线性激活函数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5301208"/>
            <a:ext cx="28803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19872" y="5301208"/>
            <a:ext cx="28803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91880" y="6207695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负号抵消，得到权重增量表达式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3968" y="5211271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对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求导，推导见后页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14543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使用目标函数     对每一个</a:t>
            </a:r>
            <a:r>
              <a:rPr lang="zh-CN" altLang="en-US" b="1" dirty="0" smtClean="0">
                <a:solidFill>
                  <a:srgbClr val="FF0000"/>
                </a:solidFill>
              </a:rPr>
              <a:t>权重</a:t>
            </a:r>
            <a:r>
              <a:rPr lang="zh-CN" altLang="en-US" b="1" dirty="0" smtClean="0"/>
              <a:t>      ，进行</a:t>
            </a:r>
            <a:r>
              <a:rPr lang="zh-CN" altLang="en-US" b="1" dirty="0" smtClean="0">
                <a:solidFill>
                  <a:srgbClr val="FF0000"/>
                </a:solidFill>
              </a:rPr>
              <a:t>求导</a:t>
            </a:r>
            <a:r>
              <a:rPr lang="zh-CN" altLang="en-US" b="1" dirty="0" smtClean="0"/>
              <a:t>，即：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求得所有权重的导数后，可以把整体</a:t>
            </a:r>
            <a:r>
              <a:rPr lang="zh-CN" altLang="en-US" b="1" dirty="0" smtClean="0">
                <a:solidFill>
                  <a:srgbClr val="FF0000"/>
                </a:solidFill>
              </a:rPr>
              <a:t>权重</a:t>
            </a:r>
            <a:r>
              <a:rPr lang="zh-CN" altLang="en-US" b="1" dirty="0" smtClean="0"/>
              <a:t>在学习过程中的</a:t>
            </a:r>
            <a:r>
              <a:rPr lang="zh-CN" altLang="en-US" b="1" dirty="0" smtClean="0">
                <a:solidFill>
                  <a:srgbClr val="FF0000"/>
                </a:solidFill>
              </a:rPr>
              <a:t>增量</a:t>
            </a:r>
            <a:r>
              <a:rPr lang="zh-CN" altLang="en-US" b="1" dirty="0" smtClean="0"/>
              <a:t>表示为：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其中，    为</a:t>
            </a:r>
            <a:r>
              <a:rPr lang="zh-CN" altLang="en-US" b="1" dirty="0" smtClean="0">
                <a:solidFill>
                  <a:srgbClr val="FF0000"/>
                </a:solidFill>
              </a:rPr>
              <a:t>学习率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88021"/>
            <a:ext cx="349948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51917"/>
            <a:ext cx="22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23925"/>
            <a:ext cx="38862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980309"/>
            <a:ext cx="2441258" cy="5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7" y="5988420"/>
            <a:ext cx="261938" cy="3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781"/>
            <a:ext cx="8229600" cy="5793507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如果神经元，按照权重增量         的方向，来更新权重的话，得到的新的目标函数的值，会更小。即学习误差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，降低了。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下图，考虑在样本集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上，只有两个权重的情况。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357"/>
            <a:ext cx="60769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96706" y="6351711"/>
            <a:ext cx="884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负梯度方向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更新参数，学习误差（目标函数的值）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降低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了。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zh-CN" altLang="en-US" b="1" dirty="0" smtClean="0"/>
              <a:t>下面，推导单个权重的增量：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579501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56176" y="4509120"/>
            <a:ext cx="27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对单个权重（第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个权重）求导，括号内的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求和符号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，在求导后消失。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8184" y="2093947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输出值，是输入值和权重的加权求和。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2080" y="134076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目标函数，是误差的平方。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2204864"/>
            <a:ext cx="1440160" cy="7920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56176" y="3662953"/>
            <a:ext cx="36004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80112" y="3501008"/>
            <a:ext cx="1440160" cy="93610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07904" y="4653136"/>
            <a:ext cx="122413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04048" y="4653136"/>
            <a:ext cx="936104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3861048"/>
            <a:ext cx="22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对平方项求导，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倍和二分之一抵消。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432" y="5073133"/>
            <a:ext cx="222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求导，得到负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496" y="5982379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负号抵消，得到权重增量。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55776" y="5517232"/>
            <a:ext cx="2592288" cy="9361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随机梯度下降算法</a:t>
            </a:r>
            <a:endParaRPr lang="zh-CN" alt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753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60032" y="2564904"/>
            <a:ext cx="432048" cy="7920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836712"/>
            <a:ext cx="1224136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59632" y="2060848"/>
            <a:ext cx="331236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59632" y="3429000"/>
            <a:ext cx="180020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59632" y="4581128"/>
            <a:ext cx="2952328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076056" y="5229200"/>
            <a:ext cx="1152128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31640" y="5841414"/>
            <a:ext cx="705678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3568" y="6344886"/>
            <a:ext cx="648072" cy="2524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批量学习算法，和随机梯度下降算法的区别在于：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批量学习</a:t>
            </a:r>
            <a:r>
              <a:rPr lang="zh-CN" altLang="en-US" b="1" dirty="0" smtClean="0"/>
              <a:t>算法，在每一次学习过程中，在</a:t>
            </a:r>
            <a:r>
              <a:rPr lang="zh-CN" altLang="en-US" b="1" dirty="0" smtClean="0">
                <a:solidFill>
                  <a:srgbClr val="0070C0"/>
                </a:solidFill>
              </a:rPr>
              <a:t>整个数据集</a:t>
            </a:r>
            <a:r>
              <a:rPr lang="zh-CN" altLang="en-US" b="1" dirty="0" smtClean="0"/>
              <a:t>上，更新权重。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随机梯度下降</a:t>
            </a:r>
            <a:r>
              <a:rPr lang="zh-CN" altLang="en-US" b="1" dirty="0" smtClean="0"/>
              <a:t>算法，在每一次学习过程中，在</a:t>
            </a:r>
            <a:r>
              <a:rPr lang="zh-CN" altLang="en-US" b="1" dirty="0" smtClean="0">
                <a:solidFill>
                  <a:srgbClr val="0070C0"/>
                </a:solidFill>
              </a:rPr>
              <a:t>单个样本</a:t>
            </a:r>
            <a:r>
              <a:rPr lang="zh-CN" altLang="en-US" b="1" dirty="0" smtClean="0"/>
              <a:t>上，更新权重。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训练样本提交方式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392478" cy="390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1600" y="2276872"/>
            <a:ext cx="72008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3608" y="1844824"/>
            <a:ext cx="129614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16016" y="1844824"/>
            <a:ext cx="129614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59632" y="3645024"/>
            <a:ext cx="129614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31640" y="4149080"/>
            <a:ext cx="1800200" cy="2880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03648" y="4509120"/>
            <a:ext cx="864096" cy="2880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59632" y="4869160"/>
            <a:ext cx="1296144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75656" y="5301208"/>
            <a:ext cx="864096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37755" y="2780928"/>
            <a:ext cx="129614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100392" y="2780928"/>
            <a:ext cx="28803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3568" y="3176826"/>
            <a:ext cx="28803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689598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6.4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梯度下降学习规则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15567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采用阈值激活函数的神经元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96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67744" y="1268760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把偏置并入权重，放在第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维。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1880" y="1628800"/>
            <a:ext cx="648072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71800" y="6237312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阈值激活函数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1920" y="5301208"/>
            <a:ext cx="792088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6.1  </a:t>
            </a:r>
            <a:r>
              <a:rPr lang="zh-CN" altLang="en-US" b="1" dirty="0" smtClean="0"/>
              <a:t>概   述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权重的第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个分量，接收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偏置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，即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阈值激活函数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20069"/>
            <a:ext cx="3686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620269"/>
            <a:ext cx="396240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采用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形激活函数的神经元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58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5656" y="5487615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输入和权重，加权求和后，作为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形函数的输入。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24128" y="4797152"/>
            <a:ext cx="792088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5976" y="3861048"/>
            <a:ext cx="1152128" cy="9361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，又叫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逻辑斯谛函数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08101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采用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形激活函数的带偏置神经元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934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75856" y="3831431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1680" y="1167135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把偏置并入权重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80112" y="1157843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形激活函数的输出，就是神经元的输出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96136" y="5517232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求微分，得到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3212976"/>
            <a:ext cx="2016224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816061" y="5445224"/>
            <a:ext cx="1206207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27984" y="1988840"/>
            <a:ext cx="360040" cy="36004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93985" y="5517232"/>
            <a:ext cx="360040" cy="36004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778207" y="4983559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的梯度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9" y="5445224"/>
            <a:ext cx="1008112" cy="432048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16354" y="6396335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对误差平方项求导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39752" y="5517232"/>
            <a:ext cx="1440160" cy="43204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79712" y="5445224"/>
            <a:ext cx="288032" cy="57606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512698" y="6396335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对神经元的输出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83768" y="1556792"/>
            <a:ext cx="72008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724128" y="1916832"/>
            <a:ext cx="100811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2095"/>
            <a:ext cx="8229600" cy="4525963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权重的第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个分量，接收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偏置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，即：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形激活函数的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微分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8767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879167"/>
            <a:ext cx="4544378" cy="7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8967"/>
            <a:ext cx="2909888" cy="58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总  结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649491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目标函数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如果采用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权重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每个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分量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梯度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，在所有样本集上，表示为：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下面，对上述梯度进行详细推导。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51917"/>
            <a:ext cx="523779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84165"/>
            <a:ext cx="6265545" cy="70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形函数的梯度下降规则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74" y="1412776"/>
            <a:ext cx="8340090" cy="506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660232" y="4725144"/>
            <a:ext cx="2016224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47864" y="4797152"/>
            <a:ext cx="64807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75856" y="5301208"/>
            <a:ext cx="298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35896" y="6351711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学习率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11960" y="5949280"/>
            <a:ext cx="129614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923927" y="5949280"/>
            <a:ext cx="270103" cy="504056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580112" y="2564904"/>
            <a:ext cx="1728192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652120" y="206084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目标函数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72000" y="3356992"/>
            <a:ext cx="1368152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915816" y="3831431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对神经元的输出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76302" y="3356992"/>
            <a:ext cx="216024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452320" y="3410779"/>
            <a:ext cx="288032" cy="450269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092280" y="383143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对权重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求导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08304" y="2943165"/>
            <a:ext cx="216024" cy="36004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32240" y="5949280"/>
            <a:ext cx="288032" cy="450269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80112" y="5949280"/>
            <a:ext cx="1008112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544616" y="6381328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负梯度方向：更新参数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梯度下降学习规则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8" y="1404704"/>
            <a:ext cx="894969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5896" y="5910371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采用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形激活函数，参数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增量（负梯度）的组成部分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9912" y="2852936"/>
            <a:ext cx="122413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87824" y="3861048"/>
            <a:ext cx="309634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4797152"/>
            <a:ext cx="86409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44208" y="5373216"/>
            <a:ext cx="72008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47864" y="5301208"/>
            <a:ext cx="50405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72000" y="5373216"/>
            <a:ext cx="100811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6.5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多层感知机解决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异或分类问题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异或（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）问题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887653" cy="34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86916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使用感知机实现：“与”，“或”，“异或”问题。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与：只有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x1=1, x2=1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时，输出为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或：只要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x1, x2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一个为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时，输出为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异或：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x1, x2 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取值不同时，输出为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输出结果分为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类。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神经网络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99" y="1438994"/>
            <a:ext cx="78962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47864" y="83671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神经网络的结构：输入层，隐层节点，输出层。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神经网络运用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BP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算法，反向传播误差，进行参数的学习。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线性可分情形</a:t>
            </a:r>
            <a:endParaRPr lang="zh-CN" alt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2009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51102"/>
            <a:ext cx="809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963270"/>
            <a:ext cx="790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6512" y="3587006"/>
            <a:ext cx="44406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rgbClr val="0070C0"/>
                </a:solidFill>
              </a:rPr>
              <a:t>与，或，运算结果是线性可分的。</a:t>
            </a: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6071136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或问题，采用阈值激活函数，权重为</a:t>
            </a:r>
            <a:r>
              <a:rPr lang="en-US" altLang="zh-C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，偏置为</a:t>
            </a:r>
            <a:r>
              <a:rPr lang="en-US" altLang="zh-C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-1/2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。分离平面为：</a:t>
            </a:r>
            <a:r>
              <a:rPr lang="en-US" altLang="zh-C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x1+x2-1/2=0</a:t>
            </a:r>
            <a:r>
              <a:rPr lang="zh-CN" alt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。（单层感知机编程已实现）</a:t>
            </a:r>
            <a:endParaRPr lang="zh-CN" alt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1403648" y="994718"/>
            <a:ext cx="2016224" cy="1800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860032" y="1408837"/>
            <a:ext cx="2016224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923928" y="4437112"/>
            <a:ext cx="72008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092280" y="5949280"/>
            <a:ext cx="72008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4574"/>
            <a:ext cx="8143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23728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异或问题，是线性不可分的。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单层感知机，不能解决。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层感知机解决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XOR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问题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296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7584" y="5694347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层感知机，可以解决异或问题。划分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次分离平面。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隐层，使用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1772816"/>
            <a:ext cx="1368152" cy="3240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3" y="1253281"/>
            <a:ext cx="916400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4664"/>
            <a:ext cx="2790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97152"/>
            <a:ext cx="273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124744"/>
            <a:ext cx="301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24136" y="5661248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权重和偏置，如图。采用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阈值激活函数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得到神经元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的决策函数。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404664"/>
            <a:ext cx="273630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68144" y="1124744"/>
            <a:ext cx="302433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19672" y="4797152"/>
            <a:ext cx="280831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55976" y="2078777"/>
            <a:ext cx="288032" cy="21602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55684" y="3465150"/>
            <a:ext cx="288032" cy="21602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26571" y="2762999"/>
            <a:ext cx="288032" cy="21602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图中的两层感知机确定的决策线是</a:t>
            </a:r>
            <a:r>
              <a:rPr lang="en-US" altLang="zh-CN" b="1" dirty="0" smtClean="0"/>
              <a:t>:</a:t>
            </a:r>
            <a:endParaRPr lang="zh-CN" altLang="en-US" b="1" dirty="0" smtClean="0"/>
          </a:p>
          <a:p>
            <a:endParaRPr lang="zh-CN" alt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798" y="1996033"/>
            <a:ext cx="47434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95736" y="5373216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的决策函数和分离超平面。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55167"/>
            <a:ext cx="4772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48800" y="4767535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的决策函数和分离超平面。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947" y="1239143"/>
            <a:ext cx="50577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71469" y="4623519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的决策函数和分离超平面。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64" y="332656"/>
            <a:ext cx="8382000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47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673751" y="2831217"/>
            <a:ext cx="64807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39752" y="1732876"/>
            <a:ext cx="504056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47864" y="1732876"/>
            <a:ext cx="64807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47864" y="2830925"/>
            <a:ext cx="64807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7544" y="530120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，将（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）点，分离出来。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，将（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）点，分离出来。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，将（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）点和（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）点，归为一类。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2080" y="1340768"/>
            <a:ext cx="1008112" cy="79208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43808" y="4293096"/>
            <a:ext cx="936104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55776" y="3501008"/>
            <a:ext cx="1512168" cy="360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987824" y="3933056"/>
            <a:ext cx="936104" cy="25188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close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all,clear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all,clc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p=[0 1;1 1;0 0;1 0];       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多层感知机的输入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t=[1;0;0;1];                    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多层感知机的输出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感知器有两层，一共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个神经元。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输入层的节点为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隐层的节点为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输出层的节点为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；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权重和偏置的初始化。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w13=1;w14=1;w23=1;w24=1;w35=1;w45=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b3=0;b4=0;b5=0;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感知机的原理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简单的感知机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7239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6424" y="1052736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最简的感知机由一个神经元构成。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输入信号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i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，与权重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相乘、求和后，通过激活函数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f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，作为输出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o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型函数，误差反向传播。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多次迭代。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=1:1000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if mod(i,4)&gt;0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n=mod(i,4);     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重复使用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个样本点训练。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n=4;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x1=p(n,1); x2=p(n,2);       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输入向量：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维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正向计算：每个神经元激活函数的输出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x3=1/(1+exp(-(w13*x1+w23*x2+b3)));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x4=1/(1+exp(-(w14*x1+w24*x2+b4)));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x5=1/(1+exp(-(w35*x3+w45*x4+b5)));</a:t>
            </a:r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反向传播误差。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首先，求神经元的局部梯度。（后面的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小节进行公式推导）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sig5=(x5-t(n))*x5*(1-x5);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sig3=sig5*w35*x3*(1-x3);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sig4=sig5*w45*x4*(1-x4);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梯度下降法：更新隐层和输出层的权重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和偏置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w35=w35-sig5*x3;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w45=w45-sig5*x4;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b5=b5-sig5;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梯度下降法：更新输入层和隐层的权重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和偏置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w13=w13-sig3*x1;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w23=w23-sig3*x2;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w14=w14-sig4*x1;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w24=w24-sig4*x2;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b3=b3-sig3;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b4=b4-sig4;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完成训练后，输出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个样本的预测结果。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=1:4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x1=p(i,1);x2=p(i,2);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x3=1/(1+exp(-(w13*x1+w23*x2+b3)));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x4=1/(1+exp(-(w14*x1+w24*x2+b4)));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x5=1/(1+exp(-(w35*x3+w45*x4+b5)));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输出可视化。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绘制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个样本点。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x=p(:,1); y=p(:,2);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plot(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x,y,'o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');hold on;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：实现异或门（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97152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绘制：多层感知机的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个分离超平面（隐层神经元）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x=-0.5:0.1:1.5;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y=-w13/w23*x-b3/w23;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plot(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);hold on;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x=-0.5:0.1:1.5;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y=-w14/w24*x-b4/w24;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plot(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);hold on;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02311" y="3241576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*x+w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*y+b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2120" y="5545832"/>
            <a:ext cx="3018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*x+w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*y+b</a:t>
            </a:r>
            <a:r>
              <a:rPr lang="en-US" altLang="zh-CN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：运行结果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58</a:t>
            </a:fld>
            <a:endParaRPr lang="zh-CN" altLang="en-US"/>
          </a:p>
        </p:txBody>
      </p:sp>
      <p:pic>
        <p:nvPicPr>
          <p:cNvPr id="1026" name="Picture 2" descr="E:\上课\挑战性学习课程-统计学习理论及应用\编程\多层感知机\异或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495925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6.6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多层感知机的分类原理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59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输入信号为：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,…,i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baseline="-25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神经元对应的权重为：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,…,w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baseline="-25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和权重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加权求和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再输入到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zh-CN" altLang="en-US" b="1" baseline="-25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最后把信号，输出到另一个神经元。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多层感知机到底在做什么？</a:t>
            </a:r>
            <a:endParaRPr lang="zh-CN" alt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841105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2457038"/>
            <a:ext cx="93610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9592" y="3573016"/>
            <a:ext cx="129614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39752" y="2456746"/>
            <a:ext cx="1656184" cy="396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28184" y="1628800"/>
            <a:ext cx="720080" cy="439248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28384" y="3212976"/>
            <a:ext cx="648072" cy="122413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47664" y="2043211"/>
            <a:ext cx="1512168" cy="341527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79" y="764704"/>
            <a:ext cx="8833009" cy="4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51571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假设第一个隐层有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在隐层，每个神经元用一条决策线，实现二分类。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共分为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个空间（顶点）。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6176" y="3933056"/>
            <a:ext cx="1872208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24128" y="4365104"/>
            <a:ext cx="237626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23728" y="414908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分类任务：二分类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3995936" y="2708920"/>
            <a:ext cx="432048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50307" y="2276872"/>
            <a:ext cx="432048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771508" y="800562"/>
            <a:ext cx="432048" cy="28803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147888"/>
            <a:ext cx="8924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548761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第二个隐层的分离超平面，将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个顶点，分成两类。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9" y="548680"/>
            <a:ext cx="8546783" cy="481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512" y="574548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如果数据仍然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线性不可分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，则为感知机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增加隐层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，实现正确分类。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0" y="1412776"/>
            <a:ext cx="648072" cy="12241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32040" y="692696"/>
            <a:ext cx="648072" cy="288032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91880" y="404664"/>
            <a:ext cx="648072" cy="345638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75" y="1196752"/>
            <a:ext cx="8726805" cy="24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44532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多层感知机，有多个隐层。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每个隐层“浓缩”数据。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使用多次映射，能够实现正确分类。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71688"/>
            <a:ext cx="852963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65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96136" y="3573016"/>
            <a:ext cx="122413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43808" y="3573016"/>
            <a:ext cx="122413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5536" y="4005064"/>
            <a:ext cx="1944216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67944" y="4040922"/>
            <a:ext cx="237626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39752" y="530120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多层感知机的设计方法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54558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6.7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多层感知机的举例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耕种算法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Tilling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（耕种，耕作）算法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67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412329"/>
            <a:ext cx="9105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528" y="58052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每个神经元的决策线不一样。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个神经元，划分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个空间，实现二分类（圆形、叉形）。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484784"/>
            <a:ext cx="1944216" cy="19442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87824" y="1556792"/>
            <a:ext cx="2304256" cy="19442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86365" y="2564904"/>
            <a:ext cx="720080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94185" y="1556792"/>
            <a:ext cx="720080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82463" y="1844824"/>
            <a:ext cx="720080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58281" y="2672770"/>
            <a:ext cx="720080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440904"/>
            <a:ext cx="7410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536" y="260648"/>
            <a:ext cx="6527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第一层，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个神经元，划分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个空间。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第二层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个神经元，将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个顶点，分为两类。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第三层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个神经元，实现“分类标签”的分配。</a:t>
            </a:r>
          </a:p>
        </p:txBody>
      </p:sp>
      <p:sp>
        <p:nvSpPr>
          <p:cNvPr id="7" name="矩形 6"/>
          <p:cNvSpPr/>
          <p:nvPr/>
        </p:nvSpPr>
        <p:spPr>
          <a:xfrm>
            <a:off x="5724128" y="4293096"/>
            <a:ext cx="2592288" cy="64807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0112" y="3140968"/>
            <a:ext cx="2088232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80112" y="1916832"/>
            <a:ext cx="792088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1680" y="2060848"/>
            <a:ext cx="43263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077072"/>
            <a:ext cx="43263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27984" y="2348880"/>
            <a:ext cx="432632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13" y="1851248"/>
            <a:ext cx="8963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43808" y="62068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多层感知机的结构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8965" y="1812032"/>
            <a:ext cx="2664296" cy="38164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64954" y="2172072"/>
            <a:ext cx="2664296" cy="201622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47864" y="594928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隐层神经元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372200" y="4509120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输出层神经元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903191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6.2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激活函数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7" y="2266950"/>
            <a:ext cx="8521065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70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16016" y="2204864"/>
            <a:ext cx="1656184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40352" y="2204864"/>
            <a:ext cx="108012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528" y="2708920"/>
            <a:ext cx="108012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9792" y="3501008"/>
            <a:ext cx="172819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37" y="1552576"/>
            <a:ext cx="8683943" cy="337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56176" y="1124744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耕种（增加隐层）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0272" y="1556792"/>
            <a:ext cx="1656184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95936" y="1556792"/>
            <a:ext cx="1296144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39752" y="1484784"/>
            <a:ext cx="1296144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39752" y="4077072"/>
            <a:ext cx="1296144" cy="360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95936" y="4077072"/>
            <a:ext cx="1296144" cy="360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1520" y="4509120"/>
            <a:ext cx="108012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16416" y="4077072"/>
            <a:ext cx="360040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87824" y="4509120"/>
            <a:ext cx="1296144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39752" y="2564904"/>
            <a:ext cx="1296144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40152" y="2636912"/>
            <a:ext cx="1944216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54558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6.8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可微激活函数函的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多层感知机学习方法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72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15567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 smtClean="0"/>
              <a:t>可微</a:t>
            </a:r>
            <a:r>
              <a:rPr lang="zh-CN" altLang="en-US" b="1" dirty="0" smtClean="0"/>
              <a:t>激活函数的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多层感知机学习方法</a:t>
            </a:r>
            <a:endParaRPr lang="zh-CN" alt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3" y="1772756"/>
            <a:ext cx="9035415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594928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多层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感知机的结构：有输入层、隐层、输出层。完成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多分类。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8117" y="1740316"/>
            <a:ext cx="719788" cy="36329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04048" y="1700808"/>
            <a:ext cx="864096" cy="36724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92280" y="2420888"/>
            <a:ext cx="792088" cy="23762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6467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51920" y="407707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样本输入值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6056" y="2492896"/>
            <a:ext cx="648072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68144" y="2492896"/>
            <a:ext cx="720080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56176" y="407707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样本输出值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误差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的表示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输入层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接收的信号为：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输出层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个神经元，输出的信号为：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个神经元，输出信号的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误差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0"/>
              </a:spcBef>
            </a:pP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需要最小化的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误差能量函数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69368"/>
            <a:ext cx="676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521496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69085"/>
            <a:ext cx="3438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661248"/>
            <a:ext cx="2457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误差的能量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r>
              <a:rPr lang="zh-CN" altLang="en-US" b="1" dirty="0" smtClean="0"/>
              <a:t>对</a:t>
            </a:r>
            <a:r>
              <a:rPr lang="zh-CN" altLang="en-US" b="1" dirty="0" smtClean="0">
                <a:solidFill>
                  <a:srgbClr val="0070C0"/>
                </a:solidFill>
              </a:rPr>
              <a:t>单个样本</a:t>
            </a:r>
            <a:r>
              <a:rPr lang="zh-CN" altLang="en-US" b="1" dirty="0" smtClean="0"/>
              <a:t>，所有输出层的神经元，</a:t>
            </a:r>
            <a:r>
              <a:rPr lang="zh-CN" altLang="en-US" b="1" dirty="0" smtClean="0">
                <a:solidFill>
                  <a:srgbClr val="FF0000"/>
                </a:solidFill>
              </a:rPr>
              <a:t>误差平方的总和</a:t>
            </a:r>
            <a:r>
              <a:rPr lang="zh-CN" altLang="en-US" b="1" dirty="0" smtClean="0"/>
              <a:t>为：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5676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在</a:t>
            </a:r>
            <a:r>
              <a:rPr lang="zh-CN" altLang="en-US" b="1" dirty="0" smtClean="0">
                <a:solidFill>
                  <a:srgbClr val="0070C0"/>
                </a:solidFill>
              </a:rPr>
              <a:t>所有训练样本</a:t>
            </a:r>
            <a:r>
              <a:rPr lang="zh-CN" altLang="en-US" b="1" dirty="0" smtClean="0"/>
              <a:t>上的误差能量的</a:t>
            </a:r>
            <a:r>
              <a:rPr lang="zh-CN" altLang="en-US" b="1" dirty="0" smtClean="0">
                <a:solidFill>
                  <a:srgbClr val="FF0000"/>
                </a:solidFill>
              </a:rPr>
              <a:t>均值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81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11960" y="1412776"/>
            <a:ext cx="3600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56" y="1278210"/>
            <a:ext cx="81915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误差的反向传播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4211960" y="4221088"/>
            <a:ext cx="936104" cy="79208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78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31640" y="162880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偏置并入权重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1760" y="50555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输入与权重，加权求和。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9952" y="2924944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经过激活函数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8224" y="3068960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计算：预测值与真实值的误差。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6056" y="1196752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单个输出神经元的误差计算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55776" y="4293096"/>
            <a:ext cx="936104" cy="72008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24328" y="4509120"/>
            <a:ext cx="1224136" cy="43204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724128" y="2132856"/>
            <a:ext cx="1224136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275856" y="2996952"/>
            <a:ext cx="936104" cy="72008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诱导局部域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10754"/>
            <a:ext cx="8686800" cy="525658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表示：第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个样本，或迭代次数。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神经元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诱导局部域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，表示为：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权重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b="1" baseline="-25000" dirty="0" err="1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只出现在神经元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诱导局部域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中（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表示上一层的第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个神经元，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表示当前层的第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个神经元）。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激活函数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的作用下，神经元的输出，表示为：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62882"/>
            <a:ext cx="366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88224" y="2070665"/>
            <a:ext cx="2376264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对上一层神经元的输出，进行加权求和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647258"/>
            <a:ext cx="2762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79712" y="6223322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诱导局部域，输入到激活函数。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激活函数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98" y="1293068"/>
            <a:ext cx="8058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1895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04048" y="1229851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激活函数分成四种。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阈值，线性，分段线性，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形。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3212976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形函数的表达式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6159" y="4887381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形函数的微分表达式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615" y="225770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阈值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987824" y="227687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线性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-36512" y="486916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分段线性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3131840" y="4869160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形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2080" y="3645024"/>
            <a:ext cx="2304256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64088" y="4437112"/>
            <a:ext cx="3096344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412436" y="404745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推导见后页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13496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zh-CN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altLang="zh-CN" b="1" baseline="-25000" dirty="0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pt-BR" altLang="zh-CN" b="1" dirty="0" smtClean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zh-CN" altLang="pt-BR" b="1" dirty="0" smtClean="0">
                <a:latin typeface="Times New Roman" pitchFamily="18" charset="0"/>
                <a:cs typeface="Times New Roman" pitchFamily="18" charset="0"/>
              </a:rPr>
              <a:t>的梯度下降更新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6208279"/>
            <a:ext cx="806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的梯度：能量函数，对参数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求导（推导见下页）。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3848" y="2331243"/>
            <a:ext cx="792088" cy="43204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5976" y="2331535"/>
            <a:ext cx="792088" cy="43204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20072" y="2097290"/>
            <a:ext cx="1296144" cy="39560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88224" y="2349464"/>
            <a:ext cx="1728192" cy="36004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45224"/>
            <a:ext cx="366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843808" y="5661248"/>
            <a:ext cx="360040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16016" y="5661248"/>
            <a:ext cx="504056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2762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843808" y="4365104"/>
            <a:ext cx="360040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0" y="4365104"/>
            <a:ext cx="432048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2816"/>
            <a:ext cx="2457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843808" y="1916832"/>
            <a:ext cx="432048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27984" y="1916832"/>
            <a:ext cx="432048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212976"/>
            <a:ext cx="3438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843808" y="3212976"/>
            <a:ext cx="432048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92080" y="3140968"/>
            <a:ext cx="432048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6291" y="1772816"/>
            <a:ext cx="800100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3383" y="3284984"/>
            <a:ext cx="46482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8581" y="4293097"/>
            <a:ext cx="163830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5165" y="5589241"/>
            <a:ext cx="84582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推导：参数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的求导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81</a:t>
            </a:fld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7504" y="126876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能量函数，对误差求导。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04" y="270892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误差，对激活函数的输出求导。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504" y="386104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激活函数的微分。</a:t>
            </a:r>
            <a:endParaRPr lang="en-US" altLang="zh-CN" sz="2400" b="1" dirty="0" smtClean="0">
              <a:solidFill>
                <a:srgbClr val="0070C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7504" y="5085184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诱导局部域，对权重求导。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1" y="1700808"/>
            <a:ext cx="8966835" cy="19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4981575" cy="1247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35896" y="3717032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参数增量：负梯度，与学习率的乘积。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07" y="1124744"/>
            <a:ext cx="448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使用梯度下降法，更新参数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2348880"/>
            <a:ext cx="288032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04002" y="2348880"/>
            <a:ext cx="3024336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35696" y="5877272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的梯度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局部梯度：输出层神经元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412776"/>
            <a:ext cx="91344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139952" y="3284984"/>
            <a:ext cx="2592288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48064" y="5517232"/>
            <a:ext cx="2592288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83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24129" y="2204864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从参数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的增量中，分离出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局部梯度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7624" y="6405498"/>
            <a:ext cx="822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输出层局部梯度：误差与激活函数微分的乘积，带上负号。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61" y="5301208"/>
            <a:ext cx="237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局部梯度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定义为：能量函数对诱导局部域的微分。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1760" y="5409074"/>
            <a:ext cx="2232248" cy="100811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13" grpId="0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8966835" cy="199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07704" y="4077072"/>
            <a:ext cx="600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在参数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的增量中，局部梯度记为：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delta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2040" y="2348880"/>
            <a:ext cx="648072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Euclid" pitchFamily="18" charset="0"/>
              </a:rPr>
              <a:t>倒数第二层的神经元为：</a:t>
            </a:r>
            <a:r>
              <a:rPr lang="en-US" altLang="zh-CN" b="1" i="1" dirty="0" smtClean="0">
                <a:latin typeface="Euclid" pitchFamily="18" charset="0"/>
              </a:rPr>
              <a:t>j</a:t>
            </a:r>
            <a:r>
              <a:rPr lang="zh-CN" altLang="en-US" b="1" dirty="0" smtClean="0">
                <a:latin typeface="Euclid" pitchFamily="18" charset="0"/>
              </a:rPr>
              <a:t> 。</a:t>
            </a:r>
            <a:endParaRPr lang="en-US" altLang="zh-CN" b="1" i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与 </a:t>
            </a:r>
            <a:r>
              <a:rPr lang="en-US" altLang="zh-CN" b="1" i="1" dirty="0" smtClean="0">
                <a:latin typeface="Euclid" pitchFamily="18" charset="0"/>
              </a:rPr>
              <a:t>j </a:t>
            </a:r>
            <a:r>
              <a:rPr lang="zh-CN" altLang="en-US" b="1" dirty="0" smtClean="0">
                <a:latin typeface="Euclid" pitchFamily="18" charset="0"/>
              </a:rPr>
              <a:t>相连的输出层神经元为 </a:t>
            </a:r>
            <a:r>
              <a:rPr lang="en-US" altLang="zh-CN" b="1" i="1" dirty="0" smtClean="0">
                <a:latin typeface="Euclid" pitchFamily="18" charset="0"/>
              </a:rPr>
              <a:t>k</a:t>
            </a:r>
            <a:r>
              <a:rPr lang="zh-CN" altLang="en-US" b="1" dirty="0" smtClean="0">
                <a:latin typeface="Euclid" pitchFamily="18" charset="0"/>
              </a:rPr>
              <a:t>，共</a:t>
            </a:r>
            <a:r>
              <a:rPr lang="en-US" altLang="zh-CN" b="1" i="1" dirty="0" smtClean="0">
                <a:latin typeface="Euclid" pitchFamily="18" charset="0"/>
              </a:rPr>
              <a:t>C </a:t>
            </a:r>
            <a:r>
              <a:rPr lang="zh-CN" altLang="en-US" b="1" dirty="0" smtClean="0">
                <a:latin typeface="Euclid" pitchFamily="18" charset="0"/>
              </a:rPr>
              <a:t>个。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倒数第二层神经元的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局部梯度</a:t>
            </a:r>
            <a:r>
              <a:rPr lang="zh-CN" altLang="en-US" b="1" dirty="0" smtClean="0">
                <a:latin typeface="Euclid" pitchFamily="18" charset="0"/>
              </a:rPr>
              <a:t>：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能量函数</a:t>
            </a:r>
            <a:r>
              <a:rPr lang="zh-CN" altLang="en-US" b="1" dirty="0" smtClean="0">
                <a:latin typeface="Euclid" pitchFamily="18" charset="0"/>
              </a:rPr>
              <a:t>，对倒数第二层神经元的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诱导局部域</a:t>
            </a:r>
            <a:r>
              <a:rPr lang="zh-CN" altLang="en-US" b="1" dirty="0" smtClean="0">
                <a:latin typeface="Euclid" pitchFamily="18" charset="0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微分</a:t>
            </a:r>
            <a:r>
              <a:rPr lang="zh-CN" altLang="en-US" b="1" dirty="0" smtClean="0">
                <a:latin typeface="Euclid" pitchFamily="18" charset="0"/>
              </a:rPr>
              <a:t>。</a:t>
            </a:r>
            <a:endParaRPr lang="zh-CN" altLang="en-US" b="1" dirty="0">
              <a:latin typeface="Euclid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能量函数</a:t>
            </a:r>
            <a:r>
              <a:rPr lang="zh-CN" altLang="en-US" b="1" dirty="0" smtClean="0"/>
              <a:t>，对输出层神经元的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误差</a:t>
            </a:r>
            <a:r>
              <a:rPr lang="zh-CN" altLang="en-US" b="1" dirty="0" smtClean="0"/>
              <a:t>求导：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86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54102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46759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75856" y="3454102"/>
            <a:ext cx="1008112" cy="100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75856" y="4606230"/>
            <a:ext cx="936104" cy="9361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48064" y="2534791"/>
            <a:ext cx="720080" cy="36004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误差</a:t>
            </a:r>
            <a:r>
              <a:rPr lang="zh-CN" altLang="en-US" b="1" dirty="0" smtClean="0"/>
              <a:t>，对输出层神经元的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诱导局部域</a:t>
            </a:r>
            <a:r>
              <a:rPr lang="zh-CN" altLang="en-US" b="1" dirty="0" smtClean="0"/>
              <a:t>求导：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87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54102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705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148064" y="2780928"/>
            <a:ext cx="1440160" cy="5760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7984" y="3454102"/>
            <a:ext cx="1008112" cy="100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11960" y="4678238"/>
            <a:ext cx="1800200" cy="64807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681"/>
            <a:ext cx="8229600" cy="4525963"/>
          </a:xfrm>
        </p:spPr>
        <p:txBody>
          <a:bodyPr/>
          <a:lstStyle/>
          <a:p>
            <a:r>
              <a:rPr lang="zh-CN" altLang="en-US" b="1" dirty="0" smtClean="0"/>
              <a:t>输出层神经元的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诱导局部域</a:t>
            </a:r>
            <a:r>
              <a:rPr lang="zh-CN" altLang="en-US" b="1" dirty="0" smtClean="0"/>
              <a:t>，对倒数第二层神经元的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输出</a:t>
            </a:r>
            <a:r>
              <a:rPr lang="zh-CN" altLang="en-US" b="1" dirty="0" smtClean="0"/>
              <a:t>求导：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88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54102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1142"/>
            <a:ext cx="3076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508104" y="2559174"/>
            <a:ext cx="720080" cy="50405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80112" y="3454102"/>
            <a:ext cx="1008112" cy="100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84168" y="4822254"/>
            <a:ext cx="86409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44208" y="2204864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Euclid" pitchFamily="18" charset="0"/>
              </a:rPr>
              <a:t>对单个神经元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Euclid" pitchFamily="18" charset="0"/>
              </a:rPr>
              <a:t>j </a:t>
            </a:r>
            <a:r>
              <a:rPr lang="zh-CN" altLang="en-US" sz="2400" b="1" dirty="0" smtClean="0">
                <a:solidFill>
                  <a:srgbClr val="0070C0"/>
                </a:solidFill>
                <a:latin typeface="Euclid" pitchFamily="18" charset="0"/>
              </a:rPr>
              <a:t>的输出求导，因此，去掉求和符号。</a:t>
            </a:r>
            <a:endParaRPr lang="zh-CN" altLang="en-US" sz="2400" b="1" dirty="0">
              <a:solidFill>
                <a:srgbClr val="0070C0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倒数第二层神经元的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输出</a:t>
            </a:r>
            <a:r>
              <a:rPr lang="zh-CN" altLang="en-US" b="1" dirty="0" smtClean="0"/>
              <a:t>，对</a:t>
            </a:r>
            <a:r>
              <a:rPr lang="zh-CN" altLang="en-US" b="1" dirty="0" smtClean="0">
                <a:solidFill>
                  <a:srgbClr val="FF0000"/>
                </a:solidFill>
              </a:rPr>
              <a:t>诱导局部域</a:t>
            </a:r>
            <a:r>
              <a:rPr lang="zh-CN" altLang="en-US" b="1" dirty="0" smtClean="0"/>
              <a:t>求导：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89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54102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93268"/>
            <a:ext cx="2762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60032" y="2637284"/>
            <a:ext cx="720080" cy="36004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14311" y="3454102"/>
            <a:ext cx="1008112" cy="10081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48264" y="4678238"/>
            <a:ext cx="1296144" cy="64807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阈值逻辑单元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315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07904" y="134076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与权重加权后的信号，如果大于等于阈值，则输出信号为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否则，输出信号为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0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5301208"/>
            <a:ext cx="1152128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87824" y="4077072"/>
            <a:ext cx="2016224" cy="10801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局部梯度：倒数第二层神经元（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在倒数第二层神经元的局部梯度中，</a:t>
            </a:r>
            <a:r>
              <a:rPr lang="zh-CN" altLang="en-US" b="1" dirty="0" smtClean="0">
                <a:solidFill>
                  <a:srgbClr val="FF0000"/>
                </a:solidFill>
              </a:rPr>
              <a:t>带入输出层</a:t>
            </a:r>
            <a:r>
              <a:rPr lang="zh-CN" altLang="en-US" b="1" dirty="0" smtClean="0"/>
              <a:t>神经元的</a:t>
            </a:r>
            <a:r>
              <a:rPr lang="zh-CN" altLang="en-US" b="1" dirty="0" smtClean="0">
                <a:solidFill>
                  <a:srgbClr val="FF0000"/>
                </a:solidFill>
              </a:rPr>
              <a:t>局部梯度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90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78038"/>
            <a:ext cx="754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779912" y="4102174"/>
            <a:ext cx="2304256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8064" y="5254302"/>
            <a:ext cx="720080" cy="36004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6135687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Euclid" pitchFamily="18" charset="0"/>
              </a:rPr>
              <a:t>推出：倒数第二层神经元的局部梯度！</a:t>
            </a:r>
            <a:endParaRPr lang="zh-CN" altLang="en-US" sz="2400" b="1" dirty="0">
              <a:solidFill>
                <a:srgbClr val="0070C0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局部梯度：其他隐层神经元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CN" b="1" i="1" dirty="0" smtClean="0">
                <a:latin typeface="Euclid" pitchFamily="18" charset="0"/>
              </a:rPr>
              <a:t>j </a:t>
            </a:r>
            <a:r>
              <a:rPr lang="zh-CN" altLang="en-US" b="1" dirty="0" smtClean="0">
                <a:latin typeface="Euclid" pitchFamily="18" charset="0"/>
              </a:rPr>
              <a:t>为前神经元。</a:t>
            </a:r>
            <a:r>
              <a:rPr lang="en-US" altLang="zh-CN" b="1" i="1" dirty="0" smtClean="0">
                <a:latin typeface="Euclid" pitchFamily="18" charset="0"/>
              </a:rPr>
              <a:t>k </a:t>
            </a:r>
            <a:r>
              <a:rPr lang="zh-CN" altLang="en-US" b="1" dirty="0" smtClean="0">
                <a:latin typeface="Euclid" pitchFamily="18" charset="0"/>
              </a:rPr>
              <a:t>为后神经元。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后神经元 </a:t>
            </a:r>
            <a:r>
              <a:rPr lang="en-US" altLang="zh-CN" b="1" i="1" dirty="0" smtClean="0">
                <a:latin typeface="Euclid" pitchFamily="18" charset="0"/>
              </a:rPr>
              <a:t>k </a:t>
            </a:r>
            <a:r>
              <a:rPr lang="zh-CN" altLang="en-US" b="1" dirty="0" smtClean="0">
                <a:latin typeface="Euclid" pitchFamily="18" charset="0"/>
              </a:rPr>
              <a:t>的局部梯度为：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前神经元 </a:t>
            </a:r>
            <a:r>
              <a:rPr lang="en-US" altLang="zh-CN" b="1" i="1" dirty="0" smtClean="0">
                <a:latin typeface="Euclid" pitchFamily="18" charset="0"/>
              </a:rPr>
              <a:t>j </a:t>
            </a:r>
            <a:r>
              <a:rPr lang="zh-CN" altLang="en-US" b="1" dirty="0" smtClean="0">
                <a:latin typeface="Euclid" pitchFamily="18" charset="0"/>
              </a:rPr>
              <a:t>的激活函数的微分为：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神经元 </a:t>
            </a:r>
            <a:r>
              <a:rPr lang="en-US" altLang="zh-CN" b="1" i="1" dirty="0" smtClean="0">
                <a:latin typeface="Euclid" pitchFamily="18" charset="0"/>
              </a:rPr>
              <a:t>k </a:t>
            </a:r>
            <a:r>
              <a:rPr lang="zh-CN" altLang="en-US" b="1" dirty="0" smtClean="0">
                <a:latin typeface="Euclid" pitchFamily="18" charset="0"/>
              </a:rPr>
              <a:t>和 </a:t>
            </a:r>
            <a:r>
              <a:rPr lang="en-US" altLang="zh-CN" b="1" i="1" dirty="0" smtClean="0">
                <a:latin typeface="Euclid" pitchFamily="18" charset="0"/>
              </a:rPr>
              <a:t>j </a:t>
            </a:r>
            <a:r>
              <a:rPr lang="zh-CN" altLang="en-US" b="1" dirty="0" smtClean="0">
                <a:latin typeface="Euclid" pitchFamily="18" charset="0"/>
              </a:rPr>
              <a:t>相连的权重为：</a:t>
            </a:r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latin typeface="Euclid" pitchFamily="18" charset="0"/>
              </a:rPr>
              <a:t>因此，可以使用下面的递推式，得到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隐层神经元</a:t>
            </a:r>
            <a:r>
              <a:rPr lang="zh-CN" altLang="en-US" b="1" dirty="0" smtClean="0">
                <a:latin typeface="Euclid" pitchFamily="18" charset="0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局部梯度</a:t>
            </a:r>
            <a:r>
              <a:rPr lang="zh-CN" altLang="en-US" b="1" dirty="0" smtClean="0">
                <a:latin typeface="Euclid" pitchFamily="18" charset="0"/>
              </a:rPr>
              <a:t>：</a:t>
            </a:r>
            <a:endParaRPr lang="zh-CN" altLang="en-US" b="1" dirty="0">
              <a:latin typeface="Euclid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229200"/>
            <a:ext cx="6485573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22793"/>
            <a:ext cx="72294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1414463" cy="6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41948"/>
            <a:ext cx="95345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95536" y="6290156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Euclid" pitchFamily="18" charset="0"/>
              </a:rPr>
              <a:t>局部梯度的定义：能量函数，对诱导局部域的微分。</a:t>
            </a:r>
            <a:endParaRPr lang="zh-CN" altLang="en-US" sz="2800" b="1" dirty="0">
              <a:solidFill>
                <a:srgbClr val="0070C0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总   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梯度下降法</a:t>
            </a:r>
            <a:r>
              <a:rPr lang="zh-CN" altLang="en-US" b="1" dirty="0" smtClean="0">
                <a:latin typeface="Euclid" pitchFamily="18" charset="0"/>
              </a:rPr>
              <a:t>更新参数 </a:t>
            </a:r>
            <a:r>
              <a:rPr lang="en-US" altLang="zh-CN" b="1" dirty="0" smtClean="0">
                <a:latin typeface="Euclid" pitchFamily="18" charset="0"/>
              </a:rPr>
              <a:t>w</a:t>
            </a:r>
            <a:r>
              <a:rPr lang="zh-CN" altLang="en-US" b="1" dirty="0" smtClean="0">
                <a:latin typeface="Euclid" pitchFamily="18" charset="0"/>
              </a:rPr>
              <a:t>：</a:t>
            </a:r>
            <a:endParaRPr lang="en-US" altLang="zh-CN" b="1" dirty="0" smtClean="0">
              <a:latin typeface="Euclid" pitchFamily="18" charset="0"/>
            </a:endParaRPr>
          </a:p>
          <a:p>
            <a:endParaRPr lang="en-US" altLang="zh-CN" b="1" dirty="0" smtClean="0">
              <a:latin typeface="Euclid" pitchFamily="18" charset="0"/>
            </a:endParaRPr>
          </a:p>
          <a:p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输出层</a:t>
            </a:r>
            <a:r>
              <a:rPr lang="zh-CN" altLang="en-US" b="1" dirty="0" smtClean="0">
                <a:latin typeface="Euclid" pitchFamily="18" charset="0"/>
              </a:rPr>
              <a:t>神经元的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局部梯度</a:t>
            </a:r>
            <a:r>
              <a:rPr lang="zh-CN" altLang="en-US" b="1" dirty="0" smtClean="0">
                <a:latin typeface="Euclid" pitchFamily="18" charset="0"/>
              </a:rPr>
              <a:t>：</a:t>
            </a:r>
            <a:endParaRPr lang="en-US" altLang="zh-CN" b="1" dirty="0" smtClean="0">
              <a:latin typeface="Euclid" pitchFamily="18" charset="0"/>
            </a:endParaRPr>
          </a:p>
          <a:p>
            <a:endParaRPr lang="en-US" altLang="zh-CN" b="1" dirty="0" smtClean="0">
              <a:latin typeface="Euclid" pitchFamily="18" charset="0"/>
            </a:endParaRPr>
          </a:p>
          <a:p>
            <a:endParaRPr lang="en-US" altLang="zh-CN" b="1" dirty="0" smtClean="0">
              <a:latin typeface="Euclid" pitchFamily="18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隐层</a:t>
            </a:r>
            <a:r>
              <a:rPr lang="zh-CN" altLang="en-US" b="1" dirty="0" smtClean="0">
                <a:latin typeface="Euclid" pitchFamily="18" charset="0"/>
              </a:rPr>
              <a:t>神经元的</a:t>
            </a:r>
            <a:r>
              <a:rPr lang="zh-CN" altLang="en-US" b="1" dirty="0" smtClean="0">
                <a:solidFill>
                  <a:srgbClr val="FF0000"/>
                </a:solidFill>
                <a:latin typeface="Euclid" pitchFamily="18" charset="0"/>
              </a:rPr>
              <a:t>局部梯度</a:t>
            </a:r>
            <a:r>
              <a:rPr lang="zh-CN" altLang="en-US" b="1" dirty="0" smtClean="0">
                <a:latin typeface="Euclid" pitchFamily="18" charset="0"/>
              </a:rPr>
              <a:t>：</a:t>
            </a:r>
            <a:endParaRPr lang="zh-CN" altLang="en-US" b="1" dirty="0">
              <a:latin typeface="Euclid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92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798393"/>
            <a:ext cx="4857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3962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348880"/>
            <a:ext cx="3409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401566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6.9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反向传播算法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93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反向传播算法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给定训练样本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第一步，初始化权重，满足均匀分布，均值为</a:t>
            </a:r>
            <a:r>
              <a:rPr lang="en-US" altLang="zh-CN" b="1" dirty="0" smtClean="0">
                <a:latin typeface="Euclid" pitchFamily="18" charset="0"/>
              </a:rPr>
              <a:t>0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第二步，从训练样本中进行抽样，形成训练序列。</a:t>
            </a:r>
            <a:endParaRPr lang="en-US" altLang="zh-CN" b="1" dirty="0" smtClean="0"/>
          </a:p>
          <a:p>
            <a:r>
              <a:rPr lang="zh-CN" altLang="en-US" b="1" dirty="0" smtClean="0"/>
              <a:t>第三步，在网络中进行前向计算。</a:t>
            </a:r>
            <a:endParaRPr lang="en-US" altLang="zh-CN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3467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99715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第四步，在网络中进行反向计算。</a:t>
            </a:r>
            <a:endParaRPr lang="en-US" altLang="zh-CN" b="1" dirty="0" smtClean="0"/>
          </a:p>
          <a:p>
            <a:pPr>
              <a:spcBef>
                <a:spcPts val="1200"/>
              </a:spcBef>
            </a:pPr>
            <a:r>
              <a:rPr lang="zh-CN" altLang="en-US" b="1" dirty="0" smtClean="0"/>
              <a:t>计算网络的</a:t>
            </a:r>
            <a:r>
              <a:rPr lang="zh-CN" altLang="en-US" b="1" dirty="0" smtClean="0">
                <a:solidFill>
                  <a:srgbClr val="FF0000"/>
                </a:solidFill>
              </a:rPr>
              <a:t>局部梯度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更新权重：</a:t>
            </a:r>
            <a:endParaRPr lang="zh-CN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353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29200"/>
            <a:ext cx="6296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95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3543399"/>
            <a:ext cx="96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激活函数的微分，以及后一层的局部梯度，与权重的加权求和。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4" y="202469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误差，以及激活函数的微分，带上负号。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84777" y="2420888"/>
            <a:ext cx="2411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输出层神经元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8305" y="3068960"/>
            <a:ext cx="194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隐层神经元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594928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参数增量：学习率，局部梯度，前一层神经元的输出，相乘，带上负号。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8686800" cy="4525963"/>
          </a:xfrm>
        </p:spPr>
        <p:txBody>
          <a:bodyPr/>
          <a:lstStyle/>
          <a:p>
            <a:r>
              <a:rPr lang="zh-CN" altLang="en-US" b="1" dirty="0" smtClean="0"/>
              <a:t>第五步，对于新的训练样本序列，重复第三步的前向计算，和第四步的反向计算，直到网络收敛。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6.10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前向计算和反向传播算法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举例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97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第六章  多层感知机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计算例子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56792"/>
            <a:ext cx="9043988" cy="29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536" y="48691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神经网有三层。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第一层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（输入层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个节点。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第二层（隐层），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个节点。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第三层（输出层），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个节点。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42" y="1729626"/>
            <a:ext cx="8713946" cy="30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512" y="725795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训练数据集：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只有一个样本点，输入特征只有一个维度（值为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），输出值为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5046275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输入层、隐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层：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形激活函数。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输出层：线性激活函数。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给出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形激活函数的两个输入值、输出值。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5085</Words>
  <Application>Microsoft Office PowerPoint</Application>
  <PresentationFormat>全屏显示(4:3)</PresentationFormat>
  <Paragraphs>831</Paragraphs>
  <Slides>140</Slides>
  <Notes>69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140</vt:i4>
      </vt:variant>
    </vt:vector>
  </HeadingPairs>
  <TitlesOfParts>
    <vt:vector size="141" baseType="lpstr">
      <vt:lpstr>Office 主题</vt:lpstr>
      <vt:lpstr>第六章  多层感知机</vt:lpstr>
      <vt:lpstr>本章目录</vt:lpstr>
      <vt:lpstr>6.1  概   述</vt:lpstr>
      <vt:lpstr>神经网络</vt:lpstr>
      <vt:lpstr>感知机的原理</vt:lpstr>
      <vt:lpstr>幻灯片 6</vt:lpstr>
      <vt:lpstr>6.2  激活函数</vt:lpstr>
      <vt:lpstr>激活函数</vt:lpstr>
      <vt:lpstr>阈值逻辑单元</vt:lpstr>
      <vt:lpstr>总  结</vt:lpstr>
      <vt:lpstr>采用线性激活函数的神经元</vt:lpstr>
      <vt:lpstr>总  结</vt:lpstr>
      <vt:lpstr>S 形函数（Sigmoidal Functions）</vt:lpstr>
      <vt:lpstr>总  结</vt:lpstr>
      <vt:lpstr>推导：S形激活函数的微分</vt:lpstr>
      <vt:lpstr>总  结</vt:lpstr>
      <vt:lpstr>6.3  梯度下降学习规则</vt:lpstr>
      <vt:lpstr>梯度下降学习规则</vt:lpstr>
      <vt:lpstr>总  结</vt:lpstr>
      <vt:lpstr>幻灯片 20</vt:lpstr>
      <vt:lpstr>梯度下降法</vt:lpstr>
      <vt:lpstr>总  结</vt:lpstr>
      <vt:lpstr>幻灯片 23</vt:lpstr>
      <vt:lpstr>幻灯片 24</vt:lpstr>
      <vt:lpstr>随机梯度下降算法</vt:lpstr>
      <vt:lpstr>总  结</vt:lpstr>
      <vt:lpstr>训练样本提交方式</vt:lpstr>
      <vt:lpstr>6.4  激活函数的 梯度下降学习规则</vt:lpstr>
      <vt:lpstr>采用阈值激活函数的神经元</vt:lpstr>
      <vt:lpstr>总  结</vt:lpstr>
      <vt:lpstr>采用S 形激活函数的神经元</vt:lpstr>
      <vt:lpstr>总  结</vt:lpstr>
      <vt:lpstr>采用S 形激活函数的带偏置神经元</vt:lpstr>
      <vt:lpstr>总  结</vt:lpstr>
      <vt:lpstr>幻灯片 35</vt:lpstr>
      <vt:lpstr>S 形函数的梯度下降规则</vt:lpstr>
      <vt:lpstr>梯度下降学习规则</vt:lpstr>
      <vt:lpstr>6.5  多层感知机解决 异或分类问题</vt:lpstr>
      <vt:lpstr>异或（XOR）问题</vt:lpstr>
      <vt:lpstr>线性可分情形</vt:lpstr>
      <vt:lpstr>幻灯片 41</vt:lpstr>
      <vt:lpstr>用2 层感知机解决XOR 问题</vt:lpstr>
      <vt:lpstr>幻灯片 43</vt:lpstr>
      <vt:lpstr>幻灯片 44</vt:lpstr>
      <vt:lpstr>幻灯片 45</vt:lpstr>
      <vt:lpstr>幻灯片 46</vt:lpstr>
      <vt:lpstr>幻灯片 47</vt:lpstr>
      <vt:lpstr>Matlab：实现异或门（1）</vt:lpstr>
      <vt:lpstr>Matlab：实现异或门（2）</vt:lpstr>
      <vt:lpstr>Matlab：实现异或门（3）</vt:lpstr>
      <vt:lpstr>Matlab：实现异或门（4）</vt:lpstr>
      <vt:lpstr>Matlab：实现异或门（5）</vt:lpstr>
      <vt:lpstr>Matlab：实现异或门（6）</vt:lpstr>
      <vt:lpstr>Matlab：实现异或门（7）</vt:lpstr>
      <vt:lpstr>Matlab：实现异或门（8）</vt:lpstr>
      <vt:lpstr>Matlab：实现异或门（9）</vt:lpstr>
      <vt:lpstr>Matlab：实现异或门（10）</vt:lpstr>
      <vt:lpstr>Matlab：运行结果</vt:lpstr>
      <vt:lpstr>6.6  多层感知机的分类原理</vt:lpstr>
      <vt:lpstr>多层感知机到底在做什么？</vt:lpstr>
      <vt:lpstr>幻灯片 61</vt:lpstr>
      <vt:lpstr>幻灯片 62</vt:lpstr>
      <vt:lpstr>幻灯片 63</vt:lpstr>
      <vt:lpstr>幻灯片 64</vt:lpstr>
      <vt:lpstr>幻灯片 65</vt:lpstr>
      <vt:lpstr>6.7  多层感知机的举例: 耕种算法</vt:lpstr>
      <vt:lpstr>Tilling（耕种，耕作）算法</vt:lpstr>
      <vt:lpstr>幻灯片 68</vt:lpstr>
      <vt:lpstr>幻灯片 69</vt:lpstr>
      <vt:lpstr>幻灯片 70</vt:lpstr>
      <vt:lpstr>幻灯片 71</vt:lpstr>
      <vt:lpstr>6.8  可微激活函数函的 多层感知机学习方法</vt:lpstr>
      <vt:lpstr>可微激活函数的 多层感知机学习方法</vt:lpstr>
      <vt:lpstr>幻灯片 74</vt:lpstr>
      <vt:lpstr>误差e 的表示</vt:lpstr>
      <vt:lpstr>误差的能量 e2</vt:lpstr>
      <vt:lpstr>幻灯片 77</vt:lpstr>
      <vt:lpstr>误差的反向传播</vt:lpstr>
      <vt:lpstr>诱导局部域</vt:lpstr>
      <vt:lpstr>wji(n) 的梯度下降更新</vt:lpstr>
      <vt:lpstr>推导：参数w的求导</vt:lpstr>
      <vt:lpstr>幻灯片 82</vt:lpstr>
      <vt:lpstr>局部梯度：输出层神经元</vt:lpstr>
      <vt:lpstr>幻灯片 84</vt:lpstr>
      <vt:lpstr>局部梯度：倒数第二层神经元（1）</vt:lpstr>
      <vt:lpstr>局部梯度：倒数第二层神经元（2）</vt:lpstr>
      <vt:lpstr>局部梯度：倒数第二层神经元（3）</vt:lpstr>
      <vt:lpstr>局部梯度：倒数第二层神经元（4）</vt:lpstr>
      <vt:lpstr>局部梯度：倒数第二层神经元（5）</vt:lpstr>
      <vt:lpstr>局部梯度：倒数第二层神经元（6）</vt:lpstr>
      <vt:lpstr>局部梯度：其他隐层神经元</vt:lpstr>
      <vt:lpstr>总   结</vt:lpstr>
      <vt:lpstr>6.9  反向传播算法</vt:lpstr>
      <vt:lpstr>反向传播算法</vt:lpstr>
      <vt:lpstr>幻灯片 95</vt:lpstr>
      <vt:lpstr>幻灯片 96</vt:lpstr>
      <vt:lpstr>6.10  前向计算和反向传播算法 举例</vt:lpstr>
      <vt:lpstr>计算例子</vt:lpstr>
      <vt:lpstr>幻灯片 99</vt:lpstr>
      <vt:lpstr>前向计算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反向传播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权值更新表</vt:lpstr>
      <vt:lpstr>Pytorch：实现cifar-10分类（1）</vt:lpstr>
      <vt:lpstr>Pytorch：实现cifar-10分类（1）</vt:lpstr>
      <vt:lpstr>Pytorch：实现cifar-10分类（1）</vt:lpstr>
      <vt:lpstr>Pytorch：实现cifar-10分类（2）</vt:lpstr>
      <vt:lpstr>Pytorch：实现cifar-10分类（2）</vt:lpstr>
      <vt:lpstr>Pytorch：实现cifar-10分类（2）</vt:lpstr>
      <vt:lpstr>Pytorch：实现cifar-10分类（3）</vt:lpstr>
      <vt:lpstr>Pytorch：实现cifar-10分类（3）</vt:lpstr>
      <vt:lpstr>Pytorch：实现cifar-10分类（3）</vt:lpstr>
      <vt:lpstr>Pytorch：实现cifar-10分类（4）</vt:lpstr>
      <vt:lpstr>Pytorch：实现cifar-10分类（4）</vt:lpstr>
      <vt:lpstr>Pytorch：实现cifar-10分类（5）</vt:lpstr>
      <vt:lpstr>Pytorch：实现cifar-10分类（5）</vt:lpstr>
      <vt:lpstr>Pytorch：实现cifar-10分类（5）</vt:lpstr>
      <vt:lpstr>Pytorch：实现cifar-10分类（5）</vt:lpstr>
      <vt:lpstr>Pytorch：实现cifar-10分类（6）</vt:lpstr>
      <vt:lpstr>Pytorch：实现cifar-10分类（6）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第六讲 非线性分类模型 -多层感知机</dc:title>
  <cp:lastModifiedBy>Career</cp:lastModifiedBy>
  <cp:revision>839</cp:revision>
  <dcterms:modified xsi:type="dcterms:W3CDTF">2019-12-14T15:26:44Z</dcterms:modified>
</cp:coreProperties>
</file>