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1"/>
  </p:notesMasterIdLst>
  <p:handoutMasterIdLst>
    <p:handoutMasterId r:id="rId72"/>
  </p:handoutMasterIdLst>
  <p:sldIdLst>
    <p:sldId id="256" r:id="rId2"/>
    <p:sldId id="521" r:id="rId3"/>
    <p:sldId id="523" r:id="rId4"/>
    <p:sldId id="260" r:id="rId5"/>
    <p:sldId id="266" r:id="rId6"/>
    <p:sldId id="278" r:id="rId7"/>
    <p:sldId id="279" r:id="rId8"/>
    <p:sldId id="497" r:id="rId9"/>
    <p:sldId id="280" r:id="rId10"/>
    <p:sldId id="267" r:id="rId11"/>
    <p:sldId id="460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89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525" r:id="rId28"/>
    <p:sldId id="353" r:id="rId29"/>
    <p:sldId id="354" r:id="rId30"/>
    <p:sldId id="355" r:id="rId31"/>
    <p:sldId id="526" r:id="rId32"/>
    <p:sldId id="527" r:id="rId33"/>
    <p:sldId id="357" r:id="rId34"/>
    <p:sldId id="524" r:id="rId35"/>
    <p:sldId id="452" r:id="rId36"/>
    <p:sldId id="453" r:id="rId37"/>
    <p:sldId id="454" r:id="rId38"/>
    <p:sldId id="528" r:id="rId39"/>
    <p:sldId id="529" r:id="rId40"/>
    <p:sldId id="455" r:id="rId41"/>
    <p:sldId id="456" r:id="rId42"/>
    <p:sldId id="457" r:id="rId43"/>
    <p:sldId id="458" r:id="rId44"/>
    <p:sldId id="469" r:id="rId45"/>
    <p:sldId id="530" r:id="rId46"/>
    <p:sldId id="471" r:id="rId47"/>
    <p:sldId id="472" r:id="rId48"/>
    <p:sldId id="473" r:id="rId49"/>
    <p:sldId id="393" r:id="rId50"/>
    <p:sldId id="531" r:id="rId51"/>
    <p:sldId id="397" r:id="rId52"/>
    <p:sldId id="532" r:id="rId53"/>
    <p:sldId id="398" r:id="rId54"/>
    <p:sldId id="533" r:id="rId55"/>
    <p:sldId id="399" r:id="rId56"/>
    <p:sldId id="400" r:id="rId57"/>
    <p:sldId id="401" r:id="rId58"/>
    <p:sldId id="402" r:id="rId59"/>
    <p:sldId id="534" r:id="rId60"/>
    <p:sldId id="403" r:id="rId61"/>
    <p:sldId id="404" r:id="rId62"/>
    <p:sldId id="420" r:id="rId63"/>
    <p:sldId id="405" r:id="rId64"/>
    <p:sldId id="406" r:id="rId65"/>
    <p:sldId id="407" r:id="rId66"/>
    <p:sldId id="408" r:id="rId67"/>
    <p:sldId id="409" r:id="rId68"/>
    <p:sldId id="519" r:id="rId69"/>
    <p:sldId id="535" r:id="rId70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4" autoAdjust="0"/>
    <p:restoredTop sz="82243" autoAdjust="0"/>
  </p:normalViewPr>
  <p:slideViewPr>
    <p:cSldViewPr>
      <p:cViewPr varScale="1">
        <p:scale>
          <a:sx n="57" d="100"/>
          <a:sy n="57" d="100"/>
        </p:scale>
        <p:origin x="-17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03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image" Target="../media/image50.e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57.emf"/><Relationship Id="rId1" Type="http://schemas.openxmlformats.org/officeDocument/2006/relationships/image" Target="../media/image56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66.emf"/><Relationship Id="rId1" Type="http://schemas.openxmlformats.org/officeDocument/2006/relationships/image" Target="../media/image65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6.emf"/><Relationship Id="rId1" Type="http://schemas.openxmlformats.org/officeDocument/2006/relationships/image" Target="../media/image65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image" Target="../media/image67.e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emf"/><Relationship Id="rId3" Type="http://schemas.openxmlformats.org/officeDocument/2006/relationships/image" Target="../media/image71.emf"/><Relationship Id="rId7" Type="http://schemas.openxmlformats.org/officeDocument/2006/relationships/image" Target="../media/image75.emf"/><Relationship Id="rId12" Type="http://schemas.openxmlformats.org/officeDocument/2006/relationships/image" Target="../media/image80.emf"/><Relationship Id="rId2" Type="http://schemas.openxmlformats.org/officeDocument/2006/relationships/image" Target="../media/image70.emf"/><Relationship Id="rId1" Type="http://schemas.openxmlformats.org/officeDocument/2006/relationships/image" Target="../media/image69.emf"/><Relationship Id="rId6" Type="http://schemas.openxmlformats.org/officeDocument/2006/relationships/image" Target="../media/image74.emf"/><Relationship Id="rId11" Type="http://schemas.openxmlformats.org/officeDocument/2006/relationships/image" Target="../media/image79.emf"/><Relationship Id="rId5" Type="http://schemas.openxmlformats.org/officeDocument/2006/relationships/image" Target="../media/image73.emf"/><Relationship Id="rId10" Type="http://schemas.openxmlformats.org/officeDocument/2006/relationships/image" Target="../media/image78.emf"/><Relationship Id="rId4" Type="http://schemas.openxmlformats.org/officeDocument/2006/relationships/image" Target="../media/image72.emf"/><Relationship Id="rId9" Type="http://schemas.openxmlformats.org/officeDocument/2006/relationships/image" Target="../media/image77.e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emf"/><Relationship Id="rId3" Type="http://schemas.openxmlformats.org/officeDocument/2006/relationships/image" Target="../media/image71.emf"/><Relationship Id="rId7" Type="http://schemas.openxmlformats.org/officeDocument/2006/relationships/image" Target="../media/image75.emf"/><Relationship Id="rId12" Type="http://schemas.openxmlformats.org/officeDocument/2006/relationships/image" Target="../media/image80.emf"/><Relationship Id="rId2" Type="http://schemas.openxmlformats.org/officeDocument/2006/relationships/image" Target="../media/image70.emf"/><Relationship Id="rId1" Type="http://schemas.openxmlformats.org/officeDocument/2006/relationships/image" Target="../media/image69.emf"/><Relationship Id="rId6" Type="http://schemas.openxmlformats.org/officeDocument/2006/relationships/image" Target="../media/image74.emf"/><Relationship Id="rId11" Type="http://schemas.openxmlformats.org/officeDocument/2006/relationships/image" Target="../media/image79.emf"/><Relationship Id="rId5" Type="http://schemas.openxmlformats.org/officeDocument/2006/relationships/image" Target="../media/image73.emf"/><Relationship Id="rId10" Type="http://schemas.openxmlformats.org/officeDocument/2006/relationships/image" Target="../media/image78.emf"/><Relationship Id="rId4" Type="http://schemas.openxmlformats.org/officeDocument/2006/relationships/image" Target="../media/image72.emf"/><Relationship Id="rId9" Type="http://schemas.openxmlformats.org/officeDocument/2006/relationships/image" Target="../media/image77.e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emf"/><Relationship Id="rId3" Type="http://schemas.openxmlformats.org/officeDocument/2006/relationships/image" Target="../media/image71.emf"/><Relationship Id="rId7" Type="http://schemas.openxmlformats.org/officeDocument/2006/relationships/image" Target="../media/image75.emf"/><Relationship Id="rId12" Type="http://schemas.openxmlformats.org/officeDocument/2006/relationships/image" Target="../media/image80.emf"/><Relationship Id="rId2" Type="http://schemas.openxmlformats.org/officeDocument/2006/relationships/image" Target="../media/image70.emf"/><Relationship Id="rId1" Type="http://schemas.openxmlformats.org/officeDocument/2006/relationships/image" Target="../media/image69.emf"/><Relationship Id="rId6" Type="http://schemas.openxmlformats.org/officeDocument/2006/relationships/image" Target="../media/image74.emf"/><Relationship Id="rId11" Type="http://schemas.openxmlformats.org/officeDocument/2006/relationships/image" Target="../media/image79.emf"/><Relationship Id="rId5" Type="http://schemas.openxmlformats.org/officeDocument/2006/relationships/image" Target="../media/image73.emf"/><Relationship Id="rId10" Type="http://schemas.openxmlformats.org/officeDocument/2006/relationships/image" Target="../media/image78.emf"/><Relationship Id="rId4" Type="http://schemas.openxmlformats.org/officeDocument/2006/relationships/image" Target="../media/image72.emf"/><Relationship Id="rId9" Type="http://schemas.openxmlformats.org/officeDocument/2006/relationships/image" Target="../media/image7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e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e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emf"/><Relationship Id="rId4" Type="http://schemas.openxmlformats.org/officeDocument/2006/relationships/image" Target="../media/image86.e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image" Target="../media/image90.emf"/><Relationship Id="rId1" Type="http://schemas.openxmlformats.org/officeDocument/2006/relationships/image" Target="../media/image89.emf"/><Relationship Id="rId5" Type="http://schemas.openxmlformats.org/officeDocument/2006/relationships/image" Target="../media/image93.wmf"/><Relationship Id="rId4" Type="http://schemas.openxmlformats.org/officeDocument/2006/relationships/image" Target="../media/image92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emf"/><Relationship Id="rId2" Type="http://schemas.openxmlformats.org/officeDocument/2006/relationships/image" Target="../media/image86.emf"/><Relationship Id="rId1" Type="http://schemas.openxmlformats.org/officeDocument/2006/relationships/image" Target="../media/image85.emf"/><Relationship Id="rId5" Type="http://schemas.openxmlformats.org/officeDocument/2006/relationships/image" Target="../media/image89.emf"/><Relationship Id="rId4" Type="http://schemas.openxmlformats.org/officeDocument/2006/relationships/image" Target="../media/image91.e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emf"/><Relationship Id="rId7" Type="http://schemas.openxmlformats.org/officeDocument/2006/relationships/image" Target="../media/image99.wmf"/><Relationship Id="rId2" Type="http://schemas.openxmlformats.org/officeDocument/2006/relationships/image" Target="../media/image95.emf"/><Relationship Id="rId1" Type="http://schemas.openxmlformats.org/officeDocument/2006/relationships/image" Target="../media/image94.emf"/><Relationship Id="rId6" Type="http://schemas.openxmlformats.org/officeDocument/2006/relationships/image" Target="../media/image98.wmf"/><Relationship Id="rId5" Type="http://schemas.openxmlformats.org/officeDocument/2006/relationships/image" Target="../media/image88.wmf"/><Relationship Id="rId4" Type="http://schemas.openxmlformats.org/officeDocument/2006/relationships/image" Target="../media/image97.e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emf"/><Relationship Id="rId2" Type="http://schemas.openxmlformats.org/officeDocument/2006/relationships/image" Target="../media/image101.emf"/><Relationship Id="rId1" Type="http://schemas.openxmlformats.org/officeDocument/2006/relationships/image" Target="../media/image10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emf"/><Relationship Id="rId2" Type="http://schemas.openxmlformats.org/officeDocument/2006/relationships/image" Target="../media/image104.emf"/><Relationship Id="rId1" Type="http://schemas.openxmlformats.org/officeDocument/2006/relationships/image" Target="../media/image103.e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7.emf"/><Relationship Id="rId1" Type="http://schemas.openxmlformats.org/officeDocument/2006/relationships/image" Target="../media/image106.e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11.emf"/><Relationship Id="rId1" Type="http://schemas.openxmlformats.org/officeDocument/2006/relationships/image" Target="../media/image1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2.e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emf"/><Relationship Id="rId2" Type="http://schemas.openxmlformats.org/officeDocument/2006/relationships/image" Target="../media/image113.wmf"/><Relationship Id="rId1" Type="http://schemas.openxmlformats.org/officeDocument/2006/relationships/image" Target="../media/image107.emf"/><Relationship Id="rId4" Type="http://schemas.openxmlformats.org/officeDocument/2006/relationships/image" Target="../media/image1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image" Target="../media/image27.emf"/><Relationship Id="rId7" Type="http://schemas.openxmlformats.org/officeDocument/2006/relationships/image" Target="../media/image31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10" Type="http://schemas.openxmlformats.org/officeDocument/2006/relationships/image" Target="../media/image34.emf"/><Relationship Id="rId4" Type="http://schemas.openxmlformats.org/officeDocument/2006/relationships/image" Target="../media/image28.emf"/><Relationship Id="rId9" Type="http://schemas.openxmlformats.org/officeDocument/2006/relationships/image" Target="../media/image3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4" Type="http://schemas.openxmlformats.org/officeDocument/2006/relationships/image" Target="../media/image3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image" Target="../media/image4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ffectLst/>
                <a:latin typeface="Times New Roman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ffectLst/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ffectLst/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63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ffectLst/>
                <a:latin typeface="Times New Roman" pitchFamily="18" charset="0"/>
              </a:defRPr>
            </a:lvl1pPr>
          </a:lstStyle>
          <a:p>
            <a:fld id="{78A9613D-3E2E-4C15-8058-452098AEE03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9524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4FD97-23A0-4B27-AAEC-3498B8B49E35}" type="datetimeFigureOut">
              <a:rPr lang="zh-CN" altLang="en-US" smtClean="0"/>
              <a:pPr/>
              <a:t>2019-12-9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9650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5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797550" y="6743700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C663E-62F5-456C-8F86-66C10EDD21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2474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Chapter Five Synchronous Sequential Circuit.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Chapter five has four main points.</a:t>
            </a:r>
          </a:p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Definition of Synchronous Sequential Circuit.</a:t>
            </a:r>
          </a:p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Analysis of Synchronous Sequential Circuit.</a:t>
            </a:r>
          </a:p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Design of Synchronous Sequential Circuit.</a:t>
            </a:r>
          </a:p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Typical Synchronous Sequential Circuits.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current state is 11. The input is 1.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circuit is acting as the subtraction counter. </a:t>
            </a:r>
          </a:p>
          <a:p>
            <a:r>
              <a:rPr lang="en-US" altLang="zh-CN" dirty="0" smtClean="0"/>
              <a:t>11 minus 1 equals 10. No</a:t>
            </a:r>
            <a:r>
              <a:rPr lang="en-US" altLang="zh-CN" baseline="0" dirty="0" smtClean="0"/>
              <a:t> borrow. So the next state is 10. The output is 0.</a:t>
            </a:r>
          </a:p>
          <a:p>
            <a:r>
              <a:rPr lang="en-US" altLang="zh-CN" baseline="0" dirty="0" smtClean="0"/>
              <a:t>If the input is 0,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circuit state is unchanged. No</a:t>
            </a:r>
            <a:r>
              <a:rPr lang="en-US" altLang="zh-CN" baseline="0" dirty="0" smtClean="0">
                <a:latin typeface="Times New Roman" pitchFamily="18" charset="0"/>
                <a:cs typeface="Times New Roman" pitchFamily="18" charset="0"/>
              </a:rPr>
              <a:t> borrow.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baseline="0" dirty="0" smtClean="0">
                <a:latin typeface="Times New Roman" pitchFamily="18" charset="0"/>
                <a:cs typeface="Times New Roman" pitchFamily="18" charset="0"/>
              </a:rPr>
              <a:t> output is 0.</a:t>
            </a:r>
            <a:endParaRPr lang="en-US" altLang="zh-CN" baseline="0" dirty="0" smtClean="0"/>
          </a:p>
          <a:p>
            <a:r>
              <a:rPr lang="en-US" altLang="zh-CN" baseline="0" dirty="0" smtClean="0"/>
              <a:t>So we get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Diagram.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Write</a:t>
            </a:r>
            <a:r>
              <a:rPr lang="en-US" altLang="zh-CN" baseline="0" dirty="0" smtClean="0"/>
              <a:t>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Table.</a:t>
            </a:r>
          </a:p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Table is composed of circuit input X, current state,</a:t>
            </a: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next state, circuit output. </a:t>
            </a:r>
          </a:p>
          <a:p>
            <a:r>
              <a:rPr lang="en-US" altLang="zh-CN" baseline="0" dirty="0" smtClean="0"/>
              <a:t>We write Q2 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 the far left</a:t>
            </a:r>
            <a:r>
              <a:rPr lang="en-US" altLang="zh-CN" baseline="0" dirty="0" smtClean="0"/>
              <a:t>. Because Q2 is the highest bit.</a:t>
            </a:r>
            <a:endParaRPr lang="en-US" altLang="zh-CN" baseline="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Circuit input X and current state are input signals. Write the input signals in the ascending order, from 000 to 111.</a:t>
            </a:r>
          </a:p>
          <a:p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Look at the first line. If x is 0, the circuit state is unchanged. The current state is 00. So the next state is 00. No borrow. So circuit output Z is 0.</a:t>
            </a:r>
          </a:p>
          <a:p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Look at the last line. If x is 1, the circuit is acting as the subtraction counter. The current state is 11. 11 minus 1 is 10. So the next state is 10. No borrow. So the circuit output Z is 0. </a:t>
            </a:r>
          </a:p>
          <a:p>
            <a:endParaRPr lang="en-US" altLang="zh-CN" baseline="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Simplify state</a:t>
            </a:r>
            <a:r>
              <a:rPr lang="en-US" altLang="zh-CN" baseline="0" dirty="0" smtClean="0"/>
              <a:t> equations by K-map.</a:t>
            </a:r>
          </a:p>
          <a:p>
            <a:r>
              <a:rPr lang="en-US" altLang="zh-CN" baseline="0" dirty="0" smtClean="0"/>
              <a:t>Look at the K-map. Q2’s next state is the output of K-map. X and Q2Q1’s current state are inputs of K-map.</a:t>
            </a:r>
          </a:p>
          <a:p>
            <a:r>
              <a:rPr lang="en-US" altLang="zh-CN" baseline="0" dirty="0" smtClean="0"/>
              <a:t>Draw K-circles on “1” blocks. The circuit is required to be implemented by T flip-flop. So change the OR gate into NAND gate for simplification. Invert each variable. Change OR gate into NAND gate. Write the common inverter.</a:t>
            </a:r>
          </a:p>
          <a:p>
            <a:r>
              <a:rPr lang="en-US" altLang="zh-CN" baseline="0" dirty="0" smtClean="0"/>
              <a:t>Write the XOR form of the equation.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Simplify output </a:t>
            </a:r>
            <a:r>
              <a:rPr lang="en-US" altLang="zh-CN" baseline="0" dirty="0" smtClean="0"/>
              <a:t>equations by K-map. We can draw a single K-circle for circuit output Z.</a:t>
            </a:r>
          </a:p>
          <a:p>
            <a:r>
              <a:rPr lang="en-US" altLang="zh-CN" dirty="0" smtClean="0"/>
              <a:t>Assign</a:t>
            </a:r>
            <a:r>
              <a:rPr lang="en-US" altLang="zh-CN" baseline="0" dirty="0" smtClean="0"/>
              <a:t> values to the input of T flip-flop.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Draw circuit diagram.</a:t>
            </a:r>
          </a:p>
          <a:p>
            <a:r>
              <a:rPr lang="en-US" altLang="zh-CN" dirty="0" smtClean="0"/>
              <a:t>First,</a:t>
            </a:r>
            <a:r>
              <a:rPr lang="en-US" altLang="zh-CN" baseline="0" dirty="0" smtClean="0"/>
              <a:t> draw the two T flip-flops.</a:t>
            </a:r>
          </a:p>
          <a:p>
            <a:r>
              <a:rPr lang="en-US" altLang="zh-CN" baseline="0" dirty="0" smtClean="0"/>
              <a:t>Second, draw the inputs for flip-flop.</a:t>
            </a:r>
          </a:p>
          <a:p>
            <a:r>
              <a:rPr lang="en-US" altLang="zh-CN" baseline="0" dirty="0" smtClean="0"/>
              <a:t>Third, draw the circuit output.</a:t>
            </a:r>
          </a:p>
          <a:p>
            <a:r>
              <a:rPr lang="en-US" altLang="zh-CN" baseline="0" dirty="0" smtClean="0"/>
              <a:t>Fourth, write the </a:t>
            </a:r>
            <a:r>
              <a:rPr lang="en-US" altLang="zh-CN" baseline="0" smtClean="0"/>
              <a:t>clock pulse </a:t>
            </a:r>
            <a:r>
              <a:rPr lang="en-US" altLang="zh-CN" baseline="0" dirty="0" smtClean="0"/>
              <a:t>CP.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Draw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Diagram.</a:t>
            </a:r>
            <a:endParaRPr lang="en-US" altLang="zh-CN" dirty="0" smtClean="0"/>
          </a:p>
          <a:p>
            <a:r>
              <a:rPr lang="en-US" altLang="zh-CN" dirty="0" smtClean="0"/>
              <a:t>If the input</a:t>
            </a:r>
            <a:r>
              <a:rPr lang="en-US" altLang="zh-CN" baseline="0" dirty="0" smtClean="0"/>
              <a:t> is 1, the circuit is acting as the addition counter.</a:t>
            </a:r>
          </a:p>
          <a:p>
            <a:r>
              <a:rPr lang="en-US" altLang="zh-CN" baseline="0" dirty="0" smtClean="0"/>
              <a:t>00 plus 1 equals 01. No borrow. The output is 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If the input</a:t>
            </a:r>
            <a:r>
              <a:rPr lang="en-US" altLang="zh-CN" baseline="0" dirty="0" smtClean="0"/>
              <a:t> is 0, the circuit is acting as the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subtraction </a:t>
            </a:r>
            <a:r>
              <a:rPr lang="en-US" altLang="zh-CN" baseline="0" dirty="0" smtClean="0"/>
              <a:t>counter.</a:t>
            </a:r>
            <a:endParaRPr lang="zh-CN" altLang="en-US" dirty="0" smtClean="0"/>
          </a:p>
          <a:p>
            <a:r>
              <a:rPr lang="en-US" altLang="zh-CN" dirty="0" smtClean="0"/>
              <a:t>10 minu</a:t>
            </a:r>
            <a:r>
              <a:rPr lang="en-US" altLang="zh-CN" baseline="0" dirty="0" smtClean="0"/>
              <a:t>s 1 equals 01. No borrow. The output is 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Pay attention.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11 is unused.</a:t>
            </a:r>
            <a:endParaRPr lang="zh-CN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Write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Table.</a:t>
            </a:r>
          </a:p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We have circuit input X, current state, next state, and</a:t>
            </a: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circuit output Z.</a:t>
            </a:r>
          </a:p>
          <a:p>
            <a:r>
              <a:rPr lang="en-US" altLang="zh-CN" baseline="0" dirty="0" smtClean="0"/>
              <a:t>We write Q2 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 the far left</a:t>
            </a:r>
            <a:r>
              <a:rPr lang="en-US" altLang="zh-CN" baseline="0" dirty="0" smtClean="0"/>
              <a:t>. Because Q2 is the highest bit.</a:t>
            </a:r>
            <a:endParaRPr lang="en-US" altLang="zh-CN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If x is 0, it is the subtraction counter. If x is 1, it is the addition counter.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Pay attention.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11 is unused.</a:t>
            </a: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So the next state of 11 is dd. The output of 11 is 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 is the don’t care term.</a:t>
            </a:r>
            <a:endParaRPr lang="zh-CN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en-US" altLang="zh-CN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en-US" altLang="zh-CN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Simplify</a:t>
            </a:r>
            <a:r>
              <a:rPr lang="en-US" altLang="zh-CN" baseline="0" dirty="0" smtClean="0"/>
              <a:t> the state equation by K-map.</a:t>
            </a:r>
          </a:p>
          <a:p>
            <a:r>
              <a:rPr lang="en-US" altLang="zh-CN" dirty="0" smtClean="0"/>
              <a:t>Look at</a:t>
            </a:r>
            <a:r>
              <a:rPr lang="en-US" altLang="zh-CN" baseline="0" dirty="0" smtClean="0"/>
              <a:t> the K-map of Q2’s next state.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Q2’current state has value 0 in shadow blocks. Q2’current state has value 1 in clear blocks.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The circuit is required to be implemented by JK flip-flop. So we need the form of Q2’current state in state equation.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And we need the form of Q2’current state inverter in state equation. This means we have to draw K-circles in shadow blocks and clear blocks independently. Extract Q2 inverter. Write the XOR form of X and Q1. We do not have Q2. So K2 is 1. J2 is X XOR Q1.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Simplify</a:t>
            </a:r>
            <a:r>
              <a:rPr lang="en-US" altLang="zh-CN" baseline="0" dirty="0" smtClean="0"/>
              <a:t> the output equation by K-map.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Draw K-circle on “1” blocks only. We get the output equation </a:t>
            </a:r>
            <a:r>
              <a:rPr lang="en-US" altLang="zh-CN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Z.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Check the unused state 11. The next state is valid (state 00). The output is correct (Z=0).</a:t>
            </a:r>
            <a:endParaRPr lang="zh-CN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Simplify</a:t>
            </a:r>
            <a:r>
              <a:rPr lang="en-US" altLang="zh-CN" baseline="0" dirty="0" smtClean="0"/>
              <a:t> the output equation by K-map.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Draw K-circle on “1” blocks and “d” blocks. We get the output equation </a:t>
            </a:r>
            <a:r>
              <a:rPr lang="en-US" altLang="zh-CN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Z.</a:t>
            </a:r>
          </a:p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The next state is valid (state 00). The output is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wrong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(Z=1).</a:t>
            </a:r>
            <a:endParaRPr lang="zh-CN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Definition of Synchronous Sequential Circuit.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What is a Synchronous Sequential Circuit? </a:t>
            </a:r>
            <a:endParaRPr lang="zh-CN" altLang="en-US" dirty="0" smtClean="0">
              <a:solidFill>
                <a:srgbClr val="FFFF00"/>
              </a:solidFill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 clock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CP controls all 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flip-flops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at 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 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Draw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Circuit Diagram.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Examples of Typical Synchronous Sequential Circuits. Integrated Counter.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This is the</a:t>
            </a:r>
            <a:r>
              <a:rPr lang="en-US" altLang="zh-CN" baseline="0" dirty="0" smtClean="0"/>
              <a:t> chip pin diagram of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Four-bit binary addition counter 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74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LS161.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/>
              <a:t>Connect</a:t>
            </a:r>
            <a:r>
              <a:rPr lang="en-US" altLang="zh-CN" baseline="0" dirty="0" smtClean="0"/>
              <a:t> the 8</a:t>
            </a:r>
            <a:r>
              <a:rPr lang="en-US" altLang="zh-CN" baseline="30000" dirty="0" smtClean="0"/>
              <a:t>th</a:t>
            </a:r>
            <a:r>
              <a:rPr lang="en-US" altLang="zh-CN" baseline="0" dirty="0" smtClean="0"/>
              <a:t> pin to ground. Connect the 16</a:t>
            </a:r>
            <a:r>
              <a:rPr lang="en-US" altLang="zh-CN" baseline="30000" dirty="0" smtClean="0"/>
              <a:t>th</a:t>
            </a:r>
            <a:r>
              <a:rPr lang="en-US" altLang="zh-CN" baseline="0" dirty="0" smtClean="0"/>
              <a:t> pin to voltage.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 CR NOT is 0, the counting</a:t>
            </a:r>
            <a:r>
              <a:rPr lang="en-US" altLang="zh-CN" baseline="0" dirty="0" smtClean="0"/>
              <a:t> number will be set 0000 at once.</a:t>
            </a:r>
          </a:p>
          <a:p>
            <a:r>
              <a:rPr lang="en-US" altLang="zh-CN" baseline="0" dirty="0" smtClean="0"/>
              <a:t>If LD NOT is 0, the counting number will be set D3D2D1D0 when the next clock pulse (rising edge) triggers.</a:t>
            </a:r>
          </a:p>
          <a:p>
            <a:r>
              <a:rPr lang="en-US" altLang="zh-CN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 is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clock pulse (rising edge triggered).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Q3Q2Q1Q0</a:t>
            </a:r>
            <a:r>
              <a:rPr lang="en-US" altLang="zh-CN" baseline="0" dirty="0" smtClean="0"/>
              <a:t> is the counting number (output).</a:t>
            </a:r>
          </a:p>
          <a:p>
            <a:r>
              <a:rPr lang="en-US" altLang="zh-CN" baseline="0" dirty="0" smtClean="0"/>
              <a:t>CO is the counting carry. CO is 1 when Q3Q2Q1Q0 changes from 1111 to 0</a:t>
            </a:r>
            <a:r>
              <a:rPr lang="en-US" altLang="zh-CN" baseline="0" dirty="0" smtClean="0">
                <a:sym typeface="Wingdings" pitchFamily="2" charset="2"/>
              </a:rPr>
              <a:t>000</a:t>
            </a:r>
            <a:r>
              <a:rPr lang="en-US" altLang="zh-CN" baseline="0" dirty="0" smtClean="0"/>
              <a:t>.</a:t>
            </a:r>
          </a:p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If</a:t>
            </a:r>
            <a:r>
              <a:rPr lang="en-US" altLang="zh-CN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altLang="zh-CN" sz="14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is 11, the chip is acting as the addition counter. Otherwise, the counting number</a:t>
            </a:r>
            <a:r>
              <a:rPr lang="en-US" altLang="zh-CN" sz="1400" baseline="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US" altLang="zh-CN" dirty="0" smtClean="0"/>
              <a:t>Q3Q2Q1Q0 is unchanged.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Function Table of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Integrated Counter.</a:t>
            </a:r>
            <a:endParaRPr lang="zh-CN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first line: If CR NOT is 0, the counting</a:t>
            </a:r>
            <a:r>
              <a:rPr lang="en-US" altLang="zh-CN" baseline="0" dirty="0" smtClean="0"/>
              <a:t> number will be set 0000 at once.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second line: </a:t>
            </a:r>
            <a:r>
              <a:rPr lang="en-US" altLang="zh-CN" baseline="0" dirty="0" smtClean="0"/>
              <a:t>If LD NOT is 0, the counting number will be set D3D2D1D0 when the next clock pulse (rising edge) triggers.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third</a:t>
            </a:r>
            <a:r>
              <a:rPr lang="en-US" altLang="zh-CN" baseline="0" dirty="0" smtClean="0"/>
              <a:t> line: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If</a:t>
            </a:r>
            <a:r>
              <a:rPr lang="en-US" altLang="zh-CN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altLang="zh-CN" sz="12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is 11, the chip is acting as the addition counter. Otherwise, the counting number</a:t>
            </a:r>
            <a:r>
              <a:rPr lang="en-US" altLang="zh-CN" sz="1200" baseline="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US" altLang="zh-CN" dirty="0" smtClean="0"/>
              <a:t>Q3Q2Q1Q0 is unchanged (the 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and 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line).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Function Table of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Integrated Counter.</a:t>
            </a:r>
            <a:endParaRPr lang="zh-CN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first line: If CR NOT is 0, the counting</a:t>
            </a:r>
            <a:r>
              <a:rPr lang="en-US" altLang="zh-CN" baseline="0" dirty="0" smtClean="0"/>
              <a:t> number will be set 0000 at once.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second line: </a:t>
            </a:r>
            <a:r>
              <a:rPr lang="en-US" altLang="zh-CN" baseline="0" dirty="0" smtClean="0"/>
              <a:t>If LD NOT is 0, the counting number will be set D3D2D1D0 when the next clock pulse (rising edge) triggers.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third</a:t>
            </a:r>
            <a:r>
              <a:rPr lang="en-US" altLang="zh-CN" baseline="0" dirty="0" smtClean="0"/>
              <a:t> line: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If</a:t>
            </a:r>
            <a:r>
              <a:rPr lang="en-US" altLang="zh-CN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altLang="zh-CN" sz="12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is 11, the chip is acting as the addition counter. Otherwise, the counting number</a:t>
            </a:r>
            <a:r>
              <a:rPr lang="en-US" altLang="zh-CN" sz="1200" baseline="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US" altLang="zh-CN" dirty="0" smtClean="0"/>
              <a:t>Q3Q2Q1Q0 is unchanged (the 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and 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line).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38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Function Table of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Integrated Counter.</a:t>
            </a:r>
            <a:endParaRPr lang="zh-CN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first line: If CR NOT is 0, the counting</a:t>
            </a:r>
            <a:r>
              <a:rPr lang="en-US" altLang="zh-CN" baseline="0" dirty="0" smtClean="0"/>
              <a:t> number will be set 0000 at once.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second line: </a:t>
            </a:r>
            <a:r>
              <a:rPr lang="en-US" altLang="zh-CN" baseline="0" dirty="0" smtClean="0"/>
              <a:t>If LD NOT is 0, the counting number will be set D3D2D1D0 when the next clock pulse (rising edge) triggers.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third</a:t>
            </a:r>
            <a:r>
              <a:rPr lang="en-US" altLang="zh-CN" baseline="0" dirty="0" smtClean="0"/>
              <a:t> line: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If</a:t>
            </a:r>
            <a:r>
              <a:rPr lang="en-US" altLang="zh-CN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altLang="zh-CN" sz="120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is 11, the chip is acting as the addition counter. Otherwise, the counting number</a:t>
            </a:r>
            <a:r>
              <a:rPr lang="en-US" altLang="zh-CN" sz="1200" baseline="0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US" altLang="zh-CN" dirty="0" smtClean="0"/>
              <a:t>Q3Q2Q1Q0 is unchanged(the 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and 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line).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D3D2D1D0 is 0000.</a:t>
            </a:r>
          </a:p>
          <a:p>
            <a:r>
              <a:rPr lang="en-US" altLang="zh-CN" dirty="0" smtClean="0"/>
              <a:t>If Q3Q2Q1Q0 is 1011, the output of NAND gate is 0.</a:t>
            </a:r>
          </a:p>
          <a:p>
            <a:r>
              <a:rPr lang="en-US" altLang="zh-CN" baseline="0" dirty="0" smtClean="0"/>
              <a:t>If LD NOT is 0, the counting number will be set 0000 (D3D2D1D0) when the next clock pulse (rising edge) triggers.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40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When</a:t>
            </a:r>
            <a:r>
              <a:rPr lang="en-US" altLang="zh-CN" baseline="0" dirty="0" smtClean="0"/>
              <a:t> the rising edge triggers, the counting number changes from 1011 to 0000. </a:t>
            </a:r>
            <a:r>
              <a:rPr lang="en-US" altLang="zh-CN" dirty="0" smtClean="0"/>
              <a:t>It is</a:t>
            </a:r>
            <a:r>
              <a:rPr lang="en-US" altLang="zh-CN" baseline="0" dirty="0" smtClean="0"/>
              <a:t> counting from 0000 to 1011.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41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If Q3Q2Q1Q0 is 1100, the output of NAND gate is 0.</a:t>
            </a:r>
          </a:p>
          <a:p>
            <a:r>
              <a:rPr lang="en-US" altLang="zh-CN" dirty="0" smtClean="0"/>
              <a:t>If CR NOT is 0, the counting</a:t>
            </a:r>
            <a:r>
              <a:rPr lang="en-US" altLang="zh-CN" baseline="0" dirty="0" smtClean="0"/>
              <a:t> number will be set 0000 at once.</a:t>
            </a:r>
          </a:p>
          <a:p>
            <a:r>
              <a:rPr lang="en-US" altLang="zh-CN" baseline="0" dirty="0" smtClean="0"/>
              <a:t>Actually, </a:t>
            </a:r>
            <a:r>
              <a:rPr lang="en-US" altLang="zh-CN" dirty="0" smtClean="0"/>
              <a:t>1100 (Q3Q2Q1Q0) is invisible.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42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Example: Analyze the sequential logic circuit.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/>
              <a:t>Recall the characteristic equation of JK flip-flop.</a:t>
            </a:r>
          </a:p>
          <a:p>
            <a:r>
              <a:rPr lang="en-US" altLang="zh-CN" dirty="0" smtClean="0"/>
              <a:t>Q next</a:t>
            </a:r>
            <a:r>
              <a:rPr lang="en-US" altLang="zh-CN" baseline="0" dirty="0" smtClean="0"/>
              <a:t> state equals J dot Q current state inverter plus K inverter dot Q current state.</a:t>
            </a:r>
          </a:p>
          <a:p>
            <a:r>
              <a:rPr lang="en-US" altLang="zh-CN" baseline="0" dirty="0" smtClean="0"/>
              <a:t>Y is the output of the circuit. Look at the gate. It is AND gate. Y equals X dot Q’s current state. This is output equation.</a:t>
            </a:r>
          </a:p>
          <a:p>
            <a:r>
              <a:rPr lang="en-US" altLang="zh-CN" dirty="0" smtClean="0"/>
              <a:t>JK are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inputs of the flip-flop. J equals X dot Q’s current</a:t>
            </a:r>
            <a:r>
              <a:rPr lang="en-US" altLang="zh-CN" baseline="0" dirty="0" smtClean="0"/>
              <a:t> state inverter. K equals 1. This is excitation equation.</a:t>
            </a:r>
          </a:p>
          <a:p>
            <a:r>
              <a:rPr lang="en-US" altLang="zh-CN" dirty="0" smtClean="0"/>
              <a:t>Take J</a:t>
            </a:r>
            <a:r>
              <a:rPr lang="en-US" altLang="zh-CN" baseline="0" dirty="0" smtClean="0"/>
              <a:t> and K into the characteristic equation. Write Q NOT once. K is 1. K NOT is 0. We get state equation.</a:t>
            </a:r>
          </a:p>
          <a:p>
            <a:r>
              <a:rPr lang="en-US" altLang="zh-CN" baseline="0" dirty="0" smtClean="0"/>
              <a:t>Q’s next state equals X dot Q’s current state inverter.</a:t>
            </a:r>
            <a:endParaRPr lang="en-US" altLang="zh-CN" dirty="0" smtClean="0"/>
          </a:p>
          <a:p>
            <a:r>
              <a:rPr lang="en-US" altLang="zh-CN" dirty="0" smtClean="0"/>
              <a:t>The JK</a:t>
            </a:r>
            <a:r>
              <a:rPr lang="en-US" altLang="zh-CN" baseline="0" dirty="0" smtClean="0"/>
              <a:t> flip-flop is triggered by falling edge.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1100 is invisible. It is</a:t>
            </a:r>
            <a:r>
              <a:rPr lang="en-US" altLang="zh-CN" baseline="0" dirty="0" smtClean="0"/>
              <a:t> counting from 0000 to 1011.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43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sequence generator</a:t>
            </a:r>
            <a:r>
              <a:rPr lang="en-US" altLang="zh-CN" baseline="0" dirty="0" smtClean="0"/>
              <a:t> has 8 bits. The first generated bit is 1. The last generated bit is 0.</a:t>
            </a:r>
          </a:p>
          <a:p>
            <a:r>
              <a:rPr lang="en-US" altLang="zh-CN" baseline="0" dirty="0" smtClean="0"/>
              <a:t>Each bit is generated by state transition. So we have 8 state transitions.</a:t>
            </a:r>
          </a:p>
          <a:p>
            <a:r>
              <a:rPr lang="en-US" altLang="zh-CN" baseline="0" dirty="0" smtClean="0"/>
              <a:t>We have 8 lines in state transition table. The states are from 000 to 111.</a:t>
            </a:r>
          </a:p>
          <a:p>
            <a:r>
              <a:rPr lang="en-US" altLang="zh-CN" baseline="0" dirty="0" smtClean="0"/>
              <a:t>When state 000 changes into 001, the first bit is generated. So at this time circuit output Z is 1.</a:t>
            </a:r>
          </a:p>
          <a:p>
            <a:r>
              <a:rPr lang="en-US" altLang="zh-CN" baseline="0" dirty="0" smtClean="0"/>
              <a:t>We write Q3 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 the far left</a:t>
            </a:r>
            <a:r>
              <a:rPr lang="en-US" altLang="zh-CN" baseline="0" dirty="0" smtClean="0"/>
              <a:t>. Because Q3 is the highest bit.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44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circuit is required to be implemented by</a:t>
            </a:r>
            <a:r>
              <a:rPr lang="en-US" altLang="zh-CN" dirty="0" smtClean="0"/>
              <a:t> JK flip-flop</a:t>
            </a:r>
            <a:r>
              <a:rPr lang="en-US" altLang="zh-CN" baseline="0" dirty="0" smtClean="0"/>
              <a:t>.</a:t>
            </a:r>
          </a:p>
          <a:p>
            <a:r>
              <a:rPr lang="en-US" altLang="zh-CN" baseline="0" dirty="0" smtClean="0"/>
              <a:t>Look at the K-map of Q3’s next state equation.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We draw K-circles in shadow blocks to get Q3’s current state inverter.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We draw K-circles in clear blocks to get Q3’s current state.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46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last“1” </a:t>
            </a:r>
            <a:r>
              <a:rPr lang="en-US" altLang="zh-CN" baseline="0" dirty="0" smtClean="0"/>
              <a:t>in the previous sequence can be reused by the current sequence.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49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We are required to detect</a:t>
            </a:r>
            <a:r>
              <a:rPr lang="en-US" altLang="zh-CN" baseline="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overlapped “111” sequence.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baseline="0" dirty="0" smtClean="0">
                <a:latin typeface="Times New Roman" pitchFamily="18" charset="0"/>
                <a:cs typeface="Times New Roman" pitchFamily="18" charset="0"/>
              </a:rPr>
              <a:t> 3 bits in the sequence.</a:t>
            </a:r>
          </a:p>
          <a:p>
            <a:r>
              <a:rPr lang="en-US" altLang="zh-CN" baseline="0" dirty="0" smtClean="0">
                <a:latin typeface="Times New Roman" pitchFamily="18" charset="0"/>
                <a:cs typeface="Times New Roman" pitchFamily="18" charset="0"/>
              </a:rPr>
              <a:t>So we need to define 3 states only.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50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S0</a:t>
            </a:r>
            <a:r>
              <a:rPr lang="en-US" altLang="zh-CN" dirty="0" smtClean="0">
                <a:sym typeface="Wingdings" pitchFamily="2" charset="2"/>
              </a:rPr>
              <a:t>S1: The</a:t>
            </a:r>
            <a:r>
              <a:rPr lang="en-US" altLang="zh-CN" baseline="0" dirty="0" smtClean="0">
                <a:sym typeface="Wingdings" pitchFamily="2" charset="2"/>
              </a:rPr>
              <a:t> input sequence is “1”. S0 changes into S1.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S1</a:t>
            </a:r>
            <a:r>
              <a:rPr lang="en-US" altLang="zh-CN" dirty="0" smtClean="0">
                <a:sym typeface="Wingdings" pitchFamily="2" charset="2"/>
              </a:rPr>
              <a:t>S2: The</a:t>
            </a:r>
            <a:r>
              <a:rPr lang="en-US" altLang="zh-CN" baseline="0" dirty="0" smtClean="0">
                <a:sym typeface="Wingdings" pitchFamily="2" charset="2"/>
              </a:rPr>
              <a:t> input sequence is “11”.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S2</a:t>
            </a:r>
            <a:r>
              <a:rPr lang="en-US" altLang="zh-CN" dirty="0" smtClean="0">
                <a:sym typeface="Wingdings" pitchFamily="2" charset="2"/>
              </a:rPr>
              <a:t>S2: The</a:t>
            </a:r>
            <a:r>
              <a:rPr lang="en-US" altLang="zh-CN" baseline="0" dirty="0" smtClean="0">
                <a:sym typeface="Wingdings" pitchFamily="2" charset="2"/>
              </a:rPr>
              <a:t> input sequence is “111”. The output becomes 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S0</a:t>
            </a:r>
            <a:r>
              <a:rPr lang="en-US" altLang="zh-CN" dirty="0" smtClean="0">
                <a:sym typeface="Wingdings" pitchFamily="2" charset="2"/>
              </a:rPr>
              <a:t>S0: the</a:t>
            </a:r>
            <a:r>
              <a:rPr lang="en-US" altLang="zh-CN" baseline="0" dirty="0" smtClean="0">
                <a:sym typeface="Wingdings" pitchFamily="2" charset="2"/>
              </a:rPr>
              <a:t> input sequence is “0”. The current state is S0. The next state is also S0.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S1</a:t>
            </a:r>
            <a:r>
              <a:rPr lang="en-US" altLang="zh-CN" dirty="0" smtClean="0">
                <a:sym typeface="Wingdings" pitchFamily="2" charset="2"/>
              </a:rPr>
              <a:t>S0: the</a:t>
            </a:r>
            <a:r>
              <a:rPr lang="en-US" altLang="zh-CN" baseline="0" dirty="0" smtClean="0">
                <a:sym typeface="Wingdings" pitchFamily="2" charset="2"/>
              </a:rPr>
              <a:t> input sequence is “10”.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S2</a:t>
            </a:r>
            <a:r>
              <a:rPr lang="en-US" altLang="zh-CN" dirty="0" smtClean="0">
                <a:sym typeface="Wingdings" pitchFamily="2" charset="2"/>
              </a:rPr>
              <a:t>S0: the</a:t>
            </a:r>
            <a:r>
              <a:rPr lang="en-US" altLang="zh-CN" baseline="0" dirty="0" smtClean="0">
                <a:sym typeface="Wingdings" pitchFamily="2" charset="2"/>
              </a:rPr>
              <a:t> input sequence is “110”.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>
              <a:sym typeface="Wingdings" pitchFamily="2" charset="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51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Assign codes to states</a:t>
            </a:r>
            <a:r>
              <a:rPr lang="en-US" altLang="zh-CN" baseline="0" dirty="0" smtClean="0"/>
              <a:t> by two-bit binary numbers in the ascending order.</a:t>
            </a:r>
          </a:p>
          <a:p>
            <a:r>
              <a:rPr lang="en-US" altLang="zh-CN" baseline="0" dirty="0" smtClean="0"/>
              <a:t>S0 is 00. S1 is 01. S2 is 10. S3 is 11.</a:t>
            </a:r>
          </a:p>
          <a:p>
            <a:r>
              <a:rPr lang="en-US" altLang="zh-CN" baseline="0" dirty="0" smtClean="0"/>
              <a:t>S3 is the unused state. But we need it in state transition table.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52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Convert state</a:t>
            </a:r>
            <a:r>
              <a:rPr lang="en-US" altLang="zh-CN" baseline="0" dirty="0" smtClean="0"/>
              <a:t> transition diagram into state transition table.</a:t>
            </a:r>
          </a:p>
          <a:p>
            <a:r>
              <a:rPr lang="en-US" altLang="zh-CN" dirty="0" smtClean="0"/>
              <a:t>Look at state</a:t>
            </a:r>
            <a:r>
              <a:rPr lang="en-US" altLang="zh-CN" baseline="0" dirty="0" smtClean="0"/>
              <a:t> transition table. We have circuit input X, current state, next state, circuit output Y. </a:t>
            </a:r>
          </a:p>
          <a:p>
            <a:r>
              <a:rPr lang="en-US" altLang="zh-CN" baseline="0" dirty="0" smtClean="0"/>
              <a:t>We write Q3 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 the far left</a:t>
            </a:r>
            <a:r>
              <a:rPr lang="en-US" altLang="zh-CN" baseline="0" dirty="0" smtClean="0"/>
              <a:t>. Because Q3 is the highest bit.</a:t>
            </a:r>
          </a:p>
          <a:p>
            <a:r>
              <a:rPr lang="en-US" altLang="zh-CN" dirty="0" smtClean="0"/>
              <a:t>Look at the first line.</a:t>
            </a:r>
            <a:r>
              <a:rPr lang="en-US" altLang="zh-CN" baseline="0" dirty="0" smtClean="0"/>
              <a:t> State 00 is unchanged, when the input bit X is 0. At the same time, circuit output Y is 0. </a:t>
            </a:r>
          </a:p>
          <a:p>
            <a:r>
              <a:rPr lang="en-US" altLang="zh-CN" baseline="0" dirty="0" smtClean="0"/>
              <a:t>The next state of S3 is “d”(don’t care term). The output of S3 is “d”(don’t care term.)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53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Simplify state equation</a:t>
            </a:r>
            <a:r>
              <a:rPr lang="en-US" altLang="zh-CN" baseline="0" dirty="0" smtClean="0"/>
              <a:t> by K-map.</a:t>
            </a:r>
          </a:p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circuit is required to be implemented by</a:t>
            </a:r>
            <a:r>
              <a:rPr lang="en-US" altLang="zh-CN" dirty="0" smtClean="0"/>
              <a:t> JK flip-flop</a:t>
            </a:r>
            <a:r>
              <a:rPr lang="en-US" altLang="zh-CN" baseline="0" dirty="0" smtClean="0"/>
              <a:t>.</a:t>
            </a:r>
          </a:p>
          <a:p>
            <a:r>
              <a:rPr lang="en-US" altLang="zh-CN" baseline="0" dirty="0" smtClean="0"/>
              <a:t>Look at the K-map of Q1’s next state equation.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We draw K-circles in shadow blocks to get Q1’s current state inverter.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We draw K-circles in clear blocks to get Q1’s current state.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Look at the state equation of Q0. We don’t have Q0’s current state. So K0 is 1.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55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Simplify output</a:t>
            </a:r>
            <a:r>
              <a:rPr lang="en-US" altLang="zh-CN" baseline="0" dirty="0" smtClean="0"/>
              <a:t> equation by K-map.</a:t>
            </a:r>
          </a:p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Draw K-circle on “1” blocks only. Otherwise</a:t>
            </a:r>
            <a:r>
              <a:rPr lang="en-US" altLang="zh-CN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, the output Z will be wrong.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56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Analysis of Synchronous Sequential Circuit. Steps for Analysis. </a:t>
            </a:r>
            <a:endParaRPr lang="en-US" altLang="zh-CN" dirty="0" smtClean="0"/>
          </a:p>
          <a:p>
            <a:r>
              <a:rPr lang="en-US" altLang="zh-CN" dirty="0" smtClean="0"/>
              <a:t>Step one, write</a:t>
            </a:r>
            <a:r>
              <a:rPr lang="en-US" altLang="zh-CN" baseline="0" dirty="0" smtClean="0"/>
              <a:t> the characteristic equation of flip-flop.</a:t>
            </a:r>
          </a:p>
          <a:p>
            <a:r>
              <a:rPr lang="en-US" altLang="zh-CN" baseline="0" dirty="0" smtClean="0"/>
              <a:t>Step two, write output equation, excitation equation, state equation.</a:t>
            </a:r>
          </a:p>
          <a:p>
            <a:r>
              <a:rPr lang="en-US" altLang="zh-CN" baseline="0" dirty="0" smtClean="0"/>
              <a:t>Step three, write state transition table.</a:t>
            </a:r>
          </a:p>
          <a:p>
            <a:r>
              <a:rPr lang="en-US" altLang="zh-CN" baseline="0" dirty="0" smtClean="0"/>
              <a:t>Step four, draw state transition diagram.</a:t>
            </a:r>
          </a:p>
          <a:p>
            <a:r>
              <a:rPr lang="en-US" altLang="zh-CN" baseline="0" dirty="0" smtClean="0"/>
              <a:t>Step five, describe the role of the circuit.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57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code “011” is detected.</a:t>
            </a:r>
            <a:r>
              <a:rPr lang="en-US" altLang="zh-CN" baseline="0" dirty="0" smtClean="0"/>
              <a:t> The circuit output becomes 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circuit returns to the initial state after the input of each code. 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59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They</a:t>
            </a:r>
            <a:r>
              <a:rPr lang="en-US" altLang="zh-CN" baseline="0" dirty="0" smtClean="0"/>
              <a:t> have the same input-output pair (0/0, 1/0). They have the same next state (“A”).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60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next</a:t>
            </a:r>
            <a:r>
              <a:rPr lang="en-US" altLang="zh-CN" baseline="0" dirty="0" smtClean="0"/>
              <a:t> s</a:t>
            </a:r>
            <a:r>
              <a:rPr lang="en-US" altLang="zh-CN" dirty="0" smtClean="0"/>
              <a:t>tate of “C” is changed into “D”.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61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Assign codes to the states by 3-bit binary numbers in the ascending order</a:t>
            </a:r>
            <a:r>
              <a:rPr lang="en-US" altLang="zh-CN" baseline="0" dirty="0" smtClean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62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Look at state</a:t>
            </a:r>
            <a:r>
              <a:rPr lang="en-US" altLang="zh-CN" baseline="0" dirty="0" smtClean="0"/>
              <a:t> transition table.</a:t>
            </a:r>
          </a:p>
          <a:p>
            <a:r>
              <a:rPr lang="en-US" altLang="zh-CN" baseline="0" dirty="0" smtClean="0"/>
              <a:t>We have circuit input X, current state, next state, circuit output Z.</a:t>
            </a:r>
          </a:p>
          <a:p>
            <a:r>
              <a:rPr lang="en-US" altLang="zh-CN" baseline="0" dirty="0" smtClean="0"/>
              <a:t>We write Q3 on the far left. Because Q3 is the highest bit.</a:t>
            </a:r>
            <a:endParaRPr lang="en-US" altLang="zh-CN" dirty="0" smtClean="0"/>
          </a:p>
          <a:p>
            <a:r>
              <a:rPr lang="en-US" altLang="zh-CN" dirty="0" smtClean="0"/>
              <a:t>Look at the fist line.</a:t>
            </a:r>
          </a:p>
          <a:p>
            <a:r>
              <a:rPr lang="en-US" altLang="zh-CN" dirty="0" smtClean="0"/>
              <a:t>When</a:t>
            </a:r>
            <a:r>
              <a:rPr lang="en-US" altLang="zh-CN" baseline="0" dirty="0" smtClean="0"/>
              <a:t> the circuit input X is 0, state 000 changes into 001. At the same time, the circuit output Z is 0.</a:t>
            </a:r>
          </a:p>
          <a:p>
            <a:r>
              <a:rPr lang="en-US" altLang="zh-CN" baseline="0" dirty="0" smtClean="0"/>
              <a:t>Look at the unused state 101.</a:t>
            </a:r>
          </a:p>
          <a:p>
            <a:r>
              <a:rPr lang="en-US" altLang="zh-CN" baseline="0" dirty="0" smtClean="0"/>
              <a:t>Its next state is “d”(don’t care term). Its output is “d”(don’t care term).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63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circuit</a:t>
            </a:r>
            <a:r>
              <a:rPr lang="en-US" altLang="zh-CN" baseline="0" dirty="0" smtClean="0"/>
              <a:t> is required to be implemented by D flip-flop.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65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Examples of Circuit Analysis.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Example 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Recall the characteristic equation of D flip-flop. Q</a:t>
            </a:r>
            <a:r>
              <a:rPr lang="en-US" altLang="zh-CN" baseline="0" dirty="0" smtClean="0"/>
              <a:t> next state equals D.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 is the input of the flip-flop. D1</a:t>
            </a: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is Q3 inverter. D2 is Q1. D3 is Q1 dot Q2.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Take D </a:t>
            </a:r>
            <a:r>
              <a:rPr lang="en-US" altLang="zh-CN" baseline="0" dirty="0" smtClean="0"/>
              <a:t>into the characteristic equation. </a:t>
            </a: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Write the state equation. Q1’s next state equals Q3’s current state inverter.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Z is the output of the circuit. Write the output equation. Z equals Q1 NOT dot Q3 inverter.</a:t>
            </a:r>
            <a:endParaRPr lang="zh-CN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Write state</a:t>
            </a:r>
            <a:r>
              <a:rPr lang="en-US" altLang="zh-CN" baseline="0" dirty="0" smtClean="0"/>
              <a:t> transition table.</a:t>
            </a:r>
          </a:p>
          <a:p>
            <a:r>
              <a:rPr lang="en-US" altLang="zh-CN" baseline="0" dirty="0" smtClean="0"/>
              <a:t>Current states are input signals. Next states are output signals. Z is the circuit output.</a:t>
            </a:r>
          </a:p>
          <a:p>
            <a:r>
              <a:rPr lang="en-US" altLang="zh-CN" baseline="0" dirty="0" smtClean="0"/>
              <a:t>Write Q3 Q2 Q1. We write Q3 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 the far left</a:t>
            </a:r>
            <a:r>
              <a:rPr lang="en-US" altLang="zh-CN" baseline="0" dirty="0" smtClean="0"/>
              <a:t>. Because Q3 is the highest bit.</a:t>
            </a:r>
          </a:p>
          <a:p>
            <a:r>
              <a:rPr lang="en-US" altLang="zh-CN" baseline="0" dirty="0" smtClean="0"/>
              <a:t>Write the current state values of Q in the ascending order, from 000 to 111.</a:t>
            </a:r>
          </a:p>
          <a:p>
            <a:r>
              <a:rPr lang="en-US" altLang="zh-CN" baseline="0" dirty="0" smtClean="0"/>
              <a:t>Calculate the next state values of Q by state equation.</a:t>
            </a:r>
          </a:p>
          <a:p>
            <a:r>
              <a:rPr lang="en-US" altLang="zh-CN" baseline="0" dirty="0" smtClean="0"/>
              <a:t>Look at the first line. Current state Q3Q2Q1 are 0. For Q3’s next state, 0 dot 0 equals 0. Q3’s next state is 0.</a:t>
            </a:r>
          </a:p>
          <a:p>
            <a:r>
              <a:rPr lang="en-US" altLang="zh-CN" baseline="0" dirty="0" smtClean="0"/>
              <a:t>Calculate circuit output Z by output equation.</a:t>
            </a:r>
          </a:p>
          <a:p>
            <a:r>
              <a:rPr lang="en-US" altLang="zh-CN" baseline="0" dirty="0" smtClean="0"/>
              <a:t>Look at the first line. Current state Q3Q2Q1 are 0. For circuit output Z, Q3 is 0. Inverting 0 is 1.So Z is 1.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</a:rPr>
              <a:t>State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Transition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</a:rPr>
              <a:t>Diagram.</a:t>
            </a:r>
            <a:endParaRPr lang="en-US" altLang="zh-CN" dirty="0" smtClean="0"/>
          </a:p>
          <a:p>
            <a:r>
              <a:rPr lang="en-US" altLang="zh-CN" dirty="0" smtClean="0"/>
              <a:t>Write</a:t>
            </a:r>
            <a:r>
              <a:rPr lang="en-US" altLang="zh-CN" baseline="0" dirty="0" smtClean="0"/>
              <a:t> each state value of Q3Q2Q1 in a circle. Use an arrow to connect the current state and next state.</a:t>
            </a:r>
          </a:p>
          <a:p>
            <a:r>
              <a:rPr lang="en-US" altLang="zh-CN" baseline="0" dirty="0" smtClean="0"/>
              <a:t>Write the circuit output Z beside the arrow.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Look at the first line of the state</a:t>
            </a:r>
            <a:r>
              <a:rPr lang="en-US" altLang="zh-CN" baseline="0" dirty="0" smtClean="0"/>
              <a:t> transition table.</a:t>
            </a:r>
          </a:p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current state is 000. The next state is 001. The circuit output Z is 1. </a:t>
            </a:r>
          </a:p>
          <a:p>
            <a:r>
              <a:rPr lang="en-US" altLang="zh-CN" baseline="0" dirty="0" smtClean="0"/>
              <a:t>If the current state is 110, and the next state is 000, then the circuit output Z is 0.</a:t>
            </a:r>
          </a:p>
          <a:p>
            <a:r>
              <a:rPr lang="en-US" altLang="zh-CN" baseline="0" dirty="0" smtClean="0"/>
              <a:t>After we count five numbers, the circuit output becomes 0. </a:t>
            </a:r>
          </a:p>
          <a:p>
            <a:r>
              <a:rPr lang="en-US" altLang="zh-CN" baseline="0" dirty="0" smtClean="0"/>
              <a:t>For role of the circuit, it is a circuit counting five numbers.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Design of Synchronous Sequential Circuit. </a:t>
            </a:r>
            <a:r>
              <a:rPr lang="en-US" altLang="zh-CN" sz="12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Design Steps.</a:t>
            </a:r>
          </a:p>
          <a:p>
            <a:r>
              <a:rPr lang="en-US" altLang="zh-CN" sz="12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Step one, draw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Diagram.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Step two, write State Transition Table.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Step three, simplify the </a:t>
            </a: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equation and output equation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by K-map.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Step four, write</a:t>
            </a: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Excitation Equation by</a:t>
            </a: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Output Equation.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Step</a:t>
            </a:r>
            <a:r>
              <a:rPr lang="en-US" altLang="zh-CN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five, draw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Circuit Diagram.</a:t>
            </a:r>
            <a:endParaRPr lang="zh-CN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663E-62F5-456C-8F86-66C10EDD2180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881188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dt" sz="quarter" idx="2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ftr" sz="quarter" idx="3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877758-D70B-4043-B2F3-DE00D7FA37C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 autoUpdateAnimBg="0"/>
      <p:bldP spid="3094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2746D-8AE1-46DC-B9CD-915272F0230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46134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C576E-3C02-4641-B683-428B909653B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5383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7EB92-3CFB-4441-9E91-B5D295D10A3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2330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5B10E-5FE0-4B8A-AFF9-E4EAFF76E84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43154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9DC80-902C-4D28-BD38-F6FA0D3C050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83983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2A31F-31D4-42B5-9737-19BBFE7110D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6404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531AD-7831-48F5-832D-6A7D13B2930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68429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8731F-7D2D-487F-91DF-0F18E1235D3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983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37928-0771-4E01-8D02-D146F81D1ED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33705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E4C97-8039-4376-8528-4BD7A03561B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8736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3600">
              <a:effectLst/>
              <a:latin typeface="Times New Roman" pitchFamily="18" charset="0"/>
            </a:endParaRPr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8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/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/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/>
                <a:latin typeface="Times New Roman" pitchFamily="18" charset="0"/>
              </a:defRPr>
            </a:lvl1pPr>
          </a:lstStyle>
          <a:p>
            <a:fld id="{7AAB20B6-F69D-493A-8E91-DCFBFF1E879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audio" Target="../media/audio2.wav"/><Relationship Id="rId11" Type="http://schemas.openxmlformats.org/officeDocument/2006/relationships/oleObject" Target="../embeddings/oleObject54.bin"/><Relationship Id="rId5" Type="http://schemas.openxmlformats.org/officeDocument/2006/relationships/audio" Target="../media/audio3.wav"/><Relationship Id="rId10" Type="http://schemas.openxmlformats.org/officeDocument/2006/relationships/oleObject" Target="../embeddings/oleObject53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5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audio" Target="../media/audio2.wav"/><Relationship Id="rId11" Type="http://schemas.openxmlformats.org/officeDocument/2006/relationships/oleObject" Target="../embeddings/oleObject63.bin"/><Relationship Id="rId5" Type="http://schemas.openxmlformats.org/officeDocument/2006/relationships/audio" Target="../media/audio3.wav"/><Relationship Id="rId10" Type="http://schemas.openxmlformats.org/officeDocument/2006/relationships/oleObject" Target="../embeddings/oleObject62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6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6.bin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9.bin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oleObject" Target="../embeddings/oleObject86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8.bin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Relationship Id="rId14" Type="http://schemas.openxmlformats.org/officeDocument/2006/relationships/oleObject" Target="../embeddings/oleObject87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10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Relationship Id="rId14" Type="http://schemas.openxmlformats.org/officeDocument/2006/relationships/oleObject" Target="../embeddings/oleObject9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oleObject" Target="../embeddings/oleObject110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04.bin"/><Relationship Id="rId12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3.bin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12.bin"/><Relationship Id="rId10" Type="http://schemas.openxmlformats.org/officeDocument/2006/relationships/oleObject" Target="../embeddings/oleObject107.bin"/><Relationship Id="rId4" Type="http://schemas.openxmlformats.org/officeDocument/2006/relationships/oleObject" Target="../embeddings/oleObject101.bin"/><Relationship Id="rId9" Type="http://schemas.openxmlformats.org/officeDocument/2006/relationships/oleObject" Target="../embeddings/oleObject106.bin"/><Relationship Id="rId14" Type="http://schemas.openxmlformats.org/officeDocument/2006/relationships/oleObject" Target="../embeddings/oleObject1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5.bin"/><Relationship Id="rId4" Type="http://schemas.openxmlformats.org/officeDocument/2006/relationships/audio" Target="../media/audio3.wav"/><Relationship Id="rId9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1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11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10" Type="http://schemas.openxmlformats.org/officeDocument/2006/relationships/oleObject" Target="../embeddings/oleObject120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119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2.bin"/><Relationship Id="rId5" Type="http://schemas.openxmlformats.org/officeDocument/2006/relationships/oleObject" Target="../embeddings/oleObject121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125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2.bin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1.bin"/><Relationship Id="rId10" Type="http://schemas.openxmlformats.org/officeDocument/2006/relationships/oleObject" Target="../embeddings/oleObject136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135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audio" Target="../media/audio1.wav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2.bin"/><Relationship Id="rId5" Type="http://schemas.openxmlformats.org/officeDocument/2006/relationships/oleObject" Target="../embeddings/oleObject141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145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10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3" Type="http://schemas.openxmlformats.org/officeDocument/2006/relationships/notesSlide" Target="../notesSlides/notesSlide46.xml"/><Relationship Id="rId7" Type="http://schemas.openxmlformats.org/officeDocument/2006/relationships/oleObject" Target="../embeddings/oleObject1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6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1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audio" Target="../media/audio2.wav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1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3.bin"/><Relationship Id="rId5" Type="http://schemas.openxmlformats.org/officeDocument/2006/relationships/oleObject" Target="../embeddings/oleObject152.bin"/><Relationship Id="rId4" Type="http://schemas.openxmlformats.org/officeDocument/2006/relationships/audio" Target="../media/audio2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155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9.bin"/><Relationship Id="rId5" Type="http://schemas.openxmlformats.org/officeDocument/2006/relationships/oleObject" Target="../embeddings/oleObject158.bin"/><Relationship Id="rId4" Type="http://schemas.openxmlformats.org/officeDocument/2006/relationships/oleObject" Target="../embeddings/oleObject15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10" Type="http://schemas.openxmlformats.org/officeDocument/2006/relationships/oleObject" Target="../embeddings/oleObject17.bin"/><Relationship Id="rId4" Type="http://schemas.openxmlformats.org/officeDocument/2006/relationships/audio" Target="../media/audio3.wav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686800" cy="144655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Chapter Five Synchronous Sequential Circuit</a:t>
            </a:r>
            <a:endParaRPr lang="zh-CN" altLang="en-US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2026096"/>
            <a:ext cx="8915400" cy="5867400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Definition of Synchronous Sequential Circuit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2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Analysis of Synchronous Sequential Circuit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3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Design of Synchronous Sequential Circuit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4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Typical Synchronous Sequential Circuits</a:t>
            </a:r>
            <a:endParaRPr lang="zh-CN" altLang="en-US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17" name="Rectangle 81"/>
          <p:cNvSpPr>
            <a:spLocks noChangeArrowheads="1"/>
          </p:cNvSpPr>
          <p:nvPr/>
        </p:nvSpPr>
        <p:spPr bwMode="auto">
          <a:xfrm>
            <a:off x="0" y="342900"/>
            <a:ext cx="2031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Example 2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6" name="灯片编号占位符 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108" name="Line 4"/>
          <p:cNvSpPr>
            <a:spLocks noChangeShapeType="1"/>
          </p:cNvSpPr>
          <p:nvPr/>
        </p:nvSpPr>
        <p:spPr bwMode="auto">
          <a:xfrm flipH="1">
            <a:off x="339098" y="3031276"/>
            <a:ext cx="381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" name="Line 5"/>
          <p:cNvSpPr>
            <a:spLocks noChangeShapeType="1"/>
          </p:cNvSpPr>
          <p:nvPr/>
        </p:nvSpPr>
        <p:spPr bwMode="auto">
          <a:xfrm flipH="1">
            <a:off x="2320298" y="3031276"/>
            <a:ext cx="762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0" name="Line 6"/>
          <p:cNvSpPr>
            <a:spLocks noChangeShapeType="1"/>
          </p:cNvSpPr>
          <p:nvPr/>
        </p:nvSpPr>
        <p:spPr bwMode="auto">
          <a:xfrm flipH="1">
            <a:off x="4834898" y="3031276"/>
            <a:ext cx="5334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1" name="Line 7"/>
          <p:cNvSpPr>
            <a:spLocks noChangeShapeType="1"/>
          </p:cNvSpPr>
          <p:nvPr/>
        </p:nvSpPr>
        <p:spPr bwMode="auto">
          <a:xfrm>
            <a:off x="339098" y="3031276"/>
            <a:ext cx="1587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" name="Line 8"/>
          <p:cNvSpPr>
            <a:spLocks noChangeShapeType="1"/>
          </p:cNvSpPr>
          <p:nvPr/>
        </p:nvSpPr>
        <p:spPr bwMode="auto">
          <a:xfrm>
            <a:off x="2320298" y="3031276"/>
            <a:ext cx="1587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3" name="Line 9"/>
          <p:cNvSpPr>
            <a:spLocks noChangeShapeType="1"/>
          </p:cNvSpPr>
          <p:nvPr/>
        </p:nvSpPr>
        <p:spPr bwMode="auto">
          <a:xfrm>
            <a:off x="4834898" y="3031276"/>
            <a:ext cx="1587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4" name="Line 10"/>
          <p:cNvSpPr>
            <a:spLocks noChangeShapeType="1"/>
          </p:cNvSpPr>
          <p:nvPr/>
        </p:nvSpPr>
        <p:spPr bwMode="auto">
          <a:xfrm>
            <a:off x="-41902" y="4936276"/>
            <a:ext cx="48768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5" name="Rectangle 12"/>
          <p:cNvSpPr>
            <a:spLocks noChangeArrowheads="1"/>
          </p:cNvSpPr>
          <p:nvPr/>
        </p:nvSpPr>
        <p:spPr bwMode="auto">
          <a:xfrm>
            <a:off x="872498" y="1964476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6" name="Line 13"/>
          <p:cNvSpPr>
            <a:spLocks noChangeShapeType="1"/>
          </p:cNvSpPr>
          <p:nvPr/>
        </p:nvSpPr>
        <p:spPr bwMode="auto">
          <a:xfrm>
            <a:off x="872498" y="280267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7" name="Line 14"/>
          <p:cNvSpPr>
            <a:spLocks noChangeShapeType="1"/>
          </p:cNvSpPr>
          <p:nvPr/>
        </p:nvSpPr>
        <p:spPr bwMode="auto">
          <a:xfrm flipV="1">
            <a:off x="872498" y="303127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8" name="Rectangle 15"/>
          <p:cNvSpPr>
            <a:spLocks noChangeArrowheads="1"/>
          </p:cNvSpPr>
          <p:nvPr/>
        </p:nvSpPr>
        <p:spPr bwMode="auto">
          <a:xfrm>
            <a:off x="872498" y="203115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9" name="Rectangle 16"/>
          <p:cNvSpPr>
            <a:spLocks noChangeArrowheads="1"/>
          </p:cNvSpPr>
          <p:nvPr/>
        </p:nvSpPr>
        <p:spPr bwMode="auto">
          <a:xfrm>
            <a:off x="1482098" y="2116876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0" name="Rectangle 17"/>
          <p:cNvSpPr>
            <a:spLocks noChangeArrowheads="1"/>
          </p:cNvSpPr>
          <p:nvPr/>
        </p:nvSpPr>
        <p:spPr bwMode="auto">
          <a:xfrm>
            <a:off x="1558298" y="3478951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1" name="Oval 18"/>
          <p:cNvSpPr>
            <a:spLocks noChangeArrowheads="1"/>
          </p:cNvSpPr>
          <p:nvPr/>
        </p:nvSpPr>
        <p:spPr bwMode="auto">
          <a:xfrm>
            <a:off x="720098" y="2955076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" name="Rectangle 19"/>
          <p:cNvSpPr>
            <a:spLocks noChangeArrowheads="1"/>
          </p:cNvSpPr>
          <p:nvPr/>
        </p:nvSpPr>
        <p:spPr bwMode="auto">
          <a:xfrm>
            <a:off x="872498" y="355515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" name="Line 20"/>
          <p:cNvSpPr>
            <a:spLocks noChangeShapeType="1"/>
          </p:cNvSpPr>
          <p:nvPr/>
        </p:nvSpPr>
        <p:spPr bwMode="auto">
          <a:xfrm>
            <a:off x="1634498" y="3564676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" name="Rectangle 21"/>
          <p:cNvSpPr>
            <a:spLocks noChangeArrowheads="1"/>
          </p:cNvSpPr>
          <p:nvPr/>
        </p:nvSpPr>
        <p:spPr bwMode="auto">
          <a:xfrm>
            <a:off x="3234698" y="1964476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" name="Line 22"/>
          <p:cNvSpPr>
            <a:spLocks noChangeShapeType="1"/>
          </p:cNvSpPr>
          <p:nvPr/>
        </p:nvSpPr>
        <p:spPr bwMode="auto">
          <a:xfrm>
            <a:off x="3234698" y="280267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6" name="Line 23"/>
          <p:cNvSpPr>
            <a:spLocks noChangeShapeType="1"/>
          </p:cNvSpPr>
          <p:nvPr/>
        </p:nvSpPr>
        <p:spPr bwMode="auto">
          <a:xfrm flipV="1">
            <a:off x="3234698" y="303127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7" name="Rectangle 24"/>
          <p:cNvSpPr>
            <a:spLocks noChangeArrowheads="1"/>
          </p:cNvSpPr>
          <p:nvPr/>
        </p:nvSpPr>
        <p:spPr bwMode="auto">
          <a:xfrm>
            <a:off x="3234698" y="203115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8" name="Rectangle 25"/>
          <p:cNvSpPr>
            <a:spLocks noChangeArrowheads="1"/>
          </p:cNvSpPr>
          <p:nvPr/>
        </p:nvSpPr>
        <p:spPr bwMode="auto">
          <a:xfrm>
            <a:off x="3920498" y="2031151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" name="Rectangle 26"/>
          <p:cNvSpPr>
            <a:spLocks noChangeArrowheads="1"/>
          </p:cNvSpPr>
          <p:nvPr/>
        </p:nvSpPr>
        <p:spPr bwMode="auto">
          <a:xfrm>
            <a:off x="3920498" y="3478951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0" name="Oval 27"/>
          <p:cNvSpPr>
            <a:spLocks noChangeArrowheads="1"/>
          </p:cNvSpPr>
          <p:nvPr/>
        </p:nvSpPr>
        <p:spPr bwMode="auto">
          <a:xfrm>
            <a:off x="3082298" y="2955076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1" name="Rectangle 28"/>
          <p:cNvSpPr>
            <a:spLocks noChangeArrowheads="1"/>
          </p:cNvSpPr>
          <p:nvPr/>
        </p:nvSpPr>
        <p:spPr bwMode="auto">
          <a:xfrm>
            <a:off x="3234698" y="355515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" name="Line 29"/>
          <p:cNvSpPr>
            <a:spLocks noChangeShapeType="1"/>
          </p:cNvSpPr>
          <p:nvPr/>
        </p:nvSpPr>
        <p:spPr bwMode="auto">
          <a:xfrm>
            <a:off x="3996698" y="3564676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" name="Rectangle 30"/>
          <p:cNvSpPr>
            <a:spLocks noChangeArrowheads="1"/>
          </p:cNvSpPr>
          <p:nvPr/>
        </p:nvSpPr>
        <p:spPr bwMode="auto">
          <a:xfrm>
            <a:off x="6091478" y="1964476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" name="Line 31"/>
          <p:cNvSpPr>
            <a:spLocks noChangeShapeType="1"/>
          </p:cNvSpPr>
          <p:nvPr/>
        </p:nvSpPr>
        <p:spPr bwMode="auto">
          <a:xfrm>
            <a:off x="6091478" y="280267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5" name="Line 32"/>
          <p:cNvSpPr>
            <a:spLocks noChangeShapeType="1"/>
          </p:cNvSpPr>
          <p:nvPr/>
        </p:nvSpPr>
        <p:spPr bwMode="auto">
          <a:xfrm flipV="1">
            <a:off x="6091478" y="303127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6146718" y="1997813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6932853" y="1997813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6861415" y="3439263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9" name="Oval 36"/>
          <p:cNvSpPr>
            <a:spLocks noChangeArrowheads="1"/>
          </p:cNvSpPr>
          <p:nvPr/>
        </p:nvSpPr>
        <p:spPr bwMode="auto">
          <a:xfrm>
            <a:off x="5939078" y="2955076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6091478" y="355515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1" name="Line 38"/>
          <p:cNvSpPr>
            <a:spLocks noChangeShapeType="1"/>
          </p:cNvSpPr>
          <p:nvPr/>
        </p:nvSpPr>
        <p:spPr bwMode="auto">
          <a:xfrm>
            <a:off x="6937615" y="3524988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-36512" y="4361731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3" name="Oval 41"/>
          <p:cNvSpPr>
            <a:spLocks noChangeArrowheads="1"/>
          </p:cNvSpPr>
          <p:nvPr/>
        </p:nvSpPr>
        <p:spPr bwMode="auto">
          <a:xfrm>
            <a:off x="3011384" y="381566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4" name="Line 43"/>
          <p:cNvSpPr>
            <a:spLocks noChangeShapeType="1"/>
          </p:cNvSpPr>
          <p:nvPr/>
        </p:nvSpPr>
        <p:spPr bwMode="auto">
          <a:xfrm>
            <a:off x="3158498" y="3901192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5" name="Line 44"/>
          <p:cNvSpPr>
            <a:spLocks noChangeShapeType="1"/>
          </p:cNvSpPr>
          <p:nvPr/>
        </p:nvSpPr>
        <p:spPr bwMode="auto">
          <a:xfrm>
            <a:off x="2335109" y="3809134"/>
            <a:ext cx="3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6" name="Line 45"/>
          <p:cNvSpPr>
            <a:spLocks noChangeShapeType="1"/>
          </p:cNvSpPr>
          <p:nvPr/>
        </p:nvSpPr>
        <p:spPr bwMode="auto">
          <a:xfrm flipH="1">
            <a:off x="2385926" y="4021876"/>
            <a:ext cx="27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7" name="Line 46"/>
          <p:cNvSpPr>
            <a:spLocks noChangeShapeType="1"/>
          </p:cNvSpPr>
          <p:nvPr/>
        </p:nvSpPr>
        <p:spPr bwMode="auto">
          <a:xfrm>
            <a:off x="2396498" y="4016590"/>
            <a:ext cx="0" cy="45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8" name="Line 47"/>
          <p:cNvSpPr>
            <a:spLocks noChangeShapeType="1"/>
          </p:cNvSpPr>
          <p:nvPr/>
        </p:nvSpPr>
        <p:spPr bwMode="auto">
          <a:xfrm flipV="1">
            <a:off x="2402894" y="4461503"/>
            <a:ext cx="53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9" name="Line 48"/>
          <p:cNvSpPr>
            <a:spLocks noChangeShapeType="1"/>
          </p:cNvSpPr>
          <p:nvPr/>
        </p:nvSpPr>
        <p:spPr bwMode="auto">
          <a:xfrm>
            <a:off x="7546117" y="3798562"/>
            <a:ext cx="1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0" name="Line 49"/>
          <p:cNvSpPr>
            <a:spLocks noChangeShapeType="1"/>
          </p:cNvSpPr>
          <p:nvPr/>
        </p:nvSpPr>
        <p:spPr bwMode="auto">
          <a:xfrm>
            <a:off x="7707536" y="378799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51" name="Group 50"/>
          <p:cNvGrpSpPr>
            <a:grpSpLocks/>
          </p:cNvGrpSpPr>
          <p:nvPr/>
        </p:nvGrpSpPr>
        <p:grpSpPr bwMode="auto">
          <a:xfrm>
            <a:off x="2167898" y="1812076"/>
            <a:ext cx="3352800" cy="609600"/>
            <a:chOff x="1536" y="1488"/>
            <a:chExt cx="2112" cy="384"/>
          </a:xfrm>
        </p:grpSpPr>
        <p:sp>
          <p:nvSpPr>
            <p:cNvPr id="152" name="Oval 51"/>
            <p:cNvSpPr>
              <a:spLocks noChangeArrowheads="1"/>
            </p:cNvSpPr>
            <p:nvPr/>
          </p:nvSpPr>
          <p:spPr bwMode="auto">
            <a:xfrm>
              <a:off x="1824" y="1776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" name="Line 52"/>
            <p:cNvSpPr>
              <a:spLocks noChangeShapeType="1"/>
            </p:cNvSpPr>
            <p:nvPr/>
          </p:nvSpPr>
          <p:spPr bwMode="auto">
            <a:xfrm>
              <a:off x="1536" y="182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4" name="Line 53"/>
            <p:cNvSpPr>
              <a:spLocks noChangeShapeType="1"/>
            </p:cNvSpPr>
            <p:nvPr/>
          </p:nvSpPr>
          <p:spPr bwMode="auto">
            <a:xfrm flipV="1">
              <a:off x="1872" y="148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5" name="Line 54"/>
            <p:cNvSpPr>
              <a:spLocks noChangeShapeType="1"/>
            </p:cNvSpPr>
            <p:nvPr/>
          </p:nvSpPr>
          <p:spPr bwMode="auto">
            <a:xfrm>
              <a:off x="1872" y="1488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6" name="Line 55"/>
            <p:cNvSpPr>
              <a:spLocks noChangeShapeType="1"/>
            </p:cNvSpPr>
            <p:nvPr/>
          </p:nvSpPr>
          <p:spPr bwMode="auto">
            <a:xfrm>
              <a:off x="3264" y="1488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7" name="Line 56"/>
            <p:cNvSpPr>
              <a:spLocks noChangeShapeType="1"/>
            </p:cNvSpPr>
            <p:nvPr/>
          </p:nvSpPr>
          <p:spPr bwMode="auto">
            <a:xfrm>
              <a:off x="3264" y="1728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58" name="Line 57"/>
          <p:cNvSpPr>
            <a:spLocks noChangeShapeType="1"/>
          </p:cNvSpPr>
          <p:nvPr/>
        </p:nvSpPr>
        <p:spPr bwMode="auto">
          <a:xfrm flipH="1">
            <a:off x="491498" y="234547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9" name="Oval 59"/>
          <p:cNvSpPr>
            <a:spLocks noChangeArrowheads="1"/>
          </p:cNvSpPr>
          <p:nvPr/>
        </p:nvSpPr>
        <p:spPr bwMode="auto">
          <a:xfrm>
            <a:off x="7900226" y="196228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" name="Line 61"/>
          <p:cNvSpPr>
            <a:spLocks noChangeShapeType="1"/>
          </p:cNvSpPr>
          <p:nvPr/>
        </p:nvSpPr>
        <p:spPr bwMode="auto">
          <a:xfrm>
            <a:off x="7392164" y="2208154"/>
            <a:ext cx="1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1" name="Line 62"/>
          <p:cNvSpPr>
            <a:spLocks noChangeShapeType="1"/>
          </p:cNvSpPr>
          <p:nvPr/>
        </p:nvSpPr>
        <p:spPr bwMode="auto">
          <a:xfrm>
            <a:off x="5225362" y="1797207"/>
            <a:ext cx="232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2" name="Line 63"/>
          <p:cNvSpPr>
            <a:spLocks noChangeShapeType="1"/>
          </p:cNvSpPr>
          <p:nvPr/>
        </p:nvSpPr>
        <p:spPr bwMode="auto">
          <a:xfrm flipV="1">
            <a:off x="491498" y="1278676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" name="Line 64"/>
          <p:cNvSpPr>
            <a:spLocks noChangeShapeType="1"/>
          </p:cNvSpPr>
          <p:nvPr/>
        </p:nvSpPr>
        <p:spPr bwMode="auto">
          <a:xfrm flipV="1">
            <a:off x="491498" y="1278403"/>
            <a:ext cx="7743452" cy="27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4" name="Line 65"/>
          <p:cNvSpPr>
            <a:spLocks noChangeShapeType="1"/>
          </p:cNvSpPr>
          <p:nvPr/>
        </p:nvSpPr>
        <p:spPr bwMode="auto">
          <a:xfrm>
            <a:off x="8053730" y="2043766"/>
            <a:ext cx="3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5" name="Line 66"/>
          <p:cNvSpPr>
            <a:spLocks noChangeShapeType="1"/>
          </p:cNvSpPr>
          <p:nvPr/>
        </p:nvSpPr>
        <p:spPr bwMode="auto">
          <a:xfrm>
            <a:off x="8225078" y="1278676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6" name="Oval 68"/>
          <p:cNvSpPr>
            <a:spLocks noChangeArrowheads="1"/>
          </p:cNvSpPr>
          <p:nvPr/>
        </p:nvSpPr>
        <p:spPr bwMode="auto">
          <a:xfrm>
            <a:off x="8692850" y="1980772"/>
            <a:ext cx="163512" cy="1603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" name="Line 69"/>
          <p:cNvSpPr>
            <a:spLocks noChangeShapeType="1"/>
          </p:cNvSpPr>
          <p:nvPr/>
        </p:nvSpPr>
        <p:spPr bwMode="auto">
          <a:xfrm>
            <a:off x="8850536" y="2064910"/>
            <a:ext cx="24606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8" name="Rectangle 71"/>
          <p:cNvSpPr>
            <a:spLocks noChangeArrowheads="1"/>
          </p:cNvSpPr>
          <p:nvPr/>
        </p:nvSpPr>
        <p:spPr bwMode="auto">
          <a:xfrm>
            <a:off x="8748394" y="135769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Y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9" name="Line 73"/>
          <p:cNvSpPr>
            <a:spLocks noChangeShapeType="1"/>
          </p:cNvSpPr>
          <p:nvPr/>
        </p:nvSpPr>
        <p:spPr bwMode="auto">
          <a:xfrm>
            <a:off x="4530098" y="2345476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" name="Line 74"/>
          <p:cNvSpPr>
            <a:spLocks noChangeShapeType="1"/>
          </p:cNvSpPr>
          <p:nvPr/>
        </p:nvSpPr>
        <p:spPr bwMode="auto">
          <a:xfrm>
            <a:off x="5215898" y="1785646"/>
            <a:ext cx="0" cy="216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1" name="Line 75"/>
          <p:cNvSpPr>
            <a:spLocks noChangeShapeType="1"/>
          </p:cNvSpPr>
          <p:nvPr/>
        </p:nvSpPr>
        <p:spPr bwMode="auto">
          <a:xfrm flipV="1">
            <a:off x="5221184" y="3937413"/>
            <a:ext cx="8588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2" name="Oval 76"/>
          <p:cNvSpPr>
            <a:spLocks noChangeArrowheads="1"/>
          </p:cNvSpPr>
          <p:nvPr/>
        </p:nvSpPr>
        <p:spPr bwMode="auto">
          <a:xfrm>
            <a:off x="5139698" y="2269276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" name="Line 78"/>
          <p:cNvSpPr>
            <a:spLocks noChangeShapeType="1"/>
          </p:cNvSpPr>
          <p:nvPr/>
        </p:nvSpPr>
        <p:spPr bwMode="auto">
          <a:xfrm>
            <a:off x="491498" y="3031276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" name="Line 80"/>
          <p:cNvSpPr>
            <a:spLocks noChangeShapeType="1"/>
          </p:cNvSpPr>
          <p:nvPr/>
        </p:nvSpPr>
        <p:spPr bwMode="auto">
          <a:xfrm>
            <a:off x="2548898" y="3031276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5" name="Line 82"/>
          <p:cNvSpPr>
            <a:spLocks noChangeShapeType="1"/>
          </p:cNvSpPr>
          <p:nvPr/>
        </p:nvSpPr>
        <p:spPr bwMode="auto">
          <a:xfrm>
            <a:off x="4820150" y="3031276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" name="Line 83"/>
          <p:cNvSpPr>
            <a:spLocks noChangeShapeType="1"/>
          </p:cNvSpPr>
          <p:nvPr/>
        </p:nvSpPr>
        <p:spPr bwMode="auto">
          <a:xfrm>
            <a:off x="284042" y="4930990"/>
            <a:ext cx="453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7" name="Oval 84"/>
          <p:cNvSpPr>
            <a:spLocks noChangeArrowheads="1"/>
          </p:cNvSpPr>
          <p:nvPr/>
        </p:nvSpPr>
        <p:spPr bwMode="auto">
          <a:xfrm>
            <a:off x="8143592" y="196228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8" name="Oval 99"/>
          <p:cNvSpPr>
            <a:spLocks noChangeArrowheads="1"/>
          </p:cNvSpPr>
          <p:nvPr/>
        </p:nvSpPr>
        <p:spPr bwMode="auto">
          <a:xfrm>
            <a:off x="2186948" y="3726601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9" name="Oval 100"/>
          <p:cNvSpPr>
            <a:spLocks noChangeArrowheads="1"/>
          </p:cNvSpPr>
          <p:nvPr/>
        </p:nvSpPr>
        <p:spPr bwMode="auto">
          <a:xfrm>
            <a:off x="4534654" y="36551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" name="Oval 101"/>
          <p:cNvSpPr>
            <a:spLocks noChangeArrowheads="1"/>
          </p:cNvSpPr>
          <p:nvPr/>
        </p:nvSpPr>
        <p:spPr bwMode="auto">
          <a:xfrm>
            <a:off x="7395736" y="3726601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81" name="组合 101"/>
          <p:cNvGrpSpPr/>
          <p:nvPr/>
        </p:nvGrpSpPr>
        <p:grpSpPr>
          <a:xfrm>
            <a:off x="7541038" y="1717319"/>
            <a:ext cx="362478" cy="637970"/>
            <a:chOff x="7165713" y="3040880"/>
            <a:chExt cx="779725" cy="637970"/>
          </a:xfrm>
        </p:grpSpPr>
        <p:sp>
          <p:nvSpPr>
            <p:cNvPr id="182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3" name="Line 94"/>
            <p:cNvSpPr>
              <a:spLocks noChangeShapeType="1"/>
            </p:cNvSpPr>
            <p:nvPr/>
          </p:nvSpPr>
          <p:spPr bwMode="auto">
            <a:xfrm flipH="1">
              <a:off x="7165713" y="3040880"/>
              <a:ext cx="464637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4" name="Line 95"/>
            <p:cNvSpPr>
              <a:spLocks noChangeShapeType="1"/>
            </p:cNvSpPr>
            <p:nvPr/>
          </p:nvSpPr>
          <p:spPr bwMode="auto">
            <a:xfrm flipH="1">
              <a:off x="7197444" y="3669743"/>
              <a:ext cx="387197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5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86" name="AutoShape 36"/>
          <p:cNvSpPr>
            <a:spLocks noChangeArrowheads="1"/>
          </p:cNvSpPr>
          <p:nvPr/>
        </p:nvSpPr>
        <p:spPr bwMode="auto">
          <a:xfrm rot="5400000">
            <a:off x="8231298" y="1920079"/>
            <a:ext cx="649288" cy="277504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187" name="组合 109"/>
          <p:cNvGrpSpPr/>
          <p:nvPr/>
        </p:nvGrpSpPr>
        <p:grpSpPr>
          <a:xfrm>
            <a:off x="2654434" y="3590069"/>
            <a:ext cx="357190" cy="630238"/>
            <a:chOff x="7177088" y="3041650"/>
            <a:chExt cx="768350" cy="630238"/>
          </a:xfrm>
        </p:grpSpPr>
        <p:sp>
          <p:nvSpPr>
            <p:cNvPr id="188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9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0" name="Line 95"/>
            <p:cNvSpPr>
              <a:spLocks noChangeShapeType="1"/>
            </p:cNvSpPr>
            <p:nvPr/>
          </p:nvSpPr>
          <p:spPr bwMode="auto">
            <a:xfrm flipH="1">
              <a:off x="7177088" y="3661822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1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92" name="组合 114"/>
          <p:cNvGrpSpPr/>
          <p:nvPr/>
        </p:nvGrpSpPr>
        <p:grpSpPr>
          <a:xfrm>
            <a:off x="5513394" y="1926475"/>
            <a:ext cx="357190" cy="631252"/>
            <a:chOff x="7177088" y="3041650"/>
            <a:chExt cx="768350" cy="631252"/>
          </a:xfrm>
        </p:grpSpPr>
        <p:sp>
          <p:nvSpPr>
            <p:cNvPr id="193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4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5" name="Line 95"/>
            <p:cNvSpPr>
              <a:spLocks noChangeShapeType="1"/>
            </p:cNvSpPr>
            <p:nvPr/>
          </p:nvSpPr>
          <p:spPr bwMode="auto">
            <a:xfrm flipH="1">
              <a:off x="7177088" y="3671314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6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97" name="Line 75"/>
          <p:cNvSpPr>
            <a:spLocks noChangeShapeType="1"/>
          </p:cNvSpPr>
          <p:nvPr/>
        </p:nvSpPr>
        <p:spPr bwMode="auto">
          <a:xfrm flipV="1">
            <a:off x="5867770" y="2286515"/>
            <a:ext cx="21602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8" name="Line 75"/>
          <p:cNvSpPr>
            <a:spLocks noChangeShapeType="1"/>
          </p:cNvSpPr>
          <p:nvPr/>
        </p:nvSpPr>
        <p:spPr bwMode="auto">
          <a:xfrm flipV="1">
            <a:off x="4814454" y="3028668"/>
            <a:ext cx="111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9" name="Line 44"/>
          <p:cNvSpPr>
            <a:spLocks noChangeShapeType="1"/>
          </p:cNvSpPr>
          <p:nvPr/>
        </p:nvSpPr>
        <p:spPr bwMode="auto">
          <a:xfrm>
            <a:off x="483402" y="3023382"/>
            <a:ext cx="2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0" name="Line 44"/>
          <p:cNvSpPr>
            <a:spLocks noChangeShapeType="1"/>
          </p:cNvSpPr>
          <p:nvPr/>
        </p:nvSpPr>
        <p:spPr bwMode="auto">
          <a:xfrm>
            <a:off x="2555776" y="3042530"/>
            <a:ext cx="54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1" name="Line 52"/>
          <p:cNvSpPr>
            <a:spLocks noChangeShapeType="1"/>
          </p:cNvSpPr>
          <p:nvPr/>
        </p:nvSpPr>
        <p:spPr bwMode="auto">
          <a:xfrm flipH="1">
            <a:off x="139668" y="3915916"/>
            <a:ext cx="72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" name="Rectangle 53"/>
          <p:cNvSpPr>
            <a:spLocks noChangeArrowheads="1"/>
          </p:cNvSpPr>
          <p:nvPr/>
        </p:nvSpPr>
        <p:spPr bwMode="auto">
          <a:xfrm>
            <a:off x="-36512" y="3284984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5" name="Rectangle 85"/>
          <p:cNvSpPr>
            <a:spLocks noChangeArrowheads="1"/>
          </p:cNvSpPr>
          <p:nvPr/>
        </p:nvSpPr>
        <p:spPr bwMode="auto">
          <a:xfrm>
            <a:off x="395288" y="3860800"/>
            <a:ext cx="8002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45846" name="Group 86"/>
          <p:cNvGrpSpPr>
            <a:grpSpLocks/>
          </p:cNvGrpSpPr>
          <p:nvPr/>
        </p:nvGrpSpPr>
        <p:grpSpPr bwMode="auto">
          <a:xfrm>
            <a:off x="1916705" y="4509120"/>
            <a:ext cx="4713288" cy="555625"/>
            <a:chOff x="816" y="576"/>
            <a:chExt cx="2969" cy="350"/>
          </a:xfrm>
        </p:grpSpPr>
        <p:graphicFrame>
          <p:nvGraphicFramePr>
            <p:cNvPr id="245847" name="Object 87"/>
            <p:cNvGraphicFramePr>
              <a:graphicFrameLocks noChangeAspect="1"/>
            </p:cNvGraphicFramePr>
            <p:nvPr/>
          </p:nvGraphicFramePr>
          <p:xfrm>
            <a:off x="816" y="576"/>
            <a:ext cx="1839" cy="350"/>
          </p:xfrm>
          <a:graphic>
            <a:graphicData uri="http://schemas.openxmlformats.org/presentationml/2006/ole">
              <p:oleObj spid="_x0000_s366650" name="Equation" r:id="rId5" imgW="2223000" imgH="419040" progId="Equation.3">
                <p:embed/>
              </p:oleObj>
            </a:graphicData>
          </a:graphic>
        </p:graphicFrame>
        <p:graphicFrame>
          <p:nvGraphicFramePr>
            <p:cNvPr id="245848" name="Object 88"/>
            <p:cNvGraphicFramePr>
              <a:graphicFrameLocks noChangeAspect="1"/>
            </p:cNvGraphicFramePr>
            <p:nvPr/>
          </p:nvGraphicFramePr>
          <p:xfrm>
            <a:off x="3216" y="576"/>
            <a:ext cx="569" cy="283"/>
          </p:xfrm>
          <a:graphic>
            <a:graphicData uri="http://schemas.openxmlformats.org/presentationml/2006/ole">
              <p:oleObj spid="_x0000_s366651" name="Equation" r:id="rId6" imgW="673200" imgH="330120" progId="Equation.3">
                <p:embed/>
              </p:oleObj>
            </a:graphicData>
          </a:graphic>
        </p:graphicFrame>
      </p:grpSp>
      <p:grpSp>
        <p:nvGrpSpPr>
          <p:cNvPr id="245849" name="Group 89"/>
          <p:cNvGrpSpPr>
            <a:grpSpLocks/>
          </p:cNvGrpSpPr>
          <p:nvPr/>
        </p:nvGrpSpPr>
        <p:grpSpPr bwMode="auto">
          <a:xfrm>
            <a:off x="1871700" y="4940920"/>
            <a:ext cx="7073900" cy="633412"/>
            <a:chOff x="768" y="1008"/>
            <a:chExt cx="4456" cy="399"/>
          </a:xfrm>
        </p:grpSpPr>
        <p:graphicFrame>
          <p:nvGraphicFramePr>
            <p:cNvPr id="245850" name="Object 90"/>
            <p:cNvGraphicFramePr>
              <a:graphicFrameLocks noChangeAspect="1"/>
            </p:cNvGraphicFramePr>
            <p:nvPr/>
          </p:nvGraphicFramePr>
          <p:xfrm>
            <a:off x="768" y="1104"/>
            <a:ext cx="702" cy="300"/>
          </p:xfrm>
          <a:graphic>
            <a:graphicData uri="http://schemas.openxmlformats.org/presentationml/2006/ole">
              <p:oleObj spid="_x0000_s366652" name="Equation" r:id="rId7" imgW="838440" imgH="355680" progId="Equation.3">
                <p:embed/>
              </p:oleObj>
            </a:graphicData>
          </a:graphic>
        </p:graphicFrame>
        <p:graphicFrame>
          <p:nvGraphicFramePr>
            <p:cNvPr id="245851" name="Object 91"/>
            <p:cNvGraphicFramePr>
              <a:graphicFrameLocks noChangeAspect="1"/>
            </p:cNvGraphicFramePr>
            <p:nvPr/>
          </p:nvGraphicFramePr>
          <p:xfrm>
            <a:off x="3216" y="1008"/>
            <a:ext cx="2008" cy="399"/>
          </p:xfrm>
          <a:graphic>
            <a:graphicData uri="http://schemas.openxmlformats.org/presentationml/2006/ole">
              <p:oleObj spid="_x0000_s366653" name="Equation" r:id="rId8" imgW="2426400" imgH="470160" progId="Equation.3">
                <p:embed/>
              </p:oleObj>
            </a:graphicData>
          </a:graphic>
        </p:graphicFrame>
      </p:grpSp>
      <p:grpSp>
        <p:nvGrpSpPr>
          <p:cNvPr id="245852" name="Group 92"/>
          <p:cNvGrpSpPr>
            <a:grpSpLocks/>
          </p:cNvGrpSpPr>
          <p:nvPr/>
        </p:nvGrpSpPr>
        <p:grpSpPr bwMode="auto">
          <a:xfrm>
            <a:off x="1828053" y="5517182"/>
            <a:ext cx="5129212" cy="577850"/>
            <a:chOff x="720" y="1536"/>
            <a:chExt cx="3231" cy="364"/>
          </a:xfrm>
        </p:grpSpPr>
        <p:graphicFrame>
          <p:nvGraphicFramePr>
            <p:cNvPr id="245853" name="Object 93"/>
            <p:cNvGraphicFramePr>
              <a:graphicFrameLocks noChangeAspect="1"/>
            </p:cNvGraphicFramePr>
            <p:nvPr/>
          </p:nvGraphicFramePr>
          <p:xfrm>
            <a:off x="720" y="1584"/>
            <a:ext cx="936" cy="316"/>
          </p:xfrm>
          <a:graphic>
            <a:graphicData uri="http://schemas.openxmlformats.org/presentationml/2006/ole">
              <p:oleObj spid="_x0000_s366654" name="Equation" r:id="rId9" imgW="1117800" imgH="368280" progId="Equation.3">
                <p:embed/>
              </p:oleObj>
            </a:graphicData>
          </a:graphic>
        </p:graphicFrame>
        <p:graphicFrame>
          <p:nvGraphicFramePr>
            <p:cNvPr id="245854" name="Object 94"/>
            <p:cNvGraphicFramePr>
              <a:graphicFrameLocks noChangeAspect="1"/>
            </p:cNvGraphicFramePr>
            <p:nvPr/>
          </p:nvGraphicFramePr>
          <p:xfrm>
            <a:off x="3216" y="1536"/>
            <a:ext cx="735" cy="316"/>
          </p:xfrm>
          <a:graphic>
            <a:graphicData uri="http://schemas.openxmlformats.org/presentationml/2006/ole">
              <p:oleObj spid="_x0000_s366655" name="Equation" r:id="rId10" imgW="876600" imgH="368280" progId="Equation.3">
                <p:embed/>
              </p:oleObj>
            </a:graphicData>
          </a:graphic>
        </p:graphicFrame>
      </p:grpSp>
      <p:graphicFrame>
        <p:nvGraphicFramePr>
          <p:cNvPr id="245855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64965375"/>
              </p:ext>
            </p:extLst>
          </p:nvPr>
        </p:nvGraphicFramePr>
        <p:xfrm>
          <a:off x="2186735" y="6174305"/>
          <a:ext cx="1352550" cy="501650"/>
        </p:xfrm>
        <a:graphic>
          <a:graphicData uri="http://schemas.openxmlformats.org/presentationml/2006/ole">
            <p:oleObj spid="_x0000_s366656" name="Equation" r:id="rId11" imgW="1016280" imgH="368280" progId="Equation.3">
              <p:embed/>
            </p:oleObj>
          </a:graphicData>
        </a:graphic>
      </p:graphicFrame>
      <p:sp>
        <p:nvSpPr>
          <p:cNvPr id="101" name="Rectangle 81"/>
          <p:cNvSpPr>
            <a:spLocks noChangeArrowheads="1"/>
          </p:cNvSpPr>
          <p:nvPr/>
        </p:nvSpPr>
        <p:spPr bwMode="auto">
          <a:xfrm>
            <a:off x="8403804" y="4986957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3" name="Rectangle 60"/>
          <p:cNvSpPr>
            <a:spLocks noChangeArrowheads="1"/>
          </p:cNvSpPr>
          <p:nvPr/>
        </p:nvSpPr>
        <p:spPr bwMode="auto">
          <a:xfrm>
            <a:off x="161510" y="5805264"/>
            <a:ext cx="18778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Output Equation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: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4" name="Rectangle 61"/>
          <p:cNvSpPr>
            <a:spLocks noChangeArrowheads="1"/>
          </p:cNvSpPr>
          <p:nvPr/>
        </p:nvSpPr>
        <p:spPr bwMode="auto">
          <a:xfrm>
            <a:off x="206515" y="4734145"/>
            <a:ext cx="184520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Excitation Equation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: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20" name="灯片编号占位符 1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216" name="Line 4"/>
          <p:cNvSpPr>
            <a:spLocks noChangeShapeType="1"/>
          </p:cNvSpPr>
          <p:nvPr/>
        </p:nvSpPr>
        <p:spPr bwMode="auto">
          <a:xfrm flipH="1">
            <a:off x="339098" y="1951156"/>
            <a:ext cx="381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7" name="Line 5"/>
          <p:cNvSpPr>
            <a:spLocks noChangeShapeType="1"/>
          </p:cNvSpPr>
          <p:nvPr/>
        </p:nvSpPr>
        <p:spPr bwMode="auto">
          <a:xfrm flipH="1">
            <a:off x="2320298" y="1951156"/>
            <a:ext cx="762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8" name="Line 6"/>
          <p:cNvSpPr>
            <a:spLocks noChangeShapeType="1"/>
          </p:cNvSpPr>
          <p:nvPr/>
        </p:nvSpPr>
        <p:spPr bwMode="auto">
          <a:xfrm flipH="1">
            <a:off x="4834898" y="1951156"/>
            <a:ext cx="5334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9" name="Line 7"/>
          <p:cNvSpPr>
            <a:spLocks noChangeShapeType="1"/>
          </p:cNvSpPr>
          <p:nvPr/>
        </p:nvSpPr>
        <p:spPr bwMode="auto">
          <a:xfrm>
            <a:off x="339098" y="1951156"/>
            <a:ext cx="1587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0" name="Line 8"/>
          <p:cNvSpPr>
            <a:spLocks noChangeShapeType="1"/>
          </p:cNvSpPr>
          <p:nvPr/>
        </p:nvSpPr>
        <p:spPr bwMode="auto">
          <a:xfrm>
            <a:off x="2320298" y="1951156"/>
            <a:ext cx="1587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1" name="Line 9"/>
          <p:cNvSpPr>
            <a:spLocks noChangeShapeType="1"/>
          </p:cNvSpPr>
          <p:nvPr/>
        </p:nvSpPr>
        <p:spPr bwMode="auto">
          <a:xfrm>
            <a:off x="4834898" y="1951156"/>
            <a:ext cx="1587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2" name="Line 10"/>
          <p:cNvSpPr>
            <a:spLocks noChangeShapeType="1"/>
          </p:cNvSpPr>
          <p:nvPr/>
        </p:nvSpPr>
        <p:spPr bwMode="auto">
          <a:xfrm>
            <a:off x="-41902" y="3856156"/>
            <a:ext cx="48768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3" name="Rectangle 12"/>
          <p:cNvSpPr>
            <a:spLocks noChangeArrowheads="1"/>
          </p:cNvSpPr>
          <p:nvPr/>
        </p:nvSpPr>
        <p:spPr bwMode="auto">
          <a:xfrm>
            <a:off x="872498" y="884356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" name="Line 13"/>
          <p:cNvSpPr>
            <a:spLocks noChangeShapeType="1"/>
          </p:cNvSpPr>
          <p:nvPr/>
        </p:nvSpPr>
        <p:spPr bwMode="auto">
          <a:xfrm>
            <a:off x="872498" y="172255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" name="Line 14"/>
          <p:cNvSpPr>
            <a:spLocks noChangeShapeType="1"/>
          </p:cNvSpPr>
          <p:nvPr/>
        </p:nvSpPr>
        <p:spPr bwMode="auto">
          <a:xfrm flipV="1">
            <a:off x="872498" y="195115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" name="Rectangle 15"/>
          <p:cNvSpPr>
            <a:spLocks noChangeArrowheads="1"/>
          </p:cNvSpPr>
          <p:nvPr/>
        </p:nvSpPr>
        <p:spPr bwMode="auto">
          <a:xfrm>
            <a:off x="872498" y="95103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7" name="Rectangle 16"/>
          <p:cNvSpPr>
            <a:spLocks noChangeArrowheads="1"/>
          </p:cNvSpPr>
          <p:nvPr/>
        </p:nvSpPr>
        <p:spPr bwMode="auto">
          <a:xfrm>
            <a:off x="1482098" y="1036756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8" name="Rectangle 17"/>
          <p:cNvSpPr>
            <a:spLocks noChangeArrowheads="1"/>
          </p:cNvSpPr>
          <p:nvPr/>
        </p:nvSpPr>
        <p:spPr bwMode="auto">
          <a:xfrm>
            <a:off x="1558298" y="2398831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9" name="Oval 18"/>
          <p:cNvSpPr>
            <a:spLocks noChangeArrowheads="1"/>
          </p:cNvSpPr>
          <p:nvPr/>
        </p:nvSpPr>
        <p:spPr bwMode="auto">
          <a:xfrm>
            <a:off x="720098" y="1874956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" name="Rectangle 19"/>
          <p:cNvSpPr>
            <a:spLocks noChangeArrowheads="1"/>
          </p:cNvSpPr>
          <p:nvPr/>
        </p:nvSpPr>
        <p:spPr bwMode="auto">
          <a:xfrm>
            <a:off x="872498" y="247503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1" name="Line 20"/>
          <p:cNvSpPr>
            <a:spLocks noChangeShapeType="1"/>
          </p:cNvSpPr>
          <p:nvPr/>
        </p:nvSpPr>
        <p:spPr bwMode="auto">
          <a:xfrm>
            <a:off x="1634498" y="2484556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2" name="Rectangle 21"/>
          <p:cNvSpPr>
            <a:spLocks noChangeArrowheads="1"/>
          </p:cNvSpPr>
          <p:nvPr/>
        </p:nvSpPr>
        <p:spPr bwMode="auto">
          <a:xfrm>
            <a:off x="3234698" y="884356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" name="Line 22"/>
          <p:cNvSpPr>
            <a:spLocks noChangeShapeType="1"/>
          </p:cNvSpPr>
          <p:nvPr/>
        </p:nvSpPr>
        <p:spPr bwMode="auto">
          <a:xfrm>
            <a:off x="3234698" y="172255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4" name="Line 23"/>
          <p:cNvSpPr>
            <a:spLocks noChangeShapeType="1"/>
          </p:cNvSpPr>
          <p:nvPr/>
        </p:nvSpPr>
        <p:spPr bwMode="auto">
          <a:xfrm flipV="1">
            <a:off x="3234698" y="195115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" name="Rectangle 24"/>
          <p:cNvSpPr>
            <a:spLocks noChangeArrowheads="1"/>
          </p:cNvSpPr>
          <p:nvPr/>
        </p:nvSpPr>
        <p:spPr bwMode="auto">
          <a:xfrm>
            <a:off x="3234698" y="95103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" name="Rectangle 25"/>
          <p:cNvSpPr>
            <a:spLocks noChangeArrowheads="1"/>
          </p:cNvSpPr>
          <p:nvPr/>
        </p:nvSpPr>
        <p:spPr bwMode="auto">
          <a:xfrm>
            <a:off x="3920498" y="951031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7" name="Rectangle 26"/>
          <p:cNvSpPr>
            <a:spLocks noChangeArrowheads="1"/>
          </p:cNvSpPr>
          <p:nvPr/>
        </p:nvSpPr>
        <p:spPr bwMode="auto">
          <a:xfrm>
            <a:off x="3920498" y="2398831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8" name="Oval 27"/>
          <p:cNvSpPr>
            <a:spLocks noChangeArrowheads="1"/>
          </p:cNvSpPr>
          <p:nvPr/>
        </p:nvSpPr>
        <p:spPr bwMode="auto">
          <a:xfrm>
            <a:off x="3082298" y="1874956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9" name="Rectangle 28"/>
          <p:cNvSpPr>
            <a:spLocks noChangeArrowheads="1"/>
          </p:cNvSpPr>
          <p:nvPr/>
        </p:nvSpPr>
        <p:spPr bwMode="auto">
          <a:xfrm>
            <a:off x="3234698" y="247503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0" name="Line 29"/>
          <p:cNvSpPr>
            <a:spLocks noChangeShapeType="1"/>
          </p:cNvSpPr>
          <p:nvPr/>
        </p:nvSpPr>
        <p:spPr bwMode="auto">
          <a:xfrm>
            <a:off x="3996698" y="2484556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" name="Rectangle 30"/>
          <p:cNvSpPr>
            <a:spLocks noChangeArrowheads="1"/>
          </p:cNvSpPr>
          <p:nvPr/>
        </p:nvSpPr>
        <p:spPr bwMode="auto">
          <a:xfrm>
            <a:off x="6091478" y="884356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2" name="Line 31"/>
          <p:cNvSpPr>
            <a:spLocks noChangeShapeType="1"/>
          </p:cNvSpPr>
          <p:nvPr/>
        </p:nvSpPr>
        <p:spPr bwMode="auto">
          <a:xfrm>
            <a:off x="6091478" y="172255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3" name="Line 32"/>
          <p:cNvSpPr>
            <a:spLocks noChangeShapeType="1"/>
          </p:cNvSpPr>
          <p:nvPr/>
        </p:nvSpPr>
        <p:spPr bwMode="auto">
          <a:xfrm flipV="1">
            <a:off x="6091478" y="1951156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4" name="Rectangle 33"/>
          <p:cNvSpPr>
            <a:spLocks noChangeArrowheads="1"/>
          </p:cNvSpPr>
          <p:nvPr/>
        </p:nvSpPr>
        <p:spPr bwMode="auto">
          <a:xfrm>
            <a:off x="6146718" y="917693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5" name="Rectangle 34"/>
          <p:cNvSpPr>
            <a:spLocks noChangeArrowheads="1"/>
          </p:cNvSpPr>
          <p:nvPr/>
        </p:nvSpPr>
        <p:spPr bwMode="auto">
          <a:xfrm>
            <a:off x="6932853" y="917693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6" name="Rectangle 35"/>
          <p:cNvSpPr>
            <a:spLocks noChangeArrowheads="1"/>
          </p:cNvSpPr>
          <p:nvPr/>
        </p:nvSpPr>
        <p:spPr bwMode="auto">
          <a:xfrm>
            <a:off x="6861415" y="2359143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7" name="Oval 36"/>
          <p:cNvSpPr>
            <a:spLocks noChangeArrowheads="1"/>
          </p:cNvSpPr>
          <p:nvPr/>
        </p:nvSpPr>
        <p:spPr bwMode="auto">
          <a:xfrm>
            <a:off x="5939078" y="1874956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8" name="Rectangle 37"/>
          <p:cNvSpPr>
            <a:spLocks noChangeArrowheads="1"/>
          </p:cNvSpPr>
          <p:nvPr/>
        </p:nvSpPr>
        <p:spPr bwMode="auto">
          <a:xfrm>
            <a:off x="6091478" y="247503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9" name="Line 38"/>
          <p:cNvSpPr>
            <a:spLocks noChangeShapeType="1"/>
          </p:cNvSpPr>
          <p:nvPr/>
        </p:nvSpPr>
        <p:spPr bwMode="auto">
          <a:xfrm>
            <a:off x="6937615" y="2444868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0" name="Rectangle 39"/>
          <p:cNvSpPr>
            <a:spLocks noChangeArrowheads="1"/>
          </p:cNvSpPr>
          <p:nvPr/>
        </p:nvSpPr>
        <p:spPr bwMode="auto">
          <a:xfrm>
            <a:off x="-36512" y="3281611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51" name="Oval 41"/>
          <p:cNvSpPr>
            <a:spLocks noChangeArrowheads="1"/>
          </p:cNvSpPr>
          <p:nvPr/>
        </p:nvSpPr>
        <p:spPr bwMode="auto">
          <a:xfrm>
            <a:off x="3011384" y="273554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2" name="Line 43"/>
          <p:cNvSpPr>
            <a:spLocks noChangeShapeType="1"/>
          </p:cNvSpPr>
          <p:nvPr/>
        </p:nvSpPr>
        <p:spPr bwMode="auto">
          <a:xfrm>
            <a:off x="3158498" y="2821072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3" name="Line 44"/>
          <p:cNvSpPr>
            <a:spLocks noChangeShapeType="1"/>
          </p:cNvSpPr>
          <p:nvPr/>
        </p:nvSpPr>
        <p:spPr bwMode="auto">
          <a:xfrm>
            <a:off x="2335109" y="2729014"/>
            <a:ext cx="3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4" name="Line 45"/>
          <p:cNvSpPr>
            <a:spLocks noChangeShapeType="1"/>
          </p:cNvSpPr>
          <p:nvPr/>
        </p:nvSpPr>
        <p:spPr bwMode="auto">
          <a:xfrm flipH="1">
            <a:off x="2385926" y="2941756"/>
            <a:ext cx="27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5" name="Line 46"/>
          <p:cNvSpPr>
            <a:spLocks noChangeShapeType="1"/>
          </p:cNvSpPr>
          <p:nvPr/>
        </p:nvSpPr>
        <p:spPr bwMode="auto">
          <a:xfrm>
            <a:off x="2396498" y="2936470"/>
            <a:ext cx="0" cy="45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" name="Line 47"/>
          <p:cNvSpPr>
            <a:spLocks noChangeShapeType="1"/>
          </p:cNvSpPr>
          <p:nvPr/>
        </p:nvSpPr>
        <p:spPr bwMode="auto">
          <a:xfrm flipV="1">
            <a:off x="2402894" y="3381383"/>
            <a:ext cx="53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7" name="Line 48"/>
          <p:cNvSpPr>
            <a:spLocks noChangeShapeType="1"/>
          </p:cNvSpPr>
          <p:nvPr/>
        </p:nvSpPr>
        <p:spPr bwMode="auto">
          <a:xfrm>
            <a:off x="7546117" y="2718442"/>
            <a:ext cx="1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8" name="Line 49"/>
          <p:cNvSpPr>
            <a:spLocks noChangeShapeType="1"/>
          </p:cNvSpPr>
          <p:nvPr/>
        </p:nvSpPr>
        <p:spPr bwMode="auto">
          <a:xfrm>
            <a:off x="7707536" y="270787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59" name="Group 50"/>
          <p:cNvGrpSpPr>
            <a:grpSpLocks/>
          </p:cNvGrpSpPr>
          <p:nvPr/>
        </p:nvGrpSpPr>
        <p:grpSpPr bwMode="auto">
          <a:xfrm>
            <a:off x="2167898" y="731956"/>
            <a:ext cx="3352800" cy="609600"/>
            <a:chOff x="1536" y="1488"/>
            <a:chExt cx="2112" cy="384"/>
          </a:xfrm>
        </p:grpSpPr>
        <p:sp>
          <p:nvSpPr>
            <p:cNvPr id="260" name="Oval 51"/>
            <p:cNvSpPr>
              <a:spLocks noChangeArrowheads="1"/>
            </p:cNvSpPr>
            <p:nvPr/>
          </p:nvSpPr>
          <p:spPr bwMode="auto">
            <a:xfrm>
              <a:off x="1824" y="1776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1" name="Line 52"/>
            <p:cNvSpPr>
              <a:spLocks noChangeShapeType="1"/>
            </p:cNvSpPr>
            <p:nvPr/>
          </p:nvSpPr>
          <p:spPr bwMode="auto">
            <a:xfrm>
              <a:off x="1536" y="182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2" name="Line 53"/>
            <p:cNvSpPr>
              <a:spLocks noChangeShapeType="1"/>
            </p:cNvSpPr>
            <p:nvPr/>
          </p:nvSpPr>
          <p:spPr bwMode="auto">
            <a:xfrm flipV="1">
              <a:off x="1872" y="148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3" name="Line 54"/>
            <p:cNvSpPr>
              <a:spLocks noChangeShapeType="1"/>
            </p:cNvSpPr>
            <p:nvPr/>
          </p:nvSpPr>
          <p:spPr bwMode="auto">
            <a:xfrm>
              <a:off x="1872" y="1488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4" name="Line 55"/>
            <p:cNvSpPr>
              <a:spLocks noChangeShapeType="1"/>
            </p:cNvSpPr>
            <p:nvPr/>
          </p:nvSpPr>
          <p:spPr bwMode="auto">
            <a:xfrm>
              <a:off x="3264" y="1488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5" name="Line 56"/>
            <p:cNvSpPr>
              <a:spLocks noChangeShapeType="1"/>
            </p:cNvSpPr>
            <p:nvPr/>
          </p:nvSpPr>
          <p:spPr bwMode="auto">
            <a:xfrm>
              <a:off x="3264" y="1728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66" name="Line 57"/>
          <p:cNvSpPr>
            <a:spLocks noChangeShapeType="1"/>
          </p:cNvSpPr>
          <p:nvPr/>
        </p:nvSpPr>
        <p:spPr bwMode="auto">
          <a:xfrm flipH="1">
            <a:off x="491498" y="126535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7" name="Oval 59"/>
          <p:cNvSpPr>
            <a:spLocks noChangeArrowheads="1"/>
          </p:cNvSpPr>
          <p:nvPr/>
        </p:nvSpPr>
        <p:spPr bwMode="auto">
          <a:xfrm>
            <a:off x="7900226" y="88216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8" name="Line 61"/>
          <p:cNvSpPr>
            <a:spLocks noChangeShapeType="1"/>
          </p:cNvSpPr>
          <p:nvPr/>
        </p:nvSpPr>
        <p:spPr bwMode="auto">
          <a:xfrm>
            <a:off x="7392164" y="1128034"/>
            <a:ext cx="1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9" name="Line 62"/>
          <p:cNvSpPr>
            <a:spLocks noChangeShapeType="1"/>
          </p:cNvSpPr>
          <p:nvPr/>
        </p:nvSpPr>
        <p:spPr bwMode="auto">
          <a:xfrm>
            <a:off x="5225362" y="717087"/>
            <a:ext cx="232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0" name="Line 63"/>
          <p:cNvSpPr>
            <a:spLocks noChangeShapeType="1"/>
          </p:cNvSpPr>
          <p:nvPr/>
        </p:nvSpPr>
        <p:spPr bwMode="auto">
          <a:xfrm flipV="1">
            <a:off x="491498" y="198556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1" name="Line 64"/>
          <p:cNvSpPr>
            <a:spLocks noChangeShapeType="1"/>
          </p:cNvSpPr>
          <p:nvPr/>
        </p:nvSpPr>
        <p:spPr bwMode="auto">
          <a:xfrm flipV="1">
            <a:off x="491498" y="198283"/>
            <a:ext cx="7743452" cy="27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2" name="Line 65"/>
          <p:cNvSpPr>
            <a:spLocks noChangeShapeType="1"/>
          </p:cNvSpPr>
          <p:nvPr/>
        </p:nvSpPr>
        <p:spPr bwMode="auto">
          <a:xfrm>
            <a:off x="8053730" y="963646"/>
            <a:ext cx="3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3" name="Line 66"/>
          <p:cNvSpPr>
            <a:spLocks noChangeShapeType="1"/>
          </p:cNvSpPr>
          <p:nvPr/>
        </p:nvSpPr>
        <p:spPr bwMode="auto">
          <a:xfrm>
            <a:off x="8225078" y="198556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4" name="Oval 68"/>
          <p:cNvSpPr>
            <a:spLocks noChangeArrowheads="1"/>
          </p:cNvSpPr>
          <p:nvPr/>
        </p:nvSpPr>
        <p:spPr bwMode="auto">
          <a:xfrm>
            <a:off x="8692850" y="900652"/>
            <a:ext cx="163512" cy="1603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5" name="Line 69"/>
          <p:cNvSpPr>
            <a:spLocks noChangeShapeType="1"/>
          </p:cNvSpPr>
          <p:nvPr/>
        </p:nvSpPr>
        <p:spPr bwMode="auto">
          <a:xfrm>
            <a:off x="8850536" y="984790"/>
            <a:ext cx="24606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" name="Rectangle 71"/>
          <p:cNvSpPr>
            <a:spLocks noChangeArrowheads="1"/>
          </p:cNvSpPr>
          <p:nvPr/>
        </p:nvSpPr>
        <p:spPr bwMode="auto">
          <a:xfrm>
            <a:off x="8748394" y="27757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Y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" name="Line 73"/>
          <p:cNvSpPr>
            <a:spLocks noChangeShapeType="1"/>
          </p:cNvSpPr>
          <p:nvPr/>
        </p:nvSpPr>
        <p:spPr bwMode="auto">
          <a:xfrm>
            <a:off x="4530098" y="1265356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5215898" y="705526"/>
            <a:ext cx="0" cy="216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9" name="Line 75"/>
          <p:cNvSpPr>
            <a:spLocks noChangeShapeType="1"/>
          </p:cNvSpPr>
          <p:nvPr/>
        </p:nvSpPr>
        <p:spPr bwMode="auto">
          <a:xfrm flipV="1">
            <a:off x="5221184" y="2857293"/>
            <a:ext cx="8588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0" name="Oval 76"/>
          <p:cNvSpPr>
            <a:spLocks noChangeArrowheads="1"/>
          </p:cNvSpPr>
          <p:nvPr/>
        </p:nvSpPr>
        <p:spPr bwMode="auto">
          <a:xfrm>
            <a:off x="5139698" y="1189156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1" name="Line 78"/>
          <p:cNvSpPr>
            <a:spLocks noChangeShapeType="1"/>
          </p:cNvSpPr>
          <p:nvPr/>
        </p:nvSpPr>
        <p:spPr bwMode="auto">
          <a:xfrm>
            <a:off x="491498" y="1951156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2" name="Line 80"/>
          <p:cNvSpPr>
            <a:spLocks noChangeShapeType="1"/>
          </p:cNvSpPr>
          <p:nvPr/>
        </p:nvSpPr>
        <p:spPr bwMode="auto">
          <a:xfrm>
            <a:off x="2548898" y="1951156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3" name="Line 82"/>
          <p:cNvSpPr>
            <a:spLocks noChangeShapeType="1"/>
          </p:cNvSpPr>
          <p:nvPr/>
        </p:nvSpPr>
        <p:spPr bwMode="auto">
          <a:xfrm>
            <a:off x="4820150" y="1951156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4" name="Line 83"/>
          <p:cNvSpPr>
            <a:spLocks noChangeShapeType="1"/>
          </p:cNvSpPr>
          <p:nvPr/>
        </p:nvSpPr>
        <p:spPr bwMode="auto">
          <a:xfrm>
            <a:off x="284042" y="3850870"/>
            <a:ext cx="453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5" name="Oval 84"/>
          <p:cNvSpPr>
            <a:spLocks noChangeArrowheads="1"/>
          </p:cNvSpPr>
          <p:nvPr/>
        </p:nvSpPr>
        <p:spPr bwMode="auto">
          <a:xfrm>
            <a:off x="8143592" y="88216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" name="Oval 99"/>
          <p:cNvSpPr>
            <a:spLocks noChangeArrowheads="1"/>
          </p:cNvSpPr>
          <p:nvPr/>
        </p:nvSpPr>
        <p:spPr bwMode="auto">
          <a:xfrm>
            <a:off x="2186948" y="2646481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7" name="Oval 100"/>
          <p:cNvSpPr>
            <a:spLocks noChangeArrowheads="1"/>
          </p:cNvSpPr>
          <p:nvPr/>
        </p:nvSpPr>
        <p:spPr bwMode="auto">
          <a:xfrm>
            <a:off x="4534654" y="257504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8" name="Oval 101"/>
          <p:cNvSpPr>
            <a:spLocks noChangeArrowheads="1"/>
          </p:cNvSpPr>
          <p:nvPr/>
        </p:nvSpPr>
        <p:spPr bwMode="auto">
          <a:xfrm>
            <a:off x="7395736" y="2646481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89" name="组合 101"/>
          <p:cNvGrpSpPr/>
          <p:nvPr/>
        </p:nvGrpSpPr>
        <p:grpSpPr>
          <a:xfrm>
            <a:off x="7541038" y="637199"/>
            <a:ext cx="362478" cy="637970"/>
            <a:chOff x="7165713" y="3040880"/>
            <a:chExt cx="779725" cy="637970"/>
          </a:xfrm>
        </p:grpSpPr>
        <p:sp>
          <p:nvSpPr>
            <p:cNvPr id="290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1" name="Line 94"/>
            <p:cNvSpPr>
              <a:spLocks noChangeShapeType="1"/>
            </p:cNvSpPr>
            <p:nvPr/>
          </p:nvSpPr>
          <p:spPr bwMode="auto">
            <a:xfrm flipH="1">
              <a:off x="7165713" y="3040880"/>
              <a:ext cx="464637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2" name="Line 95"/>
            <p:cNvSpPr>
              <a:spLocks noChangeShapeType="1"/>
            </p:cNvSpPr>
            <p:nvPr/>
          </p:nvSpPr>
          <p:spPr bwMode="auto">
            <a:xfrm flipH="1">
              <a:off x="7197444" y="3669743"/>
              <a:ext cx="387197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3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94" name="AutoShape 36"/>
          <p:cNvSpPr>
            <a:spLocks noChangeArrowheads="1"/>
          </p:cNvSpPr>
          <p:nvPr/>
        </p:nvSpPr>
        <p:spPr bwMode="auto">
          <a:xfrm rot="5400000">
            <a:off x="8231298" y="839959"/>
            <a:ext cx="649288" cy="277504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295" name="组合 109"/>
          <p:cNvGrpSpPr/>
          <p:nvPr/>
        </p:nvGrpSpPr>
        <p:grpSpPr>
          <a:xfrm>
            <a:off x="2654434" y="2509949"/>
            <a:ext cx="357190" cy="630238"/>
            <a:chOff x="7177088" y="3041650"/>
            <a:chExt cx="768350" cy="630238"/>
          </a:xfrm>
        </p:grpSpPr>
        <p:sp>
          <p:nvSpPr>
            <p:cNvPr id="296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7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8" name="Line 95"/>
            <p:cNvSpPr>
              <a:spLocks noChangeShapeType="1"/>
            </p:cNvSpPr>
            <p:nvPr/>
          </p:nvSpPr>
          <p:spPr bwMode="auto">
            <a:xfrm flipH="1">
              <a:off x="7177088" y="3661822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9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00" name="组合 114"/>
          <p:cNvGrpSpPr/>
          <p:nvPr/>
        </p:nvGrpSpPr>
        <p:grpSpPr>
          <a:xfrm>
            <a:off x="5513394" y="846355"/>
            <a:ext cx="357190" cy="631252"/>
            <a:chOff x="7177088" y="3041650"/>
            <a:chExt cx="768350" cy="631252"/>
          </a:xfrm>
        </p:grpSpPr>
        <p:sp>
          <p:nvSpPr>
            <p:cNvPr id="301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2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3" name="Line 95"/>
            <p:cNvSpPr>
              <a:spLocks noChangeShapeType="1"/>
            </p:cNvSpPr>
            <p:nvPr/>
          </p:nvSpPr>
          <p:spPr bwMode="auto">
            <a:xfrm flipH="1">
              <a:off x="7177088" y="3671314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4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05" name="Line 75"/>
          <p:cNvSpPr>
            <a:spLocks noChangeShapeType="1"/>
          </p:cNvSpPr>
          <p:nvPr/>
        </p:nvSpPr>
        <p:spPr bwMode="auto">
          <a:xfrm flipV="1">
            <a:off x="5867770" y="1206395"/>
            <a:ext cx="21602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6" name="Line 75"/>
          <p:cNvSpPr>
            <a:spLocks noChangeShapeType="1"/>
          </p:cNvSpPr>
          <p:nvPr/>
        </p:nvSpPr>
        <p:spPr bwMode="auto">
          <a:xfrm flipV="1">
            <a:off x="4814454" y="1948548"/>
            <a:ext cx="111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7" name="Line 44"/>
          <p:cNvSpPr>
            <a:spLocks noChangeShapeType="1"/>
          </p:cNvSpPr>
          <p:nvPr/>
        </p:nvSpPr>
        <p:spPr bwMode="auto">
          <a:xfrm>
            <a:off x="483402" y="1943262"/>
            <a:ext cx="2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8" name="Line 44"/>
          <p:cNvSpPr>
            <a:spLocks noChangeShapeType="1"/>
          </p:cNvSpPr>
          <p:nvPr/>
        </p:nvSpPr>
        <p:spPr bwMode="auto">
          <a:xfrm>
            <a:off x="2555776" y="1962410"/>
            <a:ext cx="54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9" name="Line 52"/>
          <p:cNvSpPr>
            <a:spLocks noChangeShapeType="1"/>
          </p:cNvSpPr>
          <p:nvPr/>
        </p:nvSpPr>
        <p:spPr bwMode="auto">
          <a:xfrm flipH="1">
            <a:off x="139668" y="2835796"/>
            <a:ext cx="72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" name="Rectangle 53"/>
          <p:cNvSpPr>
            <a:spLocks noChangeArrowheads="1"/>
          </p:cNvSpPr>
          <p:nvPr/>
        </p:nvSpPr>
        <p:spPr bwMode="auto">
          <a:xfrm>
            <a:off x="-36512" y="2204864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458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4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45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45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12" name="Group 52"/>
          <p:cNvGrpSpPr>
            <a:grpSpLocks/>
          </p:cNvGrpSpPr>
          <p:nvPr/>
        </p:nvGrpSpPr>
        <p:grpSpPr bwMode="auto">
          <a:xfrm>
            <a:off x="2063958" y="392113"/>
            <a:ext cx="4713287" cy="555625"/>
            <a:chOff x="816" y="576"/>
            <a:chExt cx="2969" cy="350"/>
          </a:xfrm>
        </p:grpSpPr>
        <p:graphicFrame>
          <p:nvGraphicFramePr>
            <p:cNvPr id="41000" name="Object 40"/>
            <p:cNvGraphicFramePr>
              <a:graphicFrameLocks noChangeAspect="1"/>
            </p:cNvGraphicFramePr>
            <p:nvPr/>
          </p:nvGraphicFramePr>
          <p:xfrm>
            <a:off x="816" y="576"/>
            <a:ext cx="1839" cy="350"/>
          </p:xfrm>
          <a:graphic>
            <a:graphicData uri="http://schemas.openxmlformats.org/presentationml/2006/ole">
              <p:oleObj spid="_x0000_s363898" name="Equation" r:id="rId5" imgW="2223000" imgH="419040" progId="Equation.3">
                <p:embed/>
              </p:oleObj>
            </a:graphicData>
          </a:graphic>
        </p:graphicFrame>
        <p:graphicFrame>
          <p:nvGraphicFramePr>
            <p:cNvPr id="41002" name="Object 42"/>
            <p:cNvGraphicFramePr>
              <a:graphicFrameLocks noChangeAspect="1"/>
            </p:cNvGraphicFramePr>
            <p:nvPr/>
          </p:nvGraphicFramePr>
          <p:xfrm>
            <a:off x="3216" y="576"/>
            <a:ext cx="569" cy="283"/>
          </p:xfrm>
          <a:graphic>
            <a:graphicData uri="http://schemas.openxmlformats.org/presentationml/2006/ole">
              <p:oleObj spid="_x0000_s363899" name="Equation" r:id="rId6" imgW="673200" imgH="330120" progId="Equation.3">
                <p:embed/>
              </p:oleObj>
            </a:graphicData>
          </a:graphic>
        </p:graphicFrame>
      </p:grpSp>
      <p:graphicFrame>
        <p:nvGraphicFramePr>
          <p:cNvPr id="41009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3646372"/>
              </p:ext>
            </p:extLst>
          </p:nvPr>
        </p:nvGraphicFramePr>
        <p:xfrm>
          <a:off x="2960315" y="4276288"/>
          <a:ext cx="4802187" cy="554037"/>
        </p:xfrm>
        <a:graphic>
          <a:graphicData uri="http://schemas.openxmlformats.org/presentationml/2006/ole">
            <p:oleObj spid="_x0000_s363905" name="Equation" r:id="rId7" imgW="3658320" imgH="419040" progId="Equation.3">
              <p:embed/>
            </p:oleObj>
          </a:graphicData>
        </a:graphic>
      </p:graphicFrame>
      <p:graphicFrame>
        <p:nvGraphicFramePr>
          <p:cNvPr id="41010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5321453"/>
              </p:ext>
            </p:extLst>
          </p:nvPr>
        </p:nvGraphicFramePr>
        <p:xfrm>
          <a:off x="2960315" y="5038288"/>
          <a:ext cx="5572125" cy="554037"/>
        </p:xfrm>
        <a:graphic>
          <a:graphicData uri="http://schemas.openxmlformats.org/presentationml/2006/ole">
            <p:oleObj spid="_x0000_s363906" name="Equation" r:id="rId8" imgW="4242600" imgH="419040" progId="Equation.3">
              <p:embed/>
            </p:oleObj>
          </a:graphicData>
        </a:graphic>
      </p:graphicFrame>
      <p:graphicFrame>
        <p:nvGraphicFramePr>
          <p:cNvPr id="41011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039720"/>
              </p:ext>
            </p:extLst>
          </p:nvPr>
        </p:nvGraphicFramePr>
        <p:xfrm>
          <a:off x="2960315" y="5800288"/>
          <a:ext cx="5360987" cy="554037"/>
        </p:xfrm>
        <a:graphic>
          <a:graphicData uri="http://schemas.openxmlformats.org/presentationml/2006/ole">
            <p:oleObj spid="_x0000_s363907" name="Equation" r:id="rId9" imgW="4090320" imgH="419040" progId="Equation.3">
              <p:embed/>
            </p:oleObj>
          </a:graphicData>
        </a:graphic>
      </p:graphicFrame>
      <p:sp>
        <p:nvSpPr>
          <p:cNvPr id="16" name="Rectangle 81"/>
          <p:cNvSpPr>
            <a:spLocks noChangeArrowheads="1"/>
          </p:cNvSpPr>
          <p:nvPr/>
        </p:nvSpPr>
        <p:spPr bwMode="auto">
          <a:xfrm>
            <a:off x="2247537" y="56748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0" y="3106982"/>
            <a:ext cx="4788024" cy="547043"/>
            <a:chOff x="0" y="3106982"/>
            <a:chExt cx="4788024" cy="547043"/>
          </a:xfrm>
        </p:grpSpPr>
        <p:graphicFrame>
          <p:nvGraphicFramePr>
            <p:cNvPr id="41008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751297918"/>
                </p:ext>
              </p:extLst>
            </p:nvPr>
          </p:nvGraphicFramePr>
          <p:xfrm>
            <a:off x="3435474" y="3152375"/>
            <a:ext cx="1352550" cy="501650"/>
          </p:xfrm>
          <a:graphic>
            <a:graphicData uri="http://schemas.openxmlformats.org/presentationml/2006/ole">
              <p:oleObj spid="_x0000_s363904" name="Equation" r:id="rId10" imgW="1016280" imgH="368280" progId="Equation.3">
                <p:embed/>
              </p:oleObj>
            </a:graphicData>
          </a:graphic>
        </p:graphicFrame>
        <p:sp>
          <p:nvSpPr>
            <p:cNvPr id="18" name="Rectangle 60"/>
            <p:cNvSpPr>
              <a:spLocks noChangeArrowheads="1"/>
            </p:cNvSpPr>
            <p:nvPr/>
          </p:nvSpPr>
          <p:spPr bwMode="auto">
            <a:xfrm>
              <a:off x="0" y="3106982"/>
              <a:ext cx="292580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Output Equation </a:t>
              </a:r>
              <a:r>
                <a:rPr lang="zh-CN" alt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:</a:t>
              </a:r>
              <a:endParaRPr lang="zh-C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6495" y="1077913"/>
            <a:ext cx="9046005" cy="1416050"/>
            <a:chOff x="26495" y="1077913"/>
            <a:chExt cx="9046005" cy="1416050"/>
          </a:xfrm>
        </p:grpSpPr>
        <p:grpSp>
          <p:nvGrpSpPr>
            <p:cNvPr id="41013" name="Group 53"/>
            <p:cNvGrpSpPr>
              <a:grpSpLocks/>
            </p:cNvGrpSpPr>
            <p:nvPr/>
          </p:nvGrpSpPr>
          <p:grpSpPr bwMode="auto">
            <a:xfrm>
              <a:off x="1998600" y="1077913"/>
              <a:ext cx="7073900" cy="633412"/>
              <a:chOff x="768" y="1008"/>
              <a:chExt cx="4456" cy="399"/>
            </a:xfrm>
          </p:grpSpPr>
          <p:graphicFrame>
            <p:nvGraphicFramePr>
              <p:cNvPr id="41003" name="Object 43"/>
              <p:cNvGraphicFramePr>
                <a:graphicFrameLocks noChangeAspect="1"/>
              </p:cNvGraphicFramePr>
              <p:nvPr/>
            </p:nvGraphicFramePr>
            <p:xfrm>
              <a:off x="768" y="1104"/>
              <a:ext cx="702" cy="300"/>
            </p:xfrm>
            <a:graphic>
              <a:graphicData uri="http://schemas.openxmlformats.org/presentationml/2006/ole">
                <p:oleObj spid="_x0000_s363900" name="Equation" r:id="rId11" imgW="838440" imgH="355680" progId="Equation.3">
                  <p:embed/>
                </p:oleObj>
              </a:graphicData>
            </a:graphic>
          </p:graphicFrame>
          <p:graphicFrame>
            <p:nvGraphicFramePr>
              <p:cNvPr id="41005" name="Object 45"/>
              <p:cNvGraphicFramePr>
                <a:graphicFrameLocks noChangeAspect="1"/>
              </p:cNvGraphicFramePr>
              <p:nvPr/>
            </p:nvGraphicFramePr>
            <p:xfrm>
              <a:off x="3216" y="1008"/>
              <a:ext cx="2008" cy="399"/>
            </p:xfrm>
            <a:graphic>
              <a:graphicData uri="http://schemas.openxmlformats.org/presentationml/2006/ole">
                <p:oleObj spid="_x0000_s363901" name="Equation" r:id="rId12" imgW="2426400" imgH="470160" progId="Equation.3">
                  <p:embed/>
                </p:oleObj>
              </a:graphicData>
            </a:graphic>
          </p:graphicFrame>
        </p:grpSp>
        <p:grpSp>
          <p:nvGrpSpPr>
            <p:cNvPr id="41014" name="Group 54"/>
            <p:cNvGrpSpPr>
              <a:grpSpLocks/>
            </p:cNvGrpSpPr>
            <p:nvPr/>
          </p:nvGrpSpPr>
          <p:grpSpPr bwMode="auto">
            <a:xfrm>
              <a:off x="1963068" y="1916113"/>
              <a:ext cx="5129212" cy="577850"/>
              <a:chOff x="720" y="1536"/>
              <a:chExt cx="3231" cy="364"/>
            </a:xfrm>
          </p:grpSpPr>
          <p:graphicFrame>
            <p:nvGraphicFramePr>
              <p:cNvPr id="41006" name="Object 46"/>
              <p:cNvGraphicFramePr>
                <a:graphicFrameLocks noChangeAspect="1"/>
              </p:cNvGraphicFramePr>
              <p:nvPr/>
            </p:nvGraphicFramePr>
            <p:xfrm>
              <a:off x="720" y="1584"/>
              <a:ext cx="936" cy="316"/>
            </p:xfrm>
            <a:graphic>
              <a:graphicData uri="http://schemas.openxmlformats.org/presentationml/2006/ole">
                <p:oleObj spid="_x0000_s363902" name="Equation" r:id="rId13" imgW="1117800" imgH="368280" progId="Equation.3">
                  <p:embed/>
                </p:oleObj>
              </a:graphicData>
            </a:graphic>
          </p:graphicFrame>
          <p:graphicFrame>
            <p:nvGraphicFramePr>
              <p:cNvPr id="41007" name="Object 47"/>
              <p:cNvGraphicFramePr>
                <a:graphicFrameLocks noChangeAspect="1"/>
              </p:cNvGraphicFramePr>
              <p:nvPr/>
            </p:nvGraphicFramePr>
            <p:xfrm>
              <a:off x="3216" y="1536"/>
              <a:ext cx="735" cy="316"/>
            </p:xfrm>
            <a:graphic>
              <a:graphicData uri="http://schemas.openxmlformats.org/presentationml/2006/ole">
                <p:oleObj spid="_x0000_s363903" name="Equation" r:id="rId14" imgW="876600" imgH="368280" progId="Equation.3">
                  <p:embed/>
                </p:oleObj>
              </a:graphicData>
            </a:graphic>
          </p:graphicFrame>
        </p:grpSp>
        <p:sp>
          <p:nvSpPr>
            <p:cNvPr id="19" name="Rectangle 61"/>
            <p:cNvSpPr>
              <a:spLocks noChangeArrowheads="1"/>
            </p:cNvSpPr>
            <p:nvPr/>
          </p:nvSpPr>
          <p:spPr bwMode="auto">
            <a:xfrm>
              <a:off x="26495" y="1240595"/>
              <a:ext cx="1787344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Excitation Equation </a:t>
              </a:r>
              <a:r>
                <a:rPr lang="zh-CN" alt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:</a:t>
              </a:r>
              <a:endParaRPr lang="zh-C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20" name="Rectangle 62"/>
          <p:cNvSpPr>
            <a:spLocks noChangeArrowheads="1"/>
          </p:cNvSpPr>
          <p:nvPr/>
        </p:nvSpPr>
        <p:spPr bwMode="auto">
          <a:xfrm>
            <a:off x="35496" y="5151655"/>
            <a:ext cx="24753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Equation 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: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1" name="灯片编号占位符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36" name="Group 52"/>
          <p:cNvGrpSpPr>
            <a:grpSpLocks/>
          </p:cNvGrpSpPr>
          <p:nvPr/>
        </p:nvGrpSpPr>
        <p:grpSpPr bwMode="auto">
          <a:xfrm>
            <a:off x="457200" y="2133600"/>
            <a:ext cx="7332663" cy="4495800"/>
            <a:chOff x="288" y="1344"/>
            <a:chExt cx="4619" cy="2832"/>
          </a:xfrm>
        </p:grpSpPr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88" y="1344"/>
              <a:ext cx="46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Y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</a:t>
              </a:r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480" y="1728"/>
              <a:ext cx="42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4272" y="1392"/>
              <a:ext cx="0" cy="27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2016" y="1440"/>
              <a:ext cx="0" cy="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914400" y="3276600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0  0   1    0     1     0     0</a:t>
            </a: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914400" y="365760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0  1   0    0     1     1     0</a:t>
            </a: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914400" y="411480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0  1   1    1     0     0     0</a:t>
            </a: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914400" y="464820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1  0   0    1     0     1     0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914400" y="518160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1  0   1    1     1     0     0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914400" y="5637213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1  1   0    0     0     0     1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914400" y="6094413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1  1   1    0     0     0     1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914400" y="274320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0  0   0    0     0     1     0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0" y="152400"/>
            <a:ext cx="4594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Table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42037" name="Group 53"/>
          <p:cNvGrpSpPr>
            <a:grpSpLocks/>
          </p:cNvGrpSpPr>
          <p:nvPr/>
        </p:nvGrpSpPr>
        <p:grpSpPr bwMode="auto">
          <a:xfrm>
            <a:off x="685800" y="685800"/>
            <a:ext cx="7588250" cy="1316038"/>
            <a:chOff x="432" y="432"/>
            <a:chExt cx="4780" cy="829"/>
          </a:xfrm>
        </p:grpSpPr>
        <p:graphicFrame>
          <p:nvGraphicFramePr>
            <p:cNvPr id="42031" name="Object 47"/>
            <p:cNvGraphicFramePr>
              <a:graphicFrameLocks noChangeAspect="1"/>
            </p:cNvGraphicFramePr>
            <p:nvPr/>
          </p:nvGraphicFramePr>
          <p:xfrm>
            <a:off x="432" y="528"/>
            <a:ext cx="1705" cy="349"/>
          </p:xfrm>
          <a:graphic>
            <a:graphicData uri="http://schemas.openxmlformats.org/presentationml/2006/ole">
              <p:oleObj spid="_x0000_s42594" name="Equation" r:id="rId6" imgW="2057760" imgH="419040" progId="Equation.3">
                <p:embed/>
              </p:oleObj>
            </a:graphicData>
          </a:graphic>
        </p:graphicFrame>
        <p:graphicFrame>
          <p:nvGraphicFramePr>
            <p:cNvPr id="42032" name="Object 48"/>
            <p:cNvGraphicFramePr>
              <a:graphicFrameLocks noChangeAspect="1"/>
            </p:cNvGraphicFramePr>
            <p:nvPr/>
          </p:nvGraphicFramePr>
          <p:xfrm>
            <a:off x="3072" y="432"/>
            <a:ext cx="2140" cy="349"/>
          </p:xfrm>
          <a:graphic>
            <a:graphicData uri="http://schemas.openxmlformats.org/presentationml/2006/ole">
              <p:oleObj spid="_x0000_s42595" name="Equation" r:id="rId7" imgW="2578680" imgH="419040" progId="Equation.3">
                <p:embed/>
              </p:oleObj>
            </a:graphicData>
          </a:graphic>
        </p:graphicFrame>
        <p:graphicFrame>
          <p:nvGraphicFramePr>
            <p:cNvPr id="42033" name="Object 49"/>
            <p:cNvGraphicFramePr>
              <a:graphicFrameLocks noChangeAspect="1"/>
            </p:cNvGraphicFramePr>
            <p:nvPr/>
          </p:nvGraphicFramePr>
          <p:xfrm>
            <a:off x="432" y="912"/>
            <a:ext cx="2023" cy="349"/>
          </p:xfrm>
          <a:graphic>
            <a:graphicData uri="http://schemas.openxmlformats.org/presentationml/2006/ole">
              <p:oleObj spid="_x0000_s42596" name="Equation" r:id="rId8" imgW="2439000" imgH="419040" progId="Equation.3">
                <p:embed/>
              </p:oleObj>
            </a:graphicData>
          </a:graphic>
        </p:graphicFrame>
        <p:graphicFrame>
          <p:nvGraphicFramePr>
            <p:cNvPr id="42034" name="Object 50"/>
            <p:cNvGraphicFramePr>
              <a:graphicFrameLocks noChangeAspect="1"/>
            </p:cNvGraphicFramePr>
            <p:nvPr/>
          </p:nvGraphicFramePr>
          <p:xfrm>
            <a:off x="3120" y="912"/>
            <a:ext cx="852" cy="316"/>
          </p:xfrm>
          <a:graphic>
            <a:graphicData uri="http://schemas.openxmlformats.org/presentationml/2006/ole">
              <p:oleObj spid="_x0000_s42597" name="Equation" r:id="rId9" imgW="1016280" imgH="368280" progId="Equation.3">
                <p:embed/>
              </p:oleObj>
            </a:graphicData>
          </a:graphic>
        </p:graphicFrame>
      </p:grpSp>
      <p:sp>
        <p:nvSpPr>
          <p:cNvPr id="21" name="灯片编号占位符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9" grpId="0" build="p" autoUpdateAnimBg="0"/>
      <p:bldP spid="42020" grpId="0" build="p" autoUpdateAnimBg="0"/>
      <p:bldP spid="42021" grpId="0" build="p" autoUpdateAnimBg="0"/>
      <p:bldP spid="42022" grpId="0" build="p" autoUpdateAnimBg="0"/>
      <p:bldP spid="42023" grpId="0" build="p" autoUpdateAnimBg="0"/>
      <p:bldP spid="42024" grpId="0" build="p" autoUpdateAnimBg="0"/>
      <p:bldP spid="42025" grpId="0" build="p" autoUpdateAnimBg="0"/>
      <p:bldP spid="4202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84188" y="3837459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855788" y="3837459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227388" y="3837459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522788" y="3837459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4522788" y="5285259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3151188" y="5285259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1703388" y="5285259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31788" y="5285259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</a:p>
        </p:txBody>
      </p:sp>
      <p:grpSp>
        <p:nvGrpSpPr>
          <p:cNvPr id="43108" name="Group 100"/>
          <p:cNvGrpSpPr>
            <a:grpSpLocks/>
          </p:cNvGrpSpPr>
          <p:nvPr/>
        </p:nvGrpSpPr>
        <p:grpSpPr bwMode="auto">
          <a:xfrm>
            <a:off x="1322388" y="3427884"/>
            <a:ext cx="590550" cy="725487"/>
            <a:chOff x="833" y="2341"/>
            <a:chExt cx="372" cy="457"/>
          </a:xfrm>
        </p:grpSpPr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881" y="2797"/>
              <a:ext cx="270" cy="1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833" y="234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3109" name="Group 101"/>
          <p:cNvGrpSpPr>
            <a:grpSpLocks/>
          </p:cNvGrpSpPr>
          <p:nvPr/>
        </p:nvGrpSpPr>
        <p:grpSpPr bwMode="auto">
          <a:xfrm>
            <a:off x="2617788" y="3456459"/>
            <a:ext cx="590550" cy="695325"/>
            <a:chOff x="1649" y="2359"/>
            <a:chExt cx="372" cy="438"/>
          </a:xfrm>
        </p:grpSpPr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1697" y="2797"/>
              <a:ext cx="28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1649" y="235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3110" name="Group 102"/>
          <p:cNvGrpSpPr>
            <a:grpSpLocks/>
          </p:cNvGrpSpPr>
          <p:nvPr/>
        </p:nvGrpSpPr>
        <p:grpSpPr bwMode="auto">
          <a:xfrm>
            <a:off x="4065588" y="3532659"/>
            <a:ext cx="590550" cy="619125"/>
            <a:chOff x="2561" y="2407"/>
            <a:chExt cx="372" cy="390"/>
          </a:xfrm>
        </p:grpSpPr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>
              <a:off x="2609" y="2797"/>
              <a:ext cx="24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030" name="Rectangle 22"/>
            <p:cNvSpPr>
              <a:spLocks noChangeArrowheads="1"/>
            </p:cNvSpPr>
            <p:nvPr/>
          </p:nvSpPr>
          <p:spPr bwMode="auto">
            <a:xfrm>
              <a:off x="2561" y="240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3111" name="Group 103"/>
          <p:cNvGrpSpPr>
            <a:grpSpLocks/>
          </p:cNvGrpSpPr>
          <p:nvPr/>
        </p:nvGrpSpPr>
        <p:grpSpPr bwMode="auto">
          <a:xfrm>
            <a:off x="4979988" y="4447059"/>
            <a:ext cx="590550" cy="847725"/>
            <a:chOff x="3137" y="2983"/>
            <a:chExt cx="372" cy="534"/>
          </a:xfrm>
        </p:grpSpPr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>
              <a:off x="3137" y="2989"/>
              <a:ext cx="0" cy="52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031" name="Rectangle 23"/>
            <p:cNvSpPr>
              <a:spLocks noChangeArrowheads="1"/>
            </p:cNvSpPr>
            <p:nvPr/>
          </p:nvSpPr>
          <p:spPr bwMode="auto">
            <a:xfrm>
              <a:off x="3137" y="2983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3112" name="Group 104"/>
          <p:cNvGrpSpPr>
            <a:grpSpLocks/>
          </p:cNvGrpSpPr>
          <p:nvPr/>
        </p:nvGrpSpPr>
        <p:grpSpPr bwMode="auto">
          <a:xfrm>
            <a:off x="3989388" y="5513859"/>
            <a:ext cx="666750" cy="579437"/>
            <a:chOff x="2513" y="3655"/>
            <a:chExt cx="420" cy="365"/>
          </a:xfrm>
        </p:grpSpPr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H="1">
              <a:off x="2513" y="3709"/>
              <a:ext cx="38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032" name="Rectangle 24"/>
            <p:cNvSpPr>
              <a:spLocks noChangeArrowheads="1"/>
            </p:cNvSpPr>
            <p:nvPr/>
          </p:nvSpPr>
          <p:spPr bwMode="auto">
            <a:xfrm>
              <a:off x="2561" y="3655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3113" name="Group 105"/>
          <p:cNvGrpSpPr>
            <a:grpSpLocks/>
          </p:cNvGrpSpPr>
          <p:nvPr/>
        </p:nvGrpSpPr>
        <p:grpSpPr bwMode="auto">
          <a:xfrm>
            <a:off x="2617788" y="5513859"/>
            <a:ext cx="590550" cy="579437"/>
            <a:chOff x="1649" y="3655"/>
            <a:chExt cx="372" cy="365"/>
          </a:xfrm>
        </p:grpSpPr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 flipH="1">
              <a:off x="1649" y="3709"/>
              <a:ext cx="336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033" name="Rectangle 25"/>
            <p:cNvSpPr>
              <a:spLocks noChangeArrowheads="1"/>
            </p:cNvSpPr>
            <p:nvPr/>
          </p:nvSpPr>
          <p:spPr bwMode="auto">
            <a:xfrm>
              <a:off x="1649" y="3655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3114" name="Group 106"/>
          <p:cNvGrpSpPr>
            <a:grpSpLocks/>
          </p:cNvGrpSpPr>
          <p:nvPr/>
        </p:nvGrpSpPr>
        <p:grpSpPr bwMode="auto">
          <a:xfrm>
            <a:off x="1093788" y="4304184"/>
            <a:ext cx="838200" cy="1069975"/>
            <a:chOff x="689" y="2893"/>
            <a:chExt cx="528" cy="674"/>
          </a:xfrm>
        </p:grpSpPr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 flipH="1" flipV="1">
              <a:off x="829" y="2893"/>
              <a:ext cx="388" cy="67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689" y="3109"/>
              <a:ext cx="3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grpSp>
        <p:nvGrpSpPr>
          <p:cNvPr id="43115" name="Group 107"/>
          <p:cNvGrpSpPr>
            <a:grpSpLocks/>
          </p:cNvGrpSpPr>
          <p:nvPr/>
        </p:nvGrpSpPr>
        <p:grpSpPr bwMode="auto">
          <a:xfrm>
            <a:off x="179388" y="4456584"/>
            <a:ext cx="590550" cy="762000"/>
            <a:chOff x="113" y="2989"/>
            <a:chExt cx="372" cy="480"/>
          </a:xfrm>
        </p:grpSpPr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 flipV="1">
              <a:off x="449" y="2989"/>
              <a:ext cx="0" cy="48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113" y="303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/1</a:t>
              </a:r>
            </a:p>
          </p:txBody>
        </p:sp>
      </p:grpSp>
      <p:sp>
        <p:nvSpPr>
          <p:cNvPr id="43089" name="Rectangle 81"/>
          <p:cNvSpPr>
            <a:spLocks noChangeArrowheads="1"/>
          </p:cNvSpPr>
          <p:nvPr/>
        </p:nvSpPr>
        <p:spPr bwMode="auto">
          <a:xfrm>
            <a:off x="1" y="152400"/>
            <a:ext cx="428396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(3)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Diagram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43095" name="Line 87"/>
          <p:cNvSpPr>
            <a:spLocks noChangeShapeType="1"/>
          </p:cNvSpPr>
          <p:nvPr/>
        </p:nvSpPr>
        <p:spPr bwMode="auto">
          <a:xfrm flipV="1">
            <a:off x="4564063" y="765175"/>
            <a:ext cx="4257675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096" name="Line 88"/>
          <p:cNvSpPr>
            <a:spLocks noChangeShapeType="1"/>
          </p:cNvSpPr>
          <p:nvPr/>
        </p:nvSpPr>
        <p:spPr bwMode="auto">
          <a:xfrm>
            <a:off x="6013450" y="404813"/>
            <a:ext cx="0" cy="3095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3097" name="Group 89"/>
          <p:cNvGrpSpPr>
            <a:grpSpLocks/>
          </p:cNvGrpSpPr>
          <p:nvPr/>
        </p:nvGrpSpPr>
        <p:grpSpPr bwMode="auto">
          <a:xfrm>
            <a:off x="4284663" y="333375"/>
            <a:ext cx="4625975" cy="3205163"/>
            <a:chOff x="476" y="845"/>
            <a:chExt cx="3532" cy="2815"/>
          </a:xfrm>
        </p:grpSpPr>
        <p:sp>
          <p:nvSpPr>
            <p:cNvPr id="43098" name="Rectangle 90"/>
            <p:cNvSpPr>
              <a:spLocks noChangeArrowheads="1"/>
            </p:cNvSpPr>
            <p:nvPr/>
          </p:nvSpPr>
          <p:spPr bwMode="auto">
            <a:xfrm>
              <a:off x="476" y="845"/>
              <a:ext cx="353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</a:t>
              </a:r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 </a:t>
              </a:r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Y</a:t>
              </a:r>
              <a:r>
                <a:rPr lang="en-US" altLang="zh-CN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</a:t>
              </a:r>
            </a:p>
          </p:txBody>
        </p:sp>
        <p:sp>
          <p:nvSpPr>
            <p:cNvPr id="43099" name="Rectangle 91"/>
            <p:cNvSpPr>
              <a:spLocks noChangeArrowheads="1"/>
            </p:cNvSpPr>
            <p:nvPr/>
          </p:nvSpPr>
          <p:spPr bwMode="auto">
            <a:xfrm>
              <a:off x="748" y="1555"/>
              <a:ext cx="3146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0  0   1    0     1     0     0</a:t>
              </a:r>
            </a:p>
          </p:txBody>
        </p:sp>
        <p:sp>
          <p:nvSpPr>
            <p:cNvPr id="43100" name="Rectangle 92"/>
            <p:cNvSpPr>
              <a:spLocks noChangeArrowheads="1"/>
            </p:cNvSpPr>
            <p:nvPr/>
          </p:nvSpPr>
          <p:spPr bwMode="auto">
            <a:xfrm>
              <a:off x="748" y="1806"/>
              <a:ext cx="3146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0  1   0    0     1     1     0</a:t>
              </a:r>
            </a:p>
          </p:txBody>
        </p:sp>
        <p:sp>
          <p:nvSpPr>
            <p:cNvPr id="43101" name="Rectangle 93"/>
            <p:cNvSpPr>
              <a:spLocks noChangeArrowheads="1"/>
            </p:cNvSpPr>
            <p:nvPr/>
          </p:nvSpPr>
          <p:spPr bwMode="auto">
            <a:xfrm>
              <a:off x="748" y="2093"/>
              <a:ext cx="3146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0  1   1    1     0     0     0</a:t>
              </a:r>
            </a:p>
          </p:txBody>
        </p:sp>
        <p:sp>
          <p:nvSpPr>
            <p:cNvPr id="43102" name="Rectangle 94"/>
            <p:cNvSpPr>
              <a:spLocks noChangeArrowheads="1"/>
            </p:cNvSpPr>
            <p:nvPr/>
          </p:nvSpPr>
          <p:spPr bwMode="auto">
            <a:xfrm>
              <a:off x="748" y="2429"/>
              <a:ext cx="3146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1  0   0    1     0     1     0</a:t>
              </a:r>
            </a:p>
          </p:txBody>
        </p:sp>
        <p:sp>
          <p:nvSpPr>
            <p:cNvPr id="43103" name="Rectangle 95"/>
            <p:cNvSpPr>
              <a:spLocks noChangeArrowheads="1"/>
            </p:cNvSpPr>
            <p:nvPr/>
          </p:nvSpPr>
          <p:spPr bwMode="auto">
            <a:xfrm>
              <a:off x="748" y="2766"/>
              <a:ext cx="314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1  0   1    1     1     0     0</a:t>
              </a:r>
            </a:p>
          </p:txBody>
        </p:sp>
        <p:sp>
          <p:nvSpPr>
            <p:cNvPr id="43104" name="Rectangle 96"/>
            <p:cNvSpPr>
              <a:spLocks noChangeArrowheads="1"/>
            </p:cNvSpPr>
            <p:nvPr/>
          </p:nvSpPr>
          <p:spPr bwMode="auto">
            <a:xfrm>
              <a:off x="748" y="3042"/>
              <a:ext cx="3146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1  1   0    0     0     0     1</a:t>
              </a:r>
            </a:p>
          </p:txBody>
        </p:sp>
        <p:sp>
          <p:nvSpPr>
            <p:cNvPr id="43105" name="Rectangle 97"/>
            <p:cNvSpPr>
              <a:spLocks noChangeArrowheads="1"/>
            </p:cNvSpPr>
            <p:nvPr/>
          </p:nvSpPr>
          <p:spPr bwMode="auto">
            <a:xfrm>
              <a:off x="748" y="3338"/>
              <a:ext cx="3146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1  1   1    0     0     0     1</a:t>
              </a:r>
            </a:p>
          </p:txBody>
        </p:sp>
        <p:sp>
          <p:nvSpPr>
            <p:cNvPr id="43106" name="Rectangle 98"/>
            <p:cNvSpPr>
              <a:spLocks noChangeArrowheads="1"/>
            </p:cNvSpPr>
            <p:nvPr/>
          </p:nvSpPr>
          <p:spPr bwMode="auto">
            <a:xfrm>
              <a:off x="748" y="1228"/>
              <a:ext cx="314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0  0   0    0     0     1     0</a:t>
              </a:r>
            </a:p>
          </p:txBody>
        </p:sp>
      </p:grpSp>
      <p:sp>
        <p:nvSpPr>
          <p:cNvPr id="43107" name="Line 99"/>
          <p:cNvSpPr>
            <a:spLocks noChangeShapeType="1"/>
          </p:cNvSpPr>
          <p:nvPr/>
        </p:nvSpPr>
        <p:spPr bwMode="auto">
          <a:xfrm>
            <a:off x="8245475" y="404813"/>
            <a:ext cx="0" cy="3024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灯片编号占位符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49" name="矩形 48"/>
          <p:cNvSpPr/>
          <p:nvPr/>
        </p:nvSpPr>
        <p:spPr>
          <a:xfrm>
            <a:off x="107504" y="6165304"/>
            <a:ext cx="907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Role of circuit: it is a circuit counting seven numbers.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71" name="Rectangle 91"/>
          <p:cNvSpPr>
            <a:spLocks noChangeArrowheads="1"/>
          </p:cNvSpPr>
          <p:nvPr/>
        </p:nvSpPr>
        <p:spPr bwMode="auto">
          <a:xfrm>
            <a:off x="457200" y="228600"/>
            <a:ext cx="2031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Example 3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228600" y="1354102"/>
            <a:ext cx="8915400" cy="4589499"/>
            <a:chOff x="228600" y="1354102"/>
            <a:chExt cx="8915400" cy="4589499"/>
          </a:xfrm>
        </p:grpSpPr>
        <p:grpSp>
          <p:nvGrpSpPr>
            <p:cNvPr id="46185" name="Group 105"/>
            <p:cNvGrpSpPr>
              <a:grpSpLocks/>
            </p:cNvGrpSpPr>
            <p:nvPr/>
          </p:nvGrpSpPr>
          <p:grpSpPr bwMode="auto">
            <a:xfrm>
              <a:off x="228600" y="1493838"/>
              <a:ext cx="8915400" cy="4449763"/>
              <a:chOff x="144" y="941"/>
              <a:chExt cx="5616" cy="2803"/>
            </a:xfrm>
          </p:grpSpPr>
          <p:sp>
            <p:nvSpPr>
              <p:cNvPr id="46084" name="Rectangle 4"/>
              <p:cNvSpPr>
                <a:spLocks noChangeArrowheads="1"/>
              </p:cNvSpPr>
              <p:nvPr/>
            </p:nvSpPr>
            <p:spPr bwMode="auto">
              <a:xfrm>
                <a:off x="2880" y="1794"/>
                <a:ext cx="816" cy="14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085" name="Line 5"/>
              <p:cNvSpPr>
                <a:spLocks noChangeShapeType="1"/>
              </p:cNvSpPr>
              <p:nvPr/>
            </p:nvSpPr>
            <p:spPr bwMode="auto">
              <a:xfrm>
                <a:off x="2880" y="2308"/>
                <a:ext cx="192" cy="1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086" name="Line 6"/>
              <p:cNvSpPr>
                <a:spLocks noChangeShapeType="1"/>
              </p:cNvSpPr>
              <p:nvPr/>
            </p:nvSpPr>
            <p:spPr bwMode="auto">
              <a:xfrm flipV="1">
                <a:off x="2880" y="2452"/>
                <a:ext cx="192" cy="1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087" name="Rectangle 7"/>
              <p:cNvSpPr>
                <a:spLocks noChangeArrowheads="1"/>
              </p:cNvSpPr>
              <p:nvPr/>
            </p:nvSpPr>
            <p:spPr bwMode="auto">
              <a:xfrm>
                <a:off x="2880" y="1824"/>
                <a:ext cx="33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J</a:t>
                </a:r>
                <a:r>
                  <a:rPr lang="en-US" altLang="zh-CN" baseline="-250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6088" name="Rectangle 8"/>
              <p:cNvSpPr>
                <a:spLocks noChangeArrowheads="1"/>
              </p:cNvSpPr>
              <p:nvPr/>
            </p:nvSpPr>
            <p:spPr bwMode="auto">
              <a:xfrm>
                <a:off x="3360" y="1824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6089" name="Rectangle 9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6090" name="Oval 10"/>
              <p:cNvSpPr>
                <a:spLocks noChangeArrowheads="1"/>
              </p:cNvSpPr>
              <p:nvPr/>
            </p:nvSpPr>
            <p:spPr bwMode="auto">
              <a:xfrm>
                <a:off x="2784" y="2403"/>
                <a:ext cx="96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091" name="Rectangle 11"/>
              <p:cNvSpPr>
                <a:spLocks noChangeArrowheads="1"/>
              </p:cNvSpPr>
              <p:nvPr/>
            </p:nvSpPr>
            <p:spPr bwMode="auto">
              <a:xfrm>
                <a:off x="2880" y="2784"/>
                <a:ext cx="33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K</a:t>
                </a:r>
                <a:r>
                  <a:rPr lang="en-US" altLang="zh-CN" baseline="-250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6092" name="Line 12"/>
              <p:cNvSpPr>
                <a:spLocks noChangeShapeType="1"/>
              </p:cNvSpPr>
              <p:nvPr/>
            </p:nvSpPr>
            <p:spPr bwMode="auto">
              <a:xfrm>
                <a:off x="3408" y="2786"/>
                <a:ext cx="14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02" name="Rectangle 22"/>
              <p:cNvSpPr>
                <a:spLocks noChangeArrowheads="1"/>
              </p:cNvSpPr>
              <p:nvPr/>
            </p:nvSpPr>
            <p:spPr bwMode="auto">
              <a:xfrm>
                <a:off x="912" y="1746"/>
                <a:ext cx="816" cy="14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03" name="Line 23"/>
              <p:cNvSpPr>
                <a:spLocks noChangeShapeType="1"/>
              </p:cNvSpPr>
              <p:nvPr/>
            </p:nvSpPr>
            <p:spPr bwMode="auto">
              <a:xfrm>
                <a:off x="912" y="2260"/>
                <a:ext cx="192" cy="1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04" name="Line 24"/>
              <p:cNvSpPr>
                <a:spLocks noChangeShapeType="1"/>
              </p:cNvSpPr>
              <p:nvPr/>
            </p:nvSpPr>
            <p:spPr bwMode="auto">
              <a:xfrm flipV="1">
                <a:off x="912" y="2404"/>
                <a:ext cx="192" cy="1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05" name="Rectangle 25"/>
              <p:cNvSpPr>
                <a:spLocks noChangeArrowheads="1"/>
              </p:cNvSpPr>
              <p:nvPr/>
            </p:nvSpPr>
            <p:spPr bwMode="auto">
              <a:xfrm>
                <a:off x="912" y="1776"/>
                <a:ext cx="33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J</a:t>
                </a:r>
                <a:r>
                  <a:rPr lang="en-US" altLang="zh-CN" baseline="-250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6106" name="Rectangle 26"/>
              <p:cNvSpPr>
                <a:spLocks noChangeArrowheads="1"/>
              </p:cNvSpPr>
              <p:nvPr/>
            </p:nvSpPr>
            <p:spPr bwMode="auto">
              <a:xfrm>
                <a:off x="1392" y="1776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6107" name="Rectangle 27"/>
              <p:cNvSpPr>
                <a:spLocks noChangeArrowheads="1"/>
              </p:cNvSpPr>
              <p:nvPr/>
            </p:nvSpPr>
            <p:spPr bwMode="auto">
              <a:xfrm>
                <a:off x="1392" y="2688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6108" name="Oval 28"/>
              <p:cNvSpPr>
                <a:spLocks noChangeArrowheads="1"/>
              </p:cNvSpPr>
              <p:nvPr/>
            </p:nvSpPr>
            <p:spPr bwMode="auto">
              <a:xfrm>
                <a:off x="816" y="2355"/>
                <a:ext cx="96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09" name="Rectangle 29"/>
              <p:cNvSpPr>
                <a:spLocks noChangeArrowheads="1"/>
              </p:cNvSpPr>
              <p:nvPr/>
            </p:nvSpPr>
            <p:spPr bwMode="auto">
              <a:xfrm>
                <a:off x="912" y="2736"/>
                <a:ext cx="33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K</a:t>
                </a:r>
                <a:r>
                  <a:rPr lang="en-US" altLang="zh-CN" baseline="-250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6110" name="Line 30"/>
              <p:cNvSpPr>
                <a:spLocks noChangeShapeType="1"/>
              </p:cNvSpPr>
              <p:nvPr/>
            </p:nvSpPr>
            <p:spPr bwMode="auto">
              <a:xfrm>
                <a:off x="1440" y="2738"/>
                <a:ext cx="14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098" name="Oval 18"/>
              <p:cNvSpPr>
                <a:spLocks noChangeArrowheads="1"/>
              </p:cNvSpPr>
              <p:nvPr/>
            </p:nvSpPr>
            <p:spPr bwMode="auto">
              <a:xfrm>
                <a:off x="3264" y="1275"/>
                <a:ext cx="96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099" name="Line 19"/>
              <p:cNvSpPr>
                <a:spLocks noChangeShapeType="1"/>
              </p:cNvSpPr>
              <p:nvPr/>
            </p:nvSpPr>
            <p:spPr bwMode="auto">
              <a:xfrm>
                <a:off x="3360" y="1323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26" name="Line 46"/>
              <p:cNvSpPr>
                <a:spLocks noChangeShapeType="1"/>
              </p:cNvSpPr>
              <p:nvPr/>
            </p:nvSpPr>
            <p:spPr bwMode="auto">
              <a:xfrm>
                <a:off x="1837" y="2889"/>
                <a:ext cx="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27" name="Line 47"/>
              <p:cNvSpPr>
                <a:spLocks noChangeShapeType="1"/>
              </p:cNvSpPr>
              <p:nvPr/>
            </p:nvSpPr>
            <p:spPr bwMode="auto">
              <a:xfrm>
                <a:off x="1872" y="2889"/>
                <a:ext cx="0" cy="66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28" name="Line 48"/>
              <p:cNvSpPr>
                <a:spLocks noChangeShapeType="1"/>
              </p:cNvSpPr>
              <p:nvPr/>
            </p:nvSpPr>
            <p:spPr bwMode="auto">
              <a:xfrm>
                <a:off x="1872" y="3554"/>
                <a:ext cx="235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34" name="Line 54"/>
              <p:cNvSpPr>
                <a:spLocks noChangeShapeType="1"/>
              </p:cNvSpPr>
              <p:nvPr/>
            </p:nvSpPr>
            <p:spPr bwMode="auto">
              <a:xfrm>
                <a:off x="1968" y="3317"/>
                <a:ext cx="211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35" name="Line 55"/>
              <p:cNvSpPr>
                <a:spLocks noChangeShapeType="1"/>
              </p:cNvSpPr>
              <p:nvPr/>
            </p:nvSpPr>
            <p:spPr bwMode="auto">
              <a:xfrm>
                <a:off x="3787" y="2937"/>
                <a:ext cx="14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36" name="Line 56"/>
              <p:cNvSpPr>
                <a:spLocks noChangeShapeType="1"/>
              </p:cNvSpPr>
              <p:nvPr/>
            </p:nvSpPr>
            <p:spPr bwMode="auto">
              <a:xfrm flipV="1">
                <a:off x="3936" y="1700"/>
                <a:ext cx="0" cy="12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37" name="Line 57"/>
              <p:cNvSpPr>
                <a:spLocks noChangeShapeType="1"/>
              </p:cNvSpPr>
              <p:nvPr/>
            </p:nvSpPr>
            <p:spPr bwMode="auto">
              <a:xfrm>
                <a:off x="3936" y="1700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38" name="Line 58"/>
              <p:cNvSpPr>
                <a:spLocks noChangeShapeType="1"/>
              </p:cNvSpPr>
              <p:nvPr/>
            </p:nvSpPr>
            <p:spPr bwMode="auto">
              <a:xfrm flipV="1">
                <a:off x="4080" y="1892"/>
                <a:ext cx="0" cy="14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39" name="Line 59"/>
              <p:cNvSpPr>
                <a:spLocks noChangeShapeType="1"/>
              </p:cNvSpPr>
              <p:nvPr/>
            </p:nvSpPr>
            <p:spPr bwMode="auto">
              <a:xfrm>
                <a:off x="4080" y="1892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40" name="Line 60"/>
              <p:cNvSpPr>
                <a:spLocks noChangeShapeType="1"/>
              </p:cNvSpPr>
              <p:nvPr/>
            </p:nvSpPr>
            <p:spPr bwMode="auto">
              <a:xfrm flipV="1">
                <a:off x="4224" y="2036"/>
                <a:ext cx="0" cy="15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42" name="Line 62"/>
              <p:cNvSpPr>
                <a:spLocks noChangeShapeType="1"/>
              </p:cNvSpPr>
              <p:nvPr/>
            </p:nvSpPr>
            <p:spPr bwMode="auto">
              <a:xfrm>
                <a:off x="3696" y="2035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43" name="Line 63"/>
              <p:cNvSpPr>
                <a:spLocks noChangeShapeType="1"/>
              </p:cNvSpPr>
              <p:nvPr/>
            </p:nvSpPr>
            <p:spPr bwMode="auto">
              <a:xfrm flipV="1">
                <a:off x="3840" y="1268"/>
                <a:ext cx="0" cy="7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44" name="Line 64"/>
              <p:cNvSpPr>
                <a:spLocks noChangeShapeType="1"/>
              </p:cNvSpPr>
              <p:nvPr/>
            </p:nvSpPr>
            <p:spPr bwMode="auto">
              <a:xfrm>
                <a:off x="3840" y="1268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01" name="Rectangle 21"/>
              <p:cNvSpPr>
                <a:spLocks noChangeArrowheads="1"/>
              </p:cNvSpPr>
              <p:nvPr/>
            </p:nvSpPr>
            <p:spPr bwMode="auto">
              <a:xfrm>
                <a:off x="5383" y="1190"/>
                <a:ext cx="37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Y</a:t>
                </a:r>
              </a:p>
            </p:txBody>
          </p:sp>
          <p:sp>
            <p:nvSpPr>
              <p:cNvPr id="46095" name="Oval 15"/>
              <p:cNvSpPr>
                <a:spLocks noChangeArrowheads="1"/>
              </p:cNvSpPr>
              <p:nvPr/>
            </p:nvSpPr>
            <p:spPr bwMode="auto">
              <a:xfrm>
                <a:off x="4608" y="1053"/>
                <a:ext cx="94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12" name="Oval 32"/>
              <p:cNvSpPr>
                <a:spLocks noChangeArrowheads="1"/>
              </p:cNvSpPr>
              <p:nvPr/>
            </p:nvSpPr>
            <p:spPr bwMode="auto">
              <a:xfrm>
                <a:off x="4615" y="1841"/>
                <a:ext cx="94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15" name="Oval 35"/>
              <p:cNvSpPr>
                <a:spLocks noChangeArrowheads="1"/>
              </p:cNvSpPr>
              <p:nvPr/>
            </p:nvSpPr>
            <p:spPr bwMode="auto">
              <a:xfrm>
                <a:off x="5287" y="1479"/>
                <a:ext cx="94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49" name="Line 69"/>
              <p:cNvSpPr>
                <a:spLocks noChangeShapeType="1"/>
              </p:cNvSpPr>
              <p:nvPr/>
            </p:nvSpPr>
            <p:spPr bwMode="auto">
              <a:xfrm>
                <a:off x="4704" y="1101"/>
                <a:ext cx="144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50" name="Line 70"/>
              <p:cNvSpPr>
                <a:spLocks noChangeShapeType="1"/>
              </p:cNvSpPr>
              <p:nvPr/>
            </p:nvSpPr>
            <p:spPr bwMode="auto">
              <a:xfrm>
                <a:off x="4848" y="1104"/>
                <a:ext cx="1" cy="3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51" name="Line 71"/>
              <p:cNvSpPr>
                <a:spLocks noChangeShapeType="1"/>
              </p:cNvSpPr>
              <p:nvPr/>
            </p:nvSpPr>
            <p:spPr bwMode="auto">
              <a:xfrm>
                <a:off x="4848" y="1440"/>
                <a:ext cx="189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52" name="Line 72"/>
              <p:cNvSpPr>
                <a:spLocks noChangeShapeType="1"/>
              </p:cNvSpPr>
              <p:nvPr/>
            </p:nvSpPr>
            <p:spPr bwMode="auto">
              <a:xfrm>
                <a:off x="4711" y="1888"/>
                <a:ext cx="137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53" name="Line 73"/>
              <p:cNvSpPr>
                <a:spLocks noChangeShapeType="1"/>
              </p:cNvSpPr>
              <p:nvPr/>
            </p:nvSpPr>
            <p:spPr bwMode="auto">
              <a:xfrm flipV="1">
                <a:off x="4855" y="1604"/>
                <a:ext cx="1" cy="2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54" name="Line 74"/>
              <p:cNvSpPr>
                <a:spLocks noChangeShapeType="1"/>
              </p:cNvSpPr>
              <p:nvPr/>
            </p:nvSpPr>
            <p:spPr bwMode="auto">
              <a:xfrm>
                <a:off x="4855" y="1604"/>
                <a:ext cx="185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55" name="Line 75"/>
              <p:cNvSpPr>
                <a:spLocks noChangeShapeType="1"/>
              </p:cNvSpPr>
              <p:nvPr/>
            </p:nvSpPr>
            <p:spPr bwMode="auto">
              <a:xfrm>
                <a:off x="5383" y="1526"/>
                <a:ext cx="23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45" name="Line 65"/>
              <p:cNvSpPr>
                <a:spLocks noChangeShapeType="1"/>
              </p:cNvSpPr>
              <p:nvPr/>
            </p:nvSpPr>
            <p:spPr bwMode="auto">
              <a:xfrm flipV="1">
                <a:off x="1824" y="941"/>
                <a:ext cx="0" cy="10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46" name="Line 66"/>
              <p:cNvSpPr>
                <a:spLocks noChangeShapeType="1"/>
              </p:cNvSpPr>
              <p:nvPr/>
            </p:nvSpPr>
            <p:spPr bwMode="auto">
              <a:xfrm>
                <a:off x="1824" y="941"/>
                <a:ext cx="25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19" name="Line 39"/>
              <p:cNvSpPr>
                <a:spLocks noChangeShapeType="1"/>
              </p:cNvSpPr>
              <p:nvPr/>
            </p:nvSpPr>
            <p:spPr bwMode="auto">
              <a:xfrm>
                <a:off x="2496" y="1956"/>
                <a:ext cx="38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20" name="Line 40"/>
              <p:cNvSpPr>
                <a:spLocks noChangeShapeType="1"/>
              </p:cNvSpPr>
              <p:nvPr/>
            </p:nvSpPr>
            <p:spPr bwMode="auto">
              <a:xfrm>
                <a:off x="1728" y="2005"/>
                <a:ext cx="480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21" name="Line 41"/>
              <p:cNvSpPr>
                <a:spLocks noChangeShapeType="1"/>
              </p:cNvSpPr>
              <p:nvPr/>
            </p:nvSpPr>
            <p:spPr bwMode="auto">
              <a:xfrm>
                <a:off x="720" y="1257"/>
                <a:ext cx="230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22" name="Line 42"/>
              <p:cNvSpPr>
                <a:spLocks noChangeShapeType="1"/>
              </p:cNvSpPr>
              <p:nvPr/>
            </p:nvSpPr>
            <p:spPr bwMode="auto">
              <a:xfrm>
                <a:off x="1968" y="1257"/>
                <a:ext cx="1" cy="20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23" name="Line 43"/>
              <p:cNvSpPr>
                <a:spLocks noChangeShapeType="1"/>
              </p:cNvSpPr>
              <p:nvPr/>
            </p:nvSpPr>
            <p:spPr bwMode="auto">
              <a:xfrm>
                <a:off x="1968" y="1862"/>
                <a:ext cx="240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24" name="Line 44"/>
              <p:cNvSpPr>
                <a:spLocks noChangeShapeType="1"/>
              </p:cNvSpPr>
              <p:nvPr/>
            </p:nvSpPr>
            <p:spPr bwMode="auto">
              <a:xfrm>
                <a:off x="2640" y="1956"/>
                <a:ext cx="1" cy="10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25" name="Line 45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56" name="Rectangle 76"/>
              <p:cNvSpPr>
                <a:spLocks noChangeArrowheads="1"/>
              </p:cNvSpPr>
              <p:nvPr/>
            </p:nvSpPr>
            <p:spPr bwMode="auto">
              <a:xfrm>
                <a:off x="480" y="1012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X</a:t>
                </a:r>
              </a:p>
            </p:txBody>
          </p:sp>
          <p:sp>
            <p:nvSpPr>
              <p:cNvPr id="46160" name="Oval 80"/>
              <p:cNvSpPr>
                <a:spLocks noChangeArrowheads="1"/>
              </p:cNvSpPr>
              <p:nvPr/>
            </p:nvSpPr>
            <p:spPr bwMode="auto">
              <a:xfrm>
                <a:off x="1920" y="1813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29" name="Line 49"/>
              <p:cNvSpPr>
                <a:spLocks noChangeShapeType="1"/>
              </p:cNvSpPr>
              <p:nvPr/>
            </p:nvSpPr>
            <p:spPr bwMode="auto">
              <a:xfrm flipH="1">
                <a:off x="618" y="2420"/>
                <a:ext cx="19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30" name="Line 50"/>
              <p:cNvSpPr>
                <a:spLocks noChangeShapeType="1"/>
              </p:cNvSpPr>
              <p:nvPr/>
            </p:nvSpPr>
            <p:spPr bwMode="auto">
              <a:xfrm flipH="1">
                <a:off x="2326" y="2466"/>
                <a:ext cx="45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31" name="Line 51"/>
              <p:cNvSpPr>
                <a:spLocks noChangeShapeType="1"/>
              </p:cNvSpPr>
              <p:nvPr/>
            </p:nvSpPr>
            <p:spPr bwMode="auto">
              <a:xfrm>
                <a:off x="2326" y="2466"/>
                <a:ext cx="1" cy="12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32" name="Line 52"/>
              <p:cNvSpPr>
                <a:spLocks noChangeShapeType="1"/>
              </p:cNvSpPr>
              <p:nvPr/>
            </p:nvSpPr>
            <p:spPr bwMode="auto">
              <a:xfrm>
                <a:off x="618" y="2420"/>
                <a:ext cx="1" cy="13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59" name="Rectangle 79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CP</a:t>
                </a:r>
              </a:p>
            </p:txBody>
          </p:sp>
          <p:sp>
            <p:nvSpPr>
              <p:cNvPr id="46174" name="Line 94"/>
              <p:cNvSpPr>
                <a:spLocks noChangeShapeType="1"/>
              </p:cNvSpPr>
              <p:nvPr/>
            </p:nvSpPr>
            <p:spPr bwMode="auto">
              <a:xfrm flipV="1">
                <a:off x="3600" y="112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75" name="Line 95"/>
              <p:cNvSpPr>
                <a:spLocks noChangeShapeType="1"/>
              </p:cNvSpPr>
              <p:nvPr/>
            </p:nvSpPr>
            <p:spPr bwMode="auto">
              <a:xfrm>
                <a:off x="3600" y="1124"/>
                <a:ext cx="76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76" name="Line 96"/>
              <p:cNvSpPr>
                <a:spLocks noChangeShapeType="1"/>
              </p:cNvSpPr>
              <p:nvPr/>
            </p:nvSpPr>
            <p:spPr bwMode="auto">
              <a:xfrm>
                <a:off x="4224" y="20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77" name="Oval 97"/>
              <p:cNvSpPr>
                <a:spLocks noChangeArrowheads="1"/>
              </p:cNvSpPr>
              <p:nvPr/>
            </p:nvSpPr>
            <p:spPr bwMode="auto">
              <a:xfrm>
                <a:off x="1776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78" name="Oval 98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79" name="Oval 99"/>
              <p:cNvSpPr>
                <a:spLocks noChangeArrowheads="1"/>
              </p:cNvSpPr>
              <p:nvPr/>
            </p:nvSpPr>
            <p:spPr bwMode="auto">
              <a:xfrm>
                <a:off x="2592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81" name="Line 101"/>
              <p:cNvSpPr>
                <a:spLocks noChangeShapeType="1"/>
              </p:cNvSpPr>
              <p:nvPr/>
            </p:nvSpPr>
            <p:spPr bwMode="auto">
              <a:xfrm flipH="1">
                <a:off x="240" y="3744"/>
                <a:ext cx="211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83" name="Oval 103"/>
              <p:cNvSpPr>
                <a:spLocks noChangeArrowheads="1"/>
              </p:cNvSpPr>
              <p:nvPr/>
            </p:nvSpPr>
            <p:spPr bwMode="auto">
              <a:xfrm>
                <a:off x="1746" y="2840"/>
                <a:ext cx="96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84" name="Oval 104"/>
              <p:cNvSpPr>
                <a:spLocks noChangeArrowheads="1"/>
              </p:cNvSpPr>
              <p:nvPr/>
            </p:nvSpPr>
            <p:spPr bwMode="auto">
              <a:xfrm>
                <a:off x="3696" y="2886"/>
                <a:ext cx="96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3" name="组合 82"/>
            <p:cNvGrpSpPr/>
            <p:nvPr/>
          </p:nvGrpSpPr>
          <p:grpSpPr>
            <a:xfrm>
              <a:off x="6929454" y="1354102"/>
              <a:ext cx="357190" cy="777041"/>
              <a:chOff x="7177088" y="3041650"/>
              <a:chExt cx="768350" cy="633439"/>
            </a:xfrm>
          </p:grpSpPr>
          <p:sp>
            <p:nvSpPr>
              <p:cNvPr id="84" name="Arc 92"/>
              <p:cNvSpPr>
                <a:spLocks/>
              </p:cNvSpPr>
              <p:nvPr/>
            </p:nvSpPr>
            <p:spPr bwMode="auto">
              <a:xfrm>
                <a:off x="7558088" y="3041650"/>
                <a:ext cx="387350" cy="62865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79"/>
                  <a:gd name="T2" fmla="*/ 953 w 21600"/>
                  <a:gd name="T3" fmla="*/ 43179 h 43179"/>
                  <a:gd name="T4" fmla="*/ 0 w 21600"/>
                  <a:gd name="T5" fmla="*/ 21600 h 4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</a:path>
                  <a:path w="21600" h="431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5" name="Line 94"/>
              <p:cNvSpPr>
                <a:spLocks noChangeShapeType="1"/>
              </p:cNvSpPr>
              <p:nvPr/>
            </p:nvSpPr>
            <p:spPr bwMode="auto">
              <a:xfrm flipH="1">
                <a:off x="7177088" y="3041650"/>
                <a:ext cx="387350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6" name="Line 95"/>
              <p:cNvSpPr>
                <a:spLocks noChangeShapeType="1"/>
              </p:cNvSpPr>
              <p:nvPr/>
            </p:nvSpPr>
            <p:spPr bwMode="auto">
              <a:xfrm flipH="1">
                <a:off x="7177088" y="3673501"/>
                <a:ext cx="465138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7" name="Line 96"/>
              <p:cNvSpPr>
                <a:spLocks noChangeShapeType="1"/>
              </p:cNvSpPr>
              <p:nvPr/>
            </p:nvSpPr>
            <p:spPr bwMode="auto">
              <a:xfrm>
                <a:off x="7177088" y="3041650"/>
                <a:ext cx="1588" cy="6302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88" name="组合 87"/>
            <p:cNvGrpSpPr/>
            <p:nvPr/>
          </p:nvGrpSpPr>
          <p:grpSpPr>
            <a:xfrm>
              <a:off x="6929454" y="2580521"/>
              <a:ext cx="357190" cy="777041"/>
              <a:chOff x="7177088" y="3041650"/>
              <a:chExt cx="768350" cy="633439"/>
            </a:xfrm>
          </p:grpSpPr>
          <p:sp>
            <p:nvSpPr>
              <p:cNvPr id="89" name="Arc 92"/>
              <p:cNvSpPr>
                <a:spLocks/>
              </p:cNvSpPr>
              <p:nvPr/>
            </p:nvSpPr>
            <p:spPr bwMode="auto">
              <a:xfrm>
                <a:off x="7558088" y="3041650"/>
                <a:ext cx="387350" cy="62865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79"/>
                  <a:gd name="T2" fmla="*/ 953 w 21600"/>
                  <a:gd name="T3" fmla="*/ 43179 h 43179"/>
                  <a:gd name="T4" fmla="*/ 0 w 21600"/>
                  <a:gd name="T5" fmla="*/ 21600 h 4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</a:path>
                  <a:path w="21600" h="431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0" name="Line 94"/>
              <p:cNvSpPr>
                <a:spLocks noChangeShapeType="1"/>
              </p:cNvSpPr>
              <p:nvPr/>
            </p:nvSpPr>
            <p:spPr bwMode="auto">
              <a:xfrm flipH="1">
                <a:off x="7177088" y="3041650"/>
                <a:ext cx="387350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1" name="Line 95"/>
              <p:cNvSpPr>
                <a:spLocks noChangeShapeType="1"/>
              </p:cNvSpPr>
              <p:nvPr/>
            </p:nvSpPr>
            <p:spPr bwMode="auto">
              <a:xfrm flipH="1">
                <a:off x="7177088" y="3673501"/>
                <a:ext cx="465138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2" name="Line 96"/>
              <p:cNvSpPr>
                <a:spLocks noChangeShapeType="1"/>
              </p:cNvSpPr>
              <p:nvPr/>
            </p:nvSpPr>
            <p:spPr bwMode="auto">
              <a:xfrm>
                <a:off x="7177088" y="3041650"/>
                <a:ext cx="1588" cy="6302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93" name="组合 92"/>
            <p:cNvGrpSpPr/>
            <p:nvPr/>
          </p:nvGrpSpPr>
          <p:grpSpPr>
            <a:xfrm>
              <a:off x="8001024" y="2000240"/>
              <a:ext cx="357190" cy="777041"/>
              <a:chOff x="7177088" y="3041650"/>
              <a:chExt cx="768350" cy="633439"/>
            </a:xfrm>
          </p:grpSpPr>
          <p:sp>
            <p:nvSpPr>
              <p:cNvPr id="94" name="Arc 92"/>
              <p:cNvSpPr>
                <a:spLocks/>
              </p:cNvSpPr>
              <p:nvPr/>
            </p:nvSpPr>
            <p:spPr bwMode="auto">
              <a:xfrm>
                <a:off x="7558088" y="3041650"/>
                <a:ext cx="387350" cy="62865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79"/>
                  <a:gd name="T2" fmla="*/ 953 w 21600"/>
                  <a:gd name="T3" fmla="*/ 43179 h 43179"/>
                  <a:gd name="T4" fmla="*/ 0 w 21600"/>
                  <a:gd name="T5" fmla="*/ 21600 h 4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</a:path>
                  <a:path w="21600" h="431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5" name="Line 94"/>
              <p:cNvSpPr>
                <a:spLocks noChangeShapeType="1"/>
              </p:cNvSpPr>
              <p:nvPr/>
            </p:nvSpPr>
            <p:spPr bwMode="auto">
              <a:xfrm flipH="1">
                <a:off x="7177088" y="3041650"/>
                <a:ext cx="387350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6" name="Line 95"/>
              <p:cNvSpPr>
                <a:spLocks noChangeShapeType="1"/>
              </p:cNvSpPr>
              <p:nvPr/>
            </p:nvSpPr>
            <p:spPr bwMode="auto">
              <a:xfrm flipH="1">
                <a:off x="7177088" y="3673501"/>
                <a:ext cx="465138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7" name="Line 96"/>
              <p:cNvSpPr>
                <a:spLocks noChangeShapeType="1"/>
              </p:cNvSpPr>
              <p:nvPr/>
            </p:nvSpPr>
            <p:spPr bwMode="auto">
              <a:xfrm>
                <a:off x="7177088" y="3041650"/>
                <a:ext cx="1588" cy="6302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98" name="AutoShape 36"/>
            <p:cNvSpPr>
              <a:spLocks noChangeArrowheads="1"/>
            </p:cNvSpPr>
            <p:nvPr/>
          </p:nvSpPr>
          <p:spPr bwMode="auto">
            <a:xfrm rot="5400000">
              <a:off x="4649788" y="1916105"/>
              <a:ext cx="649288" cy="37623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02" name="组合 101"/>
            <p:cNvGrpSpPr/>
            <p:nvPr/>
          </p:nvGrpSpPr>
          <p:grpSpPr>
            <a:xfrm>
              <a:off x="3428992" y="2714620"/>
              <a:ext cx="519109" cy="762000"/>
              <a:chOff x="7086600" y="4024322"/>
              <a:chExt cx="1019175" cy="762000"/>
            </a:xfrm>
          </p:grpSpPr>
          <p:sp>
            <p:nvSpPr>
              <p:cNvPr id="99" name="Arc 76"/>
              <p:cNvSpPr>
                <a:spLocks/>
              </p:cNvSpPr>
              <p:nvPr/>
            </p:nvSpPr>
            <p:spPr bwMode="auto">
              <a:xfrm>
                <a:off x="7154863" y="4024322"/>
                <a:ext cx="304800" cy="76200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091"/>
                  <a:gd name="T2" fmla="*/ 2163 w 21600"/>
                  <a:gd name="T3" fmla="*/ 43091 h 43091"/>
                  <a:gd name="T4" fmla="*/ 0 w 21600"/>
                  <a:gd name="T5" fmla="*/ 21600 h 43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9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91"/>
                      <a:pt x="13199" y="41980"/>
                      <a:pt x="2163" y="43091"/>
                    </a:cubicBezTo>
                  </a:path>
                  <a:path w="21600" h="4309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91"/>
                      <a:pt x="13199" y="41980"/>
                      <a:pt x="2163" y="4309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0" name="Arc 77"/>
              <p:cNvSpPr>
                <a:spLocks/>
              </p:cNvSpPr>
              <p:nvPr/>
            </p:nvSpPr>
            <p:spPr bwMode="auto">
              <a:xfrm>
                <a:off x="7162800" y="4027497"/>
                <a:ext cx="942975" cy="758825"/>
              </a:xfrm>
              <a:custGeom>
                <a:avLst/>
                <a:gdLst>
                  <a:gd name="G0" fmla="+- 6502 0 0"/>
                  <a:gd name="G1" fmla="+- 21600 0 0"/>
                  <a:gd name="G2" fmla="+- 21600 0 0"/>
                  <a:gd name="T0" fmla="*/ 0 w 28102"/>
                  <a:gd name="T1" fmla="*/ 1002 h 43200"/>
                  <a:gd name="T2" fmla="*/ 149 w 28102"/>
                  <a:gd name="T3" fmla="*/ 42245 h 43200"/>
                  <a:gd name="T4" fmla="*/ 6502 w 2810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102" h="43200" fill="none" extrusionOk="0">
                    <a:moveTo>
                      <a:pt x="-1" y="1001"/>
                    </a:moveTo>
                    <a:cubicBezTo>
                      <a:pt x="2103" y="337"/>
                      <a:pt x="4296" y="-1"/>
                      <a:pt x="6502" y="0"/>
                    </a:cubicBezTo>
                    <a:cubicBezTo>
                      <a:pt x="18431" y="0"/>
                      <a:pt x="28102" y="9670"/>
                      <a:pt x="28102" y="21600"/>
                    </a:cubicBezTo>
                    <a:cubicBezTo>
                      <a:pt x="28102" y="33529"/>
                      <a:pt x="18431" y="43200"/>
                      <a:pt x="6502" y="43200"/>
                    </a:cubicBezTo>
                    <a:cubicBezTo>
                      <a:pt x="4348" y="43200"/>
                      <a:pt x="2207" y="42877"/>
                      <a:pt x="149" y="42244"/>
                    </a:cubicBezTo>
                  </a:path>
                  <a:path w="28102" h="43200" stroke="0" extrusionOk="0">
                    <a:moveTo>
                      <a:pt x="-1" y="1001"/>
                    </a:moveTo>
                    <a:cubicBezTo>
                      <a:pt x="2103" y="337"/>
                      <a:pt x="4296" y="-1"/>
                      <a:pt x="6502" y="0"/>
                    </a:cubicBezTo>
                    <a:cubicBezTo>
                      <a:pt x="18431" y="0"/>
                      <a:pt x="28102" y="9670"/>
                      <a:pt x="28102" y="21600"/>
                    </a:cubicBezTo>
                    <a:cubicBezTo>
                      <a:pt x="28102" y="33529"/>
                      <a:pt x="18431" y="43200"/>
                      <a:pt x="6502" y="43200"/>
                    </a:cubicBezTo>
                    <a:cubicBezTo>
                      <a:pt x="4348" y="43200"/>
                      <a:pt x="2207" y="42877"/>
                      <a:pt x="149" y="42244"/>
                    </a:cubicBezTo>
                    <a:lnTo>
                      <a:pt x="650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1" name="Arc 80"/>
              <p:cNvSpPr>
                <a:spLocks/>
              </p:cNvSpPr>
              <p:nvPr/>
            </p:nvSpPr>
            <p:spPr bwMode="auto">
              <a:xfrm>
                <a:off x="7086600" y="4103697"/>
                <a:ext cx="152400" cy="609600"/>
              </a:xfrm>
              <a:custGeom>
                <a:avLst/>
                <a:gdLst>
                  <a:gd name="G0" fmla="+- 2335 0 0"/>
                  <a:gd name="G1" fmla="+- 21600 0 0"/>
                  <a:gd name="G2" fmla="+- 21600 0 0"/>
                  <a:gd name="T0" fmla="*/ 2335 w 23935"/>
                  <a:gd name="T1" fmla="*/ 0 h 43200"/>
                  <a:gd name="T2" fmla="*/ 0 w 23935"/>
                  <a:gd name="T3" fmla="*/ 43073 h 43200"/>
                  <a:gd name="T4" fmla="*/ 2335 w 2393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935" h="43200" fill="none" extrusionOk="0">
                    <a:moveTo>
                      <a:pt x="2334" y="0"/>
                    </a:moveTo>
                    <a:cubicBezTo>
                      <a:pt x="14264" y="0"/>
                      <a:pt x="23935" y="9670"/>
                      <a:pt x="23935" y="21600"/>
                    </a:cubicBezTo>
                    <a:cubicBezTo>
                      <a:pt x="23935" y="33529"/>
                      <a:pt x="14264" y="43200"/>
                      <a:pt x="2335" y="43200"/>
                    </a:cubicBezTo>
                    <a:cubicBezTo>
                      <a:pt x="1554" y="43200"/>
                      <a:pt x="775" y="43157"/>
                      <a:pt x="-1" y="43073"/>
                    </a:cubicBezTo>
                  </a:path>
                  <a:path w="23935" h="43200" stroke="0" extrusionOk="0">
                    <a:moveTo>
                      <a:pt x="2334" y="0"/>
                    </a:moveTo>
                    <a:cubicBezTo>
                      <a:pt x="14264" y="0"/>
                      <a:pt x="23935" y="9670"/>
                      <a:pt x="23935" y="21600"/>
                    </a:cubicBezTo>
                    <a:cubicBezTo>
                      <a:pt x="23935" y="33529"/>
                      <a:pt x="14264" y="43200"/>
                      <a:pt x="2335" y="43200"/>
                    </a:cubicBezTo>
                    <a:cubicBezTo>
                      <a:pt x="1554" y="43200"/>
                      <a:pt x="775" y="43157"/>
                      <a:pt x="-1" y="43073"/>
                    </a:cubicBezTo>
                    <a:lnTo>
                      <a:pt x="233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3" name="灯片编号占位符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15</a:t>
            </a:fld>
            <a:endParaRPr lang="en-US" altLang="zh-CN"/>
          </a:p>
        </p:txBody>
      </p:sp>
      <p:sp>
        <p:nvSpPr>
          <p:cNvPr id="105" name="Line 52"/>
          <p:cNvSpPr>
            <a:spLocks noChangeShapeType="1"/>
          </p:cNvSpPr>
          <p:nvPr/>
        </p:nvSpPr>
        <p:spPr bwMode="auto">
          <a:xfrm flipH="1">
            <a:off x="723572" y="3212976"/>
            <a:ext cx="72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6" name="Rectangle 53"/>
          <p:cNvSpPr>
            <a:spLocks noChangeArrowheads="1"/>
          </p:cNvSpPr>
          <p:nvPr/>
        </p:nvSpPr>
        <p:spPr bwMode="auto">
          <a:xfrm>
            <a:off x="352184" y="434568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107" name="Line 52"/>
          <p:cNvSpPr>
            <a:spLocks noChangeShapeType="1"/>
          </p:cNvSpPr>
          <p:nvPr/>
        </p:nvSpPr>
        <p:spPr bwMode="auto">
          <a:xfrm flipH="1">
            <a:off x="707450" y="4693060"/>
            <a:ext cx="72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" name="Rectangle 53"/>
          <p:cNvSpPr>
            <a:spLocks noChangeArrowheads="1"/>
          </p:cNvSpPr>
          <p:nvPr/>
        </p:nvSpPr>
        <p:spPr bwMode="auto">
          <a:xfrm>
            <a:off x="379676" y="2852756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/>
      <p:bldP spid="107" grpId="0" animBg="1"/>
      <p:bldP spid="1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26495" y="4734145"/>
            <a:ext cx="8002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4712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2351365"/>
              </p:ext>
            </p:extLst>
          </p:nvPr>
        </p:nvGraphicFramePr>
        <p:xfrm>
          <a:off x="2006715" y="5274992"/>
          <a:ext cx="1538288" cy="449263"/>
        </p:xfrm>
        <a:graphic>
          <a:graphicData uri="http://schemas.openxmlformats.org/presentationml/2006/ole">
            <p:oleObj spid="_x0000_s185079" name="Equation" r:id="rId5" imgW="1168560" imgH="330120" progId="Equation.3">
              <p:embed/>
            </p:oleObj>
          </a:graphicData>
        </a:graphic>
      </p:graphicFrame>
      <p:graphicFrame>
        <p:nvGraphicFramePr>
          <p:cNvPr id="4713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7162120"/>
              </p:ext>
            </p:extLst>
          </p:nvPr>
        </p:nvGraphicFramePr>
        <p:xfrm>
          <a:off x="6364905" y="5184195"/>
          <a:ext cx="1404938" cy="528637"/>
        </p:xfrm>
        <a:graphic>
          <a:graphicData uri="http://schemas.openxmlformats.org/presentationml/2006/ole">
            <p:oleObj spid="_x0000_s185081" name="Equation" r:id="rId6" imgW="1067040" imgH="393840" progId="Equation.3">
              <p:embed/>
            </p:oleObj>
          </a:graphicData>
        </a:graphic>
      </p:graphicFrame>
      <p:graphicFrame>
        <p:nvGraphicFramePr>
          <p:cNvPr id="4713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9395901"/>
              </p:ext>
            </p:extLst>
          </p:nvPr>
        </p:nvGraphicFramePr>
        <p:xfrm>
          <a:off x="6316600" y="5814265"/>
          <a:ext cx="2755900" cy="476250"/>
        </p:xfrm>
        <a:graphic>
          <a:graphicData uri="http://schemas.openxmlformats.org/presentationml/2006/ole">
            <p:oleObj spid="_x0000_s185082" name="Equation" r:id="rId7" imgW="2095920" imgH="355680" progId="Equation.3">
              <p:embed/>
            </p:oleObj>
          </a:graphicData>
        </a:graphic>
      </p:graphicFrame>
      <p:graphicFrame>
        <p:nvGraphicFramePr>
          <p:cNvPr id="4713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3743458"/>
              </p:ext>
            </p:extLst>
          </p:nvPr>
        </p:nvGraphicFramePr>
        <p:xfrm>
          <a:off x="2805410" y="6309320"/>
          <a:ext cx="3206750" cy="528637"/>
        </p:xfrm>
        <a:graphic>
          <a:graphicData uri="http://schemas.openxmlformats.org/presentationml/2006/ole">
            <p:oleObj spid="_x0000_s185083" name="Equation" r:id="rId8" imgW="2439000" imgH="393840" progId="Equation.3">
              <p:embed/>
            </p:oleObj>
          </a:graphicData>
        </a:graphic>
      </p:graphicFrame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4459905" y="1606200"/>
            <a:ext cx="1295400" cy="226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4459905" y="2422175"/>
            <a:ext cx="304800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 flipV="1">
            <a:off x="4459905" y="2650775"/>
            <a:ext cx="304800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4459905" y="165382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5221905" y="1653825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5221905" y="3101625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7141" name="Oval 37"/>
          <p:cNvSpPr>
            <a:spLocks noChangeArrowheads="1"/>
          </p:cNvSpPr>
          <p:nvPr/>
        </p:nvSpPr>
        <p:spPr bwMode="auto">
          <a:xfrm>
            <a:off x="4307505" y="2572987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42" name="Rectangle 38"/>
          <p:cNvSpPr>
            <a:spLocks noChangeArrowheads="1"/>
          </p:cNvSpPr>
          <p:nvPr/>
        </p:nvSpPr>
        <p:spPr bwMode="auto">
          <a:xfrm>
            <a:off x="4459905" y="317782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5298105" y="3181000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44" name="Rectangle 40"/>
          <p:cNvSpPr>
            <a:spLocks noChangeArrowheads="1"/>
          </p:cNvSpPr>
          <p:nvPr/>
        </p:nvSpPr>
        <p:spPr bwMode="auto">
          <a:xfrm>
            <a:off x="1335705" y="1530000"/>
            <a:ext cx="1295400" cy="226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>
            <a:off x="1335705" y="2345975"/>
            <a:ext cx="304800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flipV="1">
            <a:off x="1335705" y="2574575"/>
            <a:ext cx="304800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1335705" y="157762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7148" name="Rectangle 44"/>
          <p:cNvSpPr>
            <a:spLocks noChangeArrowheads="1"/>
          </p:cNvSpPr>
          <p:nvPr/>
        </p:nvSpPr>
        <p:spPr bwMode="auto">
          <a:xfrm>
            <a:off x="2097705" y="1577625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2097705" y="3025425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7150" name="Oval 46"/>
          <p:cNvSpPr>
            <a:spLocks noChangeArrowheads="1"/>
          </p:cNvSpPr>
          <p:nvPr/>
        </p:nvSpPr>
        <p:spPr bwMode="auto">
          <a:xfrm>
            <a:off x="1183305" y="2496787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51" name="Rectangle 47"/>
          <p:cNvSpPr>
            <a:spLocks noChangeArrowheads="1"/>
          </p:cNvSpPr>
          <p:nvPr/>
        </p:nvSpPr>
        <p:spPr bwMode="auto">
          <a:xfrm>
            <a:off x="1335705" y="310162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>
            <a:off x="2173905" y="3104800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54" name="Oval 50"/>
          <p:cNvSpPr>
            <a:spLocks noChangeArrowheads="1"/>
          </p:cNvSpPr>
          <p:nvPr/>
        </p:nvSpPr>
        <p:spPr bwMode="auto">
          <a:xfrm>
            <a:off x="5069505" y="782287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>
            <a:off x="5221905" y="858487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>
            <a:off x="2804143" y="3344512"/>
            <a:ext cx="555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>
            <a:off x="2859705" y="3344512"/>
            <a:ext cx="0" cy="1055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2859705" y="4400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>
            <a:off x="3012105" y="4023962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1" name="Line 57"/>
          <p:cNvSpPr>
            <a:spLocks noChangeShapeType="1"/>
          </p:cNvSpPr>
          <p:nvPr/>
        </p:nvSpPr>
        <p:spPr bwMode="auto">
          <a:xfrm>
            <a:off x="5899768" y="3420712"/>
            <a:ext cx="2365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 flipV="1">
            <a:off x="6136305" y="1456975"/>
            <a:ext cx="0" cy="1963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>
            <a:off x="6136305" y="145697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4" name="Line 60"/>
          <p:cNvSpPr>
            <a:spLocks noChangeShapeType="1"/>
          </p:cNvSpPr>
          <p:nvPr/>
        </p:nvSpPr>
        <p:spPr bwMode="auto">
          <a:xfrm flipV="1">
            <a:off x="6364905" y="1761775"/>
            <a:ext cx="0" cy="226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>
            <a:off x="6364905" y="176177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6" name="Line 62"/>
          <p:cNvSpPr>
            <a:spLocks noChangeShapeType="1"/>
          </p:cNvSpPr>
          <p:nvPr/>
        </p:nvSpPr>
        <p:spPr bwMode="auto">
          <a:xfrm flipV="1">
            <a:off x="6593505" y="1990375"/>
            <a:ext cx="0" cy="2409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7" name="Line 63"/>
          <p:cNvSpPr>
            <a:spLocks noChangeShapeType="1"/>
          </p:cNvSpPr>
          <p:nvPr/>
        </p:nvSpPr>
        <p:spPr bwMode="auto">
          <a:xfrm>
            <a:off x="5755305" y="1988787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8" name="Line 64"/>
          <p:cNvSpPr>
            <a:spLocks noChangeShapeType="1"/>
          </p:cNvSpPr>
          <p:nvPr/>
        </p:nvSpPr>
        <p:spPr bwMode="auto">
          <a:xfrm flipV="1">
            <a:off x="5983905" y="771175"/>
            <a:ext cx="0" cy="1217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69" name="Line 65"/>
          <p:cNvSpPr>
            <a:spLocks noChangeShapeType="1"/>
          </p:cNvSpPr>
          <p:nvPr/>
        </p:nvSpPr>
        <p:spPr bwMode="auto">
          <a:xfrm>
            <a:off x="5983905" y="77117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70" name="Rectangle 66"/>
          <p:cNvSpPr>
            <a:spLocks noChangeArrowheads="1"/>
          </p:cNvSpPr>
          <p:nvPr/>
        </p:nvSpPr>
        <p:spPr bwMode="auto">
          <a:xfrm>
            <a:off x="8433418" y="647350"/>
            <a:ext cx="598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Y</a:t>
            </a:r>
          </a:p>
        </p:txBody>
      </p:sp>
      <p:sp>
        <p:nvSpPr>
          <p:cNvPr id="47172" name="Oval 68"/>
          <p:cNvSpPr>
            <a:spLocks noChangeArrowheads="1"/>
          </p:cNvSpPr>
          <p:nvPr/>
        </p:nvSpPr>
        <p:spPr bwMode="auto">
          <a:xfrm>
            <a:off x="7203105" y="429862"/>
            <a:ext cx="149225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75" name="Oval 71"/>
          <p:cNvSpPr>
            <a:spLocks noChangeArrowheads="1"/>
          </p:cNvSpPr>
          <p:nvPr/>
        </p:nvSpPr>
        <p:spPr bwMode="auto">
          <a:xfrm>
            <a:off x="7214218" y="1680812"/>
            <a:ext cx="149225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78" name="Oval 74"/>
          <p:cNvSpPr>
            <a:spLocks noChangeArrowheads="1"/>
          </p:cNvSpPr>
          <p:nvPr/>
        </p:nvSpPr>
        <p:spPr bwMode="auto">
          <a:xfrm>
            <a:off x="8281018" y="1106137"/>
            <a:ext cx="149225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80" name="Line 76"/>
          <p:cNvSpPr>
            <a:spLocks noChangeShapeType="1"/>
          </p:cNvSpPr>
          <p:nvPr/>
        </p:nvSpPr>
        <p:spPr bwMode="auto">
          <a:xfrm>
            <a:off x="7355505" y="506062"/>
            <a:ext cx="228600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81" name="Line 77"/>
          <p:cNvSpPr>
            <a:spLocks noChangeShapeType="1"/>
          </p:cNvSpPr>
          <p:nvPr/>
        </p:nvSpPr>
        <p:spPr bwMode="auto">
          <a:xfrm>
            <a:off x="7584105" y="510825"/>
            <a:ext cx="1588" cy="525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82" name="Line 78"/>
          <p:cNvSpPr>
            <a:spLocks noChangeShapeType="1"/>
          </p:cNvSpPr>
          <p:nvPr/>
        </p:nvSpPr>
        <p:spPr bwMode="auto">
          <a:xfrm>
            <a:off x="7584105" y="1044225"/>
            <a:ext cx="300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83" name="Line 79"/>
          <p:cNvSpPr>
            <a:spLocks noChangeShapeType="1"/>
          </p:cNvSpPr>
          <p:nvPr/>
        </p:nvSpPr>
        <p:spPr bwMode="auto">
          <a:xfrm>
            <a:off x="7366618" y="1755425"/>
            <a:ext cx="21748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84" name="Line 80"/>
          <p:cNvSpPr>
            <a:spLocks noChangeShapeType="1"/>
          </p:cNvSpPr>
          <p:nvPr/>
        </p:nvSpPr>
        <p:spPr bwMode="auto">
          <a:xfrm flipV="1">
            <a:off x="7595218" y="1304575"/>
            <a:ext cx="1587" cy="450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85" name="Line 81"/>
          <p:cNvSpPr>
            <a:spLocks noChangeShapeType="1"/>
          </p:cNvSpPr>
          <p:nvPr/>
        </p:nvSpPr>
        <p:spPr bwMode="auto">
          <a:xfrm>
            <a:off x="7595218" y="1304575"/>
            <a:ext cx="293687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86" name="Line 82"/>
          <p:cNvSpPr>
            <a:spLocks noChangeShapeType="1"/>
          </p:cNvSpPr>
          <p:nvPr/>
        </p:nvSpPr>
        <p:spPr bwMode="auto">
          <a:xfrm>
            <a:off x="8433418" y="1180750"/>
            <a:ext cx="3714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87" name="Line 83"/>
          <p:cNvSpPr>
            <a:spLocks noChangeShapeType="1"/>
          </p:cNvSpPr>
          <p:nvPr/>
        </p:nvSpPr>
        <p:spPr bwMode="auto">
          <a:xfrm flipV="1">
            <a:off x="2783505" y="252062"/>
            <a:ext cx="0" cy="1733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88" name="Line 84"/>
          <p:cNvSpPr>
            <a:spLocks noChangeShapeType="1"/>
          </p:cNvSpPr>
          <p:nvPr/>
        </p:nvSpPr>
        <p:spPr bwMode="auto">
          <a:xfrm>
            <a:off x="2783505" y="252062"/>
            <a:ext cx="403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91" name="Line 87"/>
          <p:cNvSpPr>
            <a:spLocks noChangeShapeType="1"/>
          </p:cNvSpPr>
          <p:nvPr/>
        </p:nvSpPr>
        <p:spPr bwMode="auto">
          <a:xfrm>
            <a:off x="3850305" y="1863375"/>
            <a:ext cx="609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92" name="Line 88"/>
          <p:cNvSpPr>
            <a:spLocks noChangeShapeType="1"/>
          </p:cNvSpPr>
          <p:nvPr/>
        </p:nvSpPr>
        <p:spPr bwMode="auto">
          <a:xfrm>
            <a:off x="2631105" y="1941162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93" name="Line 89"/>
          <p:cNvSpPr>
            <a:spLocks noChangeShapeType="1"/>
          </p:cNvSpPr>
          <p:nvPr/>
        </p:nvSpPr>
        <p:spPr bwMode="auto">
          <a:xfrm>
            <a:off x="1030905" y="753712"/>
            <a:ext cx="3657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94" name="Line 90"/>
          <p:cNvSpPr>
            <a:spLocks noChangeShapeType="1"/>
          </p:cNvSpPr>
          <p:nvPr/>
        </p:nvSpPr>
        <p:spPr bwMode="auto">
          <a:xfrm>
            <a:off x="3012105" y="753712"/>
            <a:ext cx="1588" cy="326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95" name="Line 91"/>
          <p:cNvSpPr>
            <a:spLocks noChangeShapeType="1"/>
          </p:cNvSpPr>
          <p:nvPr/>
        </p:nvSpPr>
        <p:spPr bwMode="auto">
          <a:xfrm>
            <a:off x="3012105" y="1714150"/>
            <a:ext cx="381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96" name="Line 92"/>
          <p:cNvSpPr>
            <a:spLocks noChangeShapeType="1"/>
          </p:cNvSpPr>
          <p:nvPr/>
        </p:nvSpPr>
        <p:spPr bwMode="auto">
          <a:xfrm>
            <a:off x="4078905" y="1863375"/>
            <a:ext cx="1588" cy="1595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97" name="Line 93"/>
          <p:cNvSpPr>
            <a:spLocks noChangeShapeType="1"/>
          </p:cNvSpPr>
          <p:nvPr/>
        </p:nvSpPr>
        <p:spPr bwMode="auto">
          <a:xfrm>
            <a:off x="4078905" y="3482625"/>
            <a:ext cx="381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198" name="Rectangle 94"/>
          <p:cNvSpPr>
            <a:spLocks noChangeArrowheads="1"/>
          </p:cNvSpPr>
          <p:nvPr/>
        </p:nvSpPr>
        <p:spPr bwMode="auto">
          <a:xfrm>
            <a:off x="649905" y="364775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</a:p>
        </p:txBody>
      </p:sp>
      <p:sp>
        <p:nvSpPr>
          <p:cNvPr id="47199" name="Oval 95"/>
          <p:cNvSpPr>
            <a:spLocks noChangeArrowheads="1"/>
          </p:cNvSpPr>
          <p:nvPr/>
        </p:nvSpPr>
        <p:spPr bwMode="auto">
          <a:xfrm>
            <a:off x="2935905" y="1636362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200" name="Line 96"/>
          <p:cNvSpPr>
            <a:spLocks noChangeShapeType="1"/>
          </p:cNvSpPr>
          <p:nvPr/>
        </p:nvSpPr>
        <p:spPr bwMode="auto">
          <a:xfrm flipH="1">
            <a:off x="868980" y="2599975"/>
            <a:ext cx="314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201" name="Line 97"/>
          <p:cNvSpPr>
            <a:spLocks noChangeShapeType="1"/>
          </p:cNvSpPr>
          <p:nvPr/>
        </p:nvSpPr>
        <p:spPr bwMode="auto">
          <a:xfrm flipH="1">
            <a:off x="3580430" y="2673000"/>
            <a:ext cx="7270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202" name="Line 98"/>
          <p:cNvSpPr>
            <a:spLocks noChangeShapeType="1"/>
          </p:cNvSpPr>
          <p:nvPr/>
        </p:nvSpPr>
        <p:spPr bwMode="auto">
          <a:xfrm>
            <a:off x="3580430" y="2673000"/>
            <a:ext cx="1588" cy="2028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203" name="Line 99"/>
          <p:cNvSpPr>
            <a:spLocks noChangeShapeType="1"/>
          </p:cNvSpPr>
          <p:nvPr/>
        </p:nvSpPr>
        <p:spPr bwMode="auto">
          <a:xfrm>
            <a:off x="868980" y="2599975"/>
            <a:ext cx="1588" cy="2101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204" name="Rectangle 100"/>
          <p:cNvSpPr>
            <a:spLocks noChangeArrowheads="1"/>
          </p:cNvSpPr>
          <p:nvPr/>
        </p:nvSpPr>
        <p:spPr bwMode="auto">
          <a:xfrm>
            <a:off x="116505" y="4092225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</a:p>
        </p:txBody>
      </p:sp>
      <p:sp>
        <p:nvSpPr>
          <p:cNvPr id="47205" name="Line 101"/>
          <p:cNvSpPr>
            <a:spLocks noChangeShapeType="1"/>
          </p:cNvSpPr>
          <p:nvPr/>
        </p:nvSpPr>
        <p:spPr bwMode="auto">
          <a:xfrm flipV="1">
            <a:off x="5602905" y="5425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206" name="Line 102"/>
          <p:cNvSpPr>
            <a:spLocks noChangeShapeType="1"/>
          </p:cNvSpPr>
          <p:nvPr/>
        </p:nvSpPr>
        <p:spPr bwMode="auto">
          <a:xfrm>
            <a:off x="5602905" y="542575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207" name="Line 103"/>
          <p:cNvSpPr>
            <a:spLocks noChangeShapeType="1"/>
          </p:cNvSpPr>
          <p:nvPr/>
        </p:nvSpPr>
        <p:spPr bwMode="auto">
          <a:xfrm>
            <a:off x="6593505" y="19903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208" name="Oval 104"/>
          <p:cNvSpPr>
            <a:spLocks noChangeArrowheads="1"/>
          </p:cNvSpPr>
          <p:nvPr/>
        </p:nvSpPr>
        <p:spPr bwMode="auto">
          <a:xfrm>
            <a:off x="2707305" y="18824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209" name="Oval 105"/>
          <p:cNvSpPr>
            <a:spLocks noChangeArrowheads="1"/>
          </p:cNvSpPr>
          <p:nvPr/>
        </p:nvSpPr>
        <p:spPr bwMode="auto">
          <a:xfrm>
            <a:off x="2935905" y="663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210" name="Oval 106"/>
          <p:cNvSpPr>
            <a:spLocks noChangeArrowheads="1"/>
          </p:cNvSpPr>
          <p:nvPr/>
        </p:nvSpPr>
        <p:spPr bwMode="auto">
          <a:xfrm>
            <a:off x="4002705" y="180622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211" name="Line 107"/>
          <p:cNvSpPr>
            <a:spLocks noChangeShapeType="1"/>
          </p:cNvSpPr>
          <p:nvPr/>
        </p:nvSpPr>
        <p:spPr bwMode="auto">
          <a:xfrm flipH="1">
            <a:off x="268905" y="4701825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212" name="Oval 108"/>
          <p:cNvSpPr>
            <a:spLocks noChangeArrowheads="1"/>
          </p:cNvSpPr>
          <p:nvPr/>
        </p:nvSpPr>
        <p:spPr bwMode="auto">
          <a:xfrm>
            <a:off x="2659680" y="3293712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213" name="Oval 109"/>
          <p:cNvSpPr>
            <a:spLocks noChangeArrowheads="1"/>
          </p:cNvSpPr>
          <p:nvPr/>
        </p:nvSpPr>
        <p:spPr bwMode="auto">
          <a:xfrm>
            <a:off x="5755305" y="3365150"/>
            <a:ext cx="152400" cy="1508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" name="Rectangle 60"/>
          <p:cNvSpPr>
            <a:spLocks noChangeArrowheads="1"/>
          </p:cNvSpPr>
          <p:nvPr/>
        </p:nvSpPr>
        <p:spPr bwMode="auto">
          <a:xfrm>
            <a:off x="71500" y="6264315"/>
            <a:ext cx="2666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Output Equation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: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88" name="Rectangle 61"/>
          <p:cNvSpPr>
            <a:spLocks noChangeArrowheads="1"/>
          </p:cNvSpPr>
          <p:nvPr/>
        </p:nvSpPr>
        <p:spPr bwMode="auto">
          <a:xfrm>
            <a:off x="71501" y="5381055"/>
            <a:ext cx="16921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Excitation Equation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: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4564413" y="5211197"/>
            <a:ext cx="17357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Equation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: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7929586" y="785794"/>
            <a:ext cx="357190" cy="777041"/>
            <a:chOff x="7177088" y="3041650"/>
            <a:chExt cx="768350" cy="633439"/>
          </a:xfrm>
        </p:grpSpPr>
        <p:sp>
          <p:nvSpPr>
            <p:cNvPr id="92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3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4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5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96" name="AutoShape 36"/>
          <p:cNvSpPr>
            <a:spLocks noChangeArrowheads="1"/>
          </p:cNvSpPr>
          <p:nvPr/>
        </p:nvSpPr>
        <p:spPr bwMode="auto">
          <a:xfrm rot="5400000">
            <a:off x="4578351" y="636567"/>
            <a:ext cx="649288" cy="37623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3357554" y="1428736"/>
            <a:ext cx="519109" cy="762000"/>
            <a:chOff x="7086600" y="4024322"/>
            <a:chExt cx="1019175" cy="762000"/>
          </a:xfrm>
        </p:grpSpPr>
        <p:sp>
          <p:nvSpPr>
            <p:cNvPr id="98" name="Arc 76"/>
            <p:cNvSpPr>
              <a:spLocks/>
            </p:cNvSpPr>
            <p:nvPr/>
          </p:nvSpPr>
          <p:spPr bwMode="auto">
            <a:xfrm>
              <a:off x="7154863" y="4024322"/>
              <a:ext cx="304800" cy="7620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91"/>
                <a:gd name="T2" fmla="*/ 2163 w 21600"/>
                <a:gd name="T3" fmla="*/ 43091 h 43091"/>
                <a:gd name="T4" fmla="*/ 0 w 21600"/>
                <a:gd name="T5" fmla="*/ 21600 h 4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91"/>
                    <a:pt x="13199" y="41980"/>
                    <a:pt x="2163" y="43091"/>
                  </a:cubicBezTo>
                </a:path>
                <a:path w="21600" h="430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91"/>
                    <a:pt x="13199" y="41980"/>
                    <a:pt x="2163" y="430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9" name="Arc 77"/>
            <p:cNvSpPr>
              <a:spLocks/>
            </p:cNvSpPr>
            <p:nvPr/>
          </p:nvSpPr>
          <p:spPr bwMode="auto">
            <a:xfrm>
              <a:off x="7162800" y="4027497"/>
              <a:ext cx="942975" cy="758825"/>
            </a:xfrm>
            <a:custGeom>
              <a:avLst/>
              <a:gdLst>
                <a:gd name="G0" fmla="+- 6502 0 0"/>
                <a:gd name="G1" fmla="+- 21600 0 0"/>
                <a:gd name="G2" fmla="+- 21600 0 0"/>
                <a:gd name="T0" fmla="*/ 0 w 28102"/>
                <a:gd name="T1" fmla="*/ 1002 h 43200"/>
                <a:gd name="T2" fmla="*/ 149 w 28102"/>
                <a:gd name="T3" fmla="*/ 42245 h 43200"/>
                <a:gd name="T4" fmla="*/ 6502 w 2810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02" h="43200" fill="none" extrusionOk="0">
                  <a:moveTo>
                    <a:pt x="-1" y="1001"/>
                  </a:moveTo>
                  <a:cubicBezTo>
                    <a:pt x="2103" y="337"/>
                    <a:pt x="4296" y="-1"/>
                    <a:pt x="6502" y="0"/>
                  </a:cubicBezTo>
                  <a:cubicBezTo>
                    <a:pt x="18431" y="0"/>
                    <a:pt x="28102" y="9670"/>
                    <a:pt x="28102" y="21600"/>
                  </a:cubicBezTo>
                  <a:cubicBezTo>
                    <a:pt x="28102" y="33529"/>
                    <a:pt x="18431" y="43200"/>
                    <a:pt x="6502" y="43200"/>
                  </a:cubicBezTo>
                  <a:cubicBezTo>
                    <a:pt x="4348" y="43200"/>
                    <a:pt x="2207" y="42877"/>
                    <a:pt x="149" y="42244"/>
                  </a:cubicBezTo>
                </a:path>
                <a:path w="28102" h="43200" stroke="0" extrusionOk="0">
                  <a:moveTo>
                    <a:pt x="-1" y="1001"/>
                  </a:moveTo>
                  <a:cubicBezTo>
                    <a:pt x="2103" y="337"/>
                    <a:pt x="4296" y="-1"/>
                    <a:pt x="6502" y="0"/>
                  </a:cubicBezTo>
                  <a:cubicBezTo>
                    <a:pt x="18431" y="0"/>
                    <a:pt x="28102" y="9670"/>
                    <a:pt x="28102" y="21600"/>
                  </a:cubicBezTo>
                  <a:cubicBezTo>
                    <a:pt x="28102" y="33529"/>
                    <a:pt x="18431" y="43200"/>
                    <a:pt x="6502" y="43200"/>
                  </a:cubicBezTo>
                  <a:cubicBezTo>
                    <a:pt x="4348" y="43200"/>
                    <a:pt x="2207" y="42877"/>
                    <a:pt x="149" y="42244"/>
                  </a:cubicBezTo>
                  <a:lnTo>
                    <a:pt x="6502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0" name="Arc 80"/>
            <p:cNvSpPr>
              <a:spLocks/>
            </p:cNvSpPr>
            <p:nvPr/>
          </p:nvSpPr>
          <p:spPr bwMode="auto">
            <a:xfrm>
              <a:off x="7086600" y="4103697"/>
              <a:ext cx="152400" cy="609600"/>
            </a:xfrm>
            <a:custGeom>
              <a:avLst/>
              <a:gdLst>
                <a:gd name="G0" fmla="+- 2335 0 0"/>
                <a:gd name="G1" fmla="+- 21600 0 0"/>
                <a:gd name="G2" fmla="+- 21600 0 0"/>
                <a:gd name="T0" fmla="*/ 2335 w 23935"/>
                <a:gd name="T1" fmla="*/ 0 h 43200"/>
                <a:gd name="T2" fmla="*/ 0 w 23935"/>
                <a:gd name="T3" fmla="*/ 43073 h 43200"/>
                <a:gd name="T4" fmla="*/ 2335 w 2393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935" h="43200" fill="none" extrusionOk="0">
                  <a:moveTo>
                    <a:pt x="2334" y="0"/>
                  </a:moveTo>
                  <a:cubicBezTo>
                    <a:pt x="14264" y="0"/>
                    <a:pt x="23935" y="9670"/>
                    <a:pt x="23935" y="21600"/>
                  </a:cubicBezTo>
                  <a:cubicBezTo>
                    <a:pt x="23935" y="33529"/>
                    <a:pt x="14264" y="43200"/>
                    <a:pt x="2335" y="43200"/>
                  </a:cubicBezTo>
                  <a:cubicBezTo>
                    <a:pt x="1554" y="43200"/>
                    <a:pt x="775" y="43157"/>
                    <a:pt x="-1" y="43073"/>
                  </a:cubicBezTo>
                </a:path>
                <a:path w="23935" h="43200" stroke="0" extrusionOk="0">
                  <a:moveTo>
                    <a:pt x="2334" y="0"/>
                  </a:moveTo>
                  <a:cubicBezTo>
                    <a:pt x="14264" y="0"/>
                    <a:pt x="23935" y="9670"/>
                    <a:pt x="23935" y="21600"/>
                  </a:cubicBezTo>
                  <a:cubicBezTo>
                    <a:pt x="23935" y="33529"/>
                    <a:pt x="14264" y="43200"/>
                    <a:pt x="2335" y="43200"/>
                  </a:cubicBezTo>
                  <a:cubicBezTo>
                    <a:pt x="1554" y="43200"/>
                    <a:pt x="775" y="43157"/>
                    <a:pt x="-1" y="43073"/>
                  </a:cubicBezTo>
                  <a:lnTo>
                    <a:pt x="233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6858016" y="132402"/>
            <a:ext cx="357190" cy="777041"/>
            <a:chOff x="7177088" y="3041650"/>
            <a:chExt cx="768350" cy="633439"/>
          </a:xfrm>
        </p:grpSpPr>
        <p:sp>
          <p:nvSpPr>
            <p:cNvPr id="102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3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4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5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6858016" y="1366075"/>
            <a:ext cx="357190" cy="777041"/>
            <a:chOff x="7177088" y="3041650"/>
            <a:chExt cx="768350" cy="633439"/>
          </a:xfrm>
        </p:grpSpPr>
        <p:sp>
          <p:nvSpPr>
            <p:cNvPr id="107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8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9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0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4572000" y="4357694"/>
            <a:ext cx="4248472" cy="594658"/>
            <a:chOff x="4613029" y="4357694"/>
            <a:chExt cx="4248472" cy="594658"/>
          </a:xfrm>
        </p:grpSpPr>
        <p:graphicFrame>
          <p:nvGraphicFramePr>
            <p:cNvPr id="185072" name="Object 1776"/>
            <p:cNvGraphicFramePr>
              <a:graphicFrameLocks noChangeAspect="1"/>
            </p:cNvGraphicFramePr>
            <p:nvPr/>
          </p:nvGraphicFramePr>
          <p:xfrm>
            <a:off x="6619874" y="4357694"/>
            <a:ext cx="2241627" cy="520693"/>
          </p:xfrm>
          <a:graphic>
            <a:graphicData uri="http://schemas.openxmlformats.org/presentationml/2006/ole">
              <p:oleObj spid="_x0000_s185084" name="Equation" r:id="rId9" imgW="1040948" imgH="253890" progId="Equation.DSMT4">
                <p:embed/>
              </p:oleObj>
            </a:graphicData>
          </a:graphic>
        </p:graphicFrame>
        <p:sp>
          <p:nvSpPr>
            <p:cNvPr id="111" name="矩形 110"/>
            <p:cNvSpPr/>
            <p:nvPr/>
          </p:nvSpPr>
          <p:spPr>
            <a:xfrm>
              <a:off x="4613029" y="4429132"/>
              <a:ext cx="184531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T Flip-Flop</a:t>
              </a:r>
              <a:endParaRPr lang="zh-CN" alt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7215206" y="142876"/>
            <a:ext cx="1655734" cy="2809212"/>
            <a:chOff x="7215206" y="142876"/>
            <a:chExt cx="1655734" cy="2809212"/>
          </a:xfrm>
        </p:grpSpPr>
        <p:sp>
          <p:nvSpPr>
            <p:cNvPr id="112" name="矩形 111"/>
            <p:cNvSpPr/>
            <p:nvPr/>
          </p:nvSpPr>
          <p:spPr bwMode="auto">
            <a:xfrm>
              <a:off x="7215206" y="142876"/>
              <a:ext cx="1285884" cy="2071678"/>
            </a:xfrm>
            <a:prstGeom prst="rect">
              <a:avLst/>
            </a:prstGeom>
            <a:noFill/>
            <a:ln w="25400" cap="flat" cmpd="sng" algn="ctr">
              <a:solidFill>
                <a:srgbClr val="FFFF00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宋体" pitchFamily="2" charset="-122"/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>
              <a:off x="7429520" y="2428868"/>
              <a:ext cx="14414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OR Gate</a:t>
              </a:r>
              <a:endParaRPr lang="zh-CN" altLang="en-US" sz="2800" dirty="0"/>
            </a:p>
          </p:txBody>
        </p:sp>
      </p:grpSp>
      <p:sp>
        <p:nvSpPr>
          <p:cNvPr id="114" name="灯片编号占位符 1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16</a:t>
            </a:fld>
            <a:endParaRPr lang="en-US" altLang="zh-CN"/>
          </a:p>
        </p:txBody>
      </p:sp>
      <p:sp>
        <p:nvSpPr>
          <p:cNvPr id="117" name="矩形 116"/>
          <p:cNvSpPr/>
          <p:nvPr/>
        </p:nvSpPr>
        <p:spPr>
          <a:xfrm>
            <a:off x="1043608" y="3771037"/>
            <a:ext cx="19800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J=1</a:t>
            </a:r>
            <a:r>
              <a:rPr lang="zh-CN" alt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K=1</a:t>
            </a:r>
            <a:r>
              <a:rPr lang="zh-CN" alt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28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2800" dirty="0"/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 flipH="1">
            <a:off x="622908" y="1900970"/>
            <a:ext cx="72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9" name="Rectangle 53"/>
          <p:cNvSpPr>
            <a:spLocks noChangeArrowheads="1"/>
          </p:cNvSpPr>
          <p:nvPr/>
        </p:nvSpPr>
        <p:spPr bwMode="auto">
          <a:xfrm>
            <a:off x="251520" y="303368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120" name="Line 52"/>
          <p:cNvSpPr>
            <a:spLocks noChangeShapeType="1"/>
          </p:cNvSpPr>
          <p:nvPr/>
        </p:nvSpPr>
        <p:spPr bwMode="auto">
          <a:xfrm flipH="1">
            <a:off x="606786" y="3381054"/>
            <a:ext cx="72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1" name="Rectangle 53"/>
          <p:cNvSpPr>
            <a:spLocks noChangeArrowheads="1"/>
          </p:cNvSpPr>
          <p:nvPr/>
        </p:nvSpPr>
        <p:spPr bwMode="auto">
          <a:xfrm>
            <a:off x="279012" y="15407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graphicFrame>
        <p:nvGraphicFramePr>
          <p:cNvPr id="122" name="Object 1776"/>
          <p:cNvGraphicFramePr>
            <a:graphicFrameLocks noChangeAspect="1"/>
          </p:cNvGraphicFramePr>
          <p:nvPr/>
        </p:nvGraphicFramePr>
        <p:xfrm>
          <a:off x="1835696" y="5733256"/>
          <a:ext cx="2760663" cy="520700"/>
        </p:xfrm>
        <a:graphic>
          <a:graphicData uri="http://schemas.openxmlformats.org/presentationml/2006/ole">
            <p:oleObj spid="_x0000_s185085" name="Equation" r:id="rId10" imgW="12826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90" grpId="0"/>
      <p:bldP spid="1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63" name="Group 35"/>
          <p:cNvGrpSpPr>
            <a:grpSpLocks/>
          </p:cNvGrpSpPr>
          <p:nvPr/>
        </p:nvGrpSpPr>
        <p:grpSpPr bwMode="auto">
          <a:xfrm>
            <a:off x="1676400" y="2844823"/>
            <a:ext cx="5561013" cy="3819525"/>
            <a:chOff x="1056" y="1536"/>
            <a:chExt cx="3503" cy="2406"/>
          </a:xfrm>
        </p:grpSpPr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1056" y="1920"/>
              <a:ext cx="350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2688" y="1698"/>
              <a:ext cx="1" cy="22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4128" y="1698"/>
              <a:ext cx="1" cy="22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1152" y="1536"/>
              <a:ext cx="337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en-US" altLang="zh-CN" sz="28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 </a:t>
              </a:r>
              <a:r>
                <a:rPr lang="en-US" altLang="zh-CN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8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28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</a:t>
              </a:r>
              <a:r>
                <a:rPr lang="en-US" altLang="zh-CN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8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28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    </a:t>
              </a:r>
              <a:r>
                <a:rPr lang="en-US" altLang="zh-CN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8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28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</a:t>
              </a:r>
              <a:r>
                <a:rPr lang="en-US" altLang="zh-CN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8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28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 </a:t>
              </a:r>
              <a:r>
                <a:rPr lang="en-US" altLang="zh-CN" sz="2800" baseline="30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Y</a:t>
              </a:r>
              <a:endParaRPr lang="zh-CN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142875"/>
            <a:ext cx="4594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Table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1828800" y="3463948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0   0   0      0   1    0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1828800" y="3844948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0   0   1      1   0    0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1828800" y="4292623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0   1   0      1   1    0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1828800" y="4673623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0   1   1      0   0    1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1828800" y="5054623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1   0   0      1   1    1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1828800" y="5435623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1   0   1      0   0    0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1828800" y="5826148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1   1   0      0   1    0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1828800" y="6207148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1   1   1      1   0    0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48162" name="Group 34"/>
          <p:cNvGrpSpPr>
            <a:grpSpLocks/>
          </p:cNvGrpSpPr>
          <p:nvPr/>
        </p:nvGrpSpPr>
        <p:grpSpPr bwMode="auto">
          <a:xfrm>
            <a:off x="1016605" y="785794"/>
            <a:ext cx="4889500" cy="1290638"/>
            <a:chOff x="624" y="624"/>
            <a:chExt cx="3080" cy="813"/>
          </a:xfrm>
        </p:grpSpPr>
        <p:graphicFrame>
          <p:nvGraphicFramePr>
            <p:cNvPr id="48159" name="Object 31"/>
            <p:cNvGraphicFramePr>
              <a:graphicFrameLocks noChangeAspect="1"/>
            </p:cNvGraphicFramePr>
            <p:nvPr/>
          </p:nvGraphicFramePr>
          <p:xfrm>
            <a:off x="624" y="624"/>
            <a:ext cx="885" cy="333"/>
          </p:xfrm>
          <a:graphic>
            <a:graphicData uri="http://schemas.openxmlformats.org/presentationml/2006/ole">
              <p:oleObj spid="_x0000_s183764" name="Equation" r:id="rId6" imgW="1067040" imgH="393840" progId="Equation.3">
                <p:embed/>
              </p:oleObj>
            </a:graphicData>
          </a:graphic>
        </p:graphicFrame>
        <p:graphicFrame>
          <p:nvGraphicFramePr>
            <p:cNvPr id="48160" name="Object 32"/>
            <p:cNvGraphicFramePr>
              <a:graphicFrameLocks noChangeAspect="1"/>
            </p:cNvGraphicFramePr>
            <p:nvPr/>
          </p:nvGraphicFramePr>
          <p:xfrm>
            <a:off x="1968" y="624"/>
            <a:ext cx="1736" cy="300"/>
          </p:xfrm>
          <a:graphic>
            <a:graphicData uri="http://schemas.openxmlformats.org/presentationml/2006/ole">
              <p:oleObj spid="_x0000_s183765" name="Equation" r:id="rId7" imgW="2095920" imgH="355680" progId="Equation.3">
                <p:embed/>
              </p:oleObj>
            </a:graphicData>
          </a:graphic>
        </p:graphicFrame>
        <p:graphicFrame>
          <p:nvGraphicFramePr>
            <p:cNvPr id="48161" name="Object 33"/>
            <p:cNvGraphicFramePr>
              <a:graphicFrameLocks noChangeAspect="1"/>
            </p:cNvGraphicFramePr>
            <p:nvPr/>
          </p:nvGraphicFramePr>
          <p:xfrm>
            <a:off x="624" y="1104"/>
            <a:ext cx="2020" cy="333"/>
          </p:xfrm>
          <a:graphic>
            <a:graphicData uri="http://schemas.openxmlformats.org/presentationml/2006/ole">
              <p:oleObj spid="_x0000_s183766" name="Equation" r:id="rId8" imgW="2439000" imgH="393840" progId="Equation.3">
                <p:embed/>
              </p:oleObj>
            </a:graphicData>
          </a:graphic>
        </p:graphicFrame>
      </p:grpSp>
      <p:sp>
        <p:nvSpPr>
          <p:cNvPr id="20" name="灯片编号占位符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17</a:t>
            </a:fld>
            <a:endParaRPr lang="en-US" altLang="zh-CN"/>
          </a:p>
        </p:txBody>
      </p:sp>
      <p:grpSp>
        <p:nvGrpSpPr>
          <p:cNvPr id="26" name="组合 25"/>
          <p:cNvGrpSpPr/>
          <p:nvPr/>
        </p:nvGrpSpPr>
        <p:grpSpPr>
          <a:xfrm>
            <a:off x="1214414" y="2214554"/>
            <a:ext cx="1214414" cy="928694"/>
            <a:chOff x="642974" y="1643050"/>
            <a:chExt cx="1214414" cy="928694"/>
          </a:xfrm>
        </p:grpSpPr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642974" y="1643050"/>
              <a:ext cx="1214414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Input</a:t>
              </a:r>
              <a:endPara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</a:endParaRPr>
            </a:p>
          </p:txBody>
        </p:sp>
        <p:cxnSp>
          <p:nvCxnSpPr>
            <p:cNvPr id="29" name="直接箭头连接符 28"/>
            <p:cNvCxnSpPr/>
            <p:nvPr/>
          </p:nvCxnSpPr>
          <p:spPr bwMode="auto">
            <a:xfrm rot="16200000" flipH="1">
              <a:off x="857224" y="2285992"/>
              <a:ext cx="357190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0" grpId="0" build="p" autoUpdateAnimBg="0"/>
      <p:bldP spid="48151" grpId="0" build="p" autoUpdateAnimBg="0"/>
      <p:bldP spid="48152" grpId="0" build="p" autoUpdateAnimBg="0"/>
      <p:bldP spid="48153" grpId="0" build="p" autoUpdateAnimBg="0"/>
      <p:bldP spid="48154" grpId="0" build="p" autoUpdateAnimBg="0"/>
      <p:bldP spid="48155" grpId="0" build="p" autoUpdateAnimBg="0"/>
      <p:bldP spid="48156" grpId="0" build="p" autoUpdateAnimBg="0"/>
      <p:bldP spid="4815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97" name="Group 45"/>
          <p:cNvGrpSpPr>
            <a:grpSpLocks/>
          </p:cNvGrpSpPr>
          <p:nvPr/>
        </p:nvGrpSpPr>
        <p:grpSpPr bwMode="auto">
          <a:xfrm>
            <a:off x="1371600" y="2554288"/>
            <a:ext cx="3352800" cy="3124200"/>
            <a:chOff x="2208" y="1344"/>
            <a:chExt cx="2112" cy="1968"/>
          </a:xfrm>
        </p:grpSpPr>
        <p:sp>
          <p:nvSpPr>
            <p:cNvPr id="49156" name="Oval 4"/>
            <p:cNvSpPr>
              <a:spLocks noChangeArrowheads="1"/>
            </p:cNvSpPr>
            <p:nvPr/>
          </p:nvSpPr>
          <p:spPr bwMode="auto">
            <a:xfrm>
              <a:off x="3648" y="1344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57" name="Oval 5"/>
            <p:cNvSpPr>
              <a:spLocks noChangeArrowheads="1"/>
            </p:cNvSpPr>
            <p:nvPr/>
          </p:nvSpPr>
          <p:spPr bwMode="auto">
            <a:xfrm>
              <a:off x="2208" y="1344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58" name="Oval 6"/>
            <p:cNvSpPr>
              <a:spLocks noChangeArrowheads="1"/>
            </p:cNvSpPr>
            <p:nvPr/>
          </p:nvSpPr>
          <p:spPr bwMode="auto">
            <a:xfrm>
              <a:off x="3600" y="2640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2352" y="148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</a:t>
              </a:r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3792" y="148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3744" y="277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>
              <a:off x="2208" y="2640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2352" y="277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49198" name="Group 46"/>
          <p:cNvGrpSpPr>
            <a:grpSpLocks/>
          </p:cNvGrpSpPr>
          <p:nvPr/>
        </p:nvGrpSpPr>
        <p:grpSpPr bwMode="auto">
          <a:xfrm>
            <a:off x="2058988" y="800100"/>
            <a:ext cx="1827212" cy="1863725"/>
            <a:chOff x="2641" y="239"/>
            <a:chExt cx="1151" cy="1174"/>
          </a:xfrm>
        </p:grpSpPr>
        <p:sp>
          <p:nvSpPr>
            <p:cNvPr id="49159" name="Arc 7"/>
            <p:cNvSpPr>
              <a:spLocks/>
            </p:cNvSpPr>
            <p:nvPr/>
          </p:nvSpPr>
          <p:spPr bwMode="auto">
            <a:xfrm>
              <a:off x="2641" y="960"/>
              <a:ext cx="1151" cy="453"/>
            </a:xfrm>
            <a:custGeom>
              <a:avLst/>
              <a:gdLst>
                <a:gd name="G0" fmla="+- 21522 0 0"/>
                <a:gd name="G1" fmla="+- 21600 0 0"/>
                <a:gd name="G2" fmla="+- 21600 0 0"/>
                <a:gd name="T0" fmla="*/ 0 w 43122"/>
                <a:gd name="T1" fmla="*/ 19769 h 22667"/>
                <a:gd name="T2" fmla="*/ 43096 w 43122"/>
                <a:gd name="T3" fmla="*/ 22667 h 22667"/>
                <a:gd name="T4" fmla="*/ 21522 w 43122"/>
                <a:gd name="T5" fmla="*/ 21600 h 22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22" h="22667" fill="none" extrusionOk="0">
                  <a:moveTo>
                    <a:pt x="-1" y="19768"/>
                  </a:moveTo>
                  <a:cubicBezTo>
                    <a:pt x="950" y="8589"/>
                    <a:pt x="10302" y="-1"/>
                    <a:pt x="21522" y="0"/>
                  </a:cubicBezTo>
                  <a:cubicBezTo>
                    <a:pt x="33451" y="0"/>
                    <a:pt x="43122" y="9670"/>
                    <a:pt x="43122" y="21600"/>
                  </a:cubicBezTo>
                  <a:cubicBezTo>
                    <a:pt x="43122" y="21955"/>
                    <a:pt x="43113" y="22311"/>
                    <a:pt x="43095" y="22666"/>
                  </a:cubicBezTo>
                </a:path>
                <a:path w="43122" h="22667" stroke="0" extrusionOk="0">
                  <a:moveTo>
                    <a:pt x="-1" y="19768"/>
                  </a:moveTo>
                  <a:cubicBezTo>
                    <a:pt x="950" y="8589"/>
                    <a:pt x="10302" y="-1"/>
                    <a:pt x="21522" y="0"/>
                  </a:cubicBezTo>
                  <a:cubicBezTo>
                    <a:pt x="33451" y="0"/>
                    <a:pt x="43122" y="9670"/>
                    <a:pt x="43122" y="21600"/>
                  </a:cubicBezTo>
                  <a:cubicBezTo>
                    <a:pt x="43122" y="21955"/>
                    <a:pt x="43113" y="22311"/>
                    <a:pt x="43095" y="22666"/>
                  </a:cubicBezTo>
                  <a:lnTo>
                    <a:pt x="21522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6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64" name="Rectangle 12"/>
            <p:cNvSpPr>
              <a:spLocks noChangeArrowheads="1"/>
            </p:cNvSpPr>
            <p:nvPr/>
          </p:nvSpPr>
          <p:spPr bwMode="auto">
            <a:xfrm>
              <a:off x="2976" y="239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X/Y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2976" y="569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9202" name="Group 50"/>
          <p:cNvGrpSpPr>
            <a:grpSpLocks/>
          </p:cNvGrpSpPr>
          <p:nvPr/>
        </p:nvGrpSpPr>
        <p:grpSpPr bwMode="auto">
          <a:xfrm>
            <a:off x="1371600" y="3544888"/>
            <a:ext cx="838200" cy="1143000"/>
            <a:chOff x="2208" y="1968"/>
            <a:chExt cx="528" cy="720"/>
          </a:xfrm>
        </p:grpSpPr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>
              <a:off x="2736" y="1968"/>
              <a:ext cx="0" cy="72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78" name="Rectangle 26"/>
            <p:cNvSpPr>
              <a:spLocks noChangeArrowheads="1"/>
            </p:cNvSpPr>
            <p:nvPr/>
          </p:nvSpPr>
          <p:spPr bwMode="auto">
            <a:xfrm>
              <a:off x="2208" y="208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grpSp>
        <p:nvGrpSpPr>
          <p:cNvPr id="49203" name="Group 51"/>
          <p:cNvGrpSpPr>
            <a:grpSpLocks/>
          </p:cNvGrpSpPr>
          <p:nvPr/>
        </p:nvGrpSpPr>
        <p:grpSpPr bwMode="auto">
          <a:xfrm>
            <a:off x="2438400" y="4992688"/>
            <a:ext cx="1143000" cy="617537"/>
            <a:chOff x="2880" y="2880"/>
            <a:chExt cx="720" cy="389"/>
          </a:xfrm>
        </p:grpSpPr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>
              <a:off x="2880" y="2880"/>
              <a:ext cx="720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79" name="Rectangle 27"/>
            <p:cNvSpPr>
              <a:spLocks noChangeArrowheads="1"/>
            </p:cNvSpPr>
            <p:nvPr/>
          </p:nvSpPr>
          <p:spPr bwMode="auto">
            <a:xfrm>
              <a:off x="3024" y="2904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9204" name="Group 52"/>
          <p:cNvGrpSpPr>
            <a:grpSpLocks/>
          </p:cNvGrpSpPr>
          <p:nvPr/>
        </p:nvGrpSpPr>
        <p:grpSpPr bwMode="auto">
          <a:xfrm>
            <a:off x="3733800" y="3316288"/>
            <a:ext cx="793750" cy="1447800"/>
            <a:chOff x="3696" y="1824"/>
            <a:chExt cx="500" cy="912"/>
          </a:xfrm>
        </p:grpSpPr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 flipV="1">
              <a:off x="3696" y="1824"/>
              <a:ext cx="0" cy="91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80" name="Rectangle 28"/>
            <p:cNvSpPr>
              <a:spLocks noChangeArrowheads="1"/>
            </p:cNvSpPr>
            <p:nvPr/>
          </p:nvSpPr>
          <p:spPr bwMode="auto">
            <a:xfrm>
              <a:off x="3696" y="210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9205" name="Group 53"/>
          <p:cNvGrpSpPr>
            <a:grpSpLocks/>
          </p:cNvGrpSpPr>
          <p:nvPr/>
        </p:nvGrpSpPr>
        <p:grpSpPr bwMode="auto">
          <a:xfrm>
            <a:off x="2362200" y="2697163"/>
            <a:ext cx="1371600" cy="619125"/>
            <a:chOff x="2832" y="1434"/>
            <a:chExt cx="864" cy="390"/>
          </a:xfrm>
        </p:grpSpPr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 flipH="1">
              <a:off x="2832" y="1824"/>
              <a:ext cx="864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81" name="Rectangle 29"/>
            <p:cNvSpPr>
              <a:spLocks noChangeArrowheads="1"/>
            </p:cNvSpPr>
            <p:nvPr/>
          </p:nvSpPr>
          <p:spPr bwMode="auto">
            <a:xfrm>
              <a:off x="3024" y="1434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9199" name="Group 47"/>
          <p:cNvGrpSpPr>
            <a:grpSpLocks/>
          </p:cNvGrpSpPr>
          <p:nvPr/>
        </p:nvGrpSpPr>
        <p:grpSpPr bwMode="auto">
          <a:xfrm>
            <a:off x="4648200" y="3152775"/>
            <a:ext cx="1479550" cy="1858963"/>
            <a:chOff x="4272" y="1721"/>
            <a:chExt cx="932" cy="1171"/>
          </a:xfrm>
        </p:grpSpPr>
        <p:sp>
          <p:nvSpPr>
            <p:cNvPr id="49167" name="Arc 15"/>
            <p:cNvSpPr>
              <a:spLocks/>
            </p:cNvSpPr>
            <p:nvPr/>
          </p:nvSpPr>
          <p:spPr bwMode="auto">
            <a:xfrm rot="5400000">
              <a:off x="3902" y="2091"/>
              <a:ext cx="1171" cy="431"/>
            </a:xfrm>
            <a:custGeom>
              <a:avLst/>
              <a:gdLst>
                <a:gd name="G0" fmla="+- 21522 0 0"/>
                <a:gd name="G1" fmla="+- 21600 0 0"/>
                <a:gd name="G2" fmla="+- 21600 0 0"/>
                <a:gd name="T0" fmla="*/ 0 w 43101"/>
                <a:gd name="T1" fmla="*/ 19769 h 21600"/>
                <a:gd name="T2" fmla="*/ 43101 w 43101"/>
                <a:gd name="T3" fmla="*/ 20651 h 21600"/>
                <a:gd name="T4" fmla="*/ 21522 w 4310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01" h="21600" fill="none" extrusionOk="0">
                  <a:moveTo>
                    <a:pt x="-1" y="19768"/>
                  </a:moveTo>
                  <a:cubicBezTo>
                    <a:pt x="950" y="8589"/>
                    <a:pt x="10302" y="-1"/>
                    <a:pt x="21522" y="0"/>
                  </a:cubicBezTo>
                  <a:cubicBezTo>
                    <a:pt x="33082" y="0"/>
                    <a:pt x="42593" y="9101"/>
                    <a:pt x="43101" y="20650"/>
                  </a:cubicBezTo>
                </a:path>
                <a:path w="43101" h="21600" stroke="0" extrusionOk="0">
                  <a:moveTo>
                    <a:pt x="-1" y="19768"/>
                  </a:moveTo>
                  <a:cubicBezTo>
                    <a:pt x="950" y="8589"/>
                    <a:pt x="10302" y="-1"/>
                    <a:pt x="21522" y="0"/>
                  </a:cubicBezTo>
                  <a:cubicBezTo>
                    <a:pt x="33082" y="0"/>
                    <a:pt x="42593" y="9101"/>
                    <a:pt x="43101" y="20650"/>
                  </a:cubicBezTo>
                  <a:lnTo>
                    <a:pt x="21522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6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4704" y="213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9200" name="Group 48"/>
          <p:cNvGrpSpPr>
            <a:grpSpLocks/>
          </p:cNvGrpSpPr>
          <p:nvPr/>
        </p:nvGrpSpPr>
        <p:grpSpPr bwMode="auto">
          <a:xfrm>
            <a:off x="2130425" y="5602288"/>
            <a:ext cx="1774825" cy="1255712"/>
            <a:chOff x="2686" y="3264"/>
            <a:chExt cx="1118" cy="791"/>
          </a:xfrm>
        </p:grpSpPr>
        <p:sp>
          <p:nvSpPr>
            <p:cNvPr id="49169" name="Arc 17"/>
            <p:cNvSpPr>
              <a:spLocks/>
            </p:cNvSpPr>
            <p:nvPr/>
          </p:nvSpPr>
          <p:spPr bwMode="auto">
            <a:xfrm flipV="1">
              <a:off x="2686" y="3264"/>
              <a:ext cx="1118" cy="431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43178"/>
                <a:gd name="T1" fmla="*/ 21352 h 21600"/>
                <a:gd name="T2" fmla="*/ 43178 w 43178"/>
                <a:gd name="T3" fmla="*/ 20651 h 21600"/>
                <a:gd name="T4" fmla="*/ 21599 w 431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8" h="21600" fill="none" extrusionOk="0">
                  <a:moveTo>
                    <a:pt x="0" y="21352"/>
                  </a:moveTo>
                  <a:cubicBezTo>
                    <a:pt x="136" y="9520"/>
                    <a:pt x="9766" y="-1"/>
                    <a:pt x="21599" y="0"/>
                  </a:cubicBezTo>
                  <a:cubicBezTo>
                    <a:pt x="33159" y="0"/>
                    <a:pt x="42670" y="9101"/>
                    <a:pt x="43178" y="20650"/>
                  </a:cubicBezTo>
                </a:path>
                <a:path w="43178" h="21600" stroke="0" extrusionOk="0">
                  <a:moveTo>
                    <a:pt x="0" y="21352"/>
                  </a:moveTo>
                  <a:cubicBezTo>
                    <a:pt x="136" y="9520"/>
                    <a:pt x="9766" y="-1"/>
                    <a:pt x="21599" y="0"/>
                  </a:cubicBezTo>
                  <a:cubicBezTo>
                    <a:pt x="33159" y="0"/>
                    <a:pt x="42670" y="9101"/>
                    <a:pt x="43178" y="20650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6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3024" y="369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49201" name="Group 49"/>
          <p:cNvGrpSpPr>
            <a:grpSpLocks/>
          </p:cNvGrpSpPr>
          <p:nvPr/>
        </p:nvGrpSpPr>
        <p:grpSpPr bwMode="auto">
          <a:xfrm>
            <a:off x="0" y="3176588"/>
            <a:ext cx="1455738" cy="1768475"/>
            <a:chOff x="1344" y="1736"/>
            <a:chExt cx="917" cy="1114"/>
          </a:xfrm>
        </p:grpSpPr>
        <p:sp>
          <p:nvSpPr>
            <p:cNvPr id="49168" name="Arc 16"/>
            <p:cNvSpPr>
              <a:spLocks/>
            </p:cNvSpPr>
            <p:nvPr/>
          </p:nvSpPr>
          <p:spPr bwMode="auto">
            <a:xfrm rot="-5400000">
              <a:off x="1489" y="2077"/>
              <a:ext cx="1114" cy="431"/>
            </a:xfrm>
            <a:custGeom>
              <a:avLst/>
              <a:gdLst>
                <a:gd name="G0" fmla="+- 21522 0 0"/>
                <a:gd name="G1" fmla="+- 21600 0 0"/>
                <a:gd name="G2" fmla="+- 21600 0 0"/>
                <a:gd name="T0" fmla="*/ 0 w 43033"/>
                <a:gd name="T1" fmla="*/ 19769 h 21600"/>
                <a:gd name="T2" fmla="*/ 43033 w 43033"/>
                <a:gd name="T3" fmla="*/ 19645 h 21600"/>
                <a:gd name="T4" fmla="*/ 21522 w 4303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3" h="21600" fill="none" extrusionOk="0">
                  <a:moveTo>
                    <a:pt x="-1" y="19768"/>
                  </a:moveTo>
                  <a:cubicBezTo>
                    <a:pt x="950" y="8589"/>
                    <a:pt x="10302" y="-1"/>
                    <a:pt x="21522" y="0"/>
                  </a:cubicBezTo>
                  <a:cubicBezTo>
                    <a:pt x="32693" y="0"/>
                    <a:pt x="42022" y="8519"/>
                    <a:pt x="43033" y="19644"/>
                  </a:cubicBezTo>
                </a:path>
                <a:path w="43033" h="21600" stroke="0" extrusionOk="0">
                  <a:moveTo>
                    <a:pt x="-1" y="19768"/>
                  </a:moveTo>
                  <a:cubicBezTo>
                    <a:pt x="950" y="8589"/>
                    <a:pt x="10302" y="-1"/>
                    <a:pt x="21522" y="0"/>
                  </a:cubicBezTo>
                  <a:cubicBezTo>
                    <a:pt x="32693" y="0"/>
                    <a:pt x="42022" y="8519"/>
                    <a:pt x="43033" y="19644"/>
                  </a:cubicBezTo>
                  <a:lnTo>
                    <a:pt x="21522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6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1344" y="205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sp>
        <p:nvSpPr>
          <p:cNvPr id="49194" name="Rectangle 42"/>
          <p:cNvSpPr>
            <a:spLocks noChangeArrowheads="1"/>
          </p:cNvSpPr>
          <p:nvPr/>
        </p:nvSpPr>
        <p:spPr bwMode="auto">
          <a:xfrm>
            <a:off x="0" y="228600"/>
            <a:ext cx="51321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(3)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Diagram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49220" name="Group 68"/>
          <p:cNvGrpSpPr>
            <a:grpSpLocks/>
          </p:cNvGrpSpPr>
          <p:nvPr/>
        </p:nvGrpSpPr>
        <p:grpSpPr bwMode="auto">
          <a:xfrm>
            <a:off x="5364163" y="188913"/>
            <a:ext cx="3608387" cy="3100387"/>
            <a:chOff x="1015" y="607"/>
            <a:chExt cx="3503" cy="2465"/>
          </a:xfrm>
        </p:grpSpPr>
        <p:grpSp>
          <p:nvGrpSpPr>
            <p:cNvPr id="49221" name="Group 69"/>
            <p:cNvGrpSpPr>
              <a:grpSpLocks/>
            </p:cNvGrpSpPr>
            <p:nvPr/>
          </p:nvGrpSpPr>
          <p:grpSpPr bwMode="auto">
            <a:xfrm>
              <a:off x="1015" y="607"/>
              <a:ext cx="3503" cy="2340"/>
              <a:chOff x="1056" y="1602"/>
              <a:chExt cx="3503" cy="2340"/>
            </a:xfrm>
          </p:grpSpPr>
          <p:sp>
            <p:nvSpPr>
              <p:cNvPr id="49222" name="Line 70"/>
              <p:cNvSpPr>
                <a:spLocks noChangeShapeType="1"/>
              </p:cNvSpPr>
              <p:nvPr/>
            </p:nvSpPr>
            <p:spPr bwMode="auto">
              <a:xfrm>
                <a:off x="1056" y="1920"/>
                <a:ext cx="3503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9223" name="Line 71"/>
              <p:cNvSpPr>
                <a:spLocks noChangeShapeType="1"/>
              </p:cNvSpPr>
              <p:nvPr/>
            </p:nvSpPr>
            <p:spPr bwMode="auto">
              <a:xfrm>
                <a:off x="2688" y="1698"/>
                <a:ext cx="1" cy="22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9224" name="Line 72"/>
              <p:cNvSpPr>
                <a:spLocks noChangeShapeType="1"/>
              </p:cNvSpPr>
              <p:nvPr/>
            </p:nvSpPr>
            <p:spPr bwMode="auto">
              <a:xfrm>
                <a:off x="4128" y="1698"/>
                <a:ext cx="1" cy="22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9225" name="Rectangle 73"/>
              <p:cNvSpPr>
                <a:spLocks noChangeArrowheads="1"/>
              </p:cNvSpPr>
              <p:nvPr/>
            </p:nvSpPr>
            <p:spPr bwMode="auto">
              <a:xfrm>
                <a:off x="1152" y="1602"/>
                <a:ext cx="324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X</a:t>
                </a:r>
                <a:r>
                  <a:rPr lang="en-US" altLang="zh-CN" sz="2000" baseline="30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     </a:t>
                </a:r>
                <a:r>
                  <a:rPr lang="en-US" altLang="zh-CN" sz="2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sz="20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r>
                  <a:rPr lang="en-US" altLang="zh-CN" sz="2000" baseline="30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n   </a:t>
                </a:r>
                <a:r>
                  <a:rPr lang="en-US" altLang="zh-CN" sz="2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sz="20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r>
                  <a:rPr lang="en-US" altLang="zh-CN" sz="2000" baseline="30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n      </a:t>
                </a:r>
                <a:r>
                  <a:rPr lang="en-US" altLang="zh-CN" sz="2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sz="20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r>
                  <a:rPr lang="en-US" altLang="zh-CN" sz="2000" baseline="30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n+1 </a:t>
                </a:r>
                <a:r>
                  <a:rPr lang="en-US" altLang="zh-CN" sz="2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sz="20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r>
                  <a:rPr lang="en-US" altLang="zh-CN" sz="2000" baseline="30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n+1  </a:t>
                </a:r>
                <a:r>
                  <a:rPr lang="en-US" altLang="zh-CN" sz="2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Y</a:t>
                </a:r>
                <a:endParaRPr lang="zh-CN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</p:grpSp>
        <p:sp>
          <p:nvSpPr>
            <p:cNvPr id="49226" name="Rectangle 74"/>
            <p:cNvSpPr>
              <a:spLocks noChangeArrowheads="1"/>
            </p:cNvSpPr>
            <p:nvPr/>
          </p:nvSpPr>
          <p:spPr bwMode="auto">
            <a:xfrm>
              <a:off x="1111" y="1029"/>
              <a:ext cx="3261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0   0   0      0   1    0</a:t>
              </a:r>
              <a:endParaRPr lang="zh-CN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227" name="Rectangle 75"/>
            <p:cNvSpPr>
              <a:spLocks noChangeArrowheads="1"/>
            </p:cNvSpPr>
            <p:nvPr/>
          </p:nvSpPr>
          <p:spPr bwMode="auto">
            <a:xfrm>
              <a:off x="1111" y="1271"/>
              <a:ext cx="3261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0   0   1      1   0    0</a:t>
              </a:r>
              <a:endParaRPr lang="zh-CN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228" name="Rectangle 76"/>
            <p:cNvSpPr>
              <a:spLocks noChangeArrowheads="1"/>
            </p:cNvSpPr>
            <p:nvPr/>
          </p:nvSpPr>
          <p:spPr bwMode="auto">
            <a:xfrm>
              <a:off x="1111" y="1552"/>
              <a:ext cx="3261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0   1   0      1   1    0</a:t>
              </a:r>
              <a:endParaRPr lang="zh-CN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229" name="Rectangle 77"/>
            <p:cNvSpPr>
              <a:spLocks noChangeArrowheads="1"/>
            </p:cNvSpPr>
            <p:nvPr/>
          </p:nvSpPr>
          <p:spPr bwMode="auto">
            <a:xfrm>
              <a:off x="1111" y="1792"/>
              <a:ext cx="3261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0   1   1      0   0    1</a:t>
              </a:r>
              <a:endParaRPr lang="zh-CN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230" name="Rectangle 78"/>
            <p:cNvSpPr>
              <a:spLocks noChangeArrowheads="1"/>
            </p:cNvSpPr>
            <p:nvPr/>
          </p:nvSpPr>
          <p:spPr bwMode="auto">
            <a:xfrm>
              <a:off x="1111" y="2033"/>
              <a:ext cx="3261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1   0   0      1   1    1</a:t>
              </a:r>
              <a:endParaRPr lang="zh-CN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231" name="Rectangle 79"/>
            <p:cNvSpPr>
              <a:spLocks noChangeArrowheads="1"/>
            </p:cNvSpPr>
            <p:nvPr/>
          </p:nvSpPr>
          <p:spPr bwMode="auto">
            <a:xfrm>
              <a:off x="1111" y="2271"/>
              <a:ext cx="3261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1   0   1      0   0    0</a:t>
              </a:r>
            </a:p>
          </p:txBody>
        </p:sp>
        <p:sp>
          <p:nvSpPr>
            <p:cNvPr id="49232" name="Rectangle 80"/>
            <p:cNvSpPr>
              <a:spLocks noChangeArrowheads="1"/>
            </p:cNvSpPr>
            <p:nvPr/>
          </p:nvSpPr>
          <p:spPr bwMode="auto">
            <a:xfrm>
              <a:off x="1111" y="2520"/>
              <a:ext cx="3261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1   1   0      0   1    0</a:t>
              </a:r>
              <a:endParaRPr lang="zh-CN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233" name="Rectangle 81"/>
            <p:cNvSpPr>
              <a:spLocks noChangeArrowheads="1"/>
            </p:cNvSpPr>
            <p:nvPr/>
          </p:nvSpPr>
          <p:spPr bwMode="auto">
            <a:xfrm>
              <a:off x="1111" y="2756"/>
              <a:ext cx="3261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1   1   1      1   0    0</a:t>
              </a:r>
              <a:endParaRPr lang="zh-CN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51" name="矩形 50"/>
          <p:cNvSpPr/>
          <p:nvPr/>
        </p:nvSpPr>
        <p:spPr bwMode="auto">
          <a:xfrm>
            <a:off x="5929322" y="642918"/>
            <a:ext cx="2357454" cy="1357322"/>
          </a:xfrm>
          <a:prstGeom prst="rect">
            <a:avLst/>
          </a:prstGeom>
          <a:noFill/>
          <a:ln w="25400" cap="flat" cmpd="sng" algn="ctr">
            <a:solidFill>
              <a:srgbClr val="FFFF00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5929322" y="2071678"/>
            <a:ext cx="2357454" cy="1214446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53" name="灯片编号占位符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54" name="矩形 53"/>
          <p:cNvSpPr/>
          <p:nvPr/>
        </p:nvSpPr>
        <p:spPr>
          <a:xfrm>
            <a:off x="5148064" y="4797152"/>
            <a:ext cx="41044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Role of circuit: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it is a circuit counting four numbers by  addition or subtraction.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234"/>
            <a:ext cx="8610600" cy="1446550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3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Design of Synchronous Sequential Circuit 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71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dirty="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6511" y="2420888"/>
            <a:ext cx="51321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Diagram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6511" y="3204265"/>
            <a:ext cx="4594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Table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19</a:t>
            </a:fld>
            <a:endParaRPr lang="en-US" altLang="zh-CN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6511" y="6084585"/>
            <a:ext cx="36840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Circuit Diagram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9088" y="1412776"/>
            <a:ext cx="8915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zh-CN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5</a:t>
            </a:r>
            <a:r>
              <a:rPr kumimoji="1" lang="zh-CN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.</a:t>
            </a:r>
            <a:r>
              <a:rPr kumimoji="1" lang="en-US" altLang="zh-CN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3</a:t>
            </a:r>
            <a:r>
              <a:rPr kumimoji="1" lang="zh-CN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.</a:t>
            </a:r>
            <a:r>
              <a:rPr lang="en-US" altLang="zh-CN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cs typeface="+mj-cs"/>
              </a:rPr>
              <a:t>1</a:t>
            </a:r>
            <a:r>
              <a:rPr kumimoji="1" lang="zh-CN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 </a:t>
            </a:r>
            <a:r>
              <a:rPr lang="en-US" altLang="zh-CN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Design Steps</a:t>
            </a:r>
          </a:p>
        </p:txBody>
      </p:sp>
      <p:sp>
        <p:nvSpPr>
          <p:cNvPr id="14" name="Rectangle 80"/>
          <p:cNvSpPr>
            <a:spLocks noChangeArrowheads="1"/>
          </p:cNvSpPr>
          <p:nvPr/>
        </p:nvSpPr>
        <p:spPr bwMode="auto">
          <a:xfrm>
            <a:off x="107504" y="3996353"/>
            <a:ext cx="878497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(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)   Simplification of Output Equation and State   </a:t>
            </a:r>
            <a:b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</a:b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Equation by K-map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6512" y="5292497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Excitation Equation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build="p" autoUpdateAnimBg="0"/>
      <p:bldP spid="62473" grpId="0" build="p" autoUpdateAnimBg="0"/>
      <p:bldP spid="12" grpId="0" build="p" autoUpdateAnimBg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900113" y="3690193"/>
            <a:ext cx="7610475" cy="3051175"/>
            <a:chOff x="567" y="2069"/>
            <a:chExt cx="4794" cy="1922"/>
          </a:xfrm>
        </p:grpSpPr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1815" y="2187"/>
              <a:ext cx="614" cy="9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1815" y="2551"/>
              <a:ext cx="236" cy="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 flipV="1">
              <a:off x="1815" y="2648"/>
              <a:ext cx="236" cy="1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 flipH="1">
              <a:off x="1383" y="2645"/>
              <a:ext cx="4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2151" y="2165"/>
              <a:ext cx="3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2151" y="2741"/>
              <a:ext cx="3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1837" y="2165"/>
              <a:ext cx="3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3111" y="2187"/>
              <a:ext cx="614" cy="9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3111" y="2551"/>
              <a:ext cx="236" cy="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V="1">
              <a:off x="3111" y="2648"/>
              <a:ext cx="236" cy="1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H="1">
              <a:off x="2679" y="2645"/>
              <a:ext cx="4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83" name="Rectangle 15"/>
            <p:cNvSpPr>
              <a:spLocks noChangeArrowheads="1"/>
            </p:cNvSpPr>
            <p:nvPr/>
          </p:nvSpPr>
          <p:spPr bwMode="auto">
            <a:xfrm>
              <a:off x="3447" y="2165"/>
              <a:ext cx="3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3399" y="2789"/>
              <a:ext cx="3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3111" y="2165"/>
              <a:ext cx="3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786" name="Rectangle 18"/>
            <p:cNvSpPr>
              <a:spLocks noChangeArrowheads="1"/>
            </p:cNvSpPr>
            <p:nvPr/>
          </p:nvSpPr>
          <p:spPr bwMode="auto">
            <a:xfrm>
              <a:off x="4407" y="2187"/>
              <a:ext cx="614" cy="9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>
              <a:off x="4407" y="2551"/>
              <a:ext cx="236" cy="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 flipV="1">
              <a:off x="4407" y="2648"/>
              <a:ext cx="236" cy="1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 flipH="1">
              <a:off x="3975" y="2645"/>
              <a:ext cx="4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0" name="Rectangle 22"/>
            <p:cNvSpPr>
              <a:spLocks noChangeArrowheads="1"/>
            </p:cNvSpPr>
            <p:nvPr/>
          </p:nvSpPr>
          <p:spPr bwMode="auto">
            <a:xfrm>
              <a:off x="4743" y="2165"/>
              <a:ext cx="3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791" name="Rectangle 23"/>
            <p:cNvSpPr>
              <a:spLocks noChangeArrowheads="1"/>
            </p:cNvSpPr>
            <p:nvPr/>
          </p:nvSpPr>
          <p:spPr bwMode="auto">
            <a:xfrm>
              <a:off x="4695" y="2741"/>
              <a:ext cx="3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792" name="Rectangle 24"/>
            <p:cNvSpPr>
              <a:spLocks noChangeArrowheads="1"/>
            </p:cNvSpPr>
            <p:nvPr/>
          </p:nvSpPr>
          <p:spPr bwMode="auto">
            <a:xfrm>
              <a:off x="4407" y="2165"/>
              <a:ext cx="3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793" name="Line 25"/>
            <p:cNvSpPr>
              <a:spLocks noChangeShapeType="1"/>
            </p:cNvSpPr>
            <p:nvPr/>
          </p:nvSpPr>
          <p:spPr bwMode="auto">
            <a:xfrm>
              <a:off x="3975" y="2645"/>
              <a:ext cx="1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4" name="Line 26"/>
            <p:cNvSpPr>
              <a:spLocks noChangeShapeType="1"/>
            </p:cNvSpPr>
            <p:nvPr/>
          </p:nvSpPr>
          <p:spPr bwMode="auto">
            <a:xfrm>
              <a:off x="2679" y="2645"/>
              <a:ext cx="1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1383" y="2645"/>
              <a:ext cx="1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>
              <a:off x="951" y="3413"/>
              <a:ext cx="302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>
              <a:off x="2439" y="2357"/>
              <a:ext cx="6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8" name="Line 30"/>
            <p:cNvSpPr>
              <a:spLocks noChangeShapeType="1"/>
            </p:cNvSpPr>
            <p:nvPr/>
          </p:nvSpPr>
          <p:spPr bwMode="auto">
            <a:xfrm>
              <a:off x="3735" y="2357"/>
              <a:ext cx="6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5031" y="2357"/>
              <a:ext cx="3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 flipH="1">
              <a:off x="1431" y="2357"/>
              <a:ext cx="3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1" name="Rectangle 33"/>
            <p:cNvSpPr>
              <a:spLocks noChangeArrowheads="1"/>
            </p:cNvSpPr>
            <p:nvPr/>
          </p:nvSpPr>
          <p:spPr bwMode="auto">
            <a:xfrm>
              <a:off x="567" y="322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CP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802" name="Rectangle 34"/>
            <p:cNvSpPr>
              <a:spLocks noChangeArrowheads="1"/>
            </p:cNvSpPr>
            <p:nvPr/>
          </p:nvSpPr>
          <p:spPr bwMode="auto">
            <a:xfrm>
              <a:off x="1095" y="2069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>
              <a:off x="2199" y="2789"/>
              <a:ext cx="1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>
              <a:off x="3447" y="2837"/>
              <a:ext cx="14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6" name="Line 38"/>
            <p:cNvSpPr>
              <a:spLocks noChangeShapeType="1"/>
            </p:cNvSpPr>
            <p:nvPr/>
          </p:nvSpPr>
          <p:spPr bwMode="auto">
            <a:xfrm>
              <a:off x="4743" y="2789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7" name="Rectangle 39"/>
            <p:cNvSpPr>
              <a:spLocks noChangeArrowheads="1"/>
            </p:cNvSpPr>
            <p:nvPr/>
          </p:nvSpPr>
          <p:spPr bwMode="auto">
            <a:xfrm>
              <a:off x="1719" y="3657"/>
              <a:ext cx="2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</a:p>
          </p:txBody>
        </p:sp>
      </p:grpSp>
      <p:sp>
        <p:nvSpPr>
          <p:cNvPr id="44" name="灯片编号占位符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</a:t>
            </a:fld>
            <a:endParaRPr lang="en-US" altLang="zh-CN"/>
          </a:p>
        </p:txBody>
      </p:sp>
      <p:sp>
        <p:nvSpPr>
          <p:cNvPr id="45" name="矩形 44"/>
          <p:cNvSpPr/>
          <p:nvPr/>
        </p:nvSpPr>
        <p:spPr>
          <a:xfrm>
            <a:off x="107504" y="2351782"/>
            <a:ext cx="8927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 clock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CP controls all 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flip-flops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at the    </a:t>
            </a:r>
            <a:br>
              <a:rPr lang="en-US" altLang="zh-C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 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97768" y="1548081"/>
            <a:ext cx="7254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What is a Synchronous Sequential Circuit? 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36512" y="-33774"/>
            <a:ext cx="9001000" cy="1446550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Definition of Synchronous Sequential Circuit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15400" cy="5334000"/>
          </a:xfrm>
        </p:spPr>
        <p:txBody>
          <a:bodyPr/>
          <a:lstStyle/>
          <a:p>
            <a:pPr lvl="7"/>
            <a:endParaRPr lang="zh-CN" altLang="en-US" sz="1600" dirty="0"/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915400" cy="769441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Counter</a:t>
            </a:r>
            <a:endParaRPr lang="en-US" altLang="zh-CN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20</a:t>
            </a:fld>
            <a:endParaRPr lang="en-US" alt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179512" y="1055638"/>
            <a:ext cx="8964488" cy="1077218"/>
            <a:chOff x="179512" y="2063750"/>
            <a:chExt cx="8964488" cy="1077218"/>
          </a:xfrm>
        </p:grpSpPr>
        <p:grpSp>
          <p:nvGrpSpPr>
            <p:cNvPr id="21" name="组合 20"/>
            <p:cNvGrpSpPr/>
            <p:nvPr/>
          </p:nvGrpSpPr>
          <p:grpSpPr>
            <a:xfrm>
              <a:off x="2771800" y="2708920"/>
              <a:ext cx="609600" cy="304800"/>
              <a:chOff x="3810000" y="3217986"/>
              <a:chExt cx="609600" cy="304800"/>
            </a:xfrm>
          </p:grpSpPr>
          <p:sp>
            <p:nvSpPr>
              <p:cNvPr id="120839" name="Line 7"/>
              <p:cNvSpPr>
                <a:spLocks noChangeShapeType="1"/>
              </p:cNvSpPr>
              <p:nvPr/>
            </p:nvSpPr>
            <p:spPr bwMode="auto">
              <a:xfrm>
                <a:off x="3810000" y="3217986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840" name="Line 8"/>
              <p:cNvSpPr>
                <a:spLocks noChangeShapeType="1"/>
              </p:cNvSpPr>
              <p:nvPr/>
            </p:nvSpPr>
            <p:spPr bwMode="auto">
              <a:xfrm>
                <a:off x="4114800" y="3217986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841" name="Line 9"/>
              <p:cNvSpPr>
                <a:spLocks noChangeShapeType="1"/>
              </p:cNvSpPr>
              <p:nvPr/>
            </p:nvSpPr>
            <p:spPr bwMode="auto">
              <a:xfrm>
                <a:off x="4114800" y="3522786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6516216" y="2204864"/>
              <a:ext cx="533400" cy="304800"/>
              <a:chOff x="457200" y="3294186"/>
              <a:chExt cx="533400" cy="304800"/>
            </a:xfrm>
          </p:grpSpPr>
          <p:sp>
            <p:nvSpPr>
              <p:cNvPr id="120836" name="Line 4"/>
              <p:cNvSpPr>
                <a:spLocks noChangeShapeType="1"/>
              </p:cNvSpPr>
              <p:nvPr/>
            </p:nvSpPr>
            <p:spPr bwMode="auto">
              <a:xfrm>
                <a:off x="457200" y="3598986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838" name="Line 6"/>
              <p:cNvSpPr>
                <a:spLocks noChangeShapeType="1"/>
              </p:cNvSpPr>
              <p:nvPr/>
            </p:nvSpPr>
            <p:spPr bwMode="auto">
              <a:xfrm>
                <a:off x="685800" y="3294186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844" name="Line 12"/>
              <p:cNvSpPr>
                <a:spLocks noChangeShapeType="1"/>
              </p:cNvSpPr>
              <p:nvPr/>
            </p:nvSpPr>
            <p:spPr bwMode="auto">
              <a:xfrm flipV="1">
                <a:off x="685800" y="3294186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179512" y="2063750"/>
              <a:ext cx="896448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It counts the number of rising edges (          ) or falling edges (         ) of the clock pulse (CP).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216024" y="2636912"/>
            <a:ext cx="91440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Example 1: Design the two-bit binary subtraction counter by T flip-flop.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input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X=0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means the circuit state is unchanged, and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X=1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means the circuit is acting as the subtraction counter.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16024" y="5448126"/>
            <a:ext cx="9180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If there is a borrow because of subtraction, then the output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Z=1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Otherwise,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Z=0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905" name="Group 49"/>
          <p:cNvGrpSpPr>
            <a:grpSpLocks/>
          </p:cNvGrpSpPr>
          <p:nvPr/>
        </p:nvGrpSpPr>
        <p:grpSpPr bwMode="auto">
          <a:xfrm>
            <a:off x="3048000" y="2133600"/>
            <a:ext cx="3352800" cy="3124200"/>
            <a:chOff x="1920" y="1344"/>
            <a:chExt cx="2112" cy="1968"/>
          </a:xfrm>
        </p:grpSpPr>
        <p:sp>
          <p:nvSpPr>
            <p:cNvPr id="121860" name="Oval 4"/>
            <p:cNvSpPr>
              <a:spLocks noChangeArrowheads="1"/>
            </p:cNvSpPr>
            <p:nvPr/>
          </p:nvSpPr>
          <p:spPr bwMode="auto">
            <a:xfrm>
              <a:off x="3360" y="1344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861" name="Oval 5"/>
            <p:cNvSpPr>
              <a:spLocks noChangeArrowheads="1"/>
            </p:cNvSpPr>
            <p:nvPr/>
          </p:nvSpPr>
          <p:spPr bwMode="auto">
            <a:xfrm>
              <a:off x="1920" y="1344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862" name="Oval 6"/>
            <p:cNvSpPr>
              <a:spLocks noChangeArrowheads="1"/>
            </p:cNvSpPr>
            <p:nvPr/>
          </p:nvSpPr>
          <p:spPr bwMode="auto">
            <a:xfrm>
              <a:off x="3312" y="2640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863" name="Rectangle 7"/>
            <p:cNvSpPr>
              <a:spLocks noChangeArrowheads="1"/>
            </p:cNvSpPr>
            <p:nvPr/>
          </p:nvSpPr>
          <p:spPr bwMode="auto">
            <a:xfrm>
              <a:off x="2064" y="148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</a:t>
              </a:r>
            </a:p>
          </p:txBody>
        </p:sp>
        <p:sp>
          <p:nvSpPr>
            <p:cNvPr id="121864" name="Rectangle 8"/>
            <p:cNvSpPr>
              <a:spLocks noChangeArrowheads="1"/>
            </p:cNvSpPr>
            <p:nvPr/>
          </p:nvSpPr>
          <p:spPr bwMode="auto">
            <a:xfrm>
              <a:off x="3504" y="148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1865" name="Rectangle 9"/>
            <p:cNvSpPr>
              <a:spLocks noChangeArrowheads="1"/>
            </p:cNvSpPr>
            <p:nvPr/>
          </p:nvSpPr>
          <p:spPr bwMode="auto">
            <a:xfrm>
              <a:off x="3456" y="277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1866" name="Oval 10"/>
            <p:cNvSpPr>
              <a:spLocks noChangeArrowheads="1"/>
            </p:cNvSpPr>
            <p:nvPr/>
          </p:nvSpPr>
          <p:spPr bwMode="auto">
            <a:xfrm>
              <a:off x="1920" y="2640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867" name="Rectangle 11"/>
            <p:cNvSpPr>
              <a:spLocks noChangeArrowheads="1"/>
            </p:cNvSpPr>
            <p:nvPr/>
          </p:nvSpPr>
          <p:spPr bwMode="auto">
            <a:xfrm>
              <a:off x="2064" y="277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121906" name="Group 50"/>
          <p:cNvGrpSpPr>
            <a:grpSpLocks/>
          </p:cNvGrpSpPr>
          <p:nvPr/>
        </p:nvGrpSpPr>
        <p:grpSpPr bwMode="auto">
          <a:xfrm>
            <a:off x="1828800" y="1438275"/>
            <a:ext cx="1679575" cy="1146175"/>
            <a:chOff x="1152" y="906"/>
            <a:chExt cx="1058" cy="722"/>
          </a:xfrm>
        </p:grpSpPr>
        <p:sp>
          <p:nvSpPr>
            <p:cNvPr id="121874" name="Arc 18"/>
            <p:cNvSpPr>
              <a:spLocks/>
            </p:cNvSpPr>
            <p:nvPr/>
          </p:nvSpPr>
          <p:spPr bwMode="auto">
            <a:xfrm>
              <a:off x="1536" y="1008"/>
              <a:ext cx="674" cy="62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825 w 43200"/>
                <a:gd name="T1" fmla="*/ 43165 h 43200"/>
                <a:gd name="T2" fmla="*/ 43011 w 43200"/>
                <a:gd name="T3" fmla="*/ 24451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2825" y="43165"/>
                  </a:moveTo>
                  <a:cubicBezTo>
                    <a:pt x="22417" y="43188"/>
                    <a:pt x="22008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553"/>
                    <a:pt x="43136" y="23505"/>
                    <a:pt x="43011" y="24451"/>
                  </a:cubicBezTo>
                </a:path>
                <a:path w="43200" h="43200" stroke="0" extrusionOk="0">
                  <a:moveTo>
                    <a:pt x="22825" y="43165"/>
                  </a:moveTo>
                  <a:cubicBezTo>
                    <a:pt x="22417" y="43188"/>
                    <a:pt x="22008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553"/>
                    <a:pt x="43136" y="23505"/>
                    <a:pt x="43011" y="2445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6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880" name="Rectangle 24"/>
            <p:cNvSpPr>
              <a:spLocks noChangeArrowheads="1"/>
            </p:cNvSpPr>
            <p:nvPr/>
          </p:nvSpPr>
          <p:spPr bwMode="auto">
            <a:xfrm>
              <a:off x="1152" y="90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121913" name="Group 57"/>
          <p:cNvGrpSpPr>
            <a:grpSpLocks/>
          </p:cNvGrpSpPr>
          <p:nvPr/>
        </p:nvGrpSpPr>
        <p:grpSpPr bwMode="auto">
          <a:xfrm>
            <a:off x="4114800" y="1971675"/>
            <a:ext cx="1219200" cy="619125"/>
            <a:chOff x="2592" y="1242"/>
            <a:chExt cx="768" cy="390"/>
          </a:xfrm>
        </p:grpSpPr>
        <p:sp>
          <p:nvSpPr>
            <p:cNvPr id="121876" name="Line 20"/>
            <p:cNvSpPr>
              <a:spLocks noChangeShapeType="1"/>
            </p:cNvSpPr>
            <p:nvPr/>
          </p:nvSpPr>
          <p:spPr bwMode="auto">
            <a:xfrm flipH="1">
              <a:off x="2592" y="1632"/>
              <a:ext cx="76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1881" name="Rectangle 25"/>
            <p:cNvSpPr>
              <a:spLocks noChangeArrowheads="1"/>
            </p:cNvSpPr>
            <p:nvPr/>
          </p:nvSpPr>
          <p:spPr bwMode="auto">
            <a:xfrm>
              <a:off x="2736" y="1242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121912" name="Group 56"/>
          <p:cNvGrpSpPr>
            <a:grpSpLocks/>
          </p:cNvGrpSpPr>
          <p:nvPr/>
        </p:nvGrpSpPr>
        <p:grpSpPr bwMode="auto">
          <a:xfrm>
            <a:off x="5945188" y="1438275"/>
            <a:ext cx="1858962" cy="1008063"/>
            <a:chOff x="3745" y="906"/>
            <a:chExt cx="1171" cy="635"/>
          </a:xfrm>
        </p:grpSpPr>
        <p:sp>
          <p:nvSpPr>
            <p:cNvPr id="121868" name="Arc 12"/>
            <p:cNvSpPr>
              <a:spLocks/>
            </p:cNvSpPr>
            <p:nvPr/>
          </p:nvSpPr>
          <p:spPr bwMode="auto">
            <a:xfrm>
              <a:off x="3745" y="961"/>
              <a:ext cx="675" cy="5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812 w 43200"/>
                <a:gd name="T1" fmla="*/ 30260 h 43200"/>
                <a:gd name="T2" fmla="*/ 17318 w 43200"/>
                <a:gd name="T3" fmla="*/ 42771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812" y="30259"/>
                  </a:moveTo>
                  <a:cubicBezTo>
                    <a:pt x="616" y="27529"/>
                    <a:pt x="0" y="2458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0161" y="43200"/>
                    <a:pt x="18727" y="43056"/>
                    <a:pt x="17317" y="42771"/>
                  </a:cubicBezTo>
                </a:path>
                <a:path w="43200" h="43200" stroke="0" extrusionOk="0">
                  <a:moveTo>
                    <a:pt x="1812" y="30259"/>
                  </a:moveTo>
                  <a:cubicBezTo>
                    <a:pt x="616" y="27529"/>
                    <a:pt x="0" y="2458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0161" y="43200"/>
                    <a:pt x="18727" y="43056"/>
                    <a:pt x="17317" y="4277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6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882" name="Rectangle 26"/>
            <p:cNvSpPr>
              <a:spLocks noChangeArrowheads="1"/>
            </p:cNvSpPr>
            <p:nvPr/>
          </p:nvSpPr>
          <p:spPr bwMode="auto">
            <a:xfrm>
              <a:off x="4416" y="90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121911" name="Group 55"/>
          <p:cNvGrpSpPr>
            <a:grpSpLocks/>
          </p:cNvGrpSpPr>
          <p:nvPr/>
        </p:nvGrpSpPr>
        <p:grpSpPr bwMode="auto">
          <a:xfrm>
            <a:off x="5791200" y="3200400"/>
            <a:ext cx="869950" cy="990600"/>
            <a:chOff x="3648" y="2016"/>
            <a:chExt cx="548" cy="624"/>
          </a:xfrm>
        </p:grpSpPr>
        <p:sp>
          <p:nvSpPr>
            <p:cNvPr id="121879" name="Line 23"/>
            <p:cNvSpPr>
              <a:spLocks noChangeShapeType="1"/>
            </p:cNvSpPr>
            <p:nvPr/>
          </p:nvSpPr>
          <p:spPr bwMode="auto">
            <a:xfrm flipV="1">
              <a:off x="3648" y="2016"/>
              <a:ext cx="0" cy="62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1883" name="Rectangle 27"/>
            <p:cNvSpPr>
              <a:spLocks noChangeArrowheads="1"/>
            </p:cNvSpPr>
            <p:nvPr/>
          </p:nvSpPr>
          <p:spPr bwMode="auto">
            <a:xfrm>
              <a:off x="3696" y="210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121910" name="Group 54"/>
          <p:cNvGrpSpPr>
            <a:grpSpLocks/>
          </p:cNvGrpSpPr>
          <p:nvPr/>
        </p:nvGrpSpPr>
        <p:grpSpPr bwMode="auto">
          <a:xfrm>
            <a:off x="6172200" y="4724400"/>
            <a:ext cx="1863725" cy="920750"/>
            <a:chOff x="3888" y="2976"/>
            <a:chExt cx="1174" cy="580"/>
          </a:xfrm>
        </p:grpSpPr>
        <p:sp>
          <p:nvSpPr>
            <p:cNvPr id="121870" name="Arc 14"/>
            <p:cNvSpPr>
              <a:spLocks/>
            </p:cNvSpPr>
            <p:nvPr/>
          </p:nvSpPr>
          <p:spPr bwMode="auto">
            <a:xfrm>
              <a:off x="3888" y="2976"/>
              <a:ext cx="675" cy="5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6566 w 43200"/>
                <a:gd name="T1" fmla="*/ 6091 h 43200"/>
                <a:gd name="T2" fmla="*/ 10 w 43200"/>
                <a:gd name="T3" fmla="*/ 2093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6565" y="6090"/>
                  </a:moveTo>
                  <a:cubicBezTo>
                    <a:pt x="10595" y="2184"/>
                    <a:pt x="15987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1376"/>
                    <a:pt x="3" y="21153"/>
                    <a:pt x="10" y="20930"/>
                  </a:cubicBezTo>
                </a:path>
                <a:path w="43200" h="43200" stroke="0" extrusionOk="0">
                  <a:moveTo>
                    <a:pt x="6565" y="6090"/>
                  </a:moveTo>
                  <a:cubicBezTo>
                    <a:pt x="10595" y="2184"/>
                    <a:pt x="15987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1376"/>
                    <a:pt x="3" y="21153"/>
                    <a:pt x="10" y="209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6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884" name="Rectangle 28"/>
            <p:cNvSpPr>
              <a:spLocks noChangeArrowheads="1"/>
            </p:cNvSpPr>
            <p:nvPr/>
          </p:nvSpPr>
          <p:spPr bwMode="auto">
            <a:xfrm>
              <a:off x="4562" y="3065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121909" name="Group 53"/>
          <p:cNvGrpSpPr>
            <a:grpSpLocks/>
          </p:cNvGrpSpPr>
          <p:nvPr/>
        </p:nvGrpSpPr>
        <p:grpSpPr bwMode="auto">
          <a:xfrm>
            <a:off x="4114800" y="4638675"/>
            <a:ext cx="1143000" cy="579438"/>
            <a:chOff x="2592" y="2922"/>
            <a:chExt cx="720" cy="365"/>
          </a:xfrm>
        </p:grpSpPr>
        <p:sp>
          <p:nvSpPr>
            <p:cNvPr id="121878" name="Line 22"/>
            <p:cNvSpPr>
              <a:spLocks noChangeShapeType="1"/>
            </p:cNvSpPr>
            <p:nvPr/>
          </p:nvSpPr>
          <p:spPr bwMode="auto">
            <a:xfrm>
              <a:off x="2592" y="2928"/>
              <a:ext cx="72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1885" name="Rectangle 29"/>
            <p:cNvSpPr>
              <a:spLocks noChangeArrowheads="1"/>
            </p:cNvSpPr>
            <p:nvPr/>
          </p:nvSpPr>
          <p:spPr bwMode="auto">
            <a:xfrm>
              <a:off x="2688" y="2922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121908" name="Group 52"/>
          <p:cNvGrpSpPr>
            <a:grpSpLocks/>
          </p:cNvGrpSpPr>
          <p:nvPr/>
        </p:nvGrpSpPr>
        <p:grpSpPr bwMode="auto">
          <a:xfrm>
            <a:off x="1752600" y="4724400"/>
            <a:ext cx="1827213" cy="984250"/>
            <a:chOff x="1104" y="2976"/>
            <a:chExt cx="1151" cy="620"/>
          </a:xfrm>
        </p:grpSpPr>
        <p:sp>
          <p:nvSpPr>
            <p:cNvPr id="121872" name="Arc 16"/>
            <p:cNvSpPr>
              <a:spLocks/>
            </p:cNvSpPr>
            <p:nvPr/>
          </p:nvSpPr>
          <p:spPr bwMode="auto">
            <a:xfrm>
              <a:off x="1584" y="2976"/>
              <a:ext cx="671" cy="62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952 w 42952"/>
                <a:gd name="T1" fmla="*/ 24865 h 43200"/>
                <a:gd name="T2" fmla="*/ 23067 w 42952"/>
                <a:gd name="T3" fmla="*/ 50 h 43200"/>
                <a:gd name="T4" fmla="*/ 21600 w 4295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52" h="43200" fill="none" extrusionOk="0">
                  <a:moveTo>
                    <a:pt x="42951" y="24864"/>
                  </a:moveTo>
                  <a:cubicBezTo>
                    <a:pt x="41339" y="35410"/>
                    <a:pt x="32268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089" y="-1"/>
                    <a:pt x="22578" y="16"/>
                    <a:pt x="23067" y="49"/>
                  </a:cubicBezTo>
                </a:path>
                <a:path w="42952" h="43200" stroke="0" extrusionOk="0">
                  <a:moveTo>
                    <a:pt x="42951" y="24864"/>
                  </a:moveTo>
                  <a:cubicBezTo>
                    <a:pt x="41339" y="35410"/>
                    <a:pt x="32268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089" y="-1"/>
                    <a:pt x="22578" y="16"/>
                    <a:pt x="23067" y="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6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886" name="Rectangle 30"/>
            <p:cNvSpPr>
              <a:spLocks noChangeArrowheads="1"/>
            </p:cNvSpPr>
            <p:nvPr/>
          </p:nvSpPr>
          <p:spPr bwMode="auto">
            <a:xfrm>
              <a:off x="1104" y="306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121907" name="Group 51"/>
          <p:cNvGrpSpPr>
            <a:grpSpLocks/>
          </p:cNvGrpSpPr>
          <p:nvPr/>
        </p:nvGrpSpPr>
        <p:grpSpPr bwMode="auto">
          <a:xfrm>
            <a:off x="2819400" y="3200400"/>
            <a:ext cx="793750" cy="990600"/>
            <a:chOff x="1776" y="2016"/>
            <a:chExt cx="500" cy="624"/>
          </a:xfrm>
        </p:grpSpPr>
        <p:sp>
          <p:nvSpPr>
            <p:cNvPr id="121877" name="Line 21"/>
            <p:cNvSpPr>
              <a:spLocks noChangeShapeType="1"/>
            </p:cNvSpPr>
            <p:nvPr/>
          </p:nvSpPr>
          <p:spPr bwMode="auto">
            <a:xfrm>
              <a:off x="2256" y="2016"/>
              <a:ext cx="0" cy="62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1887" name="Rectangle 31"/>
            <p:cNvSpPr>
              <a:spLocks noChangeArrowheads="1"/>
            </p:cNvSpPr>
            <p:nvPr/>
          </p:nvSpPr>
          <p:spPr bwMode="auto">
            <a:xfrm>
              <a:off x="1776" y="210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sp>
        <p:nvSpPr>
          <p:cNvPr id="121902" name="Rectangle 46"/>
          <p:cNvSpPr>
            <a:spLocks noChangeArrowheads="1"/>
          </p:cNvSpPr>
          <p:nvPr/>
        </p:nvSpPr>
        <p:spPr bwMode="auto">
          <a:xfrm>
            <a:off x="0" y="304800"/>
            <a:ext cx="47217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. State Transition Diagram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6" name="灯片编号占位符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1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0" name="Group 20"/>
          <p:cNvGrpSpPr>
            <a:grpSpLocks/>
          </p:cNvGrpSpPr>
          <p:nvPr/>
        </p:nvGrpSpPr>
        <p:grpSpPr bwMode="auto">
          <a:xfrm>
            <a:off x="1066800" y="1104900"/>
            <a:ext cx="5257800" cy="4457700"/>
            <a:chOff x="672" y="696"/>
            <a:chExt cx="3312" cy="2808"/>
          </a:xfrm>
        </p:grpSpPr>
        <p:sp>
          <p:nvSpPr>
            <p:cNvPr id="122884" name="Rectangle 4"/>
            <p:cNvSpPr>
              <a:spLocks noChangeArrowheads="1"/>
            </p:cNvSpPr>
            <p:nvPr/>
          </p:nvSpPr>
          <p:spPr bwMode="auto">
            <a:xfrm>
              <a:off x="720" y="696"/>
              <a:ext cx="32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  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Z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2885" name="Line 5"/>
            <p:cNvSpPr>
              <a:spLocks noChangeShapeType="1"/>
            </p:cNvSpPr>
            <p:nvPr/>
          </p:nvSpPr>
          <p:spPr bwMode="auto">
            <a:xfrm>
              <a:off x="672" y="1152"/>
              <a:ext cx="3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886" name="Line 6"/>
            <p:cNvSpPr>
              <a:spLocks noChangeShapeType="1"/>
            </p:cNvSpPr>
            <p:nvPr/>
          </p:nvSpPr>
          <p:spPr bwMode="auto">
            <a:xfrm>
              <a:off x="2256" y="720"/>
              <a:ext cx="0" cy="2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887" name="Line 7"/>
            <p:cNvSpPr>
              <a:spLocks noChangeShapeType="1"/>
            </p:cNvSpPr>
            <p:nvPr/>
          </p:nvSpPr>
          <p:spPr bwMode="auto">
            <a:xfrm>
              <a:off x="3600" y="720"/>
              <a:ext cx="0" cy="27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0" y="304800"/>
            <a:ext cx="41839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. State Transition Table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1143000" y="1981200"/>
            <a:ext cx="510909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0    0    0    0    0</a:t>
            </a: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1143000" y="240030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0    1    0    1    0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1143000" y="289560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1    0    1    0    0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1143000" y="327660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1    1    1    1    0</a:t>
            </a: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1143000" y="365760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1    1    </a:t>
            </a: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1143000" y="407670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1  0    1    0    0    0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1143000" y="453390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1  1    0    0    1    0</a:t>
            </a:r>
          </a:p>
        </p:txBody>
      </p: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1143000" y="499110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1  1    1    1    0    0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0" grpId="0" build="p" autoUpdateAnimBg="0"/>
      <p:bldP spid="122891" grpId="0" build="p" autoUpdateAnimBg="0"/>
      <p:bldP spid="122892" grpId="0" build="p" autoUpdateAnimBg="0"/>
      <p:bldP spid="122893" grpId="0" build="p" autoUpdateAnimBg="0"/>
      <p:bldP spid="122894" grpId="0" build="p" autoUpdateAnimBg="0"/>
      <p:bldP spid="122895" grpId="0" build="p" autoUpdateAnimBg="0"/>
      <p:bldP spid="122896" grpId="0" build="p" autoUpdateAnimBg="0"/>
      <p:bldP spid="12289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1600200" y="2219325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1600200" y="2905125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2209800" y="221932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11" name="Line 7"/>
          <p:cNvSpPr>
            <a:spLocks noChangeShapeType="1"/>
          </p:cNvSpPr>
          <p:nvPr/>
        </p:nvSpPr>
        <p:spPr bwMode="auto">
          <a:xfrm>
            <a:off x="3581400" y="221932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2895600" y="221932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13" name="Line 9"/>
          <p:cNvSpPr>
            <a:spLocks noChangeShapeType="1"/>
          </p:cNvSpPr>
          <p:nvPr/>
        </p:nvSpPr>
        <p:spPr bwMode="auto">
          <a:xfrm flipH="1" flipV="1">
            <a:off x="762000" y="1381125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14" name="Rectangle 10"/>
          <p:cNvSpPr>
            <a:spLocks noChangeArrowheads="1"/>
          </p:cNvSpPr>
          <p:nvPr/>
        </p:nvSpPr>
        <p:spPr bwMode="auto">
          <a:xfrm>
            <a:off x="838200" y="1685925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990600" y="1228725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16" name="Rectangle 12"/>
          <p:cNvSpPr>
            <a:spLocks noChangeArrowheads="1"/>
          </p:cNvSpPr>
          <p:nvPr/>
        </p:nvSpPr>
        <p:spPr bwMode="auto">
          <a:xfrm>
            <a:off x="1600200" y="1676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17" name="Rectangle 13"/>
          <p:cNvSpPr>
            <a:spLocks noChangeArrowheads="1"/>
          </p:cNvSpPr>
          <p:nvPr/>
        </p:nvSpPr>
        <p:spPr bwMode="auto">
          <a:xfrm>
            <a:off x="2133600" y="167640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18" name="Rectangle 14"/>
          <p:cNvSpPr>
            <a:spLocks noChangeArrowheads="1"/>
          </p:cNvSpPr>
          <p:nvPr/>
        </p:nvSpPr>
        <p:spPr bwMode="auto">
          <a:xfrm>
            <a:off x="2895600" y="1676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19" name="Rectangle 15"/>
          <p:cNvSpPr>
            <a:spLocks noChangeArrowheads="1"/>
          </p:cNvSpPr>
          <p:nvPr/>
        </p:nvSpPr>
        <p:spPr bwMode="auto">
          <a:xfrm>
            <a:off x="3581400" y="1676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0" name="Rectangle 16"/>
          <p:cNvSpPr>
            <a:spLocks noChangeArrowheads="1"/>
          </p:cNvSpPr>
          <p:nvPr/>
        </p:nvSpPr>
        <p:spPr bwMode="auto">
          <a:xfrm>
            <a:off x="1219200" y="2209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1" name="Rectangle 17"/>
          <p:cNvSpPr>
            <a:spLocks noChangeArrowheads="1"/>
          </p:cNvSpPr>
          <p:nvPr/>
        </p:nvSpPr>
        <p:spPr bwMode="auto">
          <a:xfrm>
            <a:off x="12192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2" name="Rectangle 18"/>
          <p:cNvSpPr>
            <a:spLocks noChangeArrowheads="1"/>
          </p:cNvSpPr>
          <p:nvPr/>
        </p:nvSpPr>
        <p:spPr bwMode="auto">
          <a:xfrm>
            <a:off x="1676400" y="2209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3" name="Rectangle 19"/>
          <p:cNvSpPr>
            <a:spLocks noChangeArrowheads="1"/>
          </p:cNvSpPr>
          <p:nvPr/>
        </p:nvSpPr>
        <p:spPr bwMode="auto">
          <a:xfrm>
            <a:off x="3048000" y="229552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4" name="Rectangle 20"/>
          <p:cNvSpPr>
            <a:spLocks noChangeArrowheads="1"/>
          </p:cNvSpPr>
          <p:nvPr/>
        </p:nvSpPr>
        <p:spPr bwMode="auto">
          <a:xfrm>
            <a:off x="23622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5" name="Rectangle 21"/>
          <p:cNvSpPr>
            <a:spLocks noChangeArrowheads="1"/>
          </p:cNvSpPr>
          <p:nvPr/>
        </p:nvSpPr>
        <p:spPr bwMode="auto">
          <a:xfrm>
            <a:off x="37338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6" name="Rectangle 22"/>
          <p:cNvSpPr>
            <a:spLocks noChangeArrowheads="1"/>
          </p:cNvSpPr>
          <p:nvPr/>
        </p:nvSpPr>
        <p:spPr bwMode="auto">
          <a:xfrm>
            <a:off x="2362200" y="2209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7" name="Rectangle 23"/>
          <p:cNvSpPr>
            <a:spLocks noChangeArrowheads="1"/>
          </p:cNvSpPr>
          <p:nvPr/>
        </p:nvSpPr>
        <p:spPr bwMode="auto">
          <a:xfrm>
            <a:off x="3733800" y="2209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8" name="Rectangle 24"/>
          <p:cNvSpPr>
            <a:spLocks noChangeArrowheads="1"/>
          </p:cNvSpPr>
          <p:nvPr/>
        </p:nvSpPr>
        <p:spPr bwMode="auto">
          <a:xfrm>
            <a:off x="16764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29" name="Rectangle 25"/>
          <p:cNvSpPr>
            <a:spLocks noChangeArrowheads="1"/>
          </p:cNvSpPr>
          <p:nvPr/>
        </p:nvSpPr>
        <p:spPr bwMode="auto">
          <a:xfrm>
            <a:off x="30480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30" name="Rectangle 26"/>
          <p:cNvSpPr>
            <a:spLocks noChangeArrowheads="1"/>
          </p:cNvSpPr>
          <p:nvPr/>
        </p:nvSpPr>
        <p:spPr bwMode="auto">
          <a:xfrm>
            <a:off x="0" y="990600"/>
            <a:ext cx="9348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31" name="Rectangle 27"/>
          <p:cNvSpPr>
            <a:spLocks noChangeArrowheads="1"/>
          </p:cNvSpPr>
          <p:nvPr/>
        </p:nvSpPr>
        <p:spPr bwMode="auto">
          <a:xfrm>
            <a:off x="5943600" y="2219325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32" name="Line 28"/>
          <p:cNvSpPr>
            <a:spLocks noChangeShapeType="1"/>
          </p:cNvSpPr>
          <p:nvPr/>
        </p:nvSpPr>
        <p:spPr bwMode="auto">
          <a:xfrm>
            <a:off x="5943600" y="2905125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33" name="Line 29"/>
          <p:cNvSpPr>
            <a:spLocks noChangeShapeType="1"/>
          </p:cNvSpPr>
          <p:nvPr/>
        </p:nvSpPr>
        <p:spPr bwMode="auto">
          <a:xfrm>
            <a:off x="6553200" y="221932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>
            <a:off x="7924800" y="221932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35" name="Line 31"/>
          <p:cNvSpPr>
            <a:spLocks noChangeShapeType="1"/>
          </p:cNvSpPr>
          <p:nvPr/>
        </p:nvSpPr>
        <p:spPr bwMode="auto">
          <a:xfrm>
            <a:off x="7239000" y="221932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36" name="Line 32"/>
          <p:cNvSpPr>
            <a:spLocks noChangeShapeType="1"/>
          </p:cNvSpPr>
          <p:nvPr/>
        </p:nvSpPr>
        <p:spPr bwMode="auto">
          <a:xfrm flipH="1" flipV="1">
            <a:off x="5105400" y="1381125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937" name="Rectangle 33"/>
          <p:cNvSpPr>
            <a:spLocks noChangeArrowheads="1"/>
          </p:cNvSpPr>
          <p:nvPr/>
        </p:nvSpPr>
        <p:spPr bwMode="auto">
          <a:xfrm>
            <a:off x="5257800" y="1762125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38" name="Rectangle 34"/>
          <p:cNvSpPr>
            <a:spLocks noChangeArrowheads="1"/>
          </p:cNvSpPr>
          <p:nvPr/>
        </p:nvSpPr>
        <p:spPr bwMode="auto">
          <a:xfrm>
            <a:off x="5410200" y="1228725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39" name="Rectangle 35"/>
          <p:cNvSpPr>
            <a:spLocks noChangeArrowheads="1"/>
          </p:cNvSpPr>
          <p:nvPr/>
        </p:nvSpPr>
        <p:spPr bwMode="auto">
          <a:xfrm>
            <a:off x="5943600" y="1676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0" name="Rectangle 36"/>
          <p:cNvSpPr>
            <a:spLocks noChangeArrowheads="1"/>
          </p:cNvSpPr>
          <p:nvPr/>
        </p:nvSpPr>
        <p:spPr bwMode="auto">
          <a:xfrm>
            <a:off x="6477000" y="167640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1" name="Rectangle 37"/>
          <p:cNvSpPr>
            <a:spLocks noChangeArrowheads="1"/>
          </p:cNvSpPr>
          <p:nvPr/>
        </p:nvSpPr>
        <p:spPr bwMode="auto">
          <a:xfrm>
            <a:off x="7239000" y="1676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2" name="Rectangle 38"/>
          <p:cNvSpPr>
            <a:spLocks noChangeArrowheads="1"/>
          </p:cNvSpPr>
          <p:nvPr/>
        </p:nvSpPr>
        <p:spPr bwMode="auto">
          <a:xfrm>
            <a:off x="7924800" y="1676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3" name="Rectangle 39"/>
          <p:cNvSpPr>
            <a:spLocks noChangeArrowheads="1"/>
          </p:cNvSpPr>
          <p:nvPr/>
        </p:nvSpPr>
        <p:spPr bwMode="auto">
          <a:xfrm>
            <a:off x="5562600" y="2209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4" name="Rectangle 40"/>
          <p:cNvSpPr>
            <a:spLocks noChangeArrowheads="1"/>
          </p:cNvSpPr>
          <p:nvPr/>
        </p:nvSpPr>
        <p:spPr bwMode="auto">
          <a:xfrm>
            <a:off x="55626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5" name="Rectangle 41"/>
          <p:cNvSpPr>
            <a:spLocks noChangeArrowheads="1"/>
          </p:cNvSpPr>
          <p:nvPr/>
        </p:nvSpPr>
        <p:spPr bwMode="auto">
          <a:xfrm>
            <a:off x="6019800" y="2286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6" name="Rectangle 42"/>
          <p:cNvSpPr>
            <a:spLocks noChangeArrowheads="1"/>
          </p:cNvSpPr>
          <p:nvPr/>
        </p:nvSpPr>
        <p:spPr bwMode="auto">
          <a:xfrm>
            <a:off x="7391400" y="229552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7" name="Rectangle 43"/>
          <p:cNvSpPr>
            <a:spLocks noChangeArrowheads="1"/>
          </p:cNvSpPr>
          <p:nvPr/>
        </p:nvSpPr>
        <p:spPr bwMode="auto">
          <a:xfrm>
            <a:off x="67056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8" name="Rectangle 44"/>
          <p:cNvSpPr>
            <a:spLocks noChangeArrowheads="1"/>
          </p:cNvSpPr>
          <p:nvPr/>
        </p:nvSpPr>
        <p:spPr bwMode="auto">
          <a:xfrm>
            <a:off x="80772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49" name="Rectangle 45"/>
          <p:cNvSpPr>
            <a:spLocks noChangeArrowheads="1"/>
          </p:cNvSpPr>
          <p:nvPr/>
        </p:nvSpPr>
        <p:spPr bwMode="auto">
          <a:xfrm>
            <a:off x="6705600" y="2286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50" name="Rectangle 46"/>
          <p:cNvSpPr>
            <a:spLocks noChangeArrowheads="1"/>
          </p:cNvSpPr>
          <p:nvPr/>
        </p:nvSpPr>
        <p:spPr bwMode="auto">
          <a:xfrm>
            <a:off x="8077200" y="2286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51" name="Rectangle 47"/>
          <p:cNvSpPr>
            <a:spLocks noChangeArrowheads="1"/>
          </p:cNvSpPr>
          <p:nvPr/>
        </p:nvSpPr>
        <p:spPr bwMode="auto">
          <a:xfrm>
            <a:off x="60198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52" name="Rectangle 48"/>
          <p:cNvSpPr>
            <a:spLocks noChangeArrowheads="1"/>
          </p:cNvSpPr>
          <p:nvPr/>
        </p:nvSpPr>
        <p:spPr bwMode="auto">
          <a:xfrm>
            <a:off x="7391400" y="2895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53" name="Rectangle 49"/>
          <p:cNvSpPr>
            <a:spLocks noChangeArrowheads="1"/>
          </p:cNvSpPr>
          <p:nvPr/>
        </p:nvSpPr>
        <p:spPr bwMode="auto">
          <a:xfrm>
            <a:off x="4343400" y="990600"/>
            <a:ext cx="9348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3954" name="Oval 50"/>
          <p:cNvSpPr>
            <a:spLocks noChangeArrowheads="1"/>
          </p:cNvSpPr>
          <p:nvPr/>
        </p:nvSpPr>
        <p:spPr bwMode="auto">
          <a:xfrm>
            <a:off x="1524000" y="2905125"/>
            <a:ext cx="762000" cy="7620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55" name="Oval 51"/>
          <p:cNvSpPr>
            <a:spLocks noChangeArrowheads="1"/>
          </p:cNvSpPr>
          <p:nvPr/>
        </p:nvSpPr>
        <p:spPr bwMode="auto">
          <a:xfrm>
            <a:off x="2819400" y="2219325"/>
            <a:ext cx="1447800" cy="7620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56" name="Oval 52"/>
          <p:cNvSpPr>
            <a:spLocks noChangeArrowheads="1"/>
          </p:cNvSpPr>
          <p:nvPr/>
        </p:nvSpPr>
        <p:spPr bwMode="auto">
          <a:xfrm rot="5400000">
            <a:off x="2552700" y="2562225"/>
            <a:ext cx="1447800" cy="7620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57" name="Oval 53"/>
          <p:cNvSpPr>
            <a:spLocks noChangeArrowheads="1"/>
          </p:cNvSpPr>
          <p:nvPr/>
        </p:nvSpPr>
        <p:spPr bwMode="auto">
          <a:xfrm>
            <a:off x="6553200" y="2219325"/>
            <a:ext cx="1447800" cy="7620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3981" name="Group 77"/>
          <p:cNvGrpSpPr>
            <a:grpSpLocks/>
          </p:cNvGrpSpPr>
          <p:nvPr/>
        </p:nvGrpSpPr>
        <p:grpSpPr bwMode="auto">
          <a:xfrm>
            <a:off x="5562600" y="2905125"/>
            <a:ext cx="3352800" cy="835025"/>
            <a:chOff x="3648" y="1872"/>
            <a:chExt cx="2112" cy="526"/>
          </a:xfrm>
        </p:grpSpPr>
        <p:sp>
          <p:nvSpPr>
            <p:cNvPr id="123958" name="Arc 54"/>
            <p:cNvSpPr>
              <a:spLocks/>
            </p:cNvSpPr>
            <p:nvPr/>
          </p:nvSpPr>
          <p:spPr bwMode="auto">
            <a:xfrm>
              <a:off x="3648" y="1872"/>
              <a:ext cx="626" cy="526"/>
            </a:xfrm>
            <a:custGeom>
              <a:avLst/>
              <a:gdLst>
                <a:gd name="G0" fmla="+- 14550 0 0"/>
                <a:gd name="G1" fmla="+- 21600 0 0"/>
                <a:gd name="G2" fmla="+- 21600 0 0"/>
                <a:gd name="T0" fmla="*/ 1615 w 36150"/>
                <a:gd name="T1" fmla="*/ 4301 h 43200"/>
                <a:gd name="T2" fmla="*/ 0 w 36150"/>
                <a:gd name="T3" fmla="*/ 37564 h 43200"/>
                <a:gd name="T4" fmla="*/ 14550 w 3615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150" h="43200" fill="none" extrusionOk="0">
                  <a:moveTo>
                    <a:pt x="1615" y="4301"/>
                  </a:moveTo>
                  <a:cubicBezTo>
                    <a:pt x="5349" y="1508"/>
                    <a:pt x="9887" y="-1"/>
                    <a:pt x="14550" y="0"/>
                  </a:cubicBezTo>
                  <a:cubicBezTo>
                    <a:pt x="26479" y="0"/>
                    <a:pt x="36150" y="9670"/>
                    <a:pt x="36150" y="21600"/>
                  </a:cubicBezTo>
                  <a:cubicBezTo>
                    <a:pt x="36150" y="33529"/>
                    <a:pt x="26479" y="43200"/>
                    <a:pt x="14550" y="43200"/>
                  </a:cubicBezTo>
                  <a:cubicBezTo>
                    <a:pt x="9167" y="43200"/>
                    <a:pt x="3978" y="41190"/>
                    <a:pt x="-1" y="37564"/>
                  </a:cubicBezTo>
                </a:path>
                <a:path w="36150" h="43200" stroke="0" extrusionOk="0">
                  <a:moveTo>
                    <a:pt x="1615" y="4301"/>
                  </a:moveTo>
                  <a:cubicBezTo>
                    <a:pt x="5349" y="1508"/>
                    <a:pt x="9887" y="-1"/>
                    <a:pt x="14550" y="0"/>
                  </a:cubicBezTo>
                  <a:cubicBezTo>
                    <a:pt x="26479" y="0"/>
                    <a:pt x="36150" y="9670"/>
                    <a:pt x="36150" y="21600"/>
                  </a:cubicBezTo>
                  <a:cubicBezTo>
                    <a:pt x="36150" y="33529"/>
                    <a:pt x="26479" y="43200"/>
                    <a:pt x="14550" y="43200"/>
                  </a:cubicBezTo>
                  <a:cubicBezTo>
                    <a:pt x="9167" y="43200"/>
                    <a:pt x="3978" y="41190"/>
                    <a:pt x="-1" y="37564"/>
                  </a:cubicBezTo>
                  <a:lnTo>
                    <a:pt x="14550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959" name="Arc 55"/>
            <p:cNvSpPr>
              <a:spLocks/>
            </p:cNvSpPr>
            <p:nvPr/>
          </p:nvSpPr>
          <p:spPr bwMode="auto">
            <a:xfrm flipH="1">
              <a:off x="5134" y="1872"/>
              <a:ext cx="626" cy="526"/>
            </a:xfrm>
            <a:custGeom>
              <a:avLst/>
              <a:gdLst>
                <a:gd name="G0" fmla="+- 14550 0 0"/>
                <a:gd name="G1" fmla="+- 21600 0 0"/>
                <a:gd name="G2" fmla="+- 21600 0 0"/>
                <a:gd name="T0" fmla="*/ 1615 w 36150"/>
                <a:gd name="T1" fmla="*/ 4301 h 43200"/>
                <a:gd name="T2" fmla="*/ 0 w 36150"/>
                <a:gd name="T3" fmla="*/ 37564 h 43200"/>
                <a:gd name="T4" fmla="*/ 14550 w 3615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150" h="43200" fill="none" extrusionOk="0">
                  <a:moveTo>
                    <a:pt x="1615" y="4301"/>
                  </a:moveTo>
                  <a:cubicBezTo>
                    <a:pt x="5349" y="1508"/>
                    <a:pt x="9887" y="-1"/>
                    <a:pt x="14550" y="0"/>
                  </a:cubicBezTo>
                  <a:cubicBezTo>
                    <a:pt x="26479" y="0"/>
                    <a:pt x="36150" y="9670"/>
                    <a:pt x="36150" y="21600"/>
                  </a:cubicBezTo>
                  <a:cubicBezTo>
                    <a:pt x="36150" y="33529"/>
                    <a:pt x="26479" y="43200"/>
                    <a:pt x="14550" y="43200"/>
                  </a:cubicBezTo>
                  <a:cubicBezTo>
                    <a:pt x="9167" y="43200"/>
                    <a:pt x="3978" y="41190"/>
                    <a:pt x="-1" y="37564"/>
                  </a:cubicBezTo>
                </a:path>
                <a:path w="36150" h="43200" stroke="0" extrusionOk="0">
                  <a:moveTo>
                    <a:pt x="1615" y="4301"/>
                  </a:moveTo>
                  <a:cubicBezTo>
                    <a:pt x="5349" y="1508"/>
                    <a:pt x="9887" y="-1"/>
                    <a:pt x="14550" y="0"/>
                  </a:cubicBezTo>
                  <a:cubicBezTo>
                    <a:pt x="26479" y="0"/>
                    <a:pt x="36150" y="9670"/>
                    <a:pt x="36150" y="21600"/>
                  </a:cubicBezTo>
                  <a:cubicBezTo>
                    <a:pt x="36150" y="33529"/>
                    <a:pt x="26479" y="43200"/>
                    <a:pt x="14550" y="43200"/>
                  </a:cubicBezTo>
                  <a:cubicBezTo>
                    <a:pt x="9167" y="43200"/>
                    <a:pt x="3978" y="41190"/>
                    <a:pt x="-1" y="37564"/>
                  </a:cubicBezTo>
                  <a:lnTo>
                    <a:pt x="14550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3984" name="Rectangle 80"/>
          <p:cNvSpPr>
            <a:spLocks noChangeArrowheads="1"/>
          </p:cNvSpPr>
          <p:nvPr/>
        </p:nvSpPr>
        <p:spPr bwMode="auto">
          <a:xfrm>
            <a:off x="0" y="228600"/>
            <a:ext cx="469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. Simplification by K-map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59" name="灯片编号占位符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23</a:t>
            </a:fld>
            <a:endParaRPr lang="en-US" altLang="zh-CN"/>
          </a:p>
        </p:txBody>
      </p:sp>
      <p:grpSp>
        <p:nvGrpSpPr>
          <p:cNvPr id="73" name="组合 72"/>
          <p:cNvGrpSpPr/>
          <p:nvPr/>
        </p:nvGrpSpPr>
        <p:grpSpPr>
          <a:xfrm>
            <a:off x="71406" y="2643182"/>
            <a:ext cx="5000660" cy="3071834"/>
            <a:chOff x="71406" y="2643182"/>
            <a:chExt cx="5000660" cy="3071834"/>
          </a:xfrm>
        </p:grpSpPr>
        <p:graphicFrame>
          <p:nvGraphicFramePr>
            <p:cNvPr id="123988" name="Object 84"/>
            <p:cNvGraphicFramePr>
              <a:graphicFrameLocks noChangeAspect="1"/>
            </p:cNvGraphicFramePr>
            <p:nvPr/>
          </p:nvGraphicFramePr>
          <p:xfrm>
            <a:off x="71406" y="4486784"/>
            <a:ext cx="5000660" cy="1228232"/>
          </p:xfrm>
          <a:graphic>
            <a:graphicData uri="http://schemas.openxmlformats.org/presentationml/2006/ole">
              <p:oleObj spid="_x0000_s124269" name="Equation" r:id="rId5" imgW="2387600" imgH="584200" progId="Equation.DSMT4">
                <p:embed/>
              </p:oleObj>
            </a:graphicData>
          </a:graphic>
        </p:graphicFrame>
        <p:cxnSp>
          <p:nvCxnSpPr>
            <p:cNvPr id="61" name="直接箭头连接符 60"/>
            <p:cNvCxnSpPr/>
            <p:nvPr/>
          </p:nvCxnSpPr>
          <p:spPr bwMode="auto">
            <a:xfrm rot="5400000" flipH="1" flipV="1">
              <a:off x="1464447" y="3893347"/>
              <a:ext cx="642942" cy="28575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直接箭头连接符 62"/>
            <p:cNvCxnSpPr/>
            <p:nvPr/>
          </p:nvCxnSpPr>
          <p:spPr bwMode="auto">
            <a:xfrm rot="5400000" flipH="1" flipV="1">
              <a:off x="2714612" y="3929066"/>
              <a:ext cx="78581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直接箭头连接符 63"/>
            <p:cNvCxnSpPr/>
            <p:nvPr/>
          </p:nvCxnSpPr>
          <p:spPr bwMode="auto">
            <a:xfrm rot="5400000" flipH="1" flipV="1">
              <a:off x="3357554" y="3500438"/>
              <a:ext cx="1857388" cy="14287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4" name="组合 73"/>
          <p:cNvGrpSpPr/>
          <p:nvPr/>
        </p:nvGrpSpPr>
        <p:grpSpPr>
          <a:xfrm>
            <a:off x="5146675" y="3071810"/>
            <a:ext cx="3997325" cy="2030423"/>
            <a:chOff x="5146675" y="3071810"/>
            <a:chExt cx="3997325" cy="2030423"/>
          </a:xfrm>
        </p:grpSpPr>
        <p:graphicFrame>
          <p:nvGraphicFramePr>
            <p:cNvPr id="123987" name="Object 83"/>
            <p:cNvGraphicFramePr>
              <a:graphicFrameLocks noChangeAspect="1"/>
            </p:cNvGraphicFramePr>
            <p:nvPr/>
          </p:nvGraphicFramePr>
          <p:xfrm>
            <a:off x="5146675" y="4572008"/>
            <a:ext cx="3997325" cy="530225"/>
          </p:xfrm>
          <a:graphic>
            <a:graphicData uri="http://schemas.openxmlformats.org/presentationml/2006/ole">
              <p:oleObj spid="_x0000_s124270" name="Equation" r:id="rId6" imgW="3010680" imgH="393840" progId="Equation.DSMT4">
                <p:embed/>
              </p:oleObj>
            </a:graphicData>
          </a:graphic>
        </p:graphicFrame>
        <p:cxnSp>
          <p:nvCxnSpPr>
            <p:cNvPr id="69" name="直接箭头连接符 68"/>
            <p:cNvCxnSpPr/>
            <p:nvPr/>
          </p:nvCxnSpPr>
          <p:spPr bwMode="auto">
            <a:xfrm rot="5400000" flipH="1" flipV="1">
              <a:off x="7460477" y="3755233"/>
              <a:ext cx="795342" cy="71438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直接箭头连接符 70"/>
            <p:cNvCxnSpPr/>
            <p:nvPr/>
          </p:nvCxnSpPr>
          <p:spPr bwMode="auto">
            <a:xfrm rot="5400000" flipH="1" flipV="1">
              <a:off x="6179355" y="3464719"/>
              <a:ext cx="1500198" cy="71438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54" grpId="0" animBg="1"/>
      <p:bldP spid="123955" grpId="0" animBg="1"/>
      <p:bldP spid="123956" grpId="0" animBg="1"/>
      <p:bldP spid="1239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200400" y="1524000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6" name="Line 8"/>
          <p:cNvSpPr>
            <a:spLocks noChangeShapeType="1"/>
          </p:cNvSpPr>
          <p:nvPr/>
        </p:nvSpPr>
        <p:spPr bwMode="auto">
          <a:xfrm>
            <a:off x="3200400" y="2209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37" name="Line 9"/>
          <p:cNvSpPr>
            <a:spLocks noChangeShapeType="1"/>
          </p:cNvSpPr>
          <p:nvPr/>
        </p:nvSpPr>
        <p:spPr bwMode="auto">
          <a:xfrm>
            <a:off x="3810000" y="15240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>
            <a:off x="5181600" y="15240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>
            <a:off x="4495800" y="15240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 flipH="1" flipV="1">
            <a:off x="2362200" y="6858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2438400" y="11430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2667000" y="5334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3200400" y="981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3733800" y="98107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45" name="Rectangle 17"/>
          <p:cNvSpPr>
            <a:spLocks noChangeArrowheads="1"/>
          </p:cNvSpPr>
          <p:nvPr/>
        </p:nvSpPr>
        <p:spPr bwMode="auto">
          <a:xfrm>
            <a:off x="4495800" y="981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5181600" y="981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2819400" y="15144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48" name="Rectangle 20"/>
          <p:cNvSpPr>
            <a:spLocks noChangeArrowheads="1"/>
          </p:cNvSpPr>
          <p:nvPr/>
        </p:nvSpPr>
        <p:spPr bwMode="auto">
          <a:xfrm>
            <a:off x="28194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49" name="Rectangle 21"/>
          <p:cNvSpPr>
            <a:spLocks noChangeArrowheads="1"/>
          </p:cNvSpPr>
          <p:nvPr/>
        </p:nvSpPr>
        <p:spPr bwMode="auto">
          <a:xfrm>
            <a:off x="3276600" y="1600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50" name="Rectangle 22"/>
          <p:cNvSpPr>
            <a:spLocks noChangeArrowheads="1"/>
          </p:cNvSpPr>
          <p:nvPr/>
        </p:nvSpPr>
        <p:spPr bwMode="auto">
          <a:xfrm>
            <a:off x="4648200" y="1600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51" name="Rectangle 23"/>
          <p:cNvSpPr>
            <a:spLocks noChangeArrowheads="1"/>
          </p:cNvSpPr>
          <p:nvPr/>
        </p:nvSpPr>
        <p:spPr bwMode="auto">
          <a:xfrm>
            <a:off x="39624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52" name="Rectangle 24"/>
          <p:cNvSpPr>
            <a:spLocks noChangeArrowheads="1"/>
          </p:cNvSpPr>
          <p:nvPr/>
        </p:nvSpPr>
        <p:spPr bwMode="auto">
          <a:xfrm>
            <a:off x="53340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3962400" y="1600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54" name="Rectangle 26"/>
          <p:cNvSpPr>
            <a:spLocks noChangeArrowheads="1"/>
          </p:cNvSpPr>
          <p:nvPr/>
        </p:nvSpPr>
        <p:spPr bwMode="auto">
          <a:xfrm>
            <a:off x="5334000" y="1600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55" name="Rectangle 27"/>
          <p:cNvSpPr>
            <a:spLocks noChangeArrowheads="1"/>
          </p:cNvSpPr>
          <p:nvPr/>
        </p:nvSpPr>
        <p:spPr bwMode="auto">
          <a:xfrm>
            <a:off x="32766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56" name="Rectangle 28"/>
          <p:cNvSpPr>
            <a:spLocks noChangeArrowheads="1"/>
          </p:cNvSpPr>
          <p:nvPr/>
        </p:nvSpPr>
        <p:spPr bwMode="auto">
          <a:xfrm>
            <a:off x="46482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57" name="Rectangle 29"/>
          <p:cNvSpPr>
            <a:spLocks noChangeArrowheads="1"/>
          </p:cNvSpPr>
          <p:nvPr/>
        </p:nvSpPr>
        <p:spPr bwMode="auto">
          <a:xfrm>
            <a:off x="1981200" y="295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58" name="Oval 30"/>
          <p:cNvSpPr>
            <a:spLocks noChangeArrowheads="1"/>
          </p:cNvSpPr>
          <p:nvPr/>
        </p:nvSpPr>
        <p:spPr bwMode="auto">
          <a:xfrm>
            <a:off x="3124200" y="2209800"/>
            <a:ext cx="7620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64" name="Rectangle 36"/>
          <p:cNvSpPr>
            <a:spLocks noChangeArrowheads="1"/>
          </p:cNvSpPr>
          <p:nvPr/>
        </p:nvSpPr>
        <p:spPr bwMode="auto">
          <a:xfrm>
            <a:off x="76200" y="3952875"/>
            <a:ext cx="30183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Use T  Flip-Flop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aphicFrame>
        <p:nvGraphicFramePr>
          <p:cNvPr id="124971" name="Object 43"/>
          <p:cNvGraphicFramePr>
            <a:graphicFrameLocks noChangeAspect="1"/>
          </p:cNvGraphicFramePr>
          <p:nvPr/>
        </p:nvGraphicFramePr>
        <p:xfrm>
          <a:off x="3505200" y="3200400"/>
          <a:ext cx="1879600" cy="530225"/>
        </p:xfrm>
        <a:graphic>
          <a:graphicData uri="http://schemas.openxmlformats.org/presentationml/2006/ole">
            <p:oleObj spid="_x0000_s357938" name="Equation" r:id="rId7" imgW="1422720" imgH="393840" progId="Equation.3">
              <p:embed/>
            </p:oleObj>
          </a:graphicData>
        </a:graphic>
      </p:graphicFrame>
      <p:grpSp>
        <p:nvGrpSpPr>
          <p:cNvPr id="124975" name="Group 47"/>
          <p:cNvGrpSpPr>
            <a:grpSpLocks/>
          </p:cNvGrpSpPr>
          <p:nvPr/>
        </p:nvGrpSpPr>
        <p:grpSpPr bwMode="auto">
          <a:xfrm>
            <a:off x="533400" y="5368952"/>
            <a:ext cx="6505575" cy="584201"/>
            <a:chOff x="336" y="3024"/>
            <a:chExt cx="4098" cy="368"/>
          </a:xfrm>
        </p:grpSpPr>
        <p:sp>
          <p:nvSpPr>
            <p:cNvPr id="124963" name="Rectangle 35"/>
            <p:cNvSpPr>
              <a:spLocks noChangeArrowheads="1"/>
            </p:cNvSpPr>
            <p:nvPr/>
          </p:nvSpPr>
          <p:spPr bwMode="auto">
            <a:xfrm>
              <a:off x="336" y="3024"/>
              <a:ext cx="14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T  Flip-Flop:</a:t>
              </a:r>
              <a:endParaRPr lang="zh-CN" alt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124972" name="Object 44"/>
            <p:cNvGraphicFramePr>
              <a:graphicFrameLocks noChangeAspect="1"/>
            </p:cNvGraphicFramePr>
            <p:nvPr/>
          </p:nvGraphicFramePr>
          <p:xfrm>
            <a:off x="3216" y="3072"/>
            <a:ext cx="1218" cy="301"/>
          </p:xfrm>
          <a:graphic>
            <a:graphicData uri="http://schemas.openxmlformats.org/presentationml/2006/ole">
              <p:oleObj spid="_x0000_s357939" name="Equation" r:id="rId8" imgW="1473480" imgH="355680" progId="Equation.3">
                <p:embed/>
              </p:oleObj>
            </a:graphicData>
          </a:graphic>
        </p:graphicFrame>
      </p:grpSp>
      <p:grpSp>
        <p:nvGrpSpPr>
          <p:cNvPr id="124976" name="Group 48"/>
          <p:cNvGrpSpPr>
            <a:grpSpLocks/>
          </p:cNvGrpSpPr>
          <p:nvPr/>
        </p:nvGrpSpPr>
        <p:grpSpPr bwMode="auto">
          <a:xfrm>
            <a:off x="1981200" y="6207143"/>
            <a:ext cx="3189288" cy="530225"/>
            <a:chOff x="1248" y="3552"/>
            <a:chExt cx="2009" cy="334"/>
          </a:xfrm>
        </p:grpSpPr>
        <p:graphicFrame>
          <p:nvGraphicFramePr>
            <p:cNvPr id="124973" name="Object 45"/>
            <p:cNvGraphicFramePr>
              <a:graphicFrameLocks noChangeAspect="1"/>
            </p:cNvGraphicFramePr>
            <p:nvPr/>
          </p:nvGraphicFramePr>
          <p:xfrm>
            <a:off x="1248" y="3552"/>
            <a:ext cx="884" cy="334"/>
          </p:xfrm>
          <a:graphic>
            <a:graphicData uri="http://schemas.openxmlformats.org/presentationml/2006/ole">
              <p:oleObj spid="_x0000_s357940" name="Equation" r:id="rId9" imgW="1067040" imgH="393840" progId="Equation.3">
                <p:embed/>
              </p:oleObj>
            </a:graphicData>
          </a:graphic>
        </p:graphicFrame>
        <p:graphicFrame>
          <p:nvGraphicFramePr>
            <p:cNvPr id="124974" name="Object 46"/>
            <p:cNvGraphicFramePr>
              <a:graphicFrameLocks noChangeAspect="1"/>
            </p:cNvGraphicFramePr>
            <p:nvPr/>
          </p:nvGraphicFramePr>
          <p:xfrm>
            <a:off x="2640" y="3600"/>
            <a:ext cx="617" cy="284"/>
          </p:xfrm>
          <a:graphic>
            <a:graphicData uri="http://schemas.openxmlformats.org/presentationml/2006/ole">
              <p:oleObj spid="_x0000_s357941" name="Equation" r:id="rId10" imgW="736920" imgH="330120" progId="Equation.3">
                <p:embed/>
              </p:oleObj>
            </a:graphicData>
          </a:graphic>
        </p:graphicFrame>
      </p:grpSp>
      <p:sp>
        <p:nvSpPr>
          <p:cNvPr id="35" name="灯片编号占位符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24</a:t>
            </a:fld>
            <a:endParaRPr lang="en-US" altLang="zh-CN"/>
          </a:p>
        </p:txBody>
      </p:sp>
      <p:graphicFrame>
        <p:nvGraphicFramePr>
          <p:cNvPr id="36" name="Object 84"/>
          <p:cNvGraphicFramePr>
            <a:graphicFrameLocks noChangeAspect="1"/>
          </p:cNvGraphicFramePr>
          <p:nvPr/>
        </p:nvGraphicFramePr>
        <p:xfrm>
          <a:off x="714348" y="4600588"/>
          <a:ext cx="2632075" cy="614362"/>
        </p:xfrm>
        <a:graphic>
          <a:graphicData uri="http://schemas.openxmlformats.org/presentationml/2006/ole">
            <p:oleObj spid="_x0000_s357942" name="Equation" r:id="rId11" imgW="1257300" imgH="292100" progId="Equation.DSMT4">
              <p:embed/>
            </p:oleObj>
          </a:graphicData>
        </a:graphic>
      </p:graphicFrame>
      <p:graphicFrame>
        <p:nvGraphicFramePr>
          <p:cNvPr id="37" name="Object 83"/>
          <p:cNvGraphicFramePr>
            <a:graphicFrameLocks noChangeAspect="1"/>
          </p:cNvGraphicFramePr>
          <p:nvPr/>
        </p:nvGraphicFramePr>
        <p:xfrm>
          <a:off x="5072066" y="4617658"/>
          <a:ext cx="2357454" cy="597292"/>
        </p:xfrm>
        <a:graphic>
          <a:graphicData uri="http://schemas.openxmlformats.org/presentationml/2006/ole">
            <p:oleObj spid="_x0000_s357943" name="Equation" r:id="rId12" imgW="1066337" imgH="266584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24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4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24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249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8" grpId="0" animBg="1"/>
      <p:bldP spid="12496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03" name="Rectangle 51"/>
          <p:cNvSpPr>
            <a:spLocks noChangeArrowheads="1"/>
          </p:cNvSpPr>
          <p:nvPr/>
        </p:nvSpPr>
        <p:spPr bwMode="auto">
          <a:xfrm>
            <a:off x="0" y="228600"/>
            <a:ext cx="32736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 Circuit Diagram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990600" y="1133475"/>
            <a:ext cx="7702550" cy="4200525"/>
            <a:chOff x="990600" y="1133475"/>
            <a:chExt cx="7702550" cy="4200525"/>
          </a:xfrm>
        </p:grpSpPr>
        <p:grpSp>
          <p:nvGrpSpPr>
            <p:cNvPr id="126009" name="Group 57"/>
            <p:cNvGrpSpPr>
              <a:grpSpLocks/>
            </p:cNvGrpSpPr>
            <p:nvPr/>
          </p:nvGrpSpPr>
          <p:grpSpPr bwMode="auto">
            <a:xfrm>
              <a:off x="990600" y="1133475"/>
              <a:ext cx="7702550" cy="4200525"/>
              <a:chOff x="624" y="714"/>
              <a:chExt cx="4852" cy="2646"/>
            </a:xfrm>
          </p:grpSpPr>
          <p:sp>
            <p:nvSpPr>
              <p:cNvPr id="125956" name="Oval 4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957" name="Rectangle 5"/>
              <p:cNvSpPr>
                <a:spLocks noChangeArrowheads="1"/>
              </p:cNvSpPr>
              <p:nvPr/>
            </p:nvSpPr>
            <p:spPr bwMode="auto">
              <a:xfrm>
                <a:off x="1584" y="1488"/>
                <a:ext cx="816" cy="144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958" name="Line 6"/>
              <p:cNvSpPr>
                <a:spLocks noChangeShapeType="1"/>
              </p:cNvSpPr>
              <p:nvPr/>
            </p:nvSpPr>
            <p:spPr bwMode="auto">
              <a:xfrm>
                <a:off x="1584" y="2016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59" name="Line 7"/>
              <p:cNvSpPr>
                <a:spLocks noChangeShapeType="1"/>
              </p:cNvSpPr>
              <p:nvPr/>
            </p:nvSpPr>
            <p:spPr bwMode="auto">
              <a:xfrm flipV="1">
                <a:off x="1584" y="2160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60" name="Line 8"/>
              <p:cNvSpPr>
                <a:spLocks noChangeShapeType="1"/>
              </p:cNvSpPr>
              <p:nvPr/>
            </p:nvSpPr>
            <p:spPr bwMode="auto">
              <a:xfrm flipH="1">
                <a:off x="1248" y="216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61" name="Rectangle 9"/>
              <p:cNvSpPr>
                <a:spLocks noChangeArrowheads="1"/>
              </p:cNvSpPr>
              <p:nvPr/>
            </p:nvSpPr>
            <p:spPr bwMode="auto">
              <a:xfrm>
                <a:off x="1584" y="1530"/>
                <a:ext cx="33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T</a:t>
                </a:r>
                <a:r>
                  <a:rPr lang="en-US" altLang="zh-CN" baseline="-250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125962" name="Rectangle 10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48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baseline="-250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125963" name="Rectangle 11"/>
              <p:cNvSpPr>
                <a:spLocks noChangeArrowheads="1"/>
              </p:cNvSpPr>
              <p:nvPr/>
            </p:nvSpPr>
            <p:spPr bwMode="auto">
              <a:xfrm>
                <a:off x="2016" y="2442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125964" name="Oval 12"/>
              <p:cNvSpPr>
                <a:spLocks noChangeArrowheads="1"/>
              </p:cNvSpPr>
              <p:nvPr/>
            </p:nvSpPr>
            <p:spPr bwMode="auto">
              <a:xfrm>
                <a:off x="1488" y="2112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965" name="Line 13"/>
              <p:cNvSpPr>
                <a:spLocks noChangeShapeType="1"/>
              </p:cNvSpPr>
              <p:nvPr/>
            </p:nvSpPr>
            <p:spPr bwMode="auto">
              <a:xfrm>
                <a:off x="2064" y="2496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66" name="Rectangle 14"/>
              <p:cNvSpPr>
                <a:spLocks noChangeArrowheads="1"/>
              </p:cNvSpPr>
              <p:nvPr/>
            </p:nvSpPr>
            <p:spPr bwMode="auto">
              <a:xfrm>
                <a:off x="3504" y="1440"/>
                <a:ext cx="816" cy="144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967" name="Line 15"/>
              <p:cNvSpPr>
                <a:spLocks noChangeShapeType="1"/>
              </p:cNvSpPr>
              <p:nvPr/>
            </p:nvSpPr>
            <p:spPr bwMode="auto">
              <a:xfrm>
                <a:off x="3504" y="1968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68" name="Line 16"/>
              <p:cNvSpPr>
                <a:spLocks noChangeShapeType="1"/>
              </p:cNvSpPr>
              <p:nvPr/>
            </p:nvSpPr>
            <p:spPr bwMode="auto">
              <a:xfrm flipV="1">
                <a:off x="3504" y="2112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69" name="Rectangle 17"/>
              <p:cNvSpPr>
                <a:spLocks noChangeArrowheads="1"/>
              </p:cNvSpPr>
              <p:nvPr/>
            </p:nvSpPr>
            <p:spPr bwMode="auto">
              <a:xfrm>
                <a:off x="3504" y="1482"/>
                <a:ext cx="33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T</a:t>
                </a:r>
                <a:r>
                  <a:rPr lang="en-US" altLang="zh-CN" baseline="-250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125970" name="Rectangle 18"/>
              <p:cNvSpPr>
                <a:spLocks noChangeArrowheads="1"/>
              </p:cNvSpPr>
              <p:nvPr/>
            </p:nvSpPr>
            <p:spPr bwMode="auto">
              <a:xfrm>
                <a:off x="3936" y="1482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125971" name="Rectangle 19"/>
              <p:cNvSpPr>
                <a:spLocks noChangeArrowheads="1"/>
              </p:cNvSpPr>
              <p:nvPr/>
            </p:nvSpPr>
            <p:spPr bwMode="auto">
              <a:xfrm>
                <a:off x="3936" y="2394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125972" name="Oval 20"/>
              <p:cNvSpPr>
                <a:spLocks noChangeArrowheads="1"/>
              </p:cNvSpPr>
              <p:nvPr/>
            </p:nvSpPr>
            <p:spPr bwMode="auto">
              <a:xfrm>
                <a:off x="3408" y="2064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973" name="Line 21"/>
              <p:cNvSpPr>
                <a:spLocks noChangeShapeType="1"/>
              </p:cNvSpPr>
              <p:nvPr/>
            </p:nvSpPr>
            <p:spPr bwMode="auto">
              <a:xfrm>
                <a:off x="3984" y="244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74" name="Line 22"/>
              <p:cNvSpPr>
                <a:spLocks noChangeShapeType="1"/>
              </p:cNvSpPr>
              <p:nvPr/>
            </p:nvSpPr>
            <p:spPr bwMode="auto">
              <a:xfrm>
                <a:off x="1248" y="2160"/>
                <a:ext cx="0" cy="1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75" name="Line 23"/>
              <p:cNvSpPr>
                <a:spLocks noChangeShapeType="1"/>
              </p:cNvSpPr>
              <p:nvPr/>
            </p:nvSpPr>
            <p:spPr bwMode="auto">
              <a:xfrm>
                <a:off x="816" y="3360"/>
                <a:ext cx="22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76" name="Line 24"/>
              <p:cNvSpPr>
                <a:spLocks noChangeShapeType="1"/>
              </p:cNvSpPr>
              <p:nvPr/>
            </p:nvSpPr>
            <p:spPr bwMode="auto">
              <a:xfrm>
                <a:off x="2472" y="2640"/>
                <a:ext cx="16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79" name="Line 27"/>
              <p:cNvSpPr>
                <a:spLocks noChangeShapeType="1"/>
              </p:cNvSpPr>
              <p:nvPr/>
            </p:nvSpPr>
            <p:spPr bwMode="auto">
              <a:xfrm>
                <a:off x="4512" y="1104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80" name="Line 28"/>
              <p:cNvSpPr>
                <a:spLocks noChangeShapeType="1"/>
              </p:cNvSpPr>
              <p:nvPr/>
            </p:nvSpPr>
            <p:spPr bwMode="auto">
              <a:xfrm flipH="1">
                <a:off x="4422" y="2592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81" name="Line 29"/>
              <p:cNvSpPr>
                <a:spLocks noChangeShapeType="1"/>
              </p:cNvSpPr>
              <p:nvPr/>
            </p:nvSpPr>
            <p:spPr bwMode="auto">
              <a:xfrm>
                <a:off x="5136" y="1104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82" name="Oval 30"/>
              <p:cNvSpPr>
                <a:spLocks noChangeArrowheads="1"/>
              </p:cNvSpPr>
              <p:nvPr/>
            </p:nvSpPr>
            <p:spPr bwMode="auto">
              <a:xfrm>
                <a:off x="2592" y="8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983" name="Rectangle 31"/>
              <p:cNvSpPr>
                <a:spLocks noChangeArrowheads="1"/>
              </p:cNvSpPr>
              <p:nvPr/>
            </p:nvSpPr>
            <p:spPr bwMode="auto">
              <a:xfrm>
                <a:off x="624" y="2970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CP</a:t>
                </a:r>
                <a:endPara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125984" name="Rectangle 32"/>
              <p:cNvSpPr>
                <a:spLocks noChangeArrowheads="1"/>
              </p:cNvSpPr>
              <p:nvPr/>
            </p:nvSpPr>
            <p:spPr bwMode="auto">
              <a:xfrm>
                <a:off x="960" y="714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X</a:t>
                </a: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125985" name="Rectangle 33"/>
              <p:cNvSpPr>
                <a:spLocks noChangeArrowheads="1"/>
              </p:cNvSpPr>
              <p:nvPr/>
            </p:nvSpPr>
            <p:spPr bwMode="auto">
              <a:xfrm>
                <a:off x="5232" y="762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Z</a:t>
                </a: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125988" name="Line 36"/>
              <p:cNvSpPr>
                <a:spLocks noChangeShapeType="1"/>
              </p:cNvSpPr>
              <p:nvPr/>
            </p:nvSpPr>
            <p:spPr bwMode="auto">
              <a:xfrm>
                <a:off x="3312" y="168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89" name="Line 37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0" name="Line 38"/>
              <p:cNvSpPr>
                <a:spLocks noChangeShapeType="1"/>
              </p:cNvSpPr>
              <p:nvPr/>
            </p:nvSpPr>
            <p:spPr bwMode="auto">
              <a:xfrm>
                <a:off x="2640" y="1776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1" name="Line 39"/>
              <p:cNvSpPr>
                <a:spLocks noChangeShapeType="1"/>
              </p:cNvSpPr>
              <p:nvPr/>
            </p:nvSpPr>
            <p:spPr bwMode="auto">
              <a:xfrm flipH="1">
                <a:off x="2640" y="1584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2" name="Line 40"/>
              <p:cNvSpPr>
                <a:spLocks noChangeShapeType="1"/>
              </p:cNvSpPr>
              <p:nvPr/>
            </p:nvSpPr>
            <p:spPr bwMode="auto">
              <a:xfrm flipV="1">
                <a:off x="2640" y="912"/>
                <a:ext cx="0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3" name="Line 41"/>
              <p:cNvSpPr>
                <a:spLocks noChangeShapeType="1"/>
              </p:cNvSpPr>
              <p:nvPr/>
            </p:nvSpPr>
            <p:spPr bwMode="auto">
              <a:xfrm flipH="1">
                <a:off x="1248" y="912"/>
                <a:ext cx="36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4" name="Line 42"/>
              <p:cNvSpPr>
                <a:spLocks noChangeShapeType="1"/>
              </p:cNvSpPr>
              <p:nvPr/>
            </p:nvSpPr>
            <p:spPr bwMode="auto">
              <a:xfrm>
                <a:off x="4512" y="1104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5" name="Line 43"/>
              <p:cNvSpPr>
                <a:spLocks noChangeShapeType="1"/>
              </p:cNvSpPr>
              <p:nvPr/>
            </p:nvSpPr>
            <p:spPr bwMode="auto">
              <a:xfrm>
                <a:off x="2640" y="3072"/>
                <a:ext cx="20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6" name="Line 44"/>
              <p:cNvSpPr>
                <a:spLocks noChangeShapeType="1"/>
              </p:cNvSpPr>
              <p:nvPr/>
            </p:nvSpPr>
            <p:spPr bwMode="auto">
              <a:xfrm flipH="1">
                <a:off x="4704" y="129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7" name="Line 45"/>
              <p:cNvSpPr>
                <a:spLocks noChangeShapeType="1"/>
              </p:cNvSpPr>
              <p:nvPr/>
            </p:nvSpPr>
            <p:spPr bwMode="auto">
              <a:xfrm>
                <a:off x="4704" y="1296"/>
                <a:ext cx="0" cy="17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8" name="Line 46"/>
              <p:cNvSpPr>
                <a:spLocks noChangeShapeType="1"/>
              </p:cNvSpPr>
              <p:nvPr/>
            </p:nvSpPr>
            <p:spPr bwMode="auto">
              <a:xfrm flipH="1">
                <a:off x="3024" y="2112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5999" name="Line 47"/>
              <p:cNvSpPr>
                <a:spLocks noChangeShapeType="1"/>
              </p:cNvSpPr>
              <p:nvPr/>
            </p:nvSpPr>
            <p:spPr bwMode="auto">
              <a:xfrm>
                <a:off x="3024" y="2112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6000" name="Line 48"/>
              <p:cNvSpPr>
                <a:spLocks noChangeShapeType="1"/>
              </p:cNvSpPr>
              <p:nvPr/>
            </p:nvSpPr>
            <p:spPr bwMode="auto">
              <a:xfrm flipH="1">
                <a:off x="1392" y="168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001" name="Line 49"/>
              <p:cNvSpPr>
                <a:spLocks noChangeShapeType="1"/>
              </p:cNvSpPr>
              <p:nvPr/>
            </p:nvSpPr>
            <p:spPr bwMode="auto">
              <a:xfrm flipV="1">
                <a:off x="1392" y="912"/>
                <a:ext cx="0" cy="7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002" name="Oval 50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007" name="Oval 55"/>
              <p:cNvSpPr>
                <a:spLocks noChangeArrowheads="1"/>
              </p:cNvSpPr>
              <p:nvPr/>
            </p:nvSpPr>
            <p:spPr bwMode="auto">
              <a:xfrm>
                <a:off x="2381" y="2614"/>
                <a:ext cx="96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008" name="Oval 56"/>
              <p:cNvSpPr>
                <a:spLocks noChangeArrowheads="1"/>
              </p:cNvSpPr>
              <p:nvPr/>
            </p:nvSpPr>
            <p:spPr bwMode="auto">
              <a:xfrm>
                <a:off x="4332" y="2568"/>
                <a:ext cx="96" cy="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7786710" y="1357298"/>
              <a:ext cx="357190" cy="777041"/>
              <a:chOff x="7177088" y="3041650"/>
              <a:chExt cx="768350" cy="633439"/>
            </a:xfrm>
          </p:grpSpPr>
          <p:sp>
            <p:nvSpPr>
              <p:cNvPr id="64" name="Arc 92"/>
              <p:cNvSpPr>
                <a:spLocks/>
              </p:cNvSpPr>
              <p:nvPr/>
            </p:nvSpPr>
            <p:spPr bwMode="auto">
              <a:xfrm>
                <a:off x="7558088" y="3041650"/>
                <a:ext cx="387350" cy="62865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79"/>
                  <a:gd name="T2" fmla="*/ 953 w 21600"/>
                  <a:gd name="T3" fmla="*/ 43179 h 43179"/>
                  <a:gd name="T4" fmla="*/ 0 w 21600"/>
                  <a:gd name="T5" fmla="*/ 21600 h 4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</a:path>
                  <a:path w="21600" h="431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5" name="Line 94"/>
              <p:cNvSpPr>
                <a:spLocks noChangeShapeType="1"/>
              </p:cNvSpPr>
              <p:nvPr/>
            </p:nvSpPr>
            <p:spPr bwMode="auto">
              <a:xfrm flipH="1">
                <a:off x="7177088" y="3041650"/>
                <a:ext cx="387350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6" name="Line 95"/>
              <p:cNvSpPr>
                <a:spLocks noChangeShapeType="1"/>
              </p:cNvSpPr>
              <p:nvPr/>
            </p:nvSpPr>
            <p:spPr bwMode="auto">
              <a:xfrm flipH="1">
                <a:off x="7177088" y="3673501"/>
                <a:ext cx="465138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7" name="Line 96"/>
              <p:cNvSpPr>
                <a:spLocks noChangeShapeType="1"/>
              </p:cNvSpPr>
              <p:nvPr/>
            </p:nvSpPr>
            <p:spPr bwMode="auto">
              <a:xfrm>
                <a:off x="7177088" y="3041650"/>
                <a:ext cx="1588" cy="6302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4929190" y="2214554"/>
              <a:ext cx="357190" cy="777041"/>
              <a:chOff x="7177088" y="3041650"/>
              <a:chExt cx="768350" cy="633439"/>
            </a:xfrm>
          </p:grpSpPr>
          <p:sp>
            <p:nvSpPr>
              <p:cNvPr id="69" name="Arc 92"/>
              <p:cNvSpPr>
                <a:spLocks/>
              </p:cNvSpPr>
              <p:nvPr/>
            </p:nvSpPr>
            <p:spPr bwMode="auto">
              <a:xfrm>
                <a:off x="7558088" y="3041650"/>
                <a:ext cx="387350" cy="62865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79"/>
                  <a:gd name="T2" fmla="*/ 953 w 21600"/>
                  <a:gd name="T3" fmla="*/ 43179 h 43179"/>
                  <a:gd name="T4" fmla="*/ 0 w 21600"/>
                  <a:gd name="T5" fmla="*/ 21600 h 4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</a:path>
                  <a:path w="21600" h="431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0" name="Line 94"/>
              <p:cNvSpPr>
                <a:spLocks noChangeShapeType="1"/>
              </p:cNvSpPr>
              <p:nvPr/>
            </p:nvSpPr>
            <p:spPr bwMode="auto">
              <a:xfrm flipH="1">
                <a:off x="7177088" y="3041650"/>
                <a:ext cx="387350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1" name="Line 95"/>
              <p:cNvSpPr>
                <a:spLocks noChangeShapeType="1"/>
              </p:cNvSpPr>
              <p:nvPr/>
            </p:nvSpPr>
            <p:spPr bwMode="auto">
              <a:xfrm flipH="1">
                <a:off x="7177088" y="3673501"/>
                <a:ext cx="465138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2" name="Line 96"/>
              <p:cNvSpPr>
                <a:spLocks noChangeShapeType="1"/>
              </p:cNvSpPr>
              <p:nvPr/>
            </p:nvSpPr>
            <p:spPr bwMode="auto">
              <a:xfrm>
                <a:off x="7177088" y="3041650"/>
                <a:ext cx="1588" cy="6302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59" name="灯片编号占位符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25</a:t>
            </a:fld>
            <a:endParaRPr lang="en-US" altLang="zh-CN"/>
          </a:p>
        </p:txBody>
      </p:sp>
      <p:graphicFrame>
        <p:nvGraphicFramePr>
          <p:cNvPr id="483329" name="Object 1"/>
          <p:cNvGraphicFramePr>
            <a:graphicFrameLocks noChangeAspect="1"/>
          </p:cNvGraphicFramePr>
          <p:nvPr/>
        </p:nvGraphicFramePr>
        <p:xfrm>
          <a:off x="2009772" y="5791200"/>
          <a:ext cx="1397000" cy="520700"/>
        </p:xfrm>
        <a:graphic>
          <a:graphicData uri="http://schemas.openxmlformats.org/presentationml/2006/ole">
            <p:oleObj spid="_x0000_s483335" name="Equation" r:id="rId5" imgW="1067040" imgH="393840" progId="Equation.3">
              <p:embed/>
            </p:oleObj>
          </a:graphicData>
        </a:graphic>
      </p:graphicFrame>
      <p:graphicFrame>
        <p:nvGraphicFramePr>
          <p:cNvPr id="483330" name="Object 2"/>
          <p:cNvGraphicFramePr>
            <a:graphicFrameLocks noChangeAspect="1"/>
          </p:cNvGraphicFramePr>
          <p:nvPr/>
        </p:nvGraphicFramePr>
        <p:xfrm>
          <a:off x="4000496" y="5857892"/>
          <a:ext cx="977900" cy="444500"/>
        </p:xfrm>
        <a:graphic>
          <a:graphicData uri="http://schemas.openxmlformats.org/presentationml/2006/ole">
            <p:oleObj spid="_x0000_s483336" name="Equation" r:id="rId6" imgW="736920" imgH="330120" progId="Equation.3">
              <p:embed/>
            </p:oleObj>
          </a:graphicData>
        </a:graphic>
      </p:graphicFrame>
      <p:graphicFrame>
        <p:nvGraphicFramePr>
          <p:cNvPr id="483331" name="Object 3"/>
          <p:cNvGraphicFramePr>
            <a:graphicFrameLocks noChangeAspect="1"/>
          </p:cNvGraphicFramePr>
          <p:nvPr/>
        </p:nvGraphicFramePr>
        <p:xfrm>
          <a:off x="5572132" y="5786454"/>
          <a:ext cx="1879600" cy="520700"/>
        </p:xfrm>
        <a:graphic>
          <a:graphicData uri="http://schemas.openxmlformats.org/presentationml/2006/ole">
            <p:oleObj spid="_x0000_s483337" name="Equation" r:id="rId7" imgW="1422720" imgH="393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灯片编号占位符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26</a:t>
            </a:fld>
            <a:endParaRPr lang="en-US" altLang="zh-CN"/>
          </a:p>
        </p:txBody>
      </p:sp>
      <p:sp>
        <p:nvSpPr>
          <p:cNvPr id="31" name="矩形 30"/>
          <p:cNvSpPr/>
          <p:nvPr/>
        </p:nvSpPr>
        <p:spPr>
          <a:xfrm>
            <a:off x="36512" y="191542"/>
            <a:ext cx="9107488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Example 2: Design the addition-or-subtraction counter for three binary numbers by J-K Flip-Flops.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input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X=1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means the circuit is acting as the subtraction counter, and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X=0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means the circuit is acting as the addition counter.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0" y="3863950"/>
            <a:ext cx="9180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If there is a carry or borrow, then the output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Z=1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Otherwise,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Z=0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27</a:t>
            </a:fld>
            <a:endParaRPr lang="en-US" altLang="zh-CN"/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2590800" y="2527246"/>
            <a:ext cx="4419600" cy="3505200"/>
            <a:chOff x="1632" y="1728"/>
            <a:chExt cx="2784" cy="2208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44" y="1728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632" y="1728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592" y="3264"/>
              <a:ext cx="672" cy="6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776" y="186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888" y="186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36" y="340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3657600" y="3051124"/>
            <a:ext cx="2286000" cy="584201"/>
            <a:chOff x="2304" y="2058"/>
            <a:chExt cx="1440" cy="368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784" y="2058"/>
              <a:ext cx="50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 smtClean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  <a:endParaRPr lang="zh-CN" alt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2304" y="2112"/>
              <a:ext cx="144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3657600" y="3365446"/>
            <a:ext cx="1104900" cy="1600200"/>
            <a:chOff x="2304" y="2256"/>
            <a:chExt cx="696" cy="1008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496" y="2394"/>
              <a:ext cx="50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 smtClean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2304" y="2256"/>
              <a:ext cx="672" cy="1008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" name="Group 40"/>
          <p:cNvGrpSpPr>
            <a:grpSpLocks/>
          </p:cNvGrpSpPr>
          <p:nvPr/>
        </p:nvGrpSpPr>
        <p:grpSpPr bwMode="auto">
          <a:xfrm>
            <a:off x="4800600" y="3365446"/>
            <a:ext cx="1219200" cy="1600200"/>
            <a:chOff x="3024" y="2256"/>
            <a:chExt cx="768" cy="1008"/>
          </a:xfrm>
        </p:grpSpPr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3024" y="2256"/>
              <a:ext cx="768" cy="1008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024" y="2442"/>
              <a:ext cx="50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 smtClean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  <a:endParaRPr lang="zh-CN" alt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21" name="Group 36"/>
          <p:cNvGrpSpPr>
            <a:grpSpLocks/>
          </p:cNvGrpSpPr>
          <p:nvPr/>
        </p:nvGrpSpPr>
        <p:grpSpPr bwMode="auto">
          <a:xfrm>
            <a:off x="3276600" y="1908121"/>
            <a:ext cx="2895600" cy="619125"/>
            <a:chOff x="2064" y="1338"/>
            <a:chExt cx="1824" cy="390"/>
          </a:xfrm>
        </p:grpSpPr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2064" y="1728"/>
              <a:ext cx="182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688" y="1338"/>
              <a:ext cx="50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24" name="Group 42"/>
          <p:cNvGrpSpPr>
            <a:grpSpLocks/>
          </p:cNvGrpSpPr>
          <p:nvPr/>
        </p:nvGrpSpPr>
        <p:grpSpPr bwMode="auto">
          <a:xfrm>
            <a:off x="5105400" y="3441646"/>
            <a:ext cx="1752600" cy="2286000"/>
            <a:chOff x="3216" y="2304"/>
            <a:chExt cx="1104" cy="1440"/>
          </a:xfrm>
        </p:grpSpPr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3696" y="2970"/>
              <a:ext cx="50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3216" y="2304"/>
              <a:ext cx="1104" cy="144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7" name="Group 47"/>
          <p:cNvGrpSpPr>
            <a:grpSpLocks/>
          </p:cNvGrpSpPr>
          <p:nvPr/>
        </p:nvGrpSpPr>
        <p:grpSpPr bwMode="auto">
          <a:xfrm>
            <a:off x="2514600" y="3289246"/>
            <a:ext cx="1600200" cy="2362200"/>
            <a:chOff x="1584" y="2208"/>
            <a:chExt cx="1008" cy="1488"/>
          </a:xfrm>
        </p:grpSpPr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1680" y="2208"/>
              <a:ext cx="912" cy="148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1584" y="2784"/>
              <a:ext cx="50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30" name="Rectangle 46"/>
          <p:cNvSpPr>
            <a:spLocks noChangeArrowheads="1"/>
          </p:cNvSpPr>
          <p:nvPr/>
        </p:nvSpPr>
        <p:spPr bwMode="auto">
          <a:xfrm>
            <a:off x="210298" y="188640"/>
            <a:ext cx="47217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. State Transition Diagram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1" name="Rectangle 46"/>
          <p:cNvSpPr>
            <a:spLocks noChangeArrowheads="1"/>
          </p:cNvSpPr>
          <p:nvPr/>
        </p:nvSpPr>
        <p:spPr bwMode="auto">
          <a:xfrm>
            <a:off x="251520" y="6093296"/>
            <a:ext cx="32487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11 is unused.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79512" y="87547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X=0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addition counter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4932040" y="90872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X=1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subtraction counter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330896" y="1301080"/>
            <a:ext cx="642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X   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  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     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 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Z</a:t>
            </a:r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2330896" y="2101180"/>
            <a:ext cx="655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>
            <a:off x="5378896" y="141538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8274496" y="141538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2559496" y="2101180"/>
            <a:ext cx="628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0   0    0       0     1     0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559496" y="2634580"/>
            <a:ext cx="6280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0   0    1       1     0     0</a:t>
            </a: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2559496" y="3091780"/>
            <a:ext cx="6280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0   1    0       0     0     1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2559496" y="3472780"/>
            <a:ext cx="628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</a:t>
            </a: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1    1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d 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2559496" y="3929980"/>
            <a:ext cx="628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1   0    0       1     0     1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2559496" y="4387180"/>
            <a:ext cx="628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1   0    1       0     0     0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2559496" y="4920580"/>
            <a:ext cx="6280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1   1    0       0     1     0</a:t>
            </a:r>
          </a:p>
        </p:txBody>
      </p:sp>
      <p:sp>
        <p:nvSpPr>
          <p:cNvPr id="128016" name="Rectangle 16"/>
          <p:cNvSpPr>
            <a:spLocks noChangeArrowheads="1"/>
          </p:cNvSpPr>
          <p:nvPr/>
        </p:nvSpPr>
        <p:spPr bwMode="auto">
          <a:xfrm>
            <a:off x="2519809" y="5369843"/>
            <a:ext cx="6280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</a:t>
            </a: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1    1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d 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28</a:t>
            </a:fld>
            <a:endParaRPr lang="en-US" altLang="zh-CN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44082" y="476672"/>
            <a:ext cx="41839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. State Transition Table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" name="Rectangle 46"/>
          <p:cNvSpPr>
            <a:spLocks noChangeArrowheads="1"/>
          </p:cNvSpPr>
          <p:nvPr/>
        </p:nvSpPr>
        <p:spPr bwMode="auto">
          <a:xfrm>
            <a:off x="539552" y="6012577"/>
            <a:ext cx="32487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11 is unused.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0264" y="4509120"/>
            <a:ext cx="34016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X=1 </a:t>
            </a:r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subtraction counter</a:t>
            </a:r>
            <a:endParaRPr lang="zh-CN" altLang="en-US" sz="2800" dirty="0">
              <a:solidFill>
                <a:schemeClr val="accent1"/>
              </a:solidFill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2483296" y="4038314"/>
            <a:ext cx="655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07504" y="2564904"/>
            <a:ext cx="2880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X=0 </a:t>
            </a:r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addition counter</a:t>
            </a:r>
            <a:endParaRPr lang="zh-CN" alt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8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8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9" grpId="0" build="p" autoUpdateAnimBg="0"/>
      <p:bldP spid="128010" grpId="0" build="p" autoUpdateAnimBg="0"/>
      <p:bldP spid="128011" grpId="0" build="p" autoUpdateAnimBg="0"/>
      <p:bldP spid="128012" grpId="0" build="p" autoUpdateAnimBg="0"/>
      <p:bldP spid="128013" grpId="0" build="p" autoUpdateAnimBg="0"/>
      <p:bldP spid="128014" grpId="0" build="p" autoUpdateAnimBg="0"/>
      <p:bldP spid="128015" grpId="0" build="p" autoUpdateAnimBg="0"/>
      <p:bldP spid="128016" grpId="0" build="p" autoUpdateAnimBg="0"/>
      <p:bldP spid="20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1600200" y="1832350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600200" y="251815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2209800" y="183235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3581400" y="183235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>
            <a:off x="2895600" y="183235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 flipH="1" flipV="1">
            <a:off x="762000" y="99415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685800" y="122275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990600" y="84175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1600200" y="12894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2133600" y="128942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2895600" y="12894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3581400" y="12894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1219200" y="18228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1219200" y="25086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1676400" y="18228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3048000" y="190855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2362200" y="25086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3733800" y="25086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2362200" y="18228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3733800" y="18228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1676400" y="25086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3048000" y="25086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0" y="603625"/>
            <a:ext cx="9348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51" name="Rectangle 27"/>
          <p:cNvSpPr>
            <a:spLocks noChangeArrowheads="1"/>
          </p:cNvSpPr>
          <p:nvPr/>
        </p:nvSpPr>
        <p:spPr bwMode="auto">
          <a:xfrm>
            <a:off x="6019800" y="1841875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52" name="Line 28"/>
          <p:cNvSpPr>
            <a:spLocks noChangeShapeType="1"/>
          </p:cNvSpPr>
          <p:nvPr/>
        </p:nvSpPr>
        <p:spPr bwMode="auto">
          <a:xfrm>
            <a:off x="6019800" y="2527675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53" name="Line 29"/>
          <p:cNvSpPr>
            <a:spLocks noChangeShapeType="1"/>
          </p:cNvSpPr>
          <p:nvPr/>
        </p:nvSpPr>
        <p:spPr bwMode="auto">
          <a:xfrm>
            <a:off x="6629400" y="184187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54" name="Line 30"/>
          <p:cNvSpPr>
            <a:spLocks noChangeShapeType="1"/>
          </p:cNvSpPr>
          <p:nvPr/>
        </p:nvSpPr>
        <p:spPr bwMode="auto">
          <a:xfrm>
            <a:off x="8001000" y="184187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55" name="Line 31"/>
          <p:cNvSpPr>
            <a:spLocks noChangeShapeType="1"/>
          </p:cNvSpPr>
          <p:nvPr/>
        </p:nvSpPr>
        <p:spPr bwMode="auto">
          <a:xfrm>
            <a:off x="7315200" y="184187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56" name="Line 32"/>
          <p:cNvSpPr>
            <a:spLocks noChangeShapeType="1"/>
          </p:cNvSpPr>
          <p:nvPr/>
        </p:nvSpPr>
        <p:spPr bwMode="auto">
          <a:xfrm flipH="1" flipV="1">
            <a:off x="5181600" y="1003675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57" name="Rectangle 33"/>
          <p:cNvSpPr>
            <a:spLocks noChangeArrowheads="1"/>
          </p:cNvSpPr>
          <p:nvPr/>
        </p:nvSpPr>
        <p:spPr bwMode="auto">
          <a:xfrm>
            <a:off x="5257800" y="1308475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5486400" y="851275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59" name="Rectangle 35"/>
          <p:cNvSpPr>
            <a:spLocks noChangeArrowheads="1"/>
          </p:cNvSpPr>
          <p:nvPr/>
        </p:nvSpPr>
        <p:spPr bwMode="auto">
          <a:xfrm>
            <a:off x="6019800" y="12989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0" name="Rectangle 36"/>
          <p:cNvSpPr>
            <a:spLocks noChangeArrowheads="1"/>
          </p:cNvSpPr>
          <p:nvPr/>
        </p:nvSpPr>
        <p:spPr bwMode="auto">
          <a:xfrm>
            <a:off x="6553200" y="129895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1" name="Rectangle 37"/>
          <p:cNvSpPr>
            <a:spLocks noChangeArrowheads="1"/>
          </p:cNvSpPr>
          <p:nvPr/>
        </p:nvSpPr>
        <p:spPr bwMode="auto">
          <a:xfrm>
            <a:off x="7315200" y="12989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2" name="Rectangle 38"/>
          <p:cNvSpPr>
            <a:spLocks noChangeArrowheads="1"/>
          </p:cNvSpPr>
          <p:nvPr/>
        </p:nvSpPr>
        <p:spPr bwMode="auto">
          <a:xfrm>
            <a:off x="8001000" y="12989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3" name="Rectangle 39"/>
          <p:cNvSpPr>
            <a:spLocks noChangeArrowheads="1"/>
          </p:cNvSpPr>
          <p:nvPr/>
        </p:nvSpPr>
        <p:spPr bwMode="auto">
          <a:xfrm>
            <a:off x="5638800" y="18323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4" name="Rectangle 40"/>
          <p:cNvSpPr>
            <a:spLocks noChangeArrowheads="1"/>
          </p:cNvSpPr>
          <p:nvPr/>
        </p:nvSpPr>
        <p:spPr bwMode="auto">
          <a:xfrm>
            <a:off x="5638800" y="25181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5" name="Rectangle 41"/>
          <p:cNvSpPr>
            <a:spLocks noChangeArrowheads="1"/>
          </p:cNvSpPr>
          <p:nvPr/>
        </p:nvSpPr>
        <p:spPr bwMode="auto">
          <a:xfrm>
            <a:off x="6096000" y="18323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6" name="Rectangle 42"/>
          <p:cNvSpPr>
            <a:spLocks noChangeArrowheads="1"/>
          </p:cNvSpPr>
          <p:nvPr/>
        </p:nvSpPr>
        <p:spPr bwMode="auto">
          <a:xfrm>
            <a:off x="7467600" y="191807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7" name="Rectangle 43"/>
          <p:cNvSpPr>
            <a:spLocks noChangeArrowheads="1"/>
          </p:cNvSpPr>
          <p:nvPr/>
        </p:nvSpPr>
        <p:spPr bwMode="auto">
          <a:xfrm>
            <a:off x="6781800" y="25181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8" name="Rectangle 44"/>
          <p:cNvSpPr>
            <a:spLocks noChangeArrowheads="1"/>
          </p:cNvSpPr>
          <p:nvPr/>
        </p:nvSpPr>
        <p:spPr bwMode="auto">
          <a:xfrm>
            <a:off x="8153400" y="25181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69" name="Rectangle 45"/>
          <p:cNvSpPr>
            <a:spLocks noChangeArrowheads="1"/>
          </p:cNvSpPr>
          <p:nvPr/>
        </p:nvSpPr>
        <p:spPr bwMode="auto">
          <a:xfrm>
            <a:off x="6781800" y="18323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70" name="Rectangle 46"/>
          <p:cNvSpPr>
            <a:spLocks noChangeArrowheads="1"/>
          </p:cNvSpPr>
          <p:nvPr/>
        </p:nvSpPr>
        <p:spPr bwMode="auto">
          <a:xfrm>
            <a:off x="8153400" y="18323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71" name="Rectangle 47"/>
          <p:cNvSpPr>
            <a:spLocks noChangeArrowheads="1"/>
          </p:cNvSpPr>
          <p:nvPr/>
        </p:nvSpPr>
        <p:spPr bwMode="auto">
          <a:xfrm>
            <a:off x="6096000" y="25181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72" name="Rectangle 48"/>
          <p:cNvSpPr>
            <a:spLocks noChangeArrowheads="1"/>
          </p:cNvSpPr>
          <p:nvPr/>
        </p:nvSpPr>
        <p:spPr bwMode="auto">
          <a:xfrm>
            <a:off x="7467600" y="25181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73" name="Rectangle 49"/>
          <p:cNvSpPr>
            <a:spLocks noChangeArrowheads="1"/>
          </p:cNvSpPr>
          <p:nvPr/>
        </p:nvSpPr>
        <p:spPr bwMode="auto">
          <a:xfrm>
            <a:off x="4419600" y="613150"/>
            <a:ext cx="9348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82" name="Oval 58"/>
          <p:cNvSpPr>
            <a:spLocks noChangeArrowheads="1"/>
          </p:cNvSpPr>
          <p:nvPr/>
        </p:nvSpPr>
        <p:spPr bwMode="auto">
          <a:xfrm>
            <a:off x="1524000" y="2518150"/>
            <a:ext cx="7620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83" name="Oval 59"/>
          <p:cNvSpPr>
            <a:spLocks noChangeArrowheads="1"/>
          </p:cNvSpPr>
          <p:nvPr/>
        </p:nvSpPr>
        <p:spPr bwMode="auto">
          <a:xfrm>
            <a:off x="2209800" y="1832350"/>
            <a:ext cx="7620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84" name="Oval 60"/>
          <p:cNvSpPr>
            <a:spLocks noChangeArrowheads="1"/>
          </p:cNvSpPr>
          <p:nvPr/>
        </p:nvSpPr>
        <p:spPr bwMode="auto">
          <a:xfrm>
            <a:off x="6019800" y="1841875"/>
            <a:ext cx="7620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85" name="Oval 61"/>
          <p:cNvSpPr>
            <a:spLocks noChangeArrowheads="1"/>
          </p:cNvSpPr>
          <p:nvPr/>
        </p:nvSpPr>
        <p:spPr bwMode="auto">
          <a:xfrm>
            <a:off x="8001000" y="2527675"/>
            <a:ext cx="7620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29110" name="Object 86"/>
          <p:cNvGraphicFramePr>
            <a:graphicFrameLocks noChangeAspect="1"/>
          </p:cNvGraphicFramePr>
          <p:nvPr/>
        </p:nvGraphicFramePr>
        <p:xfrm>
          <a:off x="714348" y="4239012"/>
          <a:ext cx="3789489" cy="1146174"/>
        </p:xfrm>
        <a:graphic>
          <a:graphicData uri="http://schemas.openxmlformats.org/presentationml/2006/ole">
            <p:oleObj spid="_x0000_s355142" name="Equation" r:id="rId7" imgW="1866900" imgH="558800" progId="Equation.DSMT4">
              <p:embed/>
            </p:oleObj>
          </a:graphicData>
        </a:graphic>
      </p:graphicFrame>
      <p:graphicFrame>
        <p:nvGraphicFramePr>
          <p:cNvPr id="129111" name="Object 87"/>
          <p:cNvGraphicFramePr>
            <a:graphicFrameLocks noChangeAspect="1"/>
          </p:cNvGraphicFramePr>
          <p:nvPr/>
        </p:nvGraphicFramePr>
        <p:xfrm>
          <a:off x="5286380" y="4242178"/>
          <a:ext cx="3725432" cy="1069974"/>
        </p:xfrm>
        <a:graphic>
          <a:graphicData uri="http://schemas.openxmlformats.org/presentationml/2006/ole">
            <p:oleObj spid="_x0000_s355143" name="Equation" r:id="rId8" imgW="1968500" imgH="558800" progId="Equation.DSMT4">
              <p:embed/>
            </p:oleObj>
          </a:graphicData>
        </a:graphic>
      </p:graphicFrame>
      <p:graphicFrame>
        <p:nvGraphicFramePr>
          <p:cNvPr id="129114" name="Object 90"/>
          <p:cNvGraphicFramePr>
            <a:graphicFrameLocks noChangeAspect="1"/>
          </p:cNvGraphicFramePr>
          <p:nvPr/>
        </p:nvGraphicFramePr>
        <p:xfrm>
          <a:off x="3048000" y="5642446"/>
          <a:ext cx="927100" cy="450850"/>
        </p:xfrm>
        <a:graphic>
          <a:graphicData uri="http://schemas.openxmlformats.org/presentationml/2006/ole">
            <p:oleObj spid="_x0000_s355146" name="Equation" r:id="rId9" imgW="698760" imgH="330120" progId="Equation.3">
              <p:embed/>
            </p:oleObj>
          </a:graphicData>
        </a:graphic>
      </p:graphicFrame>
      <p:graphicFrame>
        <p:nvGraphicFramePr>
          <p:cNvPr id="129115" name="Object 91"/>
          <p:cNvGraphicFramePr>
            <a:graphicFrameLocks noChangeAspect="1"/>
          </p:cNvGraphicFramePr>
          <p:nvPr/>
        </p:nvGraphicFramePr>
        <p:xfrm>
          <a:off x="7620000" y="5501078"/>
          <a:ext cx="900113" cy="450850"/>
        </p:xfrm>
        <a:graphic>
          <a:graphicData uri="http://schemas.openxmlformats.org/presentationml/2006/ole">
            <p:oleObj spid="_x0000_s355147" name="Equation" r:id="rId10" imgW="673200" imgH="330120" progId="Equation.3">
              <p:embed/>
            </p:oleObj>
          </a:graphicData>
        </a:graphic>
      </p:graphicFrame>
      <p:sp>
        <p:nvSpPr>
          <p:cNvPr id="58" name="灯片编号占位符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29</a:t>
            </a:fld>
            <a:endParaRPr lang="en-US" altLang="zh-CN"/>
          </a:p>
        </p:txBody>
      </p:sp>
      <p:graphicFrame>
        <p:nvGraphicFramePr>
          <p:cNvPr id="59" name="Object 604"/>
          <p:cNvGraphicFramePr>
            <a:graphicFrameLocks noChangeAspect="1"/>
          </p:cNvGraphicFramePr>
          <p:nvPr/>
        </p:nvGraphicFramePr>
        <p:xfrm>
          <a:off x="3948113" y="6182650"/>
          <a:ext cx="3063875" cy="636588"/>
        </p:xfrm>
        <a:graphic>
          <a:graphicData uri="http://schemas.openxmlformats.org/presentationml/2006/ole">
            <p:oleObj spid="_x0000_s355148" name="Equation" r:id="rId11" imgW="1333440" imgH="279360" progId="Equation.DSMT4">
              <p:embed/>
            </p:oleObj>
          </a:graphicData>
        </a:graphic>
      </p:graphicFrame>
      <p:sp>
        <p:nvSpPr>
          <p:cNvPr id="60" name="矩形 59"/>
          <p:cNvSpPr/>
          <p:nvPr/>
        </p:nvSpPr>
        <p:spPr>
          <a:xfrm>
            <a:off x="1115616" y="6295008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J-K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Flip-Flop:</a:t>
            </a:r>
            <a:endParaRPr lang="zh-CN" alt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直接箭头连接符 60"/>
          <p:cNvCxnSpPr/>
          <p:nvPr/>
        </p:nvCxnSpPr>
        <p:spPr bwMode="auto">
          <a:xfrm rot="5400000" flipH="1" flipV="1">
            <a:off x="1531123" y="3782593"/>
            <a:ext cx="93821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直接箭头连接符 62"/>
          <p:cNvCxnSpPr/>
          <p:nvPr/>
        </p:nvCxnSpPr>
        <p:spPr bwMode="auto">
          <a:xfrm rot="16200000" flipV="1">
            <a:off x="2388379" y="2996775"/>
            <a:ext cx="1581160" cy="78581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接箭头连接符 64"/>
          <p:cNvCxnSpPr/>
          <p:nvPr/>
        </p:nvCxnSpPr>
        <p:spPr bwMode="auto">
          <a:xfrm rot="16200000" flipV="1">
            <a:off x="5888047" y="3283321"/>
            <a:ext cx="1509722" cy="1412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接箭头连接符 66"/>
          <p:cNvCxnSpPr/>
          <p:nvPr/>
        </p:nvCxnSpPr>
        <p:spPr bwMode="auto">
          <a:xfrm rot="5400000" flipH="1" flipV="1">
            <a:off x="7959749" y="3710361"/>
            <a:ext cx="93821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Rectangle 80"/>
          <p:cNvSpPr>
            <a:spLocks noChangeArrowheads="1"/>
          </p:cNvSpPr>
          <p:nvPr/>
        </p:nvSpPr>
        <p:spPr bwMode="auto">
          <a:xfrm>
            <a:off x="0" y="44624"/>
            <a:ext cx="469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. Simplification by K-map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8" name="矩形 67"/>
          <p:cNvSpPr/>
          <p:nvPr/>
        </p:nvSpPr>
        <p:spPr bwMode="auto">
          <a:xfrm>
            <a:off x="1636297" y="1772816"/>
            <a:ext cx="1224136" cy="144016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5956777" y="1844824"/>
            <a:ext cx="648072" cy="144016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8028384" y="1844824"/>
            <a:ext cx="648072" cy="144016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graphicFrame>
        <p:nvGraphicFramePr>
          <p:cNvPr id="355149" name="Object 845"/>
          <p:cNvGraphicFramePr>
            <a:graphicFrameLocks noChangeAspect="1"/>
          </p:cNvGraphicFramePr>
          <p:nvPr/>
        </p:nvGraphicFramePr>
        <p:xfrm>
          <a:off x="467544" y="5517232"/>
          <a:ext cx="2043113" cy="577850"/>
        </p:xfrm>
        <a:graphic>
          <a:graphicData uri="http://schemas.openxmlformats.org/presentationml/2006/ole">
            <p:oleObj spid="_x0000_s355149" name="Equation" r:id="rId12" imgW="888840" imgH="253800" progId="Equation.DSMT4">
              <p:embed/>
            </p:oleObj>
          </a:graphicData>
        </a:graphic>
      </p:graphicFrame>
      <p:graphicFrame>
        <p:nvGraphicFramePr>
          <p:cNvPr id="355150" name="Object 846"/>
          <p:cNvGraphicFramePr>
            <a:graphicFrameLocks noChangeAspect="1"/>
          </p:cNvGraphicFramePr>
          <p:nvPr/>
        </p:nvGraphicFramePr>
        <p:xfrm>
          <a:off x="5292080" y="5373216"/>
          <a:ext cx="2043112" cy="636587"/>
        </p:xfrm>
        <a:graphic>
          <a:graphicData uri="http://schemas.openxmlformats.org/presentationml/2006/ole">
            <p:oleObj spid="_x0000_s355150" name="Equation" r:id="rId13" imgW="8888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9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9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29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129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82" grpId="0" animBg="1"/>
      <p:bldP spid="129083" grpId="0" animBg="1"/>
      <p:bldP spid="129084" grpId="0" animBg="1"/>
      <p:bldP spid="1290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41148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We use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Output Equation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,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Excitation Equation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,  and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Equation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to describe the relationship between signal and time in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sequential logic circuit.  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What are Output Equation, Excitation Equation,  and State Equation?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Let’s study them in an example.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103" name="Object 55"/>
          <p:cNvGraphicFramePr>
            <a:graphicFrameLocks noChangeAspect="1"/>
          </p:cNvGraphicFramePr>
          <p:nvPr/>
        </p:nvGraphicFramePr>
        <p:xfrm>
          <a:off x="457200" y="805011"/>
          <a:ext cx="2646363" cy="528638"/>
        </p:xfrm>
        <a:graphic>
          <a:graphicData uri="http://schemas.openxmlformats.org/presentationml/2006/ole">
            <p:oleObj spid="_x0000_s353700" name="Equation" r:id="rId6" imgW="2019600" imgH="393840" progId="Equation.3">
              <p:embed/>
            </p:oleObj>
          </a:graphicData>
        </a:graphic>
      </p:graphicFrame>
      <p:graphicFrame>
        <p:nvGraphicFramePr>
          <p:cNvPr id="130104" name="Object 56"/>
          <p:cNvGraphicFramePr>
            <a:graphicFrameLocks noChangeAspect="1"/>
          </p:cNvGraphicFramePr>
          <p:nvPr/>
        </p:nvGraphicFramePr>
        <p:xfrm>
          <a:off x="457200" y="1719411"/>
          <a:ext cx="2647950" cy="530225"/>
        </p:xfrm>
        <a:graphic>
          <a:graphicData uri="http://schemas.openxmlformats.org/presentationml/2006/ole">
            <p:oleObj spid="_x0000_s353701" name="Equation" r:id="rId7" imgW="2019600" imgH="393840" progId="Equation.3">
              <p:embed/>
            </p:oleObj>
          </a:graphicData>
        </a:graphic>
      </p:graphicFrame>
      <p:sp>
        <p:nvSpPr>
          <p:cNvPr id="130115" name="Rectangle 67"/>
          <p:cNvSpPr>
            <a:spLocks noChangeArrowheads="1"/>
          </p:cNvSpPr>
          <p:nvPr/>
        </p:nvSpPr>
        <p:spPr bwMode="auto">
          <a:xfrm>
            <a:off x="1187624" y="3934618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</a:t>
            </a:r>
          </a:p>
        </p:txBody>
      </p:sp>
      <p:grpSp>
        <p:nvGrpSpPr>
          <p:cNvPr id="130120" name="Group 72"/>
          <p:cNvGrpSpPr>
            <a:grpSpLocks/>
          </p:cNvGrpSpPr>
          <p:nvPr/>
        </p:nvGrpSpPr>
        <p:grpSpPr bwMode="auto">
          <a:xfrm>
            <a:off x="1721024" y="4010818"/>
            <a:ext cx="5310188" cy="1609725"/>
            <a:chOff x="1296" y="2832"/>
            <a:chExt cx="3345" cy="1014"/>
          </a:xfrm>
        </p:grpSpPr>
        <p:sp>
          <p:nvSpPr>
            <p:cNvPr id="130112" name="Line 64"/>
            <p:cNvSpPr>
              <a:spLocks noChangeShapeType="1"/>
            </p:cNvSpPr>
            <p:nvPr/>
          </p:nvSpPr>
          <p:spPr bwMode="auto">
            <a:xfrm>
              <a:off x="2736" y="2934"/>
              <a:ext cx="0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113" name="Line 65"/>
            <p:cNvSpPr>
              <a:spLocks noChangeShapeType="1"/>
            </p:cNvSpPr>
            <p:nvPr/>
          </p:nvSpPr>
          <p:spPr bwMode="auto">
            <a:xfrm>
              <a:off x="1296" y="3222"/>
              <a:ext cx="3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114" name="Line 66"/>
            <p:cNvSpPr>
              <a:spLocks noChangeShapeType="1"/>
            </p:cNvSpPr>
            <p:nvPr/>
          </p:nvSpPr>
          <p:spPr bwMode="auto">
            <a:xfrm>
              <a:off x="4272" y="2928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119" name="Rectangle 71"/>
            <p:cNvSpPr>
              <a:spLocks noChangeArrowheads="1"/>
            </p:cNvSpPr>
            <p:nvPr/>
          </p:nvSpPr>
          <p:spPr bwMode="auto">
            <a:xfrm>
              <a:off x="1344" y="2832"/>
              <a:ext cx="329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  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Z</a:t>
              </a:r>
            </a:p>
          </p:txBody>
        </p:sp>
      </p:grpSp>
      <p:sp>
        <p:nvSpPr>
          <p:cNvPr id="130122" name="Rectangle 74"/>
          <p:cNvSpPr>
            <a:spLocks noChangeArrowheads="1"/>
          </p:cNvSpPr>
          <p:nvPr/>
        </p:nvSpPr>
        <p:spPr bwMode="auto">
          <a:xfrm>
            <a:off x="1721024" y="4696618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0  1    1    </a:t>
            </a:r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0     0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0123" name="Rectangle 75"/>
          <p:cNvSpPr>
            <a:spLocks noChangeArrowheads="1"/>
          </p:cNvSpPr>
          <p:nvPr/>
        </p:nvSpPr>
        <p:spPr bwMode="auto">
          <a:xfrm>
            <a:off x="1721024" y="5153818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1  1    1    </a:t>
            </a:r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0     0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0" name="灯片编号占位符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30</a:t>
            </a:fld>
            <a:endParaRPr lang="en-US" altLang="zh-CN"/>
          </a:p>
        </p:txBody>
      </p:sp>
      <p:grpSp>
        <p:nvGrpSpPr>
          <p:cNvPr id="42" name="Group 52"/>
          <p:cNvGrpSpPr>
            <a:grpSpLocks/>
          </p:cNvGrpSpPr>
          <p:nvPr/>
        </p:nvGrpSpPr>
        <p:grpSpPr bwMode="auto">
          <a:xfrm>
            <a:off x="4355976" y="684659"/>
            <a:ext cx="3962400" cy="2600325"/>
            <a:chOff x="3072" y="1296"/>
            <a:chExt cx="2496" cy="1638"/>
          </a:xfrm>
        </p:grpSpPr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3888" y="2070"/>
              <a:ext cx="1680" cy="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>
              <a:off x="3888" y="2502"/>
              <a:ext cx="1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>
              <a:off x="4272" y="2070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5136" y="2070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31"/>
            <p:cNvSpPr>
              <a:spLocks noChangeShapeType="1"/>
            </p:cNvSpPr>
            <p:nvPr/>
          </p:nvSpPr>
          <p:spPr bwMode="auto">
            <a:xfrm>
              <a:off x="4704" y="2070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 flipH="1" flipV="1">
              <a:off x="3360" y="1542"/>
              <a:ext cx="52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" name="Rectangle 33"/>
            <p:cNvSpPr>
              <a:spLocks noChangeArrowheads="1"/>
            </p:cNvSpPr>
            <p:nvPr/>
          </p:nvSpPr>
          <p:spPr bwMode="auto">
            <a:xfrm>
              <a:off x="3360" y="1686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0" name="Rectangle 34"/>
            <p:cNvSpPr>
              <a:spLocks noChangeArrowheads="1"/>
            </p:cNvSpPr>
            <p:nvPr/>
          </p:nvSpPr>
          <p:spPr bwMode="auto">
            <a:xfrm>
              <a:off x="3552" y="1446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1" name="Rectangle 35"/>
            <p:cNvSpPr>
              <a:spLocks noChangeArrowheads="1"/>
            </p:cNvSpPr>
            <p:nvPr/>
          </p:nvSpPr>
          <p:spPr bwMode="auto">
            <a:xfrm>
              <a:off x="3888" y="172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2" name="Rectangle 36"/>
            <p:cNvSpPr>
              <a:spLocks noChangeArrowheads="1"/>
            </p:cNvSpPr>
            <p:nvPr/>
          </p:nvSpPr>
          <p:spPr bwMode="auto">
            <a:xfrm>
              <a:off x="4224" y="172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01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4704" y="172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4" name="Rectangle 38"/>
            <p:cNvSpPr>
              <a:spLocks noChangeArrowheads="1"/>
            </p:cNvSpPr>
            <p:nvPr/>
          </p:nvSpPr>
          <p:spPr bwMode="auto">
            <a:xfrm>
              <a:off x="5136" y="172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3648" y="206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3648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7" name="Rectangle 41"/>
            <p:cNvSpPr>
              <a:spLocks noChangeArrowheads="1"/>
            </p:cNvSpPr>
            <p:nvPr/>
          </p:nvSpPr>
          <p:spPr bwMode="auto">
            <a:xfrm>
              <a:off x="3936" y="206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8" name="Rectangle 42"/>
            <p:cNvSpPr>
              <a:spLocks noChangeArrowheads="1"/>
            </p:cNvSpPr>
            <p:nvPr/>
          </p:nvSpPr>
          <p:spPr bwMode="auto">
            <a:xfrm>
              <a:off x="4800" y="2118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9" name="Rectangle 43"/>
            <p:cNvSpPr>
              <a:spLocks noChangeArrowheads="1"/>
            </p:cNvSpPr>
            <p:nvPr/>
          </p:nvSpPr>
          <p:spPr bwMode="auto">
            <a:xfrm>
              <a:off x="4368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0" name="Rectangle 44"/>
            <p:cNvSpPr>
              <a:spLocks noChangeArrowheads="1"/>
            </p:cNvSpPr>
            <p:nvPr/>
          </p:nvSpPr>
          <p:spPr bwMode="auto">
            <a:xfrm>
              <a:off x="5232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1" name="Rectangle 45"/>
            <p:cNvSpPr>
              <a:spLocks noChangeArrowheads="1"/>
            </p:cNvSpPr>
            <p:nvPr/>
          </p:nvSpPr>
          <p:spPr bwMode="auto">
            <a:xfrm>
              <a:off x="4368" y="206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" name="Rectangle 46"/>
            <p:cNvSpPr>
              <a:spLocks noChangeArrowheads="1"/>
            </p:cNvSpPr>
            <p:nvPr/>
          </p:nvSpPr>
          <p:spPr bwMode="auto">
            <a:xfrm>
              <a:off x="5232" y="206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3" name="Rectangle 47"/>
            <p:cNvSpPr>
              <a:spLocks noChangeArrowheads="1"/>
            </p:cNvSpPr>
            <p:nvPr/>
          </p:nvSpPr>
          <p:spPr bwMode="auto">
            <a:xfrm>
              <a:off x="3936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4" name="Rectangle 48"/>
            <p:cNvSpPr>
              <a:spLocks noChangeArrowheads="1"/>
            </p:cNvSpPr>
            <p:nvPr/>
          </p:nvSpPr>
          <p:spPr bwMode="auto">
            <a:xfrm>
              <a:off x="4800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5" name="Rectangle 49"/>
            <p:cNvSpPr>
              <a:spLocks noChangeArrowheads="1"/>
            </p:cNvSpPr>
            <p:nvPr/>
          </p:nvSpPr>
          <p:spPr bwMode="auto">
            <a:xfrm>
              <a:off x="3072" y="12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Z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66" name="Oval 53"/>
          <p:cNvSpPr>
            <a:spLocks noChangeArrowheads="1"/>
          </p:cNvSpPr>
          <p:nvPr/>
        </p:nvSpPr>
        <p:spPr bwMode="auto">
          <a:xfrm>
            <a:off x="7632576" y="1903859"/>
            <a:ext cx="6858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" name="Oval 54"/>
          <p:cNvSpPr>
            <a:spLocks noChangeArrowheads="1"/>
          </p:cNvSpPr>
          <p:nvPr/>
        </p:nvSpPr>
        <p:spPr bwMode="auto">
          <a:xfrm>
            <a:off x="5651376" y="2589659"/>
            <a:ext cx="6858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53703" name="Object 423"/>
          <p:cNvGraphicFramePr>
            <a:graphicFrameLocks noChangeAspect="1"/>
          </p:cNvGraphicFramePr>
          <p:nvPr/>
        </p:nvGraphicFramePr>
        <p:xfrm>
          <a:off x="452636" y="2628875"/>
          <a:ext cx="3543300" cy="546100"/>
        </p:xfrm>
        <a:graphic>
          <a:graphicData uri="http://schemas.openxmlformats.org/presentationml/2006/ole">
            <p:oleObj spid="_x0000_s353703" name="Equation" r:id="rId8" imgW="2705760" imgH="419040" progId="Equation.3">
              <p:embed/>
            </p:oleObj>
          </a:graphicData>
        </a:graphic>
      </p:graphicFrame>
      <p:sp>
        <p:nvSpPr>
          <p:cNvPr id="69" name="Rectangle 46"/>
          <p:cNvSpPr>
            <a:spLocks noChangeArrowheads="1"/>
          </p:cNvSpPr>
          <p:nvPr/>
        </p:nvSpPr>
        <p:spPr bwMode="auto">
          <a:xfrm>
            <a:off x="251520" y="3356992"/>
            <a:ext cx="46642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Check the unused state 11.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70" name="Rectangle 46"/>
          <p:cNvSpPr>
            <a:spLocks noChangeArrowheads="1"/>
          </p:cNvSpPr>
          <p:nvPr/>
        </p:nvSpPr>
        <p:spPr bwMode="auto">
          <a:xfrm>
            <a:off x="35496" y="5733256"/>
            <a:ext cx="91085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The next state is valid (state 00). The output is correct (Z=0).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71" name="Rectangle 46"/>
          <p:cNvSpPr>
            <a:spLocks noChangeArrowheads="1"/>
          </p:cNvSpPr>
          <p:nvPr/>
        </p:nvSpPr>
        <p:spPr bwMode="auto">
          <a:xfrm>
            <a:off x="0" y="0"/>
            <a:ext cx="58133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Draw K-circle on “1” blocks only.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53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30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22" grpId="0" build="p" autoUpdateAnimBg="0"/>
      <p:bldP spid="130123" grpId="0" build="p" autoUpdateAnimBg="0"/>
      <p:bldP spid="66" grpId="0" animBg="1"/>
      <p:bldP spid="67" grpId="0" animBg="1"/>
      <p:bldP spid="69" grpId="0"/>
      <p:bldP spid="70" grpId="0"/>
      <p:bldP spid="7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103" name="Object 55"/>
          <p:cNvGraphicFramePr>
            <a:graphicFrameLocks noChangeAspect="1"/>
          </p:cNvGraphicFramePr>
          <p:nvPr/>
        </p:nvGraphicFramePr>
        <p:xfrm>
          <a:off x="457200" y="733003"/>
          <a:ext cx="2646363" cy="528638"/>
        </p:xfrm>
        <a:graphic>
          <a:graphicData uri="http://schemas.openxmlformats.org/presentationml/2006/ole">
            <p:oleObj spid="_x0000_s759810" name="Equation" r:id="rId6" imgW="2019600" imgH="393840" progId="Equation.3">
              <p:embed/>
            </p:oleObj>
          </a:graphicData>
        </a:graphic>
      </p:graphicFrame>
      <p:graphicFrame>
        <p:nvGraphicFramePr>
          <p:cNvPr id="130104" name="Object 56"/>
          <p:cNvGraphicFramePr>
            <a:graphicFrameLocks noChangeAspect="1"/>
          </p:cNvGraphicFramePr>
          <p:nvPr/>
        </p:nvGraphicFramePr>
        <p:xfrm>
          <a:off x="457200" y="1647403"/>
          <a:ext cx="2647950" cy="530225"/>
        </p:xfrm>
        <a:graphic>
          <a:graphicData uri="http://schemas.openxmlformats.org/presentationml/2006/ole">
            <p:oleObj spid="_x0000_s759811" name="Equation" r:id="rId7" imgW="2019600" imgH="393840" progId="Equation.3">
              <p:embed/>
            </p:oleObj>
          </a:graphicData>
        </a:graphic>
      </p:graphicFrame>
      <p:sp>
        <p:nvSpPr>
          <p:cNvPr id="130115" name="Rectangle 67"/>
          <p:cNvSpPr>
            <a:spLocks noChangeArrowheads="1"/>
          </p:cNvSpPr>
          <p:nvPr/>
        </p:nvSpPr>
        <p:spPr bwMode="auto">
          <a:xfrm>
            <a:off x="1259632" y="3790602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793032" y="3866802"/>
            <a:ext cx="5310188" cy="1609725"/>
            <a:chOff x="1296" y="2832"/>
            <a:chExt cx="3345" cy="1014"/>
          </a:xfrm>
        </p:grpSpPr>
        <p:sp>
          <p:nvSpPr>
            <p:cNvPr id="130112" name="Line 64"/>
            <p:cNvSpPr>
              <a:spLocks noChangeShapeType="1"/>
            </p:cNvSpPr>
            <p:nvPr/>
          </p:nvSpPr>
          <p:spPr bwMode="auto">
            <a:xfrm>
              <a:off x="2736" y="2934"/>
              <a:ext cx="0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113" name="Line 65"/>
            <p:cNvSpPr>
              <a:spLocks noChangeShapeType="1"/>
            </p:cNvSpPr>
            <p:nvPr/>
          </p:nvSpPr>
          <p:spPr bwMode="auto">
            <a:xfrm>
              <a:off x="1296" y="3222"/>
              <a:ext cx="3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114" name="Line 66"/>
            <p:cNvSpPr>
              <a:spLocks noChangeShapeType="1"/>
            </p:cNvSpPr>
            <p:nvPr/>
          </p:nvSpPr>
          <p:spPr bwMode="auto">
            <a:xfrm>
              <a:off x="4272" y="2928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119" name="Rectangle 71"/>
            <p:cNvSpPr>
              <a:spLocks noChangeArrowheads="1"/>
            </p:cNvSpPr>
            <p:nvPr/>
          </p:nvSpPr>
          <p:spPr bwMode="auto">
            <a:xfrm>
              <a:off x="1344" y="2832"/>
              <a:ext cx="329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  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Z</a:t>
              </a:r>
            </a:p>
          </p:txBody>
        </p:sp>
      </p:grpSp>
      <p:sp>
        <p:nvSpPr>
          <p:cNvPr id="130122" name="Rectangle 74"/>
          <p:cNvSpPr>
            <a:spLocks noChangeArrowheads="1"/>
          </p:cNvSpPr>
          <p:nvPr/>
        </p:nvSpPr>
        <p:spPr bwMode="auto">
          <a:xfrm>
            <a:off x="1793032" y="4552602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0  1    1    </a:t>
            </a:r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0     0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0123" name="Rectangle 75"/>
          <p:cNvSpPr>
            <a:spLocks noChangeArrowheads="1"/>
          </p:cNvSpPr>
          <p:nvPr/>
        </p:nvSpPr>
        <p:spPr bwMode="auto">
          <a:xfrm>
            <a:off x="1793032" y="5009802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1  1    1    </a:t>
            </a:r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0     0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0" name="灯片编号占位符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31</a:t>
            </a:fld>
            <a:endParaRPr lang="en-US" altLang="zh-CN"/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355976" y="612651"/>
            <a:ext cx="3962400" cy="2600325"/>
            <a:chOff x="3072" y="1296"/>
            <a:chExt cx="2496" cy="1638"/>
          </a:xfrm>
        </p:grpSpPr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3888" y="2070"/>
              <a:ext cx="1680" cy="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>
              <a:off x="3888" y="2502"/>
              <a:ext cx="1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>
              <a:off x="4272" y="2070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5136" y="2070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31"/>
            <p:cNvSpPr>
              <a:spLocks noChangeShapeType="1"/>
            </p:cNvSpPr>
            <p:nvPr/>
          </p:nvSpPr>
          <p:spPr bwMode="auto">
            <a:xfrm>
              <a:off x="4704" y="2070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 flipH="1" flipV="1">
              <a:off x="3360" y="1542"/>
              <a:ext cx="52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" name="Rectangle 33"/>
            <p:cNvSpPr>
              <a:spLocks noChangeArrowheads="1"/>
            </p:cNvSpPr>
            <p:nvPr/>
          </p:nvSpPr>
          <p:spPr bwMode="auto">
            <a:xfrm>
              <a:off x="3360" y="1686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0" name="Rectangle 34"/>
            <p:cNvSpPr>
              <a:spLocks noChangeArrowheads="1"/>
            </p:cNvSpPr>
            <p:nvPr/>
          </p:nvSpPr>
          <p:spPr bwMode="auto">
            <a:xfrm>
              <a:off x="3552" y="1446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1" name="Rectangle 35"/>
            <p:cNvSpPr>
              <a:spLocks noChangeArrowheads="1"/>
            </p:cNvSpPr>
            <p:nvPr/>
          </p:nvSpPr>
          <p:spPr bwMode="auto">
            <a:xfrm>
              <a:off x="3888" y="172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2" name="Rectangle 36"/>
            <p:cNvSpPr>
              <a:spLocks noChangeArrowheads="1"/>
            </p:cNvSpPr>
            <p:nvPr/>
          </p:nvSpPr>
          <p:spPr bwMode="auto">
            <a:xfrm>
              <a:off x="4224" y="172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01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4704" y="172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4" name="Rectangle 38"/>
            <p:cNvSpPr>
              <a:spLocks noChangeArrowheads="1"/>
            </p:cNvSpPr>
            <p:nvPr/>
          </p:nvSpPr>
          <p:spPr bwMode="auto">
            <a:xfrm>
              <a:off x="5136" y="172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3648" y="206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3648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7" name="Rectangle 41"/>
            <p:cNvSpPr>
              <a:spLocks noChangeArrowheads="1"/>
            </p:cNvSpPr>
            <p:nvPr/>
          </p:nvSpPr>
          <p:spPr bwMode="auto">
            <a:xfrm>
              <a:off x="3936" y="206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8" name="Rectangle 42"/>
            <p:cNvSpPr>
              <a:spLocks noChangeArrowheads="1"/>
            </p:cNvSpPr>
            <p:nvPr/>
          </p:nvSpPr>
          <p:spPr bwMode="auto">
            <a:xfrm>
              <a:off x="4800" y="2118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9" name="Rectangle 43"/>
            <p:cNvSpPr>
              <a:spLocks noChangeArrowheads="1"/>
            </p:cNvSpPr>
            <p:nvPr/>
          </p:nvSpPr>
          <p:spPr bwMode="auto">
            <a:xfrm>
              <a:off x="4368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0" name="Rectangle 44"/>
            <p:cNvSpPr>
              <a:spLocks noChangeArrowheads="1"/>
            </p:cNvSpPr>
            <p:nvPr/>
          </p:nvSpPr>
          <p:spPr bwMode="auto">
            <a:xfrm>
              <a:off x="5232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1" name="Rectangle 45"/>
            <p:cNvSpPr>
              <a:spLocks noChangeArrowheads="1"/>
            </p:cNvSpPr>
            <p:nvPr/>
          </p:nvSpPr>
          <p:spPr bwMode="auto">
            <a:xfrm>
              <a:off x="4368" y="206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" name="Rectangle 46"/>
            <p:cNvSpPr>
              <a:spLocks noChangeArrowheads="1"/>
            </p:cNvSpPr>
            <p:nvPr/>
          </p:nvSpPr>
          <p:spPr bwMode="auto">
            <a:xfrm>
              <a:off x="5232" y="206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3" name="Rectangle 47"/>
            <p:cNvSpPr>
              <a:spLocks noChangeArrowheads="1"/>
            </p:cNvSpPr>
            <p:nvPr/>
          </p:nvSpPr>
          <p:spPr bwMode="auto">
            <a:xfrm>
              <a:off x="3936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4" name="Rectangle 48"/>
            <p:cNvSpPr>
              <a:spLocks noChangeArrowheads="1"/>
            </p:cNvSpPr>
            <p:nvPr/>
          </p:nvSpPr>
          <p:spPr bwMode="auto">
            <a:xfrm>
              <a:off x="4800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5" name="Rectangle 49"/>
            <p:cNvSpPr>
              <a:spLocks noChangeArrowheads="1"/>
            </p:cNvSpPr>
            <p:nvPr/>
          </p:nvSpPr>
          <p:spPr bwMode="auto">
            <a:xfrm>
              <a:off x="3072" y="12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Z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66" name="Oval 53"/>
          <p:cNvSpPr>
            <a:spLocks noChangeArrowheads="1"/>
          </p:cNvSpPr>
          <p:nvPr/>
        </p:nvSpPr>
        <p:spPr bwMode="auto">
          <a:xfrm>
            <a:off x="7020272" y="1831851"/>
            <a:ext cx="1298104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" name="Oval 54"/>
          <p:cNvSpPr>
            <a:spLocks noChangeArrowheads="1"/>
          </p:cNvSpPr>
          <p:nvPr/>
        </p:nvSpPr>
        <p:spPr bwMode="auto">
          <a:xfrm>
            <a:off x="5651376" y="2517651"/>
            <a:ext cx="6858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59813" name="Object 5"/>
          <p:cNvGraphicFramePr>
            <a:graphicFrameLocks noChangeAspect="1"/>
          </p:cNvGraphicFramePr>
          <p:nvPr/>
        </p:nvGraphicFramePr>
        <p:xfrm>
          <a:off x="395536" y="2556867"/>
          <a:ext cx="3208337" cy="638175"/>
        </p:xfrm>
        <a:graphic>
          <a:graphicData uri="http://schemas.openxmlformats.org/presentationml/2006/ole">
            <p:oleObj spid="_x0000_s759813" name="Equation" r:id="rId8" imgW="1396800" imgH="279360" progId="Equation.DSMT4">
              <p:embed/>
            </p:oleObj>
          </a:graphicData>
        </a:graphic>
      </p:graphicFrame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0" y="0"/>
            <a:ext cx="78443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Draw K-circle on “1” blocks and “d” blocks.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107504" y="3284984"/>
            <a:ext cx="46642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Check the unused state 11.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35496" y="5733256"/>
            <a:ext cx="91085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The next state is valid (state 00). The output is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wrong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(Z=1).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5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22" grpId="0" build="p" autoUpdateAnimBg="0"/>
      <p:bldP spid="130123" grpId="0" build="p" autoUpdateAnimBg="0"/>
      <p:bldP spid="66" grpId="0" animBg="1"/>
      <p:bldP spid="67" grpId="0" animBg="1"/>
      <p:bldP spid="41" grpId="0"/>
      <p:bldP spid="42" grpId="0"/>
      <p:bldP spid="6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43158"/>
            <a:ext cx="7772400" cy="144655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How to draw K-circles for output equation?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2194520"/>
            <a:ext cx="7848600" cy="41148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Draw the K-circle on “1” blocks only for output equation.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That is to say, don’t draw the K-circle on “d” blocks for output equation.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Otherwise, the output will be wrong.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3892352" y="265673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2749352" y="3418730"/>
            <a:ext cx="10668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>
            <a:off x="2749352" y="425693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 flipV="1">
            <a:off x="2749352" y="448553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 flipH="1">
            <a:off x="2215952" y="448553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2749352" y="348540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3282752" y="349493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3282752" y="471413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08" name="Oval 12"/>
          <p:cNvSpPr>
            <a:spLocks noChangeArrowheads="1"/>
          </p:cNvSpPr>
          <p:nvPr/>
        </p:nvSpPr>
        <p:spPr bwMode="auto">
          <a:xfrm>
            <a:off x="2596952" y="440933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>
            <a:off x="3358952" y="479033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5263952" y="3342530"/>
            <a:ext cx="11430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11" name="Line 15"/>
          <p:cNvSpPr>
            <a:spLocks noChangeShapeType="1"/>
          </p:cNvSpPr>
          <p:nvPr/>
        </p:nvSpPr>
        <p:spPr bwMode="auto">
          <a:xfrm>
            <a:off x="5263952" y="418073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12" name="Line 16"/>
          <p:cNvSpPr>
            <a:spLocks noChangeShapeType="1"/>
          </p:cNvSpPr>
          <p:nvPr/>
        </p:nvSpPr>
        <p:spPr bwMode="auto">
          <a:xfrm flipV="1">
            <a:off x="5263952" y="440933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13" name="Rectangle 17"/>
          <p:cNvSpPr>
            <a:spLocks noChangeArrowheads="1"/>
          </p:cNvSpPr>
          <p:nvPr/>
        </p:nvSpPr>
        <p:spPr bwMode="auto">
          <a:xfrm>
            <a:off x="5263952" y="340920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5873552" y="341873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15" name="Rectangle 19"/>
          <p:cNvSpPr>
            <a:spLocks noChangeArrowheads="1"/>
          </p:cNvSpPr>
          <p:nvPr/>
        </p:nvSpPr>
        <p:spPr bwMode="auto">
          <a:xfrm>
            <a:off x="5949752" y="4790330"/>
            <a:ext cx="641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16" name="Oval 20"/>
          <p:cNvSpPr>
            <a:spLocks noChangeArrowheads="1"/>
          </p:cNvSpPr>
          <p:nvPr/>
        </p:nvSpPr>
        <p:spPr bwMode="auto">
          <a:xfrm>
            <a:off x="5111552" y="433313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17" name="Line 21"/>
          <p:cNvSpPr>
            <a:spLocks noChangeShapeType="1"/>
          </p:cNvSpPr>
          <p:nvPr/>
        </p:nvSpPr>
        <p:spPr bwMode="auto">
          <a:xfrm>
            <a:off x="6025952" y="486653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 flipH="1">
            <a:off x="2215952" y="448553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>
            <a:off x="1072952" y="654293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23" name="Rectangle 27"/>
          <p:cNvSpPr>
            <a:spLocks noChangeArrowheads="1"/>
          </p:cNvSpPr>
          <p:nvPr/>
        </p:nvSpPr>
        <p:spPr bwMode="auto">
          <a:xfrm>
            <a:off x="539552" y="616193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24" name="Rectangle 28"/>
          <p:cNvSpPr>
            <a:spLocks noChangeArrowheads="1"/>
          </p:cNvSpPr>
          <p:nvPr/>
        </p:nvSpPr>
        <p:spPr bwMode="auto">
          <a:xfrm>
            <a:off x="844352" y="241860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25" name="Rectangle 29"/>
          <p:cNvSpPr>
            <a:spLocks noChangeArrowheads="1"/>
          </p:cNvSpPr>
          <p:nvPr/>
        </p:nvSpPr>
        <p:spPr bwMode="auto">
          <a:xfrm>
            <a:off x="8388152" y="295200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27" name="Rectangle 31"/>
          <p:cNvSpPr>
            <a:spLocks noChangeArrowheads="1"/>
          </p:cNvSpPr>
          <p:nvPr/>
        </p:nvSpPr>
        <p:spPr bwMode="auto">
          <a:xfrm>
            <a:off x="2749352" y="4714130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28" name="Rectangle 32"/>
          <p:cNvSpPr>
            <a:spLocks noChangeArrowheads="1"/>
          </p:cNvSpPr>
          <p:nvPr/>
        </p:nvSpPr>
        <p:spPr bwMode="auto">
          <a:xfrm>
            <a:off x="5263952" y="4790330"/>
            <a:ext cx="5321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 flipH="1">
            <a:off x="1225352" y="2732930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33" name="Oval 37"/>
          <p:cNvSpPr>
            <a:spLocks noChangeArrowheads="1"/>
          </p:cNvSpPr>
          <p:nvPr/>
        </p:nvSpPr>
        <p:spPr bwMode="auto">
          <a:xfrm>
            <a:off x="2292152" y="372353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34" name="Line 38"/>
          <p:cNvSpPr>
            <a:spLocks noChangeShapeType="1"/>
          </p:cNvSpPr>
          <p:nvPr/>
        </p:nvSpPr>
        <p:spPr bwMode="auto">
          <a:xfrm>
            <a:off x="2444552" y="379973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35" name="Line 39"/>
          <p:cNvSpPr>
            <a:spLocks noChangeShapeType="1"/>
          </p:cNvSpPr>
          <p:nvPr/>
        </p:nvSpPr>
        <p:spPr bwMode="auto">
          <a:xfrm flipH="1">
            <a:off x="1453952" y="402833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36" name="Line 40"/>
          <p:cNvSpPr>
            <a:spLocks noChangeShapeType="1"/>
          </p:cNvSpPr>
          <p:nvPr/>
        </p:nvSpPr>
        <p:spPr bwMode="auto">
          <a:xfrm>
            <a:off x="1453952" y="402833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37" name="Line 41"/>
          <p:cNvSpPr>
            <a:spLocks noChangeShapeType="1"/>
          </p:cNvSpPr>
          <p:nvPr/>
        </p:nvSpPr>
        <p:spPr bwMode="auto">
          <a:xfrm>
            <a:off x="1453952" y="6009530"/>
            <a:ext cx="510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38" name="Line 42"/>
          <p:cNvSpPr>
            <a:spLocks noChangeShapeType="1"/>
          </p:cNvSpPr>
          <p:nvPr/>
        </p:nvSpPr>
        <p:spPr bwMode="auto">
          <a:xfrm flipV="1">
            <a:off x="6559352" y="2961530"/>
            <a:ext cx="0" cy="304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39" name="Line 43"/>
          <p:cNvSpPr>
            <a:spLocks noChangeShapeType="1"/>
          </p:cNvSpPr>
          <p:nvPr/>
        </p:nvSpPr>
        <p:spPr bwMode="auto">
          <a:xfrm>
            <a:off x="6406952" y="372353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40" name="Line 44"/>
          <p:cNvSpPr>
            <a:spLocks noChangeShapeType="1"/>
          </p:cNvSpPr>
          <p:nvPr/>
        </p:nvSpPr>
        <p:spPr bwMode="auto">
          <a:xfrm flipH="1">
            <a:off x="1453952" y="364733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41" name="Line 45"/>
          <p:cNvSpPr>
            <a:spLocks noChangeShapeType="1"/>
          </p:cNvSpPr>
          <p:nvPr/>
        </p:nvSpPr>
        <p:spPr bwMode="auto">
          <a:xfrm flipV="1">
            <a:off x="1453952" y="273293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46" name="Line 50"/>
          <p:cNvSpPr>
            <a:spLocks noChangeShapeType="1"/>
          </p:cNvSpPr>
          <p:nvPr/>
        </p:nvSpPr>
        <p:spPr bwMode="auto">
          <a:xfrm>
            <a:off x="4044752" y="4637930"/>
            <a:ext cx="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47" name="Line 51"/>
          <p:cNvSpPr>
            <a:spLocks noChangeShapeType="1"/>
          </p:cNvSpPr>
          <p:nvPr/>
        </p:nvSpPr>
        <p:spPr bwMode="auto">
          <a:xfrm>
            <a:off x="4882952" y="372353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48" name="Line 52"/>
          <p:cNvSpPr>
            <a:spLocks noChangeShapeType="1"/>
          </p:cNvSpPr>
          <p:nvPr/>
        </p:nvSpPr>
        <p:spPr bwMode="auto">
          <a:xfrm>
            <a:off x="3816152" y="387593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49" name="Line 53"/>
          <p:cNvSpPr>
            <a:spLocks noChangeShapeType="1"/>
          </p:cNvSpPr>
          <p:nvPr/>
        </p:nvSpPr>
        <p:spPr bwMode="auto">
          <a:xfrm>
            <a:off x="3968552" y="273293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0" name="Line 54"/>
          <p:cNvSpPr>
            <a:spLocks noChangeShapeType="1"/>
          </p:cNvSpPr>
          <p:nvPr/>
        </p:nvSpPr>
        <p:spPr bwMode="auto">
          <a:xfrm>
            <a:off x="3968552" y="357113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1" name="Line 55"/>
          <p:cNvSpPr>
            <a:spLocks noChangeShapeType="1"/>
          </p:cNvSpPr>
          <p:nvPr/>
        </p:nvSpPr>
        <p:spPr bwMode="auto">
          <a:xfrm>
            <a:off x="4959152" y="440933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2" name="Line 56"/>
          <p:cNvSpPr>
            <a:spLocks noChangeShapeType="1"/>
          </p:cNvSpPr>
          <p:nvPr/>
        </p:nvSpPr>
        <p:spPr bwMode="auto">
          <a:xfrm>
            <a:off x="6406952" y="517133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3" name="Line 57"/>
          <p:cNvSpPr>
            <a:spLocks noChangeShapeType="1"/>
          </p:cNvSpPr>
          <p:nvPr/>
        </p:nvSpPr>
        <p:spPr bwMode="auto">
          <a:xfrm flipV="1">
            <a:off x="6711752" y="402833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4" name="Line 58"/>
          <p:cNvSpPr>
            <a:spLocks noChangeShapeType="1"/>
          </p:cNvSpPr>
          <p:nvPr/>
        </p:nvSpPr>
        <p:spPr bwMode="auto">
          <a:xfrm>
            <a:off x="6711752" y="402833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5" name="Line 59"/>
          <p:cNvSpPr>
            <a:spLocks noChangeShapeType="1"/>
          </p:cNvSpPr>
          <p:nvPr/>
        </p:nvSpPr>
        <p:spPr bwMode="auto">
          <a:xfrm>
            <a:off x="3816152" y="509513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6" name="Line 60"/>
          <p:cNvSpPr>
            <a:spLocks noChangeShapeType="1"/>
          </p:cNvSpPr>
          <p:nvPr/>
        </p:nvSpPr>
        <p:spPr bwMode="auto">
          <a:xfrm>
            <a:off x="4730552" y="509513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7" name="Line 61"/>
          <p:cNvSpPr>
            <a:spLocks noChangeShapeType="1"/>
          </p:cNvSpPr>
          <p:nvPr/>
        </p:nvSpPr>
        <p:spPr bwMode="auto">
          <a:xfrm>
            <a:off x="4730552" y="5857130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8" name="Line 62"/>
          <p:cNvSpPr>
            <a:spLocks noChangeShapeType="1"/>
          </p:cNvSpPr>
          <p:nvPr/>
        </p:nvSpPr>
        <p:spPr bwMode="auto">
          <a:xfrm flipV="1">
            <a:off x="6864152" y="3190130"/>
            <a:ext cx="0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59" name="Line 63"/>
          <p:cNvSpPr>
            <a:spLocks noChangeShapeType="1"/>
          </p:cNvSpPr>
          <p:nvPr/>
        </p:nvSpPr>
        <p:spPr bwMode="auto">
          <a:xfrm>
            <a:off x="6864152" y="433313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60" name="Line 64"/>
          <p:cNvSpPr>
            <a:spLocks noChangeShapeType="1"/>
          </p:cNvSpPr>
          <p:nvPr/>
        </p:nvSpPr>
        <p:spPr bwMode="auto">
          <a:xfrm>
            <a:off x="3968552" y="623813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61" name="Line 65"/>
          <p:cNvSpPr>
            <a:spLocks noChangeShapeType="1"/>
          </p:cNvSpPr>
          <p:nvPr/>
        </p:nvSpPr>
        <p:spPr bwMode="auto">
          <a:xfrm flipH="1">
            <a:off x="7016552" y="463793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62" name="Line 66"/>
          <p:cNvSpPr>
            <a:spLocks noChangeShapeType="1"/>
          </p:cNvSpPr>
          <p:nvPr/>
        </p:nvSpPr>
        <p:spPr bwMode="auto">
          <a:xfrm>
            <a:off x="7016552" y="4637930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63" name="Line 67"/>
          <p:cNvSpPr>
            <a:spLocks noChangeShapeType="1"/>
          </p:cNvSpPr>
          <p:nvPr/>
        </p:nvSpPr>
        <p:spPr bwMode="auto">
          <a:xfrm>
            <a:off x="4959152" y="440933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64" name="Line 68"/>
          <p:cNvSpPr>
            <a:spLocks noChangeShapeType="1"/>
          </p:cNvSpPr>
          <p:nvPr/>
        </p:nvSpPr>
        <p:spPr bwMode="auto">
          <a:xfrm>
            <a:off x="6559352" y="296153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66" name="Oval 70"/>
          <p:cNvSpPr>
            <a:spLocks noChangeArrowheads="1"/>
          </p:cNvSpPr>
          <p:nvPr/>
        </p:nvSpPr>
        <p:spPr bwMode="auto">
          <a:xfrm>
            <a:off x="4730552" y="273293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67" name="Line 71"/>
          <p:cNvSpPr>
            <a:spLocks noChangeShapeType="1"/>
          </p:cNvSpPr>
          <p:nvPr/>
        </p:nvSpPr>
        <p:spPr bwMode="auto">
          <a:xfrm>
            <a:off x="4882952" y="2809130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68" name="Oval 72"/>
          <p:cNvSpPr>
            <a:spLocks noChangeArrowheads="1"/>
          </p:cNvSpPr>
          <p:nvPr/>
        </p:nvSpPr>
        <p:spPr bwMode="auto">
          <a:xfrm>
            <a:off x="3892352" y="349493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174" name="Oval 78"/>
          <p:cNvSpPr>
            <a:spLocks noChangeArrowheads="1"/>
          </p:cNvSpPr>
          <p:nvPr/>
        </p:nvSpPr>
        <p:spPr bwMode="auto">
          <a:xfrm>
            <a:off x="6483152" y="364733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176" name="Oval 80"/>
          <p:cNvSpPr>
            <a:spLocks noChangeArrowheads="1"/>
          </p:cNvSpPr>
          <p:nvPr/>
        </p:nvSpPr>
        <p:spPr bwMode="auto">
          <a:xfrm>
            <a:off x="1377752" y="265673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177" name="Line 81"/>
          <p:cNvSpPr>
            <a:spLocks noChangeShapeType="1"/>
          </p:cNvSpPr>
          <p:nvPr/>
        </p:nvSpPr>
        <p:spPr bwMode="auto">
          <a:xfrm>
            <a:off x="6864152" y="319013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78" name="Oval 82"/>
          <p:cNvSpPr>
            <a:spLocks noChangeArrowheads="1"/>
          </p:cNvSpPr>
          <p:nvPr/>
        </p:nvSpPr>
        <p:spPr bwMode="auto">
          <a:xfrm>
            <a:off x="6787952" y="425693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179" name="Oval 83"/>
          <p:cNvSpPr>
            <a:spLocks noChangeArrowheads="1"/>
          </p:cNvSpPr>
          <p:nvPr/>
        </p:nvSpPr>
        <p:spPr bwMode="auto">
          <a:xfrm>
            <a:off x="7549952" y="288533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80" name="Oval 84"/>
          <p:cNvSpPr>
            <a:spLocks noChangeArrowheads="1"/>
          </p:cNvSpPr>
          <p:nvPr/>
        </p:nvSpPr>
        <p:spPr bwMode="auto">
          <a:xfrm>
            <a:off x="7549952" y="425693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81" name="Oval 85"/>
          <p:cNvSpPr>
            <a:spLocks noChangeArrowheads="1"/>
          </p:cNvSpPr>
          <p:nvPr/>
        </p:nvSpPr>
        <p:spPr bwMode="auto">
          <a:xfrm>
            <a:off x="8311952" y="357113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82" name="Line 86"/>
          <p:cNvSpPr>
            <a:spLocks noChangeShapeType="1"/>
          </p:cNvSpPr>
          <p:nvPr/>
        </p:nvSpPr>
        <p:spPr bwMode="auto">
          <a:xfrm>
            <a:off x="7702352" y="296153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2183" name="Line 87"/>
          <p:cNvSpPr>
            <a:spLocks noChangeShapeType="1"/>
          </p:cNvSpPr>
          <p:nvPr/>
        </p:nvSpPr>
        <p:spPr bwMode="auto">
          <a:xfrm>
            <a:off x="7778552" y="296153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2184" name="Line 88"/>
          <p:cNvSpPr>
            <a:spLocks noChangeShapeType="1"/>
          </p:cNvSpPr>
          <p:nvPr/>
        </p:nvSpPr>
        <p:spPr bwMode="auto">
          <a:xfrm>
            <a:off x="7778552" y="341873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2186" name="Line 90"/>
          <p:cNvSpPr>
            <a:spLocks noChangeShapeType="1"/>
          </p:cNvSpPr>
          <p:nvPr/>
        </p:nvSpPr>
        <p:spPr bwMode="auto">
          <a:xfrm>
            <a:off x="7702352" y="433313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2187" name="Line 91"/>
          <p:cNvSpPr>
            <a:spLocks noChangeShapeType="1"/>
          </p:cNvSpPr>
          <p:nvPr/>
        </p:nvSpPr>
        <p:spPr bwMode="auto">
          <a:xfrm flipV="1">
            <a:off x="7778552" y="379973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2188" name="Line 92"/>
          <p:cNvSpPr>
            <a:spLocks noChangeShapeType="1"/>
          </p:cNvSpPr>
          <p:nvPr/>
        </p:nvSpPr>
        <p:spPr bwMode="auto">
          <a:xfrm>
            <a:off x="7778552" y="379973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2189" name="Line 93"/>
          <p:cNvSpPr>
            <a:spLocks noChangeShapeType="1"/>
          </p:cNvSpPr>
          <p:nvPr/>
        </p:nvSpPr>
        <p:spPr bwMode="auto">
          <a:xfrm>
            <a:off x="8464352" y="364733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0" name="组合 119"/>
          <p:cNvGrpSpPr/>
          <p:nvPr/>
        </p:nvGrpSpPr>
        <p:grpSpPr>
          <a:xfrm>
            <a:off x="7930976" y="3242504"/>
            <a:ext cx="357190" cy="777041"/>
            <a:chOff x="7177088" y="3041650"/>
            <a:chExt cx="768350" cy="633439"/>
          </a:xfrm>
        </p:grpSpPr>
        <p:sp>
          <p:nvSpPr>
            <p:cNvPr id="121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7145158" y="2599562"/>
            <a:ext cx="357190" cy="777041"/>
            <a:chOff x="7177088" y="3041650"/>
            <a:chExt cx="768350" cy="633439"/>
          </a:xfrm>
        </p:grpSpPr>
        <p:sp>
          <p:nvSpPr>
            <p:cNvPr id="126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7158806" y="3926390"/>
            <a:ext cx="357190" cy="777041"/>
            <a:chOff x="7177088" y="3041650"/>
            <a:chExt cx="768350" cy="633439"/>
          </a:xfrm>
        </p:grpSpPr>
        <p:sp>
          <p:nvSpPr>
            <p:cNvPr id="131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35" name="AutoShape 36"/>
          <p:cNvSpPr>
            <a:spLocks noChangeArrowheads="1"/>
          </p:cNvSpPr>
          <p:nvPr/>
        </p:nvSpPr>
        <p:spPr bwMode="auto">
          <a:xfrm rot="5400000">
            <a:off x="4230974" y="2656226"/>
            <a:ext cx="649288" cy="304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136" name="组合 135"/>
          <p:cNvGrpSpPr/>
          <p:nvPr/>
        </p:nvGrpSpPr>
        <p:grpSpPr>
          <a:xfrm>
            <a:off x="4359076" y="3385380"/>
            <a:ext cx="519109" cy="762000"/>
            <a:chOff x="7086600" y="4024322"/>
            <a:chExt cx="1019175" cy="762000"/>
          </a:xfrm>
        </p:grpSpPr>
        <p:sp>
          <p:nvSpPr>
            <p:cNvPr id="137" name="Arc 76"/>
            <p:cNvSpPr>
              <a:spLocks/>
            </p:cNvSpPr>
            <p:nvPr/>
          </p:nvSpPr>
          <p:spPr bwMode="auto">
            <a:xfrm>
              <a:off x="7154863" y="4024322"/>
              <a:ext cx="304800" cy="7620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91"/>
                <a:gd name="T2" fmla="*/ 2163 w 21600"/>
                <a:gd name="T3" fmla="*/ 43091 h 43091"/>
                <a:gd name="T4" fmla="*/ 0 w 21600"/>
                <a:gd name="T5" fmla="*/ 21600 h 4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91"/>
                    <a:pt x="13199" y="41980"/>
                    <a:pt x="2163" y="43091"/>
                  </a:cubicBezTo>
                </a:path>
                <a:path w="21600" h="430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91"/>
                    <a:pt x="13199" y="41980"/>
                    <a:pt x="2163" y="430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Arc 77"/>
            <p:cNvSpPr>
              <a:spLocks/>
            </p:cNvSpPr>
            <p:nvPr/>
          </p:nvSpPr>
          <p:spPr bwMode="auto">
            <a:xfrm>
              <a:off x="7162800" y="4027497"/>
              <a:ext cx="942975" cy="758825"/>
            </a:xfrm>
            <a:custGeom>
              <a:avLst/>
              <a:gdLst>
                <a:gd name="G0" fmla="+- 6502 0 0"/>
                <a:gd name="G1" fmla="+- 21600 0 0"/>
                <a:gd name="G2" fmla="+- 21600 0 0"/>
                <a:gd name="T0" fmla="*/ 0 w 28102"/>
                <a:gd name="T1" fmla="*/ 1002 h 43200"/>
                <a:gd name="T2" fmla="*/ 149 w 28102"/>
                <a:gd name="T3" fmla="*/ 42245 h 43200"/>
                <a:gd name="T4" fmla="*/ 6502 w 2810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02" h="43200" fill="none" extrusionOk="0">
                  <a:moveTo>
                    <a:pt x="-1" y="1001"/>
                  </a:moveTo>
                  <a:cubicBezTo>
                    <a:pt x="2103" y="337"/>
                    <a:pt x="4296" y="-1"/>
                    <a:pt x="6502" y="0"/>
                  </a:cubicBezTo>
                  <a:cubicBezTo>
                    <a:pt x="18431" y="0"/>
                    <a:pt x="28102" y="9670"/>
                    <a:pt x="28102" y="21600"/>
                  </a:cubicBezTo>
                  <a:cubicBezTo>
                    <a:pt x="28102" y="33529"/>
                    <a:pt x="18431" y="43200"/>
                    <a:pt x="6502" y="43200"/>
                  </a:cubicBezTo>
                  <a:cubicBezTo>
                    <a:pt x="4348" y="43200"/>
                    <a:pt x="2207" y="42877"/>
                    <a:pt x="149" y="42244"/>
                  </a:cubicBezTo>
                </a:path>
                <a:path w="28102" h="43200" stroke="0" extrusionOk="0">
                  <a:moveTo>
                    <a:pt x="-1" y="1001"/>
                  </a:moveTo>
                  <a:cubicBezTo>
                    <a:pt x="2103" y="337"/>
                    <a:pt x="4296" y="-1"/>
                    <a:pt x="6502" y="0"/>
                  </a:cubicBezTo>
                  <a:cubicBezTo>
                    <a:pt x="18431" y="0"/>
                    <a:pt x="28102" y="9670"/>
                    <a:pt x="28102" y="21600"/>
                  </a:cubicBezTo>
                  <a:cubicBezTo>
                    <a:pt x="28102" y="33529"/>
                    <a:pt x="18431" y="43200"/>
                    <a:pt x="6502" y="43200"/>
                  </a:cubicBezTo>
                  <a:cubicBezTo>
                    <a:pt x="4348" y="43200"/>
                    <a:pt x="2207" y="42877"/>
                    <a:pt x="149" y="42244"/>
                  </a:cubicBezTo>
                  <a:lnTo>
                    <a:pt x="6502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Arc 80"/>
            <p:cNvSpPr>
              <a:spLocks/>
            </p:cNvSpPr>
            <p:nvPr/>
          </p:nvSpPr>
          <p:spPr bwMode="auto">
            <a:xfrm>
              <a:off x="7086600" y="4103697"/>
              <a:ext cx="152400" cy="609600"/>
            </a:xfrm>
            <a:custGeom>
              <a:avLst/>
              <a:gdLst>
                <a:gd name="G0" fmla="+- 2335 0 0"/>
                <a:gd name="G1" fmla="+- 21600 0 0"/>
                <a:gd name="G2" fmla="+- 21600 0 0"/>
                <a:gd name="T0" fmla="*/ 2335 w 23935"/>
                <a:gd name="T1" fmla="*/ 0 h 43200"/>
                <a:gd name="T2" fmla="*/ 0 w 23935"/>
                <a:gd name="T3" fmla="*/ 43073 h 43200"/>
                <a:gd name="T4" fmla="*/ 2335 w 2393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935" h="43200" fill="none" extrusionOk="0">
                  <a:moveTo>
                    <a:pt x="2334" y="0"/>
                  </a:moveTo>
                  <a:cubicBezTo>
                    <a:pt x="14264" y="0"/>
                    <a:pt x="23935" y="9670"/>
                    <a:pt x="23935" y="21600"/>
                  </a:cubicBezTo>
                  <a:cubicBezTo>
                    <a:pt x="23935" y="33529"/>
                    <a:pt x="14264" y="43200"/>
                    <a:pt x="2335" y="43200"/>
                  </a:cubicBezTo>
                  <a:cubicBezTo>
                    <a:pt x="1554" y="43200"/>
                    <a:pt x="775" y="43157"/>
                    <a:pt x="-1" y="43073"/>
                  </a:cubicBezTo>
                </a:path>
                <a:path w="23935" h="43200" stroke="0" extrusionOk="0">
                  <a:moveTo>
                    <a:pt x="2334" y="0"/>
                  </a:moveTo>
                  <a:cubicBezTo>
                    <a:pt x="14264" y="0"/>
                    <a:pt x="23935" y="9670"/>
                    <a:pt x="23935" y="21600"/>
                  </a:cubicBezTo>
                  <a:cubicBezTo>
                    <a:pt x="23935" y="33529"/>
                    <a:pt x="14264" y="43200"/>
                    <a:pt x="2335" y="43200"/>
                  </a:cubicBezTo>
                  <a:cubicBezTo>
                    <a:pt x="1554" y="43200"/>
                    <a:pt x="775" y="43157"/>
                    <a:pt x="-1" y="43073"/>
                  </a:cubicBezTo>
                  <a:lnTo>
                    <a:pt x="233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1787308" y="3456818"/>
            <a:ext cx="519109" cy="762000"/>
            <a:chOff x="7086600" y="4024322"/>
            <a:chExt cx="1019175" cy="762000"/>
          </a:xfrm>
        </p:grpSpPr>
        <p:sp>
          <p:nvSpPr>
            <p:cNvPr id="141" name="Arc 76"/>
            <p:cNvSpPr>
              <a:spLocks/>
            </p:cNvSpPr>
            <p:nvPr/>
          </p:nvSpPr>
          <p:spPr bwMode="auto">
            <a:xfrm>
              <a:off x="7154863" y="4024322"/>
              <a:ext cx="304800" cy="7620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091"/>
                <a:gd name="T2" fmla="*/ 2163 w 21600"/>
                <a:gd name="T3" fmla="*/ 43091 h 43091"/>
                <a:gd name="T4" fmla="*/ 0 w 21600"/>
                <a:gd name="T5" fmla="*/ 21600 h 4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91"/>
                    <a:pt x="13199" y="41980"/>
                    <a:pt x="2163" y="43091"/>
                  </a:cubicBezTo>
                </a:path>
                <a:path w="21600" h="430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91"/>
                    <a:pt x="13199" y="41980"/>
                    <a:pt x="2163" y="430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Arc 77"/>
            <p:cNvSpPr>
              <a:spLocks/>
            </p:cNvSpPr>
            <p:nvPr/>
          </p:nvSpPr>
          <p:spPr bwMode="auto">
            <a:xfrm>
              <a:off x="7162800" y="4027497"/>
              <a:ext cx="942975" cy="758825"/>
            </a:xfrm>
            <a:custGeom>
              <a:avLst/>
              <a:gdLst>
                <a:gd name="G0" fmla="+- 6502 0 0"/>
                <a:gd name="G1" fmla="+- 21600 0 0"/>
                <a:gd name="G2" fmla="+- 21600 0 0"/>
                <a:gd name="T0" fmla="*/ 0 w 28102"/>
                <a:gd name="T1" fmla="*/ 1002 h 43200"/>
                <a:gd name="T2" fmla="*/ 149 w 28102"/>
                <a:gd name="T3" fmla="*/ 42245 h 43200"/>
                <a:gd name="T4" fmla="*/ 6502 w 2810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02" h="43200" fill="none" extrusionOk="0">
                  <a:moveTo>
                    <a:pt x="-1" y="1001"/>
                  </a:moveTo>
                  <a:cubicBezTo>
                    <a:pt x="2103" y="337"/>
                    <a:pt x="4296" y="-1"/>
                    <a:pt x="6502" y="0"/>
                  </a:cubicBezTo>
                  <a:cubicBezTo>
                    <a:pt x="18431" y="0"/>
                    <a:pt x="28102" y="9670"/>
                    <a:pt x="28102" y="21600"/>
                  </a:cubicBezTo>
                  <a:cubicBezTo>
                    <a:pt x="28102" y="33529"/>
                    <a:pt x="18431" y="43200"/>
                    <a:pt x="6502" y="43200"/>
                  </a:cubicBezTo>
                  <a:cubicBezTo>
                    <a:pt x="4348" y="43200"/>
                    <a:pt x="2207" y="42877"/>
                    <a:pt x="149" y="42244"/>
                  </a:cubicBezTo>
                </a:path>
                <a:path w="28102" h="43200" stroke="0" extrusionOk="0">
                  <a:moveTo>
                    <a:pt x="-1" y="1001"/>
                  </a:moveTo>
                  <a:cubicBezTo>
                    <a:pt x="2103" y="337"/>
                    <a:pt x="4296" y="-1"/>
                    <a:pt x="6502" y="0"/>
                  </a:cubicBezTo>
                  <a:cubicBezTo>
                    <a:pt x="18431" y="0"/>
                    <a:pt x="28102" y="9670"/>
                    <a:pt x="28102" y="21600"/>
                  </a:cubicBezTo>
                  <a:cubicBezTo>
                    <a:pt x="28102" y="33529"/>
                    <a:pt x="18431" y="43200"/>
                    <a:pt x="6502" y="43200"/>
                  </a:cubicBezTo>
                  <a:cubicBezTo>
                    <a:pt x="4348" y="43200"/>
                    <a:pt x="2207" y="42877"/>
                    <a:pt x="149" y="42244"/>
                  </a:cubicBezTo>
                  <a:lnTo>
                    <a:pt x="6502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Arc 80"/>
            <p:cNvSpPr>
              <a:spLocks/>
            </p:cNvSpPr>
            <p:nvPr/>
          </p:nvSpPr>
          <p:spPr bwMode="auto">
            <a:xfrm>
              <a:off x="7086600" y="4103697"/>
              <a:ext cx="152400" cy="609600"/>
            </a:xfrm>
            <a:custGeom>
              <a:avLst/>
              <a:gdLst>
                <a:gd name="G0" fmla="+- 2335 0 0"/>
                <a:gd name="G1" fmla="+- 21600 0 0"/>
                <a:gd name="G2" fmla="+- 21600 0 0"/>
                <a:gd name="T0" fmla="*/ 2335 w 23935"/>
                <a:gd name="T1" fmla="*/ 0 h 43200"/>
                <a:gd name="T2" fmla="*/ 0 w 23935"/>
                <a:gd name="T3" fmla="*/ 43073 h 43200"/>
                <a:gd name="T4" fmla="*/ 2335 w 2393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935" h="43200" fill="none" extrusionOk="0">
                  <a:moveTo>
                    <a:pt x="2334" y="0"/>
                  </a:moveTo>
                  <a:cubicBezTo>
                    <a:pt x="14264" y="0"/>
                    <a:pt x="23935" y="9670"/>
                    <a:pt x="23935" y="21600"/>
                  </a:cubicBezTo>
                  <a:cubicBezTo>
                    <a:pt x="23935" y="33529"/>
                    <a:pt x="14264" y="43200"/>
                    <a:pt x="2335" y="43200"/>
                  </a:cubicBezTo>
                  <a:cubicBezTo>
                    <a:pt x="1554" y="43200"/>
                    <a:pt x="775" y="43157"/>
                    <a:pt x="-1" y="43073"/>
                  </a:cubicBezTo>
                </a:path>
                <a:path w="23935" h="43200" stroke="0" extrusionOk="0">
                  <a:moveTo>
                    <a:pt x="2334" y="0"/>
                  </a:moveTo>
                  <a:cubicBezTo>
                    <a:pt x="14264" y="0"/>
                    <a:pt x="23935" y="9670"/>
                    <a:pt x="23935" y="21600"/>
                  </a:cubicBezTo>
                  <a:cubicBezTo>
                    <a:pt x="23935" y="33529"/>
                    <a:pt x="14264" y="43200"/>
                    <a:pt x="2335" y="43200"/>
                  </a:cubicBezTo>
                  <a:cubicBezTo>
                    <a:pt x="1554" y="43200"/>
                    <a:pt x="775" y="43157"/>
                    <a:pt x="-1" y="43073"/>
                  </a:cubicBezTo>
                  <a:lnTo>
                    <a:pt x="233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44" name="灯片编号占位符 1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33</a:t>
            </a:fld>
            <a:endParaRPr lang="en-US" altLang="zh-CN"/>
          </a:p>
        </p:txBody>
      </p:sp>
      <p:graphicFrame>
        <p:nvGraphicFramePr>
          <p:cNvPr id="487427" name="Object 3"/>
          <p:cNvGraphicFramePr>
            <a:graphicFrameLocks noChangeAspect="1"/>
          </p:cNvGraphicFramePr>
          <p:nvPr/>
        </p:nvGraphicFramePr>
        <p:xfrm>
          <a:off x="5314980" y="1066504"/>
          <a:ext cx="3543300" cy="546100"/>
        </p:xfrm>
        <a:graphic>
          <a:graphicData uri="http://schemas.openxmlformats.org/presentationml/2006/ole">
            <p:oleObj spid="_x0000_s487437" name="Equation" r:id="rId4" imgW="2705760" imgH="419040" progId="Equation.3">
              <p:embed/>
            </p:oleObj>
          </a:graphicData>
        </a:graphic>
      </p:graphicFrame>
      <p:graphicFrame>
        <p:nvGraphicFramePr>
          <p:cNvPr id="487430" name="Object 6"/>
          <p:cNvGraphicFramePr>
            <a:graphicFrameLocks noChangeAspect="1"/>
          </p:cNvGraphicFramePr>
          <p:nvPr/>
        </p:nvGraphicFramePr>
        <p:xfrm>
          <a:off x="3419872" y="1760364"/>
          <a:ext cx="927100" cy="444500"/>
        </p:xfrm>
        <a:graphic>
          <a:graphicData uri="http://schemas.openxmlformats.org/presentationml/2006/ole">
            <p:oleObj spid="_x0000_s487440" name="Equation" r:id="rId5" imgW="698760" imgH="330120" progId="Equation.3">
              <p:embed/>
            </p:oleObj>
          </a:graphicData>
        </a:graphic>
      </p:graphicFrame>
      <p:graphicFrame>
        <p:nvGraphicFramePr>
          <p:cNvPr id="487431" name="Object 7"/>
          <p:cNvGraphicFramePr>
            <a:graphicFrameLocks noChangeAspect="1"/>
          </p:cNvGraphicFramePr>
          <p:nvPr/>
        </p:nvGraphicFramePr>
        <p:xfrm>
          <a:off x="3500430" y="1066504"/>
          <a:ext cx="889000" cy="444500"/>
        </p:xfrm>
        <a:graphic>
          <a:graphicData uri="http://schemas.openxmlformats.org/presentationml/2006/ole">
            <p:oleObj spid="_x0000_s487441" name="Equation" r:id="rId6" imgW="673200" imgH="330120" progId="Equation.3">
              <p:embed/>
            </p:oleObj>
          </a:graphicData>
        </a:graphic>
      </p:graphicFrame>
      <p:sp>
        <p:nvSpPr>
          <p:cNvPr id="103" name="Rectangle 51"/>
          <p:cNvSpPr>
            <a:spLocks noChangeArrowheads="1"/>
          </p:cNvSpPr>
          <p:nvPr/>
        </p:nvSpPr>
        <p:spPr bwMode="auto">
          <a:xfrm>
            <a:off x="74211" y="228600"/>
            <a:ext cx="32736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 Circuit Diagram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aphicFrame>
        <p:nvGraphicFramePr>
          <p:cNvPr id="487442" name="Object 18"/>
          <p:cNvGraphicFramePr>
            <a:graphicFrameLocks noChangeAspect="1"/>
          </p:cNvGraphicFramePr>
          <p:nvPr/>
        </p:nvGraphicFramePr>
        <p:xfrm>
          <a:off x="899592" y="1628800"/>
          <a:ext cx="2043112" cy="577850"/>
        </p:xfrm>
        <a:graphic>
          <a:graphicData uri="http://schemas.openxmlformats.org/presentationml/2006/ole">
            <p:oleObj spid="_x0000_s487442" name="Equation" r:id="rId7" imgW="888840" imgH="253800" progId="Equation.DSMT4">
              <p:embed/>
            </p:oleObj>
          </a:graphicData>
        </a:graphic>
      </p:graphicFrame>
      <p:graphicFrame>
        <p:nvGraphicFramePr>
          <p:cNvPr id="487443" name="Object 19"/>
          <p:cNvGraphicFramePr>
            <a:graphicFrameLocks noChangeAspect="1"/>
          </p:cNvGraphicFramePr>
          <p:nvPr/>
        </p:nvGraphicFramePr>
        <p:xfrm>
          <a:off x="827584" y="908720"/>
          <a:ext cx="2043113" cy="636587"/>
        </p:xfrm>
        <a:graphic>
          <a:graphicData uri="http://schemas.openxmlformats.org/presentationml/2006/ole">
            <p:oleObj spid="_x0000_s487443" name="Equation" r:id="rId8" imgW="8888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8915400" cy="2123658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4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Examples of Typical Synchronous Sequential Circuits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dirty="0" smtClean="0">
                <a:latin typeface="黑体" pitchFamily="49" charset="-122"/>
                <a:ea typeface="黑体" pitchFamily="49" charset="-122"/>
              </a:rPr>
            </a:b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4.1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Integrated Counter</a:t>
            </a:r>
            <a:endParaRPr lang="en-US" altLang="zh-CN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34</a:t>
            </a:fld>
            <a:endParaRPr lang="en-US" altLang="zh-CN"/>
          </a:p>
        </p:txBody>
      </p:sp>
      <p:grpSp>
        <p:nvGrpSpPr>
          <p:cNvPr id="20" name="Group 6"/>
          <p:cNvGrpSpPr>
            <a:grpSpLocks/>
          </p:cNvGrpSpPr>
          <p:nvPr/>
        </p:nvGrpSpPr>
        <p:grpSpPr bwMode="auto">
          <a:xfrm>
            <a:off x="827584" y="2780928"/>
            <a:ext cx="6440487" cy="3984625"/>
            <a:chOff x="864" y="1104"/>
            <a:chExt cx="4057" cy="2510"/>
          </a:xfrm>
        </p:grpSpPr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1008" y="1776"/>
              <a:ext cx="3888" cy="1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1200" y="3120"/>
              <a:ext cx="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1680" y="3120"/>
              <a:ext cx="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208" y="3120"/>
              <a:ext cx="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2736" y="3120"/>
              <a:ext cx="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3264" y="3120"/>
              <a:ext cx="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3744" y="3120"/>
              <a:ext cx="0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4272" y="3120"/>
              <a:ext cx="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4752" y="3120"/>
              <a:ext cx="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 flipV="1">
              <a:off x="1152" y="1570"/>
              <a:ext cx="0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 flipV="1">
              <a:off x="1584" y="1570"/>
              <a:ext cx="0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 flipV="1">
              <a:off x="2112" y="1570"/>
              <a:ext cx="0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 flipV="1">
              <a:off x="2640" y="1570"/>
              <a:ext cx="0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 flipV="1">
              <a:off x="3216" y="1570"/>
              <a:ext cx="0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 flipV="1">
              <a:off x="3696" y="1570"/>
              <a:ext cx="0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 flipV="1">
              <a:off x="4176" y="1570"/>
              <a:ext cx="0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 flipV="1">
              <a:off x="4704" y="1570"/>
              <a:ext cx="0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" name="Rectangle 24"/>
            <p:cNvSpPr>
              <a:spLocks noChangeArrowheads="1"/>
            </p:cNvSpPr>
            <p:nvPr/>
          </p:nvSpPr>
          <p:spPr bwMode="auto">
            <a:xfrm>
              <a:off x="1056" y="273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4608" y="273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8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4608" y="172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9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1008" y="172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16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2304" y="2202"/>
              <a:ext cx="10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74LS161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5" name="Rectangle 29"/>
            <p:cNvSpPr>
              <a:spLocks noChangeArrowheads="1"/>
            </p:cNvSpPr>
            <p:nvPr/>
          </p:nvSpPr>
          <p:spPr bwMode="auto">
            <a:xfrm>
              <a:off x="1429" y="116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CO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6" name="Rectangle 30"/>
            <p:cNvSpPr>
              <a:spLocks noChangeArrowheads="1"/>
            </p:cNvSpPr>
            <p:nvPr/>
          </p:nvSpPr>
          <p:spPr bwMode="auto">
            <a:xfrm>
              <a:off x="2109" y="3249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7" name="Rectangle 31"/>
            <p:cNvSpPr>
              <a:spLocks noChangeArrowheads="1"/>
            </p:cNvSpPr>
            <p:nvPr/>
          </p:nvSpPr>
          <p:spPr bwMode="auto">
            <a:xfrm>
              <a:off x="864" y="1104"/>
              <a:ext cx="5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V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CC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" name="Rectangle 32"/>
            <p:cNvSpPr>
              <a:spLocks noChangeArrowheads="1"/>
            </p:cNvSpPr>
            <p:nvPr/>
          </p:nvSpPr>
          <p:spPr bwMode="auto">
            <a:xfrm>
              <a:off x="3515" y="116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9" name="Line 33"/>
            <p:cNvSpPr>
              <a:spLocks noChangeShapeType="1"/>
            </p:cNvSpPr>
            <p:nvPr/>
          </p:nvSpPr>
          <p:spPr bwMode="auto">
            <a:xfrm>
              <a:off x="4604" y="3294"/>
              <a:ext cx="3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0" name="Rectangle 34"/>
            <p:cNvSpPr>
              <a:spLocks noChangeArrowheads="1"/>
            </p:cNvSpPr>
            <p:nvPr/>
          </p:nvSpPr>
          <p:spPr bwMode="auto">
            <a:xfrm>
              <a:off x="2472" y="116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1" name="Rectangle 35"/>
            <p:cNvSpPr>
              <a:spLocks noChangeArrowheads="1"/>
            </p:cNvSpPr>
            <p:nvPr/>
          </p:nvSpPr>
          <p:spPr bwMode="auto">
            <a:xfrm>
              <a:off x="3061" y="116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2" name="Rectangle 36"/>
            <p:cNvSpPr>
              <a:spLocks noChangeArrowheads="1"/>
            </p:cNvSpPr>
            <p:nvPr/>
          </p:nvSpPr>
          <p:spPr bwMode="auto">
            <a:xfrm>
              <a:off x="1927" y="116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4513" y="116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LD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4" name="Rectangle 38"/>
            <p:cNvSpPr>
              <a:spLocks noChangeArrowheads="1"/>
            </p:cNvSpPr>
            <p:nvPr/>
          </p:nvSpPr>
          <p:spPr bwMode="auto">
            <a:xfrm>
              <a:off x="3969" y="1162"/>
              <a:ext cx="4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CT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T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3606" y="3249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" name="Line 40"/>
            <p:cNvSpPr>
              <a:spLocks noChangeShapeType="1"/>
            </p:cNvSpPr>
            <p:nvPr/>
          </p:nvSpPr>
          <p:spPr bwMode="auto">
            <a:xfrm>
              <a:off x="1010" y="2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7" name="Line 41"/>
            <p:cNvSpPr>
              <a:spLocks noChangeShapeType="1"/>
            </p:cNvSpPr>
            <p:nvPr/>
          </p:nvSpPr>
          <p:spPr bwMode="auto">
            <a:xfrm>
              <a:off x="1202" y="22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" name="Line 42"/>
            <p:cNvSpPr>
              <a:spLocks noChangeShapeType="1"/>
            </p:cNvSpPr>
            <p:nvPr/>
          </p:nvSpPr>
          <p:spPr bwMode="auto">
            <a:xfrm flipH="1">
              <a:off x="1010" y="24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9" name="Line 43"/>
            <p:cNvSpPr>
              <a:spLocks noChangeShapeType="1"/>
            </p:cNvSpPr>
            <p:nvPr/>
          </p:nvSpPr>
          <p:spPr bwMode="auto">
            <a:xfrm>
              <a:off x="4561" y="121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0" name="Rectangle 44"/>
            <p:cNvSpPr>
              <a:spLocks noChangeArrowheads="1"/>
            </p:cNvSpPr>
            <p:nvPr/>
          </p:nvSpPr>
          <p:spPr bwMode="auto">
            <a:xfrm>
              <a:off x="2653" y="3249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1" name="Rectangle 45"/>
            <p:cNvSpPr>
              <a:spLocks noChangeArrowheads="1"/>
            </p:cNvSpPr>
            <p:nvPr/>
          </p:nvSpPr>
          <p:spPr bwMode="auto">
            <a:xfrm>
              <a:off x="3152" y="3249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" name="Rectangle 46"/>
            <p:cNvSpPr>
              <a:spLocks noChangeArrowheads="1"/>
            </p:cNvSpPr>
            <p:nvPr/>
          </p:nvSpPr>
          <p:spPr bwMode="auto">
            <a:xfrm>
              <a:off x="4105" y="3249"/>
              <a:ext cx="4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CT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P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3" name="Rectangle 47"/>
            <p:cNvSpPr>
              <a:spLocks noChangeArrowheads="1"/>
            </p:cNvSpPr>
            <p:nvPr/>
          </p:nvSpPr>
          <p:spPr bwMode="auto">
            <a:xfrm>
              <a:off x="1519" y="324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CP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4" name="Rectangle 48"/>
            <p:cNvSpPr>
              <a:spLocks noChangeArrowheads="1"/>
            </p:cNvSpPr>
            <p:nvPr/>
          </p:nvSpPr>
          <p:spPr bwMode="auto">
            <a:xfrm>
              <a:off x="1066" y="324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CR</a:t>
              </a:r>
              <a:endParaRPr lang="zh-CN" alt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5" name="Line 49"/>
            <p:cNvSpPr>
              <a:spLocks noChangeShapeType="1"/>
            </p:cNvSpPr>
            <p:nvPr/>
          </p:nvSpPr>
          <p:spPr bwMode="auto">
            <a:xfrm>
              <a:off x="1111" y="333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6" name="矩形 65"/>
          <p:cNvSpPr/>
          <p:nvPr/>
        </p:nvSpPr>
        <p:spPr>
          <a:xfrm>
            <a:off x="251520" y="2201089"/>
            <a:ext cx="98650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Chip Pin Diagram of Four-Bit Binary Addition Counter </a:t>
            </a:r>
            <a:r>
              <a:rPr lang="zh-CN" alt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74</a:t>
            </a:r>
            <a:r>
              <a:rPr lang="en-US" altLang="zh-CN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LS161</a:t>
            </a:r>
            <a:endParaRPr lang="zh-CN" altLang="en-US" sz="2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1271588" y="1066800"/>
            <a:ext cx="6172200" cy="213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26" name="Line 6"/>
          <p:cNvSpPr>
            <a:spLocks noChangeShapeType="1"/>
          </p:cNvSpPr>
          <p:nvPr/>
        </p:nvSpPr>
        <p:spPr bwMode="auto">
          <a:xfrm>
            <a:off x="1576388" y="3357563"/>
            <a:ext cx="0" cy="119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27" name="Line 7"/>
          <p:cNvSpPr>
            <a:spLocks noChangeShapeType="1"/>
          </p:cNvSpPr>
          <p:nvPr/>
        </p:nvSpPr>
        <p:spPr bwMode="auto">
          <a:xfrm>
            <a:off x="23383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28" name="Line 8"/>
          <p:cNvSpPr>
            <a:spLocks noChangeShapeType="1"/>
          </p:cNvSpPr>
          <p:nvPr/>
        </p:nvSpPr>
        <p:spPr bwMode="auto">
          <a:xfrm>
            <a:off x="31765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>
            <a:off x="40147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0" name="Line 10"/>
          <p:cNvSpPr>
            <a:spLocks noChangeShapeType="1"/>
          </p:cNvSpPr>
          <p:nvPr/>
        </p:nvSpPr>
        <p:spPr bwMode="auto">
          <a:xfrm>
            <a:off x="48529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1" name="Line 11"/>
          <p:cNvSpPr>
            <a:spLocks noChangeShapeType="1"/>
          </p:cNvSpPr>
          <p:nvPr/>
        </p:nvSpPr>
        <p:spPr bwMode="auto">
          <a:xfrm>
            <a:off x="5614988" y="3200400"/>
            <a:ext cx="0" cy="204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2" name="Line 12"/>
          <p:cNvSpPr>
            <a:spLocks noChangeShapeType="1"/>
          </p:cNvSpPr>
          <p:nvPr/>
        </p:nvSpPr>
        <p:spPr bwMode="auto">
          <a:xfrm>
            <a:off x="64531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3" name="Line 13"/>
          <p:cNvSpPr>
            <a:spLocks noChangeShapeType="1"/>
          </p:cNvSpPr>
          <p:nvPr/>
        </p:nvSpPr>
        <p:spPr bwMode="auto">
          <a:xfrm>
            <a:off x="72151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4" name="Line 14"/>
          <p:cNvSpPr>
            <a:spLocks noChangeShapeType="1"/>
          </p:cNvSpPr>
          <p:nvPr/>
        </p:nvSpPr>
        <p:spPr bwMode="auto">
          <a:xfrm flipV="1">
            <a:off x="15001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5" name="Line 15"/>
          <p:cNvSpPr>
            <a:spLocks noChangeShapeType="1"/>
          </p:cNvSpPr>
          <p:nvPr/>
        </p:nvSpPr>
        <p:spPr bwMode="auto">
          <a:xfrm flipV="1">
            <a:off x="21859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6" name="Line 16"/>
          <p:cNvSpPr>
            <a:spLocks noChangeShapeType="1"/>
          </p:cNvSpPr>
          <p:nvPr/>
        </p:nvSpPr>
        <p:spPr bwMode="auto">
          <a:xfrm flipV="1">
            <a:off x="30241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7" name="Line 17"/>
          <p:cNvSpPr>
            <a:spLocks noChangeShapeType="1"/>
          </p:cNvSpPr>
          <p:nvPr/>
        </p:nvSpPr>
        <p:spPr bwMode="auto">
          <a:xfrm flipV="1">
            <a:off x="38623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8" name="Line 18"/>
          <p:cNvSpPr>
            <a:spLocks noChangeShapeType="1"/>
          </p:cNvSpPr>
          <p:nvPr/>
        </p:nvSpPr>
        <p:spPr bwMode="auto">
          <a:xfrm flipV="1">
            <a:off x="47767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39" name="Line 19"/>
          <p:cNvSpPr>
            <a:spLocks noChangeShapeType="1"/>
          </p:cNvSpPr>
          <p:nvPr/>
        </p:nvSpPr>
        <p:spPr bwMode="auto">
          <a:xfrm flipV="1">
            <a:off x="55387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40" name="Line 20"/>
          <p:cNvSpPr>
            <a:spLocks noChangeShapeType="1"/>
          </p:cNvSpPr>
          <p:nvPr/>
        </p:nvSpPr>
        <p:spPr bwMode="auto">
          <a:xfrm flipV="1">
            <a:off x="63007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41" name="Line 21"/>
          <p:cNvSpPr>
            <a:spLocks noChangeShapeType="1"/>
          </p:cNvSpPr>
          <p:nvPr/>
        </p:nvSpPr>
        <p:spPr bwMode="auto">
          <a:xfrm flipV="1">
            <a:off x="7138988" y="69215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42" name="Rectangle 22"/>
          <p:cNvSpPr>
            <a:spLocks noChangeArrowheads="1"/>
          </p:cNvSpPr>
          <p:nvPr/>
        </p:nvSpPr>
        <p:spPr bwMode="auto">
          <a:xfrm>
            <a:off x="1347788" y="2581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43" name="Rectangle 23"/>
          <p:cNvSpPr>
            <a:spLocks noChangeArrowheads="1"/>
          </p:cNvSpPr>
          <p:nvPr/>
        </p:nvSpPr>
        <p:spPr bwMode="auto">
          <a:xfrm>
            <a:off x="6986588" y="2581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44" name="Rectangle 24"/>
          <p:cNvSpPr>
            <a:spLocks noChangeArrowheads="1"/>
          </p:cNvSpPr>
          <p:nvPr/>
        </p:nvSpPr>
        <p:spPr bwMode="auto">
          <a:xfrm>
            <a:off x="6986588" y="9810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45" name="Rectangle 25"/>
          <p:cNvSpPr>
            <a:spLocks noChangeArrowheads="1"/>
          </p:cNvSpPr>
          <p:nvPr/>
        </p:nvSpPr>
        <p:spPr bwMode="auto">
          <a:xfrm>
            <a:off x="1271588" y="981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46" name="Rectangle 26"/>
          <p:cNvSpPr>
            <a:spLocks noChangeArrowheads="1"/>
          </p:cNvSpPr>
          <p:nvPr/>
        </p:nvSpPr>
        <p:spPr bwMode="auto">
          <a:xfrm>
            <a:off x="3328988" y="1743075"/>
            <a:ext cx="160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74LS161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47" name="Rectangle 27"/>
          <p:cNvSpPr>
            <a:spLocks noChangeArrowheads="1"/>
          </p:cNvSpPr>
          <p:nvPr/>
        </p:nvSpPr>
        <p:spPr bwMode="auto">
          <a:xfrm>
            <a:off x="1939925" y="92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CO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48" name="Rectangle 28"/>
          <p:cNvSpPr>
            <a:spLocks noChangeArrowheads="1"/>
          </p:cNvSpPr>
          <p:nvPr/>
        </p:nvSpPr>
        <p:spPr bwMode="auto">
          <a:xfrm>
            <a:off x="3019425" y="3405188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49" name="Rectangle 29"/>
          <p:cNvSpPr>
            <a:spLocks noChangeArrowheads="1"/>
          </p:cNvSpPr>
          <p:nvPr/>
        </p:nvSpPr>
        <p:spPr bwMode="auto">
          <a:xfrm>
            <a:off x="1042988" y="0"/>
            <a:ext cx="89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CC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0" name="Rectangle 30"/>
          <p:cNvSpPr>
            <a:spLocks noChangeArrowheads="1"/>
          </p:cNvSpPr>
          <p:nvPr/>
        </p:nvSpPr>
        <p:spPr bwMode="auto">
          <a:xfrm>
            <a:off x="5251450" y="920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1" name="Line 31"/>
          <p:cNvSpPr>
            <a:spLocks noChangeShapeType="1"/>
          </p:cNvSpPr>
          <p:nvPr/>
        </p:nvSpPr>
        <p:spPr bwMode="auto">
          <a:xfrm>
            <a:off x="6980238" y="3476625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52" name="Rectangle 32"/>
          <p:cNvSpPr>
            <a:spLocks noChangeArrowheads="1"/>
          </p:cNvSpPr>
          <p:nvPr/>
        </p:nvSpPr>
        <p:spPr bwMode="auto">
          <a:xfrm>
            <a:off x="3595688" y="920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3" name="Rectangle 33"/>
          <p:cNvSpPr>
            <a:spLocks noChangeArrowheads="1"/>
          </p:cNvSpPr>
          <p:nvPr/>
        </p:nvSpPr>
        <p:spPr bwMode="auto">
          <a:xfrm>
            <a:off x="4530725" y="920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4" name="Rectangle 34"/>
          <p:cNvSpPr>
            <a:spLocks noChangeArrowheads="1"/>
          </p:cNvSpPr>
          <p:nvPr/>
        </p:nvSpPr>
        <p:spPr bwMode="auto">
          <a:xfrm>
            <a:off x="2730500" y="920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5" name="Rectangle 35"/>
          <p:cNvSpPr>
            <a:spLocks noChangeArrowheads="1"/>
          </p:cNvSpPr>
          <p:nvPr/>
        </p:nvSpPr>
        <p:spPr bwMode="auto">
          <a:xfrm>
            <a:off x="6835775" y="92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LD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6" name="Rectangle 36"/>
          <p:cNvSpPr>
            <a:spLocks noChangeArrowheads="1"/>
          </p:cNvSpPr>
          <p:nvPr/>
        </p:nvSpPr>
        <p:spPr bwMode="auto">
          <a:xfrm>
            <a:off x="5972175" y="92075"/>
            <a:ext cx="723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T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7" name="Rectangle 37"/>
          <p:cNvSpPr>
            <a:spLocks noChangeArrowheads="1"/>
          </p:cNvSpPr>
          <p:nvPr/>
        </p:nvSpPr>
        <p:spPr bwMode="auto">
          <a:xfrm>
            <a:off x="5395913" y="3405188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baseline="-25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8" name="Line 38"/>
          <p:cNvSpPr>
            <a:spLocks noChangeShapeType="1"/>
          </p:cNvSpPr>
          <p:nvPr/>
        </p:nvSpPr>
        <p:spPr bwMode="auto">
          <a:xfrm>
            <a:off x="1274763" y="18923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59" name="Line 39"/>
          <p:cNvSpPr>
            <a:spLocks noChangeShapeType="1"/>
          </p:cNvSpPr>
          <p:nvPr/>
        </p:nvSpPr>
        <p:spPr bwMode="auto">
          <a:xfrm>
            <a:off x="1579563" y="18923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60" name="Line 40"/>
          <p:cNvSpPr>
            <a:spLocks noChangeShapeType="1"/>
          </p:cNvSpPr>
          <p:nvPr/>
        </p:nvSpPr>
        <p:spPr bwMode="auto">
          <a:xfrm flipH="1">
            <a:off x="1274763" y="21971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61" name="Line 41"/>
          <p:cNvSpPr>
            <a:spLocks noChangeShapeType="1"/>
          </p:cNvSpPr>
          <p:nvPr/>
        </p:nvSpPr>
        <p:spPr bwMode="auto">
          <a:xfrm>
            <a:off x="6911975" y="168275"/>
            <a:ext cx="4572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62" name="Rectangle 42"/>
          <p:cNvSpPr>
            <a:spLocks noChangeArrowheads="1"/>
          </p:cNvSpPr>
          <p:nvPr/>
        </p:nvSpPr>
        <p:spPr bwMode="auto">
          <a:xfrm>
            <a:off x="3883025" y="3405188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63" name="Rectangle 43"/>
          <p:cNvSpPr>
            <a:spLocks noChangeArrowheads="1"/>
          </p:cNvSpPr>
          <p:nvPr/>
        </p:nvSpPr>
        <p:spPr bwMode="auto">
          <a:xfrm>
            <a:off x="4675188" y="3405188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64" name="Rectangle 44"/>
          <p:cNvSpPr>
            <a:spLocks noChangeArrowheads="1"/>
          </p:cNvSpPr>
          <p:nvPr/>
        </p:nvSpPr>
        <p:spPr bwMode="auto">
          <a:xfrm>
            <a:off x="6188075" y="3405188"/>
            <a:ext cx="723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65" name="Rectangle 45"/>
          <p:cNvSpPr>
            <a:spLocks noChangeArrowheads="1"/>
          </p:cNvSpPr>
          <p:nvPr/>
        </p:nvSpPr>
        <p:spPr bwMode="auto">
          <a:xfrm>
            <a:off x="2082800" y="34051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baseline="-25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66" name="Rectangle 46"/>
          <p:cNvSpPr>
            <a:spLocks noChangeArrowheads="1"/>
          </p:cNvSpPr>
          <p:nvPr/>
        </p:nvSpPr>
        <p:spPr bwMode="auto">
          <a:xfrm>
            <a:off x="1363663" y="3492505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CR</a:t>
            </a:r>
            <a:endParaRPr lang="zh-CN" altLang="en-US" baseline="-25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67" name="Line 47"/>
          <p:cNvSpPr>
            <a:spLocks noChangeShapeType="1"/>
          </p:cNvSpPr>
          <p:nvPr/>
        </p:nvSpPr>
        <p:spPr bwMode="auto">
          <a:xfrm>
            <a:off x="1435100" y="3548063"/>
            <a:ext cx="431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77" name="Oval 57"/>
          <p:cNvSpPr>
            <a:spLocks noChangeArrowheads="1"/>
          </p:cNvSpPr>
          <p:nvPr/>
        </p:nvSpPr>
        <p:spPr bwMode="auto">
          <a:xfrm>
            <a:off x="7092950" y="908050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78" name="Oval 58"/>
          <p:cNvSpPr>
            <a:spLocks noChangeArrowheads="1"/>
          </p:cNvSpPr>
          <p:nvPr/>
        </p:nvSpPr>
        <p:spPr bwMode="auto">
          <a:xfrm>
            <a:off x="1476375" y="3213100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灯片编号占位符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35</a:t>
            </a:fld>
            <a:endParaRPr lang="en-US" altLang="zh-CN"/>
          </a:p>
        </p:txBody>
      </p:sp>
      <p:sp>
        <p:nvSpPr>
          <p:cNvPr id="56" name="矩形 55"/>
          <p:cNvSpPr/>
          <p:nvPr/>
        </p:nvSpPr>
        <p:spPr>
          <a:xfrm>
            <a:off x="72008" y="4273639"/>
            <a:ext cx="9108504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CR NOT 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counting number 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will be set 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0000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at once.</a:t>
            </a:r>
          </a:p>
          <a:p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LD NOT 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counting number 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will be set 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900" baseline="-25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900" baseline="-25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900" baseline="-25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900" baseline="-25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when the next clock pulse (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rising edge</a:t>
            </a:r>
            <a:r>
              <a:rPr lang="en-US" altLang="zh-CN" sz="2900" dirty="0" smtClean="0">
                <a:effectLst/>
                <a:latin typeface="Times New Roman" pitchFamily="18" charset="0"/>
                <a:cs typeface="Times New Roman" pitchFamily="18" charset="0"/>
              </a:rPr>
              <a:t>) triggers.</a:t>
            </a:r>
          </a:p>
          <a:p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CP</a:t>
            </a:r>
            <a:r>
              <a:rPr lang="en-US" altLang="zh-CN" sz="2900" dirty="0" smtClean="0">
                <a:effectLst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is </a:t>
            </a:r>
            <a:r>
              <a:rPr lang="en-US" altLang="zh-CN" sz="2900" dirty="0" smtClean="0">
                <a:solidFill>
                  <a:srgbClr val="FFFF00"/>
                </a:solidFill>
                <a:effectLst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clock pulse </a:t>
            </a:r>
            <a:r>
              <a:rPr lang="en-US" altLang="zh-CN" sz="2900" dirty="0" smtClean="0">
                <a:effectLst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(rising edge triggered).</a:t>
            </a:r>
            <a:endParaRPr lang="en-US" altLang="zh-CN" sz="2900" dirty="0">
              <a:effectLst/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1271588" y="1066800"/>
            <a:ext cx="6172200" cy="213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50" name="Line 6"/>
          <p:cNvSpPr>
            <a:spLocks noChangeShapeType="1"/>
          </p:cNvSpPr>
          <p:nvPr/>
        </p:nvSpPr>
        <p:spPr bwMode="auto">
          <a:xfrm>
            <a:off x="1576388" y="3357563"/>
            <a:ext cx="0" cy="119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51" name="Line 7"/>
          <p:cNvSpPr>
            <a:spLocks noChangeShapeType="1"/>
          </p:cNvSpPr>
          <p:nvPr/>
        </p:nvSpPr>
        <p:spPr bwMode="auto">
          <a:xfrm>
            <a:off x="23383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52" name="Line 8"/>
          <p:cNvSpPr>
            <a:spLocks noChangeShapeType="1"/>
          </p:cNvSpPr>
          <p:nvPr/>
        </p:nvSpPr>
        <p:spPr bwMode="auto">
          <a:xfrm>
            <a:off x="31765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53" name="Line 9"/>
          <p:cNvSpPr>
            <a:spLocks noChangeShapeType="1"/>
          </p:cNvSpPr>
          <p:nvPr/>
        </p:nvSpPr>
        <p:spPr bwMode="auto">
          <a:xfrm>
            <a:off x="40147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54" name="Line 10"/>
          <p:cNvSpPr>
            <a:spLocks noChangeShapeType="1"/>
          </p:cNvSpPr>
          <p:nvPr/>
        </p:nvSpPr>
        <p:spPr bwMode="auto">
          <a:xfrm>
            <a:off x="48529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55" name="Line 11"/>
          <p:cNvSpPr>
            <a:spLocks noChangeShapeType="1"/>
          </p:cNvSpPr>
          <p:nvPr/>
        </p:nvSpPr>
        <p:spPr bwMode="auto">
          <a:xfrm>
            <a:off x="5614988" y="3200400"/>
            <a:ext cx="0" cy="204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>
            <a:off x="64531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57" name="Line 13"/>
          <p:cNvSpPr>
            <a:spLocks noChangeShapeType="1"/>
          </p:cNvSpPr>
          <p:nvPr/>
        </p:nvSpPr>
        <p:spPr bwMode="auto">
          <a:xfrm>
            <a:off x="7215188" y="320040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 flipV="1">
            <a:off x="15001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59" name="Line 15"/>
          <p:cNvSpPr>
            <a:spLocks noChangeShapeType="1"/>
          </p:cNvSpPr>
          <p:nvPr/>
        </p:nvSpPr>
        <p:spPr bwMode="auto">
          <a:xfrm flipV="1">
            <a:off x="21859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 flipV="1">
            <a:off x="30241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 flipV="1">
            <a:off x="38623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 flipV="1">
            <a:off x="47767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 flipV="1">
            <a:off x="55387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 flipV="1">
            <a:off x="6300788" y="73977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 flipV="1">
            <a:off x="7138988" y="739775"/>
            <a:ext cx="0" cy="168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66" name="Rectangle 22"/>
          <p:cNvSpPr>
            <a:spLocks noChangeArrowheads="1"/>
          </p:cNvSpPr>
          <p:nvPr/>
        </p:nvSpPr>
        <p:spPr bwMode="auto">
          <a:xfrm>
            <a:off x="1347788" y="2581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67" name="Rectangle 23"/>
          <p:cNvSpPr>
            <a:spLocks noChangeArrowheads="1"/>
          </p:cNvSpPr>
          <p:nvPr/>
        </p:nvSpPr>
        <p:spPr bwMode="auto">
          <a:xfrm>
            <a:off x="6986588" y="2581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68" name="Rectangle 24"/>
          <p:cNvSpPr>
            <a:spLocks noChangeArrowheads="1"/>
          </p:cNvSpPr>
          <p:nvPr/>
        </p:nvSpPr>
        <p:spPr bwMode="auto">
          <a:xfrm>
            <a:off x="6986588" y="9810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69" name="Rectangle 25"/>
          <p:cNvSpPr>
            <a:spLocks noChangeArrowheads="1"/>
          </p:cNvSpPr>
          <p:nvPr/>
        </p:nvSpPr>
        <p:spPr bwMode="auto">
          <a:xfrm>
            <a:off x="1271588" y="981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3328988" y="1743075"/>
            <a:ext cx="160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74LS161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71" name="Rectangle 27"/>
          <p:cNvSpPr>
            <a:spLocks noChangeArrowheads="1"/>
          </p:cNvSpPr>
          <p:nvPr/>
        </p:nvSpPr>
        <p:spPr bwMode="auto">
          <a:xfrm>
            <a:off x="1939925" y="92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CO</a:t>
            </a:r>
            <a:endParaRPr lang="zh-CN" altLang="en-US" baseline="-25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72" name="Rectangle 28"/>
          <p:cNvSpPr>
            <a:spLocks noChangeArrowheads="1"/>
          </p:cNvSpPr>
          <p:nvPr/>
        </p:nvSpPr>
        <p:spPr bwMode="auto">
          <a:xfrm>
            <a:off x="3019425" y="3405188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73" name="Rectangle 29"/>
          <p:cNvSpPr>
            <a:spLocks noChangeArrowheads="1"/>
          </p:cNvSpPr>
          <p:nvPr/>
        </p:nvSpPr>
        <p:spPr bwMode="auto">
          <a:xfrm>
            <a:off x="1042988" y="0"/>
            <a:ext cx="89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CC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74" name="Rectangle 30"/>
          <p:cNvSpPr>
            <a:spLocks noChangeArrowheads="1"/>
          </p:cNvSpPr>
          <p:nvPr/>
        </p:nvSpPr>
        <p:spPr bwMode="auto">
          <a:xfrm>
            <a:off x="5251450" y="9207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baseline="-250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75" name="Line 31"/>
          <p:cNvSpPr>
            <a:spLocks noChangeShapeType="1"/>
          </p:cNvSpPr>
          <p:nvPr/>
        </p:nvSpPr>
        <p:spPr bwMode="auto">
          <a:xfrm>
            <a:off x="6980238" y="3476625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76" name="Rectangle 32"/>
          <p:cNvSpPr>
            <a:spLocks noChangeArrowheads="1"/>
          </p:cNvSpPr>
          <p:nvPr/>
        </p:nvSpPr>
        <p:spPr bwMode="auto">
          <a:xfrm>
            <a:off x="3595688" y="9207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77" name="Rectangle 33"/>
          <p:cNvSpPr>
            <a:spLocks noChangeArrowheads="1"/>
          </p:cNvSpPr>
          <p:nvPr/>
        </p:nvSpPr>
        <p:spPr bwMode="auto">
          <a:xfrm>
            <a:off x="4530725" y="9207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78" name="Rectangle 34"/>
          <p:cNvSpPr>
            <a:spLocks noChangeArrowheads="1"/>
          </p:cNvSpPr>
          <p:nvPr/>
        </p:nvSpPr>
        <p:spPr bwMode="auto">
          <a:xfrm>
            <a:off x="2730500" y="9207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baseline="-25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79" name="Rectangle 35"/>
          <p:cNvSpPr>
            <a:spLocks noChangeArrowheads="1"/>
          </p:cNvSpPr>
          <p:nvPr/>
        </p:nvSpPr>
        <p:spPr bwMode="auto">
          <a:xfrm>
            <a:off x="6835775" y="92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LD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80" name="Rectangle 36"/>
          <p:cNvSpPr>
            <a:spLocks noChangeArrowheads="1"/>
          </p:cNvSpPr>
          <p:nvPr/>
        </p:nvSpPr>
        <p:spPr bwMode="auto">
          <a:xfrm>
            <a:off x="5972175" y="92075"/>
            <a:ext cx="7312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T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81" name="Rectangle 37"/>
          <p:cNvSpPr>
            <a:spLocks noChangeArrowheads="1"/>
          </p:cNvSpPr>
          <p:nvPr/>
        </p:nvSpPr>
        <p:spPr bwMode="auto">
          <a:xfrm>
            <a:off x="5395913" y="3405188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82" name="Line 38"/>
          <p:cNvSpPr>
            <a:spLocks noChangeShapeType="1"/>
          </p:cNvSpPr>
          <p:nvPr/>
        </p:nvSpPr>
        <p:spPr bwMode="auto">
          <a:xfrm>
            <a:off x="1274763" y="18923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83" name="Line 39"/>
          <p:cNvSpPr>
            <a:spLocks noChangeShapeType="1"/>
          </p:cNvSpPr>
          <p:nvPr/>
        </p:nvSpPr>
        <p:spPr bwMode="auto">
          <a:xfrm>
            <a:off x="1579563" y="18923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84" name="Line 40"/>
          <p:cNvSpPr>
            <a:spLocks noChangeShapeType="1"/>
          </p:cNvSpPr>
          <p:nvPr/>
        </p:nvSpPr>
        <p:spPr bwMode="auto">
          <a:xfrm flipH="1">
            <a:off x="1274763" y="21971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85" name="Line 41"/>
          <p:cNvSpPr>
            <a:spLocks noChangeShapeType="1"/>
          </p:cNvSpPr>
          <p:nvPr/>
        </p:nvSpPr>
        <p:spPr bwMode="auto">
          <a:xfrm>
            <a:off x="6911975" y="16827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86" name="Rectangle 42"/>
          <p:cNvSpPr>
            <a:spLocks noChangeArrowheads="1"/>
          </p:cNvSpPr>
          <p:nvPr/>
        </p:nvSpPr>
        <p:spPr bwMode="auto">
          <a:xfrm>
            <a:off x="3883025" y="3405188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87" name="Rectangle 43"/>
          <p:cNvSpPr>
            <a:spLocks noChangeArrowheads="1"/>
          </p:cNvSpPr>
          <p:nvPr/>
        </p:nvSpPr>
        <p:spPr bwMode="auto">
          <a:xfrm>
            <a:off x="4675188" y="3405188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88" name="Rectangle 44"/>
          <p:cNvSpPr>
            <a:spLocks noChangeArrowheads="1"/>
          </p:cNvSpPr>
          <p:nvPr/>
        </p:nvSpPr>
        <p:spPr bwMode="auto">
          <a:xfrm>
            <a:off x="6188075" y="3405188"/>
            <a:ext cx="7312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CT</a:t>
            </a:r>
            <a:r>
              <a:rPr lang="en-US" altLang="zh-CN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</a:t>
            </a:r>
            <a:endParaRPr lang="zh-CN" altLang="en-US" baseline="-25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89" name="Rectangle 45"/>
          <p:cNvSpPr>
            <a:spLocks noChangeArrowheads="1"/>
          </p:cNvSpPr>
          <p:nvPr/>
        </p:nvSpPr>
        <p:spPr bwMode="auto">
          <a:xfrm>
            <a:off x="2082800" y="34051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90" name="Rectangle 46"/>
          <p:cNvSpPr>
            <a:spLocks noChangeArrowheads="1"/>
          </p:cNvSpPr>
          <p:nvPr/>
        </p:nvSpPr>
        <p:spPr bwMode="auto">
          <a:xfrm>
            <a:off x="1363663" y="34051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CR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6591" name="Line 47"/>
          <p:cNvSpPr>
            <a:spLocks noChangeShapeType="1"/>
          </p:cNvSpPr>
          <p:nvPr/>
        </p:nvSpPr>
        <p:spPr bwMode="auto">
          <a:xfrm>
            <a:off x="1435100" y="35480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596" name="Oval 52"/>
          <p:cNvSpPr>
            <a:spLocks noChangeArrowheads="1"/>
          </p:cNvSpPr>
          <p:nvPr/>
        </p:nvSpPr>
        <p:spPr bwMode="auto">
          <a:xfrm>
            <a:off x="1476375" y="3213100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97" name="Oval 53"/>
          <p:cNvSpPr>
            <a:spLocks noChangeArrowheads="1"/>
          </p:cNvSpPr>
          <p:nvPr/>
        </p:nvSpPr>
        <p:spPr bwMode="auto">
          <a:xfrm>
            <a:off x="7092950" y="908050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" name="灯片编号占位符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36</a:t>
            </a:fld>
            <a:endParaRPr lang="en-US" altLang="zh-CN"/>
          </a:p>
        </p:txBody>
      </p:sp>
      <p:sp>
        <p:nvSpPr>
          <p:cNvPr id="51" name="矩形 50"/>
          <p:cNvSpPr/>
          <p:nvPr/>
        </p:nvSpPr>
        <p:spPr>
          <a:xfrm>
            <a:off x="72008" y="4293096"/>
            <a:ext cx="91085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altLang="zh-CN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counting number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(output).</a:t>
            </a:r>
          </a:p>
          <a:p>
            <a:r>
              <a:rPr lang="en-US" altLang="zh-CN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altLang="zh-CN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counting carry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. CO is 1 when Q</a:t>
            </a:r>
            <a:r>
              <a:rPr lang="en-US" altLang="zh-CN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changes from 1111 to 0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000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If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CT</a:t>
            </a:r>
            <a:r>
              <a:rPr lang="en-US" altLang="zh-CN" sz="300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P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CT</a:t>
            </a:r>
            <a:r>
              <a:rPr lang="en-US" altLang="zh-CN" sz="300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3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effectLst/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altLang="zh-CN" sz="3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altLang="zh-CN" sz="3000" dirty="0" smtClean="0">
                <a:effectLst/>
                <a:latin typeface="Times New Roman" pitchFamily="18" charset="0"/>
                <a:cs typeface="Times New Roman" pitchFamily="18" charset="0"/>
              </a:rPr>
              <a:t>, the chip is acting as the </a:t>
            </a:r>
            <a:r>
              <a:rPr lang="en-US" altLang="zh-CN" sz="3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en-US" altLang="zh-CN" sz="3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counter</a:t>
            </a:r>
            <a:r>
              <a:rPr lang="en-US" altLang="zh-CN" sz="3000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zh-CN" sz="3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Otherwise</a:t>
            </a:r>
            <a:r>
              <a:rPr lang="en-US" altLang="zh-CN" sz="3000" dirty="0" smtClean="0">
                <a:effectLst/>
                <a:latin typeface="Times New Roman" pitchFamily="18" charset="0"/>
                <a:cs typeface="Times New Roman" pitchFamily="18" charset="0"/>
              </a:rPr>
              <a:t>, the counting number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3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altLang="zh-CN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unchanged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250825" y="1341438"/>
            <a:ext cx="5175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CR LD CT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CT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T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 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79388" y="2008188"/>
            <a:ext cx="94329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d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clear</a:t>
            </a:r>
            <a:endParaRPr lang="zh-CN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37573" name="Line 5"/>
          <p:cNvSpPr>
            <a:spLocks noChangeShapeType="1"/>
          </p:cNvSpPr>
          <p:nvPr/>
        </p:nvSpPr>
        <p:spPr bwMode="auto">
          <a:xfrm>
            <a:off x="250825" y="2027238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7574" name="Line 6"/>
          <p:cNvSpPr>
            <a:spLocks noChangeShapeType="1"/>
          </p:cNvSpPr>
          <p:nvPr/>
        </p:nvSpPr>
        <p:spPr bwMode="auto">
          <a:xfrm>
            <a:off x="5508625" y="1412875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7575" name="Line 7"/>
          <p:cNvSpPr>
            <a:spLocks noChangeShapeType="1"/>
          </p:cNvSpPr>
          <p:nvPr/>
        </p:nvSpPr>
        <p:spPr bwMode="auto">
          <a:xfrm>
            <a:off x="934015" y="14271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237578" name="Object 10"/>
          <p:cNvGraphicFramePr>
            <a:graphicFrameLocks noChangeAspect="1"/>
          </p:cNvGraphicFramePr>
          <p:nvPr/>
        </p:nvGraphicFramePr>
        <p:xfrm>
          <a:off x="7667625" y="1412875"/>
          <a:ext cx="720725" cy="569913"/>
        </p:xfrm>
        <a:graphic>
          <a:graphicData uri="http://schemas.openxmlformats.org/presentationml/2006/ole">
            <p:oleObj spid="_x0000_s363178" name="公式" r:id="rId4" imgW="470160" imgH="368280" progId="Equation.3">
              <p:embed/>
            </p:oleObj>
          </a:graphicData>
        </a:graphic>
      </p:graphicFrame>
      <p:graphicFrame>
        <p:nvGraphicFramePr>
          <p:cNvPr id="237579" name="Object 11"/>
          <p:cNvGraphicFramePr>
            <a:graphicFrameLocks noChangeAspect="1"/>
          </p:cNvGraphicFramePr>
          <p:nvPr/>
        </p:nvGraphicFramePr>
        <p:xfrm>
          <a:off x="6227763" y="1484313"/>
          <a:ext cx="647700" cy="485775"/>
        </p:xfrm>
        <a:graphic>
          <a:graphicData uri="http://schemas.openxmlformats.org/presentationml/2006/ole">
            <p:oleObj spid="_x0000_s363179" name="公式" r:id="rId5" imgW="470160" imgH="355680" progId="Equation.3">
              <p:embed/>
            </p:oleObj>
          </a:graphicData>
        </a:graphic>
      </p:graphicFrame>
      <p:graphicFrame>
        <p:nvGraphicFramePr>
          <p:cNvPr id="237580" name="Object 12"/>
          <p:cNvGraphicFramePr>
            <a:graphicFrameLocks noChangeAspect="1"/>
          </p:cNvGraphicFramePr>
          <p:nvPr/>
        </p:nvGraphicFramePr>
        <p:xfrm>
          <a:off x="5580063" y="1484313"/>
          <a:ext cx="647700" cy="512762"/>
        </p:xfrm>
        <a:graphic>
          <a:graphicData uri="http://schemas.openxmlformats.org/presentationml/2006/ole">
            <p:oleObj spid="_x0000_s363180" name="公式" r:id="rId6" imgW="470160" imgH="368280" progId="Equation.3">
              <p:embed/>
            </p:oleObj>
          </a:graphicData>
        </a:graphic>
      </p:graphicFrame>
      <p:graphicFrame>
        <p:nvGraphicFramePr>
          <p:cNvPr id="237581" name="Object 13"/>
          <p:cNvGraphicFramePr>
            <a:graphicFrameLocks noChangeAspect="1"/>
          </p:cNvGraphicFramePr>
          <p:nvPr/>
        </p:nvGraphicFramePr>
        <p:xfrm>
          <a:off x="6877050" y="1412875"/>
          <a:ext cx="720725" cy="539750"/>
        </p:xfrm>
        <a:graphic>
          <a:graphicData uri="http://schemas.openxmlformats.org/presentationml/2006/ole">
            <p:oleObj spid="_x0000_s363181" name="公式" r:id="rId7" imgW="470160" imgH="355680" progId="Equation.3">
              <p:embed/>
            </p:oleObj>
          </a:graphicData>
        </a:graphic>
      </p:graphicFrame>
      <p:grpSp>
        <p:nvGrpSpPr>
          <p:cNvPr id="237582" name="Group 14"/>
          <p:cNvGrpSpPr>
            <a:grpSpLocks/>
          </p:cNvGrpSpPr>
          <p:nvPr/>
        </p:nvGrpSpPr>
        <p:grpSpPr bwMode="auto">
          <a:xfrm>
            <a:off x="179388" y="3789363"/>
            <a:ext cx="7940675" cy="579437"/>
            <a:chOff x="113" y="2387"/>
            <a:chExt cx="5002" cy="365"/>
          </a:xfrm>
        </p:grpSpPr>
        <p:sp>
          <p:nvSpPr>
            <p:cNvPr id="237583" name="Rectangle 15"/>
            <p:cNvSpPr>
              <a:spLocks noChangeArrowheads="1"/>
            </p:cNvSpPr>
            <p:nvPr/>
          </p:nvSpPr>
          <p:spPr bwMode="auto">
            <a:xfrm>
              <a:off x="113" y="2387"/>
              <a:ext cx="33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237584" name="Object 16"/>
            <p:cNvGraphicFramePr>
              <a:graphicFrameLocks noChangeAspect="1"/>
            </p:cNvGraphicFramePr>
            <p:nvPr/>
          </p:nvGraphicFramePr>
          <p:xfrm>
            <a:off x="3652" y="2432"/>
            <a:ext cx="284" cy="318"/>
          </p:xfrm>
          <a:graphic>
            <a:graphicData uri="http://schemas.openxmlformats.org/presentationml/2006/ole">
              <p:oleObj spid="_x0000_s363182" name="公式" r:id="rId8" imgW="330120" imgH="368280" progId="Equation.3">
                <p:embed/>
              </p:oleObj>
            </a:graphicData>
          </a:graphic>
        </p:graphicFrame>
        <p:graphicFrame>
          <p:nvGraphicFramePr>
            <p:cNvPr id="237585" name="Object 17"/>
            <p:cNvGraphicFramePr>
              <a:graphicFrameLocks noChangeAspect="1"/>
            </p:cNvGraphicFramePr>
            <p:nvPr/>
          </p:nvGraphicFramePr>
          <p:xfrm>
            <a:off x="4060" y="2432"/>
            <a:ext cx="283" cy="300"/>
          </p:xfrm>
          <a:graphic>
            <a:graphicData uri="http://schemas.openxmlformats.org/presentationml/2006/ole">
              <p:oleObj spid="_x0000_s363183" name="公式" r:id="rId9" imgW="330120" imgH="355680" progId="Equation.3">
                <p:embed/>
              </p:oleObj>
            </a:graphicData>
          </a:graphic>
        </p:graphicFrame>
        <p:graphicFrame>
          <p:nvGraphicFramePr>
            <p:cNvPr id="237586" name="Object 18"/>
            <p:cNvGraphicFramePr>
              <a:graphicFrameLocks noChangeAspect="1"/>
            </p:cNvGraphicFramePr>
            <p:nvPr/>
          </p:nvGraphicFramePr>
          <p:xfrm>
            <a:off x="4468" y="2432"/>
            <a:ext cx="284" cy="301"/>
          </p:xfrm>
          <a:graphic>
            <a:graphicData uri="http://schemas.openxmlformats.org/presentationml/2006/ole">
              <p:oleObj spid="_x0000_s363184" name="公式" r:id="rId10" imgW="330120" imgH="355680" progId="Equation.3">
                <p:embed/>
              </p:oleObj>
            </a:graphicData>
          </a:graphic>
        </p:graphicFrame>
        <p:graphicFrame>
          <p:nvGraphicFramePr>
            <p:cNvPr id="237587" name="Object 19"/>
            <p:cNvGraphicFramePr>
              <a:graphicFrameLocks noChangeAspect="1"/>
            </p:cNvGraphicFramePr>
            <p:nvPr/>
          </p:nvGraphicFramePr>
          <p:xfrm>
            <a:off x="4831" y="2432"/>
            <a:ext cx="284" cy="318"/>
          </p:xfrm>
          <a:graphic>
            <a:graphicData uri="http://schemas.openxmlformats.org/presentationml/2006/ole">
              <p:oleObj spid="_x0000_s363185" name="公式" r:id="rId11" imgW="330120" imgH="368280" progId="Equation.3">
                <p:embed/>
              </p:oleObj>
            </a:graphicData>
          </a:graphic>
        </p:graphicFrame>
      </p:grpSp>
      <p:grpSp>
        <p:nvGrpSpPr>
          <p:cNvPr id="237588" name="Group 20"/>
          <p:cNvGrpSpPr>
            <a:grpSpLocks/>
          </p:cNvGrpSpPr>
          <p:nvPr/>
        </p:nvGrpSpPr>
        <p:grpSpPr bwMode="auto">
          <a:xfrm>
            <a:off x="179388" y="4365625"/>
            <a:ext cx="7939087" cy="579438"/>
            <a:chOff x="113" y="2750"/>
            <a:chExt cx="5001" cy="365"/>
          </a:xfrm>
        </p:grpSpPr>
        <p:sp>
          <p:nvSpPr>
            <p:cNvPr id="237589" name="Rectangle 21"/>
            <p:cNvSpPr>
              <a:spLocks noChangeArrowheads="1"/>
            </p:cNvSpPr>
            <p:nvPr/>
          </p:nvSpPr>
          <p:spPr bwMode="auto">
            <a:xfrm>
              <a:off x="113" y="2750"/>
              <a:ext cx="33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d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237590" name="Object 22"/>
            <p:cNvGraphicFramePr>
              <a:graphicFrameLocks noChangeAspect="1"/>
            </p:cNvGraphicFramePr>
            <p:nvPr/>
          </p:nvGraphicFramePr>
          <p:xfrm>
            <a:off x="3651" y="2750"/>
            <a:ext cx="284" cy="318"/>
          </p:xfrm>
          <a:graphic>
            <a:graphicData uri="http://schemas.openxmlformats.org/presentationml/2006/ole">
              <p:oleObj spid="_x0000_s363186" name="公式" r:id="rId12" imgW="330120" imgH="368280" progId="Equation.3">
                <p:embed/>
              </p:oleObj>
            </a:graphicData>
          </a:graphic>
        </p:graphicFrame>
        <p:graphicFrame>
          <p:nvGraphicFramePr>
            <p:cNvPr id="237591" name="Object 23"/>
            <p:cNvGraphicFramePr>
              <a:graphicFrameLocks noChangeAspect="1"/>
            </p:cNvGraphicFramePr>
            <p:nvPr/>
          </p:nvGraphicFramePr>
          <p:xfrm>
            <a:off x="4059" y="2750"/>
            <a:ext cx="283" cy="300"/>
          </p:xfrm>
          <a:graphic>
            <a:graphicData uri="http://schemas.openxmlformats.org/presentationml/2006/ole">
              <p:oleObj spid="_x0000_s363187" name="公式" r:id="rId13" imgW="330120" imgH="355680" progId="Equation.3">
                <p:embed/>
              </p:oleObj>
            </a:graphicData>
          </a:graphic>
        </p:graphicFrame>
        <p:graphicFrame>
          <p:nvGraphicFramePr>
            <p:cNvPr id="237592" name="Object 24"/>
            <p:cNvGraphicFramePr>
              <a:graphicFrameLocks noChangeAspect="1"/>
            </p:cNvGraphicFramePr>
            <p:nvPr/>
          </p:nvGraphicFramePr>
          <p:xfrm>
            <a:off x="4467" y="2750"/>
            <a:ext cx="284" cy="301"/>
          </p:xfrm>
          <a:graphic>
            <a:graphicData uri="http://schemas.openxmlformats.org/presentationml/2006/ole">
              <p:oleObj spid="_x0000_s363188" name="公式" r:id="rId14" imgW="330120" imgH="355680" progId="Equation.3">
                <p:embed/>
              </p:oleObj>
            </a:graphicData>
          </a:graphic>
        </p:graphicFrame>
        <p:graphicFrame>
          <p:nvGraphicFramePr>
            <p:cNvPr id="237593" name="Object 25"/>
            <p:cNvGraphicFramePr>
              <a:graphicFrameLocks noChangeAspect="1"/>
            </p:cNvGraphicFramePr>
            <p:nvPr/>
          </p:nvGraphicFramePr>
          <p:xfrm>
            <a:off x="4830" y="2750"/>
            <a:ext cx="284" cy="318"/>
          </p:xfrm>
          <a:graphic>
            <a:graphicData uri="http://schemas.openxmlformats.org/presentationml/2006/ole">
              <p:oleObj spid="_x0000_s363189" name="公式" r:id="rId15" imgW="330120" imgH="368280" progId="Equation.3">
                <p:embed/>
              </p:oleObj>
            </a:graphicData>
          </a:graphic>
        </p:graphicFrame>
      </p:grpSp>
      <p:grpSp>
        <p:nvGrpSpPr>
          <p:cNvPr id="237594" name="Group 26"/>
          <p:cNvGrpSpPr>
            <a:grpSpLocks/>
          </p:cNvGrpSpPr>
          <p:nvPr/>
        </p:nvGrpSpPr>
        <p:grpSpPr bwMode="auto">
          <a:xfrm>
            <a:off x="179388" y="2636836"/>
            <a:ext cx="8556626" cy="584199"/>
            <a:chOff x="113" y="1661"/>
            <a:chExt cx="5390" cy="368"/>
          </a:xfrm>
        </p:grpSpPr>
        <p:sp>
          <p:nvSpPr>
            <p:cNvPr id="237595" name="Rectangle 27"/>
            <p:cNvSpPr>
              <a:spLocks noChangeArrowheads="1"/>
            </p:cNvSpPr>
            <p:nvPr/>
          </p:nvSpPr>
          <p:spPr bwMode="auto">
            <a:xfrm>
              <a:off x="113" y="1661"/>
              <a:ext cx="539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</a:t>
              </a:r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</a:t>
              </a:r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</a:t>
              </a:r>
              <a:r>
                <a:rPr lang="en-US" altLang="zh-CN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load</a:t>
              </a:r>
              <a:endParaRPr lang="zh-CN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endParaRPr>
            </a:p>
          </p:txBody>
        </p:sp>
        <p:sp>
          <p:nvSpPr>
            <p:cNvPr id="237596" name="Line 28"/>
            <p:cNvSpPr>
              <a:spLocks noChangeShapeType="1"/>
            </p:cNvSpPr>
            <p:nvPr/>
          </p:nvSpPr>
          <p:spPr bwMode="auto">
            <a:xfrm flipV="1">
              <a:off x="1882" y="175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597" name="Line 29"/>
            <p:cNvSpPr>
              <a:spLocks noChangeShapeType="1"/>
            </p:cNvSpPr>
            <p:nvPr/>
          </p:nvSpPr>
          <p:spPr bwMode="auto">
            <a:xfrm flipH="1">
              <a:off x="1746" y="197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598" name="Line 30"/>
            <p:cNvSpPr>
              <a:spLocks noChangeShapeType="1"/>
            </p:cNvSpPr>
            <p:nvPr/>
          </p:nvSpPr>
          <p:spPr bwMode="auto">
            <a:xfrm>
              <a:off x="1882" y="175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7599" name="Group 31"/>
          <p:cNvGrpSpPr>
            <a:grpSpLocks/>
          </p:cNvGrpSpPr>
          <p:nvPr/>
        </p:nvGrpSpPr>
        <p:grpSpPr bwMode="auto">
          <a:xfrm>
            <a:off x="179388" y="3284535"/>
            <a:ext cx="8609013" cy="584199"/>
            <a:chOff x="113" y="2069"/>
            <a:chExt cx="5423" cy="368"/>
          </a:xfrm>
        </p:grpSpPr>
        <p:sp>
          <p:nvSpPr>
            <p:cNvPr id="237600" name="Rectangle 32"/>
            <p:cNvSpPr>
              <a:spLocks noChangeArrowheads="1"/>
            </p:cNvSpPr>
            <p:nvPr/>
          </p:nvSpPr>
          <p:spPr bwMode="auto">
            <a:xfrm>
              <a:off x="113" y="2069"/>
              <a:ext cx="542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addition counter</a:t>
              </a:r>
              <a:endParaRPr lang="zh-CN" alt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37601" name="Line 33"/>
            <p:cNvSpPr>
              <a:spLocks noChangeShapeType="1"/>
            </p:cNvSpPr>
            <p:nvPr/>
          </p:nvSpPr>
          <p:spPr bwMode="auto">
            <a:xfrm flipV="1">
              <a:off x="1882" y="216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602" name="Line 34"/>
            <p:cNvSpPr>
              <a:spLocks noChangeShapeType="1"/>
            </p:cNvSpPr>
            <p:nvPr/>
          </p:nvSpPr>
          <p:spPr bwMode="auto">
            <a:xfrm flipH="1">
              <a:off x="1746" y="238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603" name="Line 35"/>
            <p:cNvSpPr>
              <a:spLocks noChangeShapeType="1"/>
            </p:cNvSpPr>
            <p:nvPr/>
          </p:nvSpPr>
          <p:spPr bwMode="auto">
            <a:xfrm>
              <a:off x="1882" y="216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37604" name="Line 36"/>
          <p:cNvSpPr>
            <a:spLocks noChangeShapeType="1"/>
          </p:cNvSpPr>
          <p:nvPr/>
        </p:nvSpPr>
        <p:spPr bwMode="auto">
          <a:xfrm>
            <a:off x="323850" y="14128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灯片编号占位符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37</a:t>
            </a:fld>
            <a:endParaRPr lang="en-US" altLang="zh-CN"/>
          </a:p>
        </p:txBody>
      </p:sp>
      <p:sp>
        <p:nvSpPr>
          <p:cNvPr id="37" name="矩形 36"/>
          <p:cNvSpPr/>
          <p:nvPr/>
        </p:nvSpPr>
        <p:spPr>
          <a:xfrm>
            <a:off x="8143900" y="3905912"/>
            <a:ext cx="960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keep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55576" y="260648"/>
            <a:ext cx="62800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Function Table of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Integrated Counter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288032" y="5448126"/>
            <a:ext cx="86044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first line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: If CR NOT is 0, the counting number will be set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to 0000 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at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250825" y="1341438"/>
            <a:ext cx="5175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CR LD CT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CT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T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 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79388" y="2008188"/>
            <a:ext cx="94329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d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clear</a:t>
            </a:r>
            <a:endParaRPr lang="zh-CN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37573" name="Line 5"/>
          <p:cNvSpPr>
            <a:spLocks noChangeShapeType="1"/>
          </p:cNvSpPr>
          <p:nvPr/>
        </p:nvSpPr>
        <p:spPr bwMode="auto">
          <a:xfrm>
            <a:off x="250825" y="2027238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7574" name="Line 6"/>
          <p:cNvSpPr>
            <a:spLocks noChangeShapeType="1"/>
          </p:cNvSpPr>
          <p:nvPr/>
        </p:nvSpPr>
        <p:spPr bwMode="auto">
          <a:xfrm>
            <a:off x="5508625" y="1412875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7575" name="Line 7"/>
          <p:cNvSpPr>
            <a:spLocks noChangeShapeType="1"/>
          </p:cNvSpPr>
          <p:nvPr/>
        </p:nvSpPr>
        <p:spPr bwMode="auto">
          <a:xfrm>
            <a:off x="929700" y="14271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237578" name="Object 10"/>
          <p:cNvGraphicFramePr>
            <a:graphicFrameLocks noChangeAspect="1"/>
          </p:cNvGraphicFramePr>
          <p:nvPr/>
        </p:nvGraphicFramePr>
        <p:xfrm>
          <a:off x="7667625" y="1412875"/>
          <a:ext cx="720725" cy="569913"/>
        </p:xfrm>
        <a:graphic>
          <a:graphicData uri="http://schemas.openxmlformats.org/presentationml/2006/ole">
            <p:oleObj spid="_x0000_s785410" name="公式" r:id="rId4" imgW="470160" imgH="368280" progId="Equation.3">
              <p:embed/>
            </p:oleObj>
          </a:graphicData>
        </a:graphic>
      </p:graphicFrame>
      <p:graphicFrame>
        <p:nvGraphicFramePr>
          <p:cNvPr id="237579" name="Object 11"/>
          <p:cNvGraphicFramePr>
            <a:graphicFrameLocks noChangeAspect="1"/>
          </p:cNvGraphicFramePr>
          <p:nvPr/>
        </p:nvGraphicFramePr>
        <p:xfrm>
          <a:off x="6227763" y="1484313"/>
          <a:ext cx="647700" cy="485775"/>
        </p:xfrm>
        <a:graphic>
          <a:graphicData uri="http://schemas.openxmlformats.org/presentationml/2006/ole">
            <p:oleObj spid="_x0000_s785411" name="公式" r:id="rId5" imgW="470160" imgH="355680" progId="Equation.3">
              <p:embed/>
            </p:oleObj>
          </a:graphicData>
        </a:graphic>
      </p:graphicFrame>
      <p:graphicFrame>
        <p:nvGraphicFramePr>
          <p:cNvPr id="237580" name="Object 12"/>
          <p:cNvGraphicFramePr>
            <a:graphicFrameLocks noChangeAspect="1"/>
          </p:cNvGraphicFramePr>
          <p:nvPr/>
        </p:nvGraphicFramePr>
        <p:xfrm>
          <a:off x="5580063" y="1484313"/>
          <a:ext cx="647700" cy="512762"/>
        </p:xfrm>
        <a:graphic>
          <a:graphicData uri="http://schemas.openxmlformats.org/presentationml/2006/ole">
            <p:oleObj spid="_x0000_s785412" name="公式" r:id="rId6" imgW="470160" imgH="368280" progId="Equation.3">
              <p:embed/>
            </p:oleObj>
          </a:graphicData>
        </a:graphic>
      </p:graphicFrame>
      <p:graphicFrame>
        <p:nvGraphicFramePr>
          <p:cNvPr id="237581" name="Object 13"/>
          <p:cNvGraphicFramePr>
            <a:graphicFrameLocks noChangeAspect="1"/>
          </p:cNvGraphicFramePr>
          <p:nvPr/>
        </p:nvGraphicFramePr>
        <p:xfrm>
          <a:off x="6877050" y="1412875"/>
          <a:ext cx="720725" cy="539750"/>
        </p:xfrm>
        <a:graphic>
          <a:graphicData uri="http://schemas.openxmlformats.org/presentationml/2006/ole">
            <p:oleObj spid="_x0000_s785413" name="公式" r:id="rId7" imgW="470160" imgH="355680" progId="Equation.3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79388" y="3789363"/>
            <a:ext cx="7940675" cy="579437"/>
            <a:chOff x="113" y="2387"/>
            <a:chExt cx="5002" cy="365"/>
          </a:xfrm>
        </p:grpSpPr>
        <p:sp>
          <p:nvSpPr>
            <p:cNvPr id="237583" name="Rectangle 15"/>
            <p:cNvSpPr>
              <a:spLocks noChangeArrowheads="1"/>
            </p:cNvSpPr>
            <p:nvPr/>
          </p:nvSpPr>
          <p:spPr bwMode="auto">
            <a:xfrm>
              <a:off x="113" y="2387"/>
              <a:ext cx="33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237584" name="Object 16"/>
            <p:cNvGraphicFramePr>
              <a:graphicFrameLocks noChangeAspect="1"/>
            </p:cNvGraphicFramePr>
            <p:nvPr/>
          </p:nvGraphicFramePr>
          <p:xfrm>
            <a:off x="3652" y="2432"/>
            <a:ext cx="284" cy="318"/>
          </p:xfrm>
          <a:graphic>
            <a:graphicData uri="http://schemas.openxmlformats.org/presentationml/2006/ole">
              <p:oleObj spid="_x0000_s785414" name="公式" r:id="rId8" imgW="330120" imgH="368280" progId="Equation.3">
                <p:embed/>
              </p:oleObj>
            </a:graphicData>
          </a:graphic>
        </p:graphicFrame>
        <p:graphicFrame>
          <p:nvGraphicFramePr>
            <p:cNvPr id="237585" name="Object 17"/>
            <p:cNvGraphicFramePr>
              <a:graphicFrameLocks noChangeAspect="1"/>
            </p:cNvGraphicFramePr>
            <p:nvPr/>
          </p:nvGraphicFramePr>
          <p:xfrm>
            <a:off x="4060" y="2432"/>
            <a:ext cx="283" cy="300"/>
          </p:xfrm>
          <a:graphic>
            <a:graphicData uri="http://schemas.openxmlformats.org/presentationml/2006/ole">
              <p:oleObj spid="_x0000_s785415" name="公式" r:id="rId9" imgW="330120" imgH="355680" progId="Equation.3">
                <p:embed/>
              </p:oleObj>
            </a:graphicData>
          </a:graphic>
        </p:graphicFrame>
        <p:graphicFrame>
          <p:nvGraphicFramePr>
            <p:cNvPr id="237586" name="Object 18"/>
            <p:cNvGraphicFramePr>
              <a:graphicFrameLocks noChangeAspect="1"/>
            </p:cNvGraphicFramePr>
            <p:nvPr/>
          </p:nvGraphicFramePr>
          <p:xfrm>
            <a:off x="4468" y="2432"/>
            <a:ext cx="284" cy="301"/>
          </p:xfrm>
          <a:graphic>
            <a:graphicData uri="http://schemas.openxmlformats.org/presentationml/2006/ole">
              <p:oleObj spid="_x0000_s785416" name="公式" r:id="rId10" imgW="330120" imgH="355680" progId="Equation.3">
                <p:embed/>
              </p:oleObj>
            </a:graphicData>
          </a:graphic>
        </p:graphicFrame>
        <p:graphicFrame>
          <p:nvGraphicFramePr>
            <p:cNvPr id="237587" name="Object 19"/>
            <p:cNvGraphicFramePr>
              <a:graphicFrameLocks noChangeAspect="1"/>
            </p:cNvGraphicFramePr>
            <p:nvPr/>
          </p:nvGraphicFramePr>
          <p:xfrm>
            <a:off x="4831" y="2432"/>
            <a:ext cx="284" cy="318"/>
          </p:xfrm>
          <a:graphic>
            <a:graphicData uri="http://schemas.openxmlformats.org/presentationml/2006/ole">
              <p:oleObj spid="_x0000_s785417" name="公式" r:id="rId11" imgW="330120" imgH="368280" progId="Equation.3">
                <p:embed/>
              </p:oleObj>
            </a:graphicData>
          </a:graphic>
        </p:graphicFrame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79388" y="4365625"/>
            <a:ext cx="7939087" cy="579438"/>
            <a:chOff x="113" y="2750"/>
            <a:chExt cx="5001" cy="365"/>
          </a:xfrm>
        </p:grpSpPr>
        <p:sp>
          <p:nvSpPr>
            <p:cNvPr id="237589" name="Rectangle 21"/>
            <p:cNvSpPr>
              <a:spLocks noChangeArrowheads="1"/>
            </p:cNvSpPr>
            <p:nvPr/>
          </p:nvSpPr>
          <p:spPr bwMode="auto">
            <a:xfrm>
              <a:off x="113" y="2750"/>
              <a:ext cx="33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d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237590" name="Object 22"/>
            <p:cNvGraphicFramePr>
              <a:graphicFrameLocks noChangeAspect="1"/>
            </p:cNvGraphicFramePr>
            <p:nvPr/>
          </p:nvGraphicFramePr>
          <p:xfrm>
            <a:off x="3651" y="2750"/>
            <a:ext cx="284" cy="318"/>
          </p:xfrm>
          <a:graphic>
            <a:graphicData uri="http://schemas.openxmlformats.org/presentationml/2006/ole">
              <p:oleObj spid="_x0000_s785418" name="公式" r:id="rId12" imgW="330120" imgH="368280" progId="Equation.3">
                <p:embed/>
              </p:oleObj>
            </a:graphicData>
          </a:graphic>
        </p:graphicFrame>
        <p:graphicFrame>
          <p:nvGraphicFramePr>
            <p:cNvPr id="237591" name="Object 23"/>
            <p:cNvGraphicFramePr>
              <a:graphicFrameLocks noChangeAspect="1"/>
            </p:cNvGraphicFramePr>
            <p:nvPr/>
          </p:nvGraphicFramePr>
          <p:xfrm>
            <a:off x="4059" y="2750"/>
            <a:ext cx="283" cy="300"/>
          </p:xfrm>
          <a:graphic>
            <a:graphicData uri="http://schemas.openxmlformats.org/presentationml/2006/ole">
              <p:oleObj spid="_x0000_s785419" name="公式" r:id="rId13" imgW="330120" imgH="355680" progId="Equation.3">
                <p:embed/>
              </p:oleObj>
            </a:graphicData>
          </a:graphic>
        </p:graphicFrame>
        <p:graphicFrame>
          <p:nvGraphicFramePr>
            <p:cNvPr id="237592" name="Object 24"/>
            <p:cNvGraphicFramePr>
              <a:graphicFrameLocks noChangeAspect="1"/>
            </p:cNvGraphicFramePr>
            <p:nvPr/>
          </p:nvGraphicFramePr>
          <p:xfrm>
            <a:off x="4467" y="2750"/>
            <a:ext cx="284" cy="301"/>
          </p:xfrm>
          <a:graphic>
            <a:graphicData uri="http://schemas.openxmlformats.org/presentationml/2006/ole">
              <p:oleObj spid="_x0000_s785420" name="公式" r:id="rId14" imgW="330120" imgH="355680" progId="Equation.3">
                <p:embed/>
              </p:oleObj>
            </a:graphicData>
          </a:graphic>
        </p:graphicFrame>
        <p:graphicFrame>
          <p:nvGraphicFramePr>
            <p:cNvPr id="237593" name="Object 25"/>
            <p:cNvGraphicFramePr>
              <a:graphicFrameLocks noChangeAspect="1"/>
            </p:cNvGraphicFramePr>
            <p:nvPr/>
          </p:nvGraphicFramePr>
          <p:xfrm>
            <a:off x="4830" y="2750"/>
            <a:ext cx="284" cy="318"/>
          </p:xfrm>
          <a:graphic>
            <a:graphicData uri="http://schemas.openxmlformats.org/presentationml/2006/ole">
              <p:oleObj spid="_x0000_s785421" name="公式" r:id="rId15" imgW="330120" imgH="368280" progId="Equation.3">
                <p:embed/>
              </p:oleObj>
            </a:graphicData>
          </a:graphic>
        </p:graphicFrame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79388" y="2636836"/>
            <a:ext cx="8556626" cy="584199"/>
            <a:chOff x="113" y="1661"/>
            <a:chExt cx="5390" cy="368"/>
          </a:xfrm>
        </p:grpSpPr>
        <p:sp>
          <p:nvSpPr>
            <p:cNvPr id="237595" name="Rectangle 27"/>
            <p:cNvSpPr>
              <a:spLocks noChangeArrowheads="1"/>
            </p:cNvSpPr>
            <p:nvPr/>
          </p:nvSpPr>
          <p:spPr bwMode="auto">
            <a:xfrm>
              <a:off x="113" y="1661"/>
              <a:ext cx="539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</a:t>
              </a:r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</a:t>
              </a:r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</a:t>
              </a:r>
              <a:r>
                <a:rPr lang="en-US" altLang="zh-CN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load</a:t>
              </a:r>
              <a:endParaRPr lang="zh-CN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endParaRPr>
            </a:p>
          </p:txBody>
        </p:sp>
        <p:sp>
          <p:nvSpPr>
            <p:cNvPr id="237596" name="Line 28"/>
            <p:cNvSpPr>
              <a:spLocks noChangeShapeType="1"/>
            </p:cNvSpPr>
            <p:nvPr/>
          </p:nvSpPr>
          <p:spPr bwMode="auto">
            <a:xfrm flipV="1">
              <a:off x="1882" y="175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597" name="Line 29"/>
            <p:cNvSpPr>
              <a:spLocks noChangeShapeType="1"/>
            </p:cNvSpPr>
            <p:nvPr/>
          </p:nvSpPr>
          <p:spPr bwMode="auto">
            <a:xfrm flipH="1">
              <a:off x="1746" y="197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598" name="Line 30"/>
            <p:cNvSpPr>
              <a:spLocks noChangeShapeType="1"/>
            </p:cNvSpPr>
            <p:nvPr/>
          </p:nvSpPr>
          <p:spPr bwMode="auto">
            <a:xfrm>
              <a:off x="1882" y="175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79388" y="3284535"/>
            <a:ext cx="8609013" cy="584199"/>
            <a:chOff x="113" y="2069"/>
            <a:chExt cx="5423" cy="368"/>
          </a:xfrm>
        </p:grpSpPr>
        <p:sp>
          <p:nvSpPr>
            <p:cNvPr id="237600" name="Rectangle 32"/>
            <p:cNvSpPr>
              <a:spLocks noChangeArrowheads="1"/>
            </p:cNvSpPr>
            <p:nvPr/>
          </p:nvSpPr>
          <p:spPr bwMode="auto">
            <a:xfrm>
              <a:off x="113" y="2069"/>
              <a:ext cx="542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addition counter</a:t>
              </a:r>
              <a:endParaRPr lang="zh-CN" alt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37601" name="Line 33"/>
            <p:cNvSpPr>
              <a:spLocks noChangeShapeType="1"/>
            </p:cNvSpPr>
            <p:nvPr/>
          </p:nvSpPr>
          <p:spPr bwMode="auto">
            <a:xfrm flipV="1">
              <a:off x="1882" y="216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602" name="Line 34"/>
            <p:cNvSpPr>
              <a:spLocks noChangeShapeType="1"/>
            </p:cNvSpPr>
            <p:nvPr/>
          </p:nvSpPr>
          <p:spPr bwMode="auto">
            <a:xfrm flipH="1">
              <a:off x="1746" y="238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603" name="Line 35"/>
            <p:cNvSpPr>
              <a:spLocks noChangeShapeType="1"/>
            </p:cNvSpPr>
            <p:nvPr/>
          </p:nvSpPr>
          <p:spPr bwMode="auto">
            <a:xfrm>
              <a:off x="1882" y="216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37604" name="Line 36"/>
          <p:cNvSpPr>
            <a:spLocks noChangeShapeType="1"/>
          </p:cNvSpPr>
          <p:nvPr/>
        </p:nvSpPr>
        <p:spPr bwMode="auto">
          <a:xfrm>
            <a:off x="323850" y="14128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灯片编号占位符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38</a:t>
            </a:fld>
            <a:endParaRPr lang="en-US" altLang="zh-CN"/>
          </a:p>
        </p:txBody>
      </p:sp>
      <p:sp>
        <p:nvSpPr>
          <p:cNvPr id="37" name="矩形 36"/>
          <p:cNvSpPr/>
          <p:nvPr/>
        </p:nvSpPr>
        <p:spPr>
          <a:xfrm>
            <a:off x="8143900" y="3905912"/>
            <a:ext cx="960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keep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55576" y="260648"/>
            <a:ext cx="62800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Function Table of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Integrated Counter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216024" y="5171708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second line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: If LD NOT is 0, the counting number will be set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to D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when the next clock pulse (rising edge) triggers.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250825" y="1341438"/>
            <a:ext cx="5175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CR LD CT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CT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T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 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79388" y="2008188"/>
            <a:ext cx="94329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d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clear</a:t>
            </a:r>
            <a:endParaRPr lang="zh-CN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37573" name="Line 5"/>
          <p:cNvSpPr>
            <a:spLocks noChangeShapeType="1"/>
          </p:cNvSpPr>
          <p:nvPr/>
        </p:nvSpPr>
        <p:spPr bwMode="auto">
          <a:xfrm>
            <a:off x="250825" y="2027238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7574" name="Line 6"/>
          <p:cNvSpPr>
            <a:spLocks noChangeShapeType="1"/>
          </p:cNvSpPr>
          <p:nvPr/>
        </p:nvSpPr>
        <p:spPr bwMode="auto">
          <a:xfrm>
            <a:off x="5508625" y="1412875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7575" name="Line 7"/>
          <p:cNvSpPr>
            <a:spLocks noChangeShapeType="1"/>
          </p:cNvSpPr>
          <p:nvPr/>
        </p:nvSpPr>
        <p:spPr bwMode="auto">
          <a:xfrm>
            <a:off x="929700" y="14271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237578" name="Object 10"/>
          <p:cNvGraphicFramePr>
            <a:graphicFrameLocks noChangeAspect="1"/>
          </p:cNvGraphicFramePr>
          <p:nvPr/>
        </p:nvGraphicFramePr>
        <p:xfrm>
          <a:off x="7667625" y="1412875"/>
          <a:ext cx="720725" cy="569913"/>
        </p:xfrm>
        <a:graphic>
          <a:graphicData uri="http://schemas.openxmlformats.org/presentationml/2006/ole">
            <p:oleObj spid="_x0000_s786434" name="公式" r:id="rId4" imgW="470160" imgH="368280" progId="Equation.3">
              <p:embed/>
            </p:oleObj>
          </a:graphicData>
        </a:graphic>
      </p:graphicFrame>
      <p:graphicFrame>
        <p:nvGraphicFramePr>
          <p:cNvPr id="237579" name="Object 11"/>
          <p:cNvGraphicFramePr>
            <a:graphicFrameLocks noChangeAspect="1"/>
          </p:cNvGraphicFramePr>
          <p:nvPr/>
        </p:nvGraphicFramePr>
        <p:xfrm>
          <a:off x="6227763" y="1484313"/>
          <a:ext cx="647700" cy="485775"/>
        </p:xfrm>
        <a:graphic>
          <a:graphicData uri="http://schemas.openxmlformats.org/presentationml/2006/ole">
            <p:oleObj spid="_x0000_s786435" name="公式" r:id="rId5" imgW="470160" imgH="355680" progId="Equation.3">
              <p:embed/>
            </p:oleObj>
          </a:graphicData>
        </a:graphic>
      </p:graphicFrame>
      <p:graphicFrame>
        <p:nvGraphicFramePr>
          <p:cNvPr id="237580" name="Object 12"/>
          <p:cNvGraphicFramePr>
            <a:graphicFrameLocks noChangeAspect="1"/>
          </p:cNvGraphicFramePr>
          <p:nvPr/>
        </p:nvGraphicFramePr>
        <p:xfrm>
          <a:off x="5580063" y="1484313"/>
          <a:ext cx="647700" cy="512762"/>
        </p:xfrm>
        <a:graphic>
          <a:graphicData uri="http://schemas.openxmlformats.org/presentationml/2006/ole">
            <p:oleObj spid="_x0000_s786436" name="公式" r:id="rId6" imgW="470160" imgH="368280" progId="Equation.3">
              <p:embed/>
            </p:oleObj>
          </a:graphicData>
        </a:graphic>
      </p:graphicFrame>
      <p:graphicFrame>
        <p:nvGraphicFramePr>
          <p:cNvPr id="237581" name="Object 13"/>
          <p:cNvGraphicFramePr>
            <a:graphicFrameLocks noChangeAspect="1"/>
          </p:cNvGraphicFramePr>
          <p:nvPr/>
        </p:nvGraphicFramePr>
        <p:xfrm>
          <a:off x="6877050" y="1412875"/>
          <a:ext cx="720725" cy="539750"/>
        </p:xfrm>
        <a:graphic>
          <a:graphicData uri="http://schemas.openxmlformats.org/presentationml/2006/ole">
            <p:oleObj spid="_x0000_s786437" name="公式" r:id="rId7" imgW="470160" imgH="355680" progId="Equation.3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79388" y="3789363"/>
            <a:ext cx="7940675" cy="579437"/>
            <a:chOff x="113" y="2387"/>
            <a:chExt cx="5002" cy="365"/>
          </a:xfrm>
        </p:grpSpPr>
        <p:sp>
          <p:nvSpPr>
            <p:cNvPr id="237583" name="Rectangle 15"/>
            <p:cNvSpPr>
              <a:spLocks noChangeArrowheads="1"/>
            </p:cNvSpPr>
            <p:nvPr/>
          </p:nvSpPr>
          <p:spPr bwMode="auto">
            <a:xfrm>
              <a:off x="113" y="2387"/>
              <a:ext cx="33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237584" name="Object 16"/>
            <p:cNvGraphicFramePr>
              <a:graphicFrameLocks noChangeAspect="1"/>
            </p:cNvGraphicFramePr>
            <p:nvPr/>
          </p:nvGraphicFramePr>
          <p:xfrm>
            <a:off x="3652" y="2432"/>
            <a:ext cx="284" cy="318"/>
          </p:xfrm>
          <a:graphic>
            <a:graphicData uri="http://schemas.openxmlformats.org/presentationml/2006/ole">
              <p:oleObj spid="_x0000_s786438" name="公式" r:id="rId8" imgW="330120" imgH="368280" progId="Equation.3">
                <p:embed/>
              </p:oleObj>
            </a:graphicData>
          </a:graphic>
        </p:graphicFrame>
        <p:graphicFrame>
          <p:nvGraphicFramePr>
            <p:cNvPr id="237585" name="Object 17"/>
            <p:cNvGraphicFramePr>
              <a:graphicFrameLocks noChangeAspect="1"/>
            </p:cNvGraphicFramePr>
            <p:nvPr/>
          </p:nvGraphicFramePr>
          <p:xfrm>
            <a:off x="4060" y="2432"/>
            <a:ext cx="283" cy="300"/>
          </p:xfrm>
          <a:graphic>
            <a:graphicData uri="http://schemas.openxmlformats.org/presentationml/2006/ole">
              <p:oleObj spid="_x0000_s786439" name="公式" r:id="rId9" imgW="330120" imgH="355680" progId="Equation.3">
                <p:embed/>
              </p:oleObj>
            </a:graphicData>
          </a:graphic>
        </p:graphicFrame>
        <p:graphicFrame>
          <p:nvGraphicFramePr>
            <p:cNvPr id="237586" name="Object 18"/>
            <p:cNvGraphicFramePr>
              <a:graphicFrameLocks noChangeAspect="1"/>
            </p:cNvGraphicFramePr>
            <p:nvPr/>
          </p:nvGraphicFramePr>
          <p:xfrm>
            <a:off x="4468" y="2432"/>
            <a:ext cx="284" cy="301"/>
          </p:xfrm>
          <a:graphic>
            <a:graphicData uri="http://schemas.openxmlformats.org/presentationml/2006/ole">
              <p:oleObj spid="_x0000_s786440" name="公式" r:id="rId10" imgW="330120" imgH="355680" progId="Equation.3">
                <p:embed/>
              </p:oleObj>
            </a:graphicData>
          </a:graphic>
        </p:graphicFrame>
        <p:graphicFrame>
          <p:nvGraphicFramePr>
            <p:cNvPr id="237587" name="Object 19"/>
            <p:cNvGraphicFramePr>
              <a:graphicFrameLocks noChangeAspect="1"/>
            </p:cNvGraphicFramePr>
            <p:nvPr/>
          </p:nvGraphicFramePr>
          <p:xfrm>
            <a:off x="4831" y="2432"/>
            <a:ext cx="284" cy="318"/>
          </p:xfrm>
          <a:graphic>
            <a:graphicData uri="http://schemas.openxmlformats.org/presentationml/2006/ole">
              <p:oleObj spid="_x0000_s786441" name="公式" r:id="rId11" imgW="330120" imgH="368280" progId="Equation.3">
                <p:embed/>
              </p:oleObj>
            </a:graphicData>
          </a:graphic>
        </p:graphicFrame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79388" y="4365625"/>
            <a:ext cx="7939087" cy="579438"/>
            <a:chOff x="113" y="2750"/>
            <a:chExt cx="5001" cy="365"/>
          </a:xfrm>
        </p:grpSpPr>
        <p:sp>
          <p:nvSpPr>
            <p:cNvPr id="237589" name="Rectangle 21"/>
            <p:cNvSpPr>
              <a:spLocks noChangeArrowheads="1"/>
            </p:cNvSpPr>
            <p:nvPr/>
          </p:nvSpPr>
          <p:spPr bwMode="auto">
            <a:xfrm>
              <a:off x="113" y="2750"/>
              <a:ext cx="33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d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237590" name="Object 22"/>
            <p:cNvGraphicFramePr>
              <a:graphicFrameLocks noChangeAspect="1"/>
            </p:cNvGraphicFramePr>
            <p:nvPr/>
          </p:nvGraphicFramePr>
          <p:xfrm>
            <a:off x="3651" y="2750"/>
            <a:ext cx="284" cy="318"/>
          </p:xfrm>
          <a:graphic>
            <a:graphicData uri="http://schemas.openxmlformats.org/presentationml/2006/ole">
              <p:oleObj spid="_x0000_s786442" name="公式" r:id="rId12" imgW="330120" imgH="368280" progId="Equation.3">
                <p:embed/>
              </p:oleObj>
            </a:graphicData>
          </a:graphic>
        </p:graphicFrame>
        <p:graphicFrame>
          <p:nvGraphicFramePr>
            <p:cNvPr id="237591" name="Object 23"/>
            <p:cNvGraphicFramePr>
              <a:graphicFrameLocks noChangeAspect="1"/>
            </p:cNvGraphicFramePr>
            <p:nvPr/>
          </p:nvGraphicFramePr>
          <p:xfrm>
            <a:off x="4059" y="2750"/>
            <a:ext cx="283" cy="300"/>
          </p:xfrm>
          <a:graphic>
            <a:graphicData uri="http://schemas.openxmlformats.org/presentationml/2006/ole">
              <p:oleObj spid="_x0000_s786443" name="公式" r:id="rId13" imgW="330120" imgH="355680" progId="Equation.3">
                <p:embed/>
              </p:oleObj>
            </a:graphicData>
          </a:graphic>
        </p:graphicFrame>
        <p:graphicFrame>
          <p:nvGraphicFramePr>
            <p:cNvPr id="237592" name="Object 24"/>
            <p:cNvGraphicFramePr>
              <a:graphicFrameLocks noChangeAspect="1"/>
            </p:cNvGraphicFramePr>
            <p:nvPr/>
          </p:nvGraphicFramePr>
          <p:xfrm>
            <a:off x="4467" y="2750"/>
            <a:ext cx="284" cy="301"/>
          </p:xfrm>
          <a:graphic>
            <a:graphicData uri="http://schemas.openxmlformats.org/presentationml/2006/ole">
              <p:oleObj spid="_x0000_s786444" name="公式" r:id="rId14" imgW="330120" imgH="355680" progId="Equation.3">
                <p:embed/>
              </p:oleObj>
            </a:graphicData>
          </a:graphic>
        </p:graphicFrame>
        <p:graphicFrame>
          <p:nvGraphicFramePr>
            <p:cNvPr id="237593" name="Object 25"/>
            <p:cNvGraphicFramePr>
              <a:graphicFrameLocks noChangeAspect="1"/>
            </p:cNvGraphicFramePr>
            <p:nvPr/>
          </p:nvGraphicFramePr>
          <p:xfrm>
            <a:off x="4830" y="2750"/>
            <a:ext cx="284" cy="318"/>
          </p:xfrm>
          <a:graphic>
            <a:graphicData uri="http://schemas.openxmlformats.org/presentationml/2006/ole">
              <p:oleObj spid="_x0000_s786445" name="公式" r:id="rId15" imgW="330120" imgH="368280" progId="Equation.3">
                <p:embed/>
              </p:oleObj>
            </a:graphicData>
          </a:graphic>
        </p:graphicFrame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79388" y="2636836"/>
            <a:ext cx="8556626" cy="584199"/>
            <a:chOff x="113" y="1661"/>
            <a:chExt cx="5390" cy="368"/>
          </a:xfrm>
        </p:grpSpPr>
        <p:sp>
          <p:nvSpPr>
            <p:cNvPr id="237595" name="Rectangle 27"/>
            <p:cNvSpPr>
              <a:spLocks noChangeArrowheads="1"/>
            </p:cNvSpPr>
            <p:nvPr/>
          </p:nvSpPr>
          <p:spPr bwMode="auto">
            <a:xfrm>
              <a:off x="113" y="1661"/>
              <a:ext cx="539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</a:t>
              </a:r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d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</a:t>
              </a:r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</a:t>
              </a:r>
              <a:r>
                <a:rPr lang="en-US" altLang="zh-CN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load</a:t>
              </a:r>
              <a:endParaRPr lang="zh-CN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endParaRPr>
            </a:p>
          </p:txBody>
        </p:sp>
        <p:sp>
          <p:nvSpPr>
            <p:cNvPr id="237596" name="Line 28"/>
            <p:cNvSpPr>
              <a:spLocks noChangeShapeType="1"/>
            </p:cNvSpPr>
            <p:nvPr/>
          </p:nvSpPr>
          <p:spPr bwMode="auto">
            <a:xfrm flipV="1">
              <a:off x="1882" y="175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597" name="Line 29"/>
            <p:cNvSpPr>
              <a:spLocks noChangeShapeType="1"/>
            </p:cNvSpPr>
            <p:nvPr/>
          </p:nvSpPr>
          <p:spPr bwMode="auto">
            <a:xfrm flipH="1">
              <a:off x="1746" y="197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598" name="Line 30"/>
            <p:cNvSpPr>
              <a:spLocks noChangeShapeType="1"/>
            </p:cNvSpPr>
            <p:nvPr/>
          </p:nvSpPr>
          <p:spPr bwMode="auto">
            <a:xfrm>
              <a:off x="1882" y="175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79388" y="3284535"/>
            <a:ext cx="8609013" cy="584199"/>
            <a:chOff x="113" y="2069"/>
            <a:chExt cx="5423" cy="368"/>
          </a:xfrm>
        </p:grpSpPr>
        <p:sp>
          <p:nvSpPr>
            <p:cNvPr id="237600" name="Rectangle 32"/>
            <p:cNvSpPr>
              <a:spLocks noChangeArrowheads="1"/>
            </p:cNvSpPr>
            <p:nvPr/>
          </p:nvSpPr>
          <p:spPr bwMode="auto">
            <a:xfrm>
              <a:off x="113" y="2069"/>
              <a:ext cx="542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 d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en-US" altLang="zh-CN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addition counter</a:t>
              </a:r>
              <a:endParaRPr lang="zh-CN" alt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37601" name="Line 33"/>
            <p:cNvSpPr>
              <a:spLocks noChangeShapeType="1"/>
            </p:cNvSpPr>
            <p:nvPr/>
          </p:nvSpPr>
          <p:spPr bwMode="auto">
            <a:xfrm flipV="1">
              <a:off x="1882" y="216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602" name="Line 34"/>
            <p:cNvSpPr>
              <a:spLocks noChangeShapeType="1"/>
            </p:cNvSpPr>
            <p:nvPr/>
          </p:nvSpPr>
          <p:spPr bwMode="auto">
            <a:xfrm flipH="1">
              <a:off x="1746" y="238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603" name="Line 35"/>
            <p:cNvSpPr>
              <a:spLocks noChangeShapeType="1"/>
            </p:cNvSpPr>
            <p:nvPr/>
          </p:nvSpPr>
          <p:spPr bwMode="auto">
            <a:xfrm>
              <a:off x="1882" y="216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37604" name="Line 36"/>
          <p:cNvSpPr>
            <a:spLocks noChangeShapeType="1"/>
          </p:cNvSpPr>
          <p:nvPr/>
        </p:nvSpPr>
        <p:spPr bwMode="auto">
          <a:xfrm>
            <a:off x="323850" y="14128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灯片编号占位符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39</a:t>
            </a:fld>
            <a:endParaRPr lang="en-US" altLang="zh-CN"/>
          </a:p>
        </p:txBody>
      </p:sp>
      <p:sp>
        <p:nvSpPr>
          <p:cNvPr id="37" name="矩形 36"/>
          <p:cNvSpPr/>
          <p:nvPr/>
        </p:nvSpPr>
        <p:spPr>
          <a:xfrm>
            <a:off x="8143900" y="3905912"/>
            <a:ext cx="960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keep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55576" y="260648"/>
            <a:ext cx="62800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Function Table of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Integrated Counter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108520" y="508518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third line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If CT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P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CT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dirty="0" smtClean="0">
                <a:effectLst/>
                <a:latin typeface="Times New Roman" pitchFamily="18" charset="0"/>
                <a:cs typeface="Times New Roman" pitchFamily="18" charset="0"/>
              </a:rPr>
              <a:t> is 11, the chip is acting as the addition counter. Otherwise, the counting number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unchanged (the 4</a:t>
            </a:r>
            <a:r>
              <a:rPr lang="en-US" altLang="zh-CN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and 5</a:t>
            </a:r>
            <a:r>
              <a:rPr lang="en-US" altLang="zh-CN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line).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226968" y="609600"/>
            <a:ext cx="15240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5226968" y="14478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5226968" y="1676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6750968" y="9906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6750968" y="2438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3245768" y="1676400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4845968" y="990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5226968" y="676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217568" y="676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6217568" y="21240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5684168" y="685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5074568" y="16002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293768" y="2209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5226968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2559968" y="1362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H="1">
            <a:off x="2864768" y="8382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H="1">
            <a:off x="3779168" y="1219200"/>
            <a:ext cx="533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3779168" y="1219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3805808" y="33528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 flipV="1">
            <a:off x="7055768" y="24384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 flipV="1">
            <a:off x="3779168" y="304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3779168" y="30480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7208168" y="304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>
            <a:off x="7208168" y="609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81" name="Line 37"/>
          <p:cNvSpPr>
            <a:spLocks noChangeShapeType="1"/>
          </p:cNvSpPr>
          <p:nvPr/>
        </p:nvSpPr>
        <p:spPr bwMode="auto">
          <a:xfrm>
            <a:off x="8122568" y="762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2483768" y="5238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8655968" y="3714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Y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3702968" y="762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96" name="Line 52"/>
          <p:cNvSpPr>
            <a:spLocks noChangeShapeType="1"/>
          </p:cNvSpPr>
          <p:nvPr/>
        </p:nvSpPr>
        <p:spPr bwMode="auto">
          <a:xfrm flipH="1">
            <a:off x="4845968" y="2514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7" name="Rectangle 53"/>
          <p:cNvSpPr>
            <a:spLocks noChangeArrowheads="1"/>
          </p:cNvSpPr>
          <p:nvPr/>
        </p:nvSpPr>
        <p:spPr bwMode="auto">
          <a:xfrm>
            <a:off x="4464968" y="21717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grpSp>
        <p:nvGrpSpPr>
          <p:cNvPr id="31807" name="Group 63"/>
          <p:cNvGrpSpPr>
            <a:grpSpLocks/>
          </p:cNvGrpSpPr>
          <p:nvPr/>
        </p:nvGrpSpPr>
        <p:grpSpPr bwMode="auto">
          <a:xfrm>
            <a:off x="484005" y="4789015"/>
            <a:ext cx="4981584" cy="584201"/>
            <a:chOff x="-930" y="2256"/>
            <a:chExt cx="3138" cy="368"/>
          </a:xfrm>
        </p:grpSpPr>
        <p:graphicFrame>
          <p:nvGraphicFramePr>
            <p:cNvPr id="31800" name="Object 56"/>
            <p:cNvGraphicFramePr>
              <a:graphicFrameLocks noChangeAspect="1"/>
            </p:cNvGraphicFramePr>
            <p:nvPr/>
          </p:nvGraphicFramePr>
          <p:xfrm>
            <a:off x="1440" y="2304"/>
            <a:ext cx="768" cy="301"/>
          </p:xfrm>
          <a:graphic>
            <a:graphicData uri="http://schemas.openxmlformats.org/presentationml/2006/ole">
              <p:oleObj spid="_x0000_s33377" name="Equation" r:id="rId6" imgW="914760" imgH="355680" progId="Equation.3">
                <p:embed/>
              </p:oleObj>
            </a:graphicData>
          </a:graphic>
        </p:graphicFrame>
        <p:sp>
          <p:nvSpPr>
            <p:cNvPr id="31804" name="Rectangle 60"/>
            <p:cNvSpPr>
              <a:spLocks noChangeArrowheads="1"/>
            </p:cNvSpPr>
            <p:nvPr/>
          </p:nvSpPr>
          <p:spPr bwMode="auto">
            <a:xfrm>
              <a:off x="-930" y="2256"/>
              <a:ext cx="190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Output Equation</a:t>
              </a:r>
              <a:r>
                <a:rPr lang="zh-CN" altLang="en-US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: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31808" name="Group 64"/>
          <p:cNvGrpSpPr>
            <a:grpSpLocks/>
          </p:cNvGrpSpPr>
          <p:nvPr/>
        </p:nvGrpSpPr>
        <p:grpSpPr bwMode="auto">
          <a:xfrm>
            <a:off x="480830" y="5416697"/>
            <a:ext cx="6237296" cy="606425"/>
            <a:chOff x="-932" y="2784"/>
            <a:chExt cx="3929" cy="382"/>
          </a:xfrm>
        </p:grpSpPr>
        <p:graphicFrame>
          <p:nvGraphicFramePr>
            <p:cNvPr id="31801" name="Object 57"/>
            <p:cNvGraphicFramePr>
              <a:graphicFrameLocks noChangeAspect="1"/>
            </p:cNvGraphicFramePr>
            <p:nvPr/>
          </p:nvGraphicFramePr>
          <p:xfrm>
            <a:off x="1440" y="2832"/>
            <a:ext cx="819" cy="334"/>
          </p:xfrm>
          <a:graphic>
            <a:graphicData uri="http://schemas.openxmlformats.org/presentationml/2006/ole">
              <p:oleObj spid="_x0000_s33378" name="Equation" r:id="rId7" imgW="978120" imgH="393840" progId="Equation.3">
                <p:embed/>
              </p:oleObj>
            </a:graphicData>
          </a:graphic>
        </p:graphicFrame>
        <p:graphicFrame>
          <p:nvGraphicFramePr>
            <p:cNvPr id="31802" name="Object 58"/>
            <p:cNvGraphicFramePr>
              <a:graphicFrameLocks noChangeAspect="1"/>
            </p:cNvGraphicFramePr>
            <p:nvPr/>
          </p:nvGraphicFramePr>
          <p:xfrm>
            <a:off x="2496" y="2880"/>
            <a:ext cx="501" cy="218"/>
          </p:xfrm>
          <a:graphic>
            <a:graphicData uri="http://schemas.openxmlformats.org/presentationml/2006/ole">
              <p:oleObj spid="_x0000_s33379" name="Equation" r:id="rId8" imgW="596880" imgH="254160" progId="Equation.3">
                <p:embed/>
              </p:oleObj>
            </a:graphicData>
          </a:graphic>
        </p:graphicFrame>
        <p:sp>
          <p:nvSpPr>
            <p:cNvPr id="31805" name="Rectangle 61"/>
            <p:cNvSpPr>
              <a:spLocks noChangeArrowheads="1"/>
            </p:cNvSpPr>
            <p:nvPr/>
          </p:nvSpPr>
          <p:spPr bwMode="auto">
            <a:xfrm>
              <a:off x="-932" y="2784"/>
              <a:ext cx="231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Excitation Equation</a:t>
              </a:r>
              <a:r>
                <a:rPr lang="zh-CN" altLang="en-US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: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31809" name="Group 65"/>
          <p:cNvGrpSpPr>
            <a:grpSpLocks/>
          </p:cNvGrpSpPr>
          <p:nvPr/>
        </p:nvGrpSpPr>
        <p:grpSpPr bwMode="auto">
          <a:xfrm>
            <a:off x="467544" y="6013151"/>
            <a:ext cx="7397758" cy="584201"/>
            <a:chOff x="-883" y="3456"/>
            <a:chExt cx="4660" cy="368"/>
          </a:xfrm>
        </p:grpSpPr>
        <p:graphicFrame>
          <p:nvGraphicFramePr>
            <p:cNvPr id="31803" name="Object 59"/>
            <p:cNvGraphicFramePr>
              <a:graphicFrameLocks noChangeAspect="1"/>
            </p:cNvGraphicFramePr>
            <p:nvPr/>
          </p:nvGraphicFramePr>
          <p:xfrm>
            <a:off x="1440" y="3456"/>
            <a:ext cx="2337" cy="334"/>
          </p:xfrm>
          <a:graphic>
            <a:graphicData uri="http://schemas.openxmlformats.org/presentationml/2006/ole">
              <p:oleObj spid="_x0000_s33380" name="Equation" r:id="rId9" imgW="2832840" imgH="393840" progId="Equation.3">
                <p:embed/>
              </p:oleObj>
            </a:graphicData>
          </a:graphic>
        </p:graphicFrame>
        <p:sp>
          <p:nvSpPr>
            <p:cNvPr id="31806" name="Rectangle 62"/>
            <p:cNvSpPr>
              <a:spLocks noChangeArrowheads="1"/>
            </p:cNvSpPr>
            <p:nvPr/>
          </p:nvSpPr>
          <p:spPr bwMode="auto">
            <a:xfrm>
              <a:off x="-883" y="3456"/>
              <a:ext cx="176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State Equation</a:t>
              </a:r>
              <a:r>
                <a:rPr lang="zh-CN" altLang="en-US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:</a:t>
              </a:r>
              <a:endPara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endParaRPr>
            </a:p>
          </p:txBody>
        </p:sp>
      </p:grpSp>
      <p:sp>
        <p:nvSpPr>
          <p:cNvPr id="31810" name="Oval 66"/>
          <p:cNvSpPr>
            <a:spLocks noChangeArrowheads="1"/>
          </p:cNvSpPr>
          <p:nvPr/>
        </p:nvSpPr>
        <p:spPr bwMode="auto">
          <a:xfrm>
            <a:off x="4777706" y="1268413"/>
            <a:ext cx="973137" cy="828675"/>
          </a:xfrm>
          <a:prstGeom prst="ellips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11" name="Line 67"/>
          <p:cNvSpPr>
            <a:spLocks noChangeShapeType="1"/>
          </p:cNvSpPr>
          <p:nvPr/>
        </p:nvSpPr>
        <p:spPr bwMode="auto">
          <a:xfrm flipH="1" flipV="1">
            <a:off x="5714331" y="1773238"/>
            <a:ext cx="1657350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4350664" y="714356"/>
            <a:ext cx="500066" cy="630238"/>
            <a:chOff x="7177088" y="3041650"/>
            <a:chExt cx="768350" cy="630238"/>
          </a:xfrm>
        </p:grpSpPr>
        <p:sp>
          <p:nvSpPr>
            <p:cNvPr id="50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2" name="Line 95"/>
            <p:cNvSpPr>
              <a:spLocks noChangeShapeType="1"/>
            </p:cNvSpPr>
            <p:nvPr/>
          </p:nvSpPr>
          <p:spPr bwMode="auto">
            <a:xfrm flipH="1">
              <a:off x="7177088" y="3651250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3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636812" y="428604"/>
            <a:ext cx="500066" cy="630238"/>
            <a:chOff x="7177088" y="3041650"/>
            <a:chExt cx="768350" cy="630238"/>
          </a:xfrm>
        </p:grpSpPr>
        <p:sp>
          <p:nvSpPr>
            <p:cNvPr id="55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6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7" name="Line 95"/>
            <p:cNvSpPr>
              <a:spLocks noChangeShapeType="1"/>
            </p:cNvSpPr>
            <p:nvPr/>
          </p:nvSpPr>
          <p:spPr bwMode="auto">
            <a:xfrm flipH="1">
              <a:off x="7177088" y="3651250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8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60" name="灯片编号占位符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63" name="Rectangle 29"/>
          <p:cNvSpPr>
            <a:spLocks noChangeArrowheads="1"/>
          </p:cNvSpPr>
          <p:nvPr/>
        </p:nvSpPr>
        <p:spPr bwMode="auto">
          <a:xfrm>
            <a:off x="7416824" y="1268760"/>
            <a:ext cx="1691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falling </a:t>
            </a:r>
            <a:r>
              <a:rPr lang="en-US" altLang="zh-CN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edge triggered</a:t>
            </a:r>
            <a:endParaRPr lang="zh-CN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467544" y="3645024"/>
            <a:ext cx="7432199" cy="1077218"/>
            <a:chOff x="467544" y="3645024"/>
            <a:chExt cx="7432199" cy="1077218"/>
          </a:xfrm>
        </p:grpSpPr>
        <p:graphicFrame>
          <p:nvGraphicFramePr>
            <p:cNvPr id="33371" name="Object 603"/>
            <p:cNvGraphicFramePr>
              <a:graphicFrameLocks noChangeAspect="1"/>
            </p:cNvGraphicFramePr>
            <p:nvPr/>
          </p:nvGraphicFramePr>
          <p:xfrm>
            <a:off x="4716016" y="4077072"/>
            <a:ext cx="3183727" cy="638176"/>
          </p:xfrm>
          <a:graphic>
            <a:graphicData uri="http://schemas.openxmlformats.org/presentationml/2006/ole">
              <p:oleObj spid="_x0000_s33381" name="Equation" r:id="rId10" imgW="1333500" imgH="279400" progId="Equation.DSMT4">
                <p:embed/>
              </p:oleObj>
            </a:graphicData>
          </a:graphic>
        </p:graphicFrame>
        <p:sp>
          <p:nvSpPr>
            <p:cNvPr id="64" name="矩形 63"/>
            <p:cNvSpPr/>
            <p:nvPr/>
          </p:nvSpPr>
          <p:spPr>
            <a:xfrm>
              <a:off x="467544" y="3645024"/>
              <a:ext cx="705678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Characteristic Equation </a:t>
              </a:r>
            </a:p>
            <a:p>
              <a:r>
                <a:rPr lang="en-US" altLang="zh-CN" sz="3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of J-K Flip-Flop: </a:t>
              </a:r>
              <a:endPara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矩形 64"/>
          <p:cNvSpPr/>
          <p:nvPr/>
        </p:nvSpPr>
        <p:spPr>
          <a:xfrm>
            <a:off x="72008" y="116632"/>
            <a:ext cx="2627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Example: Analyze the sequential logic circuit.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10" grpId="0" animBg="1"/>
      <p:bldP spid="31811" grpId="0" animBg="1"/>
      <p:bldP spid="6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1741711" y="2414811"/>
            <a:ext cx="3733800" cy="213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1741711" y="3624486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2503711" y="3934049"/>
            <a:ext cx="2070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D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D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4561111" y="4005486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LD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2046511" y="2414811"/>
            <a:ext cx="206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2732311" y="3091086"/>
            <a:ext cx="160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74LS161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 flipV="1">
            <a:off x="5094511" y="4653186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4865911" y="4091211"/>
            <a:ext cx="374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04" name="Line 12"/>
          <p:cNvSpPr>
            <a:spLocks noChangeShapeType="1"/>
          </p:cNvSpPr>
          <p:nvPr/>
        </p:nvSpPr>
        <p:spPr bwMode="auto">
          <a:xfrm flipH="1" flipV="1">
            <a:off x="6608986" y="1628999"/>
            <a:ext cx="0" cy="3313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05" name="Line 13"/>
          <p:cNvSpPr>
            <a:spLocks noChangeShapeType="1"/>
          </p:cNvSpPr>
          <p:nvPr/>
        </p:nvSpPr>
        <p:spPr bwMode="auto">
          <a:xfrm>
            <a:off x="2732311" y="4548411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06" name="Line 14"/>
          <p:cNvSpPr>
            <a:spLocks noChangeShapeType="1"/>
          </p:cNvSpPr>
          <p:nvPr/>
        </p:nvSpPr>
        <p:spPr bwMode="auto">
          <a:xfrm>
            <a:off x="3265711" y="4548411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07" name="Line 15"/>
          <p:cNvSpPr>
            <a:spLocks noChangeShapeType="1"/>
          </p:cNvSpPr>
          <p:nvPr/>
        </p:nvSpPr>
        <p:spPr bwMode="auto">
          <a:xfrm>
            <a:off x="3799111" y="4548411"/>
            <a:ext cx="0" cy="465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08" name="Line 16"/>
          <p:cNvSpPr>
            <a:spLocks noChangeShapeType="1"/>
          </p:cNvSpPr>
          <p:nvPr/>
        </p:nvSpPr>
        <p:spPr bwMode="auto">
          <a:xfrm>
            <a:off x="4256311" y="4548411"/>
            <a:ext cx="0" cy="754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10" name="Line 18"/>
          <p:cNvSpPr>
            <a:spLocks noChangeShapeType="1"/>
          </p:cNvSpPr>
          <p:nvPr/>
        </p:nvSpPr>
        <p:spPr bwMode="auto">
          <a:xfrm flipH="1">
            <a:off x="1055911" y="3938811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11" name="Rectangle 19"/>
          <p:cNvSpPr>
            <a:spLocks noChangeArrowheads="1"/>
          </p:cNvSpPr>
          <p:nvPr/>
        </p:nvSpPr>
        <p:spPr bwMode="auto">
          <a:xfrm>
            <a:off x="446311" y="3624486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8612" name="Line 20"/>
          <p:cNvSpPr>
            <a:spLocks noChangeShapeType="1"/>
          </p:cNvSpPr>
          <p:nvPr/>
        </p:nvSpPr>
        <p:spPr bwMode="auto">
          <a:xfrm flipV="1">
            <a:off x="2198911" y="1052736"/>
            <a:ext cx="0" cy="136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13" name="Line 21"/>
          <p:cNvSpPr>
            <a:spLocks noChangeShapeType="1"/>
          </p:cNvSpPr>
          <p:nvPr/>
        </p:nvSpPr>
        <p:spPr bwMode="auto">
          <a:xfrm flipV="1">
            <a:off x="2732311" y="1197199"/>
            <a:ext cx="0" cy="1217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14" name="Line 22"/>
          <p:cNvSpPr>
            <a:spLocks noChangeShapeType="1"/>
          </p:cNvSpPr>
          <p:nvPr/>
        </p:nvSpPr>
        <p:spPr bwMode="auto">
          <a:xfrm flipV="1">
            <a:off x="3265711" y="1197199"/>
            <a:ext cx="0" cy="1217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15" name="Line 23"/>
          <p:cNvSpPr>
            <a:spLocks noChangeShapeType="1"/>
          </p:cNvSpPr>
          <p:nvPr/>
        </p:nvSpPr>
        <p:spPr bwMode="auto">
          <a:xfrm flipV="1">
            <a:off x="3800698" y="1125761"/>
            <a:ext cx="0" cy="127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18" name="Line 26"/>
          <p:cNvSpPr>
            <a:spLocks noChangeShapeType="1"/>
          </p:cNvSpPr>
          <p:nvPr/>
        </p:nvSpPr>
        <p:spPr bwMode="auto">
          <a:xfrm>
            <a:off x="5096098" y="4942111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19" name="Line 27"/>
          <p:cNvSpPr>
            <a:spLocks noChangeShapeType="1"/>
          </p:cNvSpPr>
          <p:nvPr/>
        </p:nvSpPr>
        <p:spPr bwMode="auto">
          <a:xfrm>
            <a:off x="2721198" y="5013549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20" name="Line 28"/>
          <p:cNvSpPr>
            <a:spLocks noChangeShapeType="1"/>
          </p:cNvSpPr>
          <p:nvPr/>
        </p:nvSpPr>
        <p:spPr bwMode="auto">
          <a:xfrm>
            <a:off x="4016598" y="530247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21" name="Line 29"/>
          <p:cNvSpPr>
            <a:spLocks noChangeShapeType="1"/>
          </p:cNvSpPr>
          <p:nvPr/>
        </p:nvSpPr>
        <p:spPr bwMode="auto">
          <a:xfrm flipH="1">
            <a:off x="3800698" y="191792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22" name="Line 30"/>
          <p:cNvSpPr>
            <a:spLocks noChangeShapeType="1"/>
          </p:cNvSpPr>
          <p:nvPr/>
        </p:nvSpPr>
        <p:spPr bwMode="auto">
          <a:xfrm>
            <a:off x="3224436" y="1628999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23" name="Line 31"/>
          <p:cNvSpPr>
            <a:spLocks noChangeShapeType="1"/>
          </p:cNvSpPr>
          <p:nvPr/>
        </p:nvSpPr>
        <p:spPr bwMode="auto">
          <a:xfrm>
            <a:off x="2216373" y="1341661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24" name="Oval 32"/>
          <p:cNvSpPr>
            <a:spLocks noChangeArrowheads="1"/>
          </p:cNvSpPr>
          <p:nvPr/>
        </p:nvSpPr>
        <p:spPr bwMode="auto">
          <a:xfrm>
            <a:off x="2144936" y="1270224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625" name="Oval 33"/>
          <p:cNvSpPr>
            <a:spLocks noChangeArrowheads="1"/>
          </p:cNvSpPr>
          <p:nvPr/>
        </p:nvSpPr>
        <p:spPr bwMode="auto">
          <a:xfrm>
            <a:off x="3224436" y="1557561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626" name="Oval 34"/>
          <p:cNvSpPr>
            <a:spLocks noChangeArrowheads="1"/>
          </p:cNvSpPr>
          <p:nvPr/>
        </p:nvSpPr>
        <p:spPr bwMode="auto">
          <a:xfrm>
            <a:off x="3729261" y="1844899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627" name="Oval 35"/>
          <p:cNvSpPr>
            <a:spLocks noChangeArrowheads="1"/>
          </p:cNvSpPr>
          <p:nvPr/>
        </p:nvSpPr>
        <p:spPr bwMode="auto">
          <a:xfrm>
            <a:off x="5240561" y="1557561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8628" name="Line 36"/>
          <p:cNvSpPr>
            <a:spLocks noChangeShapeType="1"/>
          </p:cNvSpPr>
          <p:nvPr/>
        </p:nvSpPr>
        <p:spPr bwMode="auto">
          <a:xfrm>
            <a:off x="5456461" y="1628999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8629" name="Oval 37"/>
          <p:cNvSpPr>
            <a:spLocks noChangeArrowheads="1"/>
          </p:cNvSpPr>
          <p:nvPr/>
        </p:nvSpPr>
        <p:spPr bwMode="auto">
          <a:xfrm>
            <a:off x="5024661" y="4543561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4659540" y="1216232"/>
            <a:ext cx="571504" cy="777041"/>
            <a:chOff x="7177088" y="3041650"/>
            <a:chExt cx="768350" cy="633439"/>
          </a:xfrm>
        </p:grpSpPr>
        <p:sp>
          <p:nvSpPr>
            <p:cNvPr id="47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8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9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0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9" name="灯片编号占位符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40</a:t>
            </a:fld>
            <a:endParaRPr lang="en-US" altLang="zh-CN" dirty="0"/>
          </a:p>
        </p:txBody>
      </p:sp>
      <p:sp>
        <p:nvSpPr>
          <p:cNvPr id="51" name="矩形 50"/>
          <p:cNvSpPr/>
          <p:nvPr/>
        </p:nvSpPr>
        <p:spPr>
          <a:xfrm>
            <a:off x="179512" y="44624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Example 1: Implement the addition counter from 0000 to 1011 by the loading method.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73121" name="Object 1"/>
          <p:cNvGraphicFramePr>
            <a:graphicFrameLocks noChangeAspect="1"/>
          </p:cNvGraphicFramePr>
          <p:nvPr/>
        </p:nvGraphicFramePr>
        <p:xfrm>
          <a:off x="6927031" y="1340768"/>
          <a:ext cx="1749425" cy="1157288"/>
        </p:xfrm>
        <a:graphic>
          <a:graphicData uri="http://schemas.openxmlformats.org/presentationml/2006/ole">
            <p:oleObj spid="_x0000_s773121" name="Equation" r:id="rId4" imgW="761760" imgH="507960" progId="Equation.DSMT4">
              <p:embed/>
            </p:oleObj>
          </a:graphicData>
        </a:graphic>
      </p:graphicFrame>
      <p:sp>
        <p:nvSpPr>
          <p:cNvPr id="52" name="矩形 51"/>
          <p:cNvSpPr/>
          <p:nvPr/>
        </p:nvSpPr>
        <p:spPr>
          <a:xfrm>
            <a:off x="35496" y="5085184"/>
            <a:ext cx="91085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7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7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7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7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0000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7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7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7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7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1011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, the output of 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NAND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gate is 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LD NOT 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, the counting number will be set 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0000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en-US" altLang="zh-CN" sz="27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7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7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7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) when the next clock pulse (</a:t>
            </a:r>
            <a:r>
              <a:rPr lang="en-US" altLang="zh-CN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rising edge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) triggers.</a:t>
            </a:r>
            <a:endParaRPr lang="zh-CN" alt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Line 4"/>
          <p:cNvSpPr>
            <a:spLocks noChangeShapeType="1"/>
          </p:cNvSpPr>
          <p:nvPr/>
        </p:nvSpPr>
        <p:spPr bwMode="auto">
          <a:xfrm>
            <a:off x="919163" y="1861592"/>
            <a:ext cx="533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45" name="Line 5"/>
          <p:cNvSpPr>
            <a:spLocks noChangeShapeType="1"/>
          </p:cNvSpPr>
          <p:nvPr/>
        </p:nvSpPr>
        <p:spPr bwMode="auto">
          <a:xfrm>
            <a:off x="2519363" y="1861592"/>
            <a:ext cx="4572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46" name="Line 6"/>
          <p:cNvSpPr>
            <a:spLocks noChangeShapeType="1"/>
          </p:cNvSpPr>
          <p:nvPr/>
        </p:nvSpPr>
        <p:spPr bwMode="auto">
          <a:xfrm>
            <a:off x="3967163" y="1861592"/>
            <a:ext cx="609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47" name="Line 7"/>
          <p:cNvSpPr>
            <a:spLocks noChangeShapeType="1"/>
          </p:cNvSpPr>
          <p:nvPr/>
        </p:nvSpPr>
        <p:spPr bwMode="auto">
          <a:xfrm>
            <a:off x="5567363" y="1861592"/>
            <a:ext cx="6858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48" name="Line 8"/>
          <p:cNvSpPr>
            <a:spLocks noChangeShapeType="1"/>
          </p:cNvSpPr>
          <p:nvPr/>
        </p:nvSpPr>
        <p:spPr bwMode="auto">
          <a:xfrm>
            <a:off x="8893175" y="2133054"/>
            <a:ext cx="0" cy="2209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 flipH="1">
            <a:off x="7010400" y="4593679"/>
            <a:ext cx="914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50" name="Line 10"/>
          <p:cNvSpPr>
            <a:spLocks noChangeShapeType="1"/>
          </p:cNvSpPr>
          <p:nvPr/>
        </p:nvSpPr>
        <p:spPr bwMode="auto">
          <a:xfrm flipH="1">
            <a:off x="5410200" y="4593679"/>
            <a:ext cx="609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51" name="Line 11"/>
          <p:cNvSpPr>
            <a:spLocks noChangeShapeType="1"/>
          </p:cNvSpPr>
          <p:nvPr/>
        </p:nvSpPr>
        <p:spPr bwMode="auto">
          <a:xfrm flipH="1">
            <a:off x="3886200" y="4593679"/>
            <a:ext cx="609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52" name="Line 12"/>
          <p:cNvSpPr>
            <a:spLocks noChangeShapeType="1"/>
          </p:cNvSpPr>
          <p:nvPr/>
        </p:nvSpPr>
        <p:spPr bwMode="auto">
          <a:xfrm flipH="1">
            <a:off x="2411413" y="4580979"/>
            <a:ext cx="619125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 flipV="1">
            <a:off x="468313" y="2204492"/>
            <a:ext cx="0" cy="2057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539750" y="2996654"/>
            <a:ext cx="52581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LD 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Wingdings" pitchFamily="2" charset="2"/>
              </a:rPr>
              <a:t>Rising edge triggered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612775" y="3068092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0" y="1556792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0000</a:t>
            </a:r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1452563" y="1556792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0001</a:t>
            </a:r>
          </a:p>
        </p:txBody>
      </p:sp>
      <p:sp>
        <p:nvSpPr>
          <p:cNvPr id="240658" name="Rectangle 18"/>
          <p:cNvSpPr>
            <a:spLocks noChangeArrowheads="1"/>
          </p:cNvSpPr>
          <p:nvPr/>
        </p:nvSpPr>
        <p:spPr bwMode="auto">
          <a:xfrm>
            <a:off x="2976563" y="1556792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0010</a:t>
            </a:r>
          </a:p>
        </p:txBody>
      </p:sp>
      <p:sp>
        <p:nvSpPr>
          <p:cNvPr id="240659" name="Rectangle 19"/>
          <p:cNvSpPr>
            <a:spLocks noChangeArrowheads="1"/>
          </p:cNvSpPr>
          <p:nvPr/>
        </p:nvSpPr>
        <p:spPr bwMode="auto">
          <a:xfrm>
            <a:off x="4500563" y="1556792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</a:t>
            </a:r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6253163" y="1556792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0100</a:t>
            </a:r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>
            <a:off x="8147050" y="1556792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240662" name="Rectangle 22"/>
          <p:cNvSpPr>
            <a:spLocks noChangeArrowheads="1"/>
          </p:cNvSpPr>
          <p:nvPr/>
        </p:nvSpPr>
        <p:spPr bwMode="auto">
          <a:xfrm>
            <a:off x="6019800" y="4288879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</a:p>
        </p:txBody>
      </p:sp>
      <p:sp>
        <p:nvSpPr>
          <p:cNvPr id="240663" name="Rectangle 23"/>
          <p:cNvSpPr>
            <a:spLocks noChangeArrowheads="1"/>
          </p:cNvSpPr>
          <p:nvPr/>
        </p:nvSpPr>
        <p:spPr bwMode="auto">
          <a:xfrm>
            <a:off x="4419600" y="4288879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</a:t>
            </a:r>
          </a:p>
        </p:txBody>
      </p:sp>
      <p:sp>
        <p:nvSpPr>
          <p:cNvPr id="240664" name="Rectangle 24"/>
          <p:cNvSpPr>
            <a:spLocks noChangeArrowheads="1"/>
          </p:cNvSpPr>
          <p:nvPr/>
        </p:nvSpPr>
        <p:spPr bwMode="auto">
          <a:xfrm>
            <a:off x="2971800" y="4288879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</a:t>
            </a:r>
          </a:p>
        </p:txBody>
      </p:sp>
      <p:sp>
        <p:nvSpPr>
          <p:cNvPr id="240665" name="Rectangle 25"/>
          <p:cNvSpPr>
            <a:spLocks noChangeArrowheads="1"/>
          </p:cNvSpPr>
          <p:nvPr/>
        </p:nvSpPr>
        <p:spPr bwMode="auto">
          <a:xfrm>
            <a:off x="1476375" y="4293642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</a:t>
            </a:r>
          </a:p>
        </p:txBody>
      </p:sp>
      <p:sp>
        <p:nvSpPr>
          <p:cNvPr id="240666" name="Rectangle 26"/>
          <p:cNvSpPr>
            <a:spLocks noChangeArrowheads="1"/>
          </p:cNvSpPr>
          <p:nvPr/>
        </p:nvSpPr>
        <p:spPr bwMode="auto">
          <a:xfrm>
            <a:off x="8147050" y="4293642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240667" name="Line 27"/>
          <p:cNvSpPr>
            <a:spLocks noChangeShapeType="1"/>
          </p:cNvSpPr>
          <p:nvPr/>
        </p:nvSpPr>
        <p:spPr bwMode="auto">
          <a:xfrm>
            <a:off x="7380288" y="1917154"/>
            <a:ext cx="6858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0668" name="Rectangle 28"/>
          <p:cNvSpPr>
            <a:spLocks noChangeArrowheads="1"/>
          </p:cNvSpPr>
          <p:nvPr/>
        </p:nvSpPr>
        <p:spPr bwMode="auto">
          <a:xfrm>
            <a:off x="0" y="4293642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</a:t>
            </a:r>
          </a:p>
        </p:txBody>
      </p:sp>
      <p:sp>
        <p:nvSpPr>
          <p:cNvPr id="240669" name="Line 29"/>
          <p:cNvSpPr>
            <a:spLocks noChangeShapeType="1"/>
          </p:cNvSpPr>
          <p:nvPr/>
        </p:nvSpPr>
        <p:spPr bwMode="auto">
          <a:xfrm flipH="1">
            <a:off x="971550" y="4652417"/>
            <a:ext cx="619125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灯片编号占位符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41</a:t>
            </a:fld>
            <a:endParaRPr lang="en-US" altLang="zh-CN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1403648" y="332656"/>
            <a:ext cx="61590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Wingdings" pitchFamily="2" charset="2"/>
              </a:rPr>
              <a:t>Counting Range of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Loading Method</a:t>
            </a:r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7504" y="5171708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When the rising edge triggers, the counting number changes from 1011 to 0000. 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It is counting from 0000 to 1011. 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2366566" y="2551584"/>
            <a:ext cx="3733800" cy="213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5508229" y="3008784"/>
            <a:ext cx="792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CR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2339579" y="3296122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2518966" y="2465859"/>
            <a:ext cx="193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3357166" y="3227859"/>
            <a:ext cx="160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74LS161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5579666" y="3080222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 flipH="1">
            <a:off x="1691879" y="3656484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1115616" y="3369147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 flipV="1">
            <a:off x="2823766" y="1484784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 flipV="1">
            <a:off x="3357166" y="1484784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78" name="Line 14"/>
          <p:cNvSpPr>
            <a:spLocks noChangeShapeType="1"/>
          </p:cNvSpPr>
          <p:nvPr/>
        </p:nvSpPr>
        <p:spPr bwMode="auto">
          <a:xfrm flipV="1">
            <a:off x="3890566" y="1560984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79" name="Line 15"/>
          <p:cNvSpPr>
            <a:spLocks noChangeShapeType="1"/>
          </p:cNvSpPr>
          <p:nvPr/>
        </p:nvSpPr>
        <p:spPr bwMode="auto">
          <a:xfrm flipV="1">
            <a:off x="4423966" y="1484784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 flipH="1">
            <a:off x="2823766" y="1713384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82" name="Line 18"/>
          <p:cNvSpPr>
            <a:spLocks noChangeShapeType="1"/>
          </p:cNvSpPr>
          <p:nvPr/>
        </p:nvSpPr>
        <p:spPr bwMode="auto">
          <a:xfrm flipH="1">
            <a:off x="3291020" y="2094384"/>
            <a:ext cx="236713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6371829" y="1941984"/>
            <a:ext cx="338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84" name="Line 20"/>
          <p:cNvSpPr>
            <a:spLocks noChangeShapeType="1"/>
          </p:cNvSpPr>
          <p:nvPr/>
        </p:nvSpPr>
        <p:spPr bwMode="auto">
          <a:xfrm>
            <a:off x="6709966" y="1941984"/>
            <a:ext cx="0" cy="128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86" name="Oval 22"/>
          <p:cNvSpPr>
            <a:spLocks noChangeArrowheads="1"/>
          </p:cNvSpPr>
          <p:nvPr/>
        </p:nvSpPr>
        <p:spPr bwMode="auto">
          <a:xfrm>
            <a:off x="2747566" y="1637184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1687" name="Oval 23"/>
          <p:cNvSpPr>
            <a:spLocks noChangeArrowheads="1"/>
          </p:cNvSpPr>
          <p:nvPr/>
        </p:nvSpPr>
        <p:spPr bwMode="auto">
          <a:xfrm>
            <a:off x="3294684" y="2000722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1696" name="Line 32"/>
          <p:cNvSpPr>
            <a:spLocks noChangeShapeType="1"/>
          </p:cNvSpPr>
          <p:nvPr/>
        </p:nvSpPr>
        <p:spPr bwMode="auto">
          <a:xfrm>
            <a:off x="6228954" y="3224684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1697" name="Oval 33"/>
          <p:cNvSpPr>
            <a:spLocks noChangeArrowheads="1"/>
          </p:cNvSpPr>
          <p:nvPr/>
        </p:nvSpPr>
        <p:spPr bwMode="auto">
          <a:xfrm>
            <a:off x="6155929" y="1856259"/>
            <a:ext cx="215900" cy="2159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1698" name="Oval 34"/>
          <p:cNvSpPr>
            <a:spLocks noChangeArrowheads="1"/>
          </p:cNvSpPr>
          <p:nvPr/>
        </p:nvSpPr>
        <p:spPr bwMode="auto">
          <a:xfrm>
            <a:off x="6084491" y="3153247"/>
            <a:ext cx="152400" cy="1508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5643174" y="1508586"/>
            <a:ext cx="500066" cy="777041"/>
            <a:chOff x="7177088" y="3041650"/>
            <a:chExt cx="768350" cy="633439"/>
          </a:xfrm>
        </p:grpSpPr>
        <p:sp>
          <p:nvSpPr>
            <p:cNvPr id="44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5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7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6" name="灯片编号占位符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42</a:t>
            </a:fld>
            <a:endParaRPr lang="en-US" altLang="zh-CN"/>
          </a:p>
        </p:txBody>
      </p:sp>
      <p:sp>
        <p:nvSpPr>
          <p:cNvPr id="41" name="矩形 40"/>
          <p:cNvSpPr/>
          <p:nvPr/>
        </p:nvSpPr>
        <p:spPr>
          <a:xfrm>
            <a:off x="0" y="44624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Example 2: Implement the addition counter from 0000 to 1011 by the clearing method.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71073" name="Object 1"/>
          <p:cNvGraphicFramePr>
            <a:graphicFrameLocks noChangeAspect="1"/>
          </p:cNvGraphicFramePr>
          <p:nvPr/>
        </p:nvGraphicFramePr>
        <p:xfrm>
          <a:off x="7092231" y="2072904"/>
          <a:ext cx="1485900" cy="1157287"/>
        </p:xfrm>
        <a:graphic>
          <a:graphicData uri="http://schemas.openxmlformats.org/presentationml/2006/ole">
            <p:oleObj spid="_x0000_s771073" name="Equation" r:id="rId4" imgW="647640" imgH="507960" progId="Equation.DSMT4">
              <p:embed/>
            </p:oleObj>
          </a:graphicData>
        </a:graphic>
      </p:graphicFrame>
      <p:sp>
        <p:nvSpPr>
          <p:cNvPr id="34" name="矩形 33"/>
          <p:cNvSpPr/>
          <p:nvPr/>
        </p:nvSpPr>
        <p:spPr>
          <a:xfrm>
            <a:off x="107504" y="4869160"/>
            <a:ext cx="9036496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9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9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9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9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, the output of 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NAND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 gate is 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 NOT 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, the counting number will be set 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0000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) at once.</a:t>
            </a:r>
          </a:p>
          <a:p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Actually, 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) is </a:t>
            </a:r>
            <a:r>
              <a:rPr lang="en-US" altLang="zh-CN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invisible</a:t>
            </a:r>
            <a:r>
              <a:rPr lang="en-US" altLang="zh-CN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01" name="Line 13"/>
          <p:cNvSpPr>
            <a:spLocks noChangeShapeType="1"/>
          </p:cNvSpPr>
          <p:nvPr/>
        </p:nvSpPr>
        <p:spPr bwMode="auto">
          <a:xfrm flipV="1">
            <a:off x="470992" y="2272953"/>
            <a:ext cx="0" cy="533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2714" name="Rectangle 26"/>
          <p:cNvSpPr>
            <a:spLocks noChangeArrowheads="1"/>
          </p:cNvSpPr>
          <p:nvPr/>
        </p:nvSpPr>
        <p:spPr bwMode="auto">
          <a:xfrm>
            <a:off x="3448" y="2777009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（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Invisible</a:t>
            </a:r>
            <a:r>
              <a:rPr lang="zh-CN" alt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lang="zh-CN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5" name="灯片编号占位符 24"/>
          <p:cNvSpPr>
            <a:spLocks noGrp="1"/>
          </p:cNvSpPr>
          <p:nvPr>
            <p:ph type="sldNum" sz="quarter" idx="12"/>
          </p:nvPr>
        </p:nvSpPr>
        <p:spPr>
          <a:xfrm>
            <a:off x="7021513" y="6242140"/>
            <a:ext cx="1905000" cy="457200"/>
          </a:xfrm>
        </p:spPr>
        <p:txBody>
          <a:bodyPr/>
          <a:lstStyle/>
          <a:p>
            <a:fld id="{6E37EB92-3CFB-4441-9E91-B5D295D10A30}" type="slidenum">
              <a:rPr lang="zh-CN" altLang="en-US" smtClean="0"/>
              <a:pPr/>
              <a:t>43</a:t>
            </a:fld>
            <a:endParaRPr lang="en-US" altLang="zh-CN" dirty="0"/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>
            <a:off x="922611" y="1857673"/>
            <a:ext cx="533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2522811" y="1857673"/>
            <a:ext cx="4572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3970611" y="1857673"/>
            <a:ext cx="609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5570811" y="1857673"/>
            <a:ext cx="6858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8896623" y="2129135"/>
            <a:ext cx="0" cy="2209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7013848" y="4589760"/>
            <a:ext cx="914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flipH="1">
            <a:off x="5413648" y="4589760"/>
            <a:ext cx="609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 flipH="1">
            <a:off x="3889648" y="4589760"/>
            <a:ext cx="609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>
            <a:off x="2414861" y="4577060"/>
            <a:ext cx="619125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flipH="1" flipV="1">
            <a:off x="470992" y="3425081"/>
            <a:ext cx="769" cy="832892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3448" y="155287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0000</a:t>
            </a: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1456011" y="155287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0001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2980011" y="155287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0010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4504011" y="155287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6256611" y="155287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0100</a:t>
            </a:r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8150498" y="155287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6023248" y="428496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</a:p>
        </p:txBody>
      </p:sp>
      <p:sp>
        <p:nvSpPr>
          <p:cNvPr id="46" name="Rectangle 23"/>
          <p:cNvSpPr>
            <a:spLocks noChangeArrowheads="1"/>
          </p:cNvSpPr>
          <p:nvPr/>
        </p:nvSpPr>
        <p:spPr bwMode="auto">
          <a:xfrm>
            <a:off x="4423048" y="428496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</a:t>
            </a: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2975248" y="428496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</a:t>
            </a: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1479823" y="428972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</a:t>
            </a: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8150498" y="422108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>
            <a:off x="7383736" y="1913235"/>
            <a:ext cx="6858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3448" y="428972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</a:t>
            </a: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H="1">
            <a:off x="974998" y="4648498"/>
            <a:ext cx="619125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-36512" y="1524000"/>
            <a:ext cx="1155576" cy="19050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1403648" y="620688"/>
            <a:ext cx="62055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Wingdings" pitchFamily="2" charset="2"/>
              </a:rPr>
              <a:t>Counting Range of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Clearing Method</a:t>
            </a:r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67544" y="5520134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1100 is invisible. 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It is counting from 0000 to 1011.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44959"/>
            <a:ext cx="7772400" cy="769441"/>
          </a:xfrm>
          <a:noFill/>
          <a:ln/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2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Sequence Generator</a:t>
            </a:r>
            <a:endParaRPr lang="en-US" altLang="zh-CN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44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35496" y="908720"/>
            <a:ext cx="91450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 1: Design the sequence generator (11110000) by J-K flip-flop.</a:t>
            </a:r>
            <a:endParaRPr lang="zh-CN" alt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476375" y="3506043"/>
            <a:ext cx="5972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714750" y="3048843"/>
            <a:ext cx="0" cy="3579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915150" y="3048843"/>
            <a:ext cx="0" cy="358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42950" y="2886918"/>
            <a:ext cx="6623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971550" y="3506043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0   0   0   0    0    1    1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971550" y="3887043"/>
            <a:ext cx="648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0   0   1   0    1    0    1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971550" y="4258518"/>
            <a:ext cx="648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0   1   0   0    1    1    1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971550" y="4725243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0   1   1   1    0    0    1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971550" y="5104655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1   0   0   1    0    1    0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971550" y="5485655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1   0   1   1    1    0    0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971550" y="5782518"/>
            <a:ext cx="648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1   1   0   1    1    1    0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971550" y="6165105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1   1   1   0    0    0    0</a:t>
            </a: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6659563" y="2851993"/>
            <a:ext cx="1152525" cy="388937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79512" y="2124145"/>
            <a:ext cx="41839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 State Transition Table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538336"/>
            <a:ext cx="8856984" cy="533893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sequence generator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bits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generated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generated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Each bit is generated by state transition. 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So we have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state transitions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We have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lines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transition 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states are from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1600168" y="2032914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5461" name="Line 5"/>
          <p:cNvSpPr>
            <a:spLocks noChangeShapeType="1"/>
          </p:cNvSpPr>
          <p:nvPr/>
        </p:nvSpPr>
        <p:spPr bwMode="auto">
          <a:xfrm>
            <a:off x="1600168" y="2718714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62" name="Line 6"/>
          <p:cNvSpPr>
            <a:spLocks noChangeShapeType="1"/>
          </p:cNvSpPr>
          <p:nvPr/>
        </p:nvSpPr>
        <p:spPr bwMode="auto">
          <a:xfrm>
            <a:off x="2209768" y="2032914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63" name="Line 7"/>
          <p:cNvSpPr>
            <a:spLocks noChangeShapeType="1"/>
          </p:cNvSpPr>
          <p:nvPr/>
        </p:nvSpPr>
        <p:spPr bwMode="auto">
          <a:xfrm>
            <a:off x="3581368" y="2032914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64" name="Line 8"/>
          <p:cNvSpPr>
            <a:spLocks noChangeShapeType="1"/>
          </p:cNvSpPr>
          <p:nvPr/>
        </p:nvSpPr>
        <p:spPr bwMode="auto">
          <a:xfrm>
            <a:off x="2895568" y="2032914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 flipH="1" flipV="1">
            <a:off x="761968" y="1194714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66" name="Rectangle 10"/>
          <p:cNvSpPr>
            <a:spLocks noChangeArrowheads="1"/>
          </p:cNvSpPr>
          <p:nvPr/>
        </p:nvSpPr>
        <p:spPr bwMode="auto">
          <a:xfrm>
            <a:off x="450818" y="1345527"/>
            <a:ext cx="935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30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67" name="Rectangle 11"/>
          <p:cNvSpPr>
            <a:spLocks noChangeArrowheads="1"/>
          </p:cNvSpPr>
          <p:nvPr/>
        </p:nvSpPr>
        <p:spPr bwMode="auto">
          <a:xfrm>
            <a:off x="1066768" y="1042314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1600168" y="1489989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69" name="Rectangle 13"/>
          <p:cNvSpPr>
            <a:spLocks noChangeArrowheads="1"/>
          </p:cNvSpPr>
          <p:nvPr/>
        </p:nvSpPr>
        <p:spPr bwMode="auto">
          <a:xfrm>
            <a:off x="2133568" y="1489989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2895568" y="1489989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1" name="Rectangle 15"/>
          <p:cNvSpPr>
            <a:spLocks noChangeArrowheads="1"/>
          </p:cNvSpPr>
          <p:nvPr/>
        </p:nvSpPr>
        <p:spPr bwMode="auto">
          <a:xfrm>
            <a:off x="3581368" y="1489989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1219168" y="2023389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3" name="Rectangle 17"/>
          <p:cNvSpPr>
            <a:spLocks noChangeArrowheads="1"/>
          </p:cNvSpPr>
          <p:nvPr/>
        </p:nvSpPr>
        <p:spPr bwMode="auto">
          <a:xfrm>
            <a:off x="1219168" y="2709189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3043206" y="2066252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5" name="Rectangle 19"/>
          <p:cNvSpPr>
            <a:spLocks noChangeArrowheads="1"/>
          </p:cNvSpPr>
          <p:nvPr/>
        </p:nvSpPr>
        <p:spPr bwMode="auto">
          <a:xfrm>
            <a:off x="1674781" y="2066252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6" name="Rectangle 20"/>
          <p:cNvSpPr>
            <a:spLocks noChangeArrowheads="1"/>
          </p:cNvSpPr>
          <p:nvPr/>
        </p:nvSpPr>
        <p:spPr bwMode="auto">
          <a:xfrm>
            <a:off x="1746218" y="2713952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3733768" y="2709189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8" name="Rectangle 22"/>
          <p:cNvSpPr>
            <a:spLocks noChangeArrowheads="1"/>
          </p:cNvSpPr>
          <p:nvPr/>
        </p:nvSpPr>
        <p:spPr bwMode="auto">
          <a:xfrm>
            <a:off x="2395506" y="2066252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79" name="Rectangle 23"/>
          <p:cNvSpPr>
            <a:spLocks noChangeArrowheads="1"/>
          </p:cNvSpPr>
          <p:nvPr/>
        </p:nvSpPr>
        <p:spPr bwMode="auto">
          <a:xfrm>
            <a:off x="3733768" y="2023389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80" name="Rectangle 24"/>
          <p:cNvSpPr>
            <a:spLocks noChangeArrowheads="1"/>
          </p:cNvSpPr>
          <p:nvPr/>
        </p:nvSpPr>
        <p:spPr bwMode="auto">
          <a:xfrm>
            <a:off x="3043206" y="2713952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81" name="Rectangle 25"/>
          <p:cNvSpPr>
            <a:spLocks noChangeArrowheads="1"/>
          </p:cNvSpPr>
          <p:nvPr/>
        </p:nvSpPr>
        <p:spPr bwMode="auto">
          <a:xfrm>
            <a:off x="2395506" y="2713952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82" name="Rectangle 26"/>
          <p:cNvSpPr>
            <a:spLocks noChangeArrowheads="1"/>
          </p:cNvSpPr>
          <p:nvPr/>
        </p:nvSpPr>
        <p:spPr bwMode="auto">
          <a:xfrm>
            <a:off x="-32" y="804189"/>
            <a:ext cx="9348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83" name="Rectangle 27"/>
          <p:cNvSpPr>
            <a:spLocks noChangeArrowheads="1"/>
          </p:cNvSpPr>
          <p:nvPr/>
        </p:nvSpPr>
        <p:spPr bwMode="auto">
          <a:xfrm>
            <a:off x="6191280" y="2137686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5484" name="Line 28"/>
          <p:cNvSpPr>
            <a:spLocks noChangeShapeType="1"/>
          </p:cNvSpPr>
          <p:nvPr/>
        </p:nvSpPr>
        <p:spPr bwMode="auto">
          <a:xfrm>
            <a:off x="6191280" y="2823486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85" name="Line 29"/>
          <p:cNvSpPr>
            <a:spLocks noChangeShapeType="1"/>
          </p:cNvSpPr>
          <p:nvPr/>
        </p:nvSpPr>
        <p:spPr bwMode="auto">
          <a:xfrm>
            <a:off x="6800880" y="213768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86" name="Line 30"/>
          <p:cNvSpPr>
            <a:spLocks noChangeShapeType="1"/>
          </p:cNvSpPr>
          <p:nvPr/>
        </p:nvSpPr>
        <p:spPr bwMode="auto">
          <a:xfrm>
            <a:off x="8172480" y="213768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87" name="Line 31"/>
          <p:cNvSpPr>
            <a:spLocks noChangeShapeType="1"/>
          </p:cNvSpPr>
          <p:nvPr/>
        </p:nvSpPr>
        <p:spPr bwMode="auto">
          <a:xfrm>
            <a:off x="7486680" y="213768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88" name="Line 32"/>
          <p:cNvSpPr>
            <a:spLocks noChangeShapeType="1"/>
          </p:cNvSpPr>
          <p:nvPr/>
        </p:nvSpPr>
        <p:spPr bwMode="auto">
          <a:xfrm flipH="1" flipV="1">
            <a:off x="5353080" y="1299486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5490" name="Rectangle 34"/>
          <p:cNvSpPr>
            <a:spLocks noChangeArrowheads="1"/>
          </p:cNvSpPr>
          <p:nvPr/>
        </p:nvSpPr>
        <p:spPr bwMode="auto">
          <a:xfrm>
            <a:off x="5505480" y="1070886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91" name="Rectangle 35"/>
          <p:cNvSpPr>
            <a:spLocks noChangeArrowheads="1"/>
          </p:cNvSpPr>
          <p:nvPr/>
        </p:nvSpPr>
        <p:spPr bwMode="auto">
          <a:xfrm>
            <a:off x="6191280" y="159476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92" name="Rectangle 36"/>
          <p:cNvSpPr>
            <a:spLocks noChangeArrowheads="1"/>
          </p:cNvSpPr>
          <p:nvPr/>
        </p:nvSpPr>
        <p:spPr bwMode="auto">
          <a:xfrm>
            <a:off x="6724680" y="1594761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93" name="Rectangle 37"/>
          <p:cNvSpPr>
            <a:spLocks noChangeArrowheads="1"/>
          </p:cNvSpPr>
          <p:nvPr/>
        </p:nvSpPr>
        <p:spPr bwMode="auto">
          <a:xfrm>
            <a:off x="7486680" y="159476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94" name="Rectangle 38"/>
          <p:cNvSpPr>
            <a:spLocks noChangeArrowheads="1"/>
          </p:cNvSpPr>
          <p:nvPr/>
        </p:nvSpPr>
        <p:spPr bwMode="auto">
          <a:xfrm>
            <a:off x="8172480" y="159476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95" name="Rectangle 39"/>
          <p:cNvSpPr>
            <a:spLocks noChangeArrowheads="1"/>
          </p:cNvSpPr>
          <p:nvPr/>
        </p:nvSpPr>
        <p:spPr bwMode="auto">
          <a:xfrm>
            <a:off x="5810280" y="212816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96" name="Rectangle 40"/>
          <p:cNvSpPr>
            <a:spLocks noChangeArrowheads="1"/>
          </p:cNvSpPr>
          <p:nvPr/>
        </p:nvSpPr>
        <p:spPr bwMode="auto">
          <a:xfrm>
            <a:off x="5810280" y="281396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97" name="Rectangle 41"/>
          <p:cNvSpPr>
            <a:spLocks noChangeArrowheads="1"/>
          </p:cNvSpPr>
          <p:nvPr/>
        </p:nvSpPr>
        <p:spPr bwMode="auto">
          <a:xfrm>
            <a:off x="6267480" y="212816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98" name="Rectangle 42"/>
          <p:cNvSpPr>
            <a:spLocks noChangeArrowheads="1"/>
          </p:cNvSpPr>
          <p:nvPr/>
        </p:nvSpPr>
        <p:spPr bwMode="auto">
          <a:xfrm>
            <a:off x="7639080" y="2213886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499" name="Rectangle 43"/>
          <p:cNvSpPr>
            <a:spLocks noChangeArrowheads="1"/>
          </p:cNvSpPr>
          <p:nvPr/>
        </p:nvSpPr>
        <p:spPr bwMode="auto">
          <a:xfrm>
            <a:off x="6953280" y="281396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500" name="Rectangle 44"/>
          <p:cNvSpPr>
            <a:spLocks noChangeArrowheads="1"/>
          </p:cNvSpPr>
          <p:nvPr/>
        </p:nvSpPr>
        <p:spPr bwMode="auto">
          <a:xfrm>
            <a:off x="8324880" y="281396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501" name="Rectangle 45"/>
          <p:cNvSpPr>
            <a:spLocks noChangeArrowheads="1"/>
          </p:cNvSpPr>
          <p:nvPr/>
        </p:nvSpPr>
        <p:spPr bwMode="auto">
          <a:xfrm>
            <a:off x="6953280" y="212816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502" name="Rectangle 46"/>
          <p:cNvSpPr>
            <a:spLocks noChangeArrowheads="1"/>
          </p:cNvSpPr>
          <p:nvPr/>
        </p:nvSpPr>
        <p:spPr bwMode="auto">
          <a:xfrm>
            <a:off x="8324880" y="212816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503" name="Rectangle 47"/>
          <p:cNvSpPr>
            <a:spLocks noChangeArrowheads="1"/>
          </p:cNvSpPr>
          <p:nvPr/>
        </p:nvSpPr>
        <p:spPr bwMode="auto">
          <a:xfrm>
            <a:off x="6267480" y="281396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504" name="Rectangle 48"/>
          <p:cNvSpPr>
            <a:spLocks noChangeArrowheads="1"/>
          </p:cNvSpPr>
          <p:nvPr/>
        </p:nvSpPr>
        <p:spPr bwMode="auto">
          <a:xfrm>
            <a:off x="7639080" y="281396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505" name="Rectangle 49"/>
          <p:cNvSpPr>
            <a:spLocks noChangeArrowheads="1"/>
          </p:cNvSpPr>
          <p:nvPr/>
        </p:nvSpPr>
        <p:spPr bwMode="auto">
          <a:xfrm>
            <a:off x="4591080" y="908961"/>
            <a:ext cx="9348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5506" name="Oval 50"/>
          <p:cNvSpPr>
            <a:spLocks noChangeArrowheads="1"/>
          </p:cNvSpPr>
          <p:nvPr/>
        </p:nvSpPr>
        <p:spPr bwMode="auto">
          <a:xfrm>
            <a:off x="2971768" y="2066252"/>
            <a:ext cx="609600" cy="6096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5507" name="Oval 51"/>
          <p:cNvSpPr>
            <a:spLocks noChangeArrowheads="1"/>
          </p:cNvSpPr>
          <p:nvPr/>
        </p:nvSpPr>
        <p:spPr bwMode="auto">
          <a:xfrm>
            <a:off x="1603343" y="2785389"/>
            <a:ext cx="1371600" cy="6096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75512" name="Object 56"/>
          <p:cNvGraphicFramePr>
            <a:graphicFrameLocks noChangeAspect="1"/>
          </p:cNvGraphicFramePr>
          <p:nvPr/>
        </p:nvGraphicFramePr>
        <p:xfrm>
          <a:off x="5357818" y="4437980"/>
          <a:ext cx="3432176" cy="674688"/>
        </p:xfrm>
        <a:graphic>
          <a:graphicData uri="http://schemas.openxmlformats.org/presentationml/2006/ole">
            <p:oleObj spid="_x0000_s276218" name="Equation" r:id="rId5" imgW="1497950" imgH="291973" progId="Equation.DSMT4">
              <p:embed/>
            </p:oleObj>
          </a:graphicData>
        </a:graphic>
      </p:graphicFrame>
      <p:graphicFrame>
        <p:nvGraphicFramePr>
          <p:cNvPr id="275513" name="Object 57"/>
          <p:cNvGraphicFramePr>
            <a:graphicFrameLocks noChangeAspect="1"/>
          </p:cNvGraphicFramePr>
          <p:nvPr/>
        </p:nvGraphicFramePr>
        <p:xfrm>
          <a:off x="285720" y="4366542"/>
          <a:ext cx="4514851" cy="673100"/>
        </p:xfrm>
        <a:graphic>
          <a:graphicData uri="http://schemas.openxmlformats.org/presentationml/2006/ole">
            <p:oleObj spid="_x0000_s276219" name="Equation" r:id="rId6" imgW="1955800" imgH="292100" progId="Equation.DSMT4">
              <p:embed/>
            </p:oleObj>
          </a:graphicData>
        </a:graphic>
      </p:graphicFrame>
      <p:graphicFrame>
        <p:nvGraphicFramePr>
          <p:cNvPr id="275514" name="Object 58"/>
          <p:cNvGraphicFramePr>
            <a:graphicFrameLocks noChangeAspect="1"/>
          </p:cNvGraphicFramePr>
          <p:nvPr/>
        </p:nvGraphicFramePr>
        <p:xfrm>
          <a:off x="285720" y="5438112"/>
          <a:ext cx="1404938" cy="503238"/>
        </p:xfrm>
        <a:graphic>
          <a:graphicData uri="http://schemas.openxmlformats.org/presentationml/2006/ole">
            <p:oleObj spid="_x0000_s276220" name="公式" r:id="rId7" imgW="1067040" imgH="368280" progId="Equation.3">
              <p:embed/>
            </p:oleObj>
          </a:graphicData>
        </a:graphic>
      </p:graphicFrame>
      <p:graphicFrame>
        <p:nvGraphicFramePr>
          <p:cNvPr id="275515" name="Object 59"/>
          <p:cNvGraphicFramePr>
            <a:graphicFrameLocks noChangeAspect="1"/>
          </p:cNvGraphicFramePr>
          <p:nvPr/>
        </p:nvGraphicFramePr>
        <p:xfrm>
          <a:off x="2468534" y="5446042"/>
          <a:ext cx="1484313" cy="503238"/>
        </p:xfrm>
        <a:graphic>
          <a:graphicData uri="http://schemas.openxmlformats.org/presentationml/2006/ole">
            <p:oleObj spid="_x0000_s276221" name="公式" r:id="rId8" imgW="1117800" imgH="368280" progId="Equation.3">
              <p:embed/>
            </p:oleObj>
          </a:graphicData>
        </a:graphic>
      </p:graphicFrame>
      <p:graphicFrame>
        <p:nvGraphicFramePr>
          <p:cNvPr id="275516" name="Object 60"/>
          <p:cNvGraphicFramePr>
            <a:graphicFrameLocks noChangeAspect="1"/>
          </p:cNvGraphicFramePr>
          <p:nvPr/>
        </p:nvGraphicFramePr>
        <p:xfrm>
          <a:off x="5429256" y="5438112"/>
          <a:ext cx="1774825" cy="477838"/>
        </p:xfrm>
        <a:graphic>
          <a:graphicData uri="http://schemas.openxmlformats.org/presentationml/2006/ole">
            <p:oleObj spid="_x0000_s276222" name="Equation" r:id="rId9" imgW="1346400" imgH="355680" progId="Equation.DSMT4">
              <p:embed/>
            </p:oleObj>
          </a:graphicData>
        </a:graphic>
      </p:graphicFrame>
      <p:grpSp>
        <p:nvGrpSpPr>
          <p:cNvPr id="275517" name="Group 61"/>
          <p:cNvGrpSpPr>
            <a:grpSpLocks/>
          </p:cNvGrpSpPr>
          <p:nvPr/>
        </p:nvGrpSpPr>
        <p:grpSpPr bwMode="auto">
          <a:xfrm>
            <a:off x="1242981" y="2785389"/>
            <a:ext cx="3352800" cy="576263"/>
            <a:chOff x="3264" y="960"/>
            <a:chExt cx="2112" cy="912"/>
          </a:xfrm>
        </p:grpSpPr>
        <p:sp>
          <p:nvSpPr>
            <p:cNvPr id="275518" name="Arc 62"/>
            <p:cNvSpPr>
              <a:spLocks/>
            </p:cNvSpPr>
            <p:nvPr/>
          </p:nvSpPr>
          <p:spPr bwMode="auto">
            <a:xfrm>
              <a:off x="3264" y="960"/>
              <a:ext cx="638" cy="864"/>
            </a:xfrm>
            <a:custGeom>
              <a:avLst/>
              <a:gdLst>
                <a:gd name="G0" fmla="+- 9594 0 0"/>
                <a:gd name="G1" fmla="+- 21600 0 0"/>
                <a:gd name="G2" fmla="+- 21600 0 0"/>
                <a:gd name="T0" fmla="*/ 1713 w 31194"/>
                <a:gd name="T1" fmla="*/ 1489 h 43200"/>
                <a:gd name="T2" fmla="*/ 0 w 31194"/>
                <a:gd name="T3" fmla="*/ 40953 h 43200"/>
                <a:gd name="T4" fmla="*/ 9594 w 311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94" h="43200" fill="none" extrusionOk="0">
                  <a:moveTo>
                    <a:pt x="1713" y="1489"/>
                  </a:moveTo>
                  <a:cubicBezTo>
                    <a:pt x="4224" y="505"/>
                    <a:pt x="6897" y="-1"/>
                    <a:pt x="9594" y="0"/>
                  </a:cubicBezTo>
                  <a:cubicBezTo>
                    <a:pt x="21523" y="0"/>
                    <a:pt x="31194" y="9670"/>
                    <a:pt x="31194" y="21600"/>
                  </a:cubicBezTo>
                  <a:cubicBezTo>
                    <a:pt x="31194" y="33529"/>
                    <a:pt x="21523" y="43200"/>
                    <a:pt x="9594" y="43200"/>
                  </a:cubicBezTo>
                  <a:cubicBezTo>
                    <a:pt x="6265" y="43200"/>
                    <a:pt x="2982" y="42430"/>
                    <a:pt x="0" y="40952"/>
                  </a:cubicBezTo>
                </a:path>
                <a:path w="31194" h="43200" stroke="0" extrusionOk="0">
                  <a:moveTo>
                    <a:pt x="1713" y="1489"/>
                  </a:moveTo>
                  <a:cubicBezTo>
                    <a:pt x="4224" y="505"/>
                    <a:pt x="6897" y="-1"/>
                    <a:pt x="9594" y="0"/>
                  </a:cubicBezTo>
                  <a:cubicBezTo>
                    <a:pt x="21523" y="0"/>
                    <a:pt x="31194" y="9670"/>
                    <a:pt x="31194" y="21600"/>
                  </a:cubicBezTo>
                  <a:cubicBezTo>
                    <a:pt x="31194" y="33529"/>
                    <a:pt x="21523" y="43200"/>
                    <a:pt x="9594" y="43200"/>
                  </a:cubicBezTo>
                  <a:cubicBezTo>
                    <a:pt x="6265" y="43200"/>
                    <a:pt x="2982" y="42430"/>
                    <a:pt x="0" y="40952"/>
                  </a:cubicBezTo>
                  <a:lnTo>
                    <a:pt x="9594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5519" name="Arc 63"/>
            <p:cNvSpPr>
              <a:spLocks/>
            </p:cNvSpPr>
            <p:nvPr/>
          </p:nvSpPr>
          <p:spPr bwMode="auto">
            <a:xfrm flipH="1">
              <a:off x="4738" y="1008"/>
              <a:ext cx="638" cy="864"/>
            </a:xfrm>
            <a:custGeom>
              <a:avLst/>
              <a:gdLst>
                <a:gd name="G0" fmla="+- 9594 0 0"/>
                <a:gd name="G1" fmla="+- 21600 0 0"/>
                <a:gd name="G2" fmla="+- 21600 0 0"/>
                <a:gd name="T0" fmla="*/ 1713 w 31194"/>
                <a:gd name="T1" fmla="*/ 1489 h 43200"/>
                <a:gd name="T2" fmla="*/ 0 w 31194"/>
                <a:gd name="T3" fmla="*/ 40953 h 43200"/>
                <a:gd name="T4" fmla="*/ 9594 w 311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94" h="43200" fill="none" extrusionOk="0">
                  <a:moveTo>
                    <a:pt x="1713" y="1489"/>
                  </a:moveTo>
                  <a:cubicBezTo>
                    <a:pt x="4224" y="505"/>
                    <a:pt x="6897" y="-1"/>
                    <a:pt x="9594" y="0"/>
                  </a:cubicBezTo>
                  <a:cubicBezTo>
                    <a:pt x="21523" y="0"/>
                    <a:pt x="31194" y="9670"/>
                    <a:pt x="31194" y="21600"/>
                  </a:cubicBezTo>
                  <a:cubicBezTo>
                    <a:pt x="31194" y="33529"/>
                    <a:pt x="21523" y="43200"/>
                    <a:pt x="9594" y="43200"/>
                  </a:cubicBezTo>
                  <a:cubicBezTo>
                    <a:pt x="6265" y="43200"/>
                    <a:pt x="2982" y="42430"/>
                    <a:pt x="0" y="40952"/>
                  </a:cubicBezTo>
                </a:path>
                <a:path w="31194" h="43200" stroke="0" extrusionOk="0">
                  <a:moveTo>
                    <a:pt x="1713" y="1489"/>
                  </a:moveTo>
                  <a:cubicBezTo>
                    <a:pt x="4224" y="505"/>
                    <a:pt x="6897" y="-1"/>
                    <a:pt x="9594" y="0"/>
                  </a:cubicBezTo>
                  <a:cubicBezTo>
                    <a:pt x="21523" y="0"/>
                    <a:pt x="31194" y="9670"/>
                    <a:pt x="31194" y="21600"/>
                  </a:cubicBezTo>
                  <a:cubicBezTo>
                    <a:pt x="31194" y="33529"/>
                    <a:pt x="21523" y="43200"/>
                    <a:pt x="9594" y="43200"/>
                  </a:cubicBezTo>
                  <a:cubicBezTo>
                    <a:pt x="6265" y="43200"/>
                    <a:pt x="2982" y="42430"/>
                    <a:pt x="0" y="40952"/>
                  </a:cubicBezTo>
                  <a:lnTo>
                    <a:pt x="9594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5520" name="Oval 64"/>
          <p:cNvSpPr>
            <a:spLocks noChangeArrowheads="1"/>
          </p:cNvSpPr>
          <p:nvPr/>
        </p:nvSpPr>
        <p:spPr bwMode="auto">
          <a:xfrm>
            <a:off x="6856443" y="2242461"/>
            <a:ext cx="609600" cy="1223963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5521" name="Oval 65"/>
          <p:cNvSpPr>
            <a:spLocks noChangeArrowheads="1"/>
          </p:cNvSpPr>
          <p:nvPr/>
        </p:nvSpPr>
        <p:spPr bwMode="auto">
          <a:xfrm>
            <a:off x="8224868" y="2171024"/>
            <a:ext cx="609600" cy="1223962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5522" name="Rectangle 66"/>
          <p:cNvSpPr>
            <a:spLocks noChangeArrowheads="1"/>
          </p:cNvSpPr>
          <p:nvPr/>
        </p:nvSpPr>
        <p:spPr bwMode="auto">
          <a:xfrm>
            <a:off x="5129243" y="1450299"/>
            <a:ext cx="935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30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" name="灯片编号占位符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46</a:t>
            </a:fld>
            <a:endParaRPr lang="en-US" altLang="zh-CN"/>
          </a:p>
        </p:txBody>
      </p:sp>
      <p:cxnSp>
        <p:nvCxnSpPr>
          <p:cNvPr id="62" name="直接箭头连接符 61"/>
          <p:cNvCxnSpPr/>
          <p:nvPr/>
        </p:nvCxnSpPr>
        <p:spPr bwMode="auto">
          <a:xfrm rot="16200000" flipV="1">
            <a:off x="6858016" y="3866476"/>
            <a:ext cx="857256" cy="1428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接箭头连接符 63"/>
          <p:cNvCxnSpPr/>
          <p:nvPr/>
        </p:nvCxnSpPr>
        <p:spPr bwMode="auto">
          <a:xfrm rot="16200000" flipV="1">
            <a:off x="8143900" y="3866476"/>
            <a:ext cx="857256" cy="1428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接箭头连接符 64"/>
          <p:cNvCxnSpPr/>
          <p:nvPr/>
        </p:nvCxnSpPr>
        <p:spPr bwMode="auto">
          <a:xfrm rot="5400000" flipH="1" flipV="1">
            <a:off x="1893075" y="3116377"/>
            <a:ext cx="1714512" cy="9286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接箭头连接符 66"/>
          <p:cNvCxnSpPr/>
          <p:nvPr/>
        </p:nvCxnSpPr>
        <p:spPr bwMode="auto">
          <a:xfrm rot="5400000" flipH="1" flipV="1">
            <a:off x="3428992" y="3580724"/>
            <a:ext cx="1071570" cy="3571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直接箭头连接符 68"/>
          <p:cNvCxnSpPr/>
          <p:nvPr/>
        </p:nvCxnSpPr>
        <p:spPr bwMode="auto">
          <a:xfrm rot="10800000">
            <a:off x="2500298" y="3223534"/>
            <a:ext cx="1285884" cy="10715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Rectangle 80"/>
          <p:cNvSpPr>
            <a:spLocks noChangeArrowheads="1"/>
          </p:cNvSpPr>
          <p:nvPr/>
        </p:nvSpPr>
        <p:spPr bwMode="auto">
          <a:xfrm>
            <a:off x="0" y="44624"/>
            <a:ext cx="469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2. Simplification by K-map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8" name="矩形 67"/>
          <p:cNvSpPr/>
          <p:nvPr/>
        </p:nvSpPr>
        <p:spPr bwMode="auto">
          <a:xfrm>
            <a:off x="1603047" y="2060848"/>
            <a:ext cx="2664296" cy="648072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6211559" y="2132856"/>
            <a:ext cx="1296144" cy="13681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graphicFrame>
        <p:nvGraphicFramePr>
          <p:cNvPr id="71" name="Object 604"/>
          <p:cNvGraphicFramePr>
            <a:graphicFrameLocks noChangeAspect="1"/>
          </p:cNvGraphicFramePr>
          <p:nvPr/>
        </p:nvGraphicFramePr>
        <p:xfrm>
          <a:off x="3948113" y="6182650"/>
          <a:ext cx="3063875" cy="636588"/>
        </p:xfrm>
        <a:graphic>
          <a:graphicData uri="http://schemas.openxmlformats.org/presentationml/2006/ole">
            <p:oleObj spid="_x0000_s276223" name="Equation" r:id="rId10" imgW="1333440" imgH="279360" progId="Equation.DSMT4">
              <p:embed/>
            </p:oleObj>
          </a:graphicData>
        </a:graphic>
      </p:graphicFrame>
      <p:sp>
        <p:nvSpPr>
          <p:cNvPr id="72" name="矩形 71"/>
          <p:cNvSpPr/>
          <p:nvPr/>
        </p:nvSpPr>
        <p:spPr>
          <a:xfrm>
            <a:off x="1115616" y="6295008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J-K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Flip-Flop:</a:t>
            </a:r>
            <a:endParaRPr lang="zh-CN" alt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5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5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5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5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06" grpId="0" animBg="1"/>
      <p:bldP spid="275507" grpId="0" animBg="1"/>
      <p:bldP spid="275520" grpId="0" animBg="1"/>
      <p:bldP spid="27552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1600200" y="1519238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485" name="Line 5"/>
          <p:cNvSpPr>
            <a:spLocks noChangeShapeType="1"/>
          </p:cNvSpPr>
          <p:nvPr/>
        </p:nvSpPr>
        <p:spPr bwMode="auto">
          <a:xfrm>
            <a:off x="1600200" y="2205038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486" name="Line 6"/>
          <p:cNvSpPr>
            <a:spLocks noChangeShapeType="1"/>
          </p:cNvSpPr>
          <p:nvPr/>
        </p:nvSpPr>
        <p:spPr bwMode="auto">
          <a:xfrm>
            <a:off x="2209800" y="1519238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487" name="Line 7"/>
          <p:cNvSpPr>
            <a:spLocks noChangeShapeType="1"/>
          </p:cNvSpPr>
          <p:nvPr/>
        </p:nvSpPr>
        <p:spPr bwMode="auto">
          <a:xfrm>
            <a:off x="3563938" y="148431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488" name="Line 8"/>
          <p:cNvSpPr>
            <a:spLocks noChangeShapeType="1"/>
          </p:cNvSpPr>
          <p:nvPr/>
        </p:nvSpPr>
        <p:spPr bwMode="auto">
          <a:xfrm>
            <a:off x="2895600" y="1519238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 flipH="1" flipV="1">
            <a:off x="762000" y="681038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491" name="Rectangle 11"/>
          <p:cNvSpPr>
            <a:spLocks noChangeArrowheads="1"/>
          </p:cNvSpPr>
          <p:nvPr/>
        </p:nvSpPr>
        <p:spPr bwMode="auto">
          <a:xfrm>
            <a:off x="1066800" y="528638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492" name="Rectangle 12"/>
          <p:cNvSpPr>
            <a:spLocks noChangeArrowheads="1"/>
          </p:cNvSpPr>
          <p:nvPr/>
        </p:nvSpPr>
        <p:spPr bwMode="auto">
          <a:xfrm>
            <a:off x="1600200" y="9763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493" name="Rectangle 13"/>
          <p:cNvSpPr>
            <a:spLocks noChangeArrowheads="1"/>
          </p:cNvSpPr>
          <p:nvPr/>
        </p:nvSpPr>
        <p:spPr bwMode="auto">
          <a:xfrm>
            <a:off x="2133600" y="976313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494" name="Rectangle 14"/>
          <p:cNvSpPr>
            <a:spLocks noChangeArrowheads="1"/>
          </p:cNvSpPr>
          <p:nvPr/>
        </p:nvSpPr>
        <p:spPr bwMode="auto">
          <a:xfrm>
            <a:off x="2895600" y="9763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495" name="Rectangle 15"/>
          <p:cNvSpPr>
            <a:spLocks noChangeArrowheads="1"/>
          </p:cNvSpPr>
          <p:nvPr/>
        </p:nvSpPr>
        <p:spPr bwMode="auto">
          <a:xfrm>
            <a:off x="3563938" y="981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496" name="Rectangle 16"/>
          <p:cNvSpPr>
            <a:spLocks noChangeArrowheads="1"/>
          </p:cNvSpPr>
          <p:nvPr/>
        </p:nvSpPr>
        <p:spPr bwMode="auto">
          <a:xfrm>
            <a:off x="1219200" y="15097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497" name="Rectangle 17"/>
          <p:cNvSpPr>
            <a:spLocks noChangeArrowheads="1"/>
          </p:cNvSpPr>
          <p:nvPr/>
        </p:nvSpPr>
        <p:spPr bwMode="auto">
          <a:xfrm>
            <a:off x="1219200" y="21955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498" name="Rectangle 18"/>
          <p:cNvSpPr>
            <a:spLocks noChangeArrowheads="1"/>
          </p:cNvSpPr>
          <p:nvPr/>
        </p:nvSpPr>
        <p:spPr bwMode="auto">
          <a:xfrm>
            <a:off x="3043238" y="15525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1674813" y="155257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00" name="Rectangle 20"/>
          <p:cNvSpPr>
            <a:spLocks noChangeArrowheads="1"/>
          </p:cNvSpPr>
          <p:nvPr/>
        </p:nvSpPr>
        <p:spPr bwMode="auto">
          <a:xfrm>
            <a:off x="174625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01" name="Rectangle 21"/>
          <p:cNvSpPr>
            <a:spLocks noChangeArrowheads="1"/>
          </p:cNvSpPr>
          <p:nvPr/>
        </p:nvSpPr>
        <p:spPr bwMode="auto">
          <a:xfrm>
            <a:off x="3708400" y="22050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02" name="Rectangle 22"/>
          <p:cNvSpPr>
            <a:spLocks noChangeArrowheads="1"/>
          </p:cNvSpPr>
          <p:nvPr/>
        </p:nvSpPr>
        <p:spPr bwMode="auto">
          <a:xfrm>
            <a:off x="2395538" y="15525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3708400" y="14843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04" name="Rectangle 24"/>
          <p:cNvSpPr>
            <a:spLocks noChangeArrowheads="1"/>
          </p:cNvSpPr>
          <p:nvPr/>
        </p:nvSpPr>
        <p:spPr bwMode="auto">
          <a:xfrm>
            <a:off x="3043238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05" name="Rectangle 25"/>
          <p:cNvSpPr>
            <a:spLocks noChangeArrowheads="1"/>
          </p:cNvSpPr>
          <p:nvPr/>
        </p:nvSpPr>
        <p:spPr bwMode="auto">
          <a:xfrm>
            <a:off x="2395538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06" name="Rectangle 26"/>
          <p:cNvSpPr>
            <a:spLocks noChangeArrowheads="1"/>
          </p:cNvSpPr>
          <p:nvPr/>
        </p:nvSpPr>
        <p:spPr bwMode="auto">
          <a:xfrm>
            <a:off x="0" y="290513"/>
            <a:ext cx="9348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07" name="Rectangle 27"/>
          <p:cNvSpPr>
            <a:spLocks noChangeArrowheads="1"/>
          </p:cNvSpPr>
          <p:nvPr/>
        </p:nvSpPr>
        <p:spPr bwMode="auto">
          <a:xfrm>
            <a:off x="6262718" y="1557338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08" name="Line 28"/>
          <p:cNvSpPr>
            <a:spLocks noChangeShapeType="1"/>
          </p:cNvSpPr>
          <p:nvPr/>
        </p:nvSpPr>
        <p:spPr bwMode="auto">
          <a:xfrm>
            <a:off x="6262718" y="2243138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09" name="Line 29"/>
          <p:cNvSpPr>
            <a:spLocks noChangeShapeType="1"/>
          </p:cNvSpPr>
          <p:nvPr/>
        </p:nvSpPr>
        <p:spPr bwMode="auto">
          <a:xfrm>
            <a:off x="6872318" y="1557338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10" name="Line 30"/>
          <p:cNvSpPr>
            <a:spLocks noChangeShapeType="1"/>
          </p:cNvSpPr>
          <p:nvPr/>
        </p:nvSpPr>
        <p:spPr bwMode="auto">
          <a:xfrm>
            <a:off x="8243918" y="1557338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11" name="Line 31"/>
          <p:cNvSpPr>
            <a:spLocks noChangeShapeType="1"/>
          </p:cNvSpPr>
          <p:nvPr/>
        </p:nvSpPr>
        <p:spPr bwMode="auto">
          <a:xfrm>
            <a:off x="7558118" y="1557338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12" name="Line 32"/>
          <p:cNvSpPr>
            <a:spLocks noChangeShapeType="1"/>
          </p:cNvSpPr>
          <p:nvPr/>
        </p:nvSpPr>
        <p:spPr bwMode="auto">
          <a:xfrm flipH="1" flipV="1">
            <a:off x="5416580" y="725488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14" name="Rectangle 34"/>
          <p:cNvSpPr>
            <a:spLocks noChangeArrowheads="1"/>
          </p:cNvSpPr>
          <p:nvPr/>
        </p:nvSpPr>
        <p:spPr bwMode="auto">
          <a:xfrm>
            <a:off x="5576918" y="490538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15" name="Rectangle 35"/>
          <p:cNvSpPr>
            <a:spLocks noChangeArrowheads="1"/>
          </p:cNvSpPr>
          <p:nvPr/>
        </p:nvSpPr>
        <p:spPr bwMode="auto">
          <a:xfrm>
            <a:off x="6262718" y="10144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16" name="Rectangle 36"/>
          <p:cNvSpPr>
            <a:spLocks noChangeArrowheads="1"/>
          </p:cNvSpPr>
          <p:nvPr/>
        </p:nvSpPr>
        <p:spPr bwMode="auto">
          <a:xfrm>
            <a:off x="6796118" y="1014413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17" name="Rectangle 37"/>
          <p:cNvSpPr>
            <a:spLocks noChangeArrowheads="1"/>
          </p:cNvSpPr>
          <p:nvPr/>
        </p:nvSpPr>
        <p:spPr bwMode="auto">
          <a:xfrm>
            <a:off x="7558118" y="10144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18" name="Rectangle 38"/>
          <p:cNvSpPr>
            <a:spLocks noChangeArrowheads="1"/>
          </p:cNvSpPr>
          <p:nvPr/>
        </p:nvSpPr>
        <p:spPr bwMode="auto">
          <a:xfrm>
            <a:off x="8243918" y="10144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19" name="Rectangle 39"/>
          <p:cNvSpPr>
            <a:spLocks noChangeArrowheads="1"/>
          </p:cNvSpPr>
          <p:nvPr/>
        </p:nvSpPr>
        <p:spPr bwMode="auto">
          <a:xfrm>
            <a:off x="5881718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20" name="Rectangle 40"/>
          <p:cNvSpPr>
            <a:spLocks noChangeArrowheads="1"/>
          </p:cNvSpPr>
          <p:nvPr/>
        </p:nvSpPr>
        <p:spPr bwMode="auto">
          <a:xfrm>
            <a:off x="5881718" y="22336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21" name="Rectangle 41"/>
          <p:cNvSpPr>
            <a:spLocks noChangeArrowheads="1"/>
          </p:cNvSpPr>
          <p:nvPr/>
        </p:nvSpPr>
        <p:spPr bwMode="auto">
          <a:xfrm>
            <a:off x="6338918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22" name="Rectangle 42"/>
          <p:cNvSpPr>
            <a:spLocks noChangeArrowheads="1"/>
          </p:cNvSpPr>
          <p:nvPr/>
        </p:nvSpPr>
        <p:spPr bwMode="auto">
          <a:xfrm>
            <a:off x="7735918" y="1557338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23" name="Rectangle 43"/>
          <p:cNvSpPr>
            <a:spLocks noChangeArrowheads="1"/>
          </p:cNvSpPr>
          <p:nvPr/>
        </p:nvSpPr>
        <p:spPr bwMode="auto">
          <a:xfrm>
            <a:off x="7024718" y="22336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276524" name="Rectangle 44"/>
          <p:cNvSpPr>
            <a:spLocks noChangeArrowheads="1"/>
          </p:cNvSpPr>
          <p:nvPr/>
        </p:nvSpPr>
        <p:spPr bwMode="auto">
          <a:xfrm>
            <a:off x="8396318" y="22336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25" name="Rectangle 45"/>
          <p:cNvSpPr>
            <a:spLocks noChangeArrowheads="1"/>
          </p:cNvSpPr>
          <p:nvPr/>
        </p:nvSpPr>
        <p:spPr bwMode="auto">
          <a:xfrm>
            <a:off x="7024718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26" name="Rectangle 46"/>
          <p:cNvSpPr>
            <a:spLocks noChangeArrowheads="1"/>
          </p:cNvSpPr>
          <p:nvPr/>
        </p:nvSpPr>
        <p:spPr bwMode="auto">
          <a:xfrm>
            <a:off x="8396318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27" name="Rectangle 47"/>
          <p:cNvSpPr>
            <a:spLocks noChangeArrowheads="1"/>
          </p:cNvSpPr>
          <p:nvPr/>
        </p:nvSpPr>
        <p:spPr bwMode="auto">
          <a:xfrm>
            <a:off x="6338918" y="22336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28" name="Rectangle 48"/>
          <p:cNvSpPr>
            <a:spLocks noChangeArrowheads="1"/>
          </p:cNvSpPr>
          <p:nvPr/>
        </p:nvSpPr>
        <p:spPr bwMode="auto">
          <a:xfrm>
            <a:off x="7710518" y="22336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29" name="Rectangle 49"/>
          <p:cNvSpPr>
            <a:spLocks noChangeArrowheads="1"/>
          </p:cNvSpPr>
          <p:nvPr/>
        </p:nvSpPr>
        <p:spPr bwMode="auto">
          <a:xfrm>
            <a:off x="4999068" y="3333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276533" name="Object 53"/>
          <p:cNvGraphicFramePr>
            <a:graphicFrameLocks noChangeAspect="1"/>
          </p:cNvGraphicFramePr>
          <p:nvPr/>
        </p:nvGraphicFramePr>
        <p:xfrm>
          <a:off x="6732588" y="3573463"/>
          <a:ext cx="1006475" cy="557212"/>
        </p:xfrm>
        <a:graphic>
          <a:graphicData uri="http://schemas.openxmlformats.org/presentationml/2006/ole">
            <p:oleObj spid="_x0000_s277102" name="公式" r:id="rId5" imgW="762120" imgH="419040" progId="Equation.3">
              <p:embed/>
            </p:oleObj>
          </a:graphicData>
        </a:graphic>
      </p:graphicFrame>
      <p:grpSp>
        <p:nvGrpSpPr>
          <p:cNvPr id="276545" name="Group 65"/>
          <p:cNvGrpSpPr>
            <a:grpSpLocks/>
          </p:cNvGrpSpPr>
          <p:nvPr/>
        </p:nvGrpSpPr>
        <p:grpSpPr bwMode="auto">
          <a:xfrm>
            <a:off x="1979613" y="3513138"/>
            <a:ext cx="1458912" cy="1228725"/>
            <a:chOff x="1247" y="2213"/>
            <a:chExt cx="919" cy="774"/>
          </a:xfrm>
        </p:grpSpPr>
        <p:graphicFrame>
          <p:nvGraphicFramePr>
            <p:cNvPr id="276534" name="Object 54"/>
            <p:cNvGraphicFramePr>
              <a:graphicFrameLocks noChangeAspect="1"/>
            </p:cNvGraphicFramePr>
            <p:nvPr/>
          </p:nvGraphicFramePr>
          <p:xfrm>
            <a:off x="1302" y="2213"/>
            <a:ext cx="852" cy="334"/>
          </p:xfrm>
          <a:graphic>
            <a:graphicData uri="http://schemas.openxmlformats.org/presentationml/2006/ole">
              <p:oleObj spid="_x0000_s277103" name="公式" r:id="rId6" imgW="1016280" imgH="393840" progId="Equation.3">
                <p:embed/>
              </p:oleObj>
            </a:graphicData>
          </a:graphic>
        </p:graphicFrame>
        <p:graphicFrame>
          <p:nvGraphicFramePr>
            <p:cNvPr id="276535" name="Object 55"/>
            <p:cNvGraphicFramePr>
              <a:graphicFrameLocks noChangeAspect="1"/>
            </p:cNvGraphicFramePr>
            <p:nvPr/>
          </p:nvGraphicFramePr>
          <p:xfrm>
            <a:off x="1247" y="2704"/>
            <a:ext cx="919" cy="283"/>
          </p:xfrm>
          <a:graphic>
            <a:graphicData uri="http://schemas.openxmlformats.org/presentationml/2006/ole">
              <p:oleObj spid="_x0000_s277104" name="公式" r:id="rId7" imgW="1105200" imgH="330120" progId="Equation.3">
                <p:embed/>
              </p:oleObj>
            </a:graphicData>
          </a:graphic>
        </p:graphicFrame>
      </p:grpSp>
      <p:graphicFrame>
        <p:nvGraphicFramePr>
          <p:cNvPr id="276537" name="Object 57"/>
          <p:cNvGraphicFramePr>
            <a:graphicFrameLocks noChangeAspect="1"/>
          </p:cNvGraphicFramePr>
          <p:nvPr/>
        </p:nvGraphicFramePr>
        <p:xfrm>
          <a:off x="6677025" y="4503738"/>
          <a:ext cx="238125" cy="450850"/>
        </p:xfrm>
        <a:graphic>
          <a:graphicData uri="http://schemas.openxmlformats.org/presentationml/2006/ole">
            <p:oleObj spid="_x0000_s277105" name="公式" r:id="rId8" imgW="165240" imgH="330120" progId="Equation.3">
              <p:embed/>
            </p:oleObj>
          </a:graphicData>
        </a:graphic>
      </p:graphicFrame>
      <p:grpSp>
        <p:nvGrpSpPr>
          <p:cNvPr id="276538" name="Group 58"/>
          <p:cNvGrpSpPr>
            <a:grpSpLocks/>
          </p:cNvGrpSpPr>
          <p:nvPr/>
        </p:nvGrpSpPr>
        <p:grpSpPr bwMode="auto">
          <a:xfrm>
            <a:off x="1187450" y="1484313"/>
            <a:ext cx="3352800" cy="1366837"/>
            <a:chOff x="3264" y="960"/>
            <a:chExt cx="2112" cy="912"/>
          </a:xfrm>
        </p:grpSpPr>
        <p:sp>
          <p:nvSpPr>
            <p:cNvPr id="276539" name="Arc 59"/>
            <p:cNvSpPr>
              <a:spLocks/>
            </p:cNvSpPr>
            <p:nvPr/>
          </p:nvSpPr>
          <p:spPr bwMode="auto">
            <a:xfrm>
              <a:off x="3264" y="960"/>
              <a:ext cx="638" cy="864"/>
            </a:xfrm>
            <a:custGeom>
              <a:avLst/>
              <a:gdLst>
                <a:gd name="G0" fmla="+- 9594 0 0"/>
                <a:gd name="G1" fmla="+- 21600 0 0"/>
                <a:gd name="G2" fmla="+- 21600 0 0"/>
                <a:gd name="T0" fmla="*/ 1713 w 31194"/>
                <a:gd name="T1" fmla="*/ 1489 h 43200"/>
                <a:gd name="T2" fmla="*/ 0 w 31194"/>
                <a:gd name="T3" fmla="*/ 40953 h 43200"/>
                <a:gd name="T4" fmla="*/ 9594 w 311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94" h="43200" fill="none" extrusionOk="0">
                  <a:moveTo>
                    <a:pt x="1713" y="1489"/>
                  </a:moveTo>
                  <a:cubicBezTo>
                    <a:pt x="4224" y="505"/>
                    <a:pt x="6897" y="-1"/>
                    <a:pt x="9594" y="0"/>
                  </a:cubicBezTo>
                  <a:cubicBezTo>
                    <a:pt x="21523" y="0"/>
                    <a:pt x="31194" y="9670"/>
                    <a:pt x="31194" y="21600"/>
                  </a:cubicBezTo>
                  <a:cubicBezTo>
                    <a:pt x="31194" y="33529"/>
                    <a:pt x="21523" y="43200"/>
                    <a:pt x="9594" y="43200"/>
                  </a:cubicBezTo>
                  <a:cubicBezTo>
                    <a:pt x="6265" y="43200"/>
                    <a:pt x="2982" y="42430"/>
                    <a:pt x="0" y="40952"/>
                  </a:cubicBezTo>
                </a:path>
                <a:path w="31194" h="43200" stroke="0" extrusionOk="0">
                  <a:moveTo>
                    <a:pt x="1713" y="1489"/>
                  </a:moveTo>
                  <a:cubicBezTo>
                    <a:pt x="4224" y="505"/>
                    <a:pt x="6897" y="-1"/>
                    <a:pt x="9594" y="0"/>
                  </a:cubicBezTo>
                  <a:cubicBezTo>
                    <a:pt x="21523" y="0"/>
                    <a:pt x="31194" y="9670"/>
                    <a:pt x="31194" y="21600"/>
                  </a:cubicBezTo>
                  <a:cubicBezTo>
                    <a:pt x="31194" y="33529"/>
                    <a:pt x="21523" y="43200"/>
                    <a:pt x="9594" y="43200"/>
                  </a:cubicBezTo>
                  <a:cubicBezTo>
                    <a:pt x="6265" y="43200"/>
                    <a:pt x="2982" y="42430"/>
                    <a:pt x="0" y="40952"/>
                  </a:cubicBezTo>
                  <a:lnTo>
                    <a:pt x="9594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40" name="Arc 60"/>
            <p:cNvSpPr>
              <a:spLocks/>
            </p:cNvSpPr>
            <p:nvPr/>
          </p:nvSpPr>
          <p:spPr bwMode="auto">
            <a:xfrm flipH="1">
              <a:off x="4738" y="1008"/>
              <a:ext cx="638" cy="864"/>
            </a:xfrm>
            <a:custGeom>
              <a:avLst/>
              <a:gdLst>
                <a:gd name="G0" fmla="+- 9594 0 0"/>
                <a:gd name="G1" fmla="+- 21600 0 0"/>
                <a:gd name="G2" fmla="+- 21600 0 0"/>
                <a:gd name="T0" fmla="*/ 1713 w 31194"/>
                <a:gd name="T1" fmla="*/ 1489 h 43200"/>
                <a:gd name="T2" fmla="*/ 0 w 31194"/>
                <a:gd name="T3" fmla="*/ 40953 h 43200"/>
                <a:gd name="T4" fmla="*/ 9594 w 311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94" h="43200" fill="none" extrusionOk="0">
                  <a:moveTo>
                    <a:pt x="1713" y="1489"/>
                  </a:moveTo>
                  <a:cubicBezTo>
                    <a:pt x="4224" y="505"/>
                    <a:pt x="6897" y="-1"/>
                    <a:pt x="9594" y="0"/>
                  </a:cubicBezTo>
                  <a:cubicBezTo>
                    <a:pt x="21523" y="0"/>
                    <a:pt x="31194" y="9670"/>
                    <a:pt x="31194" y="21600"/>
                  </a:cubicBezTo>
                  <a:cubicBezTo>
                    <a:pt x="31194" y="33529"/>
                    <a:pt x="21523" y="43200"/>
                    <a:pt x="9594" y="43200"/>
                  </a:cubicBezTo>
                  <a:cubicBezTo>
                    <a:pt x="6265" y="43200"/>
                    <a:pt x="2982" y="42430"/>
                    <a:pt x="0" y="40952"/>
                  </a:cubicBezTo>
                </a:path>
                <a:path w="31194" h="43200" stroke="0" extrusionOk="0">
                  <a:moveTo>
                    <a:pt x="1713" y="1489"/>
                  </a:moveTo>
                  <a:cubicBezTo>
                    <a:pt x="4224" y="505"/>
                    <a:pt x="6897" y="-1"/>
                    <a:pt x="9594" y="0"/>
                  </a:cubicBezTo>
                  <a:cubicBezTo>
                    <a:pt x="21523" y="0"/>
                    <a:pt x="31194" y="9670"/>
                    <a:pt x="31194" y="21600"/>
                  </a:cubicBezTo>
                  <a:cubicBezTo>
                    <a:pt x="31194" y="33529"/>
                    <a:pt x="21523" y="43200"/>
                    <a:pt x="9594" y="43200"/>
                  </a:cubicBezTo>
                  <a:cubicBezTo>
                    <a:pt x="6265" y="43200"/>
                    <a:pt x="2982" y="42430"/>
                    <a:pt x="0" y="40952"/>
                  </a:cubicBezTo>
                  <a:lnTo>
                    <a:pt x="9594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541" name="Oval 61"/>
          <p:cNvSpPr>
            <a:spLocks noChangeArrowheads="1"/>
          </p:cNvSpPr>
          <p:nvPr/>
        </p:nvSpPr>
        <p:spPr bwMode="auto">
          <a:xfrm>
            <a:off x="6224618" y="1557338"/>
            <a:ext cx="2663825" cy="6477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43" name="Rectangle 63"/>
          <p:cNvSpPr>
            <a:spLocks noChangeArrowheads="1"/>
          </p:cNvSpPr>
          <p:nvPr/>
        </p:nvSpPr>
        <p:spPr bwMode="auto">
          <a:xfrm>
            <a:off x="379413" y="903288"/>
            <a:ext cx="935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44" name="Rectangle 64"/>
          <p:cNvSpPr>
            <a:spLocks noChangeArrowheads="1"/>
          </p:cNvSpPr>
          <p:nvPr/>
        </p:nvSpPr>
        <p:spPr bwMode="auto">
          <a:xfrm>
            <a:off x="4927630" y="908050"/>
            <a:ext cx="935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" name="灯片编号占位符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47</a:t>
            </a:fld>
            <a:endParaRPr lang="en-US" altLang="zh-CN"/>
          </a:p>
        </p:txBody>
      </p:sp>
      <p:graphicFrame>
        <p:nvGraphicFramePr>
          <p:cNvPr id="58" name="Object 604"/>
          <p:cNvGraphicFramePr>
            <a:graphicFrameLocks noChangeAspect="1"/>
          </p:cNvGraphicFramePr>
          <p:nvPr/>
        </p:nvGraphicFramePr>
        <p:xfrm>
          <a:off x="3948113" y="5013176"/>
          <a:ext cx="3063875" cy="636588"/>
        </p:xfrm>
        <a:graphic>
          <a:graphicData uri="http://schemas.openxmlformats.org/presentationml/2006/ole">
            <p:oleObj spid="_x0000_s277106" name="Equation" r:id="rId9" imgW="1333440" imgH="279360" progId="Equation.DSMT4">
              <p:embed/>
            </p:oleObj>
          </a:graphicData>
        </a:graphic>
      </p:graphicFrame>
      <p:sp>
        <p:nvSpPr>
          <p:cNvPr id="59" name="矩形 58"/>
          <p:cNvSpPr/>
          <p:nvPr/>
        </p:nvSpPr>
        <p:spPr>
          <a:xfrm>
            <a:off x="1115616" y="5125534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J-K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Flip-Flop:</a:t>
            </a:r>
            <a:endParaRPr lang="zh-CN" alt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1619672" y="1484784"/>
            <a:ext cx="648072" cy="13681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3597138" y="1518034"/>
            <a:ext cx="648072" cy="13681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Line 4"/>
          <p:cNvSpPr>
            <a:spLocks noChangeShapeType="1"/>
          </p:cNvSpPr>
          <p:nvPr/>
        </p:nvSpPr>
        <p:spPr bwMode="auto">
          <a:xfrm flipH="1">
            <a:off x="636588" y="2342059"/>
            <a:ext cx="381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 flipH="1">
            <a:off x="2617788" y="2342059"/>
            <a:ext cx="762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10" name="Line 6"/>
          <p:cNvSpPr>
            <a:spLocks noChangeShapeType="1"/>
          </p:cNvSpPr>
          <p:nvPr/>
        </p:nvSpPr>
        <p:spPr bwMode="auto">
          <a:xfrm flipH="1">
            <a:off x="5132388" y="2342059"/>
            <a:ext cx="5334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636588" y="2342059"/>
            <a:ext cx="1587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617788" y="2342059"/>
            <a:ext cx="1587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5132388" y="2342059"/>
            <a:ext cx="1587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14" name="Line 10"/>
          <p:cNvSpPr>
            <a:spLocks noChangeShapeType="1"/>
          </p:cNvSpPr>
          <p:nvPr/>
        </p:nvSpPr>
        <p:spPr bwMode="auto">
          <a:xfrm>
            <a:off x="255588" y="4247059"/>
            <a:ext cx="48768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1169988" y="1275259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516" name="Line 12"/>
          <p:cNvSpPr>
            <a:spLocks noChangeShapeType="1"/>
          </p:cNvSpPr>
          <p:nvPr/>
        </p:nvSpPr>
        <p:spPr bwMode="auto">
          <a:xfrm>
            <a:off x="1169988" y="2113459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17" name="Line 13"/>
          <p:cNvSpPr>
            <a:spLocks noChangeShapeType="1"/>
          </p:cNvSpPr>
          <p:nvPr/>
        </p:nvSpPr>
        <p:spPr bwMode="auto">
          <a:xfrm flipV="1">
            <a:off x="1169988" y="2342059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18" name="Rectangle 14"/>
          <p:cNvSpPr>
            <a:spLocks noChangeArrowheads="1"/>
          </p:cNvSpPr>
          <p:nvPr/>
        </p:nvSpPr>
        <p:spPr bwMode="auto">
          <a:xfrm>
            <a:off x="1169988" y="1341934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19" name="Rectangle 15"/>
          <p:cNvSpPr>
            <a:spLocks noChangeArrowheads="1"/>
          </p:cNvSpPr>
          <p:nvPr/>
        </p:nvSpPr>
        <p:spPr bwMode="auto">
          <a:xfrm>
            <a:off x="1908175" y="130859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20" name="Rectangle 16"/>
          <p:cNvSpPr>
            <a:spLocks noChangeArrowheads="1"/>
          </p:cNvSpPr>
          <p:nvPr/>
        </p:nvSpPr>
        <p:spPr bwMode="auto">
          <a:xfrm>
            <a:off x="1908175" y="2750046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21" name="Oval 17"/>
          <p:cNvSpPr>
            <a:spLocks noChangeArrowheads="1"/>
          </p:cNvSpPr>
          <p:nvPr/>
        </p:nvSpPr>
        <p:spPr bwMode="auto">
          <a:xfrm>
            <a:off x="1017588" y="2265859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522" name="Rectangle 18"/>
          <p:cNvSpPr>
            <a:spLocks noChangeArrowheads="1"/>
          </p:cNvSpPr>
          <p:nvPr/>
        </p:nvSpPr>
        <p:spPr bwMode="auto">
          <a:xfrm>
            <a:off x="1169988" y="2865934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23" name="Line 19"/>
          <p:cNvSpPr>
            <a:spLocks noChangeShapeType="1"/>
          </p:cNvSpPr>
          <p:nvPr/>
        </p:nvSpPr>
        <p:spPr bwMode="auto">
          <a:xfrm>
            <a:off x="1931988" y="2875459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24" name="Rectangle 20"/>
          <p:cNvSpPr>
            <a:spLocks noChangeArrowheads="1"/>
          </p:cNvSpPr>
          <p:nvPr/>
        </p:nvSpPr>
        <p:spPr bwMode="auto">
          <a:xfrm>
            <a:off x="3532188" y="1275259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525" name="Line 21"/>
          <p:cNvSpPr>
            <a:spLocks noChangeShapeType="1"/>
          </p:cNvSpPr>
          <p:nvPr/>
        </p:nvSpPr>
        <p:spPr bwMode="auto">
          <a:xfrm>
            <a:off x="3532188" y="2113459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26" name="Line 22"/>
          <p:cNvSpPr>
            <a:spLocks noChangeShapeType="1"/>
          </p:cNvSpPr>
          <p:nvPr/>
        </p:nvSpPr>
        <p:spPr bwMode="auto">
          <a:xfrm flipV="1">
            <a:off x="3532188" y="2342059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27" name="Rectangle 23"/>
          <p:cNvSpPr>
            <a:spLocks noChangeArrowheads="1"/>
          </p:cNvSpPr>
          <p:nvPr/>
        </p:nvSpPr>
        <p:spPr bwMode="auto">
          <a:xfrm>
            <a:off x="3532188" y="1341934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28" name="Rectangle 24"/>
          <p:cNvSpPr>
            <a:spLocks noChangeArrowheads="1"/>
          </p:cNvSpPr>
          <p:nvPr/>
        </p:nvSpPr>
        <p:spPr bwMode="auto">
          <a:xfrm>
            <a:off x="4217988" y="1341934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29" name="Rectangle 25"/>
          <p:cNvSpPr>
            <a:spLocks noChangeArrowheads="1"/>
          </p:cNvSpPr>
          <p:nvPr/>
        </p:nvSpPr>
        <p:spPr bwMode="auto">
          <a:xfrm>
            <a:off x="4217988" y="2789734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30" name="Oval 26"/>
          <p:cNvSpPr>
            <a:spLocks noChangeArrowheads="1"/>
          </p:cNvSpPr>
          <p:nvPr/>
        </p:nvSpPr>
        <p:spPr bwMode="auto">
          <a:xfrm>
            <a:off x="3379788" y="2265859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531" name="Rectangle 27"/>
          <p:cNvSpPr>
            <a:spLocks noChangeArrowheads="1"/>
          </p:cNvSpPr>
          <p:nvPr/>
        </p:nvSpPr>
        <p:spPr bwMode="auto">
          <a:xfrm>
            <a:off x="3532188" y="2865934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32" name="Line 28"/>
          <p:cNvSpPr>
            <a:spLocks noChangeShapeType="1"/>
          </p:cNvSpPr>
          <p:nvPr/>
        </p:nvSpPr>
        <p:spPr bwMode="auto">
          <a:xfrm>
            <a:off x="4294188" y="2875459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33" name="Rectangle 29"/>
          <p:cNvSpPr>
            <a:spLocks noChangeArrowheads="1"/>
          </p:cNvSpPr>
          <p:nvPr/>
        </p:nvSpPr>
        <p:spPr bwMode="auto">
          <a:xfrm>
            <a:off x="6681788" y="1202234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534" name="Line 30"/>
          <p:cNvSpPr>
            <a:spLocks noChangeShapeType="1"/>
          </p:cNvSpPr>
          <p:nvPr/>
        </p:nvSpPr>
        <p:spPr bwMode="auto">
          <a:xfrm>
            <a:off x="6681788" y="2040434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35" name="Line 31"/>
          <p:cNvSpPr>
            <a:spLocks noChangeShapeType="1"/>
          </p:cNvSpPr>
          <p:nvPr/>
        </p:nvSpPr>
        <p:spPr bwMode="auto">
          <a:xfrm flipV="1">
            <a:off x="6681788" y="2269034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36" name="Rectangle 32"/>
          <p:cNvSpPr>
            <a:spLocks noChangeArrowheads="1"/>
          </p:cNvSpPr>
          <p:nvPr/>
        </p:nvSpPr>
        <p:spPr bwMode="auto">
          <a:xfrm>
            <a:off x="6731000" y="123715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37" name="Rectangle 33"/>
          <p:cNvSpPr>
            <a:spLocks noChangeArrowheads="1"/>
          </p:cNvSpPr>
          <p:nvPr/>
        </p:nvSpPr>
        <p:spPr bwMode="auto">
          <a:xfrm>
            <a:off x="7523163" y="1235571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38" name="Rectangle 34"/>
          <p:cNvSpPr>
            <a:spLocks noChangeArrowheads="1"/>
          </p:cNvSpPr>
          <p:nvPr/>
        </p:nvSpPr>
        <p:spPr bwMode="auto">
          <a:xfrm>
            <a:off x="7451725" y="267702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39" name="Oval 35"/>
          <p:cNvSpPr>
            <a:spLocks noChangeArrowheads="1"/>
          </p:cNvSpPr>
          <p:nvPr/>
        </p:nvSpPr>
        <p:spPr bwMode="auto">
          <a:xfrm>
            <a:off x="6516688" y="2245221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540" name="Rectangle 36"/>
          <p:cNvSpPr>
            <a:spLocks noChangeArrowheads="1"/>
          </p:cNvSpPr>
          <p:nvPr/>
        </p:nvSpPr>
        <p:spPr bwMode="auto">
          <a:xfrm>
            <a:off x="6681788" y="279290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41" name="Line 37"/>
          <p:cNvSpPr>
            <a:spLocks noChangeShapeType="1"/>
          </p:cNvSpPr>
          <p:nvPr/>
        </p:nvSpPr>
        <p:spPr bwMode="auto">
          <a:xfrm>
            <a:off x="7527925" y="2762746"/>
            <a:ext cx="228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42" name="Rectangle 38"/>
          <p:cNvSpPr>
            <a:spLocks noChangeArrowheads="1"/>
          </p:cNvSpPr>
          <p:nvPr/>
        </p:nvSpPr>
        <p:spPr bwMode="auto">
          <a:xfrm>
            <a:off x="179388" y="3713659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46" name="Line 42"/>
          <p:cNvSpPr>
            <a:spLocks noChangeShapeType="1"/>
          </p:cNvSpPr>
          <p:nvPr/>
        </p:nvSpPr>
        <p:spPr bwMode="auto">
          <a:xfrm flipV="1">
            <a:off x="3203575" y="3180259"/>
            <a:ext cx="32861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51" name="Line 47"/>
          <p:cNvSpPr>
            <a:spLocks noChangeShapeType="1"/>
          </p:cNvSpPr>
          <p:nvPr/>
        </p:nvSpPr>
        <p:spPr bwMode="auto">
          <a:xfrm>
            <a:off x="8099425" y="3031034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52" name="Line 48"/>
          <p:cNvSpPr>
            <a:spLocks noChangeShapeType="1"/>
          </p:cNvSpPr>
          <p:nvPr/>
        </p:nvSpPr>
        <p:spPr bwMode="auto">
          <a:xfrm>
            <a:off x="3203575" y="1021259"/>
            <a:ext cx="0" cy="2160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60" name="Line 56"/>
          <p:cNvSpPr>
            <a:spLocks noChangeShapeType="1"/>
          </p:cNvSpPr>
          <p:nvPr/>
        </p:nvSpPr>
        <p:spPr bwMode="auto">
          <a:xfrm flipH="1">
            <a:off x="611188" y="1656259"/>
            <a:ext cx="55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64" name="Line 60"/>
          <p:cNvSpPr>
            <a:spLocks noChangeShapeType="1"/>
          </p:cNvSpPr>
          <p:nvPr/>
        </p:nvSpPr>
        <p:spPr bwMode="auto">
          <a:xfrm>
            <a:off x="7977188" y="1507034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65" name="Line 61"/>
          <p:cNvSpPr>
            <a:spLocks noChangeShapeType="1"/>
          </p:cNvSpPr>
          <p:nvPr/>
        </p:nvSpPr>
        <p:spPr bwMode="auto">
          <a:xfrm>
            <a:off x="611188" y="3181846"/>
            <a:ext cx="604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67" name="Line 63"/>
          <p:cNvSpPr>
            <a:spLocks noChangeShapeType="1"/>
          </p:cNvSpPr>
          <p:nvPr/>
        </p:nvSpPr>
        <p:spPr bwMode="auto">
          <a:xfrm>
            <a:off x="3203575" y="1021259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68" name="Line 64"/>
          <p:cNvSpPr>
            <a:spLocks noChangeShapeType="1"/>
          </p:cNvSpPr>
          <p:nvPr/>
        </p:nvSpPr>
        <p:spPr bwMode="auto">
          <a:xfrm>
            <a:off x="6011863" y="1473696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574" name="Rectangle 70"/>
          <p:cNvSpPr>
            <a:spLocks noChangeArrowheads="1"/>
          </p:cNvSpPr>
          <p:nvPr/>
        </p:nvSpPr>
        <p:spPr bwMode="auto">
          <a:xfrm>
            <a:off x="8532813" y="267702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7580" name="Line 76"/>
          <p:cNvSpPr>
            <a:spLocks noChangeShapeType="1"/>
          </p:cNvSpPr>
          <p:nvPr/>
        </p:nvSpPr>
        <p:spPr bwMode="auto">
          <a:xfrm flipH="1">
            <a:off x="788988" y="234205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581" name="Line 77"/>
          <p:cNvSpPr>
            <a:spLocks noChangeShapeType="1"/>
          </p:cNvSpPr>
          <p:nvPr/>
        </p:nvSpPr>
        <p:spPr bwMode="auto">
          <a:xfrm>
            <a:off x="788988" y="2342059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582" name="Line 78"/>
          <p:cNvSpPr>
            <a:spLocks noChangeShapeType="1"/>
          </p:cNvSpPr>
          <p:nvPr/>
        </p:nvSpPr>
        <p:spPr bwMode="auto">
          <a:xfrm flipH="1">
            <a:off x="2846388" y="234205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583" name="Line 79"/>
          <p:cNvSpPr>
            <a:spLocks noChangeShapeType="1"/>
          </p:cNvSpPr>
          <p:nvPr/>
        </p:nvSpPr>
        <p:spPr bwMode="auto">
          <a:xfrm>
            <a:off x="2846388" y="2342059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584" name="Line 80"/>
          <p:cNvSpPr>
            <a:spLocks noChangeShapeType="1"/>
          </p:cNvSpPr>
          <p:nvPr/>
        </p:nvSpPr>
        <p:spPr bwMode="auto">
          <a:xfrm flipH="1">
            <a:off x="5132388" y="2342059"/>
            <a:ext cx="1455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585" name="Line 81"/>
          <p:cNvSpPr>
            <a:spLocks noChangeShapeType="1"/>
          </p:cNvSpPr>
          <p:nvPr/>
        </p:nvSpPr>
        <p:spPr bwMode="auto">
          <a:xfrm>
            <a:off x="5132388" y="2342059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586" name="Line 82"/>
          <p:cNvSpPr>
            <a:spLocks noChangeShapeType="1"/>
          </p:cNvSpPr>
          <p:nvPr/>
        </p:nvSpPr>
        <p:spPr bwMode="auto">
          <a:xfrm>
            <a:off x="560388" y="4247059"/>
            <a:ext cx="457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587" name="Oval 83"/>
          <p:cNvSpPr>
            <a:spLocks noChangeArrowheads="1"/>
          </p:cNvSpPr>
          <p:nvPr/>
        </p:nvSpPr>
        <p:spPr bwMode="auto">
          <a:xfrm>
            <a:off x="539750" y="159752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7591" name="Oval 87"/>
          <p:cNvSpPr>
            <a:spLocks noChangeArrowheads="1"/>
          </p:cNvSpPr>
          <p:nvPr/>
        </p:nvSpPr>
        <p:spPr bwMode="auto">
          <a:xfrm>
            <a:off x="2484438" y="3037384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592" name="Oval 88"/>
          <p:cNvSpPr>
            <a:spLocks noChangeArrowheads="1"/>
          </p:cNvSpPr>
          <p:nvPr/>
        </p:nvSpPr>
        <p:spPr bwMode="auto">
          <a:xfrm>
            <a:off x="4787900" y="2965946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593" name="Oval 89"/>
          <p:cNvSpPr>
            <a:spLocks noChangeArrowheads="1"/>
          </p:cNvSpPr>
          <p:nvPr/>
        </p:nvSpPr>
        <p:spPr bwMode="auto">
          <a:xfrm>
            <a:off x="7956550" y="2964359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594" name="Line 90"/>
          <p:cNvSpPr>
            <a:spLocks noChangeShapeType="1"/>
          </p:cNvSpPr>
          <p:nvPr/>
        </p:nvSpPr>
        <p:spPr bwMode="auto">
          <a:xfrm flipV="1">
            <a:off x="611188" y="1526084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633" name="Line 129"/>
          <p:cNvSpPr>
            <a:spLocks noChangeShapeType="1"/>
          </p:cNvSpPr>
          <p:nvPr/>
        </p:nvSpPr>
        <p:spPr bwMode="auto">
          <a:xfrm>
            <a:off x="2484438" y="1597521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634" name="Line 130"/>
          <p:cNvSpPr>
            <a:spLocks noChangeShapeType="1"/>
          </p:cNvSpPr>
          <p:nvPr/>
        </p:nvSpPr>
        <p:spPr bwMode="auto">
          <a:xfrm>
            <a:off x="4859338" y="1668959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635" name="Line 131"/>
          <p:cNvSpPr>
            <a:spLocks noChangeShapeType="1"/>
          </p:cNvSpPr>
          <p:nvPr/>
        </p:nvSpPr>
        <p:spPr bwMode="auto">
          <a:xfrm>
            <a:off x="5219700" y="1021259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636" name="Line 132"/>
          <p:cNvSpPr>
            <a:spLocks noChangeShapeType="1"/>
          </p:cNvSpPr>
          <p:nvPr/>
        </p:nvSpPr>
        <p:spPr bwMode="auto">
          <a:xfrm>
            <a:off x="5219700" y="1381621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641" name="Rectangle 137"/>
          <p:cNvSpPr>
            <a:spLocks noChangeArrowheads="1"/>
          </p:cNvSpPr>
          <p:nvPr/>
        </p:nvSpPr>
        <p:spPr bwMode="auto">
          <a:xfrm>
            <a:off x="468313" y="94982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277642" name="Oval 138"/>
          <p:cNvSpPr>
            <a:spLocks noChangeArrowheads="1"/>
          </p:cNvSpPr>
          <p:nvPr/>
        </p:nvSpPr>
        <p:spPr bwMode="auto">
          <a:xfrm>
            <a:off x="3132138" y="153402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7643" name="Oval 139"/>
          <p:cNvSpPr>
            <a:spLocks noChangeArrowheads="1"/>
          </p:cNvSpPr>
          <p:nvPr/>
        </p:nvSpPr>
        <p:spPr bwMode="auto">
          <a:xfrm>
            <a:off x="6264275" y="139908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7644" name="Line 140"/>
          <p:cNvSpPr>
            <a:spLocks noChangeShapeType="1"/>
          </p:cNvSpPr>
          <p:nvPr/>
        </p:nvSpPr>
        <p:spPr bwMode="auto">
          <a:xfrm>
            <a:off x="6372225" y="1443534"/>
            <a:ext cx="0" cy="1709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7645" name="Line 141"/>
          <p:cNvSpPr>
            <a:spLocks noChangeShapeType="1"/>
          </p:cNvSpPr>
          <p:nvPr/>
        </p:nvSpPr>
        <p:spPr bwMode="auto">
          <a:xfrm flipV="1">
            <a:off x="6357938" y="3154859"/>
            <a:ext cx="3286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79" name="组合 78"/>
          <p:cNvGrpSpPr/>
          <p:nvPr/>
        </p:nvGrpSpPr>
        <p:grpSpPr>
          <a:xfrm>
            <a:off x="5643570" y="1114902"/>
            <a:ext cx="357190" cy="777041"/>
            <a:chOff x="7177088" y="3041650"/>
            <a:chExt cx="768350" cy="633439"/>
          </a:xfrm>
        </p:grpSpPr>
        <p:sp>
          <p:nvSpPr>
            <p:cNvPr id="80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1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2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3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72" name="灯片编号占位符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48</a:t>
            </a:fld>
            <a:endParaRPr lang="en-US" altLang="zh-CN"/>
          </a:p>
        </p:txBody>
      </p:sp>
      <p:graphicFrame>
        <p:nvGraphicFramePr>
          <p:cNvPr id="598017" name="Object 1"/>
          <p:cNvGraphicFramePr>
            <a:graphicFrameLocks noChangeAspect="1"/>
          </p:cNvGraphicFramePr>
          <p:nvPr/>
        </p:nvGraphicFramePr>
        <p:xfrm>
          <a:off x="571472" y="6000768"/>
          <a:ext cx="1397000" cy="495300"/>
        </p:xfrm>
        <a:graphic>
          <a:graphicData uri="http://schemas.openxmlformats.org/presentationml/2006/ole">
            <p:oleObj spid="_x0000_s598027" name="公式" r:id="rId4" imgW="1067040" imgH="368280" progId="Equation.3">
              <p:embed/>
            </p:oleObj>
          </a:graphicData>
        </a:graphic>
      </p:graphicFrame>
      <p:graphicFrame>
        <p:nvGraphicFramePr>
          <p:cNvPr id="598018" name="Object 2"/>
          <p:cNvGraphicFramePr>
            <a:graphicFrameLocks noChangeAspect="1"/>
          </p:cNvGraphicFramePr>
          <p:nvPr/>
        </p:nvGraphicFramePr>
        <p:xfrm>
          <a:off x="2500298" y="6000768"/>
          <a:ext cx="1473200" cy="495300"/>
        </p:xfrm>
        <a:graphic>
          <a:graphicData uri="http://schemas.openxmlformats.org/presentationml/2006/ole">
            <p:oleObj spid="_x0000_s598028" name="公式" r:id="rId5" imgW="1117800" imgH="368280" progId="Equation.3">
              <p:embed/>
            </p:oleObj>
          </a:graphicData>
        </a:graphic>
      </p:graphicFrame>
      <p:graphicFrame>
        <p:nvGraphicFramePr>
          <p:cNvPr id="598019" name="Object 3"/>
          <p:cNvGraphicFramePr>
            <a:graphicFrameLocks noChangeAspect="1"/>
          </p:cNvGraphicFramePr>
          <p:nvPr/>
        </p:nvGraphicFramePr>
        <p:xfrm>
          <a:off x="571472" y="5286388"/>
          <a:ext cx="1765300" cy="469900"/>
        </p:xfrm>
        <a:graphic>
          <a:graphicData uri="http://schemas.openxmlformats.org/presentationml/2006/ole">
            <p:oleObj spid="_x0000_s598029" name="公式" r:id="rId6" imgW="1346400" imgH="355680" progId="Equation.3">
              <p:embed/>
            </p:oleObj>
          </a:graphicData>
        </a:graphic>
      </p:graphicFrame>
      <p:graphicFrame>
        <p:nvGraphicFramePr>
          <p:cNvPr id="598020" name="Object 4"/>
          <p:cNvGraphicFramePr>
            <a:graphicFrameLocks noChangeAspect="1"/>
          </p:cNvGraphicFramePr>
          <p:nvPr/>
        </p:nvGraphicFramePr>
        <p:xfrm>
          <a:off x="642910" y="4572008"/>
          <a:ext cx="1447800" cy="444500"/>
        </p:xfrm>
        <a:graphic>
          <a:graphicData uri="http://schemas.openxmlformats.org/presentationml/2006/ole">
            <p:oleObj spid="_x0000_s598030" name="公式" r:id="rId7" imgW="1105200" imgH="330120" progId="Equation.3">
              <p:embed/>
            </p:oleObj>
          </a:graphicData>
        </a:graphic>
      </p:graphicFrame>
      <p:graphicFrame>
        <p:nvGraphicFramePr>
          <p:cNvPr id="598021" name="Object 5"/>
          <p:cNvGraphicFramePr>
            <a:graphicFrameLocks noChangeAspect="1"/>
          </p:cNvGraphicFramePr>
          <p:nvPr/>
        </p:nvGraphicFramePr>
        <p:xfrm>
          <a:off x="5786446" y="5214950"/>
          <a:ext cx="1003300" cy="546100"/>
        </p:xfrm>
        <a:graphic>
          <a:graphicData uri="http://schemas.openxmlformats.org/presentationml/2006/ole">
            <p:oleObj spid="_x0000_s598031" name="公式" r:id="rId8" imgW="762120" imgH="419040" progId="Equation.3">
              <p:embed/>
            </p:oleObj>
          </a:graphicData>
        </a:graphic>
      </p:graphicFrame>
      <p:sp>
        <p:nvSpPr>
          <p:cNvPr id="78" name="Rectangle 51"/>
          <p:cNvSpPr>
            <a:spLocks noChangeArrowheads="1"/>
          </p:cNvSpPr>
          <p:nvPr/>
        </p:nvSpPr>
        <p:spPr bwMode="auto">
          <a:xfrm>
            <a:off x="74211" y="228600"/>
            <a:ext cx="32736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3. Circuit Diagram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959"/>
            <a:ext cx="7772400" cy="769441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3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Sequence Detector</a:t>
            </a:r>
            <a:endParaRPr lang="en-US" altLang="zh-CN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49</a:t>
            </a:fld>
            <a:endParaRPr lang="en-US" altLang="zh-CN"/>
          </a:p>
        </p:txBody>
      </p: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611188" y="3148508"/>
            <a:ext cx="5314950" cy="1144588"/>
            <a:chOff x="480" y="672"/>
            <a:chExt cx="3348" cy="721"/>
          </a:xfrm>
        </p:grpSpPr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480" y="672"/>
              <a:ext cx="3348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X：0110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</a:t>
              </a:r>
              <a:r>
                <a:rPr lang="en-US" altLang="zh-CN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010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</a:t>
              </a:r>
              <a:r>
                <a:rPr lang="en-US" altLang="zh-CN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0101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480" y="1056"/>
              <a:ext cx="3348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Y：000000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00000</a:t>
              </a:r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0000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179512" y="1271662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Example: Design an overlapped “111” sequence detector with J-K Flip-Flop.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23528" y="5016078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last “1” in the previous sequence can be reused by the current sequence.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767"/>
            <a:ext cx="8915400" cy="2123658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2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Analysis of Synchronous Sequential Circuit </a:t>
            </a:r>
            <a:b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</a:b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2.1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Steps for Analysis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-36512" y="3400427"/>
            <a:ext cx="954139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Output  Equation, Excitation equation, State Equation</a:t>
            </a:r>
          </a:p>
          <a:p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-36512" y="4252910"/>
            <a:ext cx="41839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3.State Transition Table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-36512" y="5197725"/>
            <a:ext cx="47217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4.State Transition Diagram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-36512" y="6133829"/>
            <a:ext cx="366158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Role of the Circuit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-28128" y="2645970"/>
            <a:ext cx="776848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Characteristic Equation of Flip-Flop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  <p:bldP spid="38917" grpId="0" build="p" autoUpdateAnimBg="0"/>
      <p:bldP spid="38918" grpId="0" build="p" autoUpdateAnimBg="0"/>
      <p:bldP spid="38920" grpId="0" build="p" autoUpdateAnimBg="0"/>
      <p:bldP spid="10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50</a:t>
            </a:fld>
            <a:endParaRPr lang="en-US" altLang="zh-CN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14900" y="1793133"/>
            <a:ext cx="437972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S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There is no “1”.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149677" y="2555133"/>
            <a:ext cx="44149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There is a single “1”.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149677" y="3469533"/>
            <a:ext cx="415209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There are two “1s”.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83568" y="620688"/>
            <a:ext cx="65694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 Define States for Sequence Detector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23528" y="4535249"/>
            <a:ext cx="88569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We are required to detect 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overlapped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” sequence.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bits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in the sequence.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So we need to define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states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only.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utoUpdateAnimBg="0"/>
      <p:bldP spid="19" grpId="0" build="p" autoUpdateAnimBg="0"/>
      <p:bldP spid="20" grpId="0" build="p" autoUpdateAnimBg="0"/>
      <p:bldP spid="16" grpId="0" build="p" autoUpdateAnimBg="0"/>
      <p:bldP spid="2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1545333" y="1820069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en-US" altLang="zh-CN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3071" name="Rectangle 15"/>
          <p:cNvSpPr>
            <a:spLocks noChangeArrowheads="1"/>
          </p:cNvSpPr>
          <p:nvPr/>
        </p:nvSpPr>
        <p:spPr bwMode="auto">
          <a:xfrm>
            <a:off x="5050533" y="1743869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en-US" altLang="zh-CN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2688333" y="3801269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2002533" y="1124744"/>
            <a:ext cx="2895600" cy="581025"/>
            <a:chOff x="2960688" y="1668463"/>
            <a:chExt cx="2895600" cy="581025"/>
          </a:xfrm>
        </p:grpSpPr>
        <p:sp>
          <p:nvSpPr>
            <p:cNvPr id="173063" name="Line 7"/>
            <p:cNvSpPr>
              <a:spLocks noChangeShapeType="1"/>
            </p:cNvSpPr>
            <p:nvPr/>
          </p:nvSpPr>
          <p:spPr bwMode="auto">
            <a:xfrm>
              <a:off x="2960688" y="2201863"/>
              <a:ext cx="28956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3074" name="Rectangle 18"/>
            <p:cNvSpPr>
              <a:spLocks noChangeArrowheads="1"/>
            </p:cNvSpPr>
            <p:nvPr/>
          </p:nvSpPr>
          <p:spPr bwMode="auto">
            <a:xfrm>
              <a:off x="3798888" y="1668463"/>
              <a:ext cx="79375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231133" y="1886744"/>
            <a:ext cx="2590800" cy="617537"/>
            <a:chOff x="3189288" y="2430463"/>
            <a:chExt cx="2590800" cy="617537"/>
          </a:xfrm>
        </p:grpSpPr>
        <p:sp>
          <p:nvSpPr>
            <p:cNvPr id="173064" name="Line 8"/>
            <p:cNvSpPr>
              <a:spLocks noChangeShapeType="1"/>
            </p:cNvSpPr>
            <p:nvPr/>
          </p:nvSpPr>
          <p:spPr bwMode="auto">
            <a:xfrm flipH="1">
              <a:off x="3189288" y="3048000"/>
              <a:ext cx="25908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3075" name="Rectangle 19"/>
            <p:cNvSpPr>
              <a:spLocks noChangeArrowheads="1"/>
            </p:cNvSpPr>
            <p:nvPr/>
          </p:nvSpPr>
          <p:spPr bwMode="auto">
            <a:xfrm>
              <a:off x="3951288" y="2430463"/>
              <a:ext cx="914400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537645" y="2656681"/>
            <a:ext cx="1849438" cy="1668462"/>
            <a:chOff x="4495800" y="3200400"/>
            <a:chExt cx="1849438" cy="1668462"/>
          </a:xfrm>
        </p:grpSpPr>
        <p:sp>
          <p:nvSpPr>
            <p:cNvPr id="173076" name="Rectangle 20"/>
            <p:cNvSpPr>
              <a:spLocks noChangeArrowheads="1"/>
            </p:cNvSpPr>
            <p:nvPr/>
          </p:nvSpPr>
          <p:spPr bwMode="auto">
            <a:xfrm>
              <a:off x="5551488" y="3573463"/>
              <a:ext cx="793750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  <p:sp>
          <p:nvSpPr>
            <p:cNvPr id="173079" name="Line 23"/>
            <p:cNvSpPr>
              <a:spLocks noChangeShapeType="1"/>
            </p:cNvSpPr>
            <p:nvPr/>
          </p:nvSpPr>
          <p:spPr bwMode="auto">
            <a:xfrm flipH="1">
              <a:off x="4495800" y="3200400"/>
              <a:ext cx="1665288" cy="166846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50133" y="2578894"/>
            <a:ext cx="844550" cy="1258887"/>
            <a:chOff x="2808288" y="3122613"/>
            <a:chExt cx="844550" cy="1258887"/>
          </a:xfrm>
        </p:grpSpPr>
        <p:sp>
          <p:nvSpPr>
            <p:cNvPr id="173077" name="Rectangle 21"/>
            <p:cNvSpPr>
              <a:spLocks noChangeArrowheads="1"/>
            </p:cNvSpPr>
            <p:nvPr/>
          </p:nvSpPr>
          <p:spPr bwMode="auto">
            <a:xfrm>
              <a:off x="2808288" y="3800475"/>
              <a:ext cx="79375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73080" name="Line 24"/>
            <p:cNvSpPr>
              <a:spLocks noChangeShapeType="1"/>
            </p:cNvSpPr>
            <p:nvPr/>
          </p:nvSpPr>
          <p:spPr bwMode="auto">
            <a:xfrm flipH="1" flipV="1">
              <a:off x="3113088" y="3122613"/>
              <a:ext cx="539750" cy="11366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73098" name="Oval 42"/>
          <p:cNvSpPr>
            <a:spLocks noChangeArrowheads="1"/>
          </p:cNvSpPr>
          <p:nvPr/>
        </p:nvSpPr>
        <p:spPr bwMode="auto">
          <a:xfrm>
            <a:off x="1240533" y="1658144"/>
            <a:ext cx="1143000" cy="10779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099" name="Oval 43"/>
          <p:cNvSpPr>
            <a:spLocks noChangeArrowheads="1"/>
          </p:cNvSpPr>
          <p:nvPr/>
        </p:nvSpPr>
        <p:spPr bwMode="auto">
          <a:xfrm>
            <a:off x="4669533" y="1581944"/>
            <a:ext cx="1143000" cy="10779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100" name="Oval 44"/>
          <p:cNvSpPr>
            <a:spLocks noChangeArrowheads="1"/>
          </p:cNvSpPr>
          <p:nvPr/>
        </p:nvSpPr>
        <p:spPr bwMode="auto">
          <a:xfrm>
            <a:off x="2383533" y="3639344"/>
            <a:ext cx="1143000" cy="10779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251520" y="2040731"/>
            <a:ext cx="1146175" cy="1087437"/>
            <a:chOff x="1209675" y="2584450"/>
            <a:chExt cx="1146175" cy="1087437"/>
          </a:xfrm>
        </p:grpSpPr>
        <p:sp>
          <p:nvSpPr>
            <p:cNvPr id="173069" name="Rectangle 13"/>
            <p:cNvSpPr>
              <a:spLocks noChangeArrowheads="1"/>
            </p:cNvSpPr>
            <p:nvPr/>
          </p:nvSpPr>
          <p:spPr bwMode="auto">
            <a:xfrm>
              <a:off x="1284288" y="2724150"/>
              <a:ext cx="793750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73101" name="Arc 45"/>
            <p:cNvSpPr>
              <a:spLocks/>
            </p:cNvSpPr>
            <p:nvPr/>
          </p:nvSpPr>
          <p:spPr bwMode="auto">
            <a:xfrm>
              <a:off x="1209675" y="2584450"/>
              <a:ext cx="1146175" cy="108743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200"/>
                <a:gd name="T1" fmla="*/ 21323 h 43200"/>
                <a:gd name="T2" fmla="*/ 36092 w 43200"/>
                <a:gd name="T3" fmla="*/ 5583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198" y="21322"/>
                  </a:moveTo>
                  <a:cubicBezTo>
                    <a:pt x="43199" y="21415"/>
                    <a:pt x="43200" y="21507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955" y="-1"/>
                    <a:pt x="32120" y="1989"/>
                    <a:pt x="36091" y="5583"/>
                  </a:cubicBezTo>
                </a:path>
                <a:path w="43200" h="43200" stroke="0" extrusionOk="0">
                  <a:moveTo>
                    <a:pt x="43198" y="21322"/>
                  </a:moveTo>
                  <a:cubicBezTo>
                    <a:pt x="43199" y="21415"/>
                    <a:pt x="43200" y="21507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955" y="-1"/>
                    <a:pt x="32120" y="1989"/>
                    <a:pt x="36091" y="558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469133" y="4096544"/>
            <a:ext cx="1146175" cy="1087437"/>
            <a:chOff x="2427288" y="4640263"/>
            <a:chExt cx="1146175" cy="1087437"/>
          </a:xfrm>
        </p:grpSpPr>
        <p:sp>
          <p:nvSpPr>
            <p:cNvPr id="173078" name="Rectangle 22"/>
            <p:cNvSpPr>
              <a:spLocks noChangeArrowheads="1"/>
            </p:cNvSpPr>
            <p:nvPr/>
          </p:nvSpPr>
          <p:spPr bwMode="auto">
            <a:xfrm>
              <a:off x="2579688" y="4868863"/>
              <a:ext cx="79375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173102" name="Arc 46"/>
            <p:cNvSpPr>
              <a:spLocks/>
            </p:cNvSpPr>
            <p:nvPr/>
          </p:nvSpPr>
          <p:spPr bwMode="auto">
            <a:xfrm>
              <a:off x="2427288" y="4640263"/>
              <a:ext cx="1146175" cy="108743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200"/>
                <a:gd name="T1" fmla="*/ 21323 h 43200"/>
                <a:gd name="T2" fmla="*/ 36092 w 43200"/>
                <a:gd name="T3" fmla="*/ 5583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198" y="21322"/>
                  </a:moveTo>
                  <a:cubicBezTo>
                    <a:pt x="43199" y="21415"/>
                    <a:pt x="43200" y="21507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955" y="-1"/>
                    <a:pt x="32120" y="1989"/>
                    <a:pt x="36091" y="5583"/>
                  </a:cubicBezTo>
                </a:path>
                <a:path w="43200" h="43200" stroke="0" extrusionOk="0">
                  <a:moveTo>
                    <a:pt x="43198" y="21322"/>
                  </a:moveTo>
                  <a:cubicBezTo>
                    <a:pt x="43199" y="21415"/>
                    <a:pt x="43200" y="21507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955" y="-1"/>
                    <a:pt x="32120" y="1989"/>
                    <a:pt x="36091" y="558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51</a:t>
            </a:fld>
            <a:endParaRPr lang="en-US" altLang="zh-CN"/>
          </a:p>
        </p:txBody>
      </p:sp>
      <p:sp>
        <p:nvSpPr>
          <p:cNvPr id="25" name="矩形 24"/>
          <p:cNvSpPr/>
          <p:nvPr/>
        </p:nvSpPr>
        <p:spPr>
          <a:xfrm>
            <a:off x="35496" y="188640"/>
            <a:ext cx="90675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2. State Transition Diagram (before assigning the code)</a:t>
            </a:r>
            <a:endParaRPr lang="zh-CN" alt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2008" y="5356373"/>
            <a:ext cx="9252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S0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S1: The input sequence is “1”.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S2: The input sequence is “11”.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S2: The input sequence is “111”. The output becomes 1.</a:t>
            </a:r>
          </a:p>
        </p:txBody>
      </p:sp>
      <p:sp>
        <p:nvSpPr>
          <p:cNvPr id="32" name="矩形 31"/>
          <p:cNvSpPr/>
          <p:nvPr/>
        </p:nvSpPr>
        <p:spPr>
          <a:xfrm>
            <a:off x="6156176" y="2348880"/>
            <a:ext cx="2843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Invalid Sequence: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S0</a:t>
            </a:r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S0: “0”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S0: “10”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S0: “110”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887653" y="836712"/>
            <a:ext cx="70583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=00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=01 S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=10 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=11(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unused state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endParaRPr lang="zh-CN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1818456" y="2559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</a:p>
        </p:txBody>
      </p:sp>
      <p:sp>
        <p:nvSpPr>
          <p:cNvPr id="174103" name="Rectangle 23"/>
          <p:cNvSpPr>
            <a:spLocks noChangeArrowheads="1"/>
          </p:cNvSpPr>
          <p:nvPr/>
        </p:nvSpPr>
        <p:spPr bwMode="auto">
          <a:xfrm>
            <a:off x="4099694" y="26797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2469331" y="42211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>
            <a:off x="2540769" y="2594000"/>
            <a:ext cx="1406525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2901131" y="1989163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/0</a:t>
            </a:r>
          </a:p>
        </p:txBody>
      </p:sp>
      <p:sp>
        <p:nvSpPr>
          <p:cNvPr id="174107" name="Line 27"/>
          <p:cNvSpPr>
            <a:spLocks noChangeShapeType="1"/>
          </p:cNvSpPr>
          <p:nvPr/>
        </p:nvSpPr>
        <p:spPr bwMode="auto">
          <a:xfrm flipH="1" flipV="1">
            <a:off x="2251844" y="3429025"/>
            <a:ext cx="1619250" cy="11113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08" name="Rectangle 28"/>
          <p:cNvSpPr>
            <a:spLocks noChangeArrowheads="1"/>
          </p:cNvSpPr>
          <p:nvPr/>
        </p:nvSpPr>
        <p:spPr bwMode="auto">
          <a:xfrm>
            <a:off x="2756669" y="2779738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74109" name="Rectangle 29"/>
          <p:cNvSpPr>
            <a:spLocks noChangeArrowheads="1"/>
          </p:cNvSpPr>
          <p:nvPr/>
        </p:nvSpPr>
        <p:spPr bwMode="auto">
          <a:xfrm>
            <a:off x="3642494" y="396560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/0</a:t>
            </a:r>
          </a:p>
        </p:txBody>
      </p:sp>
      <p:sp>
        <p:nvSpPr>
          <p:cNvPr id="174110" name="Line 30"/>
          <p:cNvSpPr>
            <a:spLocks noChangeShapeType="1"/>
          </p:cNvSpPr>
          <p:nvPr/>
        </p:nvSpPr>
        <p:spPr bwMode="auto">
          <a:xfrm flipH="1">
            <a:off x="3337694" y="3592538"/>
            <a:ext cx="914400" cy="915987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11" name="Rectangle 31"/>
          <p:cNvSpPr>
            <a:spLocks noChangeArrowheads="1"/>
          </p:cNvSpPr>
          <p:nvPr/>
        </p:nvSpPr>
        <p:spPr bwMode="auto">
          <a:xfrm>
            <a:off x="1604144" y="3500463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74112" name="Line 32"/>
          <p:cNvSpPr>
            <a:spLocks noChangeShapeType="1"/>
          </p:cNvSpPr>
          <p:nvPr/>
        </p:nvSpPr>
        <p:spPr bwMode="auto">
          <a:xfrm flipH="1" flipV="1">
            <a:off x="2204219" y="3429025"/>
            <a:ext cx="300037" cy="631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13" name="Rectangle 33"/>
          <p:cNvSpPr>
            <a:spLocks noChangeArrowheads="1"/>
          </p:cNvSpPr>
          <p:nvPr/>
        </p:nvSpPr>
        <p:spPr bwMode="auto">
          <a:xfrm>
            <a:off x="539552" y="162880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757238" y="5084788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174115" name="Oval 35"/>
          <p:cNvSpPr>
            <a:spLocks noChangeArrowheads="1"/>
          </p:cNvSpPr>
          <p:nvPr/>
        </p:nvSpPr>
        <p:spPr bwMode="auto">
          <a:xfrm>
            <a:off x="1513656" y="2397150"/>
            <a:ext cx="1143000" cy="10779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6" name="Oval 36"/>
          <p:cNvSpPr>
            <a:spLocks noChangeArrowheads="1"/>
          </p:cNvSpPr>
          <p:nvPr/>
        </p:nvSpPr>
        <p:spPr bwMode="auto">
          <a:xfrm>
            <a:off x="3718694" y="2517800"/>
            <a:ext cx="1143000" cy="10779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7" name="Oval 37"/>
          <p:cNvSpPr>
            <a:spLocks noChangeArrowheads="1"/>
          </p:cNvSpPr>
          <p:nvPr/>
        </p:nvSpPr>
        <p:spPr bwMode="auto">
          <a:xfrm>
            <a:off x="2180406" y="4005288"/>
            <a:ext cx="1143000" cy="10779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8" name="Arc 38"/>
          <p:cNvSpPr>
            <a:spLocks/>
          </p:cNvSpPr>
          <p:nvPr/>
        </p:nvSpPr>
        <p:spPr bwMode="auto">
          <a:xfrm>
            <a:off x="1388244" y="1916138"/>
            <a:ext cx="714375" cy="7207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272 w 43200"/>
              <a:gd name="T1" fmla="*/ 39336 h 39336"/>
              <a:gd name="T2" fmla="*/ 42379 w 43200"/>
              <a:gd name="T3" fmla="*/ 27497 h 39336"/>
              <a:gd name="T4" fmla="*/ 21600 w 43200"/>
              <a:gd name="T5" fmla="*/ 21600 h 39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336" fill="none" extrusionOk="0">
                <a:moveTo>
                  <a:pt x="9271" y="39336"/>
                </a:moveTo>
                <a:cubicBezTo>
                  <a:pt x="3463" y="35299"/>
                  <a:pt x="0" y="286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594"/>
                  <a:pt x="42923" y="25578"/>
                  <a:pt x="42379" y="27497"/>
                </a:cubicBezTo>
              </a:path>
              <a:path w="43200" h="39336" stroke="0" extrusionOk="0">
                <a:moveTo>
                  <a:pt x="9271" y="39336"/>
                </a:moveTo>
                <a:cubicBezTo>
                  <a:pt x="3463" y="35299"/>
                  <a:pt x="0" y="286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594"/>
                  <a:pt x="42923" y="25578"/>
                  <a:pt x="42379" y="2749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9" name="Arc 39"/>
          <p:cNvSpPr>
            <a:spLocks/>
          </p:cNvSpPr>
          <p:nvPr/>
        </p:nvSpPr>
        <p:spPr bwMode="auto">
          <a:xfrm>
            <a:off x="1677169" y="4940325"/>
            <a:ext cx="1082675" cy="7905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9454 w 43200"/>
              <a:gd name="T1" fmla="*/ 9443 h 43200"/>
              <a:gd name="T2" fmla="*/ 29700 w 43200"/>
              <a:gd name="T3" fmla="*/ 1576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39454" y="9442"/>
                </a:moveTo>
                <a:cubicBezTo>
                  <a:pt x="41894" y="13027"/>
                  <a:pt x="43200" y="17263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4376" y="-1"/>
                  <a:pt x="27126" y="535"/>
                  <a:pt x="29699" y="1576"/>
                </a:cubicBezTo>
              </a:path>
              <a:path w="43200" h="43200" stroke="0" extrusionOk="0">
                <a:moveTo>
                  <a:pt x="39454" y="9442"/>
                </a:moveTo>
                <a:cubicBezTo>
                  <a:pt x="41894" y="13027"/>
                  <a:pt x="43200" y="17263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4376" y="-1"/>
                  <a:pt x="27126" y="535"/>
                  <a:pt x="29699" y="1576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灯片编号占位符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52</a:t>
            </a:fld>
            <a:endParaRPr lang="en-US" altLang="zh-CN"/>
          </a:p>
        </p:txBody>
      </p:sp>
      <p:sp>
        <p:nvSpPr>
          <p:cNvPr id="35" name="矩形 34"/>
          <p:cNvSpPr/>
          <p:nvPr/>
        </p:nvSpPr>
        <p:spPr>
          <a:xfrm>
            <a:off x="157015" y="188640"/>
            <a:ext cx="8985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2. State Transition Diagram (after assigning the code)</a:t>
            </a:r>
            <a:endParaRPr lang="zh-CN" alt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51520" y="5808166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Assign codes to states with two-bit binary numbers in the ascending order.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4576" y="2507412"/>
            <a:ext cx="4067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S3 is the unused state. But we need it in state transition table.</a:t>
            </a:r>
            <a:endParaRPr lang="zh-CN" alt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250825" y="1052736"/>
            <a:ext cx="70583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=00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=01 S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=10 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zh-CN" baseline="-25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=11(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unused state</a:t>
            </a:r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endParaRPr lang="zh-CN" altLang="en-US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74100" name="Group 20"/>
          <p:cNvGrpSpPr>
            <a:grpSpLocks/>
          </p:cNvGrpSpPr>
          <p:nvPr/>
        </p:nvGrpSpPr>
        <p:grpSpPr bwMode="auto">
          <a:xfrm>
            <a:off x="0" y="2149715"/>
            <a:ext cx="7239000" cy="4572000"/>
            <a:chOff x="528" y="720"/>
            <a:chExt cx="4560" cy="2880"/>
          </a:xfrm>
        </p:grpSpPr>
        <p:sp>
          <p:nvSpPr>
            <p:cNvPr id="174085" name="Rectangle 5"/>
            <p:cNvSpPr>
              <a:spLocks noChangeArrowheads="1"/>
            </p:cNvSpPr>
            <p:nvPr/>
          </p:nvSpPr>
          <p:spPr bwMode="auto">
            <a:xfrm>
              <a:off x="528" y="720"/>
              <a:ext cx="45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  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Y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4086" name="Line 6"/>
            <p:cNvSpPr>
              <a:spLocks noChangeShapeType="1"/>
            </p:cNvSpPr>
            <p:nvPr/>
          </p:nvSpPr>
          <p:spPr bwMode="auto">
            <a:xfrm>
              <a:off x="576" y="1134"/>
              <a:ext cx="3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087" name="Line 7"/>
            <p:cNvSpPr>
              <a:spLocks noChangeShapeType="1"/>
            </p:cNvSpPr>
            <p:nvPr/>
          </p:nvSpPr>
          <p:spPr bwMode="auto">
            <a:xfrm>
              <a:off x="2208" y="768"/>
              <a:ext cx="0" cy="28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088" name="Line 8"/>
            <p:cNvSpPr>
              <a:spLocks noChangeShapeType="1"/>
            </p:cNvSpPr>
            <p:nvPr/>
          </p:nvSpPr>
          <p:spPr bwMode="auto">
            <a:xfrm>
              <a:off x="3600" y="768"/>
              <a:ext cx="0" cy="27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228600" y="2835515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0  0    0    0     0    0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228600" y="3368915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0  0    1    0     0    0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228600" y="3788015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0  1    0    0     0    0</a:t>
            </a: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228600" y="4169015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1    d 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228600" y="4664315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1  0    0    0     1    0</a:t>
            </a: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228600" y="5083415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1  0    1    1     0    0</a:t>
            </a: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228600" y="5616815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1  1    0    1     0    1</a:t>
            </a:r>
          </a:p>
        </p:txBody>
      </p:sp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228600" y="6112115"/>
            <a:ext cx="526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1    d 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6002344" y="299109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</a:p>
        </p:txBody>
      </p:sp>
      <p:sp>
        <p:nvSpPr>
          <p:cNvPr id="174103" name="Rectangle 23"/>
          <p:cNvSpPr>
            <a:spLocks noChangeArrowheads="1"/>
          </p:cNvSpPr>
          <p:nvPr/>
        </p:nvSpPr>
        <p:spPr bwMode="auto">
          <a:xfrm>
            <a:off x="8283582" y="311174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6653219" y="465320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>
            <a:off x="6724657" y="3026015"/>
            <a:ext cx="1406525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7085019" y="2421178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/0</a:t>
            </a:r>
          </a:p>
        </p:txBody>
      </p:sp>
      <p:sp>
        <p:nvSpPr>
          <p:cNvPr id="174107" name="Line 27"/>
          <p:cNvSpPr>
            <a:spLocks noChangeShapeType="1"/>
          </p:cNvSpPr>
          <p:nvPr/>
        </p:nvSpPr>
        <p:spPr bwMode="auto">
          <a:xfrm flipH="1" flipV="1">
            <a:off x="6435732" y="3861040"/>
            <a:ext cx="1619250" cy="11113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08" name="Rectangle 28"/>
          <p:cNvSpPr>
            <a:spLocks noChangeArrowheads="1"/>
          </p:cNvSpPr>
          <p:nvPr/>
        </p:nvSpPr>
        <p:spPr bwMode="auto">
          <a:xfrm>
            <a:off x="6940557" y="3211753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74109" name="Rectangle 29"/>
          <p:cNvSpPr>
            <a:spLocks noChangeArrowheads="1"/>
          </p:cNvSpPr>
          <p:nvPr/>
        </p:nvSpPr>
        <p:spPr bwMode="auto">
          <a:xfrm>
            <a:off x="7826382" y="439761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/0</a:t>
            </a:r>
          </a:p>
        </p:txBody>
      </p:sp>
      <p:sp>
        <p:nvSpPr>
          <p:cNvPr id="174110" name="Line 30"/>
          <p:cNvSpPr>
            <a:spLocks noChangeShapeType="1"/>
          </p:cNvSpPr>
          <p:nvPr/>
        </p:nvSpPr>
        <p:spPr bwMode="auto">
          <a:xfrm flipH="1">
            <a:off x="7521582" y="4024553"/>
            <a:ext cx="914400" cy="915987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11" name="Rectangle 31"/>
          <p:cNvSpPr>
            <a:spLocks noChangeArrowheads="1"/>
          </p:cNvSpPr>
          <p:nvPr/>
        </p:nvSpPr>
        <p:spPr bwMode="auto">
          <a:xfrm>
            <a:off x="5788032" y="3932478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74112" name="Line 32"/>
          <p:cNvSpPr>
            <a:spLocks noChangeShapeType="1"/>
          </p:cNvSpPr>
          <p:nvPr/>
        </p:nvSpPr>
        <p:spPr bwMode="auto">
          <a:xfrm flipH="1" flipV="1">
            <a:off x="6388107" y="3861040"/>
            <a:ext cx="300037" cy="631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13" name="Rectangle 33"/>
          <p:cNvSpPr>
            <a:spLocks noChangeArrowheads="1"/>
          </p:cNvSpPr>
          <p:nvPr/>
        </p:nvSpPr>
        <p:spPr bwMode="auto">
          <a:xfrm>
            <a:off x="6219832" y="206081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6869119" y="5516803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174115" name="Oval 35"/>
          <p:cNvSpPr>
            <a:spLocks noChangeArrowheads="1"/>
          </p:cNvSpPr>
          <p:nvPr/>
        </p:nvSpPr>
        <p:spPr bwMode="auto">
          <a:xfrm>
            <a:off x="5697544" y="2829165"/>
            <a:ext cx="1143000" cy="10779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6" name="Oval 36"/>
          <p:cNvSpPr>
            <a:spLocks noChangeArrowheads="1"/>
          </p:cNvSpPr>
          <p:nvPr/>
        </p:nvSpPr>
        <p:spPr bwMode="auto">
          <a:xfrm>
            <a:off x="7902582" y="2949815"/>
            <a:ext cx="1143000" cy="10779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7" name="Oval 37"/>
          <p:cNvSpPr>
            <a:spLocks noChangeArrowheads="1"/>
          </p:cNvSpPr>
          <p:nvPr/>
        </p:nvSpPr>
        <p:spPr bwMode="auto">
          <a:xfrm>
            <a:off x="6364294" y="4437303"/>
            <a:ext cx="1143000" cy="10779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8" name="Arc 38"/>
          <p:cNvSpPr>
            <a:spLocks/>
          </p:cNvSpPr>
          <p:nvPr/>
        </p:nvSpPr>
        <p:spPr bwMode="auto">
          <a:xfrm>
            <a:off x="5572132" y="2348153"/>
            <a:ext cx="714375" cy="7207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272 w 43200"/>
              <a:gd name="T1" fmla="*/ 39336 h 39336"/>
              <a:gd name="T2" fmla="*/ 42379 w 43200"/>
              <a:gd name="T3" fmla="*/ 27497 h 39336"/>
              <a:gd name="T4" fmla="*/ 21600 w 43200"/>
              <a:gd name="T5" fmla="*/ 21600 h 39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336" fill="none" extrusionOk="0">
                <a:moveTo>
                  <a:pt x="9271" y="39336"/>
                </a:moveTo>
                <a:cubicBezTo>
                  <a:pt x="3463" y="35299"/>
                  <a:pt x="0" y="286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594"/>
                  <a:pt x="42923" y="25578"/>
                  <a:pt x="42379" y="27497"/>
                </a:cubicBezTo>
              </a:path>
              <a:path w="43200" h="39336" stroke="0" extrusionOk="0">
                <a:moveTo>
                  <a:pt x="9271" y="39336"/>
                </a:moveTo>
                <a:cubicBezTo>
                  <a:pt x="3463" y="35299"/>
                  <a:pt x="0" y="286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594"/>
                  <a:pt x="42923" y="25578"/>
                  <a:pt x="42379" y="2749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9" name="Arc 39"/>
          <p:cNvSpPr>
            <a:spLocks/>
          </p:cNvSpPr>
          <p:nvPr/>
        </p:nvSpPr>
        <p:spPr bwMode="auto">
          <a:xfrm>
            <a:off x="5861057" y="5372340"/>
            <a:ext cx="1082675" cy="7905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9454 w 43200"/>
              <a:gd name="T1" fmla="*/ 9443 h 43200"/>
              <a:gd name="T2" fmla="*/ 29700 w 43200"/>
              <a:gd name="T3" fmla="*/ 1576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39454" y="9442"/>
                </a:moveTo>
                <a:cubicBezTo>
                  <a:pt x="41894" y="13027"/>
                  <a:pt x="43200" y="17263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4376" y="-1"/>
                  <a:pt x="27126" y="535"/>
                  <a:pt x="29699" y="1576"/>
                </a:cubicBezTo>
              </a:path>
              <a:path w="43200" h="43200" stroke="0" extrusionOk="0">
                <a:moveTo>
                  <a:pt x="39454" y="9442"/>
                </a:moveTo>
                <a:cubicBezTo>
                  <a:pt x="41894" y="13027"/>
                  <a:pt x="43200" y="17263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4376" y="-1"/>
                  <a:pt x="27126" y="535"/>
                  <a:pt x="29699" y="1576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灯片编号占位符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53</a:t>
            </a:fld>
            <a:endParaRPr lang="en-US" altLang="zh-CN"/>
          </a:p>
        </p:txBody>
      </p:sp>
      <p:sp>
        <p:nvSpPr>
          <p:cNvPr id="35" name="矩形 34"/>
          <p:cNvSpPr/>
          <p:nvPr/>
        </p:nvSpPr>
        <p:spPr>
          <a:xfrm>
            <a:off x="179512" y="260648"/>
            <a:ext cx="41839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3. State Transition Table</a:t>
            </a:r>
            <a:endParaRPr lang="zh-CN" alt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0" grpId="0" build="p" autoUpdateAnimBg="0"/>
      <p:bldP spid="174091" grpId="0" build="p" autoUpdateAnimBg="0"/>
      <p:bldP spid="174092" grpId="0" build="p" autoUpdateAnimBg="0"/>
      <p:bldP spid="174093" grpId="0" build="p" autoUpdateAnimBg="0"/>
      <p:bldP spid="174094" grpId="0" build="p" autoUpdateAnimBg="0"/>
      <p:bldP spid="174095" grpId="0" build="p" autoUpdateAnimBg="0"/>
      <p:bldP spid="174096" grpId="0" build="p" autoUpdateAnimBg="0"/>
      <p:bldP spid="174097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8304" y="1340768"/>
            <a:ext cx="8676184" cy="41148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S3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But we need it in state transition table.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state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S3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is “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”(don’t care term). 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S3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“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”(don’t care term.)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8458200" cy="6096000"/>
          </a:xfrm>
        </p:spPr>
        <p:txBody>
          <a:bodyPr/>
          <a:lstStyle/>
          <a:p>
            <a:pPr>
              <a:buFontTx/>
              <a:buNone/>
            </a:pPr>
            <a:endParaRPr lang="zh-CN" altLang="en-US" sz="2800"/>
          </a:p>
          <a:p>
            <a:pPr>
              <a:buFontTx/>
              <a:buNone/>
            </a:pPr>
            <a:endParaRPr lang="zh-CN" altLang="en-US" sz="2800"/>
          </a:p>
          <a:p>
            <a:pPr>
              <a:buFontTx/>
              <a:buNone/>
            </a:pPr>
            <a:endParaRPr lang="zh-CN" altLang="en-US" sz="2800"/>
          </a:p>
          <a:p>
            <a:pPr>
              <a:buFontTx/>
              <a:buNone/>
            </a:pPr>
            <a:endParaRPr lang="zh-CN" altLang="en-US" sz="2800"/>
          </a:p>
          <a:p>
            <a:pPr>
              <a:buFontTx/>
              <a:buNone/>
            </a:pPr>
            <a:endParaRPr lang="zh-CN" altLang="en-US" sz="2800"/>
          </a:p>
          <a:p>
            <a:pPr>
              <a:buFontTx/>
              <a:buNone/>
            </a:pPr>
            <a:endParaRPr lang="zh-CN" altLang="en-US" sz="2800"/>
          </a:p>
          <a:p>
            <a:pPr>
              <a:buFontTx/>
              <a:buNone/>
            </a:pPr>
            <a:endParaRPr lang="en-US" altLang="zh-CN" sz="2800"/>
          </a:p>
          <a:p>
            <a:pPr>
              <a:buFontTx/>
              <a:buNone/>
            </a:pPr>
            <a:endParaRPr lang="zh-CN" altLang="en-US" sz="2800"/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752600" y="2561456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09" name="Line 5"/>
          <p:cNvSpPr>
            <a:spLocks noChangeShapeType="1"/>
          </p:cNvSpPr>
          <p:nvPr/>
        </p:nvSpPr>
        <p:spPr bwMode="auto">
          <a:xfrm>
            <a:off x="1752600" y="3247256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0" name="Line 6"/>
          <p:cNvSpPr>
            <a:spLocks noChangeShapeType="1"/>
          </p:cNvSpPr>
          <p:nvPr/>
        </p:nvSpPr>
        <p:spPr bwMode="auto">
          <a:xfrm>
            <a:off x="2362200" y="256145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1" name="Line 7"/>
          <p:cNvSpPr>
            <a:spLocks noChangeShapeType="1"/>
          </p:cNvSpPr>
          <p:nvPr/>
        </p:nvSpPr>
        <p:spPr bwMode="auto">
          <a:xfrm>
            <a:off x="3733800" y="256145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>
            <a:off x="3048000" y="256145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 flipH="1" flipV="1">
            <a:off x="914400" y="1723256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914400" y="1951856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en-US" altLang="zh-CN" baseline="30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1143000" y="1494656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1752600" y="201853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2286000" y="2018531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18" name="Rectangle 14"/>
          <p:cNvSpPr>
            <a:spLocks noChangeArrowheads="1"/>
          </p:cNvSpPr>
          <p:nvPr/>
        </p:nvSpPr>
        <p:spPr bwMode="auto">
          <a:xfrm>
            <a:off x="3048000" y="201853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19" name="Rectangle 15"/>
          <p:cNvSpPr>
            <a:spLocks noChangeArrowheads="1"/>
          </p:cNvSpPr>
          <p:nvPr/>
        </p:nvSpPr>
        <p:spPr bwMode="auto">
          <a:xfrm>
            <a:off x="3733800" y="201853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1371600" y="25519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13716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1828800" y="25519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3" name="Rectangle 19"/>
          <p:cNvSpPr>
            <a:spLocks noChangeArrowheads="1"/>
          </p:cNvSpPr>
          <p:nvPr/>
        </p:nvSpPr>
        <p:spPr bwMode="auto">
          <a:xfrm>
            <a:off x="3200400" y="2637656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4" name="Rectangle 20"/>
          <p:cNvSpPr>
            <a:spLocks noChangeArrowheads="1"/>
          </p:cNvSpPr>
          <p:nvPr/>
        </p:nvSpPr>
        <p:spPr bwMode="auto">
          <a:xfrm>
            <a:off x="25146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38862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6" name="Rectangle 22"/>
          <p:cNvSpPr>
            <a:spLocks noChangeArrowheads="1"/>
          </p:cNvSpPr>
          <p:nvPr/>
        </p:nvSpPr>
        <p:spPr bwMode="auto">
          <a:xfrm>
            <a:off x="2514600" y="25519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7" name="Rectangle 23"/>
          <p:cNvSpPr>
            <a:spLocks noChangeArrowheads="1"/>
          </p:cNvSpPr>
          <p:nvPr/>
        </p:nvSpPr>
        <p:spPr bwMode="auto">
          <a:xfrm>
            <a:off x="3886200" y="25519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18288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29" name="Rectangle 25"/>
          <p:cNvSpPr>
            <a:spLocks noChangeArrowheads="1"/>
          </p:cNvSpPr>
          <p:nvPr/>
        </p:nvSpPr>
        <p:spPr bwMode="auto">
          <a:xfrm>
            <a:off x="32004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179388" y="1129531"/>
            <a:ext cx="9348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31" name="Rectangle 27"/>
          <p:cNvSpPr>
            <a:spLocks noChangeArrowheads="1"/>
          </p:cNvSpPr>
          <p:nvPr/>
        </p:nvSpPr>
        <p:spPr bwMode="auto">
          <a:xfrm>
            <a:off x="5867400" y="2561456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32" name="Line 28"/>
          <p:cNvSpPr>
            <a:spLocks noChangeShapeType="1"/>
          </p:cNvSpPr>
          <p:nvPr/>
        </p:nvSpPr>
        <p:spPr bwMode="auto">
          <a:xfrm>
            <a:off x="5867400" y="3247256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33" name="Line 29"/>
          <p:cNvSpPr>
            <a:spLocks noChangeShapeType="1"/>
          </p:cNvSpPr>
          <p:nvPr/>
        </p:nvSpPr>
        <p:spPr bwMode="auto">
          <a:xfrm>
            <a:off x="6477000" y="256145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34" name="Line 30"/>
          <p:cNvSpPr>
            <a:spLocks noChangeShapeType="1"/>
          </p:cNvSpPr>
          <p:nvPr/>
        </p:nvSpPr>
        <p:spPr bwMode="auto">
          <a:xfrm>
            <a:off x="7848600" y="256145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35" name="Line 31"/>
          <p:cNvSpPr>
            <a:spLocks noChangeShapeType="1"/>
          </p:cNvSpPr>
          <p:nvPr/>
        </p:nvSpPr>
        <p:spPr bwMode="auto">
          <a:xfrm>
            <a:off x="7162800" y="256145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36" name="Line 32"/>
          <p:cNvSpPr>
            <a:spLocks noChangeShapeType="1"/>
          </p:cNvSpPr>
          <p:nvPr/>
        </p:nvSpPr>
        <p:spPr bwMode="auto">
          <a:xfrm flipH="1" flipV="1">
            <a:off x="5029200" y="1723256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37" name="Rectangle 33"/>
          <p:cNvSpPr>
            <a:spLocks noChangeArrowheads="1"/>
          </p:cNvSpPr>
          <p:nvPr/>
        </p:nvSpPr>
        <p:spPr bwMode="auto">
          <a:xfrm>
            <a:off x="5029200" y="1951856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en-US" altLang="zh-CN" baseline="30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38" name="Rectangle 34"/>
          <p:cNvSpPr>
            <a:spLocks noChangeArrowheads="1"/>
          </p:cNvSpPr>
          <p:nvPr/>
        </p:nvSpPr>
        <p:spPr bwMode="auto">
          <a:xfrm>
            <a:off x="5257800" y="1494656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39" name="Rectangle 35"/>
          <p:cNvSpPr>
            <a:spLocks noChangeArrowheads="1"/>
          </p:cNvSpPr>
          <p:nvPr/>
        </p:nvSpPr>
        <p:spPr bwMode="auto">
          <a:xfrm>
            <a:off x="5867400" y="201853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0" name="Rectangle 36"/>
          <p:cNvSpPr>
            <a:spLocks noChangeArrowheads="1"/>
          </p:cNvSpPr>
          <p:nvPr/>
        </p:nvSpPr>
        <p:spPr bwMode="auto">
          <a:xfrm>
            <a:off x="6400800" y="2018531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1" name="Rectangle 37"/>
          <p:cNvSpPr>
            <a:spLocks noChangeArrowheads="1"/>
          </p:cNvSpPr>
          <p:nvPr/>
        </p:nvSpPr>
        <p:spPr bwMode="auto">
          <a:xfrm>
            <a:off x="7162800" y="201853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2" name="Rectangle 38"/>
          <p:cNvSpPr>
            <a:spLocks noChangeArrowheads="1"/>
          </p:cNvSpPr>
          <p:nvPr/>
        </p:nvSpPr>
        <p:spPr bwMode="auto">
          <a:xfrm>
            <a:off x="7848600" y="201853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3" name="Rectangle 39"/>
          <p:cNvSpPr>
            <a:spLocks noChangeArrowheads="1"/>
          </p:cNvSpPr>
          <p:nvPr/>
        </p:nvSpPr>
        <p:spPr bwMode="auto">
          <a:xfrm>
            <a:off x="5486400" y="25519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4" name="Rectangle 40"/>
          <p:cNvSpPr>
            <a:spLocks noChangeArrowheads="1"/>
          </p:cNvSpPr>
          <p:nvPr/>
        </p:nvSpPr>
        <p:spPr bwMode="auto">
          <a:xfrm>
            <a:off x="54864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5" name="Rectangle 41"/>
          <p:cNvSpPr>
            <a:spLocks noChangeArrowheads="1"/>
          </p:cNvSpPr>
          <p:nvPr/>
        </p:nvSpPr>
        <p:spPr bwMode="auto">
          <a:xfrm>
            <a:off x="5943600" y="25519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6" name="Rectangle 42"/>
          <p:cNvSpPr>
            <a:spLocks noChangeArrowheads="1"/>
          </p:cNvSpPr>
          <p:nvPr/>
        </p:nvSpPr>
        <p:spPr bwMode="auto">
          <a:xfrm>
            <a:off x="7315200" y="2637656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7" name="Rectangle 43"/>
          <p:cNvSpPr>
            <a:spLocks noChangeArrowheads="1"/>
          </p:cNvSpPr>
          <p:nvPr/>
        </p:nvSpPr>
        <p:spPr bwMode="auto">
          <a:xfrm>
            <a:off x="66294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8" name="Rectangle 44"/>
          <p:cNvSpPr>
            <a:spLocks noChangeArrowheads="1"/>
          </p:cNvSpPr>
          <p:nvPr/>
        </p:nvSpPr>
        <p:spPr bwMode="auto">
          <a:xfrm>
            <a:off x="80010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49" name="Rectangle 45"/>
          <p:cNvSpPr>
            <a:spLocks noChangeArrowheads="1"/>
          </p:cNvSpPr>
          <p:nvPr/>
        </p:nvSpPr>
        <p:spPr bwMode="auto">
          <a:xfrm>
            <a:off x="6629400" y="25519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50" name="Rectangle 46"/>
          <p:cNvSpPr>
            <a:spLocks noChangeArrowheads="1"/>
          </p:cNvSpPr>
          <p:nvPr/>
        </p:nvSpPr>
        <p:spPr bwMode="auto">
          <a:xfrm>
            <a:off x="8001000" y="25519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51" name="Rectangle 47"/>
          <p:cNvSpPr>
            <a:spLocks noChangeArrowheads="1"/>
          </p:cNvSpPr>
          <p:nvPr/>
        </p:nvSpPr>
        <p:spPr bwMode="auto">
          <a:xfrm>
            <a:off x="59436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52" name="Rectangle 48"/>
          <p:cNvSpPr>
            <a:spLocks noChangeArrowheads="1"/>
          </p:cNvSpPr>
          <p:nvPr/>
        </p:nvSpPr>
        <p:spPr bwMode="auto">
          <a:xfrm>
            <a:off x="7315200" y="323773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53" name="Rectangle 49"/>
          <p:cNvSpPr>
            <a:spLocks noChangeArrowheads="1"/>
          </p:cNvSpPr>
          <p:nvPr/>
        </p:nvSpPr>
        <p:spPr bwMode="auto">
          <a:xfrm>
            <a:off x="4343400" y="1104131"/>
            <a:ext cx="9348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59" name="Oval 55"/>
          <p:cNvSpPr>
            <a:spLocks noChangeArrowheads="1"/>
          </p:cNvSpPr>
          <p:nvPr/>
        </p:nvSpPr>
        <p:spPr bwMode="auto">
          <a:xfrm>
            <a:off x="2286000" y="3171056"/>
            <a:ext cx="838200" cy="7620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60" name="Oval 56"/>
          <p:cNvSpPr>
            <a:spLocks noChangeArrowheads="1"/>
          </p:cNvSpPr>
          <p:nvPr/>
        </p:nvSpPr>
        <p:spPr bwMode="auto">
          <a:xfrm>
            <a:off x="5791200" y="3171056"/>
            <a:ext cx="838200" cy="7620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61" name="Oval 57"/>
          <p:cNvSpPr>
            <a:spLocks noChangeArrowheads="1"/>
          </p:cNvSpPr>
          <p:nvPr/>
        </p:nvSpPr>
        <p:spPr bwMode="auto">
          <a:xfrm>
            <a:off x="3048000" y="3247256"/>
            <a:ext cx="15240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5171" name="Object 67"/>
          <p:cNvGraphicFramePr>
            <a:graphicFrameLocks noChangeAspect="1"/>
          </p:cNvGraphicFramePr>
          <p:nvPr/>
        </p:nvGraphicFramePr>
        <p:xfrm>
          <a:off x="1116013" y="4437112"/>
          <a:ext cx="2911475" cy="555625"/>
        </p:xfrm>
        <a:graphic>
          <a:graphicData uri="http://schemas.openxmlformats.org/presentationml/2006/ole">
            <p:oleObj spid="_x0000_s176014" name="Equation" r:id="rId5" imgW="2223000" imgH="419040" progId="Equation.3">
              <p:embed/>
            </p:oleObj>
          </a:graphicData>
        </a:graphic>
      </p:graphicFrame>
      <p:graphicFrame>
        <p:nvGraphicFramePr>
          <p:cNvPr id="175172" name="Object 68"/>
          <p:cNvGraphicFramePr>
            <a:graphicFrameLocks noChangeAspect="1"/>
          </p:cNvGraphicFramePr>
          <p:nvPr/>
        </p:nvGraphicFramePr>
        <p:xfrm>
          <a:off x="5776540" y="4437112"/>
          <a:ext cx="2251075" cy="555625"/>
        </p:xfrm>
        <a:graphic>
          <a:graphicData uri="http://schemas.openxmlformats.org/presentationml/2006/ole">
            <p:oleObj spid="_x0000_s176015" name="Equation" r:id="rId6" imgW="1715040" imgH="419040" progId="Equation.3">
              <p:embed/>
            </p:oleObj>
          </a:graphicData>
        </a:graphic>
      </p:graphicFrame>
      <p:graphicFrame>
        <p:nvGraphicFramePr>
          <p:cNvPr id="175174" name="Object 70"/>
          <p:cNvGraphicFramePr>
            <a:graphicFrameLocks noChangeAspect="1"/>
          </p:cNvGraphicFramePr>
          <p:nvPr/>
        </p:nvGraphicFramePr>
        <p:xfrm>
          <a:off x="2868613" y="5307558"/>
          <a:ext cx="1060450" cy="501650"/>
        </p:xfrm>
        <a:graphic>
          <a:graphicData uri="http://schemas.openxmlformats.org/presentationml/2006/ole">
            <p:oleObj spid="_x0000_s176017" name="Equation" r:id="rId7" imgW="800280" imgH="368280" progId="Equation.3">
              <p:embed/>
            </p:oleObj>
          </a:graphicData>
        </a:graphic>
      </p:graphicFrame>
      <p:graphicFrame>
        <p:nvGraphicFramePr>
          <p:cNvPr id="175176" name="Object 72"/>
          <p:cNvGraphicFramePr>
            <a:graphicFrameLocks noChangeAspect="1"/>
          </p:cNvGraphicFramePr>
          <p:nvPr/>
        </p:nvGraphicFramePr>
        <p:xfrm>
          <a:off x="7605340" y="5351512"/>
          <a:ext cx="927100" cy="476250"/>
        </p:xfrm>
        <a:graphic>
          <a:graphicData uri="http://schemas.openxmlformats.org/presentationml/2006/ole">
            <p:oleObj spid="_x0000_s176019" name="Equation" r:id="rId8" imgW="698760" imgH="355680" progId="Equation.3">
              <p:embed/>
            </p:oleObj>
          </a:graphicData>
        </a:graphic>
      </p:graphicFrame>
      <p:sp>
        <p:nvSpPr>
          <p:cNvPr id="61" name="灯片编号占位符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55</a:t>
            </a:fld>
            <a:endParaRPr lang="en-US" altLang="zh-CN"/>
          </a:p>
        </p:txBody>
      </p:sp>
      <p:sp>
        <p:nvSpPr>
          <p:cNvPr id="62" name="Rectangle 80"/>
          <p:cNvSpPr>
            <a:spLocks noChangeArrowheads="1"/>
          </p:cNvSpPr>
          <p:nvPr/>
        </p:nvSpPr>
        <p:spPr bwMode="auto">
          <a:xfrm>
            <a:off x="18896" y="179929"/>
            <a:ext cx="469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 Simplification by K-map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1763688" y="2564904"/>
            <a:ext cx="1296144" cy="13681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graphicFrame>
        <p:nvGraphicFramePr>
          <p:cNvPr id="64" name="Object 604"/>
          <p:cNvGraphicFramePr>
            <a:graphicFrameLocks noChangeAspect="1"/>
          </p:cNvGraphicFramePr>
          <p:nvPr/>
        </p:nvGraphicFramePr>
        <p:xfrm>
          <a:off x="3948113" y="6093296"/>
          <a:ext cx="3063875" cy="636588"/>
        </p:xfrm>
        <a:graphic>
          <a:graphicData uri="http://schemas.openxmlformats.org/presentationml/2006/ole">
            <p:oleObj spid="_x0000_s176020" name="Equation" r:id="rId9" imgW="1333440" imgH="279360" progId="Equation.DSMT4">
              <p:embed/>
            </p:oleObj>
          </a:graphicData>
        </a:graphic>
      </p:graphicFrame>
      <p:sp>
        <p:nvSpPr>
          <p:cNvPr id="65" name="矩形 64"/>
          <p:cNvSpPr/>
          <p:nvPr/>
        </p:nvSpPr>
        <p:spPr>
          <a:xfrm>
            <a:off x="1115616" y="6205654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J-K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Flip-Flop:</a:t>
            </a:r>
            <a:endParaRPr lang="zh-CN" alt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矩形 65"/>
          <p:cNvSpPr/>
          <p:nvPr/>
        </p:nvSpPr>
        <p:spPr bwMode="auto">
          <a:xfrm>
            <a:off x="5884769" y="2564904"/>
            <a:ext cx="576064" cy="13681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7851117" y="2581529"/>
            <a:ext cx="703455" cy="13681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graphicFrame>
        <p:nvGraphicFramePr>
          <p:cNvPr id="176021" name="Object 917"/>
          <p:cNvGraphicFramePr>
            <a:graphicFrameLocks noChangeAspect="1"/>
          </p:cNvGraphicFramePr>
          <p:nvPr/>
        </p:nvGraphicFramePr>
        <p:xfrm>
          <a:off x="899592" y="5251333"/>
          <a:ext cx="1604963" cy="579437"/>
        </p:xfrm>
        <a:graphic>
          <a:graphicData uri="http://schemas.openxmlformats.org/presentationml/2006/ole">
            <p:oleObj spid="_x0000_s176021" name="Equation" r:id="rId10" imgW="698400" imgH="253800" progId="Equation.DSMT4">
              <p:embed/>
            </p:oleObj>
          </a:graphicData>
        </a:graphic>
      </p:graphicFrame>
      <p:graphicFrame>
        <p:nvGraphicFramePr>
          <p:cNvPr id="176022" name="Object 918"/>
          <p:cNvGraphicFramePr>
            <a:graphicFrameLocks noChangeAspect="1"/>
          </p:cNvGraphicFramePr>
          <p:nvPr/>
        </p:nvGraphicFramePr>
        <p:xfrm>
          <a:off x="5580112" y="5229200"/>
          <a:ext cx="1663700" cy="636587"/>
        </p:xfrm>
        <a:graphic>
          <a:graphicData uri="http://schemas.openxmlformats.org/presentationml/2006/ole">
            <p:oleObj spid="_x0000_s176022" name="Equation" r:id="rId11" imgW="7236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59" grpId="0" animBg="1"/>
      <p:bldP spid="175160" grpId="0" animBg="1"/>
      <p:bldP spid="17516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105400" y="1524000"/>
            <a:ext cx="2667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5105400" y="2209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>
            <a:off x="5715000" y="152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>
            <a:off x="7086600" y="152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6400800" y="152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 flipH="1" flipV="1">
            <a:off x="4267200" y="6858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4191000" y="914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endParaRPr lang="en-US" altLang="zh-CN" baseline="30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4495800" y="4572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5105400" y="981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638800" y="98107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2" name="Rectangle 14"/>
          <p:cNvSpPr>
            <a:spLocks noChangeArrowheads="1"/>
          </p:cNvSpPr>
          <p:nvPr/>
        </p:nvSpPr>
        <p:spPr bwMode="auto">
          <a:xfrm>
            <a:off x="6400800" y="981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3" name="Rectangle 15"/>
          <p:cNvSpPr>
            <a:spLocks noChangeArrowheads="1"/>
          </p:cNvSpPr>
          <p:nvPr/>
        </p:nvSpPr>
        <p:spPr bwMode="auto">
          <a:xfrm>
            <a:off x="7086600" y="9810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4724400" y="15144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5" name="Rectangle 17"/>
          <p:cNvSpPr>
            <a:spLocks noChangeArrowheads="1"/>
          </p:cNvSpPr>
          <p:nvPr/>
        </p:nvSpPr>
        <p:spPr bwMode="auto">
          <a:xfrm>
            <a:off x="47244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5181600" y="15144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7" name="Rectangle 19"/>
          <p:cNvSpPr>
            <a:spLocks noChangeArrowheads="1"/>
          </p:cNvSpPr>
          <p:nvPr/>
        </p:nvSpPr>
        <p:spPr bwMode="auto">
          <a:xfrm>
            <a:off x="6553200" y="1600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58674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72390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50" name="Rectangle 22"/>
          <p:cNvSpPr>
            <a:spLocks noChangeArrowheads="1"/>
          </p:cNvSpPr>
          <p:nvPr/>
        </p:nvSpPr>
        <p:spPr bwMode="auto">
          <a:xfrm>
            <a:off x="5867400" y="15144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7239000" y="15144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51816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2200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3886200" y="295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Y</a:t>
            </a:r>
            <a:endParaRPr lang="zh-CN" altLang="en-US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155" name="Oval 27"/>
          <p:cNvSpPr>
            <a:spLocks noChangeArrowheads="1"/>
          </p:cNvSpPr>
          <p:nvPr/>
        </p:nvSpPr>
        <p:spPr bwMode="auto">
          <a:xfrm>
            <a:off x="7019925" y="2133600"/>
            <a:ext cx="914400" cy="8382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6169" name="Object 41"/>
          <p:cNvGraphicFramePr>
            <a:graphicFrameLocks noChangeAspect="1"/>
          </p:cNvGraphicFramePr>
          <p:nvPr/>
        </p:nvGraphicFramePr>
        <p:xfrm>
          <a:off x="500034" y="2857496"/>
          <a:ext cx="1854183" cy="608019"/>
        </p:xfrm>
        <a:graphic>
          <a:graphicData uri="http://schemas.openxmlformats.org/presentationml/2006/ole">
            <p:oleObj spid="_x0000_s311858" name="Equation" r:id="rId5" imgW="812447" imgH="266584" progId="Equation.DSMT4">
              <p:embed/>
            </p:oleObj>
          </a:graphicData>
        </a:graphic>
      </p:graphicFrame>
      <p:graphicFrame>
        <p:nvGraphicFramePr>
          <p:cNvPr id="176171" name="Object 43"/>
          <p:cNvGraphicFramePr>
            <a:graphicFrameLocks noChangeAspect="1"/>
          </p:cNvGraphicFramePr>
          <p:nvPr/>
        </p:nvGraphicFramePr>
        <p:xfrm>
          <a:off x="457200" y="990600"/>
          <a:ext cx="2911475" cy="555625"/>
        </p:xfrm>
        <a:graphic>
          <a:graphicData uri="http://schemas.openxmlformats.org/presentationml/2006/ole">
            <p:oleObj spid="_x0000_s311859" name="Equation" r:id="rId6" imgW="2223000" imgH="419040" progId="Equation.3">
              <p:embed/>
            </p:oleObj>
          </a:graphicData>
        </a:graphic>
      </p:graphicFrame>
      <p:graphicFrame>
        <p:nvGraphicFramePr>
          <p:cNvPr id="176172" name="Object 44"/>
          <p:cNvGraphicFramePr>
            <a:graphicFrameLocks noChangeAspect="1"/>
          </p:cNvGraphicFramePr>
          <p:nvPr/>
        </p:nvGraphicFramePr>
        <p:xfrm>
          <a:off x="457200" y="1905000"/>
          <a:ext cx="2251075" cy="555625"/>
        </p:xfrm>
        <a:graphic>
          <a:graphicData uri="http://schemas.openxmlformats.org/presentationml/2006/ole">
            <p:oleObj spid="_x0000_s311860" name="Equation" r:id="rId7" imgW="1715040" imgH="419040" progId="Equation.3">
              <p:embed/>
            </p:oleObj>
          </a:graphicData>
        </a:graphic>
      </p:graphicFrame>
      <p:sp>
        <p:nvSpPr>
          <p:cNvPr id="41" name="灯片编号占位符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56</a:t>
            </a:fld>
            <a:endParaRPr lang="en-US" altLang="zh-CN"/>
          </a:p>
        </p:txBody>
      </p:sp>
      <p:sp>
        <p:nvSpPr>
          <p:cNvPr id="30" name="矩形 29"/>
          <p:cNvSpPr/>
          <p:nvPr/>
        </p:nvSpPr>
        <p:spPr>
          <a:xfrm>
            <a:off x="827584" y="5376118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Draw K-circle on “1” blocks only. Otherwise, the output Z will be wrong.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2590800" y="2931814"/>
            <a:ext cx="13335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7" name="Line 5"/>
          <p:cNvSpPr>
            <a:spLocks noChangeShapeType="1"/>
          </p:cNvSpPr>
          <p:nvPr/>
        </p:nvSpPr>
        <p:spPr bwMode="auto">
          <a:xfrm>
            <a:off x="2590800" y="3770014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 flipV="1">
            <a:off x="2590800" y="3998614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59" name="Line 7"/>
          <p:cNvSpPr>
            <a:spLocks noChangeShapeType="1"/>
          </p:cNvSpPr>
          <p:nvPr/>
        </p:nvSpPr>
        <p:spPr bwMode="auto">
          <a:xfrm flipH="1">
            <a:off x="2286000" y="3998614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2590800" y="299848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3276600" y="3036589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3352800" y="4484389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163" name="Oval 11"/>
          <p:cNvSpPr>
            <a:spLocks noChangeArrowheads="1"/>
          </p:cNvSpPr>
          <p:nvPr/>
        </p:nvSpPr>
        <p:spPr bwMode="auto">
          <a:xfrm>
            <a:off x="2438400" y="3922414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64" name="Rectangle 12"/>
          <p:cNvSpPr>
            <a:spLocks noChangeArrowheads="1"/>
          </p:cNvSpPr>
          <p:nvPr/>
        </p:nvSpPr>
        <p:spPr bwMode="auto">
          <a:xfrm>
            <a:off x="2590800" y="452248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165" name="Line 13"/>
          <p:cNvSpPr>
            <a:spLocks noChangeShapeType="1"/>
          </p:cNvSpPr>
          <p:nvPr/>
        </p:nvSpPr>
        <p:spPr bwMode="auto">
          <a:xfrm>
            <a:off x="3429000" y="4532014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5943600" y="2931814"/>
            <a:ext cx="12954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67" name="Line 15"/>
          <p:cNvSpPr>
            <a:spLocks noChangeShapeType="1"/>
          </p:cNvSpPr>
          <p:nvPr/>
        </p:nvSpPr>
        <p:spPr bwMode="auto">
          <a:xfrm>
            <a:off x="5943600" y="3770014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 flipV="1">
            <a:off x="5943600" y="3998614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 flipH="1">
            <a:off x="4800600" y="3998614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5943600" y="299848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6705600" y="3036589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6705600" y="4484389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5791200" y="3922414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74" name="Rectangle 22"/>
          <p:cNvSpPr>
            <a:spLocks noChangeArrowheads="1"/>
          </p:cNvSpPr>
          <p:nvPr/>
        </p:nvSpPr>
        <p:spPr bwMode="auto">
          <a:xfrm>
            <a:off x="5943600" y="452248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175" name="Line 23"/>
          <p:cNvSpPr>
            <a:spLocks noChangeShapeType="1"/>
          </p:cNvSpPr>
          <p:nvPr/>
        </p:nvSpPr>
        <p:spPr bwMode="auto">
          <a:xfrm>
            <a:off x="6781800" y="4560589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76" name="Line 24"/>
          <p:cNvSpPr>
            <a:spLocks noChangeShapeType="1"/>
          </p:cNvSpPr>
          <p:nvPr/>
        </p:nvSpPr>
        <p:spPr bwMode="auto">
          <a:xfrm>
            <a:off x="2286000" y="3998614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77" name="Oval 25"/>
          <p:cNvSpPr>
            <a:spLocks noChangeArrowheads="1"/>
          </p:cNvSpPr>
          <p:nvPr/>
        </p:nvSpPr>
        <p:spPr bwMode="auto">
          <a:xfrm>
            <a:off x="4572000" y="2398414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7178" name="Rectangle 26"/>
          <p:cNvSpPr>
            <a:spLocks noChangeArrowheads="1"/>
          </p:cNvSpPr>
          <p:nvPr/>
        </p:nvSpPr>
        <p:spPr bwMode="auto">
          <a:xfrm>
            <a:off x="457200" y="6017914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180" name="Oval 28"/>
          <p:cNvSpPr>
            <a:spLocks noChangeArrowheads="1"/>
          </p:cNvSpPr>
          <p:nvPr/>
        </p:nvSpPr>
        <p:spPr bwMode="auto">
          <a:xfrm>
            <a:off x="5486400" y="4836814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81" name="Line 29"/>
          <p:cNvSpPr>
            <a:spLocks noChangeShapeType="1"/>
          </p:cNvSpPr>
          <p:nvPr/>
        </p:nvSpPr>
        <p:spPr bwMode="auto">
          <a:xfrm flipH="1">
            <a:off x="4648200" y="4913014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82" name="Rectangle 30"/>
          <p:cNvSpPr>
            <a:spLocks noChangeArrowheads="1"/>
          </p:cNvSpPr>
          <p:nvPr/>
        </p:nvSpPr>
        <p:spPr bwMode="auto">
          <a:xfrm>
            <a:off x="609600" y="2512714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</a:p>
        </p:txBody>
      </p:sp>
      <p:sp>
        <p:nvSpPr>
          <p:cNvPr id="177183" name="Oval 31"/>
          <p:cNvSpPr>
            <a:spLocks noChangeArrowheads="1"/>
          </p:cNvSpPr>
          <p:nvPr/>
        </p:nvSpPr>
        <p:spPr bwMode="auto">
          <a:xfrm>
            <a:off x="1371600" y="3008014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7186" name="Line 34"/>
          <p:cNvSpPr>
            <a:spLocks noChangeShapeType="1"/>
          </p:cNvSpPr>
          <p:nvPr/>
        </p:nvSpPr>
        <p:spPr bwMode="auto">
          <a:xfrm>
            <a:off x="5638800" y="491301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87" name="Line 35"/>
          <p:cNvSpPr>
            <a:spLocks noChangeShapeType="1"/>
          </p:cNvSpPr>
          <p:nvPr/>
        </p:nvSpPr>
        <p:spPr bwMode="auto">
          <a:xfrm>
            <a:off x="5486400" y="3312814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88" name="Line 36"/>
          <p:cNvSpPr>
            <a:spLocks noChangeShapeType="1"/>
          </p:cNvSpPr>
          <p:nvPr/>
        </p:nvSpPr>
        <p:spPr bwMode="auto">
          <a:xfrm>
            <a:off x="2209800" y="3236614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89" name="Line 37"/>
          <p:cNvSpPr>
            <a:spLocks noChangeShapeType="1"/>
          </p:cNvSpPr>
          <p:nvPr/>
        </p:nvSpPr>
        <p:spPr bwMode="auto">
          <a:xfrm>
            <a:off x="3924300" y="3430289"/>
            <a:ext cx="1104900" cy="34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90" name="Line 38"/>
          <p:cNvSpPr>
            <a:spLocks noChangeShapeType="1"/>
          </p:cNvSpPr>
          <p:nvPr/>
        </p:nvSpPr>
        <p:spPr bwMode="auto">
          <a:xfrm flipH="1">
            <a:off x="4648200" y="3160414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91" name="Line 39"/>
          <p:cNvSpPr>
            <a:spLocks noChangeShapeType="1"/>
          </p:cNvSpPr>
          <p:nvPr/>
        </p:nvSpPr>
        <p:spPr bwMode="auto">
          <a:xfrm>
            <a:off x="4648200" y="2474614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92" name="Line 40"/>
          <p:cNvSpPr>
            <a:spLocks noChangeShapeType="1"/>
          </p:cNvSpPr>
          <p:nvPr/>
        </p:nvSpPr>
        <p:spPr bwMode="auto">
          <a:xfrm flipH="1">
            <a:off x="990600" y="3084214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93" name="Line 41"/>
          <p:cNvSpPr>
            <a:spLocks noChangeShapeType="1"/>
          </p:cNvSpPr>
          <p:nvPr/>
        </p:nvSpPr>
        <p:spPr bwMode="auto">
          <a:xfrm flipV="1">
            <a:off x="1447800" y="247461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94" name="Line 42"/>
          <p:cNvSpPr>
            <a:spLocks noChangeShapeType="1"/>
          </p:cNvSpPr>
          <p:nvPr/>
        </p:nvSpPr>
        <p:spPr bwMode="auto">
          <a:xfrm>
            <a:off x="1447800" y="2474614"/>
            <a:ext cx="624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95" name="Line 43"/>
          <p:cNvSpPr>
            <a:spLocks noChangeShapeType="1"/>
          </p:cNvSpPr>
          <p:nvPr/>
        </p:nvSpPr>
        <p:spPr bwMode="auto">
          <a:xfrm>
            <a:off x="7239000" y="3312814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96" name="Line 44"/>
          <p:cNvSpPr>
            <a:spLocks noChangeShapeType="1"/>
          </p:cNvSpPr>
          <p:nvPr/>
        </p:nvSpPr>
        <p:spPr bwMode="auto">
          <a:xfrm>
            <a:off x="4067175" y="4760614"/>
            <a:ext cx="12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97" name="Line 45"/>
          <p:cNvSpPr>
            <a:spLocks noChangeShapeType="1"/>
          </p:cNvSpPr>
          <p:nvPr/>
        </p:nvSpPr>
        <p:spPr bwMode="auto">
          <a:xfrm>
            <a:off x="4191000" y="4760614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198" name="Line 46"/>
          <p:cNvSpPr>
            <a:spLocks noChangeShapeType="1"/>
          </p:cNvSpPr>
          <p:nvPr/>
        </p:nvSpPr>
        <p:spPr bwMode="auto">
          <a:xfrm>
            <a:off x="4191000" y="5522614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0" name="Line 48"/>
          <p:cNvSpPr>
            <a:spLocks noChangeShapeType="1"/>
          </p:cNvSpPr>
          <p:nvPr/>
        </p:nvSpPr>
        <p:spPr bwMode="auto">
          <a:xfrm flipH="1">
            <a:off x="7391400" y="277941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1" name="Line 49"/>
          <p:cNvSpPr>
            <a:spLocks noChangeShapeType="1"/>
          </p:cNvSpPr>
          <p:nvPr/>
        </p:nvSpPr>
        <p:spPr bwMode="auto">
          <a:xfrm>
            <a:off x="7391400" y="2779414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2" name="Line 50"/>
          <p:cNvSpPr>
            <a:spLocks noChangeShapeType="1"/>
          </p:cNvSpPr>
          <p:nvPr/>
        </p:nvSpPr>
        <p:spPr bwMode="auto">
          <a:xfrm flipH="1">
            <a:off x="7543800" y="3160414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3" name="Line 51"/>
          <p:cNvSpPr>
            <a:spLocks noChangeShapeType="1"/>
          </p:cNvSpPr>
          <p:nvPr/>
        </p:nvSpPr>
        <p:spPr bwMode="auto">
          <a:xfrm>
            <a:off x="7543800" y="3160414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4" name="Line 52"/>
          <p:cNvSpPr>
            <a:spLocks noChangeShapeType="1"/>
          </p:cNvSpPr>
          <p:nvPr/>
        </p:nvSpPr>
        <p:spPr bwMode="auto">
          <a:xfrm>
            <a:off x="8153400" y="2807989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5" name="Line 53"/>
          <p:cNvSpPr>
            <a:spLocks noChangeShapeType="1"/>
          </p:cNvSpPr>
          <p:nvPr/>
        </p:nvSpPr>
        <p:spPr bwMode="auto">
          <a:xfrm flipH="1">
            <a:off x="1447800" y="346521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6" name="Line 54"/>
          <p:cNvSpPr>
            <a:spLocks noChangeShapeType="1"/>
          </p:cNvSpPr>
          <p:nvPr/>
        </p:nvSpPr>
        <p:spPr bwMode="auto">
          <a:xfrm>
            <a:off x="1447800" y="3465214"/>
            <a:ext cx="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7" name="Line 55"/>
          <p:cNvSpPr>
            <a:spLocks noChangeShapeType="1"/>
          </p:cNvSpPr>
          <p:nvPr/>
        </p:nvSpPr>
        <p:spPr bwMode="auto">
          <a:xfrm>
            <a:off x="1447800" y="5751214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8" name="Line 56"/>
          <p:cNvSpPr>
            <a:spLocks noChangeShapeType="1"/>
          </p:cNvSpPr>
          <p:nvPr/>
        </p:nvSpPr>
        <p:spPr bwMode="auto">
          <a:xfrm>
            <a:off x="7380288" y="4760614"/>
            <a:ext cx="4683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09" name="Line 57"/>
          <p:cNvSpPr>
            <a:spLocks noChangeShapeType="1"/>
          </p:cNvSpPr>
          <p:nvPr/>
        </p:nvSpPr>
        <p:spPr bwMode="auto">
          <a:xfrm>
            <a:off x="7848600" y="4760614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10" name="Line 58"/>
          <p:cNvSpPr>
            <a:spLocks noChangeShapeType="1"/>
          </p:cNvSpPr>
          <p:nvPr/>
        </p:nvSpPr>
        <p:spPr bwMode="auto">
          <a:xfrm>
            <a:off x="4800600" y="3998614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11" name="Line 59"/>
          <p:cNvSpPr>
            <a:spLocks noChangeShapeType="1"/>
          </p:cNvSpPr>
          <p:nvPr/>
        </p:nvSpPr>
        <p:spPr bwMode="auto">
          <a:xfrm>
            <a:off x="990600" y="6132214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212" name="Oval 60"/>
          <p:cNvSpPr>
            <a:spLocks noChangeArrowheads="1"/>
          </p:cNvSpPr>
          <p:nvPr/>
        </p:nvSpPr>
        <p:spPr bwMode="auto">
          <a:xfrm>
            <a:off x="4572000" y="3084214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7213" name="Rectangle 61"/>
          <p:cNvSpPr>
            <a:spLocks noChangeArrowheads="1"/>
          </p:cNvSpPr>
          <p:nvPr/>
        </p:nvSpPr>
        <p:spPr bwMode="auto">
          <a:xfrm>
            <a:off x="8382000" y="2503189"/>
            <a:ext cx="46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Y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177227" name="Object 75"/>
          <p:cNvGraphicFramePr>
            <a:graphicFrameLocks noChangeAspect="1"/>
          </p:cNvGraphicFramePr>
          <p:nvPr/>
        </p:nvGraphicFramePr>
        <p:xfrm>
          <a:off x="6643702" y="717801"/>
          <a:ext cx="1060450" cy="501650"/>
        </p:xfrm>
        <a:graphic>
          <a:graphicData uri="http://schemas.openxmlformats.org/presentationml/2006/ole">
            <p:oleObj spid="_x0000_s177930" name="Equation" r:id="rId5" imgW="800280" imgH="368280" progId="Equation.3">
              <p:embed/>
            </p:oleObj>
          </a:graphicData>
        </a:graphic>
      </p:graphicFrame>
      <p:graphicFrame>
        <p:nvGraphicFramePr>
          <p:cNvPr id="177229" name="Object 77"/>
          <p:cNvGraphicFramePr>
            <a:graphicFrameLocks noChangeAspect="1"/>
          </p:cNvGraphicFramePr>
          <p:nvPr/>
        </p:nvGraphicFramePr>
        <p:xfrm>
          <a:off x="2571736" y="789239"/>
          <a:ext cx="927100" cy="476250"/>
        </p:xfrm>
        <a:graphic>
          <a:graphicData uri="http://schemas.openxmlformats.org/presentationml/2006/ole">
            <p:oleObj spid="_x0000_s177932" name="Equation" r:id="rId6" imgW="698760" imgH="355680" progId="Equation.3">
              <p:embed/>
            </p:oleObj>
          </a:graphicData>
        </a:graphic>
      </p:graphicFrame>
      <p:graphicFrame>
        <p:nvGraphicFramePr>
          <p:cNvPr id="177230" name="Object 78"/>
          <p:cNvGraphicFramePr>
            <a:graphicFrameLocks noChangeAspect="1"/>
          </p:cNvGraphicFramePr>
          <p:nvPr/>
        </p:nvGraphicFramePr>
        <p:xfrm>
          <a:off x="683568" y="1484784"/>
          <a:ext cx="1509713" cy="530225"/>
        </p:xfrm>
        <a:graphic>
          <a:graphicData uri="http://schemas.openxmlformats.org/presentationml/2006/ole">
            <p:oleObj spid="_x0000_s177933" name="公式" r:id="rId7" imgW="1143360" imgH="393840" progId="Equation.3">
              <p:embed/>
            </p:oleObj>
          </a:graphicData>
        </a:graphic>
      </p:graphicFrame>
      <p:sp>
        <p:nvSpPr>
          <p:cNvPr id="177232" name="Oval 80"/>
          <p:cNvSpPr>
            <a:spLocks noChangeArrowheads="1"/>
          </p:cNvSpPr>
          <p:nvPr/>
        </p:nvSpPr>
        <p:spPr bwMode="auto">
          <a:xfrm>
            <a:off x="3924300" y="4725689"/>
            <a:ext cx="144463" cy="1444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233" name="Oval 81"/>
          <p:cNvSpPr>
            <a:spLocks noChangeArrowheads="1"/>
          </p:cNvSpPr>
          <p:nvPr/>
        </p:nvSpPr>
        <p:spPr bwMode="auto">
          <a:xfrm>
            <a:off x="7235825" y="4725689"/>
            <a:ext cx="144463" cy="1444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7715272" y="2312965"/>
            <a:ext cx="428628" cy="976034"/>
            <a:chOff x="7177088" y="3041650"/>
            <a:chExt cx="768350" cy="633439"/>
          </a:xfrm>
        </p:grpSpPr>
        <p:sp>
          <p:nvSpPr>
            <p:cNvPr id="82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3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4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5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5072066" y="2788933"/>
            <a:ext cx="428628" cy="976034"/>
            <a:chOff x="7177088" y="3041650"/>
            <a:chExt cx="768350" cy="633439"/>
          </a:xfrm>
        </p:grpSpPr>
        <p:sp>
          <p:nvSpPr>
            <p:cNvPr id="87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8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9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0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1785918" y="2788933"/>
            <a:ext cx="428628" cy="976034"/>
            <a:chOff x="7177088" y="3041650"/>
            <a:chExt cx="768350" cy="633439"/>
          </a:xfrm>
        </p:grpSpPr>
        <p:sp>
          <p:nvSpPr>
            <p:cNvPr id="92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3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4" name="Line 95"/>
            <p:cNvSpPr>
              <a:spLocks noChangeShapeType="1"/>
            </p:cNvSpPr>
            <p:nvPr/>
          </p:nvSpPr>
          <p:spPr bwMode="auto">
            <a:xfrm flipH="1">
              <a:off x="7177088" y="3673501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5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96" name="AutoShape 36"/>
          <p:cNvSpPr>
            <a:spLocks noChangeArrowheads="1"/>
          </p:cNvSpPr>
          <p:nvPr/>
        </p:nvSpPr>
        <p:spPr bwMode="auto">
          <a:xfrm rot="5400000">
            <a:off x="4962837" y="4711408"/>
            <a:ext cx="649288" cy="37623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79" name="灯片编号占位符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57</a:t>
            </a:fld>
            <a:endParaRPr lang="en-US" altLang="zh-CN"/>
          </a:p>
        </p:txBody>
      </p:sp>
      <p:sp>
        <p:nvSpPr>
          <p:cNvPr id="80" name="Rectangle 51"/>
          <p:cNvSpPr>
            <a:spLocks noChangeArrowheads="1"/>
          </p:cNvSpPr>
          <p:nvPr/>
        </p:nvSpPr>
        <p:spPr bwMode="auto">
          <a:xfrm>
            <a:off x="74211" y="44624"/>
            <a:ext cx="32736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5. Circuit Diagram</a:t>
            </a:r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aphicFrame>
        <p:nvGraphicFramePr>
          <p:cNvPr id="177934" name="Object 782"/>
          <p:cNvGraphicFramePr>
            <a:graphicFrameLocks noChangeAspect="1"/>
          </p:cNvGraphicFramePr>
          <p:nvPr/>
        </p:nvGraphicFramePr>
        <p:xfrm>
          <a:off x="4716016" y="692696"/>
          <a:ext cx="1604962" cy="579438"/>
        </p:xfrm>
        <a:graphic>
          <a:graphicData uri="http://schemas.openxmlformats.org/presentationml/2006/ole">
            <p:oleObj spid="_x0000_s177934" name="Equation" r:id="rId8" imgW="698400" imgH="253800" progId="Equation.DSMT4">
              <p:embed/>
            </p:oleObj>
          </a:graphicData>
        </a:graphic>
      </p:graphicFrame>
      <p:graphicFrame>
        <p:nvGraphicFramePr>
          <p:cNvPr id="177935" name="Object 783"/>
          <p:cNvGraphicFramePr>
            <a:graphicFrameLocks noChangeAspect="1"/>
          </p:cNvGraphicFramePr>
          <p:nvPr/>
        </p:nvGraphicFramePr>
        <p:xfrm>
          <a:off x="683568" y="620688"/>
          <a:ext cx="1663700" cy="636588"/>
        </p:xfrm>
        <a:graphic>
          <a:graphicData uri="http://schemas.openxmlformats.org/presentationml/2006/ole">
            <p:oleObj spid="_x0000_s177935" name="Equation" r:id="rId9" imgW="723600" imgH="279360" progId="Equation.DSMT4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4" name="hammer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762000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Code Detector</a:t>
            </a:r>
            <a:endParaRPr lang="en-US" altLang="zh-CN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endParaRPr lang="zh-CN" altLang="en-US" sz="2800" dirty="0"/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58</a:t>
            </a:fld>
            <a:endParaRPr lang="en-US" altLang="zh-CN"/>
          </a:p>
        </p:txBody>
      </p:sp>
      <p:sp>
        <p:nvSpPr>
          <p:cNvPr id="15" name="矩形 14"/>
          <p:cNvSpPr/>
          <p:nvPr/>
        </p:nvSpPr>
        <p:spPr>
          <a:xfrm>
            <a:off x="108520" y="1124744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Example: Design the “011” code detector with D flip-flop.</a:t>
            </a:r>
          </a:p>
          <a:p>
            <a:pPr>
              <a:spcAft>
                <a:spcPts val="2400"/>
              </a:spcAf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input code is entered from the highest bit to the lowest bit.</a:t>
            </a:r>
          </a:p>
          <a:p>
            <a:pPr>
              <a:spcAft>
                <a:spcPts val="2400"/>
              </a:spcAf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If the input is “011”, the output is “1”. Otherwise, the output is “0”. 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circuit returns to the initial state after the input of each code. 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2656384" y="4409728"/>
            <a:ext cx="1555750" cy="609600"/>
            <a:chOff x="1680" y="2400"/>
            <a:chExt cx="980" cy="384"/>
          </a:xfrm>
        </p:grpSpPr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2160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179218" name="Line 18"/>
            <p:cNvSpPr>
              <a:spLocks noChangeShapeType="1"/>
            </p:cNvSpPr>
            <p:nvPr/>
          </p:nvSpPr>
          <p:spPr bwMode="auto">
            <a:xfrm>
              <a:off x="2160" y="2400"/>
              <a:ext cx="0" cy="38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1680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046784" y="980728"/>
            <a:ext cx="2667000" cy="2057400"/>
            <a:chOff x="1296" y="240"/>
            <a:chExt cx="1680" cy="1296"/>
          </a:xfrm>
        </p:grpSpPr>
        <p:sp>
          <p:nvSpPr>
            <p:cNvPr id="179208" name="Oval 8"/>
            <p:cNvSpPr>
              <a:spLocks noChangeArrowheads="1"/>
            </p:cNvSpPr>
            <p:nvPr/>
          </p:nvSpPr>
          <p:spPr bwMode="auto">
            <a:xfrm>
              <a:off x="1296" y="960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10" name="Oval 10"/>
            <p:cNvSpPr>
              <a:spLocks noChangeArrowheads="1"/>
            </p:cNvSpPr>
            <p:nvPr/>
          </p:nvSpPr>
          <p:spPr bwMode="auto">
            <a:xfrm>
              <a:off x="2352" y="240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4" name="Rectangle 24"/>
            <p:cNvSpPr>
              <a:spLocks noChangeArrowheads="1"/>
            </p:cNvSpPr>
            <p:nvPr/>
          </p:nvSpPr>
          <p:spPr bwMode="auto">
            <a:xfrm>
              <a:off x="2544" y="28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25" name="Rectangle 25"/>
            <p:cNvSpPr>
              <a:spLocks noChangeArrowheads="1"/>
            </p:cNvSpPr>
            <p:nvPr/>
          </p:nvSpPr>
          <p:spPr bwMode="auto">
            <a:xfrm>
              <a:off x="1488" y="105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1" name="Line 11"/>
            <p:cNvSpPr>
              <a:spLocks noChangeShapeType="1"/>
            </p:cNvSpPr>
            <p:nvPr/>
          </p:nvSpPr>
          <p:spPr bwMode="auto">
            <a:xfrm flipH="1">
              <a:off x="1872" y="672"/>
              <a:ext cx="528" cy="4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1" name="Rectangle 31"/>
            <p:cNvSpPr>
              <a:spLocks noChangeArrowheads="1"/>
            </p:cNvSpPr>
            <p:nvPr/>
          </p:nvSpPr>
          <p:spPr bwMode="auto">
            <a:xfrm>
              <a:off x="1824" y="474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4637584" y="1352203"/>
            <a:ext cx="1905000" cy="1685925"/>
            <a:chOff x="2928" y="474"/>
            <a:chExt cx="1200" cy="1062"/>
          </a:xfrm>
        </p:grpSpPr>
        <p:sp>
          <p:nvSpPr>
            <p:cNvPr id="179209" name="Oval 9"/>
            <p:cNvSpPr>
              <a:spLocks noChangeArrowheads="1"/>
            </p:cNvSpPr>
            <p:nvPr/>
          </p:nvSpPr>
          <p:spPr bwMode="auto">
            <a:xfrm>
              <a:off x="3504" y="960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6" name="Rectangle 26"/>
            <p:cNvSpPr>
              <a:spLocks noChangeArrowheads="1"/>
            </p:cNvSpPr>
            <p:nvPr/>
          </p:nvSpPr>
          <p:spPr bwMode="auto">
            <a:xfrm>
              <a:off x="3696" y="105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2" name="Line 12"/>
            <p:cNvSpPr>
              <a:spLocks noChangeShapeType="1"/>
            </p:cNvSpPr>
            <p:nvPr/>
          </p:nvSpPr>
          <p:spPr bwMode="auto">
            <a:xfrm>
              <a:off x="2928" y="720"/>
              <a:ext cx="624" cy="38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2" name="Rectangle 32"/>
            <p:cNvSpPr>
              <a:spLocks noChangeArrowheads="1"/>
            </p:cNvSpPr>
            <p:nvPr/>
          </p:nvSpPr>
          <p:spPr bwMode="auto">
            <a:xfrm>
              <a:off x="3024" y="474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1208584" y="2723803"/>
            <a:ext cx="990600" cy="1685925"/>
            <a:chOff x="768" y="1338"/>
            <a:chExt cx="624" cy="1062"/>
          </a:xfrm>
        </p:grpSpPr>
        <p:sp>
          <p:nvSpPr>
            <p:cNvPr id="179206" name="Oval 6"/>
            <p:cNvSpPr>
              <a:spLocks noChangeArrowheads="1"/>
            </p:cNvSpPr>
            <p:nvPr/>
          </p:nvSpPr>
          <p:spPr bwMode="auto">
            <a:xfrm>
              <a:off x="768" y="1824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7" name="Rectangle 27"/>
            <p:cNvSpPr>
              <a:spLocks noChangeArrowheads="1"/>
            </p:cNvSpPr>
            <p:nvPr/>
          </p:nvSpPr>
          <p:spPr bwMode="auto">
            <a:xfrm>
              <a:off x="960" y="192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3" name="Line 13"/>
            <p:cNvSpPr>
              <a:spLocks noChangeShapeType="1"/>
            </p:cNvSpPr>
            <p:nvPr/>
          </p:nvSpPr>
          <p:spPr bwMode="auto">
            <a:xfrm flipH="1">
              <a:off x="1104" y="1488"/>
              <a:ext cx="288" cy="33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3" name="Rectangle 33"/>
            <p:cNvSpPr>
              <a:spLocks noChangeArrowheads="1"/>
            </p:cNvSpPr>
            <p:nvPr/>
          </p:nvSpPr>
          <p:spPr bwMode="auto">
            <a:xfrm>
              <a:off x="864" y="133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2808784" y="2800003"/>
            <a:ext cx="1066800" cy="1609725"/>
            <a:chOff x="1776" y="1386"/>
            <a:chExt cx="672" cy="1014"/>
          </a:xfrm>
        </p:grpSpPr>
        <p:sp>
          <p:nvSpPr>
            <p:cNvPr id="179205" name="Oval 5"/>
            <p:cNvSpPr>
              <a:spLocks noChangeArrowheads="1"/>
            </p:cNvSpPr>
            <p:nvPr/>
          </p:nvSpPr>
          <p:spPr bwMode="auto">
            <a:xfrm>
              <a:off x="1824" y="1824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8" name="Rectangle 28"/>
            <p:cNvSpPr>
              <a:spLocks noChangeArrowheads="1"/>
            </p:cNvSpPr>
            <p:nvPr/>
          </p:nvSpPr>
          <p:spPr bwMode="auto">
            <a:xfrm>
              <a:off x="2016" y="192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4" name="Line 14"/>
            <p:cNvSpPr>
              <a:spLocks noChangeShapeType="1"/>
            </p:cNvSpPr>
            <p:nvPr/>
          </p:nvSpPr>
          <p:spPr bwMode="auto">
            <a:xfrm>
              <a:off x="1776" y="1488"/>
              <a:ext cx="240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4" name="Rectangle 34"/>
            <p:cNvSpPr>
              <a:spLocks noChangeArrowheads="1"/>
            </p:cNvSpPr>
            <p:nvPr/>
          </p:nvSpPr>
          <p:spPr bwMode="auto">
            <a:xfrm>
              <a:off x="1872" y="138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4713784" y="2723803"/>
            <a:ext cx="990600" cy="1685925"/>
            <a:chOff x="2976" y="1338"/>
            <a:chExt cx="624" cy="1062"/>
          </a:xfrm>
        </p:grpSpPr>
        <p:sp>
          <p:nvSpPr>
            <p:cNvPr id="179204" name="Oval 4"/>
            <p:cNvSpPr>
              <a:spLocks noChangeArrowheads="1"/>
            </p:cNvSpPr>
            <p:nvPr/>
          </p:nvSpPr>
          <p:spPr bwMode="auto">
            <a:xfrm>
              <a:off x="2976" y="1824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9" name="Rectangle 29"/>
            <p:cNvSpPr>
              <a:spLocks noChangeArrowheads="1"/>
            </p:cNvSpPr>
            <p:nvPr/>
          </p:nvSpPr>
          <p:spPr bwMode="auto">
            <a:xfrm>
              <a:off x="3168" y="192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5" name="Line 15"/>
            <p:cNvSpPr>
              <a:spLocks noChangeShapeType="1"/>
            </p:cNvSpPr>
            <p:nvPr/>
          </p:nvSpPr>
          <p:spPr bwMode="auto">
            <a:xfrm flipH="1">
              <a:off x="3360" y="1488"/>
              <a:ext cx="240" cy="33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5" name="Rectangle 35"/>
            <p:cNvSpPr>
              <a:spLocks noChangeArrowheads="1"/>
            </p:cNvSpPr>
            <p:nvPr/>
          </p:nvSpPr>
          <p:spPr bwMode="auto">
            <a:xfrm>
              <a:off x="3072" y="133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6313984" y="2723803"/>
            <a:ext cx="1066800" cy="1609725"/>
            <a:chOff x="3984" y="1338"/>
            <a:chExt cx="672" cy="1014"/>
          </a:xfrm>
        </p:grpSpPr>
        <p:sp>
          <p:nvSpPr>
            <p:cNvPr id="179207" name="Oval 7"/>
            <p:cNvSpPr>
              <a:spLocks noChangeArrowheads="1"/>
            </p:cNvSpPr>
            <p:nvPr/>
          </p:nvSpPr>
          <p:spPr bwMode="auto">
            <a:xfrm>
              <a:off x="4032" y="1776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30" name="Rectangle 30"/>
            <p:cNvSpPr>
              <a:spLocks noChangeArrowheads="1"/>
            </p:cNvSpPr>
            <p:nvPr/>
          </p:nvSpPr>
          <p:spPr bwMode="auto">
            <a:xfrm>
              <a:off x="4272" y="187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6" name="Line 16"/>
            <p:cNvSpPr>
              <a:spLocks noChangeShapeType="1"/>
            </p:cNvSpPr>
            <p:nvPr/>
          </p:nvSpPr>
          <p:spPr bwMode="auto">
            <a:xfrm>
              <a:off x="3984" y="1488"/>
              <a:ext cx="240" cy="28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4080" y="133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589584" y="1361728"/>
            <a:ext cx="6553200" cy="3657600"/>
            <a:chOff x="1589584" y="1787624"/>
            <a:chExt cx="6553200" cy="3657600"/>
          </a:xfrm>
        </p:grpSpPr>
        <p:sp>
          <p:nvSpPr>
            <p:cNvPr id="179221" name="Line 21"/>
            <p:cNvSpPr>
              <a:spLocks noChangeShapeType="1"/>
            </p:cNvSpPr>
            <p:nvPr/>
          </p:nvSpPr>
          <p:spPr bwMode="auto">
            <a:xfrm>
              <a:off x="1589584" y="5445224"/>
              <a:ext cx="65532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22" name="Line 22"/>
            <p:cNvSpPr>
              <a:spLocks noChangeShapeType="1"/>
            </p:cNvSpPr>
            <p:nvPr/>
          </p:nvSpPr>
          <p:spPr bwMode="auto">
            <a:xfrm flipV="1">
              <a:off x="8142784" y="1787624"/>
              <a:ext cx="0" cy="36576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23" name="Line 23"/>
            <p:cNvSpPr>
              <a:spLocks noChangeShapeType="1"/>
            </p:cNvSpPr>
            <p:nvPr/>
          </p:nvSpPr>
          <p:spPr bwMode="auto">
            <a:xfrm flipH="1">
              <a:off x="4713784" y="1787624"/>
              <a:ext cx="3429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27584" y="4409728"/>
            <a:ext cx="1752600" cy="609600"/>
            <a:chOff x="827584" y="4835624"/>
            <a:chExt cx="1752600" cy="609600"/>
          </a:xfrm>
        </p:grpSpPr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1589584" y="4835624"/>
              <a:ext cx="9906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  <p:sp>
          <p:nvSpPr>
            <p:cNvPr id="179217" name="Line 17"/>
            <p:cNvSpPr>
              <a:spLocks noChangeShapeType="1"/>
            </p:cNvSpPr>
            <p:nvPr/>
          </p:nvSpPr>
          <p:spPr bwMode="auto">
            <a:xfrm>
              <a:off x="1589584" y="4835624"/>
              <a:ext cx="0" cy="6096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827584" y="4835624"/>
              <a:ext cx="7937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4485184" y="4409728"/>
            <a:ext cx="1828800" cy="609600"/>
            <a:chOff x="2832" y="2400"/>
            <a:chExt cx="1152" cy="384"/>
          </a:xfrm>
        </p:grpSpPr>
        <p:sp>
          <p:nvSpPr>
            <p:cNvPr id="179219" name="Line 19"/>
            <p:cNvSpPr>
              <a:spLocks noChangeShapeType="1"/>
            </p:cNvSpPr>
            <p:nvPr/>
          </p:nvSpPr>
          <p:spPr bwMode="auto">
            <a:xfrm>
              <a:off x="3312" y="2400"/>
              <a:ext cx="0" cy="38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2832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3264" y="2400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6161584" y="4333528"/>
            <a:ext cx="1479550" cy="685800"/>
            <a:chOff x="3888" y="2352"/>
            <a:chExt cx="932" cy="432"/>
          </a:xfrm>
        </p:grpSpPr>
        <p:sp>
          <p:nvSpPr>
            <p:cNvPr id="179220" name="Line 20"/>
            <p:cNvSpPr>
              <a:spLocks noChangeShapeType="1"/>
            </p:cNvSpPr>
            <p:nvPr/>
          </p:nvSpPr>
          <p:spPr bwMode="auto">
            <a:xfrm>
              <a:off x="4368" y="2352"/>
              <a:ext cx="0" cy="43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43" name="Rectangle 43"/>
            <p:cNvSpPr>
              <a:spLocks noChangeArrowheads="1"/>
            </p:cNvSpPr>
            <p:nvPr/>
          </p:nvSpPr>
          <p:spPr bwMode="auto">
            <a:xfrm>
              <a:off x="3888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79244" name="Rectangle 44"/>
            <p:cNvSpPr>
              <a:spLocks noChangeArrowheads="1"/>
            </p:cNvSpPr>
            <p:nvPr/>
          </p:nvSpPr>
          <p:spPr bwMode="auto">
            <a:xfrm>
              <a:off x="4320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sp>
        <p:nvSpPr>
          <p:cNvPr id="57" name="灯片编号占位符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59</a:t>
            </a:fld>
            <a:endParaRPr lang="en-US" altLang="zh-CN"/>
          </a:p>
        </p:txBody>
      </p:sp>
      <p:sp>
        <p:nvSpPr>
          <p:cNvPr id="59" name="矩形 58"/>
          <p:cNvSpPr/>
          <p:nvPr/>
        </p:nvSpPr>
        <p:spPr>
          <a:xfrm>
            <a:off x="157015" y="188640"/>
            <a:ext cx="47217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 State Transition Diagram</a:t>
            </a:r>
            <a:endParaRPr lang="zh-CN" alt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07504" y="5288340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code “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011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” is detected. The circuit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becomes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2008" y="6290156"/>
            <a:ext cx="9756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circuit returns to the initial state after the input of each code. </a:t>
            </a:r>
            <a:endParaRPr lang="zh-CN" altLang="en-US" sz="27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972175" y="1881188"/>
            <a:ext cx="1295400" cy="23098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5972175" y="2727325"/>
            <a:ext cx="304800" cy="231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V="1">
            <a:off x="5972175" y="2959100"/>
            <a:ext cx="304800" cy="230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276975" y="188912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6787604" y="194945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6657975" y="349726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409575" y="4275138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067175" y="206057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6734175" y="3497263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3762375" y="1889125"/>
            <a:ext cx="1295400" cy="2309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3762375" y="2735263"/>
            <a:ext cx="304800" cy="231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3762375" y="2967038"/>
            <a:ext cx="304800" cy="23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3762375" y="1957388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4448175" y="1957388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4448175" y="3505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4219575" y="3736975"/>
            <a:ext cx="18415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4524375" y="3505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1857375" y="1881188"/>
            <a:ext cx="1295400" cy="23098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1857375" y="2727325"/>
            <a:ext cx="304800" cy="231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 flipV="1">
            <a:off x="1857375" y="2959100"/>
            <a:ext cx="304800" cy="230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1857375" y="1949450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2543175" y="194945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2543175" y="349726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2619375" y="3505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H="1" flipV="1">
            <a:off x="5057775" y="2346324"/>
            <a:ext cx="522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 flipH="1">
            <a:off x="1476375" y="2262188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V="1">
            <a:off x="1476375" y="1508125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1476375" y="1508125"/>
            <a:ext cx="609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7572375" y="1508125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43" name="Line 43"/>
          <p:cNvSpPr>
            <a:spLocks noChangeShapeType="1"/>
          </p:cNvSpPr>
          <p:nvPr/>
        </p:nvSpPr>
        <p:spPr bwMode="auto">
          <a:xfrm flipH="1">
            <a:off x="7408863" y="3641725"/>
            <a:ext cx="1635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51277" name="Group 77"/>
          <p:cNvGrpSpPr>
            <a:grpSpLocks/>
          </p:cNvGrpSpPr>
          <p:nvPr/>
        </p:nvGrpSpPr>
        <p:grpSpPr bwMode="auto">
          <a:xfrm>
            <a:off x="942975" y="2955925"/>
            <a:ext cx="5029200" cy="1828800"/>
            <a:chOff x="576" y="1728"/>
            <a:chExt cx="3168" cy="1152"/>
          </a:xfrm>
        </p:grpSpPr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 flipH="1">
              <a:off x="3552" y="172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 flipH="1">
              <a:off x="2208" y="1728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 flipH="1">
              <a:off x="912" y="172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44" name="Line 44"/>
            <p:cNvSpPr>
              <a:spLocks noChangeShapeType="1"/>
            </p:cNvSpPr>
            <p:nvPr/>
          </p:nvSpPr>
          <p:spPr bwMode="auto">
            <a:xfrm>
              <a:off x="912" y="1728"/>
              <a:ext cx="0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48" name="Line 48"/>
            <p:cNvSpPr>
              <a:spLocks noChangeShapeType="1"/>
            </p:cNvSpPr>
            <p:nvPr/>
          </p:nvSpPr>
          <p:spPr bwMode="auto">
            <a:xfrm>
              <a:off x="2208" y="1728"/>
              <a:ext cx="0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49" name="Line 49"/>
            <p:cNvSpPr>
              <a:spLocks noChangeShapeType="1"/>
            </p:cNvSpPr>
            <p:nvPr/>
          </p:nvSpPr>
          <p:spPr bwMode="auto">
            <a:xfrm>
              <a:off x="3552" y="1728"/>
              <a:ext cx="0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 flipH="1">
              <a:off x="576" y="2880"/>
              <a:ext cx="29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1245" name="Line 45"/>
          <p:cNvSpPr>
            <a:spLocks noChangeShapeType="1"/>
          </p:cNvSpPr>
          <p:nvPr/>
        </p:nvSpPr>
        <p:spPr bwMode="auto">
          <a:xfrm>
            <a:off x="3305175" y="3717925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>
            <a:off x="3381375" y="371792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47" name="Line 47"/>
          <p:cNvSpPr>
            <a:spLocks noChangeShapeType="1"/>
          </p:cNvSpPr>
          <p:nvPr/>
        </p:nvSpPr>
        <p:spPr bwMode="auto">
          <a:xfrm>
            <a:off x="3381375" y="4403725"/>
            <a:ext cx="434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52" name="Oval 52"/>
          <p:cNvSpPr>
            <a:spLocks noChangeArrowheads="1"/>
          </p:cNvSpPr>
          <p:nvPr/>
        </p:nvSpPr>
        <p:spPr bwMode="auto">
          <a:xfrm>
            <a:off x="8334375" y="1279525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53" name="Line 53"/>
          <p:cNvSpPr>
            <a:spLocks noChangeShapeType="1"/>
          </p:cNvSpPr>
          <p:nvPr/>
        </p:nvSpPr>
        <p:spPr bwMode="auto">
          <a:xfrm>
            <a:off x="7267575" y="2193925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54" name="Line 54"/>
          <p:cNvSpPr>
            <a:spLocks noChangeShapeType="1"/>
          </p:cNvSpPr>
          <p:nvPr/>
        </p:nvSpPr>
        <p:spPr bwMode="auto">
          <a:xfrm flipV="1">
            <a:off x="7419975" y="1127125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55" name="Line 55"/>
          <p:cNvSpPr>
            <a:spLocks noChangeShapeType="1"/>
          </p:cNvSpPr>
          <p:nvPr/>
        </p:nvSpPr>
        <p:spPr bwMode="auto">
          <a:xfrm>
            <a:off x="7419975" y="112712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auto">
          <a:xfrm flipH="1">
            <a:off x="7724775" y="1584325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57" name="Line 57"/>
          <p:cNvSpPr>
            <a:spLocks noChangeShapeType="1"/>
          </p:cNvSpPr>
          <p:nvPr/>
        </p:nvSpPr>
        <p:spPr bwMode="auto">
          <a:xfrm>
            <a:off x="7724775" y="1584325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>
            <a:off x="8486775" y="13557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260" name="Rectangle 60"/>
          <p:cNvSpPr>
            <a:spLocks noChangeArrowheads="1"/>
          </p:cNvSpPr>
          <p:nvPr/>
        </p:nvSpPr>
        <p:spPr bwMode="auto">
          <a:xfrm>
            <a:off x="8334375" y="736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</a:t>
            </a:r>
          </a:p>
        </p:txBody>
      </p:sp>
      <p:grpSp>
        <p:nvGrpSpPr>
          <p:cNvPr id="51278" name="Group 78"/>
          <p:cNvGrpSpPr>
            <a:grpSpLocks/>
          </p:cNvGrpSpPr>
          <p:nvPr/>
        </p:nvGrpSpPr>
        <p:grpSpPr bwMode="auto">
          <a:xfrm>
            <a:off x="3152776" y="1736725"/>
            <a:ext cx="2427288" cy="609600"/>
            <a:chOff x="1968" y="960"/>
            <a:chExt cx="1529" cy="384"/>
          </a:xfrm>
        </p:grpSpPr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flipH="1">
              <a:off x="1968" y="1296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 flipV="1">
              <a:off x="2160" y="96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>
              <a:off x="2160" y="960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>
              <a:off x="3408" y="960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>
              <a:off x="3408" y="1200"/>
              <a:ext cx="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261" name="Oval 61"/>
            <p:cNvSpPr>
              <a:spLocks noChangeArrowheads="1"/>
            </p:cNvSpPr>
            <p:nvPr/>
          </p:nvSpPr>
          <p:spPr bwMode="auto">
            <a:xfrm>
              <a:off x="2112" y="1248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1281" name="Rectangle 81"/>
          <p:cNvSpPr>
            <a:spLocks noChangeArrowheads="1"/>
          </p:cNvSpPr>
          <p:nvPr/>
        </p:nvSpPr>
        <p:spPr bwMode="auto">
          <a:xfrm>
            <a:off x="762000" y="49149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279400" y="688975"/>
            <a:ext cx="2031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Example 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89" name="Rectangle 89"/>
          <p:cNvSpPr>
            <a:spLocks noChangeArrowheads="1"/>
          </p:cNvSpPr>
          <p:nvPr/>
        </p:nvSpPr>
        <p:spPr bwMode="auto">
          <a:xfrm>
            <a:off x="101080" y="4779150"/>
            <a:ext cx="8705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51294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154313"/>
              </p:ext>
            </p:extLst>
          </p:nvPr>
        </p:nvGraphicFramePr>
        <p:xfrm>
          <a:off x="3536885" y="5499114"/>
          <a:ext cx="1406525" cy="555626"/>
        </p:xfrm>
        <a:graphic>
          <a:graphicData uri="http://schemas.openxmlformats.org/presentationml/2006/ole">
            <p:oleObj spid="_x0000_s367648" name="Equation" r:id="rId5" imgW="1067040" imgH="419040" progId="Equation.3">
              <p:embed/>
            </p:oleObj>
          </a:graphicData>
        </a:graphic>
      </p:graphicFrame>
      <p:graphicFrame>
        <p:nvGraphicFramePr>
          <p:cNvPr id="51295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36318072"/>
              </p:ext>
            </p:extLst>
          </p:nvPr>
        </p:nvGraphicFramePr>
        <p:xfrm>
          <a:off x="5382090" y="5562614"/>
          <a:ext cx="1354138" cy="476251"/>
        </p:xfrm>
        <a:graphic>
          <a:graphicData uri="http://schemas.openxmlformats.org/presentationml/2006/ole">
            <p:oleObj spid="_x0000_s367649" name="Equation" r:id="rId6" imgW="1016280" imgH="355680" progId="Equation.3">
              <p:embed/>
            </p:oleObj>
          </a:graphicData>
        </a:graphic>
      </p:graphicFrame>
      <p:graphicFrame>
        <p:nvGraphicFramePr>
          <p:cNvPr id="51296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9692015"/>
              </p:ext>
            </p:extLst>
          </p:nvPr>
        </p:nvGraphicFramePr>
        <p:xfrm>
          <a:off x="7364905" y="5543564"/>
          <a:ext cx="1752600" cy="503239"/>
        </p:xfrm>
        <a:graphic>
          <a:graphicData uri="http://schemas.openxmlformats.org/presentationml/2006/ole">
            <p:oleObj spid="_x0000_s367650" name="Equation" r:id="rId7" imgW="1321200" imgH="368280" progId="Equation.3">
              <p:embed/>
            </p:oleObj>
          </a:graphicData>
        </a:graphic>
      </p:graphicFrame>
      <p:sp>
        <p:nvSpPr>
          <p:cNvPr id="51301" name="Oval 101"/>
          <p:cNvSpPr>
            <a:spLocks noChangeArrowheads="1"/>
          </p:cNvSpPr>
          <p:nvPr/>
        </p:nvSpPr>
        <p:spPr bwMode="auto">
          <a:xfrm>
            <a:off x="3160713" y="3641725"/>
            <a:ext cx="152400" cy="150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02" name="Oval 102"/>
          <p:cNvSpPr>
            <a:spLocks noChangeArrowheads="1"/>
          </p:cNvSpPr>
          <p:nvPr/>
        </p:nvSpPr>
        <p:spPr bwMode="auto">
          <a:xfrm>
            <a:off x="5032375" y="3713163"/>
            <a:ext cx="152400" cy="1508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03" name="Oval 103"/>
          <p:cNvSpPr>
            <a:spLocks noChangeArrowheads="1"/>
          </p:cNvSpPr>
          <p:nvPr/>
        </p:nvSpPr>
        <p:spPr bwMode="auto">
          <a:xfrm>
            <a:off x="7264400" y="3570288"/>
            <a:ext cx="152400" cy="1508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04" name="Rectangle 104"/>
          <p:cNvSpPr>
            <a:spLocks noGrp="1" noChangeArrowheads="1"/>
          </p:cNvSpPr>
          <p:nvPr>
            <p:ph type="title"/>
          </p:nvPr>
        </p:nvSpPr>
        <p:spPr>
          <a:xfrm>
            <a:off x="0" y="-7441"/>
            <a:ext cx="8915400" cy="769441"/>
          </a:xfrm>
          <a:noFill/>
          <a:ln/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2.2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Examples of Circuit Analysis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6679" name="Line 1095"/>
          <p:cNvSpPr>
            <a:spLocks noChangeShapeType="1"/>
          </p:cNvSpPr>
          <p:nvPr/>
        </p:nvSpPr>
        <p:spPr bwMode="auto">
          <a:xfrm>
            <a:off x="6156325" y="2349500"/>
            <a:ext cx="1949450" cy="269968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755576" y="6219310"/>
            <a:ext cx="28456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Output Equation 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: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755576" y="4931005"/>
            <a:ext cx="3231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Excitation Equation 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: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755576" y="5561075"/>
            <a:ext cx="24753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Equation </a:t>
            </a:r>
            <a:r>
              <a:rPr lang="zh-CN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: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7858148" y="1000108"/>
            <a:ext cx="500066" cy="630238"/>
            <a:chOff x="7177088" y="3041650"/>
            <a:chExt cx="768350" cy="630238"/>
          </a:xfrm>
        </p:grpSpPr>
        <p:sp>
          <p:nvSpPr>
            <p:cNvPr id="83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4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5" name="Line 95"/>
            <p:cNvSpPr>
              <a:spLocks noChangeShapeType="1"/>
            </p:cNvSpPr>
            <p:nvPr/>
          </p:nvSpPr>
          <p:spPr bwMode="auto">
            <a:xfrm flipH="1">
              <a:off x="7177088" y="3651250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6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5574190" y="1968156"/>
            <a:ext cx="285752" cy="500066"/>
            <a:chOff x="7177088" y="3041650"/>
            <a:chExt cx="768350" cy="630238"/>
          </a:xfrm>
        </p:grpSpPr>
        <p:sp>
          <p:nvSpPr>
            <p:cNvPr id="88" name="Arc 92"/>
            <p:cNvSpPr>
              <a:spLocks/>
            </p:cNvSpPr>
            <p:nvPr/>
          </p:nvSpPr>
          <p:spPr bwMode="auto">
            <a:xfrm>
              <a:off x="7558088" y="3041650"/>
              <a:ext cx="387350" cy="628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9" name="Line 94"/>
            <p:cNvSpPr>
              <a:spLocks noChangeShapeType="1"/>
            </p:cNvSpPr>
            <p:nvPr/>
          </p:nvSpPr>
          <p:spPr bwMode="auto">
            <a:xfrm flipH="1">
              <a:off x="7177088" y="3041650"/>
              <a:ext cx="38735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0" name="Line 95"/>
            <p:cNvSpPr>
              <a:spLocks noChangeShapeType="1"/>
            </p:cNvSpPr>
            <p:nvPr/>
          </p:nvSpPr>
          <p:spPr bwMode="auto">
            <a:xfrm flipH="1">
              <a:off x="7177088" y="3651250"/>
              <a:ext cx="465138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1" name="Line 96"/>
            <p:cNvSpPr>
              <a:spLocks noChangeShapeType="1"/>
            </p:cNvSpPr>
            <p:nvPr/>
          </p:nvSpPr>
          <p:spPr bwMode="auto">
            <a:xfrm>
              <a:off x="7177088" y="3041650"/>
              <a:ext cx="1588" cy="630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92" name="灯片编号占位符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93" name="Line 95"/>
          <p:cNvSpPr>
            <a:spLocks noChangeShapeType="1"/>
          </p:cNvSpPr>
          <p:nvPr/>
        </p:nvSpPr>
        <p:spPr bwMode="auto">
          <a:xfrm flipH="1">
            <a:off x="5838884" y="2227486"/>
            <a:ext cx="144000" cy="126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graphicFrame>
        <p:nvGraphicFramePr>
          <p:cNvPr id="94" name="Object 603"/>
          <p:cNvGraphicFramePr>
            <a:graphicFrameLocks noChangeAspect="1"/>
          </p:cNvGraphicFramePr>
          <p:nvPr/>
        </p:nvGraphicFramePr>
        <p:xfrm>
          <a:off x="3769221" y="980728"/>
          <a:ext cx="1666875" cy="579438"/>
        </p:xfrm>
        <a:graphic>
          <a:graphicData uri="http://schemas.openxmlformats.org/presentationml/2006/ole">
            <p:oleObj spid="_x0000_s367651" name="Equation" r:id="rId8" imgW="698400" imgH="253800" progId="Equation.DSMT4">
              <p:embed/>
            </p:oleObj>
          </a:graphicData>
        </a:graphic>
      </p:graphicFrame>
      <p:sp>
        <p:nvSpPr>
          <p:cNvPr id="95" name="矩形 94"/>
          <p:cNvSpPr/>
          <p:nvPr/>
        </p:nvSpPr>
        <p:spPr>
          <a:xfrm>
            <a:off x="2195736" y="660612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Characteristic Equation of D Flip-Flop: </a:t>
            </a:r>
            <a:endParaRPr lang="zh-CN" alt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7652" name="Object 2084"/>
          <p:cNvGraphicFramePr>
            <a:graphicFrameLocks noChangeAspect="1"/>
          </p:cNvGraphicFramePr>
          <p:nvPr/>
        </p:nvGraphicFramePr>
        <p:xfrm>
          <a:off x="3851920" y="4880645"/>
          <a:ext cx="1454150" cy="636587"/>
        </p:xfrm>
        <a:graphic>
          <a:graphicData uri="http://schemas.openxmlformats.org/presentationml/2006/ole">
            <p:oleObj spid="_x0000_s367652" name="Equation" r:id="rId9" imgW="609480" imgH="279360" progId="Equation.DSMT4">
              <p:embed/>
            </p:oleObj>
          </a:graphicData>
        </a:graphic>
      </p:graphicFrame>
      <p:graphicFrame>
        <p:nvGraphicFramePr>
          <p:cNvPr id="367653" name="Object 2085"/>
          <p:cNvGraphicFramePr>
            <a:graphicFrameLocks noChangeAspect="1"/>
          </p:cNvGraphicFramePr>
          <p:nvPr/>
        </p:nvGraphicFramePr>
        <p:xfrm>
          <a:off x="5597872" y="4869160"/>
          <a:ext cx="1422400" cy="579438"/>
        </p:xfrm>
        <a:graphic>
          <a:graphicData uri="http://schemas.openxmlformats.org/presentationml/2006/ole">
            <p:oleObj spid="_x0000_s367653" name="Equation" r:id="rId10" imgW="596880" imgH="253800" progId="Equation.DSMT4">
              <p:embed/>
            </p:oleObj>
          </a:graphicData>
        </a:graphic>
      </p:graphicFrame>
      <p:graphicFrame>
        <p:nvGraphicFramePr>
          <p:cNvPr id="367654" name="Object 2086"/>
          <p:cNvGraphicFramePr>
            <a:graphicFrameLocks noChangeAspect="1"/>
          </p:cNvGraphicFramePr>
          <p:nvPr/>
        </p:nvGraphicFramePr>
        <p:xfrm>
          <a:off x="7267575" y="4869160"/>
          <a:ext cx="1876425" cy="577850"/>
        </p:xfrm>
        <a:graphic>
          <a:graphicData uri="http://schemas.openxmlformats.org/presentationml/2006/ole">
            <p:oleObj spid="_x0000_s367654" name="Equation" r:id="rId11" imgW="787320" imgH="253800" progId="Equation.DSMT4">
              <p:embed/>
            </p:oleObj>
          </a:graphicData>
        </a:graphic>
      </p:graphicFrame>
      <p:graphicFrame>
        <p:nvGraphicFramePr>
          <p:cNvPr id="367655" name="Object 2087"/>
          <p:cNvGraphicFramePr>
            <a:graphicFrameLocks noChangeAspect="1"/>
          </p:cNvGraphicFramePr>
          <p:nvPr/>
        </p:nvGraphicFramePr>
        <p:xfrm>
          <a:off x="3491880" y="6093296"/>
          <a:ext cx="1725613" cy="695325"/>
        </p:xfrm>
        <a:graphic>
          <a:graphicData uri="http://schemas.openxmlformats.org/presentationml/2006/ole">
            <p:oleObj spid="_x0000_s367655" name="Equation" r:id="rId12" imgW="72360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6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9" grpId="0" build="p" autoUpdateAnimBg="0"/>
      <p:bldP spid="196679" grpId="0" animBg="1"/>
      <p:bldP spid="79" grpId="0"/>
      <p:bldP spid="80" grpId="0"/>
      <p:bldP spid="8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259" name="Group 59"/>
          <p:cNvGrpSpPr>
            <a:grpSpLocks/>
          </p:cNvGrpSpPr>
          <p:nvPr/>
        </p:nvGrpSpPr>
        <p:grpSpPr bwMode="auto">
          <a:xfrm>
            <a:off x="2590800" y="908720"/>
            <a:ext cx="2667000" cy="2057400"/>
            <a:chOff x="1296" y="240"/>
            <a:chExt cx="1680" cy="1296"/>
          </a:xfrm>
        </p:grpSpPr>
        <p:sp>
          <p:nvSpPr>
            <p:cNvPr id="179208" name="Oval 8"/>
            <p:cNvSpPr>
              <a:spLocks noChangeArrowheads="1"/>
            </p:cNvSpPr>
            <p:nvPr/>
          </p:nvSpPr>
          <p:spPr bwMode="auto">
            <a:xfrm>
              <a:off x="1296" y="960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10" name="Oval 10"/>
            <p:cNvSpPr>
              <a:spLocks noChangeArrowheads="1"/>
            </p:cNvSpPr>
            <p:nvPr/>
          </p:nvSpPr>
          <p:spPr bwMode="auto">
            <a:xfrm>
              <a:off x="2352" y="240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4" name="Rectangle 24"/>
            <p:cNvSpPr>
              <a:spLocks noChangeArrowheads="1"/>
            </p:cNvSpPr>
            <p:nvPr/>
          </p:nvSpPr>
          <p:spPr bwMode="auto">
            <a:xfrm>
              <a:off x="2544" y="28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25" name="Rectangle 25"/>
            <p:cNvSpPr>
              <a:spLocks noChangeArrowheads="1"/>
            </p:cNvSpPr>
            <p:nvPr/>
          </p:nvSpPr>
          <p:spPr bwMode="auto">
            <a:xfrm>
              <a:off x="1488" y="105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1" name="Line 11"/>
            <p:cNvSpPr>
              <a:spLocks noChangeShapeType="1"/>
            </p:cNvSpPr>
            <p:nvPr/>
          </p:nvSpPr>
          <p:spPr bwMode="auto">
            <a:xfrm flipH="1">
              <a:off x="1872" y="672"/>
              <a:ext cx="528" cy="43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1" name="Rectangle 31"/>
            <p:cNvSpPr>
              <a:spLocks noChangeArrowheads="1"/>
            </p:cNvSpPr>
            <p:nvPr/>
          </p:nvSpPr>
          <p:spPr bwMode="auto">
            <a:xfrm>
              <a:off x="1824" y="474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179260" name="Group 60"/>
          <p:cNvGrpSpPr>
            <a:grpSpLocks/>
          </p:cNvGrpSpPr>
          <p:nvPr/>
        </p:nvGrpSpPr>
        <p:grpSpPr bwMode="auto">
          <a:xfrm>
            <a:off x="5181600" y="1280195"/>
            <a:ext cx="1905000" cy="1685925"/>
            <a:chOff x="2928" y="474"/>
            <a:chExt cx="1200" cy="1062"/>
          </a:xfrm>
        </p:grpSpPr>
        <p:sp>
          <p:nvSpPr>
            <p:cNvPr id="179209" name="Oval 9"/>
            <p:cNvSpPr>
              <a:spLocks noChangeArrowheads="1"/>
            </p:cNvSpPr>
            <p:nvPr/>
          </p:nvSpPr>
          <p:spPr bwMode="auto">
            <a:xfrm>
              <a:off x="3504" y="960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6" name="Rectangle 26"/>
            <p:cNvSpPr>
              <a:spLocks noChangeArrowheads="1"/>
            </p:cNvSpPr>
            <p:nvPr/>
          </p:nvSpPr>
          <p:spPr bwMode="auto">
            <a:xfrm>
              <a:off x="3696" y="105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2" name="Line 12"/>
            <p:cNvSpPr>
              <a:spLocks noChangeShapeType="1"/>
            </p:cNvSpPr>
            <p:nvPr/>
          </p:nvSpPr>
          <p:spPr bwMode="auto">
            <a:xfrm>
              <a:off x="2928" y="720"/>
              <a:ext cx="624" cy="38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2" name="Rectangle 32"/>
            <p:cNvSpPr>
              <a:spLocks noChangeArrowheads="1"/>
            </p:cNvSpPr>
            <p:nvPr/>
          </p:nvSpPr>
          <p:spPr bwMode="auto">
            <a:xfrm>
              <a:off x="3024" y="474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grpSp>
        <p:nvGrpSpPr>
          <p:cNvPr id="179261" name="Group 61"/>
          <p:cNvGrpSpPr>
            <a:grpSpLocks/>
          </p:cNvGrpSpPr>
          <p:nvPr/>
        </p:nvGrpSpPr>
        <p:grpSpPr bwMode="auto">
          <a:xfrm>
            <a:off x="1752600" y="2651795"/>
            <a:ext cx="990600" cy="1685925"/>
            <a:chOff x="768" y="1338"/>
            <a:chExt cx="624" cy="1062"/>
          </a:xfrm>
        </p:grpSpPr>
        <p:sp>
          <p:nvSpPr>
            <p:cNvPr id="179206" name="Oval 6"/>
            <p:cNvSpPr>
              <a:spLocks noChangeArrowheads="1"/>
            </p:cNvSpPr>
            <p:nvPr/>
          </p:nvSpPr>
          <p:spPr bwMode="auto">
            <a:xfrm>
              <a:off x="768" y="1824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7" name="Rectangle 27"/>
            <p:cNvSpPr>
              <a:spLocks noChangeArrowheads="1"/>
            </p:cNvSpPr>
            <p:nvPr/>
          </p:nvSpPr>
          <p:spPr bwMode="auto">
            <a:xfrm>
              <a:off x="960" y="192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3" name="Line 13"/>
            <p:cNvSpPr>
              <a:spLocks noChangeShapeType="1"/>
            </p:cNvSpPr>
            <p:nvPr/>
          </p:nvSpPr>
          <p:spPr bwMode="auto">
            <a:xfrm flipH="1">
              <a:off x="1104" y="1488"/>
              <a:ext cx="288" cy="33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3" name="Rectangle 33"/>
            <p:cNvSpPr>
              <a:spLocks noChangeArrowheads="1"/>
            </p:cNvSpPr>
            <p:nvPr/>
          </p:nvSpPr>
          <p:spPr bwMode="auto">
            <a:xfrm>
              <a:off x="864" y="133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179262" name="Group 62"/>
          <p:cNvGrpSpPr>
            <a:grpSpLocks/>
          </p:cNvGrpSpPr>
          <p:nvPr/>
        </p:nvGrpSpPr>
        <p:grpSpPr bwMode="auto">
          <a:xfrm>
            <a:off x="3352800" y="2727995"/>
            <a:ext cx="1066800" cy="1609725"/>
            <a:chOff x="1776" y="1386"/>
            <a:chExt cx="672" cy="1014"/>
          </a:xfrm>
        </p:grpSpPr>
        <p:sp>
          <p:nvSpPr>
            <p:cNvPr id="179205" name="Oval 5"/>
            <p:cNvSpPr>
              <a:spLocks noChangeArrowheads="1"/>
            </p:cNvSpPr>
            <p:nvPr/>
          </p:nvSpPr>
          <p:spPr bwMode="auto">
            <a:xfrm>
              <a:off x="1824" y="1824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8" name="Rectangle 28"/>
            <p:cNvSpPr>
              <a:spLocks noChangeArrowheads="1"/>
            </p:cNvSpPr>
            <p:nvPr/>
          </p:nvSpPr>
          <p:spPr bwMode="auto">
            <a:xfrm>
              <a:off x="2016" y="192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4" name="Line 14"/>
            <p:cNvSpPr>
              <a:spLocks noChangeShapeType="1"/>
            </p:cNvSpPr>
            <p:nvPr/>
          </p:nvSpPr>
          <p:spPr bwMode="auto">
            <a:xfrm>
              <a:off x="1776" y="1488"/>
              <a:ext cx="240" cy="33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4" name="Rectangle 34"/>
            <p:cNvSpPr>
              <a:spLocks noChangeArrowheads="1"/>
            </p:cNvSpPr>
            <p:nvPr/>
          </p:nvSpPr>
          <p:spPr bwMode="auto">
            <a:xfrm>
              <a:off x="1872" y="138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grpSp>
        <p:nvGrpSpPr>
          <p:cNvPr id="179263" name="Group 63"/>
          <p:cNvGrpSpPr>
            <a:grpSpLocks/>
          </p:cNvGrpSpPr>
          <p:nvPr/>
        </p:nvGrpSpPr>
        <p:grpSpPr bwMode="auto">
          <a:xfrm>
            <a:off x="5257800" y="2651795"/>
            <a:ext cx="990600" cy="1685925"/>
            <a:chOff x="2976" y="1338"/>
            <a:chExt cx="624" cy="1062"/>
          </a:xfrm>
        </p:grpSpPr>
        <p:sp>
          <p:nvSpPr>
            <p:cNvPr id="179204" name="Oval 4"/>
            <p:cNvSpPr>
              <a:spLocks noChangeArrowheads="1"/>
            </p:cNvSpPr>
            <p:nvPr/>
          </p:nvSpPr>
          <p:spPr bwMode="auto">
            <a:xfrm>
              <a:off x="2976" y="1824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29" name="Rectangle 29"/>
            <p:cNvSpPr>
              <a:spLocks noChangeArrowheads="1"/>
            </p:cNvSpPr>
            <p:nvPr/>
          </p:nvSpPr>
          <p:spPr bwMode="auto">
            <a:xfrm>
              <a:off x="3168" y="192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5" name="Line 15"/>
            <p:cNvSpPr>
              <a:spLocks noChangeShapeType="1"/>
            </p:cNvSpPr>
            <p:nvPr/>
          </p:nvSpPr>
          <p:spPr bwMode="auto">
            <a:xfrm flipH="1">
              <a:off x="3360" y="1488"/>
              <a:ext cx="240" cy="33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5" name="Rectangle 35"/>
            <p:cNvSpPr>
              <a:spLocks noChangeArrowheads="1"/>
            </p:cNvSpPr>
            <p:nvPr/>
          </p:nvSpPr>
          <p:spPr bwMode="auto">
            <a:xfrm>
              <a:off x="3072" y="133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</p:grpSp>
      <p:grpSp>
        <p:nvGrpSpPr>
          <p:cNvPr id="179264" name="Group 64"/>
          <p:cNvGrpSpPr>
            <a:grpSpLocks/>
          </p:cNvGrpSpPr>
          <p:nvPr/>
        </p:nvGrpSpPr>
        <p:grpSpPr bwMode="auto">
          <a:xfrm>
            <a:off x="6858000" y="2651795"/>
            <a:ext cx="1066800" cy="1609725"/>
            <a:chOff x="3984" y="1338"/>
            <a:chExt cx="672" cy="1014"/>
          </a:xfrm>
        </p:grpSpPr>
        <p:sp>
          <p:nvSpPr>
            <p:cNvPr id="179207" name="Oval 7"/>
            <p:cNvSpPr>
              <a:spLocks noChangeArrowheads="1"/>
            </p:cNvSpPr>
            <p:nvPr/>
          </p:nvSpPr>
          <p:spPr bwMode="auto">
            <a:xfrm>
              <a:off x="4032" y="1776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230" name="Rectangle 30"/>
            <p:cNvSpPr>
              <a:spLocks noChangeArrowheads="1"/>
            </p:cNvSpPr>
            <p:nvPr/>
          </p:nvSpPr>
          <p:spPr bwMode="auto">
            <a:xfrm>
              <a:off x="4272" y="187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9216" name="Line 16"/>
            <p:cNvSpPr>
              <a:spLocks noChangeShapeType="1"/>
            </p:cNvSpPr>
            <p:nvPr/>
          </p:nvSpPr>
          <p:spPr bwMode="auto">
            <a:xfrm>
              <a:off x="3984" y="1488"/>
              <a:ext cx="240" cy="28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4080" y="133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grpSp>
        <p:nvGrpSpPr>
          <p:cNvPr id="179269" name="Group 69"/>
          <p:cNvGrpSpPr>
            <a:grpSpLocks/>
          </p:cNvGrpSpPr>
          <p:nvPr/>
        </p:nvGrpSpPr>
        <p:grpSpPr bwMode="auto">
          <a:xfrm>
            <a:off x="1371600" y="1289720"/>
            <a:ext cx="7315200" cy="3657600"/>
            <a:chOff x="528" y="480"/>
            <a:chExt cx="4608" cy="2304"/>
          </a:xfrm>
        </p:grpSpPr>
        <p:sp>
          <p:nvSpPr>
            <p:cNvPr id="179217" name="Line 17"/>
            <p:cNvSpPr>
              <a:spLocks noChangeShapeType="1"/>
            </p:cNvSpPr>
            <p:nvPr/>
          </p:nvSpPr>
          <p:spPr bwMode="auto">
            <a:xfrm>
              <a:off x="1008" y="2400"/>
              <a:ext cx="0" cy="38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21" name="Line 21"/>
            <p:cNvSpPr>
              <a:spLocks noChangeShapeType="1"/>
            </p:cNvSpPr>
            <p:nvPr/>
          </p:nvSpPr>
          <p:spPr bwMode="auto">
            <a:xfrm>
              <a:off x="1008" y="2784"/>
              <a:ext cx="412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22" name="Line 22"/>
            <p:cNvSpPr>
              <a:spLocks noChangeShapeType="1"/>
            </p:cNvSpPr>
            <p:nvPr/>
          </p:nvSpPr>
          <p:spPr bwMode="auto">
            <a:xfrm flipV="1">
              <a:off x="5136" y="480"/>
              <a:ext cx="0" cy="230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23" name="Line 23"/>
            <p:cNvSpPr>
              <a:spLocks noChangeShapeType="1"/>
            </p:cNvSpPr>
            <p:nvPr/>
          </p:nvSpPr>
          <p:spPr bwMode="auto">
            <a:xfrm flipH="1">
              <a:off x="2976" y="480"/>
              <a:ext cx="216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528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1008" y="2400"/>
              <a:ext cx="6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grpSp>
        <p:nvGrpSpPr>
          <p:cNvPr id="179270" name="Group 70"/>
          <p:cNvGrpSpPr>
            <a:grpSpLocks/>
          </p:cNvGrpSpPr>
          <p:nvPr/>
        </p:nvGrpSpPr>
        <p:grpSpPr bwMode="auto">
          <a:xfrm>
            <a:off x="3200400" y="4337720"/>
            <a:ext cx="1555750" cy="609600"/>
            <a:chOff x="1680" y="2400"/>
            <a:chExt cx="980" cy="384"/>
          </a:xfrm>
        </p:grpSpPr>
        <p:sp>
          <p:nvSpPr>
            <p:cNvPr id="179218" name="Line 18"/>
            <p:cNvSpPr>
              <a:spLocks noChangeShapeType="1"/>
            </p:cNvSpPr>
            <p:nvPr/>
          </p:nvSpPr>
          <p:spPr bwMode="auto">
            <a:xfrm>
              <a:off x="2160" y="2400"/>
              <a:ext cx="0" cy="38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1680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2160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grpSp>
        <p:nvGrpSpPr>
          <p:cNvPr id="179271" name="Group 71"/>
          <p:cNvGrpSpPr>
            <a:grpSpLocks/>
          </p:cNvGrpSpPr>
          <p:nvPr/>
        </p:nvGrpSpPr>
        <p:grpSpPr bwMode="auto">
          <a:xfrm>
            <a:off x="5029200" y="4337720"/>
            <a:ext cx="1828800" cy="609600"/>
            <a:chOff x="2832" y="2400"/>
            <a:chExt cx="1152" cy="384"/>
          </a:xfrm>
        </p:grpSpPr>
        <p:sp>
          <p:nvSpPr>
            <p:cNvPr id="179219" name="Line 19"/>
            <p:cNvSpPr>
              <a:spLocks noChangeShapeType="1"/>
            </p:cNvSpPr>
            <p:nvPr/>
          </p:nvSpPr>
          <p:spPr bwMode="auto">
            <a:xfrm>
              <a:off x="3312" y="2400"/>
              <a:ext cx="0" cy="38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2832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3264" y="2400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grpSp>
        <p:nvGrpSpPr>
          <p:cNvPr id="179272" name="Group 72"/>
          <p:cNvGrpSpPr>
            <a:grpSpLocks/>
          </p:cNvGrpSpPr>
          <p:nvPr/>
        </p:nvGrpSpPr>
        <p:grpSpPr bwMode="auto">
          <a:xfrm>
            <a:off x="6705600" y="4261520"/>
            <a:ext cx="1479550" cy="685800"/>
            <a:chOff x="3888" y="2352"/>
            <a:chExt cx="932" cy="432"/>
          </a:xfrm>
        </p:grpSpPr>
        <p:sp>
          <p:nvSpPr>
            <p:cNvPr id="179220" name="Line 20"/>
            <p:cNvSpPr>
              <a:spLocks noChangeShapeType="1"/>
            </p:cNvSpPr>
            <p:nvPr/>
          </p:nvSpPr>
          <p:spPr bwMode="auto">
            <a:xfrm>
              <a:off x="4368" y="2352"/>
              <a:ext cx="0" cy="43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9243" name="Rectangle 43"/>
            <p:cNvSpPr>
              <a:spLocks noChangeArrowheads="1"/>
            </p:cNvSpPr>
            <p:nvPr/>
          </p:nvSpPr>
          <p:spPr bwMode="auto">
            <a:xfrm>
              <a:off x="3888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79244" name="Rectangle 44"/>
            <p:cNvSpPr>
              <a:spLocks noChangeArrowheads="1"/>
            </p:cNvSpPr>
            <p:nvPr/>
          </p:nvSpPr>
          <p:spPr bwMode="auto">
            <a:xfrm>
              <a:off x="4320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sp>
        <p:nvSpPr>
          <p:cNvPr id="57" name="灯片编号占位符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60</a:t>
            </a:fld>
            <a:endParaRPr lang="en-US" altLang="zh-CN"/>
          </a:p>
        </p:txBody>
      </p:sp>
      <p:sp>
        <p:nvSpPr>
          <p:cNvPr id="58" name="矩形 57"/>
          <p:cNvSpPr/>
          <p:nvPr/>
        </p:nvSpPr>
        <p:spPr>
          <a:xfrm>
            <a:off x="251520" y="5158860"/>
            <a:ext cx="5955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,  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and 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are equivalent states. </a:t>
            </a:r>
          </a:p>
        </p:txBody>
      </p:sp>
      <p:sp>
        <p:nvSpPr>
          <p:cNvPr id="55" name="矩形 54"/>
          <p:cNvSpPr/>
          <p:nvPr/>
        </p:nvSpPr>
        <p:spPr>
          <a:xfrm>
            <a:off x="323528" y="188640"/>
            <a:ext cx="3900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Find Equivalent States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51520" y="5745612"/>
            <a:ext cx="9361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They have 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 input-output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pair (0/0, 1/0). 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They have 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state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(“A”).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Oval 4"/>
          <p:cNvSpPr>
            <a:spLocks noChangeArrowheads="1"/>
          </p:cNvSpPr>
          <p:nvPr/>
        </p:nvSpPr>
        <p:spPr bwMode="auto">
          <a:xfrm>
            <a:off x="7626350" y="2091353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29" name="Oval 5"/>
          <p:cNvSpPr>
            <a:spLocks noChangeArrowheads="1"/>
          </p:cNvSpPr>
          <p:nvPr/>
        </p:nvSpPr>
        <p:spPr bwMode="auto">
          <a:xfrm>
            <a:off x="5949950" y="2091353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30" name="Oval 6"/>
          <p:cNvSpPr>
            <a:spLocks noChangeArrowheads="1"/>
          </p:cNvSpPr>
          <p:nvPr/>
        </p:nvSpPr>
        <p:spPr bwMode="auto">
          <a:xfrm>
            <a:off x="6788150" y="719753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31" name="Oval 7"/>
          <p:cNvSpPr>
            <a:spLocks noChangeArrowheads="1"/>
          </p:cNvSpPr>
          <p:nvPr/>
        </p:nvSpPr>
        <p:spPr bwMode="auto">
          <a:xfrm>
            <a:off x="7380288" y="3707428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7669213" y="3851891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7092950" y="87215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6254750" y="224375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37" name="Rectangle 13"/>
          <p:cNvSpPr>
            <a:spLocks noChangeArrowheads="1"/>
          </p:cNvSpPr>
          <p:nvPr/>
        </p:nvSpPr>
        <p:spPr bwMode="auto">
          <a:xfrm>
            <a:off x="7931150" y="224375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 flipH="1">
            <a:off x="6483350" y="1557953"/>
            <a:ext cx="457200" cy="533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39" name="Rectangle 15"/>
          <p:cNvSpPr>
            <a:spLocks noChangeArrowheads="1"/>
          </p:cNvSpPr>
          <p:nvPr/>
        </p:nvSpPr>
        <p:spPr bwMode="auto">
          <a:xfrm>
            <a:off x="6026150" y="1319828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/0</a:t>
            </a:r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>
            <a:off x="7550150" y="1557953"/>
            <a:ext cx="381000" cy="533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42" name="Rectangle 18"/>
          <p:cNvSpPr>
            <a:spLocks noChangeArrowheads="1"/>
          </p:cNvSpPr>
          <p:nvPr/>
        </p:nvSpPr>
        <p:spPr bwMode="auto">
          <a:xfrm>
            <a:off x="7626350" y="1405553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1/0</a:t>
            </a:r>
          </a:p>
        </p:txBody>
      </p:sp>
      <p:sp>
        <p:nvSpPr>
          <p:cNvPr id="180245" name="Oval 21"/>
          <p:cNvSpPr>
            <a:spLocks noChangeArrowheads="1"/>
          </p:cNvSpPr>
          <p:nvPr/>
        </p:nvSpPr>
        <p:spPr bwMode="auto">
          <a:xfrm>
            <a:off x="6084888" y="3707428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46" name="Rectangle 22"/>
          <p:cNvSpPr>
            <a:spLocks noChangeArrowheads="1"/>
          </p:cNvSpPr>
          <p:nvPr/>
        </p:nvSpPr>
        <p:spPr bwMode="auto">
          <a:xfrm>
            <a:off x="6372225" y="3851891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38" name="Rectangle 14"/>
          <p:cNvSpPr>
            <a:spLocks noChangeArrowheads="1"/>
          </p:cNvSpPr>
          <p:nvPr/>
        </p:nvSpPr>
        <p:spPr bwMode="auto">
          <a:xfrm>
            <a:off x="6372225" y="3059728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248" name="Line 24"/>
          <p:cNvSpPr>
            <a:spLocks noChangeShapeType="1"/>
          </p:cNvSpPr>
          <p:nvPr/>
        </p:nvSpPr>
        <p:spPr bwMode="auto">
          <a:xfrm>
            <a:off x="6805613" y="2843828"/>
            <a:ext cx="719137" cy="1008063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40" name="Rectangle 16"/>
          <p:cNvSpPr>
            <a:spLocks noChangeArrowheads="1"/>
          </p:cNvSpPr>
          <p:nvPr/>
        </p:nvSpPr>
        <p:spPr bwMode="auto">
          <a:xfrm>
            <a:off x="4859338" y="4644053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1/0</a:t>
            </a:r>
          </a:p>
        </p:txBody>
      </p:sp>
      <p:sp>
        <p:nvSpPr>
          <p:cNvPr id="180249" name="Line 25"/>
          <p:cNvSpPr>
            <a:spLocks noChangeShapeType="1"/>
          </p:cNvSpPr>
          <p:nvPr/>
        </p:nvSpPr>
        <p:spPr bwMode="auto">
          <a:xfrm>
            <a:off x="6402388" y="2986703"/>
            <a:ext cx="42862" cy="792163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51" name="Line 27"/>
          <p:cNvSpPr>
            <a:spLocks noChangeShapeType="1"/>
          </p:cNvSpPr>
          <p:nvPr/>
        </p:nvSpPr>
        <p:spPr bwMode="auto">
          <a:xfrm>
            <a:off x="7885113" y="4644053"/>
            <a:ext cx="0" cy="762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52" name="Rectangle 28"/>
          <p:cNvSpPr>
            <a:spLocks noChangeArrowheads="1"/>
          </p:cNvSpPr>
          <p:nvPr/>
        </p:nvSpPr>
        <p:spPr bwMode="auto">
          <a:xfrm>
            <a:off x="7164388" y="4717078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253" name="Rectangle 29"/>
          <p:cNvSpPr>
            <a:spLocks noChangeArrowheads="1"/>
          </p:cNvSpPr>
          <p:nvPr/>
        </p:nvSpPr>
        <p:spPr bwMode="auto">
          <a:xfrm>
            <a:off x="7885113" y="4717078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1/0</a:t>
            </a:r>
          </a:p>
        </p:txBody>
      </p:sp>
      <p:sp>
        <p:nvSpPr>
          <p:cNvPr id="180241" name="Rectangle 17"/>
          <p:cNvSpPr>
            <a:spLocks noChangeArrowheads="1"/>
          </p:cNvSpPr>
          <p:nvPr/>
        </p:nvSpPr>
        <p:spPr bwMode="auto">
          <a:xfrm>
            <a:off x="5724525" y="4715491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6445250" y="4715491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180250" name="Line 26"/>
          <p:cNvSpPr>
            <a:spLocks noChangeShapeType="1"/>
          </p:cNvSpPr>
          <p:nvPr/>
        </p:nvSpPr>
        <p:spPr bwMode="auto">
          <a:xfrm>
            <a:off x="6516688" y="4644053"/>
            <a:ext cx="0" cy="762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>
            <a:off x="6516688" y="5363191"/>
            <a:ext cx="2376487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55" name="Line 31"/>
          <p:cNvSpPr>
            <a:spLocks noChangeShapeType="1"/>
          </p:cNvSpPr>
          <p:nvPr/>
        </p:nvSpPr>
        <p:spPr bwMode="auto">
          <a:xfrm flipV="1">
            <a:off x="8893175" y="1183303"/>
            <a:ext cx="0" cy="417988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56" name="Line 32"/>
          <p:cNvSpPr>
            <a:spLocks noChangeShapeType="1"/>
          </p:cNvSpPr>
          <p:nvPr/>
        </p:nvSpPr>
        <p:spPr bwMode="auto">
          <a:xfrm flipH="1">
            <a:off x="7778750" y="1176953"/>
            <a:ext cx="1114425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43" name="Rectangle 19"/>
          <p:cNvSpPr>
            <a:spLocks noChangeArrowheads="1"/>
          </p:cNvSpPr>
          <p:nvPr/>
        </p:nvSpPr>
        <p:spPr bwMode="auto">
          <a:xfrm>
            <a:off x="7235825" y="2988291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247" name="Line 23"/>
          <p:cNvSpPr>
            <a:spLocks noChangeShapeType="1"/>
          </p:cNvSpPr>
          <p:nvPr/>
        </p:nvSpPr>
        <p:spPr bwMode="auto">
          <a:xfrm flipH="1">
            <a:off x="7956374" y="2996952"/>
            <a:ext cx="144017" cy="72008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8027988" y="2988291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1/0</a:t>
            </a:r>
          </a:p>
        </p:txBody>
      </p:sp>
      <p:sp>
        <p:nvSpPr>
          <p:cNvPr id="180268" name="Oval 44"/>
          <p:cNvSpPr>
            <a:spLocks noChangeArrowheads="1"/>
          </p:cNvSpPr>
          <p:nvPr/>
        </p:nvSpPr>
        <p:spPr bwMode="auto">
          <a:xfrm>
            <a:off x="1219200" y="2358053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69" name="Oval 45"/>
          <p:cNvSpPr>
            <a:spLocks noChangeArrowheads="1"/>
          </p:cNvSpPr>
          <p:nvPr/>
        </p:nvSpPr>
        <p:spPr bwMode="auto">
          <a:xfrm>
            <a:off x="2895600" y="1215053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70" name="Rectangle 46"/>
          <p:cNvSpPr>
            <a:spLocks noChangeArrowheads="1"/>
          </p:cNvSpPr>
          <p:nvPr/>
        </p:nvSpPr>
        <p:spPr bwMode="auto">
          <a:xfrm>
            <a:off x="3200400" y="129125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71" name="Rectangle 47"/>
          <p:cNvSpPr>
            <a:spLocks noChangeArrowheads="1"/>
          </p:cNvSpPr>
          <p:nvPr/>
        </p:nvSpPr>
        <p:spPr bwMode="auto">
          <a:xfrm>
            <a:off x="1524000" y="251045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72" name="Line 48"/>
          <p:cNvSpPr>
            <a:spLocks noChangeShapeType="1"/>
          </p:cNvSpPr>
          <p:nvPr/>
        </p:nvSpPr>
        <p:spPr bwMode="auto">
          <a:xfrm flipH="1">
            <a:off x="2133600" y="1900853"/>
            <a:ext cx="838200" cy="685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73" name="Rectangle 49"/>
          <p:cNvSpPr>
            <a:spLocks noChangeArrowheads="1"/>
          </p:cNvSpPr>
          <p:nvPr/>
        </p:nvSpPr>
        <p:spPr bwMode="auto">
          <a:xfrm>
            <a:off x="1835150" y="1835766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/0</a:t>
            </a:r>
          </a:p>
        </p:txBody>
      </p:sp>
      <p:sp>
        <p:nvSpPr>
          <p:cNvPr id="180275" name="Oval 51"/>
          <p:cNvSpPr>
            <a:spLocks noChangeArrowheads="1"/>
          </p:cNvSpPr>
          <p:nvPr/>
        </p:nvSpPr>
        <p:spPr bwMode="auto">
          <a:xfrm>
            <a:off x="3657600" y="2340591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3946525" y="2556491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77" name="Line 53"/>
          <p:cNvSpPr>
            <a:spLocks noChangeShapeType="1"/>
          </p:cNvSpPr>
          <p:nvPr/>
        </p:nvSpPr>
        <p:spPr bwMode="auto">
          <a:xfrm>
            <a:off x="3370263" y="2123103"/>
            <a:ext cx="287337" cy="576263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2771775" y="2123103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1/0</a:t>
            </a:r>
          </a:p>
        </p:txBody>
      </p:sp>
      <p:sp>
        <p:nvSpPr>
          <p:cNvPr id="180280" name="Oval 56"/>
          <p:cNvSpPr>
            <a:spLocks noChangeArrowheads="1"/>
          </p:cNvSpPr>
          <p:nvPr/>
        </p:nvSpPr>
        <p:spPr bwMode="auto">
          <a:xfrm>
            <a:off x="381000" y="3729653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81" name="Rectangle 57"/>
          <p:cNvSpPr>
            <a:spLocks noChangeArrowheads="1"/>
          </p:cNvSpPr>
          <p:nvPr/>
        </p:nvSpPr>
        <p:spPr bwMode="auto">
          <a:xfrm>
            <a:off x="685800" y="388205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82" name="Line 58"/>
          <p:cNvSpPr>
            <a:spLocks noChangeShapeType="1"/>
          </p:cNvSpPr>
          <p:nvPr/>
        </p:nvSpPr>
        <p:spPr bwMode="auto">
          <a:xfrm flipH="1">
            <a:off x="914400" y="3196253"/>
            <a:ext cx="457200" cy="533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83" name="Rectangle 59"/>
          <p:cNvSpPr>
            <a:spLocks noChangeArrowheads="1"/>
          </p:cNvSpPr>
          <p:nvPr/>
        </p:nvSpPr>
        <p:spPr bwMode="auto">
          <a:xfrm>
            <a:off x="533400" y="2958128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285" name="Oval 61"/>
          <p:cNvSpPr>
            <a:spLocks noChangeArrowheads="1"/>
          </p:cNvSpPr>
          <p:nvPr/>
        </p:nvSpPr>
        <p:spPr bwMode="auto">
          <a:xfrm>
            <a:off x="1641475" y="3707428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86" name="Rectangle 62"/>
          <p:cNvSpPr>
            <a:spLocks noChangeArrowheads="1"/>
          </p:cNvSpPr>
          <p:nvPr/>
        </p:nvSpPr>
        <p:spPr bwMode="auto">
          <a:xfrm>
            <a:off x="1930400" y="392332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87" name="Line 63"/>
          <p:cNvSpPr>
            <a:spLocks noChangeShapeType="1"/>
          </p:cNvSpPr>
          <p:nvPr/>
        </p:nvSpPr>
        <p:spPr bwMode="auto">
          <a:xfrm>
            <a:off x="1981200" y="3196253"/>
            <a:ext cx="92075" cy="51117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88" name="Rectangle 64"/>
          <p:cNvSpPr>
            <a:spLocks noChangeArrowheads="1"/>
          </p:cNvSpPr>
          <p:nvPr/>
        </p:nvSpPr>
        <p:spPr bwMode="auto">
          <a:xfrm>
            <a:off x="1930400" y="3059728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/0</a:t>
            </a:r>
          </a:p>
        </p:txBody>
      </p:sp>
      <p:sp>
        <p:nvSpPr>
          <p:cNvPr id="180290" name="Oval 66"/>
          <p:cNvSpPr>
            <a:spLocks noChangeArrowheads="1"/>
          </p:cNvSpPr>
          <p:nvPr/>
        </p:nvSpPr>
        <p:spPr bwMode="auto">
          <a:xfrm>
            <a:off x="2865438" y="3707428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91" name="Rectangle 67"/>
          <p:cNvSpPr>
            <a:spLocks noChangeArrowheads="1"/>
          </p:cNvSpPr>
          <p:nvPr/>
        </p:nvSpPr>
        <p:spPr bwMode="auto">
          <a:xfrm>
            <a:off x="3297238" y="3851891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endParaRPr lang="zh-CN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92" name="Line 68"/>
          <p:cNvSpPr>
            <a:spLocks noChangeShapeType="1"/>
          </p:cNvSpPr>
          <p:nvPr/>
        </p:nvSpPr>
        <p:spPr bwMode="auto">
          <a:xfrm flipH="1">
            <a:off x="3586163" y="3204191"/>
            <a:ext cx="381000" cy="533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93" name="Rectangle 69"/>
          <p:cNvSpPr>
            <a:spLocks noChangeArrowheads="1"/>
          </p:cNvSpPr>
          <p:nvPr/>
        </p:nvSpPr>
        <p:spPr bwMode="auto">
          <a:xfrm>
            <a:off x="3081338" y="3059728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295" name="Oval 71"/>
          <p:cNvSpPr>
            <a:spLocks noChangeArrowheads="1"/>
          </p:cNvSpPr>
          <p:nvPr/>
        </p:nvSpPr>
        <p:spPr bwMode="auto">
          <a:xfrm>
            <a:off x="4089400" y="3707428"/>
            <a:ext cx="990600" cy="914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96" name="Rectangle 72"/>
          <p:cNvSpPr>
            <a:spLocks noChangeArrowheads="1"/>
          </p:cNvSpPr>
          <p:nvPr/>
        </p:nvSpPr>
        <p:spPr bwMode="auto">
          <a:xfrm>
            <a:off x="4378325" y="3851891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297" name="Line 73"/>
          <p:cNvSpPr>
            <a:spLocks noChangeShapeType="1"/>
          </p:cNvSpPr>
          <p:nvPr/>
        </p:nvSpPr>
        <p:spPr bwMode="auto">
          <a:xfrm>
            <a:off x="4305300" y="3275628"/>
            <a:ext cx="381000" cy="457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298" name="Rectangle 74"/>
          <p:cNvSpPr>
            <a:spLocks noChangeArrowheads="1"/>
          </p:cNvSpPr>
          <p:nvPr/>
        </p:nvSpPr>
        <p:spPr bwMode="auto">
          <a:xfrm>
            <a:off x="4356100" y="2986703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1/0</a:t>
            </a:r>
          </a:p>
        </p:txBody>
      </p:sp>
      <p:sp>
        <p:nvSpPr>
          <p:cNvPr id="180300" name="Line 76"/>
          <p:cNvSpPr>
            <a:spLocks noChangeShapeType="1"/>
          </p:cNvSpPr>
          <p:nvPr/>
        </p:nvSpPr>
        <p:spPr bwMode="auto">
          <a:xfrm>
            <a:off x="762000" y="4644053"/>
            <a:ext cx="0" cy="609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301" name="Line 77"/>
          <p:cNvSpPr>
            <a:spLocks noChangeShapeType="1"/>
          </p:cNvSpPr>
          <p:nvPr/>
        </p:nvSpPr>
        <p:spPr bwMode="auto">
          <a:xfrm>
            <a:off x="762000" y="5253653"/>
            <a:ext cx="4818063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302" name="Line 78"/>
          <p:cNvSpPr>
            <a:spLocks noChangeShapeType="1"/>
          </p:cNvSpPr>
          <p:nvPr/>
        </p:nvSpPr>
        <p:spPr bwMode="auto">
          <a:xfrm flipV="1">
            <a:off x="5580063" y="1619866"/>
            <a:ext cx="0" cy="3657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303" name="Line 79"/>
          <p:cNvSpPr>
            <a:spLocks noChangeShapeType="1"/>
          </p:cNvSpPr>
          <p:nvPr/>
        </p:nvSpPr>
        <p:spPr bwMode="auto">
          <a:xfrm flipH="1">
            <a:off x="3886200" y="1596053"/>
            <a:ext cx="1693863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304" name="Rectangle 80"/>
          <p:cNvSpPr>
            <a:spLocks noChangeArrowheads="1"/>
          </p:cNvSpPr>
          <p:nvPr/>
        </p:nvSpPr>
        <p:spPr bwMode="auto">
          <a:xfrm>
            <a:off x="0" y="4644053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305" name="Rectangle 81"/>
          <p:cNvSpPr>
            <a:spLocks noChangeArrowheads="1"/>
          </p:cNvSpPr>
          <p:nvPr/>
        </p:nvSpPr>
        <p:spPr bwMode="auto">
          <a:xfrm>
            <a:off x="684213" y="4644053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1/0</a:t>
            </a:r>
          </a:p>
        </p:txBody>
      </p:sp>
      <p:sp>
        <p:nvSpPr>
          <p:cNvPr id="180307" name="Line 83"/>
          <p:cNvSpPr>
            <a:spLocks noChangeShapeType="1"/>
          </p:cNvSpPr>
          <p:nvPr/>
        </p:nvSpPr>
        <p:spPr bwMode="auto">
          <a:xfrm>
            <a:off x="2146300" y="4644053"/>
            <a:ext cx="0" cy="609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308" name="Rectangle 84"/>
          <p:cNvSpPr>
            <a:spLocks noChangeArrowheads="1"/>
          </p:cNvSpPr>
          <p:nvPr/>
        </p:nvSpPr>
        <p:spPr bwMode="auto">
          <a:xfrm>
            <a:off x="2771775" y="4644053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309" name="Rectangle 85"/>
          <p:cNvSpPr>
            <a:spLocks noChangeArrowheads="1"/>
          </p:cNvSpPr>
          <p:nvPr/>
        </p:nvSpPr>
        <p:spPr bwMode="auto">
          <a:xfrm>
            <a:off x="2051050" y="4644053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180311" name="Line 87"/>
          <p:cNvSpPr>
            <a:spLocks noChangeShapeType="1"/>
          </p:cNvSpPr>
          <p:nvPr/>
        </p:nvSpPr>
        <p:spPr bwMode="auto">
          <a:xfrm>
            <a:off x="3492500" y="4571028"/>
            <a:ext cx="0" cy="64928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312" name="Rectangle 88"/>
          <p:cNvSpPr>
            <a:spLocks noChangeArrowheads="1"/>
          </p:cNvSpPr>
          <p:nvPr/>
        </p:nvSpPr>
        <p:spPr bwMode="auto">
          <a:xfrm>
            <a:off x="4140200" y="4644053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313" name="Rectangle 89"/>
          <p:cNvSpPr>
            <a:spLocks noChangeArrowheads="1"/>
          </p:cNvSpPr>
          <p:nvPr/>
        </p:nvSpPr>
        <p:spPr bwMode="auto">
          <a:xfrm>
            <a:off x="5651500" y="2988291"/>
            <a:ext cx="1223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/0</a:t>
            </a:r>
          </a:p>
        </p:txBody>
      </p:sp>
      <p:sp>
        <p:nvSpPr>
          <p:cNvPr id="180315" name="Line 91"/>
          <p:cNvSpPr>
            <a:spLocks noChangeShapeType="1"/>
          </p:cNvSpPr>
          <p:nvPr/>
        </p:nvSpPr>
        <p:spPr bwMode="auto">
          <a:xfrm>
            <a:off x="4932363" y="4499591"/>
            <a:ext cx="0" cy="792162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0316" name="Rectangle 92"/>
          <p:cNvSpPr>
            <a:spLocks noChangeArrowheads="1"/>
          </p:cNvSpPr>
          <p:nvPr/>
        </p:nvSpPr>
        <p:spPr bwMode="auto">
          <a:xfrm flipH="1">
            <a:off x="1403350" y="4644053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0/0</a:t>
            </a:r>
          </a:p>
        </p:txBody>
      </p:sp>
      <p:sp>
        <p:nvSpPr>
          <p:cNvPr id="180317" name="Rectangle 93"/>
          <p:cNvSpPr>
            <a:spLocks noChangeArrowheads="1"/>
          </p:cNvSpPr>
          <p:nvPr/>
        </p:nvSpPr>
        <p:spPr bwMode="auto">
          <a:xfrm>
            <a:off x="3419475" y="4644053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1/0</a:t>
            </a:r>
          </a:p>
        </p:txBody>
      </p:sp>
      <p:sp>
        <p:nvSpPr>
          <p:cNvPr id="73" name="灯片编号占位符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61</a:t>
            </a:fld>
            <a:endParaRPr lang="en-US" altLang="zh-CN"/>
          </a:p>
        </p:txBody>
      </p:sp>
      <p:sp>
        <p:nvSpPr>
          <p:cNvPr id="74" name="矩形 73"/>
          <p:cNvSpPr/>
          <p:nvPr/>
        </p:nvSpPr>
        <p:spPr>
          <a:xfrm>
            <a:off x="323528" y="5508521"/>
            <a:ext cx="5248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Leave out state 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and state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.</a:t>
            </a:r>
            <a:endParaRPr lang="zh-CN" altLang="en-US" dirty="0"/>
          </a:p>
        </p:txBody>
      </p:sp>
      <p:sp>
        <p:nvSpPr>
          <p:cNvPr id="75" name="矩形 74"/>
          <p:cNvSpPr/>
          <p:nvPr/>
        </p:nvSpPr>
        <p:spPr>
          <a:xfrm>
            <a:off x="323528" y="188640"/>
            <a:ext cx="45175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Remove Equivalent States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23528" y="6084585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state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of “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” is changed into “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42" name="Rectangle 34"/>
          <p:cNvSpPr>
            <a:spLocks noChangeArrowheads="1"/>
          </p:cNvSpPr>
          <p:nvPr/>
        </p:nvSpPr>
        <p:spPr bwMode="auto">
          <a:xfrm>
            <a:off x="182097" y="116632"/>
            <a:ext cx="44935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    B    C    D    E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6643" name="Rectangle 35"/>
          <p:cNvSpPr>
            <a:spLocks noChangeArrowheads="1"/>
          </p:cNvSpPr>
          <p:nvPr/>
        </p:nvSpPr>
        <p:spPr bwMode="auto">
          <a:xfrm>
            <a:off x="107504" y="726232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  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001  010  011</a:t>
            </a:r>
          </a:p>
        </p:txBody>
      </p:sp>
      <p:sp>
        <p:nvSpPr>
          <p:cNvPr id="196644" name="Rectangle 36"/>
          <p:cNvSpPr>
            <a:spLocks noChangeArrowheads="1"/>
          </p:cNvSpPr>
          <p:nvPr/>
        </p:nvSpPr>
        <p:spPr bwMode="auto">
          <a:xfrm>
            <a:off x="4095309" y="724744"/>
            <a:ext cx="8002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96678" name="Group 70"/>
          <p:cNvGrpSpPr>
            <a:grpSpLocks/>
          </p:cNvGrpSpPr>
          <p:nvPr/>
        </p:nvGrpSpPr>
        <p:grpSpPr bwMode="auto">
          <a:xfrm>
            <a:off x="381000" y="1600200"/>
            <a:ext cx="8305800" cy="4733925"/>
            <a:chOff x="240" y="1008"/>
            <a:chExt cx="5232" cy="2982"/>
          </a:xfrm>
        </p:grpSpPr>
        <p:sp>
          <p:nvSpPr>
            <p:cNvPr id="196612" name="Oval 4"/>
            <p:cNvSpPr>
              <a:spLocks noChangeArrowheads="1"/>
            </p:cNvSpPr>
            <p:nvPr/>
          </p:nvSpPr>
          <p:spPr bwMode="auto">
            <a:xfrm>
              <a:off x="4752" y="1872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13" name="Oval 5"/>
            <p:cNvSpPr>
              <a:spLocks noChangeArrowheads="1"/>
            </p:cNvSpPr>
            <p:nvPr/>
          </p:nvSpPr>
          <p:spPr bwMode="auto">
            <a:xfrm>
              <a:off x="3696" y="1872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14" name="Oval 6"/>
            <p:cNvSpPr>
              <a:spLocks noChangeArrowheads="1"/>
            </p:cNvSpPr>
            <p:nvPr/>
          </p:nvSpPr>
          <p:spPr bwMode="auto">
            <a:xfrm>
              <a:off x="4224" y="1008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15" name="Oval 7"/>
            <p:cNvSpPr>
              <a:spLocks noChangeArrowheads="1"/>
            </p:cNvSpPr>
            <p:nvPr/>
          </p:nvSpPr>
          <p:spPr bwMode="auto">
            <a:xfrm>
              <a:off x="4224" y="2928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16" name="Line 8"/>
            <p:cNvSpPr>
              <a:spLocks noChangeShapeType="1"/>
            </p:cNvSpPr>
            <p:nvPr/>
          </p:nvSpPr>
          <p:spPr bwMode="auto">
            <a:xfrm flipH="1">
              <a:off x="4032" y="1536"/>
              <a:ext cx="288" cy="33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17" name="Line 9"/>
            <p:cNvSpPr>
              <a:spLocks noChangeShapeType="1"/>
            </p:cNvSpPr>
            <p:nvPr/>
          </p:nvSpPr>
          <p:spPr bwMode="auto">
            <a:xfrm>
              <a:off x="4704" y="1536"/>
              <a:ext cx="240" cy="33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18" name="Rectangle 10"/>
            <p:cNvSpPr>
              <a:spLocks noChangeArrowheads="1"/>
            </p:cNvSpPr>
            <p:nvPr/>
          </p:nvSpPr>
          <p:spPr bwMode="auto">
            <a:xfrm>
              <a:off x="4272" y="301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011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19" name="Rectangle 11"/>
            <p:cNvSpPr>
              <a:spLocks noChangeArrowheads="1"/>
            </p:cNvSpPr>
            <p:nvPr/>
          </p:nvSpPr>
          <p:spPr bwMode="auto">
            <a:xfrm>
              <a:off x="4272" y="109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000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20" name="Rectangle 12"/>
            <p:cNvSpPr>
              <a:spLocks noChangeArrowheads="1"/>
            </p:cNvSpPr>
            <p:nvPr/>
          </p:nvSpPr>
          <p:spPr bwMode="auto">
            <a:xfrm>
              <a:off x="3744" y="196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001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21" name="Rectangle 13"/>
            <p:cNvSpPr>
              <a:spLocks noChangeArrowheads="1"/>
            </p:cNvSpPr>
            <p:nvPr/>
          </p:nvSpPr>
          <p:spPr bwMode="auto">
            <a:xfrm>
              <a:off x="4800" y="196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010</a:t>
              </a:r>
              <a:endParaRPr lang="zh-CN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22" name="Rectangle 14"/>
            <p:cNvSpPr>
              <a:spLocks noChangeArrowheads="1"/>
            </p:cNvSpPr>
            <p:nvPr/>
          </p:nvSpPr>
          <p:spPr bwMode="auto">
            <a:xfrm>
              <a:off x="3792" y="2592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23" name="Rectangle 15"/>
            <p:cNvSpPr>
              <a:spLocks noChangeArrowheads="1"/>
            </p:cNvSpPr>
            <p:nvPr/>
          </p:nvSpPr>
          <p:spPr bwMode="auto">
            <a:xfrm>
              <a:off x="3744" y="138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24" name="Rectangle 16"/>
            <p:cNvSpPr>
              <a:spLocks noChangeArrowheads="1"/>
            </p:cNvSpPr>
            <p:nvPr/>
          </p:nvSpPr>
          <p:spPr bwMode="auto">
            <a:xfrm>
              <a:off x="3216" y="2394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  <p:sp>
          <p:nvSpPr>
            <p:cNvPr id="196625" name="Rectangle 17"/>
            <p:cNvSpPr>
              <a:spLocks noChangeArrowheads="1"/>
            </p:cNvSpPr>
            <p:nvPr/>
          </p:nvSpPr>
          <p:spPr bwMode="auto">
            <a:xfrm>
              <a:off x="2880" y="345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26" name="Rectangle 18"/>
            <p:cNvSpPr>
              <a:spLocks noChangeArrowheads="1"/>
            </p:cNvSpPr>
            <p:nvPr/>
          </p:nvSpPr>
          <p:spPr bwMode="auto">
            <a:xfrm>
              <a:off x="4752" y="1440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  <p:sp>
          <p:nvSpPr>
            <p:cNvPr id="196627" name="Rectangle 19"/>
            <p:cNvSpPr>
              <a:spLocks noChangeArrowheads="1"/>
            </p:cNvSpPr>
            <p:nvPr/>
          </p:nvSpPr>
          <p:spPr bwMode="auto">
            <a:xfrm>
              <a:off x="4416" y="234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28" name="Rectangle 20"/>
            <p:cNvSpPr>
              <a:spLocks noChangeArrowheads="1"/>
            </p:cNvSpPr>
            <p:nvPr/>
          </p:nvSpPr>
          <p:spPr bwMode="auto">
            <a:xfrm>
              <a:off x="3360" y="345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1/1</a:t>
              </a:r>
            </a:p>
          </p:txBody>
        </p:sp>
        <p:sp>
          <p:nvSpPr>
            <p:cNvPr id="196629" name="Oval 21"/>
            <p:cNvSpPr>
              <a:spLocks noChangeArrowheads="1"/>
            </p:cNvSpPr>
            <p:nvPr/>
          </p:nvSpPr>
          <p:spPr bwMode="auto">
            <a:xfrm>
              <a:off x="3120" y="2928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30" name="Rectangle 22"/>
            <p:cNvSpPr>
              <a:spLocks noChangeArrowheads="1"/>
            </p:cNvSpPr>
            <p:nvPr/>
          </p:nvSpPr>
          <p:spPr bwMode="auto">
            <a:xfrm>
              <a:off x="3168" y="3018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100</a:t>
              </a:r>
              <a:endPara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31" name="Line 23"/>
            <p:cNvSpPr>
              <a:spLocks noChangeShapeType="1"/>
            </p:cNvSpPr>
            <p:nvPr/>
          </p:nvSpPr>
          <p:spPr bwMode="auto">
            <a:xfrm flipH="1">
              <a:off x="4656" y="2448"/>
              <a:ext cx="336" cy="48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32" name="Line 24"/>
            <p:cNvSpPr>
              <a:spLocks noChangeShapeType="1"/>
            </p:cNvSpPr>
            <p:nvPr/>
          </p:nvSpPr>
          <p:spPr bwMode="auto">
            <a:xfrm>
              <a:off x="4032" y="2448"/>
              <a:ext cx="336" cy="52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33" name="Line 25"/>
            <p:cNvSpPr>
              <a:spLocks noChangeShapeType="1"/>
            </p:cNvSpPr>
            <p:nvPr/>
          </p:nvSpPr>
          <p:spPr bwMode="auto">
            <a:xfrm flipH="1">
              <a:off x="3504" y="2400"/>
              <a:ext cx="336" cy="52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34" name="Line 26"/>
            <p:cNvSpPr>
              <a:spLocks noChangeShapeType="1"/>
            </p:cNvSpPr>
            <p:nvPr/>
          </p:nvSpPr>
          <p:spPr bwMode="auto">
            <a:xfrm>
              <a:off x="3360" y="3504"/>
              <a:ext cx="0" cy="48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35" name="Line 27"/>
            <p:cNvSpPr>
              <a:spLocks noChangeShapeType="1"/>
            </p:cNvSpPr>
            <p:nvPr/>
          </p:nvSpPr>
          <p:spPr bwMode="auto">
            <a:xfrm>
              <a:off x="4560" y="3504"/>
              <a:ext cx="0" cy="48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36" name="Rectangle 28"/>
            <p:cNvSpPr>
              <a:spLocks noChangeArrowheads="1"/>
            </p:cNvSpPr>
            <p:nvPr/>
          </p:nvSpPr>
          <p:spPr bwMode="auto">
            <a:xfrm>
              <a:off x="4080" y="345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37" name="Rectangle 29"/>
            <p:cNvSpPr>
              <a:spLocks noChangeArrowheads="1"/>
            </p:cNvSpPr>
            <p:nvPr/>
          </p:nvSpPr>
          <p:spPr bwMode="auto">
            <a:xfrm>
              <a:off x="4512" y="345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  <p:sp>
          <p:nvSpPr>
            <p:cNvPr id="196638" name="Line 30"/>
            <p:cNvSpPr>
              <a:spLocks noChangeShapeType="1"/>
            </p:cNvSpPr>
            <p:nvPr/>
          </p:nvSpPr>
          <p:spPr bwMode="auto">
            <a:xfrm>
              <a:off x="3360" y="3984"/>
              <a:ext cx="211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39" name="Line 31"/>
            <p:cNvSpPr>
              <a:spLocks noChangeShapeType="1"/>
            </p:cNvSpPr>
            <p:nvPr/>
          </p:nvSpPr>
          <p:spPr bwMode="auto">
            <a:xfrm flipV="1">
              <a:off x="5472" y="1296"/>
              <a:ext cx="0" cy="268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40" name="Line 32"/>
            <p:cNvSpPr>
              <a:spLocks noChangeShapeType="1"/>
            </p:cNvSpPr>
            <p:nvPr/>
          </p:nvSpPr>
          <p:spPr bwMode="auto">
            <a:xfrm flipH="1">
              <a:off x="4848" y="1296"/>
              <a:ext cx="62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41" name="Rectangle 33"/>
            <p:cNvSpPr>
              <a:spLocks noChangeArrowheads="1"/>
            </p:cNvSpPr>
            <p:nvPr/>
          </p:nvSpPr>
          <p:spPr bwMode="auto">
            <a:xfrm>
              <a:off x="4896" y="2394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  <p:sp>
          <p:nvSpPr>
            <p:cNvPr id="196648" name="Oval 40"/>
            <p:cNvSpPr>
              <a:spLocks noChangeArrowheads="1"/>
            </p:cNvSpPr>
            <p:nvPr/>
          </p:nvSpPr>
          <p:spPr bwMode="auto">
            <a:xfrm>
              <a:off x="2112" y="1878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49" name="Oval 41"/>
            <p:cNvSpPr>
              <a:spLocks noChangeArrowheads="1"/>
            </p:cNvSpPr>
            <p:nvPr/>
          </p:nvSpPr>
          <p:spPr bwMode="auto">
            <a:xfrm>
              <a:off x="1056" y="1878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50" name="Oval 42"/>
            <p:cNvSpPr>
              <a:spLocks noChangeArrowheads="1"/>
            </p:cNvSpPr>
            <p:nvPr/>
          </p:nvSpPr>
          <p:spPr bwMode="auto">
            <a:xfrm>
              <a:off x="1584" y="1014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51" name="Oval 43"/>
            <p:cNvSpPr>
              <a:spLocks noChangeArrowheads="1"/>
            </p:cNvSpPr>
            <p:nvPr/>
          </p:nvSpPr>
          <p:spPr bwMode="auto">
            <a:xfrm>
              <a:off x="1584" y="2934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52" name="Rectangle 44"/>
            <p:cNvSpPr>
              <a:spLocks noChangeArrowheads="1"/>
            </p:cNvSpPr>
            <p:nvPr/>
          </p:nvSpPr>
          <p:spPr bwMode="auto">
            <a:xfrm>
              <a:off x="1776" y="303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53" name="Rectangle 45"/>
            <p:cNvSpPr>
              <a:spLocks noChangeArrowheads="1"/>
            </p:cNvSpPr>
            <p:nvPr/>
          </p:nvSpPr>
          <p:spPr bwMode="auto">
            <a:xfrm>
              <a:off x="1776" y="111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54" name="Rectangle 46"/>
            <p:cNvSpPr>
              <a:spLocks noChangeArrowheads="1"/>
            </p:cNvSpPr>
            <p:nvPr/>
          </p:nvSpPr>
          <p:spPr bwMode="auto">
            <a:xfrm>
              <a:off x="1248" y="197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55" name="Rectangle 47"/>
            <p:cNvSpPr>
              <a:spLocks noChangeArrowheads="1"/>
            </p:cNvSpPr>
            <p:nvPr/>
          </p:nvSpPr>
          <p:spPr bwMode="auto">
            <a:xfrm>
              <a:off x="2304" y="197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56" name="Line 48"/>
            <p:cNvSpPr>
              <a:spLocks noChangeShapeType="1"/>
            </p:cNvSpPr>
            <p:nvPr/>
          </p:nvSpPr>
          <p:spPr bwMode="auto">
            <a:xfrm flipH="1">
              <a:off x="1392" y="1542"/>
              <a:ext cx="288" cy="33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57" name="Rectangle 49"/>
            <p:cNvSpPr>
              <a:spLocks noChangeArrowheads="1"/>
            </p:cNvSpPr>
            <p:nvPr/>
          </p:nvSpPr>
          <p:spPr bwMode="auto">
            <a:xfrm>
              <a:off x="1104" y="1392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58" name="Line 50"/>
            <p:cNvSpPr>
              <a:spLocks noChangeShapeType="1"/>
            </p:cNvSpPr>
            <p:nvPr/>
          </p:nvSpPr>
          <p:spPr bwMode="auto">
            <a:xfrm>
              <a:off x="2064" y="1542"/>
              <a:ext cx="240" cy="33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59" name="Rectangle 51"/>
            <p:cNvSpPr>
              <a:spLocks noChangeArrowheads="1"/>
            </p:cNvSpPr>
            <p:nvPr/>
          </p:nvSpPr>
          <p:spPr bwMode="auto">
            <a:xfrm>
              <a:off x="2112" y="1446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  <p:sp>
          <p:nvSpPr>
            <p:cNvPr id="196660" name="Oval 52"/>
            <p:cNvSpPr>
              <a:spLocks noChangeArrowheads="1"/>
            </p:cNvSpPr>
            <p:nvPr/>
          </p:nvSpPr>
          <p:spPr bwMode="auto">
            <a:xfrm>
              <a:off x="480" y="2934"/>
              <a:ext cx="624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661" name="Rectangle 53"/>
            <p:cNvSpPr>
              <a:spLocks noChangeArrowheads="1"/>
            </p:cNvSpPr>
            <p:nvPr/>
          </p:nvSpPr>
          <p:spPr bwMode="auto">
            <a:xfrm>
              <a:off x="672" y="303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6662" name="Rectangle 54"/>
            <p:cNvSpPr>
              <a:spLocks noChangeArrowheads="1"/>
            </p:cNvSpPr>
            <p:nvPr/>
          </p:nvSpPr>
          <p:spPr bwMode="auto">
            <a:xfrm>
              <a:off x="1104" y="249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63" name="Line 55"/>
            <p:cNvSpPr>
              <a:spLocks noChangeShapeType="1"/>
            </p:cNvSpPr>
            <p:nvPr/>
          </p:nvSpPr>
          <p:spPr bwMode="auto">
            <a:xfrm>
              <a:off x="1392" y="2454"/>
              <a:ext cx="336" cy="52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64" name="Rectangle 56"/>
            <p:cNvSpPr>
              <a:spLocks noChangeArrowheads="1"/>
            </p:cNvSpPr>
            <p:nvPr/>
          </p:nvSpPr>
          <p:spPr bwMode="auto">
            <a:xfrm>
              <a:off x="576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  <p:sp>
          <p:nvSpPr>
            <p:cNvPr id="196665" name="Line 57"/>
            <p:cNvSpPr>
              <a:spLocks noChangeShapeType="1"/>
            </p:cNvSpPr>
            <p:nvPr/>
          </p:nvSpPr>
          <p:spPr bwMode="auto">
            <a:xfrm flipH="1">
              <a:off x="864" y="2406"/>
              <a:ext cx="336" cy="52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66" name="Line 58"/>
            <p:cNvSpPr>
              <a:spLocks noChangeShapeType="1"/>
            </p:cNvSpPr>
            <p:nvPr/>
          </p:nvSpPr>
          <p:spPr bwMode="auto">
            <a:xfrm>
              <a:off x="1920" y="3510"/>
              <a:ext cx="0" cy="48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67" name="Rectangle 59"/>
            <p:cNvSpPr>
              <a:spLocks noChangeArrowheads="1"/>
            </p:cNvSpPr>
            <p:nvPr/>
          </p:nvSpPr>
          <p:spPr bwMode="auto">
            <a:xfrm>
              <a:off x="1440" y="345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68" name="Rectangle 60"/>
            <p:cNvSpPr>
              <a:spLocks noChangeArrowheads="1"/>
            </p:cNvSpPr>
            <p:nvPr/>
          </p:nvSpPr>
          <p:spPr bwMode="auto">
            <a:xfrm>
              <a:off x="1872" y="345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  <p:sp>
          <p:nvSpPr>
            <p:cNvPr id="196669" name="Rectangle 61"/>
            <p:cNvSpPr>
              <a:spLocks noChangeArrowheads="1"/>
            </p:cNvSpPr>
            <p:nvPr/>
          </p:nvSpPr>
          <p:spPr bwMode="auto">
            <a:xfrm>
              <a:off x="240" y="345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70" name="Rectangle 62"/>
            <p:cNvSpPr>
              <a:spLocks noChangeArrowheads="1"/>
            </p:cNvSpPr>
            <p:nvPr/>
          </p:nvSpPr>
          <p:spPr bwMode="auto">
            <a:xfrm>
              <a:off x="720" y="345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1/1</a:t>
              </a:r>
            </a:p>
          </p:txBody>
        </p:sp>
        <p:sp>
          <p:nvSpPr>
            <p:cNvPr id="196671" name="Line 63"/>
            <p:cNvSpPr>
              <a:spLocks noChangeShapeType="1"/>
            </p:cNvSpPr>
            <p:nvPr/>
          </p:nvSpPr>
          <p:spPr bwMode="auto">
            <a:xfrm>
              <a:off x="720" y="3510"/>
              <a:ext cx="0" cy="48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72" name="Line 64"/>
            <p:cNvSpPr>
              <a:spLocks noChangeShapeType="1"/>
            </p:cNvSpPr>
            <p:nvPr/>
          </p:nvSpPr>
          <p:spPr bwMode="auto">
            <a:xfrm>
              <a:off x="720" y="3990"/>
              <a:ext cx="211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73" name="Line 65"/>
            <p:cNvSpPr>
              <a:spLocks noChangeShapeType="1"/>
            </p:cNvSpPr>
            <p:nvPr/>
          </p:nvSpPr>
          <p:spPr bwMode="auto">
            <a:xfrm flipV="1">
              <a:off x="2832" y="1302"/>
              <a:ext cx="0" cy="268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74" name="Line 66"/>
            <p:cNvSpPr>
              <a:spLocks noChangeShapeType="1"/>
            </p:cNvSpPr>
            <p:nvPr/>
          </p:nvSpPr>
          <p:spPr bwMode="auto">
            <a:xfrm flipH="1">
              <a:off x="2208" y="1302"/>
              <a:ext cx="62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75" name="Rectangle 67"/>
            <p:cNvSpPr>
              <a:spLocks noChangeArrowheads="1"/>
            </p:cNvSpPr>
            <p:nvPr/>
          </p:nvSpPr>
          <p:spPr bwMode="auto">
            <a:xfrm>
              <a:off x="1776" y="2352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0/0</a:t>
              </a:r>
            </a:p>
          </p:txBody>
        </p:sp>
        <p:sp>
          <p:nvSpPr>
            <p:cNvPr id="196676" name="Line 68"/>
            <p:cNvSpPr>
              <a:spLocks noChangeShapeType="1"/>
            </p:cNvSpPr>
            <p:nvPr/>
          </p:nvSpPr>
          <p:spPr bwMode="auto">
            <a:xfrm flipH="1">
              <a:off x="2016" y="2454"/>
              <a:ext cx="336" cy="48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677" name="Rectangle 69"/>
            <p:cNvSpPr>
              <a:spLocks noChangeArrowheads="1"/>
            </p:cNvSpPr>
            <p:nvPr/>
          </p:nvSpPr>
          <p:spPr bwMode="auto">
            <a:xfrm>
              <a:off x="2256" y="24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1/0</a:t>
              </a:r>
            </a:p>
          </p:txBody>
        </p:sp>
      </p:grpSp>
      <p:sp>
        <p:nvSpPr>
          <p:cNvPr id="66" name="灯片编号占位符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62</a:t>
            </a:fld>
            <a:endParaRPr lang="en-US" altLang="zh-CN"/>
          </a:p>
        </p:txBody>
      </p:sp>
      <p:sp>
        <p:nvSpPr>
          <p:cNvPr id="67" name="矩形 66"/>
          <p:cNvSpPr/>
          <p:nvPr/>
        </p:nvSpPr>
        <p:spPr>
          <a:xfrm>
            <a:off x="5220072" y="44624"/>
            <a:ext cx="39604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Assign codes to the states with 3-bit binary numbers in the ascending order.</a:t>
            </a:r>
            <a:endParaRPr lang="zh-CN" alt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6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99" name="Group 51"/>
          <p:cNvGrpSpPr>
            <a:grpSpLocks/>
          </p:cNvGrpSpPr>
          <p:nvPr/>
        </p:nvGrpSpPr>
        <p:grpSpPr bwMode="auto">
          <a:xfrm>
            <a:off x="1295400" y="2735263"/>
            <a:ext cx="6705600" cy="3743325"/>
            <a:chOff x="816" y="1723"/>
            <a:chExt cx="4224" cy="2358"/>
          </a:xfrm>
        </p:grpSpPr>
        <p:sp>
          <p:nvSpPr>
            <p:cNvPr id="181252" name="Line 4"/>
            <p:cNvSpPr>
              <a:spLocks noChangeShapeType="1"/>
            </p:cNvSpPr>
            <p:nvPr/>
          </p:nvSpPr>
          <p:spPr bwMode="auto">
            <a:xfrm>
              <a:off x="912" y="2113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253" name="Line 5"/>
            <p:cNvSpPr>
              <a:spLocks noChangeShapeType="1"/>
            </p:cNvSpPr>
            <p:nvPr/>
          </p:nvSpPr>
          <p:spPr bwMode="auto">
            <a:xfrm>
              <a:off x="2688" y="1825"/>
              <a:ext cx="0" cy="22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254" name="Line 6"/>
            <p:cNvSpPr>
              <a:spLocks noChangeShapeType="1"/>
            </p:cNvSpPr>
            <p:nvPr/>
          </p:nvSpPr>
          <p:spPr bwMode="auto">
            <a:xfrm>
              <a:off x="4704" y="1825"/>
              <a:ext cx="0" cy="2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255" name="Rectangle 7"/>
            <p:cNvSpPr>
              <a:spLocks noChangeArrowheads="1"/>
            </p:cNvSpPr>
            <p:nvPr/>
          </p:nvSpPr>
          <p:spPr bwMode="auto">
            <a:xfrm>
              <a:off x="816" y="1723"/>
              <a:ext cx="41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X  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Z</a:t>
              </a:r>
              <a:endPara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81257" name="Oval 9"/>
          <p:cNvSpPr>
            <a:spLocks noChangeArrowheads="1"/>
          </p:cNvSpPr>
          <p:nvPr/>
        </p:nvSpPr>
        <p:spPr bwMode="auto">
          <a:xfrm>
            <a:off x="5476056" y="5334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1258" name="Oval 10"/>
          <p:cNvSpPr>
            <a:spLocks noChangeArrowheads="1"/>
          </p:cNvSpPr>
          <p:nvPr/>
        </p:nvSpPr>
        <p:spPr bwMode="auto">
          <a:xfrm>
            <a:off x="5476056" y="16002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1259" name="Oval 11"/>
          <p:cNvSpPr>
            <a:spLocks noChangeArrowheads="1"/>
          </p:cNvSpPr>
          <p:nvPr/>
        </p:nvSpPr>
        <p:spPr bwMode="auto">
          <a:xfrm>
            <a:off x="4028256" y="10668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1260" name="Oval 12"/>
          <p:cNvSpPr>
            <a:spLocks noChangeArrowheads="1"/>
          </p:cNvSpPr>
          <p:nvPr/>
        </p:nvSpPr>
        <p:spPr bwMode="auto">
          <a:xfrm>
            <a:off x="7228656" y="5334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1261" name="Oval 13"/>
          <p:cNvSpPr>
            <a:spLocks noChangeArrowheads="1"/>
          </p:cNvSpPr>
          <p:nvPr/>
        </p:nvSpPr>
        <p:spPr bwMode="auto">
          <a:xfrm>
            <a:off x="7228656" y="16002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1262" name="Rectangle 14"/>
          <p:cNvSpPr>
            <a:spLocks noChangeArrowheads="1"/>
          </p:cNvSpPr>
          <p:nvPr/>
        </p:nvSpPr>
        <p:spPr bwMode="auto">
          <a:xfrm>
            <a:off x="4028256" y="12192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</a:p>
        </p:txBody>
      </p:sp>
      <p:sp>
        <p:nvSpPr>
          <p:cNvPr id="181263" name="Rectangle 15"/>
          <p:cNvSpPr>
            <a:spLocks noChangeArrowheads="1"/>
          </p:cNvSpPr>
          <p:nvPr/>
        </p:nvSpPr>
        <p:spPr bwMode="auto">
          <a:xfrm>
            <a:off x="5476056" y="6858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010</a:t>
            </a:r>
          </a:p>
        </p:txBody>
      </p: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5476056" y="17526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001</a:t>
            </a:r>
          </a:p>
        </p:txBody>
      </p:sp>
      <p:sp>
        <p:nvSpPr>
          <p:cNvPr id="181265" name="Rectangle 17"/>
          <p:cNvSpPr>
            <a:spLocks noChangeArrowheads="1"/>
          </p:cNvSpPr>
          <p:nvPr/>
        </p:nvSpPr>
        <p:spPr bwMode="auto">
          <a:xfrm>
            <a:off x="7228656" y="17526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</a:p>
        </p:txBody>
      </p:sp>
      <p:sp>
        <p:nvSpPr>
          <p:cNvPr id="181266" name="Rectangle 18"/>
          <p:cNvSpPr>
            <a:spLocks noChangeArrowheads="1"/>
          </p:cNvSpPr>
          <p:nvPr/>
        </p:nvSpPr>
        <p:spPr bwMode="auto">
          <a:xfrm>
            <a:off x="7228656" y="6858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011</a:t>
            </a:r>
          </a:p>
        </p:txBody>
      </p:sp>
      <p:sp>
        <p:nvSpPr>
          <p:cNvPr id="181267" name="Line 19"/>
          <p:cNvSpPr>
            <a:spLocks noChangeShapeType="1"/>
          </p:cNvSpPr>
          <p:nvPr/>
        </p:nvSpPr>
        <p:spPr bwMode="auto">
          <a:xfrm flipV="1">
            <a:off x="4561656" y="914400"/>
            <a:ext cx="914400" cy="228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68" name="Line 20"/>
          <p:cNvSpPr>
            <a:spLocks noChangeShapeType="1"/>
          </p:cNvSpPr>
          <p:nvPr/>
        </p:nvSpPr>
        <p:spPr bwMode="auto">
          <a:xfrm>
            <a:off x="4637856" y="1676400"/>
            <a:ext cx="838200" cy="304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69" name="Line 21"/>
          <p:cNvSpPr>
            <a:spLocks noChangeShapeType="1"/>
          </p:cNvSpPr>
          <p:nvPr/>
        </p:nvSpPr>
        <p:spPr bwMode="auto">
          <a:xfrm>
            <a:off x="6161856" y="762000"/>
            <a:ext cx="1143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71" name="Line 23"/>
          <p:cNvSpPr>
            <a:spLocks noChangeShapeType="1"/>
          </p:cNvSpPr>
          <p:nvPr/>
        </p:nvSpPr>
        <p:spPr bwMode="auto">
          <a:xfrm>
            <a:off x="6161856" y="1981200"/>
            <a:ext cx="10668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72" name="Line 24"/>
          <p:cNvSpPr>
            <a:spLocks noChangeShapeType="1"/>
          </p:cNvSpPr>
          <p:nvPr/>
        </p:nvSpPr>
        <p:spPr bwMode="auto">
          <a:xfrm flipV="1">
            <a:off x="6085656" y="1143000"/>
            <a:ext cx="1295400" cy="533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73" name="Line 25"/>
          <p:cNvSpPr>
            <a:spLocks noChangeShapeType="1"/>
          </p:cNvSpPr>
          <p:nvPr/>
        </p:nvSpPr>
        <p:spPr bwMode="auto">
          <a:xfrm>
            <a:off x="7914456" y="838200"/>
            <a:ext cx="762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74" name="Line 26"/>
          <p:cNvSpPr>
            <a:spLocks noChangeShapeType="1"/>
          </p:cNvSpPr>
          <p:nvPr/>
        </p:nvSpPr>
        <p:spPr bwMode="auto">
          <a:xfrm>
            <a:off x="7914456" y="1981200"/>
            <a:ext cx="762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75" name="Line 27"/>
          <p:cNvSpPr>
            <a:spLocks noChangeShapeType="1"/>
          </p:cNvSpPr>
          <p:nvPr/>
        </p:nvSpPr>
        <p:spPr bwMode="auto">
          <a:xfrm flipV="1">
            <a:off x="8676456" y="304800"/>
            <a:ext cx="0" cy="1676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76" name="Line 28"/>
          <p:cNvSpPr>
            <a:spLocks noChangeShapeType="1"/>
          </p:cNvSpPr>
          <p:nvPr/>
        </p:nvSpPr>
        <p:spPr bwMode="auto">
          <a:xfrm flipH="1">
            <a:off x="4333056" y="304800"/>
            <a:ext cx="4343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77" name="Line 29"/>
          <p:cNvSpPr>
            <a:spLocks noChangeShapeType="1"/>
          </p:cNvSpPr>
          <p:nvPr/>
        </p:nvSpPr>
        <p:spPr bwMode="auto">
          <a:xfrm>
            <a:off x="4333056" y="304800"/>
            <a:ext cx="0" cy="762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278" name="Rectangle 30"/>
          <p:cNvSpPr>
            <a:spLocks noChangeArrowheads="1"/>
          </p:cNvSpPr>
          <p:nvPr/>
        </p:nvSpPr>
        <p:spPr bwMode="auto">
          <a:xfrm>
            <a:off x="4561656" y="17526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zh-CN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/0</a:t>
            </a:r>
          </a:p>
        </p:txBody>
      </p:sp>
      <p:sp>
        <p:nvSpPr>
          <p:cNvPr id="181279" name="Rectangle 31"/>
          <p:cNvSpPr>
            <a:spLocks noChangeArrowheads="1"/>
          </p:cNvSpPr>
          <p:nvPr/>
        </p:nvSpPr>
        <p:spPr bwMode="auto">
          <a:xfrm>
            <a:off x="6314256" y="1981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zh-CN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/0</a:t>
            </a:r>
          </a:p>
        </p:txBody>
      </p:sp>
      <p:sp>
        <p:nvSpPr>
          <p:cNvPr id="181280" name="Rectangle 32"/>
          <p:cNvSpPr>
            <a:spLocks noChangeArrowheads="1"/>
          </p:cNvSpPr>
          <p:nvPr/>
        </p:nvSpPr>
        <p:spPr bwMode="auto">
          <a:xfrm>
            <a:off x="7990656" y="1981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0/0</a:t>
            </a:r>
          </a:p>
        </p:txBody>
      </p:sp>
      <p:sp>
        <p:nvSpPr>
          <p:cNvPr id="181281" name="Rectangle 33"/>
          <p:cNvSpPr>
            <a:spLocks noChangeArrowheads="1"/>
          </p:cNvSpPr>
          <p:nvPr/>
        </p:nvSpPr>
        <p:spPr bwMode="auto">
          <a:xfrm>
            <a:off x="6390456" y="14478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0/0</a:t>
            </a:r>
          </a:p>
        </p:txBody>
      </p:sp>
      <p:sp>
        <p:nvSpPr>
          <p:cNvPr id="181282" name="Rectangle 34"/>
          <p:cNvSpPr>
            <a:spLocks noChangeArrowheads="1"/>
          </p:cNvSpPr>
          <p:nvPr/>
        </p:nvSpPr>
        <p:spPr bwMode="auto">
          <a:xfrm>
            <a:off x="6238056" y="7620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0/0</a:t>
            </a:r>
          </a:p>
        </p:txBody>
      </p:sp>
      <p:sp>
        <p:nvSpPr>
          <p:cNvPr id="181283" name="Rectangle 35"/>
          <p:cNvSpPr>
            <a:spLocks noChangeArrowheads="1"/>
          </p:cNvSpPr>
          <p:nvPr/>
        </p:nvSpPr>
        <p:spPr bwMode="auto">
          <a:xfrm>
            <a:off x="6238056" y="457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1/0</a:t>
            </a:r>
          </a:p>
        </p:txBody>
      </p:sp>
      <p:sp>
        <p:nvSpPr>
          <p:cNvPr id="181284" name="Rectangle 36"/>
          <p:cNvSpPr>
            <a:spLocks noChangeArrowheads="1"/>
          </p:cNvSpPr>
          <p:nvPr/>
        </p:nvSpPr>
        <p:spPr bwMode="auto">
          <a:xfrm>
            <a:off x="4714056" y="6858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1/0</a:t>
            </a:r>
          </a:p>
        </p:txBody>
      </p:sp>
      <p:sp>
        <p:nvSpPr>
          <p:cNvPr id="181285" name="Rectangle 37"/>
          <p:cNvSpPr>
            <a:spLocks noChangeArrowheads="1"/>
          </p:cNvSpPr>
          <p:nvPr/>
        </p:nvSpPr>
        <p:spPr bwMode="auto">
          <a:xfrm>
            <a:off x="7990656" y="1600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zh-CN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zh-CN" alt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81286" name="Rectangle 38"/>
          <p:cNvSpPr>
            <a:spLocks noChangeArrowheads="1"/>
          </p:cNvSpPr>
          <p:nvPr/>
        </p:nvSpPr>
        <p:spPr bwMode="auto">
          <a:xfrm>
            <a:off x="7990656" y="838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0/0</a:t>
            </a:r>
          </a:p>
        </p:txBody>
      </p:sp>
      <p:sp>
        <p:nvSpPr>
          <p:cNvPr id="181287" name="Rectangle 39"/>
          <p:cNvSpPr>
            <a:spLocks noChangeArrowheads="1"/>
          </p:cNvSpPr>
          <p:nvPr/>
        </p:nvSpPr>
        <p:spPr bwMode="auto">
          <a:xfrm>
            <a:off x="7990656" y="5334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1/0</a:t>
            </a:r>
          </a:p>
        </p:txBody>
      </p:sp>
      <p:sp>
        <p:nvSpPr>
          <p:cNvPr id="181288" name="Rectangle 40"/>
          <p:cNvSpPr>
            <a:spLocks noChangeArrowheads="1"/>
          </p:cNvSpPr>
          <p:nvPr/>
        </p:nvSpPr>
        <p:spPr bwMode="auto">
          <a:xfrm>
            <a:off x="1524000" y="3354388"/>
            <a:ext cx="654538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0  0   0   0   0    0    1    0</a:t>
            </a:r>
          </a:p>
        </p:txBody>
      </p:sp>
      <p:sp>
        <p:nvSpPr>
          <p:cNvPr id="181289" name="Rectangle 41"/>
          <p:cNvSpPr>
            <a:spLocks noChangeArrowheads="1"/>
          </p:cNvSpPr>
          <p:nvPr/>
        </p:nvSpPr>
        <p:spPr bwMode="auto">
          <a:xfrm>
            <a:off x="1524000" y="3735388"/>
            <a:ext cx="648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0  0   0   1   0    1    1    0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1290" name="Rectangle 42"/>
          <p:cNvSpPr>
            <a:spLocks noChangeArrowheads="1"/>
          </p:cNvSpPr>
          <p:nvPr/>
        </p:nvSpPr>
        <p:spPr bwMode="auto">
          <a:xfrm>
            <a:off x="1524000" y="4106863"/>
            <a:ext cx="648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0  0   1   0   0    1    1    0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1291" name="Rectangle 43"/>
          <p:cNvSpPr>
            <a:spLocks noChangeArrowheads="1"/>
          </p:cNvSpPr>
          <p:nvPr/>
        </p:nvSpPr>
        <p:spPr bwMode="auto">
          <a:xfrm>
            <a:off x="1524000" y="4573588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0  0   1   1   0    0    0    0</a:t>
            </a:r>
          </a:p>
        </p:txBody>
      </p:sp>
      <p:sp>
        <p:nvSpPr>
          <p:cNvPr id="181292" name="Rectangle 44"/>
          <p:cNvSpPr>
            <a:spLocks noChangeArrowheads="1"/>
          </p:cNvSpPr>
          <p:nvPr/>
        </p:nvSpPr>
        <p:spPr bwMode="auto">
          <a:xfrm>
            <a:off x="1524000" y="4953000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0  1   0   0   0    0    0    0</a:t>
            </a:r>
          </a:p>
        </p:txBody>
      </p:sp>
      <p:sp>
        <p:nvSpPr>
          <p:cNvPr id="181293" name="Rectangle 45"/>
          <p:cNvSpPr>
            <a:spLocks noChangeArrowheads="1"/>
          </p:cNvSpPr>
          <p:nvPr/>
        </p:nvSpPr>
        <p:spPr bwMode="auto">
          <a:xfrm>
            <a:off x="1524000" y="5334000"/>
            <a:ext cx="654538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1   0   1  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1294" name="Rectangle 46"/>
          <p:cNvSpPr>
            <a:spLocks noChangeArrowheads="1"/>
          </p:cNvSpPr>
          <p:nvPr/>
        </p:nvSpPr>
        <p:spPr bwMode="auto">
          <a:xfrm>
            <a:off x="1524000" y="5630863"/>
            <a:ext cx="648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1   1   0  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1295" name="Rectangle 47"/>
          <p:cNvSpPr>
            <a:spLocks noChangeArrowheads="1"/>
          </p:cNvSpPr>
          <p:nvPr/>
        </p:nvSpPr>
        <p:spPr bwMode="auto">
          <a:xfrm>
            <a:off x="1524000" y="6019800"/>
            <a:ext cx="654538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1   1   1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d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5" name="灯片编号占位符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63</a:t>
            </a:fld>
            <a:endParaRPr lang="en-US" altLang="zh-CN"/>
          </a:p>
        </p:txBody>
      </p:sp>
      <p:sp>
        <p:nvSpPr>
          <p:cNvPr id="46" name="矩形 45"/>
          <p:cNvSpPr/>
          <p:nvPr/>
        </p:nvSpPr>
        <p:spPr>
          <a:xfrm>
            <a:off x="216024" y="263550"/>
            <a:ext cx="3851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2. State Transition Table (first half)</a:t>
            </a:r>
            <a:endParaRPr lang="zh-CN" alt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1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1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1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88" grpId="0" build="p" autoUpdateAnimBg="0"/>
      <p:bldP spid="181289" grpId="0" build="p" autoUpdateAnimBg="0"/>
      <p:bldP spid="181290" grpId="0" build="p" autoUpdateAnimBg="0"/>
      <p:bldP spid="181291" grpId="0" build="p" autoUpdateAnimBg="0"/>
      <p:bldP spid="181292" grpId="0" build="p" autoUpdateAnimBg="0"/>
      <p:bldP spid="181293" grpId="0" build="p" autoUpdateAnimBg="0"/>
      <p:bldP spid="181294" grpId="0" build="p" autoUpdateAnimBg="0"/>
      <p:bldP spid="181295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Line 4"/>
          <p:cNvSpPr>
            <a:spLocks noChangeShapeType="1"/>
          </p:cNvSpPr>
          <p:nvPr/>
        </p:nvSpPr>
        <p:spPr bwMode="auto">
          <a:xfrm>
            <a:off x="1295400" y="3286125"/>
            <a:ext cx="670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77" name="Line 5"/>
          <p:cNvSpPr>
            <a:spLocks noChangeShapeType="1"/>
          </p:cNvSpPr>
          <p:nvPr/>
        </p:nvSpPr>
        <p:spPr bwMode="auto">
          <a:xfrm>
            <a:off x="4191000" y="2828925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>
            <a:off x="7467600" y="2828925"/>
            <a:ext cx="0" cy="3733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1295400" y="2667000"/>
            <a:ext cx="67329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  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 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 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281" name="Oval 9"/>
          <p:cNvSpPr>
            <a:spLocks noChangeArrowheads="1"/>
          </p:cNvSpPr>
          <p:nvPr/>
        </p:nvSpPr>
        <p:spPr bwMode="auto">
          <a:xfrm>
            <a:off x="5548064" y="5334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282" name="Oval 10"/>
          <p:cNvSpPr>
            <a:spLocks noChangeArrowheads="1"/>
          </p:cNvSpPr>
          <p:nvPr/>
        </p:nvSpPr>
        <p:spPr bwMode="auto">
          <a:xfrm>
            <a:off x="5548064" y="16002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283" name="Oval 11"/>
          <p:cNvSpPr>
            <a:spLocks noChangeArrowheads="1"/>
          </p:cNvSpPr>
          <p:nvPr/>
        </p:nvSpPr>
        <p:spPr bwMode="auto">
          <a:xfrm>
            <a:off x="4100264" y="10668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284" name="Oval 12"/>
          <p:cNvSpPr>
            <a:spLocks noChangeArrowheads="1"/>
          </p:cNvSpPr>
          <p:nvPr/>
        </p:nvSpPr>
        <p:spPr bwMode="auto">
          <a:xfrm>
            <a:off x="7300664" y="5334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285" name="Oval 13"/>
          <p:cNvSpPr>
            <a:spLocks noChangeArrowheads="1"/>
          </p:cNvSpPr>
          <p:nvPr/>
        </p:nvSpPr>
        <p:spPr bwMode="auto">
          <a:xfrm>
            <a:off x="7300664" y="1600200"/>
            <a:ext cx="6858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286" name="Rectangle 14"/>
          <p:cNvSpPr>
            <a:spLocks noChangeArrowheads="1"/>
          </p:cNvSpPr>
          <p:nvPr/>
        </p:nvSpPr>
        <p:spPr bwMode="auto">
          <a:xfrm>
            <a:off x="4100264" y="12192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>
            <a:off x="5548064" y="6858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010</a:t>
            </a: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5548064" y="17526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001</a:t>
            </a:r>
          </a:p>
        </p:txBody>
      </p:sp>
      <p:sp>
        <p:nvSpPr>
          <p:cNvPr id="182289" name="Rectangle 17"/>
          <p:cNvSpPr>
            <a:spLocks noChangeArrowheads="1"/>
          </p:cNvSpPr>
          <p:nvPr/>
        </p:nvSpPr>
        <p:spPr bwMode="auto">
          <a:xfrm>
            <a:off x="7300664" y="17526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7300664" y="6858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011</a:t>
            </a:r>
          </a:p>
        </p:txBody>
      </p:sp>
      <p:sp>
        <p:nvSpPr>
          <p:cNvPr id="182291" name="Line 19"/>
          <p:cNvSpPr>
            <a:spLocks noChangeShapeType="1"/>
          </p:cNvSpPr>
          <p:nvPr/>
        </p:nvSpPr>
        <p:spPr bwMode="auto">
          <a:xfrm flipV="1">
            <a:off x="4633664" y="914400"/>
            <a:ext cx="914400" cy="228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92" name="Line 20"/>
          <p:cNvSpPr>
            <a:spLocks noChangeShapeType="1"/>
          </p:cNvSpPr>
          <p:nvPr/>
        </p:nvSpPr>
        <p:spPr bwMode="auto">
          <a:xfrm>
            <a:off x="4709864" y="1676400"/>
            <a:ext cx="838200" cy="304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93" name="Line 21"/>
          <p:cNvSpPr>
            <a:spLocks noChangeShapeType="1"/>
          </p:cNvSpPr>
          <p:nvPr/>
        </p:nvSpPr>
        <p:spPr bwMode="auto">
          <a:xfrm>
            <a:off x="6233864" y="762000"/>
            <a:ext cx="1143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94" name="Line 22"/>
          <p:cNvSpPr>
            <a:spLocks noChangeShapeType="1"/>
          </p:cNvSpPr>
          <p:nvPr/>
        </p:nvSpPr>
        <p:spPr bwMode="auto">
          <a:xfrm>
            <a:off x="6233864" y="1981200"/>
            <a:ext cx="10668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95" name="Line 23"/>
          <p:cNvSpPr>
            <a:spLocks noChangeShapeType="1"/>
          </p:cNvSpPr>
          <p:nvPr/>
        </p:nvSpPr>
        <p:spPr bwMode="auto">
          <a:xfrm flipV="1">
            <a:off x="6157664" y="1143000"/>
            <a:ext cx="1295400" cy="533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96" name="Line 24"/>
          <p:cNvSpPr>
            <a:spLocks noChangeShapeType="1"/>
          </p:cNvSpPr>
          <p:nvPr/>
        </p:nvSpPr>
        <p:spPr bwMode="auto">
          <a:xfrm>
            <a:off x="7986464" y="838200"/>
            <a:ext cx="762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97" name="Line 25"/>
          <p:cNvSpPr>
            <a:spLocks noChangeShapeType="1"/>
          </p:cNvSpPr>
          <p:nvPr/>
        </p:nvSpPr>
        <p:spPr bwMode="auto">
          <a:xfrm>
            <a:off x="7986464" y="1981200"/>
            <a:ext cx="762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98" name="Line 26"/>
          <p:cNvSpPr>
            <a:spLocks noChangeShapeType="1"/>
          </p:cNvSpPr>
          <p:nvPr/>
        </p:nvSpPr>
        <p:spPr bwMode="auto">
          <a:xfrm flipV="1">
            <a:off x="8748464" y="304800"/>
            <a:ext cx="0" cy="1676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299" name="Line 27"/>
          <p:cNvSpPr>
            <a:spLocks noChangeShapeType="1"/>
          </p:cNvSpPr>
          <p:nvPr/>
        </p:nvSpPr>
        <p:spPr bwMode="auto">
          <a:xfrm flipH="1">
            <a:off x="4405064" y="304800"/>
            <a:ext cx="4343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300" name="Line 28"/>
          <p:cNvSpPr>
            <a:spLocks noChangeShapeType="1"/>
          </p:cNvSpPr>
          <p:nvPr/>
        </p:nvSpPr>
        <p:spPr bwMode="auto">
          <a:xfrm>
            <a:off x="4405064" y="304800"/>
            <a:ext cx="0" cy="762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2301" name="Rectangle 29"/>
          <p:cNvSpPr>
            <a:spLocks noChangeArrowheads="1"/>
          </p:cNvSpPr>
          <p:nvPr/>
        </p:nvSpPr>
        <p:spPr bwMode="auto">
          <a:xfrm>
            <a:off x="4633664" y="17526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zh-CN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/0</a:t>
            </a:r>
          </a:p>
        </p:txBody>
      </p:sp>
      <p:sp>
        <p:nvSpPr>
          <p:cNvPr id="182302" name="Rectangle 30"/>
          <p:cNvSpPr>
            <a:spLocks noChangeArrowheads="1"/>
          </p:cNvSpPr>
          <p:nvPr/>
        </p:nvSpPr>
        <p:spPr bwMode="auto">
          <a:xfrm>
            <a:off x="6386264" y="1981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zh-CN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/0</a:t>
            </a:r>
          </a:p>
        </p:txBody>
      </p:sp>
      <p:sp>
        <p:nvSpPr>
          <p:cNvPr id="182303" name="Rectangle 31"/>
          <p:cNvSpPr>
            <a:spLocks noChangeArrowheads="1"/>
          </p:cNvSpPr>
          <p:nvPr/>
        </p:nvSpPr>
        <p:spPr bwMode="auto">
          <a:xfrm>
            <a:off x="8062664" y="1981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0/0</a:t>
            </a: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6462464" y="14478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0/0</a:t>
            </a:r>
          </a:p>
        </p:txBody>
      </p:sp>
      <p:sp>
        <p:nvSpPr>
          <p:cNvPr id="182305" name="Rectangle 33"/>
          <p:cNvSpPr>
            <a:spLocks noChangeArrowheads="1"/>
          </p:cNvSpPr>
          <p:nvPr/>
        </p:nvSpPr>
        <p:spPr bwMode="auto">
          <a:xfrm>
            <a:off x="6310064" y="7620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0/0</a:t>
            </a:r>
          </a:p>
        </p:txBody>
      </p:sp>
      <p:sp>
        <p:nvSpPr>
          <p:cNvPr id="182306" name="Rectangle 34"/>
          <p:cNvSpPr>
            <a:spLocks noChangeArrowheads="1"/>
          </p:cNvSpPr>
          <p:nvPr/>
        </p:nvSpPr>
        <p:spPr bwMode="auto">
          <a:xfrm>
            <a:off x="6310064" y="457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1/0</a:t>
            </a:r>
          </a:p>
        </p:txBody>
      </p:sp>
      <p:sp>
        <p:nvSpPr>
          <p:cNvPr id="182307" name="Rectangle 35"/>
          <p:cNvSpPr>
            <a:spLocks noChangeArrowheads="1"/>
          </p:cNvSpPr>
          <p:nvPr/>
        </p:nvSpPr>
        <p:spPr bwMode="auto">
          <a:xfrm>
            <a:off x="4786064" y="6858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1/0</a:t>
            </a:r>
          </a:p>
        </p:txBody>
      </p:sp>
      <p:sp>
        <p:nvSpPr>
          <p:cNvPr id="182308" name="Rectangle 36"/>
          <p:cNvSpPr>
            <a:spLocks noChangeArrowheads="1"/>
          </p:cNvSpPr>
          <p:nvPr/>
        </p:nvSpPr>
        <p:spPr bwMode="auto">
          <a:xfrm>
            <a:off x="8062664" y="1600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zh-CN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zh-CN" alt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82309" name="Rectangle 37"/>
          <p:cNvSpPr>
            <a:spLocks noChangeArrowheads="1"/>
          </p:cNvSpPr>
          <p:nvPr/>
        </p:nvSpPr>
        <p:spPr bwMode="auto">
          <a:xfrm>
            <a:off x="8062664" y="838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0/0</a:t>
            </a:r>
          </a:p>
        </p:txBody>
      </p:sp>
      <p:sp>
        <p:nvSpPr>
          <p:cNvPr id="182310" name="Rectangle 38"/>
          <p:cNvSpPr>
            <a:spLocks noChangeArrowheads="1"/>
          </p:cNvSpPr>
          <p:nvPr/>
        </p:nvSpPr>
        <p:spPr bwMode="auto">
          <a:xfrm>
            <a:off x="8062664" y="5334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1/0</a:t>
            </a:r>
          </a:p>
        </p:txBody>
      </p:sp>
      <p:sp>
        <p:nvSpPr>
          <p:cNvPr id="182311" name="Rectangle 39"/>
          <p:cNvSpPr>
            <a:spLocks noChangeArrowheads="1"/>
          </p:cNvSpPr>
          <p:nvPr/>
        </p:nvSpPr>
        <p:spPr bwMode="auto">
          <a:xfrm>
            <a:off x="1295400" y="3276600"/>
            <a:ext cx="668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1  0   0   0   0     1    0    0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312" name="Rectangle 40"/>
          <p:cNvSpPr>
            <a:spLocks noChangeArrowheads="1"/>
          </p:cNvSpPr>
          <p:nvPr/>
        </p:nvSpPr>
        <p:spPr bwMode="auto">
          <a:xfrm>
            <a:off x="1295400" y="3741738"/>
            <a:ext cx="675056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1  0   0   1   1     0    0    0</a:t>
            </a:r>
          </a:p>
        </p:txBody>
      </p:sp>
      <p:sp>
        <p:nvSpPr>
          <p:cNvPr id="182313" name="Rectangle 41"/>
          <p:cNvSpPr>
            <a:spLocks noChangeArrowheads="1"/>
          </p:cNvSpPr>
          <p:nvPr/>
        </p:nvSpPr>
        <p:spPr bwMode="auto">
          <a:xfrm>
            <a:off x="1295400" y="4114800"/>
            <a:ext cx="668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1  0   1   0   0     1    1    0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314" name="Rectangle 42"/>
          <p:cNvSpPr>
            <a:spLocks noChangeArrowheads="1"/>
          </p:cNvSpPr>
          <p:nvPr/>
        </p:nvSpPr>
        <p:spPr bwMode="auto">
          <a:xfrm>
            <a:off x="1295400" y="4495800"/>
            <a:ext cx="668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1  0   1   1   0     0    0    0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315" name="Rectangle 43"/>
          <p:cNvSpPr>
            <a:spLocks noChangeArrowheads="1"/>
          </p:cNvSpPr>
          <p:nvPr/>
        </p:nvSpPr>
        <p:spPr bwMode="auto">
          <a:xfrm>
            <a:off x="1295400" y="4960938"/>
            <a:ext cx="675056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1  1   0   0   0     0    0    1</a:t>
            </a:r>
          </a:p>
        </p:txBody>
      </p:sp>
      <p:sp>
        <p:nvSpPr>
          <p:cNvPr id="182316" name="Rectangle 44"/>
          <p:cNvSpPr>
            <a:spLocks noChangeArrowheads="1"/>
          </p:cNvSpPr>
          <p:nvPr/>
        </p:nvSpPr>
        <p:spPr bwMode="auto">
          <a:xfrm>
            <a:off x="1295400" y="5334000"/>
            <a:ext cx="668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1   0   1  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 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317" name="Rectangle 45"/>
          <p:cNvSpPr>
            <a:spLocks noChangeArrowheads="1"/>
          </p:cNvSpPr>
          <p:nvPr/>
        </p:nvSpPr>
        <p:spPr bwMode="auto">
          <a:xfrm>
            <a:off x="1295400" y="5722938"/>
            <a:ext cx="675056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1   1   0  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 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318" name="Rectangle 46"/>
          <p:cNvSpPr>
            <a:spLocks noChangeArrowheads="1"/>
          </p:cNvSpPr>
          <p:nvPr/>
        </p:nvSpPr>
        <p:spPr bwMode="auto">
          <a:xfrm>
            <a:off x="1295400" y="6103938"/>
            <a:ext cx="675056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1   1   1   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 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4" name="灯片编号占位符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64</a:t>
            </a:fld>
            <a:endParaRPr lang="en-US" altLang="zh-CN"/>
          </a:p>
        </p:txBody>
      </p:sp>
      <p:sp>
        <p:nvSpPr>
          <p:cNvPr id="45" name="矩形 44"/>
          <p:cNvSpPr/>
          <p:nvPr/>
        </p:nvSpPr>
        <p:spPr>
          <a:xfrm>
            <a:off x="216024" y="263550"/>
            <a:ext cx="3851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2. State Transition Table (second half)</a:t>
            </a:r>
            <a:endParaRPr lang="zh-CN" alt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11" grpId="0" build="p" autoUpdateAnimBg="0"/>
      <p:bldP spid="182312" grpId="0" build="p" autoUpdateAnimBg="0"/>
      <p:bldP spid="182313" grpId="0" build="p" autoUpdateAnimBg="0"/>
      <p:bldP spid="182314" grpId="0" build="p" autoUpdateAnimBg="0"/>
      <p:bldP spid="182315" grpId="0" build="p" autoUpdateAnimBg="0"/>
      <p:bldP spid="182316" grpId="0" build="p" autoUpdateAnimBg="0"/>
      <p:bldP spid="182317" grpId="0" build="p" autoUpdateAnimBg="0"/>
      <p:bldP spid="182318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1906960" y="2357937"/>
            <a:ext cx="3429000" cy="2819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3301" name="Line 5"/>
          <p:cNvSpPr>
            <a:spLocks noChangeShapeType="1"/>
          </p:cNvSpPr>
          <p:nvPr/>
        </p:nvSpPr>
        <p:spPr bwMode="auto">
          <a:xfrm flipV="1">
            <a:off x="1906960" y="3043737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02" name="Line 6"/>
          <p:cNvSpPr>
            <a:spLocks noChangeShapeType="1"/>
          </p:cNvSpPr>
          <p:nvPr/>
        </p:nvSpPr>
        <p:spPr bwMode="auto">
          <a:xfrm>
            <a:off x="1906960" y="4491537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03" name="Line 7"/>
          <p:cNvSpPr>
            <a:spLocks noChangeShapeType="1"/>
          </p:cNvSpPr>
          <p:nvPr/>
        </p:nvSpPr>
        <p:spPr bwMode="auto">
          <a:xfrm>
            <a:off x="1906960" y="3729537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2745160" y="2357937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>
            <a:off x="4421560" y="2357937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3583360" y="2357937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07" name="Line 11"/>
          <p:cNvSpPr>
            <a:spLocks noChangeShapeType="1"/>
          </p:cNvSpPr>
          <p:nvPr/>
        </p:nvSpPr>
        <p:spPr bwMode="auto">
          <a:xfrm flipH="1" flipV="1">
            <a:off x="1144960" y="1595937"/>
            <a:ext cx="762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611560" y="986337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611560" y="1672137"/>
            <a:ext cx="195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1297360" y="1291137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1983160" y="1815012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2" name="Rectangle 16"/>
          <p:cNvSpPr>
            <a:spLocks noChangeArrowheads="1"/>
          </p:cNvSpPr>
          <p:nvPr/>
        </p:nvSpPr>
        <p:spPr bwMode="auto">
          <a:xfrm>
            <a:off x="1297360" y="2348412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2821360" y="1815012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1297360" y="3034212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3659560" y="1815012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1297360" y="3720012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1297360" y="4482012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8" name="Rectangle 22"/>
          <p:cNvSpPr>
            <a:spLocks noChangeArrowheads="1"/>
          </p:cNvSpPr>
          <p:nvPr/>
        </p:nvSpPr>
        <p:spPr bwMode="auto">
          <a:xfrm>
            <a:off x="4573960" y="1815012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19" name="Rectangle 23"/>
          <p:cNvSpPr>
            <a:spLocks noChangeArrowheads="1"/>
          </p:cNvSpPr>
          <p:nvPr/>
        </p:nvSpPr>
        <p:spPr bwMode="auto">
          <a:xfrm>
            <a:off x="2059360" y="37962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0" name="Rectangle 24"/>
          <p:cNvSpPr>
            <a:spLocks noChangeArrowheads="1"/>
          </p:cNvSpPr>
          <p:nvPr/>
        </p:nvSpPr>
        <p:spPr bwMode="auto">
          <a:xfrm>
            <a:off x="2897560" y="37962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1" name="Rectangle 25"/>
          <p:cNvSpPr>
            <a:spLocks noChangeArrowheads="1"/>
          </p:cNvSpPr>
          <p:nvPr/>
        </p:nvSpPr>
        <p:spPr bwMode="auto">
          <a:xfrm>
            <a:off x="3735760" y="37962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2" name="Rectangle 26"/>
          <p:cNvSpPr>
            <a:spLocks noChangeArrowheads="1"/>
          </p:cNvSpPr>
          <p:nvPr/>
        </p:nvSpPr>
        <p:spPr bwMode="auto">
          <a:xfrm>
            <a:off x="4650160" y="37962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3" name="Rectangle 27"/>
          <p:cNvSpPr>
            <a:spLocks noChangeArrowheads="1"/>
          </p:cNvSpPr>
          <p:nvPr/>
        </p:nvSpPr>
        <p:spPr bwMode="auto">
          <a:xfrm>
            <a:off x="4650160" y="44820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3735760" y="44820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5" name="Rectangle 29"/>
          <p:cNvSpPr>
            <a:spLocks noChangeArrowheads="1"/>
          </p:cNvSpPr>
          <p:nvPr/>
        </p:nvSpPr>
        <p:spPr bwMode="auto">
          <a:xfrm>
            <a:off x="2973760" y="23484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6" name="Rectangle 30"/>
          <p:cNvSpPr>
            <a:spLocks noChangeArrowheads="1"/>
          </p:cNvSpPr>
          <p:nvPr/>
        </p:nvSpPr>
        <p:spPr bwMode="auto">
          <a:xfrm>
            <a:off x="3811960" y="23484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7" name="Rectangle 31"/>
          <p:cNvSpPr>
            <a:spLocks noChangeArrowheads="1"/>
          </p:cNvSpPr>
          <p:nvPr/>
        </p:nvSpPr>
        <p:spPr bwMode="auto">
          <a:xfrm>
            <a:off x="2059360" y="30342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8" name="Rectangle 32"/>
          <p:cNvSpPr>
            <a:spLocks noChangeArrowheads="1"/>
          </p:cNvSpPr>
          <p:nvPr/>
        </p:nvSpPr>
        <p:spPr bwMode="auto">
          <a:xfrm>
            <a:off x="2059360" y="44820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29" name="Rectangle 33"/>
          <p:cNvSpPr>
            <a:spLocks noChangeArrowheads="1"/>
          </p:cNvSpPr>
          <p:nvPr/>
        </p:nvSpPr>
        <p:spPr bwMode="auto">
          <a:xfrm>
            <a:off x="2897560" y="44820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4726360" y="23484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31" name="Rectangle 35"/>
          <p:cNvSpPr>
            <a:spLocks noChangeArrowheads="1"/>
          </p:cNvSpPr>
          <p:nvPr/>
        </p:nvSpPr>
        <p:spPr bwMode="auto">
          <a:xfrm>
            <a:off x="3735760" y="30342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32" name="Rectangle 36"/>
          <p:cNvSpPr>
            <a:spLocks noChangeArrowheads="1"/>
          </p:cNvSpPr>
          <p:nvPr/>
        </p:nvSpPr>
        <p:spPr bwMode="auto">
          <a:xfrm>
            <a:off x="2897560" y="30342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33" name="Rectangle 37"/>
          <p:cNvSpPr>
            <a:spLocks noChangeArrowheads="1"/>
          </p:cNvSpPr>
          <p:nvPr/>
        </p:nvSpPr>
        <p:spPr bwMode="auto">
          <a:xfrm>
            <a:off x="4650160" y="31104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34" name="Rectangle 38"/>
          <p:cNvSpPr>
            <a:spLocks noChangeArrowheads="1"/>
          </p:cNvSpPr>
          <p:nvPr/>
        </p:nvSpPr>
        <p:spPr bwMode="auto">
          <a:xfrm>
            <a:off x="2135560" y="23484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335" name="Oval 39"/>
          <p:cNvSpPr>
            <a:spLocks noChangeArrowheads="1"/>
          </p:cNvSpPr>
          <p:nvPr/>
        </p:nvSpPr>
        <p:spPr bwMode="auto">
          <a:xfrm>
            <a:off x="2745160" y="3805737"/>
            <a:ext cx="838200" cy="13716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83346" name="Group 50"/>
          <p:cNvGrpSpPr>
            <a:grpSpLocks/>
          </p:cNvGrpSpPr>
          <p:nvPr/>
        </p:nvGrpSpPr>
        <p:grpSpPr bwMode="auto">
          <a:xfrm>
            <a:off x="2135560" y="5373216"/>
            <a:ext cx="2011363" cy="1357313"/>
            <a:chOff x="2112" y="3030"/>
            <a:chExt cx="1267" cy="855"/>
          </a:xfrm>
        </p:grpSpPr>
        <p:graphicFrame>
          <p:nvGraphicFramePr>
            <p:cNvPr id="183344" name="Object 48"/>
            <p:cNvGraphicFramePr>
              <a:graphicFrameLocks noChangeAspect="1"/>
            </p:cNvGraphicFramePr>
            <p:nvPr/>
          </p:nvGraphicFramePr>
          <p:xfrm>
            <a:off x="2112" y="3030"/>
            <a:ext cx="1267" cy="350"/>
          </p:xfrm>
          <a:graphic>
            <a:graphicData uri="http://schemas.openxmlformats.org/presentationml/2006/ole">
              <p:oleObj spid="_x0000_s305432" name="Equation" r:id="rId6" imgW="1524240" imgH="419040" progId="Equation.3">
                <p:embed/>
              </p:oleObj>
            </a:graphicData>
          </a:graphic>
        </p:graphicFrame>
        <p:graphicFrame>
          <p:nvGraphicFramePr>
            <p:cNvPr id="183345" name="Object 49"/>
            <p:cNvGraphicFramePr>
              <a:graphicFrameLocks noChangeAspect="1"/>
            </p:cNvGraphicFramePr>
            <p:nvPr/>
          </p:nvGraphicFramePr>
          <p:xfrm>
            <a:off x="2112" y="3552"/>
            <a:ext cx="1084" cy="333"/>
          </p:xfrm>
          <a:graphic>
            <a:graphicData uri="http://schemas.openxmlformats.org/presentationml/2006/ole">
              <p:oleObj spid="_x0000_s305433" name="Equation" r:id="rId7" imgW="1308240" imgH="393840" progId="Equation.3">
                <p:embed/>
              </p:oleObj>
            </a:graphicData>
          </a:graphic>
        </p:graphicFrame>
      </p:grpSp>
      <p:sp>
        <p:nvSpPr>
          <p:cNvPr id="41" name="灯片编号占位符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65</a:t>
            </a:fld>
            <a:endParaRPr lang="en-US" altLang="zh-CN"/>
          </a:p>
        </p:txBody>
      </p:sp>
      <p:sp>
        <p:nvSpPr>
          <p:cNvPr id="42" name="Rectangle 80"/>
          <p:cNvSpPr>
            <a:spLocks noChangeArrowheads="1"/>
          </p:cNvSpPr>
          <p:nvPr/>
        </p:nvSpPr>
        <p:spPr bwMode="auto">
          <a:xfrm>
            <a:off x="18896" y="179929"/>
            <a:ext cx="469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3. Simplification by K-map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860032" y="1886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circuit is required to be implemented by D flip-flop.</a:t>
            </a:r>
            <a:endParaRPr lang="zh-CN" alt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" name="Object 603"/>
          <p:cNvGraphicFramePr>
            <a:graphicFrameLocks noChangeAspect="1"/>
          </p:cNvGraphicFramePr>
          <p:nvPr/>
        </p:nvGraphicFramePr>
        <p:xfrm>
          <a:off x="6444208" y="3717032"/>
          <a:ext cx="1666875" cy="579438"/>
        </p:xfrm>
        <a:graphic>
          <a:graphicData uri="http://schemas.openxmlformats.org/presentationml/2006/ole">
            <p:oleObj spid="_x0000_s305434" name="Equation" r:id="rId8" imgW="698400" imgH="253800" progId="Equation.DSMT4">
              <p:embed/>
            </p:oleObj>
          </a:graphicData>
        </a:graphic>
      </p:graphicFrame>
      <p:sp>
        <p:nvSpPr>
          <p:cNvPr id="45" name="矩形 44"/>
          <p:cNvSpPr/>
          <p:nvPr/>
        </p:nvSpPr>
        <p:spPr>
          <a:xfrm>
            <a:off x="5436096" y="2762925"/>
            <a:ext cx="3744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Characteristic Equation of D Flip-Flop: 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83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3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623120" y="1484040"/>
            <a:ext cx="3429000" cy="2819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25" name="Line 5"/>
          <p:cNvSpPr>
            <a:spLocks noChangeShapeType="1"/>
          </p:cNvSpPr>
          <p:nvPr/>
        </p:nvSpPr>
        <p:spPr bwMode="auto">
          <a:xfrm flipV="1">
            <a:off x="1623120" y="216984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1623120" y="361764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27" name="Line 7"/>
          <p:cNvSpPr>
            <a:spLocks noChangeShapeType="1"/>
          </p:cNvSpPr>
          <p:nvPr/>
        </p:nvSpPr>
        <p:spPr bwMode="auto">
          <a:xfrm>
            <a:off x="1623120" y="285564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2461320" y="148404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29" name="Line 9"/>
          <p:cNvSpPr>
            <a:spLocks noChangeShapeType="1"/>
          </p:cNvSpPr>
          <p:nvPr/>
        </p:nvSpPr>
        <p:spPr bwMode="auto">
          <a:xfrm>
            <a:off x="4137720" y="148404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>
            <a:off x="3299520" y="148404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 flipH="1" flipV="1">
            <a:off x="861120" y="722040"/>
            <a:ext cx="762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251520" y="18864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327720" y="798240"/>
            <a:ext cx="195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937320" y="41724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1699320" y="94111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1013520" y="147451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2537520" y="94111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1013520" y="216031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3375720" y="94111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1013520" y="284611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1013520" y="360811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2" name="Rectangle 22"/>
          <p:cNvSpPr>
            <a:spLocks noChangeArrowheads="1"/>
          </p:cNvSpPr>
          <p:nvPr/>
        </p:nvSpPr>
        <p:spPr bwMode="auto">
          <a:xfrm>
            <a:off x="4290120" y="94111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1775520" y="29223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2613720" y="29223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5" name="Rectangle 25"/>
          <p:cNvSpPr>
            <a:spLocks noChangeArrowheads="1"/>
          </p:cNvSpPr>
          <p:nvPr/>
        </p:nvSpPr>
        <p:spPr bwMode="auto">
          <a:xfrm>
            <a:off x="3451920" y="29223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4366320" y="29223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4366320" y="36081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8" name="Rectangle 28"/>
          <p:cNvSpPr>
            <a:spLocks noChangeArrowheads="1"/>
          </p:cNvSpPr>
          <p:nvPr/>
        </p:nvSpPr>
        <p:spPr bwMode="auto">
          <a:xfrm>
            <a:off x="3451920" y="36081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49" name="Rectangle 29"/>
          <p:cNvSpPr>
            <a:spLocks noChangeArrowheads="1"/>
          </p:cNvSpPr>
          <p:nvPr/>
        </p:nvSpPr>
        <p:spPr bwMode="auto">
          <a:xfrm>
            <a:off x="2689920" y="14745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3528120" y="14745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51" name="Rectangle 31"/>
          <p:cNvSpPr>
            <a:spLocks noChangeArrowheads="1"/>
          </p:cNvSpPr>
          <p:nvPr/>
        </p:nvSpPr>
        <p:spPr bwMode="auto">
          <a:xfrm>
            <a:off x="1775520" y="21603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1775520" y="36081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2613720" y="36081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4442520" y="14745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55" name="Rectangle 35"/>
          <p:cNvSpPr>
            <a:spLocks noChangeArrowheads="1"/>
          </p:cNvSpPr>
          <p:nvPr/>
        </p:nvSpPr>
        <p:spPr bwMode="auto">
          <a:xfrm>
            <a:off x="3451920" y="21603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56" name="Rectangle 36"/>
          <p:cNvSpPr>
            <a:spLocks noChangeArrowheads="1"/>
          </p:cNvSpPr>
          <p:nvPr/>
        </p:nvSpPr>
        <p:spPr bwMode="auto">
          <a:xfrm>
            <a:off x="2613720" y="21603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57" name="Rectangle 37"/>
          <p:cNvSpPr>
            <a:spLocks noChangeArrowheads="1"/>
          </p:cNvSpPr>
          <p:nvPr/>
        </p:nvSpPr>
        <p:spPr bwMode="auto">
          <a:xfrm>
            <a:off x="4366320" y="22365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58" name="Rectangle 38"/>
          <p:cNvSpPr>
            <a:spLocks noChangeArrowheads="1"/>
          </p:cNvSpPr>
          <p:nvPr/>
        </p:nvSpPr>
        <p:spPr bwMode="auto">
          <a:xfrm>
            <a:off x="1851720" y="147451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84368" name="Group 48"/>
          <p:cNvGrpSpPr>
            <a:grpSpLocks/>
          </p:cNvGrpSpPr>
          <p:nvPr/>
        </p:nvGrpSpPr>
        <p:grpSpPr bwMode="auto">
          <a:xfrm>
            <a:off x="1470720" y="3541440"/>
            <a:ext cx="3810000" cy="835025"/>
            <a:chOff x="2112" y="2304"/>
            <a:chExt cx="2400" cy="526"/>
          </a:xfrm>
        </p:grpSpPr>
        <p:sp>
          <p:nvSpPr>
            <p:cNvPr id="184359" name="Arc 39"/>
            <p:cNvSpPr>
              <a:spLocks/>
            </p:cNvSpPr>
            <p:nvPr/>
          </p:nvSpPr>
          <p:spPr bwMode="auto">
            <a:xfrm>
              <a:off x="2112" y="2352"/>
              <a:ext cx="519" cy="478"/>
            </a:xfrm>
            <a:custGeom>
              <a:avLst/>
              <a:gdLst>
                <a:gd name="G0" fmla="+- 8667 0 0"/>
                <a:gd name="G1" fmla="+- 21600 0 0"/>
                <a:gd name="G2" fmla="+- 21600 0 0"/>
                <a:gd name="T0" fmla="*/ 1579 w 30267"/>
                <a:gd name="T1" fmla="*/ 1196 h 43200"/>
                <a:gd name="T2" fmla="*/ 0 w 30267"/>
                <a:gd name="T3" fmla="*/ 41385 h 43200"/>
                <a:gd name="T4" fmla="*/ 8667 w 302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67" h="43200" fill="none" extrusionOk="0">
                  <a:moveTo>
                    <a:pt x="1579" y="1196"/>
                  </a:moveTo>
                  <a:cubicBezTo>
                    <a:pt x="3858" y="404"/>
                    <a:pt x="6254" y="-1"/>
                    <a:pt x="8667" y="0"/>
                  </a:cubicBezTo>
                  <a:cubicBezTo>
                    <a:pt x="20596" y="0"/>
                    <a:pt x="30267" y="9670"/>
                    <a:pt x="30267" y="21600"/>
                  </a:cubicBezTo>
                  <a:cubicBezTo>
                    <a:pt x="30267" y="33529"/>
                    <a:pt x="20596" y="43200"/>
                    <a:pt x="8667" y="43200"/>
                  </a:cubicBezTo>
                  <a:cubicBezTo>
                    <a:pt x="5683" y="43200"/>
                    <a:pt x="2732" y="42581"/>
                    <a:pt x="0" y="41384"/>
                  </a:cubicBezTo>
                </a:path>
                <a:path w="30267" h="43200" stroke="0" extrusionOk="0">
                  <a:moveTo>
                    <a:pt x="1579" y="1196"/>
                  </a:moveTo>
                  <a:cubicBezTo>
                    <a:pt x="3858" y="404"/>
                    <a:pt x="6254" y="-1"/>
                    <a:pt x="8667" y="0"/>
                  </a:cubicBezTo>
                  <a:cubicBezTo>
                    <a:pt x="20596" y="0"/>
                    <a:pt x="30267" y="9670"/>
                    <a:pt x="30267" y="21600"/>
                  </a:cubicBezTo>
                  <a:cubicBezTo>
                    <a:pt x="30267" y="33529"/>
                    <a:pt x="20596" y="43200"/>
                    <a:pt x="8667" y="43200"/>
                  </a:cubicBezTo>
                  <a:cubicBezTo>
                    <a:pt x="5683" y="43200"/>
                    <a:pt x="2732" y="42581"/>
                    <a:pt x="0" y="41384"/>
                  </a:cubicBezTo>
                  <a:lnTo>
                    <a:pt x="8667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360" name="Arc 40"/>
            <p:cNvSpPr>
              <a:spLocks/>
            </p:cNvSpPr>
            <p:nvPr/>
          </p:nvSpPr>
          <p:spPr bwMode="auto">
            <a:xfrm flipH="1">
              <a:off x="3888" y="2304"/>
              <a:ext cx="624" cy="478"/>
            </a:xfrm>
            <a:custGeom>
              <a:avLst/>
              <a:gdLst>
                <a:gd name="G0" fmla="+- 8667 0 0"/>
                <a:gd name="G1" fmla="+- 21600 0 0"/>
                <a:gd name="G2" fmla="+- 21600 0 0"/>
                <a:gd name="T0" fmla="*/ 1579 w 30267"/>
                <a:gd name="T1" fmla="*/ 1196 h 43200"/>
                <a:gd name="T2" fmla="*/ 0 w 30267"/>
                <a:gd name="T3" fmla="*/ 41385 h 43200"/>
                <a:gd name="T4" fmla="*/ 8667 w 302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67" h="43200" fill="none" extrusionOk="0">
                  <a:moveTo>
                    <a:pt x="1579" y="1196"/>
                  </a:moveTo>
                  <a:cubicBezTo>
                    <a:pt x="3858" y="404"/>
                    <a:pt x="6254" y="-1"/>
                    <a:pt x="8667" y="0"/>
                  </a:cubicBezTo>
                  <a:cubicBezTo>
                    <a:pt x="20596" y="0"/>
                    <a:pt x="30267" y="9670"/>
                    <a:pt x="30267" y="21600"/>
                  </a:cubicBezTo>
                  <a:cubicBezTo>
                    <a:pt x="30267" y="33529"/>
                    <a:pt x="20596" y="43200"/>
                    <a:pt x="8667" y="43200"/>
                  </a:cubicBezTo>
                  <a:cubicBezTo>
                    <a:pt x="5683" y="43200"/>
                    <a:pt x="2732" y="42581"/>
                    <a:pt x="0" y="41384"/>
                  </a:cubicBezTo>
                </a:path>
                <a:path w="30267" h="43200" stroke="0" extrusionOk="0">
                  <a:moveTo>
                    <a:pt x="1579" y="1196"/>
                  </a:moveTo>
                  <a:cubicBezTo>
                    <a:pt x="3858" y="404"/>
                    <a:pt x="6254" y="-1"/>
                    <a:pt x="8667" y="0"/>
                  </a:cubicBezTo>
                  <a:cubicBezTo>
                    <a:pt x="20596" y="0"/>
                    <a:pt x="30267" y="9670"/>
                    <a:pt x="30267" y="21600"/>
                  </a:cubicBezTo>
                  <a:cubicBezTo>
                    <a:pt x="30267" y="33529"/>
                    <a:pt x="20596" y="43200"/>
                    <a:pt x="8667" y="43200"/>
                  </a:cubicBezTo>
                  <a:cubicBezTo>
                    <a:pt x="5683" y="43200"/>
                    <a:pt x="2732" y="42581"/>
                    <a:pt x="0" y="41384"/>
                  </a:cubicBezTo>
                  <a:lnTo>
                    <a:pt x="8667" y="21600"/>
                  </a:lnTo>
                  <a:close/>
                </a:path>
              </a:pathLst>
            </a:cu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84361" name="Oval 41"/>
          <p:cNvSpPr>
            <a:spLocks noChangeArrowheads="1"/>
          </p:cNvSpPr>
          <p:nvPr/>
        </p:nvSpPr>
        <p:spPr bwMode="auto">
          <a:xfrm>
            <a:off x="2537520" y="1560240"/>
            <a:ext cx="685800" cy="12954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2" name="Oval 42"/>
          <p:cNvSpPr>
            <a:spLocks noChangeArrowheads="1"/>
          </p:cNvSpPr>
          <p:nvPr/>
        </p:nvSpPr>
        <p:spPr bwMode="auto">
          <a:xfrm>
            <a:off x="4137720" y="1560240"/>
            <a:ext cx="914400" cy="28194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84381" name="Group 61"/>
          <p:cNvGrpSpPr>
            <a:grpSpLocks/>
          </p:cNvGrpSpPr>
          <p:nvPr/>
        </p:nvGrpSpPr>
        <p:grpSpPr bwMode="auto">
          <a:xfrm>
            <a:off x="678557" y="5014662"/>
            <a:ext cx="5513389" cy="1503363"/>
            <a:chOff x="1373" y="3060"/>
            <a:chExt cx="3473" cy="947"/>
          </a:xfrm>
        </p:grpSpPr>
        <p:graphicFrame>
          <p:nvGraphicFramePr>
            <p:cNvPr id="184379" name="Object 59"/>
            <p:cNvGraphicFramePr>
              <a:graphicFrameLocks noChangeAspect="1"/>
            </p:cNvGraphicFramePr>
            <p:nvPr/>
          </p:nvGraphicFramePr>
          <p:xfrm>
            <a:off x="1425" y="3060"/>
            <a:ext cx="3421" cy="394"/>
          </p:xfrm>
          <a:graphic>
            <a:graphicData uri="http://schemas.openxmlformats.org/presentationml/2006/ole">
              <p:oleObj spid="_x0000_s304408" name="Equation" r:id="rId5" imgW="2527200" imgH="291960" progId="Equation.DSMT4">
                <p:embed/>
              </p:oleObj>
            </a:graphicData>
          </a:graphic>
        </p:graphicFrame>
        <p:graphicFrame>
          <p:nvGraphicFramePr>
            <p:cNvPr id="184380" name="Object 60"/>
            <p:cNvGraphicFramePr>
              <a:graphicFrameLocks noChangeAspect="1"/>
            </p:cNvGraphicFramePr>
            <p:nvPr/>
          </p:nvGraphicFramePr>
          <p:xfrm>
            <a:off x="1373" y="3600"/>
            <a:ext cx="3324" cy="407"/>
          </p:xfrm>
          <a:graphic>
            <a:graphicData uri="http://schemas.openxmlformats.org/presentationml/2006/ole">
              <p:oleObj spid="_x0000_s304409" name="Equation" r:id="rId6" imgW="2197080" imgH="266400" progId="Equation.DSMT4">
                <p:embed/>
              </p:oleObj>
            </a:graphicData>
          </a:graphic>
        </p:graphicFrame>
      </p:grpSp>
      <p:sp>
        <p:nvSpPr>
          <p:cNvPr id="45" name="灯片编号占位符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66</a:t>
            </a:fld>
            <a:endParaRPr lang="en-US" altLang="zh-CN"/>
          </a:p>
        </p:txBody>
      </p:sp>
      <p:cxnSp>
        <p:nvCxnSpPr>
          <p:cNvPr id="46" name="直接箭头连接符 45"/>
          <p:cNvCxnSpPr/>
          <p:nvPr/>
        </p:nvCxnSpPr>
        <p:spPr bwMode="auto">
          <a:xfrm rot="16200000" flipV="1">
            <a:off x="1642160" y="4660637"/>
            <a:ext cx="857256" cy="1428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直接箭头连接符 46"/>
          <p:cNvCxnSpPr/>
          <p:nvPr/>
        </p:nvCxnSpPr>
        <p:spPr bwMode="auto">
          <a:xfrm rot="16200000" flipV="1">
            <a:off x="2285102" y="3731943"/>
            <a:ext cx="2143140" cy="5715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直接箭头连接符 48"/>
          <p:cNvCxnSpPr/>
          <p:nvPr/>
        </p:nvCxnSpPr>
        <p:spPr bwMode="auto">
          <a:xfrm rot="16200000" flipV="1">
            <a:off x="4071052" y="3731943"/>
            <a:ext cx="2143140" cy="5715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1" name="Object 603"/>
          <p:cNvGraphicFramePr>
            <a:graphicFrameLocks noChangeAspect="1"/>
          </p:cNvGraphicFramePr>
          <p:nvPr/>
        </p:nvGraphicFramePr>
        <p:xfrm>
          <a:off x="6444208" y="3014955"/>
          <a:ext cx="1666875" cy="579438"/>
        </p:xfrm>
        <a:graphic>
          <a:graphicData uri="http://schemas.openxmlformats.org/presentationml/2006/ole">
            <p:oleObj spid="_x0000_s304412" name="Equation" r:id="rId7" imgW="698400" imgH="253800" progId="Equation.DSMT4">
              <p:embed/>
            </p:oleObj>
          </a:graphicData>
        </a:graphic>
      </p:graphicFrame>
      <p:sp>
        <p:nvSpPr>
          <p:cNvPr id="52" name="矩形 51"/>
          <p:cNvSpPr/>
          <p:nvPr/>
        </p:nvSpPr>
        <p:spPr>
          <a:xfrm>
            <a:off x="5436096" y="2060848"/>
            <a:ext cx="3744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Characteristic Equation of D Flip-Flop: 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84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1" grpId="0" animBg="1"/>
      <p:bldP spid="18436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775520" y="1632248"/>
            <a:ext cx="3429000" cy="2819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1775520" y="2318048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>
            <a:off x="1775520" y="3765848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>
            <a:off x="1775520" y="3003848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2613720" y="1632248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>
            <a:off x="4290120" y="1632248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3451920" y="1632248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 flipH="1" flipV="1">
            <a:off x="937320" y="794048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5356" name="Rectangle 12"/>
          <p:cNvSpPr>
            <a:spLocks noChangeArrowheads="1"/>
          </p:cNvSpPr>
          <p:nvPr/>
        </p:nvSpPr>
        <p:spPr bwMode="auto">
          <a:xfrm>
            <a:off x="251520" y="260648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57" name="Rectangle 13"/>
          <p:cNvSpPr>
            <a:spLocks noChangeArrowheads="1"/>
          </p:cNvSpPr>
          <p:nvPr/>
        </p:nvSpPr>
        <p:spPr bwMode="auto">
          <a:xfrm>
            <a:off x="556320" y="1022648"/>
            <a:ext cx="195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58" name="Rectangle 14"/>
          <p:cNvSpPr>
            <a:spLocks noChangeArrowheads="1"/>
          </p:cNvSpPr>
          <p:nvPr/>
        </p:nvSpPr>
        <p:spPr bwMode="auto">
          <a:xfrm>
            <a:off x="1089720" y="565448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1851720" y="1089323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1165920" y="1622723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1" name="Rectangle 17"/>
          <p:cNvSpPr>
            <a:spLocks noChangeArrowheads="1"/>
          </p:cNvSpPr>
          <p:nvPr/>
        </p:nvSpPr>
        <p:spPr bwMode="auto">
          <a:xfrm>
            <a:off x="2689920" y="1089323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2" name="Rectangle 18"/>
          <p:cNvSpPr>
            <a:spLocks noChangeArrowheads="1"/>
          </p:cNvSpPr>
          <p:nvPr/>
        </p:nvSpPr>
        <p:spPr bwMode="auto">
          <a:xfrm>
            <a:off x="1165920" y="2308523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3" name="Rectangle 19"/>
          <p:cNvSpPr>
            <a:spLocks noChangeArrowheads="1"/>
          </p:cNvSpPr>
          <p:nvPr/>
        </p:nvSpPr>
        <p:spPr bwMode="auto">
          <a:xfrm>
            <a:off x="3528120" y="1089323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1165920" y="2994323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1165920" y="3756323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4442520" y="1089323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1927920" y="30705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8" name="Rectangle 24"/>
          <p:cNvSpPr>
            <a:spLocks noChangeArrowheads="1"/>
          </p:cNvSpPr>
          <p:nvPr/>
        </p:nvSpPr>
        <p:spPr bwMode="auto">
          <a:xfrm>
            <a:off x="2766120" y="30705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3604320" y="30705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0" name="Rectangle 26"/>
          <p:cNvSpPr>
            <a:spLocks noChangeArrowheads="1"/>
          </p:cNvSpPr>
          <p:nvPr/>
        </p:nvSpPr>
        <p:spPr bwMode="auto">
          <a:xfrm>
            <a:off x="4518720" y="30705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1" name="Rectangle 27"/>
          <p:cNvSpPr>
            <a:spLocks noChangeArrowheads="1"/>
          </p:cNvSpPr>
          <p:nvPr/>
        </p:nvSpPr>
        <p:spPr bwMode="auto">
          <a:xfrm>
            <a:off x="4518720" y="37563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2" name="Rectangle 28"/>
          <p:cNvSpPr>
            <a:spLocks noChangeArrowheads="1"/>
          </p:cNvSpPr>
          <p:nvPr/>
        </p:nvSpPr>
        <p:spPr bwMode="auto">
          <a:xfrm>
            <a:off x="3604320" y="37563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3" name="Rectangle 29"/>
          <p:cNvSpPr>
            <a:spLocks noChangeArrowheads="1"/>
          </p:cNvSpPr>
          <p:nvPr/>
        </p:nvSpPr>
        <p:spPr bwMode="auto">
          <a:xfrm>
            <a:off x="2842320" y="16227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4" name="Rectangle 30"/>
          <p:cNvSpPr>
            <a:spLocks noChangeArrowheads="1"/>
          </p:cNvSpPr>
          <p:nvPr/>
        </p:nvSpPr>
        <p:spPr bwMode="auto">
          <a:xfrm>
            <a:off x="3680520" y="16227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5" name="Rectangle 31"/>
          <p:cNvSpPr>
            <a:spLocks noChangeArrowheads="1"/>
          </p:cNvSpPr>
          <p:nvPr/>
        </p:nvSpPr>
        <p:spPr bwMode="auto">
          <a:xfrm>
            <a:off x="1927920" y="23085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6" name="Rectangle 32"/>
          <p:cNvSpPr>
            <a:spLocks noChangeArrowheads="1"/>
          </p:cNvSpPr>
          <p:nvPr/>
        </p:nvSpPr>
        <p:spPr bwMode="auto">
          <a:xfrm>
            <a:off x="1927920" y="37563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2766120" y="37563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8" name="Rectangle 34"/>
          <p:cNvSpPr>
            <a:spLocks noChangeArrowheads="1"/>
          </p:cNvSpPr>
          <p:nvPr/>
        </p:nvSpPr>
        <p:spPr bwMode="auto">
          <a:xfrm>
            <a:off x="4594920" y="16227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79" name="Rectangle 35"/>
          <p:cNvSpPr>
            <a:spLocks noChangeArrowheads="1"/>
          </p:cNvSpPr>
          <p:nvPr/>
        </p:nvSpPr>
        <p:spPr bwMode="auto">
          <a:xfrm>
            <a:off x="3604320" y="23085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80" name="Rectangle 36"/>
          <p:cNvSpPr>
            <a:spLocks noChangeArrowheads="1"/>
          </p:cNvSpPr>
          <p:nvPr/>
        </p:nvSpPr>
        <p:spPr bwMode="auto">
          <a:xfrm>
            <a:off x="2766120" y="23085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81" name="Rectangle 37"/>
          <p:cNvSpPr>
            <a:spLocks noChangeArrowheads="1"/>
          </p:cNvSpPr>
          <p:nvPr/>
        </p:nvSpPr>
        <p:spPr bwMode="auto">
          <a:xfrm>
            <a:off x="4518720" y="23847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82" name="Rectangle 38"/>
          <p:cNvSpPr>
            <a:spLocks noChangeArrowheads="1"/>
          </p:cNvSpPr>
          <p:nvPr/>
        </p:nvSpPr>
        <p:spPr bwMode="auto">
          <a:xfrm>
            <a:off x="2004120" y="162272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93" name="Oval 49"/>
          <p:cNvSpPr>
            <a:spLocks noChangeArrowheads="1"/>
          </p:cNvSpPr>
          <p:nvPr/>
        </p:nvSpPr>
        <p:spPr bwMode="auto">
          <a:xfrm>
            <a:off x="1927920" y="1632248"/>
            <a:ext cx="14478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394" name="Oval 50"/>
          <p:cNvSpPr>
            <a:spLocks noChangeArrowheads="1"/>
          </p:cNvSpPr>
          <p:nvPr/>
        </p:nvSpPr>
        <p:spPr bwMode="auto">
          <a:xfrm>
            <a:off x="4290120" y="1708448"/>
            <a:ext cx="914400" cy="27432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85406" name="Group 62"/>
          <p:cNvGrpSpPr>
            <a:grpSpLocks/>
          </p:cNvGrpSpPr>
          <p:nvPr/>
        </p:nvGrpSpPr>
        <p:grpSpPr bwMode="auto">
          <a:xfrm>
            <a:off x="1699320" y="5089844"/>
            <a:ext cx="3494088" cy="1357313"/>
            <a:chOff x="1824" y="3030"/>
            <a:chExt cx="2201" cy="855"/>
          </a:xfrm>
        </p:grpSpPr>
        <p:graphicFrame>
          <p:nvGraphicFramePr>
            <p:cNvPr id="185404" name="Object 60"/>
            <p:cNvGraphicFramePr>
              <a:graphicFrameLocks noChangeAspect="1"/>
            </p:cNvGraphicFramePr>
            <p:nvPr/>
          </p:nvGraphicFramePr>
          <p:xfrm>
            <a:off x="1824" y="3030"/>
            <a:ext cx="2201" cy="350"/>
          </p:xfrm>
          <a:graphic>
            <a:graphicData uri="http://schemas.openxmlformats.org/presentationml/2006/ole">
              <p:oleObj spid="_x0000_s303384" name="Equation" r:id="rId5" imgW="2667600" imgH="419040" progId="Equation.3">
                <p:embed/>
              </p:oleObj>
            </a:graphicData>
          </a:graphic>
        </p:graphicFrame>
        <p:graphicFrame>
          <p:nvGraphicFramePr>
            <p:cNvPr id="185405" name="Object 61"/>
            <p:cNvGraphicFramePr>
              <a:graphicFrameLocks noChangeAspect="1"/>
            </p:cNvGraphicFramePr>
            <p:nvPr/>
          </p:nvGraphicFramePr>
          <p:xfrm>
            <a:off x="1968" y="3552"/>
            <a:ext cx="1967" cy="333"/>
          </p:xfrm>
          <a:graphic>
            <a:graphicData uri="http://schemas.openxmlformats.org/presentationml/2006/ole">
              <p:oleObj spid="_x0000_s303385" name="Equation" r:id="rId6" imgW="2375280" imgH="393840" progId="Equation.3">
                <p:embed/>
              </p:oleObj>
            </a:graphicData>
          </a:graphic>
        </p:graphicFrame>
      </p:grpSp>
      <p:sp>
        <p:nvSpPr>
          <p:cNvPr id="42" name="灯片编号占位符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67</a:t>
            </a:fld>
            <a:endParaRPr lang="en-US" altLang="zh-CN"/>
          </a:p>
        </p:txBody>
      </p:sp>
      <p:cxnSp>
        <p:nvCxnSpPr>
          <p:cNvPr id="43" name="直接箭头连接符 42"/>
          <p:cNvCxnSpPr/>
          <p:nvPr/>
        </p:nvCxnSpPr>
        <p:spPr bwMode="auto">
          <a:xfrm rot="16200000" flipV="1">
            <a:off x="1446894" y="3589637"/>
            <a:ext cx="2571768" cy="2857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接箭头连接符 44"/>
          <p:cNvCxnSpPr/>
          <p:nvPr/>
        </p:nvCxnSpPr>
        <p:spPr bwMode="auto">
          <a:xfrm rot="5400000" flipH="1" flipV="1">
            <a:off x="4482997" y="4625476"/>
            <a:ext cx="78584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8" name="Object 603"/>
          <p:cNvGraphicFramePr>
            <a:graphicFrameLocks noChangeAspect="1"/>
          </p:cNvGraphicFramePr>
          <p:nvPr/>
        </p:nvGraphicFramePr>
        <p:xfrm>
          <a:off x="6444208" y="3302987"/>
          <a:ext cx="1666875" cy="579438"/>
        </p:xfrm>
        <a:graphic>
          <a:graphicData uri="http://schemas.openxmlformats.org/presentationml/2006/ole">
            <p:oleObj spid="_x0000_s303389" name="Equation" r:id="rId7" imgW="698400" imgH="253800" progId="Equation.DSMT4">
              <p:embed/>
            </p:oleObj>
          </a:graphicData>
        </a:graphic>
      </p:graphicFrame>
      <p:sp>
        <p:nvSpPr>
          <p:cNvPr id="49" name="矩形 48"/>
          <p:cNvSpPr/>
          <p:nvPr/>
        </p:nvSpPr>
        <p:spPr>
          <a:xfrm>
            <a:off x="5436096" y="2348880"/>
            <a:ext cx="3744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Characteristic Equation of D Flip-Flop: 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85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93" grpId="0" animBg="1"/>
      <p:bldP spid="18539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109649"/>
            <a:ext cx="7772400" cy="214313"/>
          </a:xfrm>
        </p:spPr>
        <p:txBody>
          <a:bodyPr/>
          <a:lstStyle/>
          <a:p>
            <a:r>
              <a:rPr lang="zh-CN" altLang="en-US" sz="800"/>
              <a:t>.</a:t>
            </a:r>
          </a:p>
        </p:txBody>
      </p:sp>
      <p:graphicFrame>
        <p:nvGraphicFramePr>
          <p:cNvPr id="201748" name="Object 20"/>
          <p:cNvGraphicFramePr>
            <a:graphicFrameLocks noChangeAspect="1"/>
          </p:cNvGraphicFramePr>
          <p:nvPr/>
        </p:nvGraphicFramePr>
        <p:xfrm>
          <a:off x="3203848" y="5013176"/>
          <a:ext cx="2089150" cy="528638"/>
        </p:xfrm>
        <a:graphic>
          <a:graphicData uri="http://schemas.openxmlformats.org/presentationml/2006/ole">
            <p:oleObj spid="_x0000_s720898" name="Equation" r:id="rId4" imgW="1587960" imgH="393840" progId="Equation.DSMT4">
              <p:embed/>
            </p:oleObj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68</a:t>
            </a:fld>
            <a:endParaRPr lang="en-US" altLang="zh-CN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19400" y="1833736"/>
            <a:ext cx="3429000" cy="2819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19400" y="2519536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19400" y="3967336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819400" y="3205336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657600" y="1833736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334000" y="1833736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4495800" y="1833736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1905000" y="919336"/>
            <a:ext cx="9144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524000" y="462136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Z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600200" y="1224136"/>
            <a:ext cx="195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133600" y="766936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895600" y="129081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209800" y="182421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733800" y="129081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209800" y="251001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572000" y="129081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209800" y="319581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209800" y="395781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5486400" y="1290811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971800" y="32720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3810000" y="32720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648200" y="32720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5562600" y="32720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5562600" y="39578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4648200" y="39578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3886200" y="18242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724400" y="18242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2971800" y="25100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2971800" y="39578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3810000" y="39578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638800" y="18242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4648200" y="25100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3810000" y="25100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5562600" y="25862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3048000" y="182421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2819400" y="3129136"/>
            <a:ext cx="823906" cy="9144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27584" y="5664150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Draw K-circle on “1” blocks only. Otherwise, the output Z will be wrong.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4712" y="476672"/>
            <a:ext cx="8545760" cy="4114800"/>
          </a:xfrm>
        </p:spPr>
        <p:txBody>
          <a:bodyPr/>
          <a:lstStyle/>
          <a:p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Can you draw the circuit diagram?</a:t>
            </a:r>
          </a:p>
          <a:p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Use three D flip-flops</a:t>
            </a:r>
            <a:endParaRPr lang="zh-CN" alt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69</a:t>
            </a:fld>
            <a:endParaRPr lang="en-US" altLang="zh-CN"/>
          </a:p>
        </p:txBody>
      </p:sp>
      <p:graphicFrame>
        <p:nvGraphicFramePr>
          <p:cNvPr id="815106" name="Object 2"/>
          <p:cNvGraphicFramePr>
            <a:graphicFrameLocks noChangeAspect="1"/>
          </p:cNvGraphicFramePr>
          <p:nvPr/>
        </p:nvGraphicFramePr>
        <p:xfrm>
          <a:off x="539552" y="2324299"/>
          <a:ext cx="1720850" cy="528638"/>
        </p:xfrm>
        <a:graphic>
          <a:graphicData uri="http://schemas.openxmlformats.org/presentationml/2006/ole">
            <p:oleObj spid="_x0000_s815106" name="Equation" r:id="rId3" imgW="1308240" imgH="393840" progId="Equation.3">
              <p:embed/>
            </p:oleObj>
          </a:graphicData>
        </a:graphic>
      </p:graphicFrame>
      <p:graphicFrame>
        <p:nvGraphicFramePr>
          <p:cNvPr id="815107" name="Object 3"/>
          <p:cNvGraphicFramePr>
            <a:graphicFrameLocks noChangeAspect="1"/>
          </p:cNvGraphicFramePr>
          <p:nvPr/>
        </p:nvGraphicFramePr>
        <p:xfrm>
          <a:off x="433388" y="3405188"/>
          <a:ext cx="5268912" cy="635000"/>
        </p:xfrm>
        <a:graphic>
          <a:graphicData uri="http://schemas.openxmlformats.org/presentationml/2006/ole">
            <p:oleObj spid="_x0000_s815107" name="Equation" r:id="rId4" imgW="2197080" imgH="266400" progId="Equation.DSMT4">
              <p:embed/>
            </p:oleObj>
          </a:graphicData>
        </a:graphic>
      </p:graphicFrame>
      <p:graphicFrame>
        <p:nvGraphicFramePr>
          <p:cNvPr id="815108" name="Object 4"/>
          <p:cNvGraphicFramePr>
            <a:graphicFrameLocks noChangeAspect="1"/>
          </p:cNvGraphicFramePr>
          <p:nvPr/>
        </p:nvGraphicFramePr>
        <p:xfrm>
          <a:off x="539552" y="4700563"/>
          <a:ext cx="3111500" cy="520700"/>
        </p:xfrm>
        <a:graphic>
          <a:graphicData uri="http://schemas.openxmlformats.org/presentationml/2006/ole">
            <p:oleObj spid="_x0000_s815108" name="Equation" r:id="rId5" imgW="2375280" imgH="393840" progId="Equation.3">
              <p:embed/>
            </p:oleObj>
          </a:graphicData>
        </a:graphic>
      </p:graphicFrame>
      <p:graphicFrame>
        <p:nvGraphicFramePr>
          <p:cNvPr id="815109" name="Object 5"/>
          <p:cNvGraphicFramePr>
            <a:graphicFrameLocks noChangeAspect="1"/>
          </p:cNvGraphicFramePr>
          <p:nvPr/>
        </p:nvGraphicFramePr>
        <p:xfrm>
          <a:off x="539552" y="5852691"/>
          <a:ext cx="2089150" cy="528637"/>
        </p:xfrm>
        <a:graphic>
          <a:graphicData uri="http://schemas.openxmlformats.org/presentationml/2006/ole">
            <p:oleObj spid="_x0000_s815109" name="Equation" r:id="rId6" imgW="1587960" imgH="393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64" name="Group 40"/>
          <p:cNvGrpSpPr>
            <a:grpSpLocks/>
          </p:cNvGrpSpPr>
          <p:nvPr/>
        </p:nvGrpSpPr>
        <p:grpSpPr bwMode="auto">
          <a:xfrm>
            <a:off x="990600" y="2060848"/>
            <a:ext cx="6888163" cy="4106862"/>
            <a:chOff x="624" y="1349"/>
            <a:chExt cx="4339" cy="2587"/>
          </a:xfrm>
        </p:grpSpPr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624" y="1349"/>
              <a:ext cx="43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Z</a:t>
              </a:r>
              <a:r>
                <a:rPr lang="en-US" altLang="zh-CN" sz="28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</a:t>
              </a:r>
            </a:p>
          </p:txBody>
        </p:sp>
        <p:sp>
          <p:nvSpPr>
            <p:cNvPr id="52235" name="Line 11"/>
            <p:cNvSpPr>
              <a:spLocks noChangeShapeType="1"/>
            </p:cNvSpPr>
            <p:nvPr/>
          </p:nvSpPr>
          <p:spPr bwMode="auto">
            <a:xfrm>
              <a:off x="720" y="1776"/>
              <a:ext cx="39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>
              <a:off x="2112" y="1488"/>
              <a:ext cx="0" cy="2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>
              <a:off x="4416" y="1440"/>
              <a:ext cx="0" cy="2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0" y="142875"/>
            <a:ext cx="78851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</a:rPr>
              <a:t>State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Transition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</a:rPr>
              <a:t>Table</a:t>
            </a:r>
            <a:endParaRPr lang="en-US" altLang="zh-CN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1061610" y="273871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0  0   0     0    0     1     </a:t>
            </a:r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1066800" y="311971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0  0   1     0    1     1     1</a:t>
            </a:r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1066800" y="350071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0  1   0     0    0     1     1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1066800" y="388171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0  1   1     1    1     1     1</a:t>
            </a:r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1066800" y="4253185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1  0   0     0    0     0     0</a:t>
            </a: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1066800" y="4718323"/>
            <a:ext cx="6483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1  0   1     0    1     0     1</a:t>
            </a:r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1066800" y="5091385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1  1   0     0    0     0     0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1066800" y="563431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1  1   1     1    1     0     1</a:t>
            </a:r>
          </a:p>
        </p:txBody>
      </p:sp>
      <p:grpSp>
        <p:nvGrpSpPr>
          <p:cNvPr id="52263" name="Group 39"/>
          <p:cNvGrpSpPr>
            <a:grpSpLocks/>
          </p:cNvGrpSpPr>
          <p:nvPr/>
        </p:nvGrpSpPr>
        <p:grpSpPr bwMode="auto">
          <a:xfrm>
            <a:off x="735013" y="977900"/>
            <a:ext cx="5284788" cy="555625"/>
            <a:chOff x="463" y="616"/>
            <a:chExt cx="3329" cy="350"/>
          </a:xfrm>
        </p:grpSpPr>
        <p:graphicFrame>
          <p:nvGraphicFramePr>
            <p:cNvPr id="52259" name="Object 35"/>
            <p:cNvGraphicFramePr>
              <a:graphicFrameLocks noChangeAspect="1"/>
            </p:cNvGraphicFramePr>
            <p:nvPr/>
          </p:nvGraphicFramePr>
          <p:xfrm>
            <a:off x="463" y="616"/>
            <a:ext cx="886" cy="350"/>
          </p:xfrm>
          <a:graphic>
            <a:graphicData uri="http://schemas.openxmlformats.org/presentationml/2006/ole">
              <p:oleObj spid="_x0000_s181037" name="Equation" r:id="rId7" imgW="1067040" imgH="419040" progId="Equation.3">
                <p:embed/>
              </p:oleObj>
            </a:graphicData>
          </a:graphic>
        </p:graphicFrame>
        <p:graphicFrame>
          <p:nvGraphicFramePr>
            <p:cNvPr id="52260" name="Object 36"/>
            <p:cNvGraphicFramePr>
              <a:graphicFrameLocks noChangeAspect="1"/>
            </p:cNvGraphicFramePr>
            <p:nvPr/>
          </p:nvGraphicFramePr>
          <p:xfrm>
            <a:off x="1584" y="624"/>
            <a:ext cx="853" cy="300"/>
          </p:xfrm>
          <a:graphic>
            <a:graphicData uri="http://schemas.openxmlformats.org/presentationml/2006/ole">
              <p:oleObj spid="_x0000_s181038" name="Equation" r:id="rId8" imgW="1016280" imgH="355680" progId="Equation.3">
                <p:embed/>
              </p:oleObj>
            </a:graphicData>
          </a:graphic>
        </p:graphicFrame>
        <p:graphicFrame>
          <p:nvGraphicFramePr>
            <p:cNvPr id="52261" name="Object 37"/>
            <p:cNvGraphicFramePr>
              <a:graphicFrameLocks noChangeAspect="1"/>
            </p:cNvGraphicFramePr>
            <p:nvPr/>
          </p:nvGraphicFramePr>
          <p:xfrm>
            <a:off x="2688" y="624"/>
            <a:ext cx="1104" cy="317"/>
          </p:xfrm>
          <a:graphic>
            <a:graphicData uri="http://schemas.openxmlformats.org/presentationml/2006/ole">
              <p:oleObj spid="_x0000_s181039" name="Equation" r:id="rId9" imgW="1321200" imgH="368280" progId="Equation.3">
                <p:embed/>
              </p:oleObj>
            </a:graphicData>
          </a:graphic>
        </p:graphicFrame>
      </p:grp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0597238"/>
              </p:ext>
            </p:extLst>
          </p:nvPr>
        </p:nvGraphicFramePr>
        <p:xfrm>
          <a:off x="6507163" y="825500"/>
          <a:ext cx="1544637" cy="673100"/>
        </p:xfrm>
        <a:graphic>
          <a:graphicData uri="http://schemas.openxmlformats.org/presentationml/2006/ole">
            <p:oleObj spid="_x0000_s181041" name="公式" r:id="rId10" imgW="710891" imgH="304668" progId="Equation.3">
              <p:embed/>
            </p:oleObj>
          </a:graphicData>
        </a:graphic>
      </p:graphicFrame>
      <p:sp>
        <p:nvSpPr>
          <p:cNvPr id="33" name="Rectangle 89"/>
          <p:cNvSpPr>
            <a:spLocks noChangeArrowheads="1"/>
          </p:cNvSpPr>
          <p:nvPr/>
        </p:nvSpPr>
        <p:spPr bwMode="auto">
          <a:xfrm>
            <a:off x="7114890" y="2733373"/>
            <a:ext cx="4352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9" grpId="0" build="p" autoUpdateAnimBg="0"/>
      <p:bldP spid="52250" grpId="0" build="p" autoUpdateAnimBg="0"/>
      <p:bldP spid="52251" grpId="0" build="p" autoUpdateAnimBg="0"/>
      <p:bldP spid="52252" grpId="0" build="p" autoUpdateAnimBg="0"/>
      <p:bldP spid="52253" grpId="0" build="p" autoUpdateAnimBg="0"/>
      <p:bldP spid="52254" grpId="0" build="p" autoUpdateAnimBg="0"/>
      <p:bldP spid="52255" grpId="0" build="p" autoUpdateAnimBg="0"/>
      <p:bldP spid="52256" grpId="0" build="p" autoUpdateAnimBg="0"/>
      <p:bldP spid="3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250825" y="357166"/>
            <a:ext cx="8893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</a:rPr>
              <a:t>State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Transition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</a:rPr>
              <a:t>Diagram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756350" y="2420888"/>
            <a:ext cx="5759454" cy="1368425"/>
            <a:chOff x="2164" y="1527"/>
            <a:chExt cx="3628" cy="862"/>
          </a:xfrm>
        </p:grpSpPr>
        <p:sp>
          <p:nvSpPr>
            <p:cNvPr id="362511" name="Text Box 15"/>
            <p:cNvSpPr txBox="1">
              <a:spLocks noChangeArrowheads="1"/>
            </p:cNvSpPr>
            <p:nvPr/>
          </p:nvSpPr>
          <p:spPr bwMode="auto">
            <a:xfrm>
              <a:off x="2359" y="1868"/>
              <a:ext cx="8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baseline="-25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</a:t>
              </a:r>
              <a:endParaRPr kumimoji="0" lang="en-US" altLang="zh-CN" b="1" dirty="0">
                <a:solidFill>
                  <a:srgbClr val="FFFF00"/>
                </a:solidFill>
                <a:effectLst/>
                <a:latin typeface="Arial" charset="0"/>
              </a:endParaRPr>
            </a:p>
          </p:txBody>
        </p:sp>
        <p:sp>
          <p:nvSpPr>
            <p:cNvPr id="362512" name="Oval 16"/>
            <p:cNvSpPr>
              <a:spLocks noChangeArrowheads="1"/>
            </p:cNvSpPr>
            <p:nvPr/>
          </p:nvSpPr>
          <p:spPr bwMode="auto">
            <a:xfrm>
              <a:off x="2164" y="1709"/>
              <a:ext cx="1134" cy="6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62513" name="Line 17"/>
            <p:cNvSpPr>
              <a:spLocks noChangeShapeType="1"/>
            </p:cNvSpPr>
            <p:nvPr/>
          </p:nvSpPr>
          <p:spPr bwMode="auto">
            <a:xfrm flipV="1">
              <a:off x="3297" y="2026"/>
              <a:ext cx="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62514" name="Line 18"/>
            <p:cNvSpPr>
              <a:spLocks noChangeShapeType="1"/>
            </p:cNvSpPr>
            <p:nvPr/>
          </p:nvSpPr>
          <p:spPr bwMode="auto">
            <a:xfrm>
              <a:off x="5112" y="2026"/>
              <a:ext cx="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62515" name="Text Box 19"/>
            <p:cNvSpPr txBox="1">
              <a:spLocks noChangeArrowheads="1"/>
            </p:cNvSpPr>
            <p:nvPr/>
          </p:nvSpPr>
          <p:spPr bwMode="auto">
            <a:xfrm>
              <a:off x="3388" y="1527"/>
              <a:ext cx="41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altLang="zh-CN" b="1" dirty="0" smtClean="0">
                  <a:solidFill>
                    <a:srgbClr val="FFFF00"/>
                  </a:solidFill>
                  <a:effectLst/>
                  <a:latin typeface="Arial" charset="0"/>
                </a:rPr>
                <a:t>/ Z</a:t>
              </a:r>
              <a:endParaRPr kumimoji="0" lang="en-US" altLang="zh-CN" b="1" dirty="0">
                <a:solidFill>
                  <a:srgbClr val="FFFF00"/>
                </a:solidFill>
                <a:effectLst/>
                <a:latin typeface="Arial" charset="0"/>
              </a:endParaRPr>
            </a:p>
          </p:txBody>
        </p:sp>
        <p:sp>
          <p:nvSpPr>
            <p:cNvPr id="362521" name="Text Box 25"/>
            <p:cNvSpPr txBox="1">
              <a:spLocks noChangeArrowheads="1"/>
            </p:cNvSpPr>
            <p:nvPr/>
          </p:nvSpPr>
          <p:spPr bwMode="auto">
            <a:xfrm>
              <a:off x="5248" y="1617"/>
              <a:ext cx="41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altLang="zh-CN" b="1" dirty="0" smtClean="0">
                  <a:solidFill>
                    <a:srgbClr val="FFFF00"/>
                  </a:solidFill>
                  <a:effectLst/>
                  <a:latin typeface="Arial" charset="0"/>
                </a:rPr>
                <a:t>/ Z</a:t>
              </a:r>
              <a:endParaRPr kumimoji="0" lang="en-US" altLang="zh-CN" b="1" dirty="0">
                <a:solidFill>
                  <a:srgbClr val="FFFF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8</a:t>
            </a:fld>
            <a:endParaRPr lang="en-US" altLang="zh-CN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946840" y="2888420"/>
            <a:ext cx="1345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</a:t>
            </a:r>
            <a:endParaRPr kumimoji="0" lang="en-US" altLang="zh-CN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3635896" y="2652384"/>
            <a:ext cx="1800225" cy="1079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6804248" y="278035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CN" b="1" dirty="0" smtClean="0">
                <a:solidFill>
                  <a:srgbClr val="FFFF00"/>
                </a:solidFill>
                <a:effectLst/>
                <a:latin typeface="Arial" charset="0"/>
              </a:rPr>
              <a:t>……</a:t>
            </a:r>
            <a:endParaRPr kumimoji="0" lang="en-US" altLang="zh-CN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23528" y="4364534"/>
            <a:ext cx="29523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</a:rPr>
              <a:t>The current state</a:t>
            </a:r>
            <a:endParaRPr lang="zh-CN" alt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779912" y="4340652"/>
            <a:ext cx="30963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</a:rPr>
              <a:t>The next state</a:t>
            </a:r>
            <a:endParaRPr lang="zh-CN" alt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11" name="Group 63"/>
          <p:cNvGrpSpPr>
            <a:grpSpLocks/>
          </p:cNvGrpSpPr>
          <p:nvPr/>
        </p:nvGrpSpPr>
        <p:grpSpPr bwMode="auto">
          <a:xfrm>
            <a:off x="923925" y="2019300"/>
            <a:ext cx="2984500" cy="803275"/>
            <a:chOff x="476" y="1525"/>
            <a:chExt cx="1880" cy="506"/>
          </a:xfrm>
        </p:grpSpPr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1728" y="1666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010</a:t>
              </a:r>
            </a:p>
          </p:txBody>
        </p:sp>
        <p:sp>
          <p:nvSpPr>
            <p:cNvPr id="53259" name="Rectangle 11"/>
            <p:cNvSpPr>
              <a:spLocks noChangeArrowheads="1"/>
            </p:cNvSpPr>
            <p:nvPr/>
          </p:nvSpPr>
          <p:spPr bwMode="auto">
            <a:xfrm>
              <a:off x="476" y="1661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101</a:t>
              </a: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 flipH="1">
              <a:off x="1247" y="1888"/>
              <a:ext cx="38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68" name="Rectangle 20"/>
            <p:cNvSpPr>
              <a:spLocks noChangeArrowheads="1"/>
            </p:cNvSpPr>
            <p:nvPr/>
          </p:nvSpPr>
          <p:spPr bwMode="auto">
            <a:xfrm>
              <a:off x="1202" y="1525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/1</a:t>
              </a:r>
            </a:p>
          </p:txBody>
        </p:sp>
      </p:grpSp>
      <p:grpSp>
        <p:nvGrpSpPr>
          <p:cNvPr id="53296" name="Group 48"/>
          <p:cNvGrpSpPr>
            <a:grpSpLocks/>
          </p:cNvGrpSpPr>
          <p:nvPr/>
        </p:nvGrpSpPr>
        <p:grpSpPr bwMode="auto">
          <a:xfrm>
            <a:off x="3443288" y="2882900"/>
            <a:ext cx="590550" cy="695325"/>
            <a:chOff x="2736" y="936"/>
            <a:chExt cx="372" cy="438"/>
          </a:xfrm>
        </p:grpSpPr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>
              <a:off x="2736" y="990"/>
              <a:ext cx="1" cy="38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2736" y="93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/1</a:t>
              </a:r>
            </a:p>
          </p:txBody>
        </p:sp>
      </p:grpSp>
      <p:grpSp>
        <p:nvGrpSpPr>
          <p:cNvPr id="53290" name="Group 42"/>
          <p:cNvGrpSpPr>
            <a:grpSpLocks/>
          </p:cNvGrpSpPr>
          <p:nvPr/>
        </p:nvGrpSpPr>
        <p:grpSpPr bwMode="auto">
          <a:xfrm>
            <a:off x="4037013" y="3314700"/>
            <a:ext cx="1835150" cy="884238"/>
            <a:chOff x="2976" y="1224"/>
            <a:chExt cx="1156" cy="557"/>
          </a:xfrm>
        </p:grpSpPr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3504" y="1416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011</a:t>
              </a:r>
            </a:p>
          </p:txBody>
        </p:sp>
        <p:sp>
          <p:nvSpPr>
            <p:cNvPr id="53261" name="Line 13"/>
            <p:cNvSpPr>
              <a:spLocks noChangeShapeType="1"/>
            </p:cNvSpPr>
            <p:nvPr/>
          </p:nvSpPr>
          <p:spPr bwMode="auto">
            <a:xfrm>
              <a:off x="2976" y="1614"/>
              <a:ext cx="432" cy="1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70" name="Rectangle 22"/>
            <p:cNvSpPr>
              <a:spLocks noChangeArrowheads="1"/>
            </p:cNvSpPr>
            <p:nvPr/>
          </p:nvSpPr>
          <p:spPr bwMode="auto">
            <a:xfrm>
              <a:off x="3024" y="1224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grpSp>
        <p:nvGrpSpPr>
          <p:cNvPr id="53291" name="Group 43"/>
          <p:cNvGrpSpPr>
            <a:grpSpLocks/>
          </p:cNvGrpSpPr>
          <p:nvPr/>
        </p:nvGrpSpPr>
        <p:grpSpPr bwMode="auto">
          <a:xfrm>
            <a:off x="5103813" y="4152900"/>
            <a:ext cx="1047750" cy="1722438"/>
            <a:chOff x="3648" y="1752"/>
            <a:chExt cx="660" cy="1085"/>
          </a:xfrm>
        </p:grpSpPr>
        <p:sp>
          <p:nvSpPr>
            <p:cNvPr id="53256" name="Rectangle 8"/>
            <p:cNvSpPr>
              <a:spLocks noChangeArrowheads="1"/>
            </p:cNvSpPr>
            <p:nvPr/>
          </p:nvSpPr>
          <p:spPr bwMode="auto">
            <a:xfrm>
              <a:off x="3648" y="2472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</a:t>
              </a:r>
            </a:p>
          </p:txBody>
        </p:sp>
        <p:sp>
          <p:nvSpPr>
            <p:cNvPr id="53262" name="Line 14"/>
            <p:cNvSpPr>
              <a:spLocks noChangeShapeType="1"/>
            </p:cNvSpPr>
            <p:nvPr/>
          </p:nvSpPr>
          <p:spPr bwMode="auto">
            <a:xfrm>
              <a:off x="3936" y="1776"/>
              <a:ext cx="0" cy="57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71" name="Rectangle 23"/>
            <p:cNvSpPr>
              <a:spLocks noChangeArrowheads="1"/>
            </p:cNvSpPr>
            <p:nvPr/>
          </p:nvSpPr>
          <p:spPr bwMode="auto">
            <a:xfrm>
              <a:off x="3936" y="175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grpSp>
        <p:nvGrpSpPr>
          <p:cNvPr id="53292" name="Group 44"/>
          <p:cNvGrpSpPr>
            <a:grpSpLocks/>
          </p:cNvGrpSpPr>
          <p:nvPr/>
        </p:nvGrpSpPr>
        <p:grpSpPr bwMode="auto">
          <a:xfrm>
            <a:off x="3046413" y="5295900"/>
            <a:ext cx="1981200" cy="655638"/>
            <a:chOff x="2352" y="2472"/>
            <a:chExt cx="1248" cy="413"/>
          </a:xfrm>
        </p:grpSpPr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2352" y="2472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</a:t>
              </a:r>
            </a:p>
          </p:txBody>
        </p:sp>
        <p:sp>
          <p:nvSpPr>
            <p:cNvPr id="53263" name="Line 15"/>
            <p:cNvSpPr>
              <a:spLocks noChangeShapeType="1"/>
            </p:cNvSpPr>
            <p:nvPr/>
          </p:nvSpPr>
          <p:spPr bwMode="auto">
            <a:xfrm flipH="1">
              <a:off x="3216" y="2592"/>
              <a:ext cx="38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72" name="Rectangle 24"/>
            <p:cNvSpPr>
              <a:spLocks noChangeArrowheads="1"/>
            </p:cNvSpPr>
            <p:nvPr/>
          </p:nvSpPr>
          <p:spPr bwMode="auto">
            <a:xfrm>
              <a:off x="3216" y="252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grpSp>
        <p:nvGrpSpPr>
          <p:cNvPr id="53289" name="Group 41"/>
          <p:cNvGrpSpPr>
            <a:grpSpLocks/>
          </p:cNvGrpSpPr>
          <p:nvPr/>
        </p:nvGrpSpPr>
        <p:grpSpPr bwMode="auto">
          <a:xfrm>
            <a:off x="684213" y="3429000"/>
            <a:ext cx="3130550" cy="731838"/>
            <a:chOff x="864" y="1296"/>
            <a:chExt cx="1972" cy="461"/>
          </a:xfrm>
        </p:grpSpPr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864" y="1344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000</a:t>
              </a:r>
            </a:p>
          </p:txBody>
        </p:sp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2208" y="1392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001</a:t>
              </a:r>
            </a:p>
          </p:txBody>
        </p:sp>
        <p:sp>
          <p:nvSpPr>
            <p:cNvPr id="53260" name="Line 12"/>
            <p:cNvSpPr>
              <a:spLocks noChangeShapeType="1"/>
            </p:cNvSpPr>
            <p:nvPr/>
          </p:nvSpPr>
          <p:spPr bwMode="auto">
            <a:xfrm>
              <a:off x="1728" y="1680"/>
              <a:ext cx="432" cy="1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73" name="Rectangle 25"/>
            <p:cNvSpPr>
              <a:spLocks noChangeArrowheads="1"/>
            </p:cNvSpPr>
            <p:nvPr/>
          </p:nvSpPr>
          <p:spPr bwMode="auto">
            <a:xfrm>
              <a:off x="1776" y="129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grpSp>
        <p:nvGrpSpPr>
          <p:cNvPr id="53293" name="Group 45"/>
          <p:cNvGrpSpPr>
            <a:grpSpLocks/>
          </p:cNvGrpSpPr>
          <p:nvPr/>
        </p:nvGrpSpPr>
        <p:grpSpPr bwMode="auto">
          <a:xfrm>
            <a:off x="1598613" y="4495800"/>
            <a:ext cx="1066800" cy="1066800"/>
            <a:chOff x="1440" y="1968"/>
            <a:chExt cx="672" cy="672"/>
          </a:xfrm>
        </p:grpSpPr>
        <p:sp>
          <p:nvSpPr>
            <p:cNvPr id="53264" name="Line 16"/>
            <p:cNvSpPr>
              <a:spLocks noChangeShapeType="1"/>
            </p:cNvSpPr>
            <p:nvPr/>
          </p:nvSpPr>
          <p:spPr bwMode="auto">
            <a:xfrm flipH="1" flipV="1">
              <a:off x="1440" y="1968"/>
              <a:ext cx="672" cy="67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1488" y="220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</a:t>
              </a:r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</p:grpSp>
      <p:grpSp>
        <p:nvGrpSpPr>
          <p:cNvPr id="53294" name="Group 46"/>
          <p:cNvGrpSpPr>
            <a:grpSpLocks/>
          </p:cNvGrpSpPr>
          <p:nvPr/>
        </p:nvGrpSpPr>
        <p:grpSpPr bwMode="auto">
          <a:xfrm>
            <a:off x="455613" y="4267200"/>
            <a:ext cx="996950" cy="1531938"/>
            <a:chOff x="720" y="1824"/>
            <a:chExt cx="628" cy="965"/>
          </a:xfrm>
        </p:grpSpPr>
        <p:sp>
          <p:nvSpPr>
            <p:cNvPr id="53258" name="Rectangle 10"/>
            <p:cNvSpPr>
              <a:spLocks noChangeArrowheads="1"/>
            </p:cNvSpPr>
            <p:nvPr/>
          </p:nvSpPr>
          <p:spPr bwMode="auto">
            <a:xfrm>
              <a:off x="720" y="2424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100</a:t>
              </a:r>
            </a:p>
          </p:txBody>
        </p:sp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 flipV="1">
              <a:off x="1056" y="1824"/>
              <a:ext cx="0" cy="62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720" y="189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/0</a:t>
              </a:r>
            </a:p>
          </p:txBody>
        </p:sp>
      </p:grp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144016" y="304800"/>
            <a:ext cx="37799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(3) </a:t>
            </a: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State Transition Diagram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53298" name="Group 50"/>
          <p:cNvGrpSpPr>
            <a:grpSpLocks/>
          </p:cNvGrpSpPr>
          <p:nvPr/>
        </p:nvGrpSpPr>
        <p:grpSpPr bwMode="auto">
          <a:xfrm>
            <a:off x="4427538" y="188913"/>
            <a:ext cx="4346574" cy="2562225"/>
            <a:chOff x="793" y="799"/>
            <a:chExt cx="2738" cy="1614"/>
          </a:xfrm>
        </p:grpSpPr>
        <p:sp>
          <p:nvSpPr>
            <p:cNvPr id="53299" name="Rectangle 51"/>
            <p:cNvSpPr>
              <a:spLocks noChangeArrowheads="1"/>
            </p:cNvSpPr>
            <p:nvPr/>
          </p:nvSpPr>
          <p:spPr bwMode="auto">
            <a:xfrm>
              <a:off x="793" y="799"/>
              <a:ext cx="273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sz="20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20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</a:t>
              </a:r>
              <a:r>
                <a:rPr lang="en-US" altLang="zh-CN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20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   </a:t>
              </a:r>
              <a:r>
                <a:rPr lang="en-US" altLang="zh-CN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sz="20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20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   </a:t>
              </a:r>
              <a:r>
                <a:rPr lang="en-US" altLang="zh-CN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20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20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Z</a:t>
              </a:r>
              <a:r>
                <a:rPr lang="en-US" altLang="zh-CN" sz="2000" baseline="30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</a:t>
              </a:r>
              <a:endParaRPr lang="en-US" altLang="zh-CN" sz="2000" baseline="300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300" name="Line 52"/>
            <p:cNvSpPr>
              <a:spLocks noChangeShapeType="1"/>
            </p:cNvSpPr>
            <p:nvPr/>
          </p:nvSpPr>
          <p:spPr bwMode="auto">
            <a:xfrm flipV="1">
              <a:off x="839" y="1071"/>
              <a:ext cx="2449" cy="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301" name="Line 53"/>
            <p:cNvSpPr>
              <a:spLocks noChangeShapeType="1"/>
            </p:cNvSpPr>
            <p:nvPr/>
          </p:nvSpPr>
          <p:spPr bwMode="auto">
            <a:xfrm>
              <a:off x="1701" y="845"/>
              <a:ext cx="0" cy="15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302" name="Line 54"/>
            <p:cNvSpPr>
              <a:spLocks noChangeShapeType="1"/>
            </p:cNvSpPr>
            <p:nvPr/>
          </p:nvSpPr>
          <p:spPr bwMode="auto">
            <a:xfrm>
              <a:off x="3107" y="799"/>
              <a:ext cx="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818" y="1059"/>
              <a:ext cx="2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0  0   0     0    0     1  </a:t>
              </a:r>
              <a:r>
                <a:rPr lang="zh-CN" alt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</a:t>
              </a:r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53304" name="Rectangle 56"/>
            <p:cNvSpPr>
              <a:spLocks noChangeArrowheads="1"/>
            </p:cNvSpPr>
            <p:nvPr/>
          </p:nvSpPr>
          <p:spPr bwMode="auto">
            <a:xfrm>
              <a:off x="818" y="1202"/>
              <a:ext cx="2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0  0   1     0    1     1 </a:t>
              </a:r>
              <a:r>
                <a:rPr lang="zh-CN" alt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818" y="1349"/>
              <a:ext cx="2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0  1   0     0    0     1 </a:t>
              </a:r>
              <a:r>
                <a:rPr lang="zh-CN" alt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53306" name="Rectangle 58"/>
            <p:cNvSpPr>
              <a:spLocks noChangeArrowheads="1"/>
            </p:cNvSpPr>
            <p:nvPr/>
          </p:nvSpPr>
          <p:spPr bwMode="auto">
            <a:xfrm>
              <a:off x="824" y="1480"/>
              <a:ext cx="2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0  1   1     1    1     1 </a:t>
              </a:r>
              <a:r>
                <a:rPr lang="zh-CN" alt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818" y="1635"/>
              <a:ext cx="2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1  0   0     0    0     0 </a:t>
              </a:r>
              <a:r>
                <a:rPr lang="zh-CN" alt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53308" name="Rectangle 60"/>
            <p:cNvSpPr>
              <a:spLocks noChangeArrowheads="1"/>
            </p:cNvSpPr>
            <p:nvPr/>
          </p:nvSpPr>
          <p:spPr bwMode="auto">
            <a:xfrm>
              <a:off x="818" y="1807"/>
              <a:ext cx="25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1  0   1     0    1     0 </a:t>
              </a:r>
              <a:r>
                <a:rPr lang="zh-CN" alt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818" y="1954"/>
              <a:ext cx="2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1  1   0     0    0     0 </a:t>
              </a:r>
              <a:r>
                <a:rPr lang="zh-CN" alt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53310" name="Rectangle 62"/>
            <p:cNvSpPr>
              <a:spLocks noChangeArrowheads="1"/>
            </p:cNvSpPr>
            <p:nvPr/>
          </p:nvSpPr>
          <p:spPr bwMode="auto">
            <a:xfrm>
              <a:off x="818" y="2161"/>
              <a:ext cx="2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1  1   1     1    1     0 </a:t>
              </a:r>
              <a:r>
                <a:rPr lang="zh-CN" alt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</p:grpSp>
      <p:sp>
        <p:nvSpPr>
          <p:cNvPr id="50" name="灯片编号占位符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EB92-3CFB-4441-9E91-B5D295D10A30}" type="slidenum">
              <a:rPr lang="zh-CN" altLang="en-US" smtClean="0"/>
              <a:pPr/>
              <a:t>9</a:t>
            </a:fld>
            <a:endParaRPr lang="en-US" altLang="zh-CN"/>
          </a:p>
        </p:txBody>
      </p:sp>
      <p:sp>
        <p:nvSpPr>
          <p:cNvPr id="51" name="矩形 50"/>
          <p:cNvSpPr/>
          <p:nvPr/>
        </p:nvSpPr>
        <p:spPr>
          <a:xfrm>
            <a:off x="107504" y="6093296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Role of circuit</a:t>
            </a:r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: it is a circuit counting five numbers.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  <a:ea typeface="宋体" pitchFamily="2" charset="-122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files\Templates\Presentation Designs\High Voltage.pot</Template>
  <TotalTime>18120</TotalTime>
  <Words>5919</Words>
  <Application>Microsoft Office PowerPoint</Application>
  <PresentationFormat>全屏显示(4:3)</PresentationFormat>
  <Paragraphs>1495</Paragraphs>
  <Slides>69</Slides>
  <Notes>46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69</vt:i4>
      </vt:variant>
    </vt:vector>
  </HeadingPairs>
  <TitlesOfParts>
    <vt:vector size="72" baseType="lpstr">
      <vt:lpstr>High Voltage</vt:lpstr>
      <vt:lpstr>Equation</vt:lpstr>
      <vt:lpstr>公式</vt:lpstr>
      <vt:lpstr>Chapter Five Synchronous Sequential Circuit</vt:lpstr>
      <vt:lpstr>5.1 Definition of Synchronous Sequential Circuit</vt:lpstr>
      <vt:lpstr>幻灯片 3</vt:lpstr>
      <vt:lpstr>幻灯片 4</vt:lpstr>
      <vt:lpstr>5.2 Analysis of Synchronous Sequential Circuit  5.2.1 Steps for Analysis</vt:lpstr>
      <vt:lpstr>5.2.2 Examples of Circuit Analysis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5.3 Design of Synchronous Sequential Circuit </vt:lpstr>
      <vt:lpstr>5.3.2 Counter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How to draw K-circles for output equation?</vt:lpstr>
      <vt:lpstr>幻灯片 33</vt:lpstr>
      <vt:lpstr>5.4 Examples of Typical Synchronous Sequential Circuits 5.4.1 Integrated Counter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5.4.2 Sequence Generator</vt:lpstr>
      <vt:lpstr>幻灯片 45</vt:lpstr>
      <vt:lpstr>幻灯片 46</vt:lpstr>
      <vt:lpstr>幻灯片 47</vt:lpstr>
      <vt:lpstr>幻灯片 48</vt:lpstr>
      <vt:lpstr>5.4.3 Sequence Detector</vt:lpstr>
      <vt:lpstr>幻灯片 50</vt:lpstr>
      <vt:lpstr>幻灯片 51</vt:lpstr>
      <vt:lpstr>幻灯片 52</vt:lpstr>
      <vt:lpstr>幻灯片 53</vt:lpstr>
      <vt:lpstr>幻灯片 54</vt:lpstr>
      <vt:lpstr>幻灯片 55</vt:lpstr>
      <vt:lpstr>幻灯片 56</vt:lpstr>
      <vt:lpstr>幻灯片 57</vt:lpstr>
      <vt:lpstr>5.4.4 Code Detector</vt:lpstr>
      <vt:lpstr>幻灯片 59</vt:lpstr>
      <vt:lpstr>幻灯片 60</vt:lpstr>
      <vt:lpstr>幻灯片 61</vt:lpstr>
      <vt:lpstr>幻灯片 62</vt:lpstr>
      <vt:lpstr>幻灯片 63</vt:lpstr>
      <vt:lpstr>幻灯片 64</vt:lpstr>
      <vt:lpstr>幻灯片 65</vt:lpstr>
      <vt:lpstr>幻灯片 66</vt:lpstr>
      <vt:lpstr>幻灯片 67</vt:lpstr>
      <vt:lpstr>.</vt:lpstr>
      <vt:lpstr>幻灯片 69</vt:lpstr>
    </vt:vector>
  </TitlesOfParts>
  <Company>电子科大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第六章 同步时序电路</dc:title>
  <dc:creator>武庆生</dc:creator>
  <cp:lastModifiedBy>Career</cp:lastModifiedBy>
  <cp:revision>1766</cp:revision>
  <cp:lastPrinted>1601-01-01T00:00:00Z</cp:lastPrinted>
  <dcterms:created xsi:type="dcterms:W3CDTF">2002-01-18T03:44:07Z</dcterms:created>
  <dcterms:modified xsi:type="dcterms:W3CDTF">2019-12-09T08:29:41Z</dcterms:modified>
</cp:coreProperties>
</file>