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84"/>
  </p:notesMasterIdLst>
  <p:handoutMasterIdLst>
    <p:handoutMasterId r:id="rId85"/>
  </p:handoutMasterIdLst>
  <p:sldIdLst>
    <p:sldId id="334" r:id="rId2"/>
    <p:sldId id="437" r:id="rId3"/>
    <p:sldId id="425" r:id="rId4"/>
    <p:sldId id="426" r:id="rId5"/>
    <p:sldId id="427" r:id="rId6"/>
    <p:sldId id="432" r:id="rId7"/>
    <p:sldId id="434" r:id="rId8"/>
    <p:sldId id="435" r:id="rId9"/>
    <p:sldId id="433" r:id="rId10"/>
    <p:sldId id="375" r:id="rId11"/>
    <p:sldId id="448" r:id="rId12"/>
    <p:sldId id="436" r:id="rId13"/>
    <p:sldId id="383" r:id="rId14"/>
    <p:sldId id="258" r:id="rId15"/>
    <p:sldId id="440" r:id="rId16"/>
    <p:sldId id="320" r:id="rId17"/>
    <p:sldId id="341" r:id="rId18"/>
    <p:sldId id="441" r:id="rId19"/>
    <p:sldId id="321" r:id="rId20"/>
    <p:sldId id="260" r:id="rId21"/>
    <p:sldId id="442" r:id="rId22"/>
    <p:sldId id="322" r:id="rId23"/>
    <p:sldId id="444" r:id="rId24"/>
    <p:sldId id="261" r:id="rId25"/>
    <p:sldId id="443" r:id="rId26"/>
    <p:sldId id="323" r:id="rId27"/>
    <p:sldId id="263" r:id="rId28"/>
    <p:sldId id="387" r:id="rId29"/>
    <p:sldId id="438" r:id="rId30"/>
    <p:sldId id="397" r:id="rId31"/>
    <p:sldId id="331" r:id="rId32"/>
    <p:sldId id="388" r:id="rId33"/>
    <p:sldId id="265" r:id="rId34"/>
    <p:sldId id="325" r:id="rId35"/>
    <p:sldId id="439" r:id="rId36"/>
    <p:sldId id="389" r:id="rId37"/>
    <p:sldId id="390" r:id="rId38"/>
    <p:sldId id="392" r:id="rId39"/>
    <p:sldId id="393" r:id="rId40"/>
    <p:sldId id="266" r:id="rId41"/>
    <p:sldId id="411" r:id="rId42"/>
    <p:sldId id="350" r:id="rId43"/>
    <p:sldId id="351" r:id="rId44"/>
    <p:sldId id="394" r:id="rId45"/>
    <p:sldId id="395" r:id="rId46"/>
    <p:sldId id="398" r:id="rId47"/>
    <p:sldId id="399" r:id="rId48"/>
    <p:sldId id="400" r:id="rId49"/>
    <p:sldId id="401" r:id="rId50"/>
    <p:sldId id="402" r:id="rId51"/>
    <p:sldId id="403" r:id="rId52"/>
    <p:sldId id="404" r:id="rId53"/>
    <p:sldId id="405" r:id="rId54"/>
    <p:sldId id="423" r:id="rId55"/>
    <p:sldId id="269" r:id="rId56"/>
    <p:sldId id="272" r:id="rId57"/>
    <p:sldId id="412" r:id="rId58"/>
    <p:sldId id="273" r:id="rId59"/>
    <p:sldId id="373" r:id="rId60"/>
    <p:sldId id="275" r:id="rId61"/>
    <p:sldId id="277" r:id="rId62"/>
    <p:sldId id="278" r:id="rId63"/>
    <p:sldId id="280" r:id="rId64"/>
    <p:sldId id="281" r:id="rId65"/>
    <p:sldId id="416" r:id="rId66"/>
    <p:sldId id="417" r:id="rId67"/>
    <p:sldId id="418" r:id="rId68"/>
    <p:sldId id="282" r:id="rId69"/>
    <p:sldId id="283" r:id="rId70"/>
    <p:sldId id="327" r:id="rId71"/>
    <p:sldId id="420" r:id="rId72"/>
    <p:sldId id="302" r:id="rId73"/>
    <p:sldId id="445" r:id="rId74"/>
    <p:sldId id="446" r:id="rId75"/>
    <p:sldId id="447" r:id="rId76"/>
    <p:sldId id="303" r:id="rId77"/>
    <p:sldId id="306" r:id="rId78"/>
    <p:sldId id="307" r:id="rId79"/>
    <p:sldId id="384" r:id="rId80"/>
    <p:sldId id="310" r:id="rId81"/>
    <p:sldId id="311" r:id="rId82"/>
    <p:sldId id="424" r:id="rId8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1" autoAdjust="0"/>
    <p:restoredTop sz="83925" autoAdjust="0"/>
  </p:normalViewPr>
  <p:slideViewPr>
    <p:cSldViewPr>
      <p:cViewPr varScale="1">
        <p:scale>
          <a:sx n="58" d="100"/>
          <a:sy n="58" d="100"/>
        </p:scale>
        <p:origin x="-18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528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BDC6-6138-4809-89D7-35BABD54CFDB}" type="datetimeFigureOut">
              <a:rPr lang="zh-CN" altLang="en-US" smtClean="0"/>
              <a:pPr/>
              <a:t>2020-1-22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9AAB-CD23-491D-8121-6CA753B948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7D1F-2FD3-470E-A00D-2DC0996830FA}" type="datetimeFigureOut">
              <a:rPr lang="zh-CN" altLang="en-US" smtClean="0"/>
              <a:pPr/>
              <a:t>2020-1-22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7A3EF-38A0-4F30-B4F0-88FFD236FF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="0" dirty="0" smtClean="0"/>
              <a:t>Chapter one has four sections.</a:t>
            </a:r>
            <a:endParaRPr lang="zh-CN" altLang="en-US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Decimal</a:t>
            </a:r>
            <a:r>
              <a:rPr lang="en-US" altLang="zh-CN" baseline="0" dirty="0" smtClean="0"/>
              <a:t> number. </a:t>
            </a:r>
            <a:r>
              <a:rPr lang="en-US" altLang="zh-CN" dirty="0" smtClean="0"/>
              <a:t>The base is 10. It</a:t>
            </a:r>
            <a:r>
              <a:rPr lang="en-US" altLang="zh-CN" baseline="0" dirty="0" smtClean="0"/>
              <a:t> counts from 0 to 9. Alpha is the counting symbol.</a:t>
            </a:r>
          </a:p>
          <a:p>
            <a:r>
              <a:rPr lang="en-US" altLang="zh-CN" baseline="0" dirty="0" smtClean="0"/>
              <a:t>For integers, the exponent starts from 0 and is increased by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For decimals, the exponent starts from -1 and is decreased by 1.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Decimal</a:t>
            </a:r>
            <a:r>
              <a:rPr lang="en-US" altLang="zh-CN" baseline="0" dirty="0" smtClean="0"/>
              <a:t> number. </a:t>
            </a:r>
            <a:r>
              <a:rPr lang="en-US" altLang="zh-CN" dirty="0" smtClean="0"/>
              <a:t>The base is 10. It</a:t>
            </a:r>
            <a:r>
              <a:rPr lang="en-US" altLang="zh-CN" baseline="0" dirty="0" smtClean="0"/>
              <a:t> counts from 0 to 9. Alpha is the counting symbol.</a:t>
            </a:r>
          </a:p>
          <a:p>
            <a:r>
              <a:rPr lang="en-US" altLang="zh-CN" baseline="0" dirty="0" smtClean="0"/>
              <a:t>For integers, the exponent starts from 0 and is increased by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For decimals, the exponent starts from -1 and is decreased by 1.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Look at the decimal</a:t>
            </a:r>
            <a:r>
              <a:rPr lang="en-US" altLang="zh-CN" baseline="0" dirty="0" smtClean="0"/>
              <a:t> number 256.7.</a:t>
            </a:r>
          </a:p>
          <a:p>
            <a:r>
              <a:rPr lang="en-US" altLang="zh-CN" baseline="0" dirty="0" smtClean="0"/>
              <a:t>The base is 10. </a:t>
            </a:r>
          </a:p>
          <a:p>
            <a:r>
              <a:rPr lang="en-US" altLang="zh-CN" baseline="0" dirty="0" smtClean="0"/>
              <a:t>For integers, the exponent starts from 0.</a:t>
            </a:r>
          </a:p>
          <a:p>
            <a:r>
              <a:rPr lang="en-US" altLang="zh-CN" baseline="0" dirty="0" smtClean="0"/>
              <a:t>For decimals, the exponent starts from -1.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Convert</a:t>
            </a:r>
            <a:r>
              <a:rPr lang="en-US" altLang="zh-CN" baseline="0" dirty="0" smtClean="0"/>
              <a:t> decimal number to binary number.</a:t>
            </a:r>
            <a:endParaRPr lang="en-US" altLang="zh-CN" dirty="0" smtClean="0"/>
          </a:p>
          <a:p>
            <a:r>
              <a:rPr lang="en-US" altLang="zh-CN" dirty="0" smtClean="0"/>
              <a:t>The integer</a:t>
            </a:r>
            <a:r>
              <a:rPr lang="en-US" altLang="zh-CN" baseline="0" dirty="0" smtClean="0"/>
              <a:t> part is divided by 2. Take the remainders.</a:t>
            </a:r>
          </a:p>
          <a:p>
            <a:r>
              <a:rPr lang="en-US" altLang="zh-CN" baseline="0" dirty="0" smtClean="0"/>
              <a:t>The decimal part is multiplied by 2. Take the resulted integers.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25 is divided by 2. The 1</a:t>
            </a:r>
            <a:r>
              <a:rPr lang="en-US" altLang="zh-CN" baseline="30000" dirty="0" smtClean="0"/>
              <a:t>st</a:t>
            </a:r>
            <a:r>
              <a:rPr lang="en-US" altLang="zh-CN" baseline="0" dirty="0" smtClean="0"/>
              <a:t> remainder is the lowest bit of the target number.</a:t>
            </a:r>
          </a:p>
          <a:p>
            <a:r>
              <a:rPr lang="en-US" altLang="zh-CN" dirty="0" smtClean="0"/>
              <a:t>The last</a:t>
            </a:r>
            <a:r>
              <a:rPr lang="en-US" altLang="zh-CN" baseline="0" dirty="0" smtClean="0"/>
              <a:t> remainder is the highest bit of the target number.</a:t>
            </a:r>
          </a:p>
          <a:p>
            <a:r>
              <a:rPr lang="en-US" altLang="zh-CN" baseline="0" dirty="0" smtClean="0"/>
              <a:t>The key point. 1 is less than 2. Now, the quotient is 0. The division ends.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 rot="5400000" flipH="1">
              <a:off x="83" y="3776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868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211263"/>
            <a:ext cx="7772400" cy="14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9868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DDA2E-1BB1-4C31-A4B7-09FEF768F4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4950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24DB-69A2-4BA5-A163-F3263F757C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34210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8016-4B68-4BBB-9CFE-B478AD231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3749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EE9D-D8B8-4789-BE2C-0396205D644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7144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7B71-2B25-48EE-904A-C555C37064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93811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CD7A-0948-4C5F-B231-3578633574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44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2CEA-F90C-4AC7-8EB9-129F7E9B5D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19408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9DE8-F72D-4194-AC79-1C903356E4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71461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9FA0-BC9C-4400-9612-7DB55BFE57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01668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F8AE-DAB2-4618-BFD5-FB905D6C51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3678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86BD4-566B-4612-8BA3-FEC3C00656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7906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97635" name="AutoShape 3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6" name="AutoShape 4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7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8" name="AutoShape 6"/>
            <p:cNvSpPr>
              <a:spLocks noChangeArrowheads="1"/>
            </p:cNvSpPr>
            <p:nvPr/>
          </p:nvSpPr>
          <p:spPr bwMode="auto">
            <a:xfrm rot="5400000" flipH="1">
              <a:off x="83" y="3776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39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40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41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97643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97646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b="0"/>
          </a:p>
        </p:txBody>
      </p:sp>
      <p:grpSp>
        <p:nvGrpSpPr>
          <p:cNvPr id="1033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97649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0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1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2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3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4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5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656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765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765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765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ffectLst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766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ffectLst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766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ffectLst/>
              </a:defRPr>
            </a:lvl1pPr>
          </a:lstStyle>
          <a:p>
            <a:pPr>
              <a:defRPr/>
            </a:pPr>
            <a:fld id="{96823FCD-89DB-4D45-A745-AC03AAEFA6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4" grpId="0" animBg="1" autoUpdateAnimBg="0"/>
      <p:bldP spid="197646" grpId="0" animBg="1" autoUpdateAnimBg="0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050"/>
            <a:ext cx="8915400" cy="1006475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60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Digital Logic Design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915816" y="2564904"/>
            <a:ext cx="31059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Dr. Juan Chen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2555875" y="4652963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Tel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：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15228814670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1979613" y="5445125"/>
            <a:ext cx="5533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Mail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：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chenjuan@hotmail.co.uk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2555776" y="3356992"/>
            <a:ext cx="3839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Associate Professor</a:t>
            </a:r>
            <a:endParaRPr lang="en-US" altLang="zh-CN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11560" y="653787"/>
            <a:ext cx="59234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Percentages of Grading</a:t>
            </a:r>
            <a:endParaRPr lang="zh-CN" altLang="en-US" sz="4800" b="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89149" y="2132062"/>
            <a:ext cx="37401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(1)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Coursework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: 15%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683568" y="3204265"/>
            <a:ext cx="42883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2) Midterm Exam: 15%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683568" y="4356393"/>
            <a:ext cx="36359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3) Final Exam: 70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%</a:t>
            </a: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6" grpId="0"/>
      <p:bldP spid="258058" grpId="0"/>
      <p:bldP spid="2580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 to download slides?</a:t>
            </a:r>
            <a:endParaRPr lang="zh-CN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0608" y="1981200"/>
            <a:ext cx="8519864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http://faculty.uestc.edu.cn/chenjuan1/en/jxzy/276440/content/1242.htm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69792"/>
            <a:ext cx="8915400" cy="163121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50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One:</a:t>
            </a:r>
            <a:br>
              <a:rPr lang="en-US" altLang="zh-CN" sz="50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</a:br>
            <a:r>
              <a:rPr lang="en-US" altLang="zh-CN" sz="50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Number Systems and Codes</a:t>
            </a:r>
            <a:endParaRPr lang="zh-CN" altLang="en-US" sz="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7504" y="4644425"/>
            <a:ext cx="891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Let’s have a quick start</a:t>
            </a:r>
            <a:r>
              <a:rPr kumimoji="1" lang="en-US" altLang="zh-CN" sz="32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on the whiteboard.</a:t>
            </a:r>
            <a:endParaRPr kumimoji="1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0" y="476250"/>
            <a:ext cx="868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Chapter One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257175" y="2349500"/>
            <a:ext cx="36166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Number Systems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257175" y="3370263"/>
            <a:ext cx="4905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1.2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Conversion of Numbers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257175" y="4513263"/>
            <a:ext cx="8886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1.3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Representation of Symbolic Numbers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257175" y="5656263"/>
            <a:ext cx="85632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1.4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Numerical Codes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774825" y="1196975"/>
            <a:ext cx="6684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</a:rPr>
              <a:t>Number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</a:rPr>
              <a:t>Systems and Codes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9" name="矩形 8"/>
          <p:cNvSpPr/>
          <p:nvPr/>
        </p:nvSpPr>
        <p:spPr>
          <a:xfrm>
            <a:off x="2555776" y="6381328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One has four sections.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1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5" grpId="0" build="p" autoUpdateAnimBg="0"/>
      <p:bldP spid="271366" grpId="0" build="p" autoUpdateAnimBg="0"/>
      <p:bldP spid="271367" grpId="0" build="p" autoUpdateAnimBg="0"/>
      <p:bldP spid="27136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280" y="-27384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1.1 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Number Systems</a:t>
            </a:r>
            <a:endParaRPr lang="zh-CN" altLang="en-US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7313" name="Rectangle 33"/>
          <p:cNvSpPr>
            <a:spLocks noChangeArrowheads="1"/>
          </p:cNvSpPr>
          <p:nvPr/>
        </p:nvSpPr>
        <p:spPr bwMode="auto">
          <a:xfrm>
            <a:off x="304800" y="1844824"/>
            <a:ext cx="65004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10,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0～9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7314" name="Rectangle 34"/>
          <p:cNvSpPr>
            <a:spLocks noChangeArrowheads="1"/>
          </p:cNvSpPr>
          <p:nvPr/>
        </p:nvSpPr>
        <p:spPr bwMode="auto">
          <a:xfrm>
            <a:off x="304800" y="2779862"/>
            <a:ext cx="52098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10</a:t>
            </a:r>
            <a:r>
              <a:rPr lang="en-US" altLang="zh-CN" sz="3200" b="0" i="1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endParaRPr lang="en-US" altLang="zh-CN" sz="3200" b="0" i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Euclid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97333" name="Group 53"/>
          <p:cNvGrpSpPr>
            <a:grpSpLocks/>
          </p:cNvGrpSpPr>
          <p:nvPr/>
        </p:nvGrpSpPr>
        <p:grpSpPr bwMode="auto">
          <a:xfrm>
            <a:off x="53280" y="4340696"/>
            <a:ext cx="8229600" cy="1752600"/>
            <a:chOff x="0" y="2592"/>
            <a:chExt cx="5184" cy="1104"/>
          </a:xfrm>
        </p:grpSpPr>
        <p:grpSp>
          <p:nvGrpSpPr>
            <p:cNvPr id="21512" name="Group 40"/>
            <p:cNvGrpSpPr>
              <a:grpSpLocks/>
            </p:cNvGrpSpPr>
            <p:nvPr/>
          </p:nvGrpSpPr>
          <p:grpSpPr bwMode="auto">
            <a:xfrm>
              <a:off x="0" y="2772"/>
              <a:ext cx="3894" cy="510"/>
              <a:chOff x="0" y="2772"/>
              <a:chExt cx="3894" cy="510"/>
            </a:xfrm>
          </p:grpSpPr>
          <p:graphicFrame>
            <p:nvGraphicFramePr>
              <p:cNvPr id="21515" name="Object 22"/>
              <p:cNvGraphicFramePr>
                <a:graphicFrameLocks noChangeAspect="1"/>
              </p:cNvGraphicFramePr>
              <p:nvPr/>
            </p:nvGraphicFramePr>
            <p:xfrm>
              <a:off x="3737" y="2772"/>
              <a:ext cx="157" cy="264"/>
            </p:xfrm>
            <a:graphic>
              <a:graphicData uri="http://schemas.openxmlformats.org/presentationml/2006/ole">
                <p:oleObj spid="_x0000_s21538" name="Equation" r:id="rId5" imgW="114151" imgH="215619" progId="Equation.3">
                  <p:embed/>
                </p:oleObj>
              </a:graphicData>
            </a:graphic>
          </p:graphicFrame>
          <p:sp>
            <p:nvSpPr>
              <p:cNvPr id="97307" name="Rectangle 27"/>
              <p:cNvSpPr>
                <a:spLocks noChangeArrowheads="1"/>
              </p:cNvSpPr>
              <p:nvPr/>
            </p:nvSpPr>
            <p:spPr bwMode="auto">
              <a:xfrm>
                <a:off x="0" y="2955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Font typeface="Wingdings" pitchFamily="2" charset="2"/>
                  <a:buNone/>
                  <a:defRPr/>
                </a:pPr>
                <a:endParaRPr lang="en-US" altLang="zh-CN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endParaRPr>
              </a:p>
            </p:txBody>
          </p:sp>
        </p:grpSp>
        <p:graphicFrame>
          <p:nvGraphicFramePr>
            <p:cNvPr id="21513" name="Object 50"/>
            <p:cNvGraphicFramePr>
              <a:graphicFrameLocks noChangeAspect="1"/>
            </p:cNvGraphicFramePr>
            <p:nvPr/>
          </p:nvGraphicFramePr>
          <p:xfrm>
            <a:off x="442" y="2592"/>
            <a:ext cx="4251" cy="1104"/>
          </p:xfrm>
          <a:graphic>
            <a:graphicData uri="http://schemas.openxmlformats.org/presentationml/2006/ole">
              <p:oleObj spid="_x0000_s21539" name="Equation" r:id="rId6" imgW="4115880" imgH="1054440" progId="Equation.3">
                <p:embed/>
              </p:oleObj>
            </a:graphicData>
          </a:graphic>
        </p:graphicFrame>
        <p:graphicFrame>
          <p:nvGraphicFramePr>
            <p:cNvPr id="21514" name="Object 51"/>
            <p:cNvGraphicFramePr>
              <a:graphicFrameLocks noChangeAspect="1"/>
            </p:cNvGraphicFramePr>
            <p:nvPr/>
          </p:nvGraphicFramePr>
          <p:xfrm>
            <a:off x="4080" y="3168"/>
            <a:ext cx="1104" cy="332"/>
          </p:xfrm>
          <a:graphic>
            <a:graphicData uri="http://schemas.openxmlformats.org/presentationml/2006/ole">
              <p:oleObj spid="_x0000_s21540" name="Equation" r:id="rId7" imgW="1155960" imgH="330120" progId="Equation.3">
                <p:embed/>
              </p:oleObj>
            </a:graphicData>
          </a:graphic>
        </p:graphicFrame>
      </p:grpSp>
      <p:sp>
        <p:nvSpPr>
          <p:cNvPr id="97334" name="Rectangle 54"/>
          <p:cNvSpPr>
            <a:spLocks noChangeArrowheads="1"/>
          </p:cNvSpPr>
          <p:nvPr/>
        </p:nvSpPr>
        <p:spPr bwMode="auto">
          <a:xfrm>
            <a:off x="53280" y="869554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1.1.1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Decimal Number (Base </a:t>
            </a:r>
            <a:r>
              <a:rPr lang="en-US" altLang="zh-CN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10)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520824" y="3491677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9512" y="6237312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number: the base is 10. It counts from 0 to 9. </a:t>
            </a:r>
            <a:r>
              <a:rPr lang="el-GR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counting symbol.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796136" y="5229200"/>
            <a:ext cx="64807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660232" y="5229200"/>
            <a:ext cx="1440160" cy="576064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3" grpId="0" build="p" autoUpdateAnimBg="0"/>
      <p:bldP spid="97314" grpId="0" build="p" autoUpdateAnimBg="0"/>
      <p:bldP spid="14" grpId="0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280" y="-27384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1.1 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Number Systems</a:t>
            </a:r>
            <a:endParaRPr lang="zh-CN" altLang="en-US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7313" name="Rectangle 33"/>
          <p:cNvSpPr>
            <a:spLocks noChangeArrowheads="1"/>
          </p:cNvSpPr>
          <p:nvPr/>
        </p:nvSpPr>
        <p:spPr bwMode="auto">
          <a:xfrm>
            <a:off x="304800" y="1844824"/>
            <a:ext cx="6603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10,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0～9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7314" name="Rectangle 34"/>
          <p:cNvSpPr>
            <a:spLocks noChangeArrowheads="1"/>
          </p:cNvSpPr>
          <p:nvPr/>
        </p:nvSpPr>
        <p:spPr bwMode="auto">
          <a:xfrm>
            <a:off x="304800" y="2779862"/>
            <a:ext cx="51424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10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endParaRPr lang="en-US" altLang="zh-CN" sz="3200" b="0" i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Euclid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53280" y="4340696"/>
            <a:ext cx="8229600" cy="1752600"/>
            <a:chOff x="0" y="2592"/>
            <a:chExt cx="5184" cy="1104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0" y="2772"/>
              <a:ext cx="3894" cy="510"/>
              <a:chOff x="0" y="2772"/>
              <a:chExt cx="3894" cy="510"/>
            </a:xfrm>
          </p:grpSpPr>
          <p:graphicFrame>
            <p:nvGraphicFramePr>
              <p:cNvPr id="21515" name="Object 22"/>
              <p:cNvGraphicFramePr>
                <a:graphicFrameLocks noChangeAspect="1"/>
              </p:cNvGraphicFramePr>
              <p:nvPr/>
            </p:nvGraphicFramePr>
            <p:xfrm>
              <a:off x="3737" y="2772"/>
              <a:ext cx="157" cy="264"/>
            </p:xfrm>
            <a:graphic>
              <a:graphicData uri="http://schemas.openxmlformats.org/presentationml/2006/ole">
                <p:oleObj spid="_x0000_s60418" name="Equation" r:id="rId4" imgW="114151" imgH="215619" progId="Equation.3">
                  <p:embed/>
                </p:oleObj>
              </a:graphicData>
            </a:graphic>
          </p:graphicFrame>
          <p:sp>
            <p:nvSpPr>
              <p:cNvPr id="97307" name="Rectangle 27"/>
              <p:cNvSpPr>
                <a:spLocks noChangeArrowheads="1"/>
              </p:cNvSpPr>
              <p:nvPr/>
            </p:nvSpPr>
            <p:spPr bwMode="auto">
              <a:xfrm>
                <a:off x="0" y="2955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Font typeface="Wingdings" pitchFamily="2" charset="2"/>
                  <a:buNone/>
                  <a:defRPr/>
                </a:pPr>
                <a:endParaRPr lang="en-US" altLang="zh-CN" sz="28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endParaRPr>
              </a:p>
            </p:txBody>
          </p:sp>
        </p:grpSp>
        <p:graphicFrame>
          <p:nvGraphicFramePr>
            <p:cNvPr id="21513" name="Object 50"/>
            <p:cNvGraphicFramePr>
              <a:graphicFrameLocks noChangeAspect="1"/>
            </p:cNvGraphicFramePr>
            <p:nvPr/>
          </p:nvGraphicFramePr>
          <p:xfrm>
            <a:off x="442" y="2592"/>
            <a:ext cx="4251" cy="1104"/>
          </p:xfrm>
          <a:graphic>
            <a:graphicData uri="http://schemas.openxmlformats.org/presentationml/2006/ole">
              <p:oleObj spid="_x0000_s60419" name="Equation" r:id="rId5" imgW="4115880" imgH="1054440" progId="Equation.3">
                <p:embed/>
              </p:oleObj>
            </a:graphicData>
          </a:graphic>
        </p:graphicFrame>
        <p:graphicFrame>
          <p:nvGraphicFramePr>
            <p:cNvPr id="21514" name="Object 51"/>
            <p:cNvGraphicFramePr>
              <a:graphicFrameLocks noChangeAspect="1"/>
            </p:cNvGraphicFramePr>
            <p:nvPr/>
          </p:nvGraphicFramePr>
          <p:xfrm>
            <a:off x="4080" y="3168"/>
            <a:ext cx="1104" cy="332"/>
          </p:xfrm>
          <a:graphic>
            <a:graphicData uri="http://schemas.openxmlformats.org/presentationml/2006/ole">
              <p:oleObj spid="_x0000_s60420" name="Equation" r:id="rId6" imgW="1155960" imgH="330120" progId="Equation.3">
                <p:embed/>
              </p:oleObj>
            </a:graphicData>
          </a:graphic>
        </p:graphicFrame>
      </p:grpSp>
      <p:sp>
        <p:nvSpPr>
          <p:cNvPr id="97334" name="Rectangle 54"/>
          <p:cNvSpPr>
            <a:spLocks noChangeArrowheads="1"/>
          </p:cNvSpPr>
          <p:nvPr/>
        </p:nvSpPr>
        <p:spPr bwMode="auto">
          <a:xfrm>
            <a:off x="53280" y="869554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1.1.1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Decimal Number (Base </a:t>
            </a:r>
            <a:r>
              <a:rPr lang="en-US" altLang="zh-CN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10)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520824" y="3491677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4950" y="6093296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 and is increased by 1.</a:t>
            </a:r>
          </a:p>
        </p:txBody>
      </p:sp>
      <p:sp>
        <p:nvSpPr>
          <p:cNvPr id="17" name="矩形 16"/>
          <p:cNvSpPr/>
          <p:nvPr/>
        </p:nvSpPr>
        <p:spPr bwMode="auto">
          <a:xfrm>
            <a:off x="2627784" y="4293096"/>
            <a:ext cx="86409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572000" y="4293096"/>
            <a:ext cx="86409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876256" y="4293096"/>
            <a:ext cx="64807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9512" y="6404349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 and is decreased by 1.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1508314" y="5163884"/>
            <a:ext cx="792088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3842283" y="5157192"/>
            <a:ext cx="74604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395537" y="476672"/>
            <a:ext cx="8424936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How to write the weighted expansion of a decimal number ?</a:t>
            </a: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</a:t>
            </a: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256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＋5×10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＋6×10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＋7×10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539552" y="5129897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decimal number 256.7.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10.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0, increased by 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-1, decreased by 1.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427984" y="3861048"/>
            <a:ext cx="64807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6012160" y="3861048"/>
            <a:ext cx="86409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934" name="Group 14"/>
          <p:cNvGrpSpPr>
            <a:grpSpLocks/>
          </p:cNvGrpSpPr>
          <p:nvPr/>
        </p:nvGrpSpPr>
        <p:grpSpPr bwMode="auto">
          <a:xfrm>
            <a:off x="468313" y="4437063"/>
            <a:ext cx="8382000" cy="1752600"/>
            <a:chOff x="192" y="2640"/>
            <a:chExt cx="5280" cy="1104"/>
          </a:xfrm>
        </p:grpSpPr>
        <p:graphicFrame>
          <p:nvGraphicFramePr>
            <p:cNvPr id="23559" name="Object 7"/>
            <p:cNvGraphicFramePr>
              <a:graphicFrameLocks noChangeAspect="1"/>
            </p:cNvGraphicFramePr>
            <p:nvPr/>
          </p:nvGraphicFramePr>
          <p:xfrm>
            <a:off x="192" y="2640"/>
            <a:ext cx="5280" cy="1104"/>
          </p:xfrm>
          <a:graphic>
            <a:graphicData uri="http://schemas.openxmlformats.org/presentationml/2006/ole">
              <p:oleObj spid="_x0000_s23575" name="Equation" r:id="rId5" imgW="5982840" imgH="1054440" progId="Equation.3">
                <p:embed/>
              </p:oleObj>
            </a:graphicData>
          </a:graphic>
        </p:graphicFrame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1615" y="3238"/>
            <a:ext cx="1286" cy="407"/>
          </p:xfrm>
          <a:graphic>
            <a:graphicData uri="http://schemas.openxmlformats.org/presentationml/2006/ole">
              <p:oleObj spid="_x0000_s23576" name="Equation" r:id="rId6" imgW="1117800" imgH="330120" progId="Equation.3">
                <p:embed/>
              </p:oleObj>
            </a:graphicData>
          </a:graphic>
        </p:graphicFrame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323528" y="1621081"/>
            <a:ext cx="63979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2,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323528" y="2556119"/>
            <a:ext cx="49373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endParaRPr lang="en-US" altLang="zh-CN" sz="3200" b="0" i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Euclid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125288" y="332656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.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Binary Number (Base 2)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67544" y="3492297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512" y="6237312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number: the base is 2. It counts from 0 to 1. </a:t>
            </a:r>
            <a:r>
              <a:rPr lang="el-GR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counting symbol.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475656" y="5373216"/>
            <a:ext cx="432048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699792" y="5373216"/>
            <a:ext cx="216024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build="p" autoUpdateAnimBg="0"/>
      <p:bldP spid="10" grpId="0" build="p" autoUpdateAnimBg="0"/>
      <p:bldP spid="12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4437063"/>
            <a:ext cx="8382000" cy="1752600"/>
            <a:chOff x="192" y="2640"/>
            <a:chExt cx="5280" cy="1104"/>
          </a:xfrm>
        </p:grpSpPr>
        <p:graphicFrame>
          <p:nvGraphicFramePr>
            <p:cNvPr id="23559" name="Object 7"/>
            <p:cNvGraphicFramePr>
              <a:graphicFrameLocks noChangeAspect="1"/>
            </p:cNvGraphicFramePr>
            <p:nvPr/>
          </p:nvGraphicFramePr>
          <p:xfrm>
            <a:off x="192" y="2640"/>
            <a:ext cx="5280" cy="1104"/>
          </p:xfrm>
          <a:graphic>
            <a:graphicData uri="http://schemas.openxmlformats.org/presentationml/2006/ole">
              <p:oleObj spid="_x0000_s61442" name="Equation" r:id="rId4" imgW="5982840" imgH="1054440" progId="Equation.3">
                <p:embed/>
              </p:oleObj>
            </a:graphicData>
          </a:graphic>
        </p:graphicFrame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1615" y="3238"/>
            <a:ext cx="1286" cy="407"/>
          </p:xfrm>
          <a:graphic>
            <a:graphicData uri="http://schemas.openxmlformats.org/presentationml/2006/ole">
              <p:oleObj spid="_x0000_s61443" name="Equation" r:id="rId5" imgW="1117800" imgH="330120" progId="Equation.3">
                <p:embed/>
              </p:oleObj>
            </a:graphicData>
          </a:graphic>
        </p:graphicFrame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323528" y="1621081"/>
            <a:ext cx="63979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2,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323528" y="2556119"/>
            <a:ext cx="49373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endParaRPr lang="en-US" altLang="zh-CN" sz="3200" b="0" i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Euclid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125288" y="332656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.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Binary Number (Base 2)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67544" y="3492297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4950" y="6093296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 and is increased by 1.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1979712" y="4293096"/>
            <a:ext cx="57606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563888" y="4293096"/>
            <a:ext cx="57606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436096" y="4365104"/>
            <a:ext cx="432048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9512" y="6404349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 and is decreased by 1.</a:t>
            </a:r>
          </a:p>
        </p:txBody>
      </p:sp>
      <p:sp>
        <p:nvSpPr>
          <p:cNvPr id="22" name="矩形 21"/>
          <p:cNvSpPr/>
          <p:nvPr/>
        </p:nvSpPr>
        <p:spPr bwMode="auto">
          <a:xfrm>
            <a:off x="6516216" y="4365104"/>
            <a:ext cx="50405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8332638" y="4365104"/>
            <a:ext cx="55984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438150" y="381000"/>
            <a:ext cx="8238306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How to write the weighted expansion of a binary number ?</a:t>
            </a:r>
          </a:p>
          <a:p>
            <a:pPr>
              <a:spcBef>
                <a:spcPct val="20000"/>
              </a:spcBef>
              <a:defRPr/>
            </a:pPr>
            <a:endParaRPr lang="en-US" altLang="zh-CN" sz="1000" b="0" dirty="0" smtClean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</a:t>
            </a: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101.1)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1×2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＋0×2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5.5)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539552" y="4941168"/>
            <a:ext cx="61926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binary number 101.1.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2.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0, increased by 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-1, decreased by 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result. We get the equivalent decimal number.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3995936" y="3356992"/>
            <a:ext cx="57606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364088" y="3356992"/>
            <a:ext cx="57606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39234"/>
            <a:ext cx="8915400" cy="861774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50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Introduction</a:t>
            </a:r>
            <a:endParaRPr lang="zh-CN" altLang="en-US" sz="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50" name="Group 22"/>
          <p:cNvGrpSpPr>
            <a:grpSpLocks/>
          </p:cNvGrpSpPr>
          <p:nvPr/>
        </p:nvGrpSpPr>
        <p:grpSpPr bwMode="auto">
          <a:xfrm>
            <a:off x="152400" y="4149080"/>
            <a:ext cx="8763000" cy="1981200"/>
            <a:chOff x="0" y="2688"/>
            <a:chExt cx="5760" cy="1327"/>
          </a:xfrm>
        </p:grpSpPr>
        <p:graphicFrame>
          <p:nvGraphicFramePr>
            <p:cNvPr id="25607" name="Object 15"/>
            <p:cNvGraphicFramePr>
              <a:graphicFrameLocks noChangeAspect="1"/>
            </p:cNvGraphicFramePr>
            <p:nvPr/>
          </p:nvGraphicFramePr>
          <p:xfrm>
            <a:off x="0" y="2688"/>
            <a:ext cx="5760" cy="1327"/>
          </p:xfrm>
          <a:graphic>
            <a:graphicData uri="http://schemas.openxmlformats.org/presentationml/2006/ole">
              <p:oleObj spid="_x0000_s25633" name="Equation" r:id="rId5" imgW="5360400" imgH="1054440" progId="Equation.3">
                <p:embed/>
              </p:oleObj>
            </a:graphicData>
          </a:graphic>
        </p:graphicFrame>
        <p:graphicFrame>
          <p:nvGraphicFramePr>
            <p:cNvPr id="25608" name="Object 20"/>
            <p:cNvGraphicFramePr>
              <a:graphicFrameLocks noChangeAspect="1"/>
            </p:cNvGraphicFramePr>
            <p:nvPr/>
          </p:nvGraphicFramePr>
          <p:xfrm>
            <a:off x="1248" y="3360"/>
            <a:ext cx="1508" cy="476"/>
          </p:xfrm>
          <a:graphic>
            <a:graphicData uri="http://schemas.openxmlformats.org/presentationml/2006/ole">
              <p:oleObj spid="_x0000_s25634" name="Equation" r:id="rId6" imgW="1117800" imgH="330120" progId="Equation.3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539552" y="1549073"/>
            <a:ext cx="63979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8,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7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39552" y="2484111"/>
            <a:ext cx="49373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</a:t>
            </a:r>
            <a:r>
              <a:rPr lang="en-US" altLang="zh-CN" sz="3200" b="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341312" y="260648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.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Octal Number (Base 8)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67544" y="3356992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9512" y="6237312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Octal number: the base is 8. It counts from 0 to 7. </a:t>
            </a:r>
            <a:r>
              <a:rPr lang="el-GR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counting symbol.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266324" y="5255096"/>
            <a:ext cx="432048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123728" y="5183088"/>
            <a:ext cx="216024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13" grpId="0" build="p" autoUpdateAnimBg="0"/>
      <p:bldP spid="10" grpId="0" build="p" autoUpdateAnimBg="0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52400" y="4149080"/>
            <a:ext cx="8763000" cy="1981200"/>
            <a:chOff x="0" y="2688"/>
            <a:chExt cx="5760" cy="1327"/>
          </a:xfrm>
        </p:grpSpPr>
        <p:graphicFrame>
          <p:nvGraphicFramePr>
            <p:cNvPr id="25607" name="Object 15"/>
            <p:cNvGraphicFramePr>
              <a:graphicFrameLocks noChangeAspect="1"/>
            </p:cNvGraphicFramePr>
            <p:nvPr/>
          </p:nvGraphicFramePr>
          <p:xfrm>
            <a:off x="0" y="2688"/>
            <a:ext cx="5760" cy="1327"/>
          </p:xfrm>
          <a:graphic>
            <a:graphicData uri="http://schemas.openxmlformats.org/presentationml/2006/ole">
              <p:oleObj spid="_x0000_s62466" name="Equation" r:id="rId4" imgW="5360400" imgH="1054440" progId="Equation.3">
                <p:embed/>
              </p:oleObj>
            </a:graphicData>
          </a:graphic>
        </p:graphicFrame>
        <p:graphicFrame>
          <p:nvGraphicFramePr>
            <p:cNvPr id="25608" name="Object 20"/>
            <p:cNvGraphicFramePr>
              <a:graphicFrameLocks noChangeAspect="1"/>
            </p:cNvGraphicFramePr>
            <p:nvPr/>
          </p:nvGraphicFramePr>
          <p:xfrm>
            <a:off x="1248" y="3360"/>
            <a:ext cx="1508" cy="476"/>
          </p:xfrm>
          <a:graphic>
            <a:graphicData uri="http://schemas.openxmlformats.org/presentationml/2006/ole">
              <p:oleObj spid="_x0000_s62467" name="Equation" r:id="rId5" imgW="1117800" imgH="330120" progId="Equation.3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539552" y="1549073"/>
            <a:ext cx="63979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8,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7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39552" y="2484111"/>
            <a:ext cx="49373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</a:t>
            </a:r>
            <a:r>
              <a:rPr lang="en-US" altLang="zh-CN" sz="3200" b="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341312" y="260648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.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Octal Number (Base 8)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67544" y="3356992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4950" y="6093296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 and is increased by 1.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1812675" y="4174976"/>
            <a:ext cx="57606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491880" y="4174976"/>
            <a:ext cx="64807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517741" y="4197997"/>
            <a:ext cx="432048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9512" y="6404349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 and is decreased by 1.</a:t>
            </a:r>
          </a:p>
        </p:txBody>
      </p:sp>
      <p:sp>
        <p:nvSpPr>
          <p:cNvPr id="23" name="矩形 22"/>
          <p:cNvSpPr/>
          <p:nvPr/>
        </p:nvSpPr>
        <p:spPr bwMode="auto">
          <a:xfrm>
            <a:off x="6630519" y="4165339"/>
            <a:ext cx="50405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8332638" y="4165339"/>
            <a:ext cx="55984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381000"/>
            <a:ext cx="8219256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How to write the weighted expansion of an octal number ?</a:t>
            </a:r>
          </a:p>
          <a:p>
            <a:pPr>
              <a:spcBef>
                <a:spcPct val="20000"/>
              </a:spcBef>
              <a:defRPr/>
            </a:pPr>
            <a:endParaRPr lang="en-US" altLang="zh-CN" sz="1000" b="0" dirty="0" smtClean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</a:t>
            </a:r>
          </a:p>
          <a:p>
            <a:pPr>
              <a:spcBef>
                <a:spcPct val="20000"/>
              </a:spcBef>
              <a:defRPr/>
            </a:pP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12.4)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en-US" altLang="zh-CN" sz="3200" b="0" baseline="-25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1×8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＋2×8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＋4×8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zh-CN" altLang="en-US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en-US" altLang="zh-CN" sz="3200" b="0" baseline="30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10.5)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539552" y="4941168"/>
            <a:ext cx="61926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octal number 12.4.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8.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0, increased by 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-1, decreased by 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result. We get the equivalent decimal number.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716121" y="3356992"/>
            <a:ext cx="432048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084273" y="3356992"/>
            <a:ext cx="64807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668336" y="1802577"/>
            <a:ext cx="15760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Decimal</a:t>
            </a:r>
          </a:p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Number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563890" y="1772816"/>
            <a:ext cx="235192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Hexadecimal</a:t>
            </a:r>
          </a:p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Number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238241" y="2997321"/>
            <a:ext cx="59503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14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276671" y="2958910"/>
            <a:ext cx="3898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774097" y="1776035"/>
            <a:ext cx="152958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Binary</a:t>
            </a:r>
          </a:p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Number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930768" y="2950729"/>
            <a:ext cx="100013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1101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228445" y="44624"/>
            <a:ext cx="219162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 Weights</a:t>
            </a:r>
          </a:p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 8 4 2 1</a:t>
            </a:r>
          </a:p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= 2</a:t>
            </a:r>
            <a:r>
              <a:rPr lang="en-US" altLang="zh-CN" sz="3200" b="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3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2</a:t>
            </a:r>
            <a:r>
              <a:rPr lang="en-US" altLang="zh-CN" sz="3200" b="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2</a:t>
            </a:r>
            <a:r>
              <a:rPr lang="en-US" altLang="zh-CN" sz="3200" b="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2</a:t>
            </a:r>
            <a:r>
              <a:rPr lang="en-US" altLang="zh-CN" sz="3200" b="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</a:t>
            </a:r>
            <a:endParaRPr lang="zh-CN" altLang="en-US" sz="3200" b="0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512" y="602128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weights for the 4 bits binary number are 8, 4, 2, 1.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equivalent decimal numbers. Look at the equivalent hex numbers.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73" name="Group 21"/>
          <p:cNvGrpSpPr>
            <a:grpSpLocks/>
          </p:cNvGrpSpPr>
          <p:nvPr/>
        </p:nvGrpSpPr>
        <p:grpSpPr bwMode="auto">
          <a:xfrm>
            <a:off x="457200" y="3886200"/>
            <a:ext cx="8458200" cy="1981200"/>
            <a:chOff x="0" y="2448"/>
            <a:chExt cx="5760" cy="1296"/>
          </a:xfrm>
        </p:grpSpPr>
        <p:graphicFrame>
          <p:nvGraphicFramePr>
            <p:cNvPr id="27657" name="Object 17"/>
            <p:cNvGraphicFramePr>
              <a:graphicFrameLocks noChangeAspect="1"/>
            </p:cNvGraphicFramePr>
            <p:nvPr/>
          </p:nvGraphicFramePr>
          <p:xfrm>
            <a:off x="0" y="2448"/>
            <a:ext cx="5760" cy="1296"/>
          </p:xfrm>
          <a:graphic>
            <a:graphicData uri="http://schemas.openxmlformats.org/presentationml/2006/ole">
              <p:oleObj spid="_x0000_s27680" name="Equation" r:id="rId5" imgW="4814280" imgH="1054440" progId="Equation.3">
                <p:embed/>
              </p:oleObj>
            </a:graphicData>
          </a:graphic>
        </p:graphicFrame>
        <p:graphicFrame>
          <p:nvGraphicFramePr>
            <p:cNvPr id="27658" name="Object 18"/>
            <p:cNvGraphicFramePr>
              <a:graphicFrameLocks noChangeAspect="1"/>
            </p:cNvGraphicFramePr>
            <p:nvPr/>
          </p:nvGraphicFramePr>
          <p:xfrm>
            <a:off x="2976" y="3168"/>
            <a:ext cx="1728" cy="384"/>
          </p:xfrm>
          <a:graphic>
            <a:graphicData uri="http://schemas.openxmlformats.org/presentationml/2006/ole">
              <p:oleObj spid="_x0000_s27681" name="Equation" r:id="rId6" imgW="1181520" imgH="330120" progId="Equation.3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24</a:t>
            </a:fld>
            <a:endParaRPr lang="en-US" altLang="zh-CN"/>
          </a:p>
        </p:txBody>
      </p:sp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7072330" y="1052736"/>
            <a:ext cx="1984555" cy="1963293"/>
            <a:chOff x="-5072130" y="1857364"/>
            <a:chExt cx="2205061" cy="2007336"/>
          </a:xfrm>
        </p:grpSpPr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79512" y="1196752"/>
            <a:ext cx="66255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16,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F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179512" y="2131790"/>
            <a:ext cx="51424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16</a:t>
            </a:r>
            <a:r>
              <a:rPr lang="en-US" altLang="zh-CN" sz="3200" b="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endParaRPr lang="en-US" altLang="zh-CN" sz="3200" b="0" i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Euclid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67544" y="2996952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53280" y="253207"/>
            <a:ext cx="883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.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Hexadecimal Number (Base 16)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9512" y="6021288"/>
            <a:ext cx="9361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Hex number: the base is 16. It counts from 0 to 9, and then from A to F. </a:t>
            </a:r>
          </a:p>
          <a:p>
            <a:r>
              <a:rPr lang="el-GR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counting symbol.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3707904" y="4941168"/>
            <a:ext cx="576064" cy="576064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4860032" y="4941168"/>
            <a:ext cx="2448272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/>
      <p:bldP spid="17" grpId="0" build="p" autoUpdateAnimBg="0"/>
      <p:bldP spid="18" grpId="0" build="p" autoUpdateAnimBg="0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3886200"/>
            <a:ext cx="8458200" cy="1981200"/>
            <a:chOff x="0" y="2448"/>
            <a:chExt cx="5760" cy="1296"/>
          </a:xfrm>
        </p:grpSpPr>
        <p:graphicFrame>
          <p:nvGraphicFramePr>
            <p:cNvPr id="27657" name="Object 17"/>
            <p:cNvGraphicFramePr>
              <a:graphicFrameLocks noChangeAspect="1"/>
            </p:cNvGraphicFramePr>
            <p:nvPr/>
          </p:nvGraphicFramePr>
          <p:xfrm>
            <a:off x="0" y="2448"/>
            <a:ext cx="5760" cy="1296"/>
          </p:xfrm>
          <a:graphic>
            <a:graphicData uri="http://schemas.openxmlformats.org/presentationml/2006/ole">
              <p:oleObj spid="_x0000_s63490" name="Equation" r:id="rId4" imgW="4814280" imgH="1054440" progId="Equation.3">
                <p:embed/>
              </p:oleObj>
            </a:graphicData>
          </a:graphic>
        </p:graphicFrame>
        <p:graphicFrame>
          <p:nvGraphicFramePr>
            <p:cNvPr id="27658" name="Object 18"/>
            <p:cNvGraphicFramePr>
              <a:graphicFrameLocks noChangeAspect="1"/>
            </p:cNvGraphicFramePr>
            <p:nvPr/>
          </p:nvGraphicFramePr>
          <p:xfrm>
            <a:off x="2976" y="3168"/>
            <a:ext cx="1728" cy="384"/>
          </p:xfrm>
          <a:graphic>
            <a:graphicData uri="http://schemas.openxmlformats.org/presentationml/2006/ole">
              <p:oleObj spid="_x0000_s63491" name="Equation" r:id="rId5" imgW="1181520" imgH="330120" progId="Equation.3">
                <p:embed/>
              </p:oleObj>
            </a:graphicData>
          </a:graphic>
        </p:graphicFrame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25</a:t>
            </a:fld>
            <a:endParaRPr lang="en-US" altLang="zh-CN" dirty="0"/>
          </a:p>
        </p:txBody>
      </p:sp>
      <p:grpSp>
        <p:nvGrpSpPr>
          <p:cNvPr id="3" name="组合 11"/>
          <p:cNvGrpSpPr>
            <a:grpSpLocks noChangeAspect="1"/>
          </p:cNvGrpSpPr>
          <p:nvPr/>
        </p:nvGrpSpPr>
        <p:grpSpPr>
          <a:xfrm>
            <a:off x="7072330" y="1052736"/>
            <a:ext cx="1984555" cy="1963293"/>
            <a:chOff x="-5072130" y="1857364"/>
            <a:chExt cx="2205061" cy="2007336"/>
          </a:xfrm>
        </p:grpSpPr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79512" y="1196752"/>
            <a:ext cx="66255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Base: 16,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Counting Symbols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0～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F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179512" y="2131790"/>
            <a:ext cx="51424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 for the </a:t>
            </a:r>
            <a:r>
              <a:rPr lang="en-US" altLang="zh-CN" sz="3200" b="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r>
              <a:rPr lang="en-US" altLang="zh-CN" sz="3200" b="0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th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digit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16</a:t>
            </a:r>
            <a:r>
              <a:rPr lang="en-US" altLang="zh-CN" sz="3200" b="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Euclid" pitchFamily="18" charset="0"/>
                <a:ea typeface="黑体" pitchFamily="49" charset="-122"/>
                <a:cs typeface="Times New Roman" pitchFamily="18" charset="0"/>
              </a:rPr>
              <a:t>i</a:t>
            </a:r>
            <a:endParaRPr lang="en-US" altLang="zh-CN" sz="3200" b="0" i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Euclid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67544" y="2996952"/>
            <a:ext cx="77676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Weighted Expansion (m integers, n decimals):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53280" y="253207"/>
            <a:ext cx="883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1.1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.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Hexadecimal Number (Base 16)</a:t>
            </a:r>
            <a:endParaRPr lang="en-US" altLang="zh-CN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84950" y="6093296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 and is increased by 1.</a:t>
            </a:r>
          </a:p>
        </p:txBody>
      </p:sp>
      <p:sp>
        <p:nvSpPr>
          <p:cNvPr id="24" name="矩形 23"/>
          <p:cNvSpPr/>
          <p:nvPr/>
        </p:nvSpPr>
        <p:spPr bwMode="auto">
          <a:xfrm>
            <a:off x="2379102" y="3861048"/>
            <a:ext cx="824746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4283968" y="3861048"/>
            <a:ext cx="93610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6732240" y="3861048"/>
            <a:ext cx="576064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9512" y="6404349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 and is decreased by 1.</a:t>
            </a:r>
          </a:p>
        </p:txBody>
      </p:sp>
      <p:sp>
        <p:nvSpPr>
          <p:cNvPr id="28" name="矩形 27"/>
          <p:cNvSpPr/>
          <p:nvPr/>
        </p:nvSpPr>
        <p:spPr bwMode="auto">
          <a:xfrm>
            <a:off x="8172400" y="3861048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1691680" y="4869160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16" y="228600"/>
            <a:ext cx="9036496" cy="6629400"/>
          </a:xfrm>
        </p:spPr>
        <p:txBody>
          <a:bodyPr/>
          <a:lstStyle/>
          <a:p>
            <a:pPr indent="0" eaLnBrk="1" hangingPunct="1">
              <a:buNone/>
              <a:defRPr/>
            </a:pPr>
            <a:r>
              <a:rPr lang="en-US" altLang="zh-CN" kern="12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How to write the weighted expansion of a hexadecimal number ?</a:t>
            </a: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e.g.</a:t>
            </a:r>
          </a:p>
          <a:p>
            <a:pPr eaLnBrk="1" hangingPunct="1">
              <a:buFontTx/>
              <a:buNone/>
              <a:defRPr/>
            </a:pPr>
            <a:r>
              <a:rPr lang="zh-CN" altLang="en-US" sz="2800" dirty="0" smtClean="0"/>
              <a:t>   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(3</a:t>
            </a:r>
            <a:r>
              <a:rPr lang="en-US" altLang="zh-CN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6)</a:t>
            </a:r>
            <a:r>
              <a:rPr lang="en-US" altLang="zh-CN" baseline="-25000" dirty="0" smtClean="0">
                <a:latin typeface="黑体" pitchFamily="49" charset="-122"/>
                <a:ea typeface="黑体" pitchFamily="49" charset="-122"/>
              </a:rPr>
              <a:t>16</a:t>
            </a:r>
          </a:p>
          <a:p>
            <a:pPr eaLnBrk="1" hangingPunct="1">
              <a:buFontTx/>
              <a:buNone/>
              <a:defRPr/>
            </a:pPr>
            <a:r>
              <a:rPr lang="en-US" altLang="zh-CN" baseline="-25000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=3×16</a:t>
            </a: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×16</a:t>
            </a: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＋6×16</a:t>
            </a: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0</a:t>
            </a:r>
          </a:p>
          <a:p>
            <a:pPr eaLnBrk="1" hangingPunct="1">
              <a:buFontTx/>
              <a:buNone/>
              <a:defRPr/>
            </a:pPr>
            <a:r>
              <a:rPr lang="en-US" altLang="zh-CN" baseline="30000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=(934)</a:t>
            </a:r>
            <a:r>
              <a:rPr lang="en-US" altLang="zh-CN" baseline="-25000" dirty="0" smtClean="0">
                <a:latin typeface="黑体" pitchFamily="49" charset="-122"/>
                <a:ea typeface="黑体" pitchFamily="49" charset="-122"/>
              </a:rPr>
              <a:t>10</a:t>
            </a:r>
            <a:endParaRPr lang="zh-CN" altLang="en-US" baseline="-25000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539552" y="5273913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hex number 3A6.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16.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0, increased by 1.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result. We get the equivalent decimal number.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716016" y="2957602"/>
            <a:ext cx="576064" cy="576064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1.2 </a:t>
            </a:r>
            <a:r>
              <a:rPr lang="en-US" altLang="zh-CN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Conversion of Numbers</a:t>
            </a:r>
            <a:endParaRPr lang="zh-CN" altLang="en-US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0" y="2205038"/>
            <a:ext cx="6795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(1) 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Conversion from Decimal to Binary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91592" y="2996952"/>
            <a:ext cx="83169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Integer part: divided by 2 to get the remainder until the quotient is 0.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762001" y="4149080"/>
            <a:ext cx="78424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Decimal fraction part: multiplied by 2 to get integers until the decimal fraction is 0 (or the required precision is reached).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0" y="686306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1.2.1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Conversion Between Binary and Decimal</a:t>
            </a:r>
            <a:endParaRPr lang="zh-CN" altLang="en-US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27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720080" y="5797713"/>
            <a:ext cx="8604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decimal number to binary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integer part is divided by 2. Take the remainders.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decimal part is multiplied by 2. Take the resulted integers.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 build="p" autoUpdateAnimBg="0"/>
      <p:bldP spid="102410" grpId="0" build="p" autoUpdateAnimBg="0"/>
      <p:bldP spid="1024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1219200" y="1881484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   </a:t>
            </a:r>
            <a:endParaRPr lang="en-US" altLang="zh-CN" sz="2800" b="0" baseline="-250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28</a:t>
            </a:fld>
            <a:endParaRPr lang="en-US" altLang="zh-CN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365250" y="260472"/>
            <a:ext cx="6782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25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.875)</a:t>
            </a:r>
            <a:r>
              <a:rPr lang="zh-CN" altLang="en-US" sz="3200" b="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＝(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.111)</a:t>
            </a:r>
            <a:r>
              <a:rPr lang="zh-CN" altLang="en-US" sz="3200" b="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3203848" y="1088652"/>
            <a:ext cx="3473445" cy="3924524"/>
            <a:chOff x="3203848" y="1088652"/>
            <a:chExt cx="3473445" cy="3924524"/>
          </a:xfrm>
        </p:grpSpPr>
        <p:sp>
          <p:nvSpPr>
            <p:cNvPr id="200714" name="Line 10"/>
            <p:cNvSpPr>
              <a:spLocks noChangeShapeType="1"/>
            </p:cNvSpPr>
            <p:nvPr/>
          </p:nvSpPr>
          <p:spPr bwMode="auto">
            <a:xfrm>
              <a:off x="3584848" y="131650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15" name="Line 11"/>
            <p:cNvSpPr>
              <a:spLocks noChangeShapeType="1"/>
            </p:cNvSpPr>
            <p:nvPr/>
          </p:nvSpPr>
          <p:spPr bwMode="auto">
            <a:xfrm>
              <a:off x="3584848" y="169750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16" name="Line 12"/>
            <p:cNvSpPr>
              <a:spLocks noChangeShapeType="1"/>
            </p:cNvSpPr>
            <p:nvPr/>
          </p:nvSpPr>
          <p:spPr bwMode="auto">
            <a:xfrm>
              <a:off x="3584848" y="184990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17" name="Line 13"/>
            <p:cNvSpPr>
              <a:spLocks noChangeShapeType="1"/>
            </p:cNvSpPr>
            <p:nvPr/>
          </p:nvSpPr>
          <p:spPr bwMode="auto">
            <a:xfrm>
              <a:off x="3584848" y="223090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18" name="Line 14"/>
            <p:cNvSpPr>
              <a:spLocks noChangeShapeType="1"/>
            </p:cNvSpPr>
            <p:nvPr/>
          </p:nvSpPr>
          <p:spPr bwMode="auto">
            <a:xfrm>
              <a:off x="3584848" y="238330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19" name="Line 15"/>
            <p:cNvSpPr>
              <a:spLocks noChangeShapeType="1"/>
            </p:cNvSpPr>
            <p:nvPr/>
          </p:nvSpPr>
          <p:spPr bwMode="auto">
            <a:xfrm>
              <a:off x="3584848" y="276430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20" name="Line 16"/>
            <p:cNvSpPr>
              <a:spLocks noChangeShapeType="1"/>
            </p:cNvSpPr>
            <p:nvPr/>
          </p:nvSpPr>
          <p:spPr bwMode="auto">
            <a:xfrm>
              <a:off x="3584848" y="284050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21" name="Line 17"/>
            <p:cNvSpPr>
              <a:spLocks noChangeShapeType="1"/>
            </p:cNvSpPr>
            <p:nvPr/>
          </p:nvSpPr>
          <p:spPr bwMode="auto">
            <a:xfrm>
              <a:off x="3584848" y="329770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22" name="Line 18"/>
            <p:cNvSpPr>
              <a:spLocks noChangeShapeType="1"/>
            </p:cNvSpPr>
            <p:nvPr/>
          </p:nvSpPr>
          <p:spPr bwMode="auto">
            <a:xfrm>
              <a:off x="3584848" y="345010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23" name="Line 19"/>
            <p:cNvSpPr>
              <a:spLocks noChangeShapeType="1"/>
            </p:cNvSpPr>
            <p:nvPr/>
          </p:nvSpPr>
          <p:spPr bwMode="auto">
            <a:xfrm>
              <a:off x="3584848" y="390730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24" name="Rectangle 20"/>
            <p:cNvSpPr>
              <a:spLocks noChangeArrowheads="1"/>
            </p:cNvSpPr>
            <p:nvPr/>
          </p:nvSpPr>
          <p:spPr bwMode="auto">
            <a:xfrm>
              <a:off x="3661048" y="1154582"/>
              <a:ext cx="5905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25</a:t>
              </a:r>
            </a:p>
          </p:txBody>
        </p:sp>
        <p:sp>
          <p:nvSpPr>
            <p:cNvPr id="200725" name="Rectangle 21"/>
            <p:cNvSpPr>
              <a:spLocks noChangeArrowheads="1"/>
            </p:cNvSpPr>
            <p:nvPr/>
          </p:nvSpPr>
          <p:spPr bwMode="auto">
            <a:xfrm>
              <a:off x="4645968" y="1088652"/>
              <a:ext cx="203132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Remainder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200726" name="Rectangle 22"/>
            <p:cNvSpPr>
              <a:spLocks noChangeArrowheads="1"/>
            </p:cNvSpPr>
            <p:nvPr/>
          </p:nvSpPr>
          <p:spPr bwMode="auto">
            <a:xfrm>
              <a:off x="4804048" y="1611782"/>
              <a:ext cx="11303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00727" name="Rectangle 23"/>
            <p:cNvSpPr>
              <a:spLocks noChangeArrowheads="1"/>
            </p:cNvSpPr>
            <p:nvPr/>
          </p:nvSpPr>
          <p:spPr bwMode="auto">
            <a:xfrm>
              <a:off x="4804048" y="2145182"/>
              <a:ext cx="11303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00728" name="Rectangle 24"/>
            <p:cNvSpPr>
              <a:spLocks noChangeArrowheads="1"/>
            </p:cNvSpPr>
            <p:nvPr/>
          </p:nvSpPr>
          <p:spPr bwMode="auto">
            <a:xfrm>
              <a:off x="4804048" y="2678582"/>
              <a:ext cx="11303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00729" name="Rectangle 25"/>
            <p:cNvSpPr>
              <a:spLocks noChangeArrowheads="1"/>
            </p:cNvSpPr>
            <p:nvPr/>
          </p:nvSpPr>
          <p:spPr bwMode="auto">
            <a:xfrm>
              <a:off x="4804048" y="3211982"/>
              <a:ext cx="11303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sz="3200" b="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00730" name="Rectangle 26"/>
            <p:cNvSpPr>
              <a:spLocks noChangeArrowheads="1"/>
            </p:cNvSpPr>
            <p:nvPr/>
          </p:nvSpPr>
          <p:spPr bwMode="auto">
            <a:xfrm>
              <a:off x="4804048" y="3745382"/>
              <a:ext cx="11303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</a:t>
              </a:r>
              <a:r>
                <a:rPr lang="en-US" altLang="zh-CN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4</a:t>
              </a:r>
            </a:p>
          </p:txBody>
        </p:sp>
        <p:sp>
          <p:nvSpPr>
            <p:cNvPr id="200731" name="Rectangle 27"/>
            <p:cNvSpPr>
              <a:spLocks noChangeArrowheads="1"/>
            </p:cNvSpPr>
            <p:nvPr/>
          </p:nvSpPr>
          <p:spPr bwMode="auto">
            <a:xfrm>
              <a:off x="3661048" y="1687982"/>
              <a:ext cx="5905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</p:txBody>
        </p:sp>
        <p:sp>
          <p:nvSpPr>
            <p:cNvPr id="200732" name="Rectangle 28"/>
            <p:cNvSpPr>
              <a:spLocks noChangeArrowheads="1"/>
            </p:cNvSpPr>
            <p:nvPr/>
          </p:nvSpPr>
          <p:spPr bwMode="auto">
            <a:xfrm>
              <a:off x="3889648" y="22213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6</a:t>
              </a:r>
            </a:p>
          </p:txBody>
        </p:sp>
        <p:sp>
          <p:nvSpPr>
            <p:cNvPr id="200733" name="Rectangle 29"/>
            <p:cNvSpPr>
              <a:spLocks noChangeArrowheads="1"/>
            </p:cNvSpPr>
            <p:nvPr/>
          </p:nvSpPr>
          <p:spPr bwMode="auto">
            <a:xfrm>
              <a:off x="3889648" y="27547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</a:p>
          </p:txBody>
        </p:sp>
        <p:sp>
          <p:nvSpPr>
            <p:cNvPr id="200734" name="Rectangle 30"/>
            <p:cNvSpPr>
              <a:spLocks noChangeArrowheads="1"/>
            </p:cNvSpPr>
            <p:nvPr/>
          </p:nvSpPr>
          <p:spPr bwMode="auto">
            <a:xfrm>
              <a:off x="3889648" y="33643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200735" name="Rectangle 31"/>
            <p:cNvSpPr>
              <a:spLocks noChangeArrowheads="1"/>
            </p:cNvSpPr>
            <p:nvPr/>
          </p:nvSpPr>
          <p:spPr bwMode="auto">
            <a:xfrm>
              <a:off x="3889648" y="38215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</a:p>
          </p:txBody>
        </p:sp>
        <p:sp>
          <p:nvSpPr>
            <p:cNvPr id="200736" name="Rectangle 32"/>
            <p:cNvSpPr>
              <a:spLocks noChangeArrowheads="1"/>
            </p:cNvSpPr>
            <p:nvPr/>
          </p:nvSpPr>
          <p:spPr bwMode="auto">
            <a:xfrm>
              <a:off x="3203848" y="11545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200737" name="Rectangle 33"/>
            <p:cNvSpPr>
              <a:spLocks noChangeArrowheads="1"/>
            </p:cNvSpPr>
            <p:nvPr/>
          </p:nvSpPr>
          <p:spPr bwMode="auto">
            <a:xfrm>
              <a:off x="3203848" y="16879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200738" name="Rectangle 34"/>
            <p:cNvSpPr>
              <a:spLocks noChangeArrowheads="1"/>
            </p:cNvSpPr>
            <p:nvPr/>
          </p:nvSpPr>
          <p:spPr bwMode="auto">
            <a:xfrm>
              <a:off x="3203848" y="22213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200739" name="Rectangle 35"/>
            <p:cNvSpPr>
              <a:spLocks noChangeArrowheads="1"/>
            </p:cNvSpPr>
            <p:nvPr/>
          </p:nvSpPr>
          <p:spPr bwMode="auto">
            <a:xfrm>
              <a:off x="3203848" y="26785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200740" name="Rectangle 36"/>
            <p:cNvSpPr>
              <a:spLocks noChangeArrowheads="1"/>
            </p:cNvSpPr>
            <p:nvPr/>
          </p:nvSpPr>
          <p:spPr bwMode="auto">
            <a:xfrm>
              <a:off x="3203848" y="3288182"/>
              <a:ext cx="3873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241035" y="4428401"/>
              <a:ext cx="162095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Quotient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755576" y="5085184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decimal number to binary number. First, we look at the integer part.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is divided by 2. The quotient is 12. The remainder is 1.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altLang="zh-CN" sz="2000" b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remainder is the lowest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remainder is the highest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point. 1 is less than 2. Now, the quotient is 0. The division ends.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4644008" y="1628800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4644008" y="3789040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3707904" y="3356992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 bwMode="auto">
          <a:xfrm>
            <a:off x="1076266" y="6209928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-2311152" y="1881484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   </a:t>
            </a:r>
            <a:endParaRPr lang="en-US" altLang="zh-CN" sz="2800" b="0" baseline="-250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797868" y="1088652"/>
            <a:ext cx="3848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endParaRPr lang="en-US" altLang="zh-CN" sz="2800" b="0" baseline="-250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endParaRPr lang="en-US" altLang="zh-CN" sz="28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endParaRPr lang="en-US" altLang="zh-CN" sz="2800" b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55576" y="728612"/>
            <a:ext cx="3398687" cy="1798638"/>
            <a:chOff x="755576" y="728612"/>
            <a:chExt cx="3398687" cy="1798638"/>
          </a:xfrm>
        </p:grpSpPr>
        <p:sp>
          <p:nvSpPr>
            <p:cNvPr id="200742" name="Rectangle 38"/>
            <p:cNvSpPr>
              <a:spLocks noChangeArrowheads="1"/>
            </p:cNvSpPr>
            <p:nvPr/>
          </p:nvSpPr>
          <p:spPr bwMode="auto">
            <a:xfrm>
              <a:off x="755576" y="1271537"/>
              <a:ext cx="339868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×  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  2          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Integer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759768" y="728612"/>
              <a:ext cx="3371850" cy="1798638"/>
              <a:chOff x="759768" y="728612"/>
              <a:chExt cx="3371850" cy="1798638"/>
            </a:xfrm>
          </p:grpSpPr>
          <p:sp>
            <p:nvSpPr>
              <p:cNvPr id="200711" name="Line 7"/>
              <p:cNvSpPr>
                <a:spLocks noChangeShapeType="1"/>
              </p:cNvSpPr>
              <p:nvPr/>
            </p:nvSpPr>
            <p:spPr bwMode="auto">
              <a:xfrm>
                <a:off x="835968" y="1957337"/>
                <a:ext cx="1447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0741" name="Rectangle 37"/>
              <p:cNvSpPr>
                <a:spLocks noChangeArrowheads="1"/>
              </p:cNvSpPr>
              <p:nvPr/>
            </p:nvSpPr>
            <p:spPr bwMode="auto">
              <a:xfrm>
                <a:off x="759768" y="728612"/>
                <a:ext cx="120015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b="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0.875</a:t>
                </a:r>
              </a:p>
            </p:txBody>
          </p:sp>
          <p:sp>
            <p:nvSpPr>
              <p:cNvPr id="200743" name="Rectangle 39"/>
              <p:cNvSpPr>
                <a:spLocks noChangeArrowheads="1"/>
              </p:cNvSpPr>
              <p:nvPr/>
            </p:nvSpPr>
            <p:spPr bwMode="auto">
              <a:xfrm>
                <a:off x="835968" y="1947812"/>
                <a:ext cx="329565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1.750    1 (</a:t>
                </a:r>
                <a:r>
                  <a:rPr lang="en-US" altLang="zh-CN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a</a:t>
                </a:r>
                <a:r>
                  <a:rPr lang="en-US" altLang="zh-CN" sz="3200" b="0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-1</a:t>
                </a:r>
                <a:r>
                  <a:rPr lang="en-US" altLang="zh-CN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)</a:t>
                </a:r>
                <a:endPara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</p:grpSp>
      </p:grp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29</a:t>
            </a:fld>
            <a:endParaRPr lang="en-US" altLang="zh-CN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365250" y="80540"/>
            <a:ext cx="57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e.g.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25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.875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＝(11001.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827584" y="2672828"/>
            <a:ext cx="3253234" cy="1731566"/>
            <a:chOff x="827584" y="2672828"/>
            <a:chExt cx="3253234" cy="1731566"/>
          </a:xfrm>
        </p:grpSpPr>
        <p:sp>
          <p:nvSpPr>
            <p:cNvPr id="200712" name="Line 8"/>
            <p:cNvSpPr>
              <a:spLocks noChangeShapeType="1"/>
            </p:cNvSpPr>
            <p:nvPr/>
          </p:nvSpPr>
          <p:spPr bwMode="auto">
            <a:xfrm>
              <a:off x="835968" y="3799383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744" name="Rectangle 40"/>
            <p:cNvSpPr>
              <a:spLocks noChangeArrowheads="1"/>
            </p:cNvSpPr>
            <p:nvPr/>
          </p:nvSpPr>
          <p:spPr bwMode="auto">
            <a:xfrm>
              <a:off x="835968" y="3180258"/>
              <a:ext cx="1200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  2</a:t>
              </a:r>
            </a:p>
          </p:txBody>
        </p:sp>
        <p:sp>
          <p:nvSpPr>
            <p:cNvPr id="200745" name="Rectangle 41"/>
            <p:cNvSpPr>
              <a:spLocks noChangeArrowheads="1"/>
            </p:cNvSpPr>
            <p:nvPr/>
          </p:nvSpPr>
          <p:spPr bwMode="auto">
            <a:xfrm>
              <a:off x="988368" y="3824956"/>
              <a:ext cx="30924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1.50    1 (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-2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)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827584" y="2672828"/>
              <a:ext cx="121058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.750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12168" y="4617044"/>
            <a:ext cx="3168650" cy="2205043"/>
            <a:chOff x="912168" y="4617044"/>
            <a:chExt cx="3168650" cy="2205043"/>
          </a:xfrm>
        </p:grpSpPr>
        <p:grpSp>
          <p:nvGrpSpPr>
            <p:cNvPr id="26" name="组合 25"/>
            <p:cNvGrpSpPr/>
            <p:nvPr/>
          </p:nvGrpSpPr>
          <p:grpSpPr>
            <a:xfrm>
              <a:off x="912168" y="4617044"/>
              <a:ext cx="3168650" cy="1620268"/>
              <a:chOff x="912168" y="4617044"/>
              <a:chExt cx="3168650" cy="1620268"/>
            </a:xfrm>
          </p:grpSpPr>
          <p:sp>
            <p:nvSpPr>
              <p:cNvPr id="200713" name="Line 9"/>
              <p:cNvSpPr>
                <a:spLocks noChangeShapeType="1"/>
              </p:cNvSpPr>
              <p:nvPr/>
            </p:nvSpPr>
            <p:spPr bwMode="auto">
              <a:xfrm>
                <a:off x="912168" y="5667399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0746" name="Rectangle 42"/>
              <p:cNvSpPr>
                <a:spLocks noChangeArrowheads="1"/>
              </p:cNvSpPr>
              <p:nvPr/>
            </p:nvSpPr>
            <p:spPr bwMode="auto">
              <a:xfrm>
                <a:off x="988368" y="5124474"/>
                <a:ext cx="1005403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b="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× 2</a:t>
                </a:r>
                <a:endPara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00747" name="Rectangle 43"/>
              <p:cNvSpPr>
                <a:spLocks noChangeArrowheads="1"/>
              </p:cNvSpPr>
              <p:nvPr/>
            </p:nvSpPr>
            <p:spPr bwMode="auto">
              <a:xfrm>
                <a:off x="988368" y="5657874"/>
                <a:ext cx="309245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1.0     1 (</a:t>
                </a:r>
                <a:r>
                  <a:rPr lang="en-US" altLang="zh-CN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a</a:t>
                </a:r>
                <a:r>
                  <a:rPr lang="en-US" altLang="zh-CN" sz="3200" b="0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-3</a:t>
                </a:r>
                <a:r>
                  <a:rPr lang="en-US" altLang="zh-CN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)</a:t>
                </a:r>
                <a:endPara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971600" y="4617044"/>
                <a:ext cx="1005403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0</a:t>
                </a:r>
                <a:r>
                  <a:rPr lang="zh-CN" altLang="en-US" sz="3200" b="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.50</a:t>
                </a:r>
                <a:endPara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</p:grp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1035477" y="6237312"/>
              <a:ext cx="80021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0.0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4355976" y="2708920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decimal number to binary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we look at the decimal part.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0.875 is multiplied by 2.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0.875 times 2 equals 1.75.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resulted integer is 1.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remaining decimal is 0.75.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altLang="zh-CN" sz="2000" b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resulted integer is the highest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resulted integer is the lowest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point.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remained decimal is 0.0. Now, the multiplication ends.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483768" y="1988840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2411760" y="5661248"/>
            <a:ext cx="720080" cy="6480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806947"/>
            <a:ext cx="7772400" cy="769441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Key problem in this course: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 does the computer deal with knowledge?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693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Conversion from Decimal to Binary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1093776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179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10110011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544" y="1808156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179÷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=89  </a:t>
            </a:r>
            <a:r>
              <a:rPr lang="en-US" altLang="zh-CN" sz="3200" b="0" dirty="0" smtClean="0"/>
              <a:t>Remainder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7544" y="2437827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89÷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=44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67544" y="300933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44÷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=22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358083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22÷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=11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7544" y="415233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=5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7544" y="465240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67544" y="5237180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67544" y="5652537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上箭头 17"/>
          <p:cNvSpPr/>
          <p:nvPr/>
        </p:nvSpPr>
        <p:spPr bwMode="auto">
          <a:xfrm>
            <a:off x="5977960" y="2951734"/>
            <a:ext cx="500066" cy="2448272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401896" y="5544022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 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257880" y="1943622"/>
            <a:ext cx="1654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842056" y="3239766"/>
            <a:ext cx="23042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When quotient is 0, stop!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30</a:t>
            </a:fld>
            <a:endParaRPr lang="en-US" altLang="zh-CN" dirty="0"/>
          </a:p>
        </p:txBody>
      </p:sp>
      <p:sp>
        <p:nvSpPr>
          <p:cNvPr id="22" name="矩形 21"/>
          <p:cNvSpPr/>
          <p:nvPr/>
        </p:nvSpPr>
        <p:spPr>
          <a:xfrm>
            <a:off x="107504" y="6341258"/>
            <a:ext cx="9073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decimal number to binary number. Divide the decimal number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  <p:bldP spid="18" grpId="0" animBg="1"/>
      <p:bldP spid="19" grpId="0" build="p" autoUpdateAnimBg="0"/>
      <p:bldP spid="20" grpId="0" build="p" autoUpdateAnimBg="0"/>
      <p:bldP spid="2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304800"/>
            <a:ext cx="693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Conversion from Binary to 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67544" y="980728"/>
            <a:ext cx="813690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How? </a:t>
            </a:r>
            <a:b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</a:br>
            <a:endParaRPr lang="en-US" altLang="zh-CN" sz="1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Calculate the weighted expansion of the binary number.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467544" y="3186847"/>
            <a:ext cx="5926622" cy="195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</a:p>
          <a:p>
            <a:pPr>
              <a:spcBef>
                <a:spcPct val="20000"/>
              </a:spcBef>
              <a:defRPr/>
            </a:pPr>
            <a:endParaRPr lang="en-US" altLang="zh-CN" sz="1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11.1)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1×2</a:t>
            </a:r>
            <a:r>
              <a:rPr lang="zh-CN" altLang="en-US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＋1×2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539552" y="5445224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binary number to decimal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2.</a:t>
            </a:r>
          </a:p>
        </p:txBody>
      </p:sp>
      <p:sp>
        <p:nvSpPr>
          <p:cNvPr id="7" name="矩形 6"/>
          <p:cNvSpPr/>
          <p:nvPr/>
        </p:nvSpPr>
        <p:spPr>
          <a:xfrm>
            <a:off x="544991" y="6093296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integers, the exponent starts from 0 and is increased by 1.</a:t>
            </a:r>
          </a:p>
        </p:txBody>
      </p:sp>
      <p:sp>
        <p:nvSpPr>
          <p:cNvPr id="8" name="矩形 7"/>
          <p:cNvSpPr/>
          <p:nvPr/>
        </p:nvSpPr>
        <p:spPr>
          <a:xfrm>
            <a:off x="539553" y="6404349"/>
            <a:ext cx="7123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decimals, the exponent starts from -1 and is decreased by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94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94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uiExpand="1" build="p" autoUpdateAnimBg="0"/>
      <p:bldP spid="194568" grpId="0" uiExpand="1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04800"/>
            <a:ext cx="693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Conversion from Binary to 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76973" y="1052736"/>
            <a:ext cx="7021474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16+2+1=19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85192" y="2838686"/>
            <a:ext cx="8388835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32+2=34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98432" y="4572511"/>
            <a:ext cx="9070112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01.00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4+1+1/8=5.125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32</a:t>
            </a:fld>
            <a:endParaRPr lang="en-US" altLang="zh-CN"/>
          </a:p>
        </p:txBody>
      </p:sp>
      <p:sp>
        <p:nvSpPr>
          <p:cNvPr id="10" name="矩形 9"/>
          <p:cNvSpPr/>
          <p:nvPr/>
        </p:nvSpPr>
        <p:spPr>
          <a:xfrm>
            <a:off x="1043608" y="6341258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binary number to decimal number. The base is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838"/>
            <a:ext cx="9144000" cy="144655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1.2.2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Conversion of Binary, Octal and Hexadecimal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1700808"/>
            <a:ext cx="6431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Binary to Octal</a:t>
            </a:r>
            <a:endParaRPr lang="zh-CN" altLang="en-US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-540568" y="2420888"/>
            <a:ext cx="7125669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(1 011 101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011 010 1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135.324)</a:t>
            </a:r>
            <a:r>
              <a:rPr lang="zh-CN" altLang="en-US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33</a:t>
            </a:fld>
            <a:endParaRPr lang="en-US" altLang="zh-CN"/>
          </a:p>
        </p:txBody>
      </p:sp>
      <p:sp>
        <p:nvSpPr>
          <p:cNvPr id="10" name="矩形 9"/>
          <p:cNvSpPr/>
          <p:nvPr/>
        </p:nvSpPr>
        <p:spPr>
          <a:xfrm>
            <a:off x="539552" y="365954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decimal point, put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bits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0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the digits are inadequate to from a group.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1600" y="5417929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binary number to octal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the binary number 3 bits a group.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zeros to the head or tail group if necessary.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binary group with an octal symbol.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 autoUpdateAnimBg="0"/>
      <p:bldP spid="106501" grpId="0" uiExpand="1" build="p" autoUpdateAnimBg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82806" y="1628800"/>
            <a:ext cx="4424609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0" dirty="0" smtClean="0">
                <a:ea typeface="黑体" pitchFamily="49" charset="-122"/>
                <a:cs typeface="Times New Roman" pitchFamily="18" charset="0"/>
              </a:rPr>
              <a:t>Example:</a:t>
            </a:r>
          </a:p>
          <a:p>
            <a:pPr eaLnBrk="1" hangingPunct="1"/>
            <a:endParaRPr lang="en-US" altLang="zh-CN" sz="1000" b="0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zh-CN" altLang="en-US" sz="3200" b="0" dirty="0" smtClean="0">
                <a:latin typeface="黑体" pitchFamily="49" charset="-122"/>
                <a:ea typeface="黑体" pitchFamily="49" charset="-122"/>
              </a:rPr>
              <a:t> (101 1101</a:t>
            </a:r>
            <a:r>
              <a:rPr lang="zh-CN" altLang="en-US" sz="3200" b="0" dirty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latin typeface="黑体" pitchFamily="49" charset="-122"/>
                <a:ea typeface="黑体" pitchFamily="49" charset="-122"/>
              </a:rPr>
              <a:t>0110 101</a:t>
            </a:r>
            <a:r>
              <a:rPr lang="zh-CN" altLang="en-US" sz="3200" b="0" dirty="0"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zh-CN" altLang="en-US" sz="3200" b="0" dirty="0" smtClean="0">
                <a:latin typeface="黑体" pitchFamily="49" charset="-122"/>
                <a:ea typeface="黑体" pitchFamily="49" charset="-122"/>
              </a:rPr>
              <a:t>=(</a:t>
            </a:r>
            <a:r>
              <a:rPr lang="zh-CN" altLang="en-US" sz="3200" b="0" dirty="0">
                <a:latin typeface="黑体" pitchFamily="49" charset="-122"/>
                <a:ea typeface="黑体" pitchFamily="49" charset="-122"/>
              </a:rPr>
              <a:t>5</a:t>
            </a:r>
            <a:r>
              <a:rPr lang="en-US" altLang="zh-CN" sz="3200" b="0" dirty="0">
                <a:latin typeface="黑体" pitchFamily="49" charset="-122"/>
                <a:ea typeface="黑体" pitchFamily="49" charset="-122"/>
              </a:rPr>
              <a:t>D.6A)</a:t>
            </a:r>
            <a:r>
              <a:rPr lang="en-US" altLang="zh-CN" sz="3200" b="0" baseline="-25000" dirty="0"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34</a:t>
            </a:fld>
            <a:endParaRPr lang="en-US" altLang="zh-CN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7072330" y="1476537"/>
            <a:ext cx="1984555" cy="1963293"/>
            <a:chOff x="-5072130" y="1857364"/>
            <a:chExt cx="2205061" cy="2007336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39552" y="373154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decimal point, put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bits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0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the digits are inadequate to from a group.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1600" y="544522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binary number to hex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the binary number 4 bits a group.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zeros to the head or tail group if necessary.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binary group with a hex symbol.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395953"/>
            <a:ext cx="77091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Binary to Hexadecimal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0" y="260648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(3)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Octal to Binary, </a:t>
            </a:r>
          </a:p>
          <a:p>
            <a:pPr eaLnBrk="1" hangingPunct="1"/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        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Hexadecimal to Binary,     </a:t>
            </a:r>
          </a:p>
          <a:p>
            <a:pPr eaLnBrk="1" hangingPunct="1"/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       </a:t>
            </a:r>
            <a:r>
              <a:rPr lang="en-US" altLang="zh-CN" sz="3200" b="0" dirty="0" smtClean="0">
                <a:cs typeface="Times New Roman" pitchFamily="18" charset="0"/>
              </a:rPr>
              <a:t> are in reverse process of the above examples.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35</a:t>
            </a:fld>
            <a:endParaRPr lang="en-US" altLang="zh-CN"/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1835696" y="1843236"/>
            <a:ext cx="1214446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矩形 12"/>
          <p:cNvSpPr/>
          <p:nvPr/>
        </p:nvSpPr>
        <p:spPr>
          <a:xfrm>
            <a:off x="971600" y="5589240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convert hex number to binary number?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hex symbol with the 4 bits binary group.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1600" y="4725144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convert octal number to binary number?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octal symbol with the 3 bits binary group.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-27384"/>
            <a:ext cx="6431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Binary to Octal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3936" y="654251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100011001110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100 011 001 110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4316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2498" y="2814491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11101101110101001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11 101 101 110 101 001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355651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2498" y="4974731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10.1011001011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10.101 100 101 1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2.5454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36</a:t>
            </a:fld>
            <a:endParaRPr lang="en-US" altLang="zh-CN"/>
          </a:p>
        </p:txBody>
      </p:sp>
      <p:sp>
        <p:nvSpPr>
          <p:cNvPr id="10" name="矩形 9"/>
          <p:cNvSpPr/>
          <p:nvPr/>
        </p:nvSpPr>
        <p:spPr>
          <a:xfrm>
            <a:off x="5364088" y="4149080"/>
            <a:ext cx="3779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binary number to octal number.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the binary number 3 bits a group.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zeros to the head or tail group if necessary.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binary group with an octal symbol.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36512" y="35913"/>
            <a:ext cx="77091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Binary to Hexadecimal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764704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100011001110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1000 1100 1110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8CE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814491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11101101110101001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1 1101 1011 1010 1001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1DBA9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57158" y="4974731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10.1011001011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3200" b="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10.1011 0010 11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2.B2C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37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6948264" y="836712"/>
            <a:ext cx="1984555" cy="1978603"/>
            <a:chOff x="-5072130" y="1841710"/>
            <a:chExt cx="2205061" cy="2022990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41710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5220072" y="4221088"/>
            <a:ext cx="3923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binary number to hex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the binary number 4 bits a group.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zeros to the head or tail group if necessary.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binary group with a hex symbol.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6431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Octal to Binary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67992" y="1772816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1357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001 011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67992" y="3765462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2046.17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38</a:t>
            </a:fld>
            <a:endParaRPr lang="en-US" altLang="zh-CN"/>
          </a:p>
        </p:txBody>
      </p:sp>
      <p:sp>
        <p:nvSpPr>
          <p:cNvPr id="9" name="矩形 8"/>
          <p:cNvSpPr/>
          <p:nvPr/>
        </p:nvSpPr>
        <p:spPr>
          <a:xfrm>
            <a:off x="1835696" y="5889466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octal number to binary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octal symbol with the 3 bits binary group.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838" y="285728"/>
            <a:ext cx="77091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Hexadecimal to Binary</a:t>
            </a:r>
            <a:endParaRPr lang="zh-CN" altLang="en-US" sz="3200" b="0" dirty="0">
              <a:solidFill>
                <a:srgbClr val="FFFF00"/>
              </a:solidFill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5944" y="1628800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BEAD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1011 1110 1010 1101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9552" y="3573016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9F.46C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1001 1111 . 0100 0110 1100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39</a:t>
            </a:fld>
            <a:endParaRPr lang="en-US" altLang="zh-CN"/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6948264" y="1340768"/>
            <a:ext cx="1984555" cy="1963293"/>
            <a:chOff x="-5072130" y="1857364"/>
            <a:chExt cx="2205061" cy="2007336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835696" y="6021288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hex number to binary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the hex symbol with the 4 bits binary group.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29838"/>
            <a:ext cx="7772400" cy="14465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How does the computer deal with knowledge?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2122512"/>
            <a:ext cx="10441160" cy="4114800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Computer deals with software.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Software deals with numbers and functions.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Computer deals with hardware.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Hardware deals with circuits.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838"/>
            <a:ext cx="9144000" cy="144655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1.2.3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Conversion of Decimal, Octal and Hexadecimal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6512" y="16288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0" dirty="0">
                <a:latin typeface="黑体" pitchFamily="49" charset="-122"/>
                <a:ea typeface="黑体" pitchFamily="49" charset="-122"/>
              </a:rPr>
              <a:t>(1)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Decimal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to Octal and Hexadecimal</a:t>
            </a:r>
            <a:endParaRPr lang="zh-CN" altLang="en-US" sz="3200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40</a:t>
            </a:fld>
            <a:endParaRPr lang="en-US" altLang="zh-CN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08520" y="2780928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Integer part: divided by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 or 16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to get the remainder until the quotient is 0.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07504" y="4005064"/>
            <a:ext cx="92170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Decimal fraction part: multiplied by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 or 16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to get integers until the decimal fraction is 0 (or the required precision is reached).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0080" y="5725705"/>
            <a:ext cx="8604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decimal number to octal number or hex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integer part is divided by 8 or 16. Take the remainders.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decimal part is multiplied by 8 or 16. Take the resulted integers.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3" grpId="0" build="p" autoUpdateAnimBg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33064" y="476672"/>
            <a:ext cx="91074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0" dirty="0" smtClean="0"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Octal and Hexadecimal to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Decimal</a:t>
            </a:r>
            <a:endParaRPr lang="zh-CN" altLang="en-US" sz="3200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41</a:t>
            </a:fld>
            <a:endParaRPr lang="en-US" altLang="zh-CN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4483" y="1836113"/>
            <a:ext cx="910850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How?</a:t>
            </a:r>
          </a:p>
          <a:p>
            <a:pPr>
              <a:defRPr/>
            </a:pPr>
            <a:endParaRPr lang="en-US" altLang="zh-CN" sz="1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Calculate the weighted expansion of the octal number or the hex number.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68313" y="404813"/>
            <a:ext cx="6611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 1: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(369)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=(561)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=(171)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</p:txBody>
      </p: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42</a:t>
            </a:fld>
            <a:endParaRPr lang="en-US" altLang="zh-CN"/>
          </a:p>
        </p:txBody>
      </p:sp>
      <p:sp>
        <p:nvSpPr>
          <p:cNvPr id="42" name="矩形 41"/>
          <p:cNvSpPr/>
          <p:nvPr/>
        </p:nvSpPr>
        <p:spPr>
          <a:xfrm>
            <a:off x="395536" y="407707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the decimal number to octal number. 369 is divided by 8.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altLang="zh-CN" sz="2000" b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remainder is the lowest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remainder is the highest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point. 5 is less than 8. Now, the quotient is 0. The division ends.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95536" y="551723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the decimal number to hex number. 369 is divided by 16.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altLang="zh-CN" sz="2000" b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remainder is the lowest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remainder is the highest bit of the target number.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point. 1 is less than 16. Now, the quotient is 0. The division ends.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646113" y="1268760"/>
            <a:ext cx="3738563" cy="2736304"/>
            <a:chOff x="646113" y="1268760"/>
            <a:chExt cx="3738563" cy="2736304"/>
          </a:xfrm>
        </p:grpSpPr>
        <p:grpSp>
          <p:nvGrpSpPr>
            <p:cNvPr id="220211" name="Group 51"/>
            <p:cNvGrpSpPr>
              <a:grpSpLocks/>
            </p:cNvGrpSpPr>
            <p:nvPr/>
          </p:nvGrpSpPr>
          <p:grpSpPr bwMode="auto">
            <a:xfrm>
              <a:off x="646113" y="1268760"/>
              <a:ext cx="3738563" cy="2222500"/>
              <a:chOff x="407" y="944"/>
              <a:chExt cx="2355" cy="1400"/>
            </a:xfrm>
          </p:grpSpPr>
          <p:sp>
            <p:nvSpPr>
              <p:cNvPr id="220165" name="Line 5"/>
              <p:cNvSpPr>
                <a:spLocks noChangeShapeType="1"/>
              </p:cNvSpPr>
              <p:nvPr/>
            </p:nvSpPr>
            <p:spPr bwMode="auto">
              <a:xfrm>
                <a:off x="647" y="1073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66" name="Line 6"/>
              <p:cNvSpPr>
                <a:spLocks noChangeShapeType="1"/>
              </p:cNvSpPr>
              <p:nvPr/>
            </p:nvSpPr>
            <p:spPr bwMode="auto">
              <a:xfrm>
                <a:off x="647" y="1313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67" name="Line 7"/>
              <p:cNvSpPr>
                <a:spLocks noChangeShapeType="1"/>
              </p:cNvSpPr>
              <p:nvPr/>
            </p:nvSpPr>
            <p:spPr bwMode="auto">
              <a:xfrm>
                <a:off x="647" y="1409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68" name="Line 8"/>
              <p:cNvSpPr>
                <a:spLocks noChangeShapeType="1"/>
              </p:cNvSpPr>
              <p:nvPr/>
            </p:nvSpPr>
            <p:spPr bwMode="auto">
              <a:xfrm>
                <a:off x="647" y="164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69" name="Line 9"/>
              <p:cNvSpPr>
                <a:spLocks noChangeShapeType="1"/>
              </p:cNvSpPr>
              <p:nvPr/>
            </p:nvSpPr>
            <p:spPr bwMode="auto">
              <a:xfrm>
                <a:off x="647" y="1745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70" name="Line 10"/>
              <p:cNvSpPr>
                <a:spLocks noChangeShapeType="1"/>
              </p:cNvSpPr>
              <p:nvPr/>
            </p:nvSpPr>
            <p:spPr bwMode="auto">
              <a:xfrm>
                <a:off x="647" y="1985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75" name="Rectangle 15"/>
              <p:cNvSpPr>
                <a:spLocks noChangeArrowheads="1"/>
              </p:cNvSpPr>
              <p:nvPr/>
            </p:nvSpPr>
            <p:spPr bwMode="auto">
              <a:xfrm>
                <a:off x="695" y="971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369</a:t>
                </a:r>
              </a:p>
            </p:txBody>
          </p:sp>
          <p:sp>
            <p:nvSpPr>
              <p:cNvPr id="220176" name="Rectangle 16"/>
              <p:cNvSpPr>
                <a:spLocks noChangeArrowheads="1"/>
              </p:cNvSpPr>
              <p:nvPr/>
            </p:nvSpPr>
            <p:spPr bwMode="auto">
              <a:xfrm>
                <a:off x="1511" y="944"/>
                <a:ext cx="125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黑体" pitchFamily="49" charset="-122"/>
                    <a:cs typeface="Times New Roman" pitchFamily="18" charset="0"/>
                  </a:rPr>
                  <a:t>Remainder</a:t>
                </a:r>
                <a:endPara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20177" name="Rectangle 17"/>
              <p:cNvSpPr>
                <a:spLocks noChangeArrowheads="1"/>
              </p:cNvSpPr>
              <p:nvPr/>
            </p:nvSpPr>
            <p:spPr bwMode="auto">
              <a:xfrm>
                <a:off x="1429" y="1298"/>
                <a:ext cx="7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  </a:t>
                </a: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a</a:t>
                </a:r>
                <a:r>
                  <a:rPr lang="en-US" altLang="zh-CN" sz="3200" b="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0</a:t>
                </a:r>
                <a:endPara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20178" name="Rectangle 18"/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7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6  a</a:t>
                </a:r>
                <a:r>
                  <a:rPr lang="en-US" altLang="zh-CN" sz="3200" b="0" baseline="-250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20179" name="Rectangle 19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7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5  a</a:t>
                </a:r>
                <a:r>
                  <a:rPr lang="en-US" altLang="zh-CN" sz="3200" b="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20182" name="Rectangle 22"/>
              <p:cNvSpPr>
                <a:spLocks noChangeArrowheads="1"/>
              </p:cNvSpPr>
              <p:nvPr/>
            </p:nvSpPr>
            <p:spPr bwMode="auto">
              <a:xfrm>
                <a:off x="794" y="1298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46</a:t>
                </a:r>
              </a:p>
            </p:txBody>
          </p:sp>
          <p:sp>
            <p:nvSpPr>
              <p:cNvPr id="220183" name="Rectangle 23"/>
              <p:cNvSpPr>
                <a:spLocks noChangeArrowheads="1"/>
              </p:cNvSpPr>
              <p:nvPr/>
            </p:nvSpPr>
            <p:spPr bwMode="auto">
              <a:xfrm>
                <a:off x="930" y="1661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5</a:t>
                </a:r>
              </a:p>
            </p:txBody>
          </p:sp>
          <p:sp>
            <p:nvSpPr>
              <p:cNvPr id="220184" name="Rectangle 24"/>
              <p:cNvSpPr>
                <a:spLocks noChangeArrowheads="1"/>
              </p:cNvSpPr>
              <p:nvPr/>
            </p:nvSpPr>
            <p:spPr bwMode="auto">
              <a:xfrm>
                <a:off x="930" y="1979"/>
                <a:ext cx="22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0</a:t>
                </a:r>
              </a:p>
            </p:txBody>
          </p:sp>
          <p:sp>
            <p:nvSpPr>
              <p:cNvPr id="220187" name="Rectangle 27"/>
              <p:cNvSpPr>
                <a:spLocks noChangeArrowheads="1"/>
              </p:cNvSpPr>
              <p:nvPr/>
            </p:nvSpPr>
            <p:spPr bwMode="auto">
              <a:xfrm>
                <a:off x="407" y="971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8</a:t>
                </a:r>
              </a:p>
            </p:txBody>
          </p:sp>
          <p:sp>
            <p:nvSpPr>
              <p:cNvPr id="220188" name="Rectangle 28"/>
              <p:cNvSpPr>
                <a:spLocks noChangeArrowheads="1"/>
              </p:cNvSpPr>
              <p:nvPr/>
            </p:nvSpPr>
            <p:spPr bwMode="auto">
              <a:xfrm>
                <a:off x="407" y="130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8</a:t>
                </a:r>
              </a:p>
            </p:txBody>
          </p:sp>
          <p:sp>
            <p:nvSpPr>
              <p:cNvPr id="220189" name="Rectangle 29"/>
              <p:cNvSpPr>
                <a:spLocks noChangeArrowheads="1"/>
              </p:cNvSpPr>
              <p:nvPr/>
            </p:nvSpPr>
            <p:spPr bwMode="auto">
              <a:xfrm>
                <a:off x="407" y="1643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8</a:t>
                </a:r>
              </a:p>
            </p:txBody>
          </p:sp>
        </p:grp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718795" y="3420289"/>
              <a:ext cx="162095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Quotient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643439" y="1340198"/>
            <a:ext cx="3916363" cy="2664866"/>
            <a:chOff x="4643439" y="1340198"/>
            <a:chExt cx="3916363" cy="2664866"/>
          </a:xfrm>
        </p:grpSpPr>
        <p:grpSp>
          <p:nvGrpSpPr>
            <p:cNvPr id="220212" name="Group 52"/>
            <p:cNvGrpSpPr>
              <a:grpSpLocks/>
            </p:cNvGrpSpPr>
            <p:nvPr/>
          </p:nvGrpSpPr>
          <p:grpSpPr bwMode="auto">
            <a:xfrm>
              <a:off x="4643439" y="1340198"/>
              <a:ext cx="3916363" cy="2222500"/>
              <a:chOff x="2925" y="989"/>
              <a:chExt cx="2467" cy="1400"/>
            </a:xfrm>
          </p:grpSpPr>
          <p:sp>
            <p:nvSpPr>
              <p:cNvPr id="220192" name="Line 32"/>
              <p:cNvSpPr>
                <a:spLocks noChangeShapeType="1"/>
              </p:cNvSpPr>
              <p:nvPr/>
            </p:nvSpPr>
            <p:spPr bwMode="auto">
              <a:xfrm>
                <a:off x="3277" y="111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93" name="Line 33"/>
              <p:cNvSpPr>
                <a:spLocks noChangeShapeType="1"/>
              </p:cNvSpPr>
              <p:nvPr/>
            </p:nvSpPr>
            <p:spPr bwMode="auto">
              <a:xfrm>
                <a:off x="3277" y="135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94" name="Line 34"/>
              <p:cNvSpPr>
                <a:spLocks noChangeShapeType="1"/>
              </p:cNvSpPr>
              <p:nvPr/>
            </p:nvSpPr>
            <p:spPr bwMode="auto">
              <a:xfrm>
                <a:off x="3277" y="145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95" name="Line 35"/>
              <p:cNvSpPr>
                <a:spLocks noChangeShapeType="1"/>
              </p:cNvSpPr>
              <p:nvPr/>
            </p:nvSpPr>
            <p:spPr bwMode="auto">
              <a:xfrm>
                <a:off x="3277" y="169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96" name="Line 36"/>
              <p:cNvSpPr>
                <a:spLocks noChangeShapeType="1"/>
              </p:cNvSpPr>
              <p:nvPr/>
            </p:nvSpPr>
            <p:spPr bwMode="auto">
              <a:xfrm>
                <a:off x="3277" y="179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97" name="Line 37"/>
              <p:cNvSpPr>
                <a:spLocks noChangeShapeType="1"/>
              </p:cNvSpPr>
              <p:nvPr/>
            </p:nvSpPr>
            <p:spPr bwMode="auto">
              <a:xfrm>
                <a:off x="3277" y="203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0198" name="Rectangle 38"/>
              <p:cNvSpPr>
                <a:spLocks noChangeArrowheads="1"/>
              </p:cNvSpPr>
              <p:nvPr/>
            </p:nvSpPr>
            <p:spPr bwMode="auto">
              <a:xfrm>
                <a:off x="3325" y="1016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369</a:t>
                </a:r>
              </a:p>
            </p:txBody>
          </p:sp>
          <p:sp>
            <p:nvSpPr>
              <p:cNvPr id="220199" name="Rectangle 39"/>
              <p:cNvSpPr>
                <a:spLocks noChangeArrowheads="1"/>
              </p:cNvSpPr>
              <p:nvPr/>
            </p:nvSpPr>
            <p:spPr bwMode="auto">
              <a:xfrm>
                <a:off x="4141" y="989"/>
                <a:ext cx="125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黑体" pitchFamily="49" charset="-122"/>
                    <a:cs typeface="Times New Roman" pitchFamily="18" charset="0"/>
                  </a:rPr>
                  <a:t>Remainder</a:t>
                </a:r>
                <a:endPara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20200" name="Rectangle 40"/>
              <p:cNvSpPr>
                <a:spLocks noChangeArrowheads="1"/>
              </p:cNvSpPr>
              <p:nvPr/>
            </p:nvSpPr>
            <p:spPr bwMode="auto">
              <a:xfrm>
                <a:off x="4059" y="1343"/>
                <a:ext cx="7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  </a:t>
                </a: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a</a:t>
                </a:r>
                <a:r>
                  <a:rPr lang="en-US" altLang="zh-CN" sz="3200" b="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0</a:t>
                </a:r>
                <a:endPara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20201" name="Rectangle 41"/>
              <p:cNvSpPr>
                <a:spLocks noChangeArrowheads="1"/>
              </p:cNvSpPr>
              <p:nvPr/>
            </p:nvSpPr>
            <p:spPr bwMode="auto">
              <a:xfrm>
                <a:off x="4059" y="1706"/>
                <a:ext cx="7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7  a</a:t>
                </a:r>
                <a:r>
                  <a:rPr lang="en-US" altLang="zh-CN" sz="3200" b="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20202" name="Rectangle 42"/>
              <p:cNvSpPr>
                <a:spLocks noChangeArrowheads="1"/>
              </p:cNvSpPr>
              <p:nvPr/>
            </p:nvSpPr>
            <p:spPr bwMode="auto">
              <a:xfrm>
                <a:off x="4059" y="2024"/>
                <a:ext cx="7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  a</a:t>
                </a:r>
                <a:r>
                  <a:rPr lang="en-US" altLang="zh-CN" sz="3200" b="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 sz="3200" b="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220203" name="Rectangle 43"/>
              <p:cNvSpPr>
                <a:spLocks noChangeArrowheads="1"/>
              </p:cNvSpPr>
              <p:nvPr/>
            </p:nvSpPr>
            <p:spPr bwMode="auto">
              <a:xfrm>
                <a:off x="3424" y="1343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23</a:t>
                </a:r>
              </a:p>
            </p:txBody>
          </p:sp>
          <p:sp>
            <p:nvSpPr>
              <p:cNvPr id="220204" name="Rectangle 44"/>
              <p:cNvSpPr>
                <a:spLocks noChangeArrowheads="1"/>
              </p:cNvSpPr>
              <p:nvPr/>
            </p:nvSpPr>
            <p:spPr bwMode="auto">
              <a:xfrm>
                <a:off x="3560" y="1706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</a:p>
            </p:txBody>
          </p:sp>
          <p:sp>
            <p:nvSpPr>
              <p:cNvPr id="220205" name="Rectangle 45"/>
              <p:cNvSpPr>
                <a:spLocks noChangeArrowheads="1"/>
              </p:cNvSpPr>
              <p:nvPr/>
            </p:nvSpPr>
            <p:spPr bwMode="auto">
              <a:xfrm>
                <a:off x="3560" y="2024"/>
                <a:ext cx="22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0</a:t>
                </a:r>
              </a:p>
            </p:txBody>
          </p:sp>
          <p:sp>
            <p:nvSpPr>
              <p:cNvPr id="220206" name="Rectangle 46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16</a:t>
                </a:r>
              </a:p>
            </p:txBody>
          </p:sp>
          <p:sp>
            <p:nvSpPr>
              <p:cNvPr id="220207" name="Rectangle 47"/>
              <p:cNvSpPr>
                <a:spLocks noChangeArrowheads="1"/>
              </p:cNvSpPr>
              <p:nvPr/>
            </p:nvSpPr>
            <p:spPr bwMode="auto">
              <a:xfrm>
                <a:off x="2925" y="1344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16</a:t>
                </a:r>
              </a:p>
            </p:txBody>
          </p:sp>
          <p:sp>
            <p:nvSpPr>
              <p:cNvPr id="220208" name="Rectangle 48"/>
              <p:cNvSpPr>
                <a:spLocks noChangeArrowheads="1"/>
              </p:cNvSpPr>
              <p:nvPr/>
            </p:nvSpPr>
            <p:spPr bwMode="auto">
              <a:xfrm>
                <a:off x="2925" y="1706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3200" b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16</a:t>
                </a:r>
              </a:p>
            </p:txBody>
          </p:sp>
        </p:grp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4932040" y="3420289"/>
              <a:ext cx="162095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Quotient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</p:grpSp>
      <p:sp>
        <p:nvSpPr>
          <p:cNvPr id="46" name="矩形 45"/>
          <p:cNvSpPr/>
          <p:nvPr/>
        </p:nvSpPr>
        <p:spPr bwMode="auto">
          <a:xfrm>
            <a:off x="2179407" y="1900503"/>
            <a:ext cx="60872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2195736" y="2996952"/>
            <a:ext cx="60872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1347969" y="2492896"/>
            <a:ext cx="60872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6372200" y="1949490"/>
            <a:ext cx="60872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6372200" y="3068960"/>
            <a:ext cx="60872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540762" y="2532246"/>
            <a:ext cx="608722" cy="50405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468313" y="3068960"/>
            <a:ext cx="52437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 3: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(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171)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=(369)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395288" y="4082410"/>
            <a:ext cx="856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1×16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+7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×16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+1×16</a:t>
            </a:r>
            <a:r>
              <a:rPr lang="en-US" altLang="zh-CN" sz="3200" b="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=1×256+7×16+1=(369)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43</a:t>
            </a:fld>
            <a:endParaRPr lang="en-US" altLang="zh-CN"/>
          </a:p>
        </p:txBody>
      </p:sp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67544" y="590376"/>
            <a:ext cx="5107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 2: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(561)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=(369)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467544" y="1625426"/>
            <a:ext cx="7546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5×8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+6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×8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+1×8</a:t>
            </a:r>
            <a:r>
              <a:rPr lang="en-US" altLang="zh-CN" sz="3200" b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>
                <a:effectLst>
                  <a:outerShdw blurRad="38100" dist="38100" dir="2700000" algn="tl">
                    <a:srgbClr val="000000"/>
                  </a:outerShdw>
                </a:effectLst>
              </a:rPr>
              <a:t>=5×64+6×8+1=(369)</a:t>
            </a:r>
            <a:r>
              <a:rPr lang="en-US" altLang="zh-CN" sz="3200" b="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" name="矩形 6"/>
          <p:cNvSpPr/>
          <p:nvPr/>
        </p:nvSpPr>
        <p:spPr>
          <a:xfrm>
            <a:off x="107504" y="5301208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octal number to decimal number. Calculate the  weighted expansion.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8. The exponent starts from 0.</a:t>
            </a:r>
          </a:p>
        </p:txBody>
      </p:sp>
      <p:sp>
        <p:nvSpPr>
          <p:cNvPr id="8" name="矩形 7"/>
          <p:cNvSpPr/>
          <p:nvPr/>
        </p:nvSpPr>
        <p:spPr>
          <a:xfrm>
            <a:off x="35496" y="605322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Convert hex number to decimal number. Calculate the  weighted expansion.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base is 16. The exponent starts from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89" grpId="0"/>
      <p:bldP spid="5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06259" y="285728"/>
            <a:ext cx="79832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Hexadecimal to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292700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1CE8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+12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+14×16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+8×16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7400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3750595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F1A3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+10×16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61859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44</a:t>
            </a:fld>
            <a:endParaRPr lang="en-US" altLang="zh-CN"/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6948264" y="3933056"/>
            <a:ext cx="1984555" cy="1963293"/>
            <a:chOff x="-5072130" y="1857364"/>
            <a:chExt cx="2205061" cy="2007336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80528" y="59492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hex number to decimal num. Calculate the  weighted expansion.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base is 16. The exponent starts from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  <p:bldP spid="7" grpId="0" uiExpand="1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285728"/>
            <a:ext cx="67056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Octal to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3608" y="1662363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436.5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+6×8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+5×8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286.625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45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36512" y="579771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octal number to decimal number. Calculate the  weighted expansion.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 is 8. The exponent starts from 0.</a:t>
            </a:r>
          </a:p>
          <a:p>
            <a:endParaRPr lang="en-US" altLang="zh-CN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8573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467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723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78605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467÷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=58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Remainder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355860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=7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434442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46</a:t>
            </a:fld>
            <a:endParaRPr lang="en-US" altLang="zh-CN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14282" y="620688"/>
            <a:ext cx="67056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Decimal to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Octal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上箭头 20"/>
          <p:cNvSpPr/>
          <p:nvPr/>
        </p:nvSpPr>
        <p:spPr bwMode="auto">
          <a:xfrm>
            <a:off x="5724128" y="2492896"/>
            <a:ext cx="500066" cy="2448272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148064" y="4941168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 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004048" y="1836113"/>
            <a:ext cx="1654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588224" y="2780928"/>
            <a:ext cx="23042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When quotient is 0, stop!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7504" y="630932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decimal number to octal number. Divide the binary number by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12" grpId="0" build="p" autoUpdateAnimBg="0"/>
      <p:bldP spid="13" grpId="0" build="p" autoUpdateAnimBg="0"/>
      <p:bldP spid="21" grpId="0" animBg="1"/>
      <p:bldP spid="22" grpId="0" build="p" autoUpdateAnimBg="0"/>
      <p:bldP spid="23" grpId="0" build="p" autoUpdateAnimBg="0"/>
      <p:bldP spid="24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08520" y="116632"/>
            <a:ext cx="79832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b="0" dirty="0" smtClean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Conversion from Decimal to </a:t>
            </a:r>
            <a:r>
              <a:rPr lang="en-US" altLang="zh-CN" sz="3200" b="0" dirty="0" smtClean="0">
                <a:solidFill>
                  <a:srgbClr val="FFFF00"/>
                </a:solidFill>
                <a:cs typeface="Times New Roman" pitchFamily="18" charset="0"/>
              </a:rPr>
              <a:t>Hexadecimal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027656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3417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D59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820446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3417÷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=213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359299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=13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5720" y="437881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534078" y="5606528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3707904" y="4988097"/>
            <a:ext cx="3" cy="72007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47</a:t>
            </a:fld>
            <a:endParaRPr lang="en-US" altLang="zh-CN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7072330" y="811632"/>
            <a:ext cx="1984555" cy="1963293"/>
            <a:chOff x="-5072130" y="1857364"/>
            <a:chExt cx="2205061" cy="2007336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0" name="上箭头 19"/>
          <p:cNvSpPr/>
          <p:nvPr/>
        </p:nvSpPr>
        <p:spPr bwMode="auto">
          <a:xfrm>
            <a:off x="5364088" y="2599292"/>
            <a:ext cx="500066" cy="2448272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963044" y="5047564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 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860833" y="1942509"/>
            <a:ext cx="1654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228184" y="3045856"/>
            <a:ext cx="23042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When quotient is 0, stop!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84430" y="2315089"/>
            <a:ext cx="2191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Remainder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200" dirty="0"/>
          </a:p>
        </p:txBody>
      </p:sp>
      <p:sp>
        <p:nvSpPr>
          <p:cNvPr id="26" name="矩形 25"/>
          <p:cNvSpPr/>
          <p:nvPr/>
        </p:nvSpPr>
        <p:spPr>
          <a:xfrm>
            <a:off x="10852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Exercise: Convert decimal number to hex number. Divide the decimal number by 16.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13 with 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build="p" autoUpdateAnimBg="0"/>
      <p:bldP spid="9" grpId="0" build="p" autoUpdateAnimBg="0"/>
      <p:bldP spid="14" grpId="0" build="p" autoUpdateAnimBg="0"/>
      <p:bldP spid="20" grpId="0" animBg="1"/>
      <p:bldP spid="21" grpId="0" build="p" autoUpdateAnimBg="0"/>
      <p:bldP spid="22" grpId="0" build="p" autoUpdateAnimBg="0"/>
      <p:bldP spid="24" grpId="0" build="p" autoUpdateAnimBg="0"/>
      <p:bldP spid="2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3856" y="-2738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Quiz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813134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10 111 011 001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2731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204864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101 1101 1001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5D9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3603325"/>
            <a:ext cx="8572560" cy="285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=1024+256+128+64+16+8+1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1497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48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36947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071538" y="83820"/>
            <a:ext cx="5908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10111011001</a:t>
            </a:r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1619672" y="6413266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Convert binary number to octal, hex, decimal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8" grpId="0" uiExpand="1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813134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001 010 011 100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132856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001 010 011 100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=0010 1001 1100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=29C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4095768"/>
            <a:ext cx="8572560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+2×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+3×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+4×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512+2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×64+3×8+4×1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668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49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071538" y="127494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1234</a:t>
            </a:r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28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3856" y="4462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Quiz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51720" y="6309320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Convert octal number to binary, hex, decimal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2400" cy="769441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We will study: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848" y="1290885"/>
            <a:ext cx="78486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Numbers (Chapter One)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Functions  (Chapter Two)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Time-independent circuits (Chapter Three)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Time-related signals (Chapter Four)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Time-related circuits (Chapter Five)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467544" y="5653697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deals with numbers and functions. 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deals with time-independent circuits, time-related signals and time-related circuits.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836712"/>
            <a:ext cx="857256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1100 0000 1101 1110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238427"/>
            <a:ext cx="857256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1100 0000 1101 1110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1 100 000 011 011 110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140336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4239784"/>
            <a:ext cx="8572560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+0×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+13×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+14×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US" altLang="zh-CN" sz="32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4096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×16+14×1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49374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50</a:t>
            </a:fld>
            <a:endParaRPr lang="en-US" altLang="zh-CN"/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071538" y="127494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C0DE</a:t>
            </a:r>
            <a:r>
              <a:rPr lang="zh-CN" altLang="en-US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2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(?)</a:t>
            </a:r>
            <a:r>
              <a:rPr lang="en-US" altLang="zh-CN" sz="28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28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3856" y="4462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Quiz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67744" y="6309320"/>
            <a:ext cx="6624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Convert hex number to binary, octal, decimal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uiExpand="1" build="p" autoUpdateAnimBg="0"/>
      <p:bldP spid="8" grpId="0" uiExpand="1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90000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1101100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241347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=54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2971711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54÷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=27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354321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27÷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=13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85720" y="4114719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=6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85720" y="468622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=3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85720" y="5257727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5720" y="577106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51</a:t>
            </a:fld>
            <a:endParaRPr lang="en-US" altLang="zh-CN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285852" y="132431"/>
            <a:ext cx="3643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(?)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上箭头 19"/>
          <p:cNvSpPr/>
          <p:nvPr/>
        </p:nvSpPr>
        <p:spPr bwMode="auto">
          <a:xfrm>
            <a:off x="5652120" y="3119717"/>
            <a:ext cx="500066" cy="2448272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076056" y="5712005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 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932040" y="2327629"/>
            <a:ext cx="1654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516216" y="3647000"/>
            <a:ext cx="23042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When quotient is 0, stop!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82221" y="107921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Quiz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483768" y="1916832"/>
            <a:ext cx="2191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Remainder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200" dirty="0"/>
          </a:p>
        </p:txBody>
      </p:sp>
      <p:sp>
        <p:nvSpPr>
          <p:cNvPr id="26" name="矩形 25"/>
          <p:cNvSpPr/>
          <p:nvPr/>
        </p:nvSpPr>
        <p:spPr>
          <a:xfrm>
            <a:off x="179512" y="6381328"/>
            <a:ext cx="9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Convert decimal number to binary number. Divide the decimal number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  <p:bldP spid="16" grpId="0" build="p" autoUpdateAnimBg="0"/>
      <p:bldP spid="17" grpId="0" build="p" autoUpdateAnimBg="0"/>
      <p:bldP spid="20" grpId="0" animBg="1"/>
      <p:bldP spid="21" grpId="0" build="p" autoUpdateAnimBg="0"/>
      <p:bldP spid="22" grpId="0" build="p" autoUpdateAnimBg="0"/>
      <p:bldP spid="23" grpId="0" build="p" autoUpdateAnimBg="0"/>
      <p:bldP spid="2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268760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154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3641443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=13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4199676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5720" y="4771180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52</a:t>
            </a:fld>
            <a:endParaRPr lang="en-US" altLang="zh-CN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285852" y="357166"/>
            <a:ext cx="3643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(?)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上箭头 15"/>
          <p:cNvSpPr/>
          <p:nvPr/>
        </p:nvSpPr>
        <p:spPr bwMode="auto">
          <a:xfrm>
            <a:off x="5724128" y="3564305"/>
            <a:ext cx="500066" cy="1728192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076056" y="5364505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 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004048" y="2691498"/>
            <a:ext cx="1654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588224" y="3650829"/>
            <a:ext cx="23042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When quotient is 0, stop!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51520" y="323945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Quiz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752" y="2844225"/>
            <a:ext cx="2191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Remainder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200" dirty="0"/>
          </a:p>
        </p:txBody>
      </p:sp>
      <p:sp>
        <p:nvSpPr>
          <p:cNvPr id="22" name="矩形 21"/>
          <p:cNvSpPr/>
          <p:nvPr/>
        </p:nvSpPr>
        <p:spPr>
          <a:xfrm>
            <a:off x="395536" y="6309320"/>
            <a:ext cx="8748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Convert decimal number to octal number. Divide the decimal number by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12" grpId="0" build="p" autoUpdateAnimBg="0"/>
      <p:bldP spid="13" grpId="0" build="p" autoUpdateAnimBg="0"/>
      <p:bldP spid="16" grpId="0" animBg="1"/>
      <p:bldP spid="17" grpId="0" build="p" autoUpdateAnimBg="0"/>
      <p:bldP spid="18" grpId="0" build="p" autoUpdateAnimBg="0"/>
      <p:bldP spid="19" grpId="0" build="p" autoUpdateAnimBg="0"/>
      <p:bldP spid="2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20" y="1340768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6C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3569435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=6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4743314"/>
            <a:ext cx="857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6÷</a:t>
            </a:r>
            <a:r>
              <a:rPr lang="en-US" altLang="zh-CN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325026" y="3556164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rot="10800000" flipV="1">
            <a:off x="3571868" y="3926625"/>
            <a:ext cx="654421" cy="76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53</a:t>
            </a:fld>
            <a:endParaRPr lang="en-US" altLang="zh-CN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7072330" y="108385"/>
            <a:ext cx="1984555" cy="1963293"/>
            <a:chOff x="-5072130" y="1857364"/>
            <a:chExt cx="2205061" cy="2007336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4000560" y="1857364"/>
              <a:ext cx="49016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12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13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14</a:t>
              </a:r>
            </a:p>
            <a:p>
              <a:pPr>
                <a:defRPr/>
              </a:pPr>
              <a:r>
                <a:rPr lang="en-US" altLang="zh-CN" sz="20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15</a:t>
              </a:r>
              <a:endParaRPr lang="zh-CN" altLang="en-US" sz="2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-3214742" y="1882210"/>
              <a:ext cx="347673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-5072130" y="1857364"/>
              <a:ext cx="1000132" cy="1982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1101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1110</a:t>
              </a:r>
            </a:p>
            <a:p>
              <a:pPr>
                <a:defRPr/>
              </a:pPr>
              <a:r>
                <a:rPr lang="en-US" altLang="zh-CN" sz="20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1111</a:t>
              </a:r>
              <a:endParaRPr lang="zh-CN" alt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85852" y="357166"/>
            <a:ext cx="3643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108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r>
              <a:rPr lang="en-US" altLang="zh-CN" sz="3200" b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(?)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16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上箭头 20"/>
          <p:cNvSpPr/>
          <p:nvPr/>
        </p:nvSpPr>
        <p:spPr bwMode="auto">
          <a:xfrm>
            <a:off x="5940152" y="3564305"/>
            <a:ext cx="500066" cy="1800200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364088" y="5364505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 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220072" y="2763506"/>
            <a:ext cx="1654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bit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804248" y="3636313"/>
            <a:ext cx="23042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When quotient is 0, stop!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54229" y="28794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Quiz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84430" y="2844225"/>
            <a:ext cx="2191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Remainder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200" dirty="0"/>
          </a:p>
        </p:txBody>
      </p:sp>
      <p:sp>
        <p:nvSpPr>
          <p:cNvPr id="27" name="矩形 26"/>
          <p:cNvSpPr/>
          <p:nvPr/>
        </p:nvSpPr>
        <p:spPr>
          <a:xfrm>
            <a:off x="251520" y="6021288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Convert decimal number to hex number. Divide the decimal number by 16.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12 with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  <p:bldP spid="12" grpId="0" build="p" autoUpdateAnimBg="0"/>
      <p:bldP spid="14" grpId="0" build="p" autoUpdateAnimBg="0"/>
      <p:bldP spid="21" grpId="0" animBg="1"/>
      <p:bldP spid="22" grpId="0" build="p" autoUpdateAnimBg="0"/>
      <p:bldP spid="23" grpId="0" build="p" autoUpdateAnimBg="0"/>
      <p:bldP spid="24" grpId="0" build="p" autoUpdateAnimBg="0"/>
      <p:bldP spid="2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44016" y="332656"/>
            <a:ext cx="9324528" cy="769441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1.3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Signed Binary Number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54</a:t>
            </a:fld>
            <a:endParaRPr lang="en-US" altLang="zh-CN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1066800" y="1844824"/>
            <a:ext cx="7848600" cy="4114800"/>
          </a:xfrm>
        </p:spPr>
        <p:txBody>
          <a:bodyPr/>
          <a:lstStyle/>
          <a:p>
            <a:r>
              <a:rPr lang="en-US" altLang="zh-CN" sz="44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Signed-Magnitude</a:t>
            </a:r>
          </a:p>
          <a:p>
            <a:endParaRPr lang="en-US" altLang="zh-CN" sz="4400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sz="44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 One’s Complement</a:t>
            </a:r>
          </a:p>
          <a:p>
            <a:endParaRPr lang="en-US" altLang="zh-CN" sz="4400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r>
              <a:rPr lang="en-US" altLang="zh-CN" sz="44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The Two’s Complement</a:t>
            </a:r>
            <a:endParaRPr lang="zh-CN" altLang="en-US" sz="4400" dirty="0" smtClean="0"/>
          </a:p>
          <a:p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1979712" y="6309320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write the signed numbers in three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1.3.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Signed-Magnitude</a:t>
            </a:r>
          </a:p>
        </p:txBody>
      </p: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912016" y="1340768"/>
            <a:ext cx="76000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Positive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number:   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＋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10011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  <a:sym typeface="Wingdings" pitchFamily="2" charset="2"/>
              </a:rPr>
              <a:t>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10011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SM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55</a:t>
            </a:fld>
            <a:endParaRPr lang="en-US" altLang="zh-CN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958311" y="2268161"/>
            <a:ext cx="7411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Negative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number: 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－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10011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  <a:sym typeface="Wingdings" pitchFamily="2" charset="2"/>
              </a:rPr>
              <a:t>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10011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SM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497" y="3212976"/>
            <a:ext cx="89289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AutoNum type="arabicParenBoth"/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Signed-Magnitude of the positive number is itself. Just put a ‘0’in leftmost direction.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72009" y="4686126"/>
            <a:ext cx="907199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(2)The Signed-Magnitude of the negative number is to</a:t>
            </a:r>
          </a:p>
          <a:p>
            <a:pPr marL="514350" indent="-514350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    put a ‘1’in leftmost direction.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512" y="5869721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positive numbers, replace the plus sign with “0”.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negative numbers, replace the minus sign with “1”.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we have the sign bit “0” or “1”. The original digits are 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7" grpId="0"/>
      <p:bldP spid="18" grpId="0"/>
      <p:bldP spid="20" grpId="0"/>
      <p:bldP spid="2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1.3.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One’s Complement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56</a:t>
            </a:fld>
            <a:endParaRPr lang="en-US" altLang="zh-CN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683568" y="1268760"/>
            <a:ext cx="77556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Positive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number:   X</a:t>
            </a: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＝＋1001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  <a:sym typeface="Wingdings" pitchFamily="2" charset="2"/>
              </a:rPr>
              <a:t>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1001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729863" y="2196153"/>
            <a:ext cx="77564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Negative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number: X</a:t>
            </a: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＝－1001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  <a:sym typeface="Wingdings" pitchFamily="2" charset="2"/>
              </a:rPr>
              <a:t>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0110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5497" y="3140968"/>
            <a:ext cx="91085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AutoNum type="arabicParenBoth"/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One’s Complement of the positive number is itself. Just put a ‘0’in leftmost direction.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-36511" y="4728046"/>
            <a:ext cx="964907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AutoNum type="arabicParenBoth" startAt="2"/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One’s Complement of the negative number is to reverse ‘0’ and ‘1’, and put a ‘1’in leftmost direction.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512" y="605322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positive numbers, replace the plus sign with “0”.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negative numbers, replace the minus sign with “1”. Reverse “0” and “1”.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323528" y="2495798"/>
            <a:ext cx="842493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 Calculate the One’s Complement of 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- 1101100.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58888" y="3717032"/>
            <a:ext cx="6553200" cy="1570038"/>
            <a:chOff x="793" y="1434"/>
            <a:chExt cx="4128" cy="989"/>
          </a:xfrm>
        </p:grpSpPr>
        <p:sp>
          <p:nvSpPr>
            <p:cNvPr id="224262" name="Rectangle 6"/>
            <p:cNvSpPr>
              <a:spLocks noChangeArrowheads="1"/>
            </p:cNvSpPr>
            <p:nvPr/>
          </p:nvSpPr>
          <p:spPr bwMode="auto">
            <a:xfrm>
              <a:off x="793" y="1434"/>
              <a:ext cx="412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11111111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  1101100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10010011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884" y="2115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95288" y="5445224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One’s Complement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 10010011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57</a:t>
            </a:fld>
            <a:endParaRPr lang="en-US" altLang="zh-CN"/>
          </a:p>
        </p:txBody>
      </p:sp>
      <p:sp>
        <p:nvSpPr>
          <p:cNvPr id="9" name="矩形 8"/>
          <p:cNvSpPr/>
          <p:nvPr/>
        </p:nvSpPr>
        <p:spPr>
          <a:xfrm>
            <a:off x="251520" y="395953"/>
            <a:ext cx="9217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named the one’s complement?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1520" y="1116033"/>
            <a:ext cx="9217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one’s complement: </a:t>
            </a:r>
          </a:p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entire ones to subtract the magnitude.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9512" y="626925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entire ones are 1 bit longer than the 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4" grpId="0"/>
      <p:bldP spid="9" grpId="0"/>
      <p:bldP spid="1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68312" y="908720"/>
            <a:ext cx="94322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 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One’s Complement of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－10101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is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101010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14711" name="Group 23"/>
          <p:cNvGrpSpPr>
            <a:grpSpLocks/>
          </p:cNvGrpSpPr>
          <p:nvPr/>
        </p:nvGrpSpPr>
        <p:grpSpPr bwMode="auto">
          <a:xfrm>
            <a:off x="3059832" y="3140968"/>
            <a:ext cx="2519362" cy="1570038"/>
            <a:chOff x="385" y="2115"/>
            <a:chExt cx="1587" cy="989"/>
          </a:xfrm>
        </p:grpSpPr>
        <p:sp>
          <p:nvSpPr>
            <p:cNvPr id="114708" name="Rectangle 20"/>
            <p:cNvSpPr>
              <a:spLocks noChangeArrowheads="1"/>
            </p:cNvSpPr>
            <p:nvPr/>
          </p:nvSpPr>
          <p:spPr bwMode="auto">
            <a:xfrm>
              <a:off x="385" y="2115"/>
              <a:ext cx="1587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111111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  <a:p>
              <a:pPr>
                <a:buFontTx/>
                <a:buChar char="-"/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10101</a:t>
              </a: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101010 </a:t>
              </a:r>
            </a:p>
          </p:txBody>
        </p:sp>
        <p:sp>
          <p:nvSpPr>
            <p:cNvPr id="114709" name="Line 21"/>
            <p:cNvSpPr>
              <a:spLocks noChangeShapeType="1"/>
            </p:cNvSpPr>
            <p:nvPr/>
          </p:nvSpPr>
          <p:spPr bwMode="auto">
            <a:xfrm>
              <a:off x="431" y="2795"/>
              <a:ext cx="12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58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179512" y="602128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entire ones are 1 bit longer than the magnitude.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entire ones to subtract the 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4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4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6" grpId="0" uiExpand="1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554420" y="911622"/>
            <a:ext cx="790293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Example: </a:t>
            </a:r>
          </a:p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One’s Complement of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0.101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is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1.010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49870" name="Group 14"/>
          <p:cNvGrpSpPr>
            <a:grpSpLocks/>
          </p:cNvGrpSpPr>
          <p:nvPr/>
        </p:nvGrpSpPr>
        <p:grpSpPr bwMode="auto">
          <a:xfrm>
            <a:off x="2915816" y="3356992"/>
            <a:ext cx="2735262" cy="1570038"/>
            <a:chOff x="295" y="2387"/>
            <a:chExt cx="1723" cy="989"/>
          </a:xfrm>
        </p:grpSpPr>
        <p:sp>
          <p:nvSpPr>
            <p:cNvPr id="249867" name="Rectangle 11"/>
            <p:cNvSpPr>
              <a:spLocks noChangeArrowheads="1"/>
            </p:cNvSpPr>
            <p:nvPr/>
          </p:nvSpPr>
          <p:spPr bwMode="auto">
            <a:xfrm>
              <a:off x="340" y="2387"/>
              <a:ext cx="167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1.111</a:t>
              </a:r>
              <a:endPara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  <a:p>
              <a:pPr>
                <a:buFontTx/>
                <a:buChar char="-"/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0.101</a:t>
              </a: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1.010</a:t>
              </a:r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295" y="3067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59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179512" y="602128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entire ones to subtract the 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9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9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6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1304"/>
            <a:ext cx="9396536" cy="5472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One: Number Systems and Codes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Two: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Logical Algebra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Three: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Combinational Logic Circuit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Four: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Flip-Flop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Chapter Five: Synchronous Sequential Logic Circuit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339752" y="332656"/>
            <a:ext cx="42675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Course Chapters</a:t>
            </a:r>
            <a:endParaRPr lang="zh-CN" altLang="en-US" sz="48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1.3.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Two’s Complement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60</a:t>
            </a:fld>
            <a:endParaRPr lang="en-US" altLang="zh-CN" dirty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11560" y="1268760"/>
            <a:ext cx="83247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Positive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number:   X</a:t>
            </a: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＝＋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  <a:sym typeface="Wingdings" pitchFamily="2" charset="2"/>
              </a:rPr>
              <a:t>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57855" y="2196153"/>
            <a:ext cx="82798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Negative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number: X</a:t>
            </a: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＝－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  <a:sym typeface="Wingdings" pitchFamily="2" charset="2"/>
              </a:rPr>
              <a:t>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-36511" y="3140968"/>
            <a:ext cx="91085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AutoNum type="arabicParenBoth"/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Two’s Complement of the positive number is itself. Just put a ‘0’in leftmost direction.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429309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AutoNum type="arabicParenBoth" startAt="2"/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Two’s Complement of the negative number is to reverse ‘0’ and ‘1’, add ‘1’ to the tail, and put a ‘1’in leftmost direction.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512" y="587727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positive numbers, replace the plus sign with “0”.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negative numbers, replace the minus sign with “1”. Reverse “0” and “1”. Add a “1” to the lowest bit.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395536" y="2916233"/>
            <a:ext cx="8036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Two’s Complement of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－10101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is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101011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61</a:t>
            </a:fld>
            <a:endParaRPr lang="en-US" altLang="zh-CN"/>
          </a:p>
        </p:txBody>
      </p:sp>
      <p:sp>
        <p:nvSpPr>
          <p:cNvPr id="12" name="矩形 11"/>
          <p:cNvSpPr/>
          <p:nvPr/>
        </p:nvSpPr>
        <p:spPr>
          <a:xfrm>
            <a:off x="251520" y="395953"/>
            <a:ext cx="9217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named the two’s complement?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520" y="1116033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two’s complement:</a:t>
            </a:r>
          </a:p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number with one and zeros to subtract the magnitude.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676579" y="3714087"/>
            <a:ext cx="2103333" cy="2168951"/>
            <a:chOff x="1676579" y="3714087"/>
            <a:chExt cx="2103333" cy="2168951"/>
          </a:xfrm>
        </p:grpSpPr>
        <p:sp>
          <p:nvSpPr>
            <p:cNvPr id="14" name="矩形 13"/>
            <p:cNvSpPr/>
            <p:nvPr/>
          </p:nvSpPr>
          <p:spPr>
            <a:xfrm>
              <a:off x="2051720" y="3714087"/>
              <a:ext cx="162095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1000000</a:t>
              </a:r>
              <a:endParaRPr lang="zh-CN" altLang="en-US" sz="32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1676579" y="4362159"/>
              <a:ext cx="203132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  10101</a:t>
              </a:r>
              <a:endParaRPr lang="zh-CN" altLang="en-US" sz="32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2220124" y="5298263"/>
              <a:ext cx="141577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101011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763787" y="5082239"/>
              <a:ext cx="2016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79512" y="602128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with one and zeros are 2 bits longer than the magnitude.</a:t>
            </a:r>
          </a:p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number with one and zeros to subtract the 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8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9" grpId="0" uiExpand="1" build="p" autoUpdateAnimBg="0"/>
      <p:bldP spid="12" grpId="0"/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57200" y="620688"/>
            <a:ext cx="8552149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The Two’s Complement of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is: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－0.1010＝1.0110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62</a:t>
            </a:fld>
            <a:endParaRPr lang="en-US" altLang="zh-CN"/>
          </a:p>
        </p:txBody>
      </p:sp>
      <p:grpSp>
        <p:nvGrpSpPr>
          <p:cNvPr id="9" name="组合 8"/>
          <p:cNvGrpSpPr/>
          <p:nvPr/>
        </p:nvGrpSpPr>
        <p:grpSpPr>
          <a:xfrm>
            <a:off x="2195736" y="2636912"/>
            <a:ext cx="2031325" cy="2096943"/>
            <a:chOff x="2195736" y="2636912"/>
            <a:chExt cx="2031325" cy="2096943"/>
          </a:xfrm>
        </p:grpSpPr>
        <p:sp>
          <p:nvSpPr>
            <p:cNvPr id="12" name="矩形 11"/>
            <p:cNvSpPr/>
            <p:nvPr/>
          </p:nvSpPr>
          <p:spPr>
            <a:xfrm>
              <a:off x="2555776" y="2636912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10</a:t>
              </a:r>
              <a:endParaRPr lang="zh-CN" altLang="en-US" sz="32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95736" y="3284984"/>
              <a:ext cx="203132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 0.1010</a:t>
              </a:r>
              <a:endParaRPr lang="zh-CN" altLang="en-US" sz="32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2796188" y="4149080"/>
              <a:ext cx="141577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1.0110</a:t>
              </a: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195736" y="4005064"/>
              <a:ext cx="2016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79512" y="5961474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number “10” to subtract the 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9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19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 uiExpand="1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" y="-27384"/>
            <a:ext cx="9144000" cy="769441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1.3.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Addition and Subtraction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121873" name="Group 17"/>
          <p:cNvGrpSpPr>
            <a:grpSpLocks/>
          </p:cNvGrpSpPr>
          <p:nvPr/>
        </p:nvGrpSpPr>
        <p:grpSpPr bwMode="auto">
          <a:xfrm>
            <a:off x="454024" y="4739282"/>
            <a:ext cx="1905000" cy="1570038"/>
            <a:chOff x="240" y="2634"/>
            <a:chExt cx="1200" cy="989"/>
          </a:xfrm>
        </p:grpSpPr>
        <p:sp>
          <p:nvSpPr>
            <p:cNvPr id="121860" name="Line 4"/>
            <p:cNvSpPr>
              <a:spLocks noChangeShapeType="1"/>
            </p:cNvSpPr>
            <p:nvPr/>
          </p:nvSpPr>
          <p:spPr bwMode="auto">
            <a:xfrm>
              <a:off x="288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862" name="Rectangle 6"/>
            <p:cNvSpPr>
              <a:spLocks noChangeArrowheads="1"/>
            </p:cNvSpPr>
            <p:nvPr/>
          </p:nvSpPr>
          <p:spPr bwMode="auto">
            <a:xfrm>
              <a:off x="480" y="3258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0.1000</a:t>
              </a:r>
            </a:p>
          </p:txBody>
        </p:sp>
        <p:sp>
          <p:nvSpPr>
            <p:cNvPr id="121863" name="Rectangle 7"/>
            <p:cNvSpPr>
              <a:spLocks noChangeArrowheads="1"/>
            </p:cNvSpPr>
            <p:nvPr/>
          </p:nvSpPr>
          <p:spPr bwMode="auto">
            <a:xfrm>
              <a:off x="240" y="2922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－0.0011</a:t>
              </a:r>
            </a:p>
          </p:txBody>
        </p:sp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480" y="2634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0.1011</a:t>
              </a:r>
            </a:p>
          </p:txBody>
        </p:sp>
      </p:grp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468560" y="2166392"/>
            <a:ext cx="57695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Calculate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and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73024" y="1556792"/>
            <a:ext cx="80265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e.g.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＝－0.0011         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＝＋0.1011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1875" name="Rectangle 19"/>
          <p:cNvSpPr>
            <a:spLocks noChangeArrowheads="1"/>
          </p:cNvSpPr>
          <p:nvPr/>
        </p:nvSpPr>
        <p:spPr bwMode="auto">
          <a:xfrm>
            <a:off x="3562732" y="5633119"/>
            <a:ext cx="35894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SM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63</a:t>
            </a:fld>
            <a:endParaRPr lang="en-US" altLang="zh-CN" dirty="0"/>
          </a:p>
        </p:txBody>
      </p:sp>
      <p:sp>
        <p:nvSpPr>
          <p:cNvPr id="16" name="矩形 15"/>
          <p:cNvSpPr/>
          <p:nvPr/>
        </p:nvSpPr>
        <p:spPr>
          <a:xfrm>
            <a:off x="396552" y="980728"/>
            <a:ext cx="8425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 Addition and Subtraction of Signed-Magnitude 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2536" y="3626767"/>
            <a:ext cx="89194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arenBoth"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=－0.0011＋0.1011</a:t>
            </a:r>
          </a:p>
          <a:p>
            <a:pPr marL="514350" indent="-514350"/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Subtract the absolute value, and the result is positive.</a:t>
            </a:r>
            <a:endParaRPr lang="zh-CN" altLang="en-US" sz="3200" dirty="0"/>
          </a:p>
        </p:txBody>
      </p:sp>
      <p:sp>
        <p:nvSpPr>
          <p:cNvPr id="18" name="矩形 17"/>
          <p:cNvSpPr/>
          <p:nvPr/>
        </p:nvSpPr>
        <p:spPr>
          <a:xfrm>
            <a:off x="324544" y="2996952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Solution </a:t>
            </a:r>
            <a:endParaRPr lang="zh-CN" alt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9512" y="634125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x1 plus x2 by signed-magnitude.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21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2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9" grpId="0" build="p" autoUpdateAnimBg="0"/>
      <p:bldP spid="121870" grpId="0" build="p" autoUpdateAnimBg="0"/>
      <p:bldP spid="121875" grpId="0" build="p" autoUpdateAnimBg="0"/>
      <p:bldP spid="17" grpId="0"/>
      <p:bldP spid="1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710045" y="4797152"/>
            <a:ext cx="38619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SM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22897" name="Group 17"/>
          <p:cNvGrpSpPr>
            <a:grpSpLocks/>
          </p:cNvGrpSpPr>
          <p:nvPr/>
        </p:nvGrpSpPr>
        <p:grpSpPr bwMode="auto">
          <a:xfrm>
            <a:off x="1752600" y="2062410"/>
            <a:ext cx="1905000" cy="1798638"/>
            <a:chOff x="1104" y="1146"/>
            <a:chExt cx="1200" cy="1133"/>
          </a:xfrm>
        </p:grpSpPr>
        <p:sp>
          <p:nvSpPr>
            <p:cNvPr id="122884" name="Line 4"/>
            <p:cNvSpPr>
              <a:spLocks noChangeShapeType="1"/>
            </p:cNvSpPr>
            <p:nvPr/>
          </p:nvSpPr>
          <p:spPr bwMode="auto">
            <a:xfrm>
              <a:off x="1248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1344" y="1914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0.1110</a:t>
              </a:r>
            </a:p>
          </p:txBody>
        </p:sp>
        <p:sp>
          <p:nvSpPr>
            <p:cNvPr id="122888" name="Rectangle 8"/>
            <p:cNvSpPr>
              <a:spLocks noChangeArrowheads="1"/>
            </p:cNvSpPr>
            <p:nvPr/>
          </p:nvSpPr>
          <p:spPr bwMode="auto">
            <a:xfrm>
              <a:off x="1104" y="1530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＋0.1011</a:t>
              </a:r>
            </a:p>
          </p:txBody>
        </p:sp>
        <p:sp>
          <p:nvSpPr>
            <p:cNvPr id="122889" name="Rectangle 9"/>
            <p:cNvSpPr>
              <a:spLocks noChangeArrowheads="1"/>
            </p:cNvSpPr>
            <p:nvPr/>
          </p:nvSpPr>
          <p:spPr bwMode="auto">
            <a:xfrm>
              <a:off x="1344" y="1146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0.0011</a:t>
              </a:r>
            </a:p>
          </p:txBody>
        </p:sp>
      </p:grp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425450" y="304800"/>
            <a:ext cx="65453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＝[－0.0011]－[0.1011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64</a:t>
            </a:fld>
            <a:endParaRPr lang="en-US" altLang="zh-CN"/>
          </a:p>
        </p:txBody>
      </p:sp>
      <p:sp>
        <p:nvSpPr>
          <p:cNvPr id="12" name="矩形 11"/>
          <p:cNvSpPr/>
          <p:nvPr/>
        </p:nvSpPr>
        <p:spPr>
          <a:xfrm>
            <a:off x="251520" y="1287160"/>
            <a:ext cx="9774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Add the absolute value, and the result is negative.</a:t>
            </a:r>
            <a:endParaRPr lang="zh-CN" altLang="en-US" sz="3200" dirty="0"/>
          </a:p>
        </p:txBody>
      </p:sp>
      <p:sp>
        <p:nvSpPr>
          <p:cNvPr id="13" name="矩形 12"/>
          <p:cNvSpPr/>
          <p:nvPr/>
        </p:nvSpPr>
        <p:spPr>
          <a:xfrm>
            <a:off x="179512" y="634125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x1 minus x2 by signed-magnitude.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 autoUpdateAnimBg="0"/>
      <p:bldP spid="122895" grpId="0"/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304800" y="1143000"/>
            <a:ext cx="5288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23528" y="2057400"/>
            <a:ext cx="57679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[－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65</a:t>
            </a:fld>
            <a:endParaRPr lang="en-US" altLang="zh-CN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290513"/>
            <a:ext cx="86545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2. Addition and Subtraction of One’s Complement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5536" y="378904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bit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carry should be added to the lowest bit of the sum result, called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cyclic carry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512" y="59492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calculate the one’s complement. Second, calculate the addition of  the one’s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 autoUpdateAnimBg="0"/>
      <p:bldP spid="137223" grpId="0" build="p" autoUpdateAnimBg="0"/>
      <p:bldP spid="1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52400" y="304800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e.g. 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＝0.1100     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＝0.0010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28600" y="1219200"/>
            <a:ext cx="72923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Calculate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and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2814239"/>
            <a:ext cx="8855078" cy="1766889"/>
            <a:chOff x="0" y="1344"/>
            <a:chExt cx="5578" cy="1113"/>
          </a:xfrm>
        </p:grpSpPr>
        <p:sp>
          <p:nvSpPr>
            <p:cNvPr id="140295" name="Rectangle 7"/>
            <p:cNvSpPr>
              <a:spLocks noChangeArrowheads="1"/>
            </p:cNvSpPr>
            <p:nvPr/>
          </p:nvSpPr>
          <p:spPr bwMode="auto">
            <a:xfrm>
              <a:off x="144" y="1344"/>
              <a:ext cx="5434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(1) 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en-US" altLang="zh-CN" sz="3200" b="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OC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OC</a:t>
              </a:r>
              <a:r>
                <a:rPr lang="zh-CN" altLang="en-US" sz="3200" b="0" baseline="-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＋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X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OC</a:t>
              </a:r>
              <a:r>
                <a:rPr lang="zh-CN" altLang="en-US" sz="3200" b="0" baseline="-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endPara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zh-CN" sz="3200" b="0" baseline="-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b="0" baseline="-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           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＝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1100＋0.0010＝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0.1110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</a:t>
              </a:r>
              <a:r>
                <a:rPr lang="en-US" altLang="zh-CN" sz="3200" b="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OC</a:t>
              </a:r>
              <a:endPara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  <a:p>
              <a:pPr>
                <a:spcBef>
                  <a:spcPct val="20000"/>
                </a:spcBef>
                <a:defRPr/>
              </a:pP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0" y="1872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endPara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99691" y="4005064"/>
            <a:ext cx="2016125" cy="1554163"/>
            <a:chOff x="295" y="2478"/>
            <a:chExt cx="1270" cy="979"/>
          </a:xfrm>
        </p:grpSpPr>
        <p:sp>
          <p:nvSpPr>
            <p:cNvPr id="140301" name="Rectangle 13"/>
            <p:cNvSpPr>
              <a:spLocks noChangeArrowheads="1"/>
            </p:cNvSpPr>
            <p:nvPr/>
          </p:nvSpPr>
          <p:spPr bwMode="auto">
            <a:xfrm>
              <a:off x="340" y="2478"/>
              <a:ext cx="1156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0.1100</a:t>
              </a: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+ 0.0010</a:t>
              </a: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0.1110</a:t>
              </a:r>
            </a:p>
          </p:txBody>
        </p:sp>
        <p:sp>
          <p:nvSpPr>
            <p:cNvPr id="140302" name="Line 14"/>
            <p:cNvSpPr>
              <a:spLocks noChangeShapeType="1"/>
            </p:cNvSpPr>
            <p:nvPr/>
          </p:nvSpPr>
          <p:spPr bwMode="auto">
            <a:xfrm>
              <a:off x="295" y="3158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66</a:t>
            </a:fld>
            <a:endParaRPr lang="en-US" altLang="zh-CN"/>
          </a:p>
        </p:txBody>
      </p:sp>
      <p:sp>
        <p:nvSpPr>
          <p:cNvPr id="12" name="矩形 11"/>
          <p:cNvSpPr/>
          <p:nvPr/>
        </p:nvSpPr>
        <p:spPr>
          <a:xfrm>
            <a:off x="261226" y="2060848"/>
            <a:ext cx="1574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Solution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9512" y="573325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x1 plus x2 by the one’s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512" y="609329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calculate the one’s complement. Second, calculate the addition of  the one’s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1188" y="2795811"/>
            <a:ext cx="2286000" cy="2865437"/>
            <a:chOff x="1248" y="1440"/>
            <a:chExt cx="1440" cy="1805"/>
          </a:xfrm>
        </p:grpSpPr>
        <p:sp>
          <p:nvSpPr>
            <p:cNvPr id="141316" name="Line 4"/>
            <p:cNvSpPr>
              <a:spLocks noChangeShapeType="1"/>
            </p:cNvSpPr>
            <p:nvPr/>
          </p:nvSpPr>
          <p:spPr bwMode="auto">
            <a:xfrm>
              <a:off x="1248" y="2842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318" name="Line 6"/>
            <p:cNvSpPr>
              <a:spLocks noChangeShapeType="1"/>
            </p:cNvSpPr>
            <p:nvPr/>
          </p:nvSpPr>
          <p:spPr bwMode="auto">
            <a:xfrm>
              <a:off x="1248" y="2122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320" name="Line 8"/>
            <p:cNvSpPr>
              <a:spLocks noChangeShapeType="1"/>
            </p:cNvSpPr>
            <p:nvPr/>
          </p:nvSpPr>
          <p:spPr bwMode="auto">
            <a:xfrm>
              <a:off x="1488" y="250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321" name="Line 9"/>
            <p:cNvSpPr>
              <a:spLocks noChangeShapeType="1"/>
            </p:cNvSpPr>
            <p:nvPr/>
          </p:nvSpPr>
          <p:spPr bwMode="auto">
            <a:xfrm>
              <a:off x="1488" y="2698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0.1100</a:t>
              </a:r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392" y="1738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+ 1.1101</a:t>
              </a: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1296" y="2112"/>
              <a:ext cx="12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[1]0.1001</a:t>
              </a: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2304" y="244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1</a:t>
              </a:r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680" y="2880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>
                  <a:latin typeface="黑体" pitchFamily="49" charset="-122"/>
                  <a:ea typeface="黑体" pitchFamily="49" charset="-122"/>
                </a:rPr>
                <a:t>0.1010</a:t>
              </a:r>
            </a:p>
          </p:txBody>
        </p:sp>
      </p:grp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3348340" y="1355105"/>
            <a:ext cx="3672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 0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.1100＋1.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1101</a:t>
            </a:r>
            <a:endParaRPr lang="en-US" altLang="zh-CN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10.1001 </a:t>
            </a:r>
          </a:p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[0.1010]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en-US" altLang="zh-CN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1336" name="Rectangle 24"/>
          <p:cNvSpPr>
            <a:spLocks noChangeArrowheads="1"/>
          </p:cNvSpPr>
          <p:nvPr/>
        </p:nvSpPr>
        <p:spPr bwMode="auto">
          <a:xfrm>
            <a:off x="1260108" y="707579"/>
            <a:ext cx="5904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[－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OC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1337" name="Rectangle 25"/>
          <p:cNvSpPr>
            <a:spLocks noChangeArrowheads="1"/>
          </p:cNvSpPr>
          <p:nvPr/>
        </p:nvSpPr>
        <p:spPr bwMode="auto">
          <a:xfrm>
            <a:off x="152400" y="31651"/>
            <a:ext cx="60933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(2)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＝0.1100     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＝0.0010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67</a:t>
            </a:fld>
            <a:endParaRPr lang="en-US" altLang="zh-CN"/>
          </a:p>
        </p:txBody>
      </p:sp>
      <p:sp>
        <p:nvSpPr>
          <p:cNvPr id="16" name="矩形 15"/>
          <p:cNvSpPr/>
          <p:nvPr/>
        </p:nvSpPr>
        <p:spPr>
          <a:xfrm>
            <a:off x="4355976" y="4308549"/>
            <a:ext cx="2294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Cyclic Carry</a:t>
            </a:r>
            <a:endParaRPr lang="zh-CN" altLang="en-US" sz="3200" dirty="0"/>
          </a:p>
        </p:txBody>
      </p:sp>
      <p:sp>
        <p:nvSpPr>
          <p:cNvPr id="17" name="矩形 16"/>
          <p:cNvSpPr/>
          <p:nvPr/>
        </p:nvSpPr>
        <p:spPr>
          <a:xfrm>
            <a:off x="179512" y="573325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x1 minus x2 by the one’s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9512" y="6033482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calculate the one’s complement. Second, calculate the addition of  the one’s complement. Third, calculate the cyclic carry.  (Add “1”  to the lowest bit.)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290513"/>
            <a:ext cx="86857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3. Addition and Subtraction of Two’s Complement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304800" y="1143000"/>
            <a:ext cx="51507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304800" y="2057400"/>
            <a:ext cx="56300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[－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68</a:t>
            </a:fld>
            <a:endParaRPr lang="en-US" altLang="zh-CN"/>
          </a:p>
        </p:txBody>
      </p:sp>
      <p:sp>
        <p:nvSpPr>
          <p:cNvPr id="13" name="矩形 12"/>
          <p:cNvSpPr/>
          <p:nvPr/>
        </p:nvSpPr>
        <p:spPr>
          <a:xfrm>
            <a:off x="323528" y="3573016"/>
            <a:ext cx="842493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Two's Complement of each number, and do addition.</a:t>
            </a:r>
          </a:p>
          <a:p>
            <a:pPr>
              <a:spcBef>
                <a:spcPts val="1200"/>
              </a:spcBef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the carry on the sign bit.</a:t>
            </a:r>
            <a:endParaRPr lang="en-US" altLang="zh-CN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512" y="59492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calculate the two’s complement. Second, calculate the addition of  the two’s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 autoUpdateAnimBg="0"/>
      <p:bldP spid="123911" grpId="0" build="p" autoUpdateAnimBg="0"/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152400" y="228600"/>
            <a:ext cx="80265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e.g.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＝－0.1100          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=－0.0010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533400" y="1143000"/>
            <a:ext cx="671850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Calculate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and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baseline="-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507664" y="2544812"/>
            <a:ext cx="85217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en-US" altLang="zh-CN" sz="3200" b="0" baseline="-30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 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1.0100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＋1.1110＝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1.0010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24948" name="Group 20"/>
          <p:cNvGrpSpPr>
            <a:grpSpLocks/>
          </p:cNvGrpSpPr>
          <p:nvPr/>
        </p:nvGrpSpPr>
        <p:grpSpPr bwMode="auto">
          <a:xfrm>
            <a:off x="755650" y="3822353"/>
            <a:ext cx="3203575" cy="1766887"/>
            <a:chOff x="295" y="2296"/>
            <a:chExt cx="2018" cy="1113"/>
          </a:xfrm>
        </p:grpSpPr>
        <p:sp>
          <p:nvSpPr>
            <p:cNvPr id="124945" name="Rectangle 17"/>
            <p:cNvSpPr>
              <a:spLocks noChangeArrowheads="1"/>
            </p:cNvSpPr>
            <p:nvPr/>
          </p:nvSpPr>
          <p:spPr bwMode="auto">
            <a:xfrm>
              <a:off x="295" y="2296"/>
              <a:ext cx="2018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1.0100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+ 1.1110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[</a:t>
              </a:r>
              <a:r>
                <a:rPr lang="en-US" altLang="zh-CN" sz="3200" b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]1.0010     </a:t>
              </a:r>
            </a:p>
          </p:txBody>
        </p:sp>
        <p:sp>
          <p:nvSpPr>
            <p:cNvPr id="124946" name="Line 18"/>
            <p:cNvSpPr>
              <a:spLocks noChangeShapeType="1"/>
            </p:cNvSpPr>
            <p:nvPr/>
          </p:nvSpPr>
          <p:spPr bwMode="auto">
            <a:xfrm>
              <a:off x="295" y="3067"/>
              <a:ext cx="13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69</a:t>
            </a:fld>
            <a:endParaRPr lang="en-US" altLang="zh-CN"/>
          </a:p>
        </p:txBody>
      </p:sp>
      <p:sp>
        <p:nvSpPr>
          <p:cNvPr id="12" name="矩形 11"/>
          <p:cNvSpPr/>
          <p:nvPr/>
        </p:nvSpPr>
        <p:spPr>
          <a:xfrm>
            <a:off x="539552" y="1916832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Solution </a:t>
            </a:r>
            <a:endParaRPr lang="zh-CN" alt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9512" y="573325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x1 plus x2 by the two’s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512" y="609329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calculate the two’s complement. Second, calculate the addition of  the two’s complement. Drop the carry on the sign 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11560" y="653787"/>
            <a:ext cx="2501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Textbook</a:t>
            </a:r>
            <a:endParaRPr lang="zh-CN" altLang="en-US" sz="4800" b="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89149" y="2132062"/>
            <a:ext cx="7771283" cy="369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Digital Design: Principles and Practices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(4th Edition),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John F. </a:t>
            </a:r>
            <a:r>
              <a:rPr lang="en-US" altLang="zh-CN" sz="3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Wakerly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Pearson,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2005.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23850" y="1916832"/>
            <a:ext cx="83951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－X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r>
              <a:rPr lang="zh-CN" altLang="en-US" sz="3200" b="0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[－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en-US" altLang="zh-CN" sz="3200" b="0" baseline="-30000" dirty="0" smtClean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        ＝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1.0100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＋0.0010＝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1.0110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]</a:t>
            </a:r>
            <a:r>
              <a:rPr lang="en-US" altLang="zh-CN" sz="3200" b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TC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468313" y="3573016"/>
            <a:ext cx="2016125" cy="1554162"/>
            <a:chOff x="295" y="1117"/>
            <a:chExt cx="1270" cy="979"/>
          </a:xfrm>
        </p:grpSpPr>
        <p:sp>
          <p:nvSpPr>
            <p:cNvPr id="187402" name="Rectangle 10"/>
            <p:cNvSpPr>
              <a:spLocks noChangeArrowheads="1"/>
            </p:cNvSpPr>
            <p:nvPr/>
          </p:nvSpPr>
          <p:spPr bwMode="auto">
            <a:xfrm>
              <a:off x="295" y="1117"/>
              <a:ext cx="1201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1.0100</a:t>
              </a: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+ 0.0010</a:t>
              </a:r>
            </a:p>
            <a:p>
              <a:pPr>
                <a:defRPr/>
              </a:pP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1.0110</a:t>
              </a:r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295" y="1752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0" y="539969"/>
            <a:ext cx="8048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＝－0.1100          X</a:t>
            </a:r>
            <a:r>
              <a:rPr lang="en-US" altLang="zh-CN" sz="3200" b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=－0.0010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70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179512" y="5472519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x1 minus x2 by the two’s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2" y="5832559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calculate the two’s complement. Second, calculate the addition of  the two’s complement.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71</a:t>
            </a:fld>
            <a:endParaRPr lang="en-US" altLang="zh-CN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9512" y="332656"/>
            <a:ext cx="85632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zh-CN" altLang="en-US" sz="44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1.4 </a:t>
            </a:r>
            <a:r>
              <a:rPr lang="en-US" altLang="zh-CN" sz="4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Numerical Codes</a:t>
            </a:r>
            <a:endParaRPr lang="zh-CN" altLang="en-US" sz="44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104" y="2204864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4.1  Binary Coded 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197296" y="338708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kumimoji="1" lang="en-US" altLang="zh-CN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4.2 </a:t>
            </a:r>
            <a:r>
              <a:rPr kumimoji="1" lang="en-US" altLang="zh-CN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kumimoji="1" lang="en-US" altLang="zh-CN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Reliability Code</a:t>
            </a:r>
            <a:endParaRPr kumimoji="1" lang="zh-CN" alt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9304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4.1 Binary Coded 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252983" y="620688"/>
            <a:ext cx="8999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Binary </a:t>
            </a:r>
            <a:r>
              <a:rPr lang="en-US" altLang="zh-CN" sz="2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Coded Decimal (BCD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57719" name="Group 23"/>
          <p:cNvGrpSpPr>
            <a:grpSpLocks/>
          </p:cNvGrpSpPr>
          <p:nvPr/>
        </p:nvGrpSpPr>
        <p:grpSpPr bwMode="auto">
          <a:xfrm>
            <a:off x="863421" y="1268761"/>
            <a:ext cx="7092950" cy="5229226"/>
            <a:chOff x="644" y="2160"/>
            <a:chExt cx="4468" cy="3294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1710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935" y="2205"/>
              <a:ext cx="0" cy="3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4023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667" y="2246"/>
              <a:ext cx="96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Decimal </a:t>
              </a:r>
            </a:p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Number</a:t>
              </a:r>
              <a:endParaRPr lang="zh-CN" alt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644" y="2665"/>
              <a:ext cx="44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740" y="2629"/>
              <a:ext cx="4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0      0000     0011     0000  </a:t>
              </a:r>
            </a:p>
          </p:txBody>
        </p:sp>
        <p:sp>
          <p:nvSpPr>
            <p:cNvPr id="157711" name="Rectangle 15"/>
            <p:cNvSpPr>
              <a:spLocks noChangeArrowheads="1"/>
            </p:cNvSpPr>
            <p:nvPr/>
          </p:nvSpPr>
          <p:spPr bwMode="auto">
            <a:xfrm>
              <a:off x="884" y="290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1      0001     0100     0001 </a:t>
              </a:r>
            </a:p>
          </p:txBody>
        </p:sp>
        <p:sp>
          <p:nvSpPr>
            <p:cNvPr id="157712" name="Rectangle 16"/>
            <p:cNvSpPr>
              <a:spLocks noChangeArrowheads="1"/>
            </p:cNvSpPr>
            <p:nvPr/>
          </p:nvSpPr>
          <p:spPr bwMode="auto">
            <a:xfrm>
              <a:off x="884" y="314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2      0010     0101     0010 </a:t>
              </a:r>
            </a:p>
          </p:txBody>
        </p:sp>
        <p:sp>
          <p:nvSpPr>
            <p:cNvPr id="157713" name="Rectangle 17"/>
            <p:cNvSpPr>
              <a:spLocks noChangeArrowheads="1"/>
            </p:cNvSpPr>
            <p:nvPr/>
          </p:nvSpPr>
          <p:spPr bwMode="auto">
            <a:xfrm>
              <a:off x="884" y="338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3      0011     0110     0011 </a:t>
              </a:r>
            </a:p>
          </p:txBody>
        </p:sp>
        <p:sp>
          <p:nvSpPr>
            <p:cNvPr id="157714" name="Rectangle 18"/>
            <p:cNvSpPr>
              <a:spLocks noChangeArrowheads="1"/>
            </p:cNvSpPr>
            <p:nvPr/>
          </p:nvSpPr>
          <p:spPr bwMode="auto">
            <a:xfrm>
              <a:off x="884" y="368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4      0100     0111     0100  </a:t>
              </a:r>
            </a:p>
          </p:txBody>
        </p:sp>
        <p:sp>
          <p:nvSpPr>
            <p:cNvPr id="157715" name="Rectangle 19"/>
            <p:cNvSpPr>
              <a:spLocks noChangeArrowheads="1"/>
            </p:cNvSpPr>
            <p:nvPr/>
          </p:nvSpPr>
          <p:spPr bwMode="auto">
            <a:xfrm>
              <a:off x="884" y="395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5      0101     1000     10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  </a:t>
              </a:r>
            </a:p>
          </p:txBody>
        </p:sp>
      </p:grp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72</a:t>
            </a:fld>
            <a:endParaRPr lang="en-US" altLang="zh-CN"/>
          </a:p>
        </p:txBody>
      </p:sp>
      <p:sp>
        <p:nvSpPr>
          <p:cNvPr id="18" name="矩形 17"/>
          <p:cNvSpPr/>
          <p:nvPr/>
        </p:nvSpPr>
        <p:spPr>
          <a:xfrm>
            <a:off x="4657276" y="1196752"/>
            <a:ext cx="15696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Excess-3 </a:t>
            </a: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2898626" y="1196752"/>
            <a:ext cx="10310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8421 </a:t>
            </a:r>
            <a:endParaRPr lang="en-US" altLang="zh-CN" sz="2800" b="0" dirty="0" smtClean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6545387" y="1124744"/>
            <a:ext cx="992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5421 </a:t>
            </a:r>
          </a:p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endParaRPr lang="zh-CN" altLang="en-US" sz="28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03648" y="4574307"/>
            <a:ext cx="6135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03648" y="50315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403648" y="54887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03648" y="59459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1100     11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 </a:t>
            </a:r>
          </a:p>
        </p:txBody>
      </p:sp>
      <p:sp>
        <p:nvSpPr>
          <p:cNvPr id="25" name="矩形 24"/>
          <p:cNvSpPr/>
          <p:nvPr/>
        </p:nvSpPr>
        <p:spPr>
          <a:xfrm>
            <a:off x="179512" y="641326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three types of BCD code.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9304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4.1 Binary Coded 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252983" y="620688"/>
            <a:ext cx="8999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Binary </a:t>
            </a:r>
            <a:r>
              <a:rPr lang="en-US" altLang="zh-CN" sz="2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Coded Decimal (BCD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63421" y="1268761"/>
            <a:ext cx="7092950" cy="5229226"/>
            <a:chOff x="644" y="2160"/>
            <a:chExt cx="4468" cy="3294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1710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935" y="2205"/>
              <a:ext cx="0" cy="3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4023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667" y="2246"/>
              <a:ext cx="96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Decimal </a:t>
              </a:r>
            </a:p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Number</a:t>
              </a:r>
              <a:endParaRPr lang="zh-CN" alt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644" y="2665"/>
              <a:ext cx="44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740" y="2629"/>
              <a:ext cx="4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0      0000     0011     0000  </a:t>
              </a:r>
            </a:p>
          </p:txBody>
        </p:sp>
        <p:sp>
          <p:nvSpPr>
            <p:cNvPr id="157711" name="Rectangle 15"/>
            <p:cNvSpPr>
              <a:spLocks noChangeArrowheads="1"/>
            </p:cNvSpPr>
            <p:nvPr/>
          </p:nvSpPr>
          <p:spPr bwMode="auto">
            <a:xfrm>
              <a:off x="884" y="290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1      0001     0100     0001 </a:t>
              </a:r>
            </a:p>
          </p:txBody>
        </p:sp>
        <p:sp>
          <p:nvSpPr>
            <p:cNvPr id="157712" name="Rectangle 16"/>
            <p:cNvSpPr>
              <a:spLocks noChangeArrowheads="1"/>
            </p:cNvSpPr>
            <p:nvPr/>
          </p:nvSpPr>
          <p:spPr bwMode="auto">
            <a:xfrm>
              <a:off x="884" y="314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2      0010     0101     0010 </a:t>
              </a:r>
            </a:p>
          </p:txBody>
        </p:sp>
        <p:sp>
          <p:nvSpPr>
            <p:cNvPr id="157713" name="Rectangle 17"/>
            <p:cNvSpPr>
              <a:spLocks noChangeArrowheads="1"/>
            </p:cNvSpPr>
            <p:nvPr/>
          </p:nvSpPr>
          <p:spPr bwMode="auto">
            <a:xfrm>
              <a:off x="884" y="338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3      0011     0110     0011 </a:t>
              </a:r>
            </a:p>
          </p:txBody>
        </p:sp>
        <p:sp>
          <p:nvSpPr>
            <p:cNvPr id="157714" name="Rectangle 18"/>
            <p:cNvSpPr>
              <a:spLocks noChangeArrowheads="1"/>
            </p:cNvSpPr>
            <p:nvPr/>
          </p:nvSpPr>
          <p:spPr bwMode="auto">
            <a:xfrm>
              <a:off x="884" y="368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4      0100     0111     0100  </a:t>
              </a:r>
            </a:p>
          </p:txBody>
        </p:sp>
        <p:sp>
          <p:nvSpPr>
            <p:cNvPr id="157715" name="Rectangle 19"/>
            <p:cNvSpPr>
              <a:spLocks noChangeArrowheads="1"/>
            </p:cNvSpPr>
            <p:nvPr/>
          </p:nvSpPr>
          <p:spPr bwMode="auto">
            <a:xfrm>
              <a:off x="884" y="395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5      0101     1000     10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  </a:t>
              </a:r>
            </a:p>
          </p:txBody>
        </p:sp>
      </p:grp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73</a:t>
            </a:fld>
            <a:endParaRPr lang="en-US" altLang="zh-CN"/>
          </a:p>
        </p:txBody>
      </p:sp>
      <p:sp>
        <p:nvSpPr>
          <p:cNvPr id="18" name="矩形 17"/>
          <p:cNvSpPr/>
          <p:nvPr/>
        </p:nvSpPr>
        <p:spPr>
          <a:xfrm>
            <a:off x="4657276" y="1196752"/>
            <a:ext cx="15696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Excess-3 </a:t>
            </a: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2898626" y="1196752"/>
            <a:ext cx="10310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8421 </a:t>
            </a:r>
            <a:endParaRPr lang="en-US" altLang="zh-CN" sz="2800" b="0" dirty="0" smtClean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6545387" y="1124744"/>
            <a:ext cx="992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5421 </a:t>
            </a:r>
          </a:p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endParaRPr lang="zh-CN" altLang="en-US" sz="28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03648" y="4574307"/>
            <a:ext cx="6135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03648" y="50315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403648" y="54887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03648" y="59459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1100     11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 </a:t>
            </a:r>
          </a:p>
        </p:txBody>
      </p:sp>
      <p:sp>
        <p:nvSpPr>
          <p:cNvPr id="25" name="矩形 24"/>
          <p:cNvSpPr/>
          <p:nvPr/>
        </p:nvSpPr>
        <p:spPr>
          <a:xfrm>
            <a:off x="179512" y="641326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8421 Code: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The weights are </a:t>
            </a:r>
            <a:r>
              <a:rPr lang="zh-CN" alt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8－4－2－1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1010 ～ 1111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are invalid codes.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2667134" y="1285089"/>
            <a:ext cx="1440160" cy="518457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9304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4.1 Binary Coded 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252983" y="620688"/>
            <a:ext cx="8999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Binary </a:t>
            </a:r>
            <a:r>
              <a:rPr lang="en-US" altLang="zh-CN" sz="2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Coded Decimal (BCD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63421" y="1268761"/>
            <a:ext cx="7092950" cy="5229226"/>
            <a:chOff x="644" y="2160"/>
            <a:chExt cx="4468" cy="3294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1710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935" y="2205"/>
              <a:ext cx="0" cy="3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4023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667" y="2246"/>
              <a:ext cx="96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Decimal </a:t>
              </a:r>
            </a:p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Number</a:t>
              </a:r>
              <a:endParaRPr lang="zh-CN" alt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644" y="2665"/>
              <a:ext cx="44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740" y="2629"/>
              <a:ext cx="4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0      0000     0011     0000  </a:t>
              </a:r>
            </a:p>
          </p:txBody>
        </p:sp>
        <p:sp>
          <p:nvSpPr>
            <p:cNvPr id="157711" name="Rectangle 15"/>
            <p:cNvSpPr>
              <a:spLocks noChangeArrowheads="1"/>
            </p:cNvSpPr>
            <p:nvPr/>
          </p:nvSpPr>
          <p:spPr bwMode="auto">
            <a:xfrm>
              <a:off x="884" y="290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1      0001     0100     0001 </a:t>
              </a:r>
            </a:p>
          </p:txBody>
        </p:sp>
        <p:sp>
          <p:nvSpPr>
            <p:cNvPr id="157712" name="Rectangle 16"/>
            <p:cNvSpPr>
              <a:spLocks noChangeArrowheads="1"/>
            </p:cNvSpPr>
            <p:nvPr/>
          </p:nvSpPr>
          <p:spPr bwMode="auto">
            <a:xfrm>
              <a:off x="884" y="314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2      0010     0101     0010 </a:t>
              </a:r>
            </a:p>
          </p:txBody>
        </p:sp>
        <p:sp>
          <p:nvSpPr>
            <p:cNvPr id="157713" name="Rectangle 17"/>
            <p:cNvSpPr>
              <a:spLocks noChangeArrowheads="1"/>
            </p:cNvSpPr>
            <p:nvPr/>
          </p:nvSpPr>
          <p:spPr bwMode="auto">
            <a:xfrm>
              <a:off x="884" y="338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3      0011     0110     0011 </a:t>
              </a:r>
            </a:p>
          </p:txBody>
        </p:sp>
        <p:sp>
          <p:nvSpPr>
            <p:cNvPr id="157714" name="Rectangle 18"/>
            <p:cNvSpPr>
              <a:spLocks noChangeArrowheads="1"/>
            </p:cNvSpPr>
            <p:nvPr/>
          </p:nvSpPr>
          <p:spPr bwMode="auto">
            <a:xfrm>
              <a:off x="884" y="368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4      0100     0111     0100  </a:t>
              </a:r>
            </a:p>
          </p:txBody>
        </p:sp>
        <p:sp>
          <p:nvSpPr>
            <p:cNvPr id="157715" name="Rectangle 19"/>
            <p:cNvSpPr>
              <a:spLocks noChangeArrowheads="1"/>
            </p:cNvSpPr>
            <p:nvPr/>
          </p:nvSpPr>
          <p:spPr bwMode="auto">
            <a:xfrm>
              <a:off x="884" y="395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5      0101     1000     10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  </a:t>
              </a:r>
            </a:p>
          </p:txBody>
        </p:sp>
      </p:grp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74</a:t>
            </a:fld>
            <a:endParaRPr lang="en-US" altLang="zh-CN"/>
          </a:p>
        </p:txBody>
      </p:sp>
      <p:sp>
        <p:nvSpPr>
          <p:cNvPr id="18" name="矩形 17"/>
          <p:cNvSpPr/>
          <p:nvPr/>
        </p:nvSpPr>
        <p:spPr>
          <a:xfrm>
            <a:off x="4657276" y="1196752"/>
            <a:ext cx="15696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Excess-3 </a:t>
            </a: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2898626" y="1196752"/>
            <a:ext cx="10310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8421 </a:t>
            </a:r>
            <a:endParaRPr lang="en-US" altLang="zh-CN" sz="2800" b="0" dirty="0" smtClean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6545387" y="1124744"/>
            <a:ext cx="992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5421 </a:t>
            </a:r>
          </a:p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endParaRPr lang="zh-CN" altLang="en-US" sz="28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03648" y="4574307"/>
            <a:ext cx="6135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03648" y="50315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403648" y="54887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03648" y="59459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1100     11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 </a:t>
            </a:r>
          </a:p>
        </p:txBody>
      </p:sp>
      <p:sp>
        <p:nvSpPr>
          <p:cNvPr id="25" name="矩形 24"/>
          <p:cNvSpPr/>
          <p:nvPr/>
        </p:nvSpPr>
        <p:spPr>
          <a:xfrm>
            <a:off x="179512" y="641326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Excess-3 Code: Each code is formed by adding 0011 to the 8421 Code.</a:t>
            </a:r>
            <a:endParaRPr lang="zh-CN" alt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644008" y="1268760"/>
            <a:ext cx="1440160" cy="518457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9304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4.1 Binary Coded Decimal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252983" y="620688"/>
            <a:ext cx="8999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Binary </a:t>
            </a:r>
            <a:r>
              <a:rPr lang="en-US" altLang="zh-CN" sz="2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Coded Decimal (BCD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63421" y="1268761"/>
            <a:ext cx="7092950" cy="5229226"/>
            <a:chOff x="644" y="2160"/>
            <a:chExt cx="4468" cy="3294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1710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935" y="2205"/>
              <a:ext cx="0" cy="3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4023" y="2160"/>
              <a:ext cx="0" cy="3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667" y="2246"/>
              <a:ext cx="96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Decimal </a:t>
              </a:r>
            </a:p>
            <a:p>
              <a:pPr algn="ctr">
                <a:lnSpc>
                  <a:spcPts val="2200"/>
                </a:lnSpc>
                <a:defRPr/>
              </a:pPr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Number</a:t>
              </a:r>
              <a:endParaRPr lang="zh-CN" alt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644" y="2665"/>
              <a:ext cx="44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740" y="2629"/>
              <a:ext cx="4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0      0000     0011     0000  </a:t>
              </a:r>
            </a:p>
          </p:txBody>
        </p:sp>
        <p:sp>
          <p:nvSpPr>
            <p:cNvPr id="157711" name="Rectangle 15"/>
            <p:cNvSpPr>
              <a:spLocks noChangeArrowheads="1"/>
            </p:cNvSpPr>
            <p:nvPr/>
          </p:nvSpPr>
          <p:spPr bwMode="auto">
            <a:xfrm>
              <a:off x="884" y="290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1      0001     0100     0001 </a:t>
              </a:r>
            </a:p>
          </p:txBody>
        </p:sp>
        <p:sp>
          <p:nvSpPr>
            <p:cNvPr id="157712" name="Rectangle 16"/>
            <p:cNvSpPr>
              <a:spLocks noChangeArrowheads="1"/>
            </p:cNvSpPr>
            <p:nvPr/>
          </p:nvSpPr>
          <p:spPr bwMode="auto">
            <a:xfrm>
              <a:off x="884" y="314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2      0010     0101     0010 </a:t>
              </a:r>
            </a:p>
          </p:txBody>
        </p:sp>
        <p:sp>
          <p:nvSpPr>
            <p:cNvPr id="157713" name="Rectangle 17"/>
            <p:cNvSpPr>
              <a:spLocks noChangeArrowheads="1"/>
            </p:cNvSpPr>
            <p:nvPr/>
          </p:nvSpPr>
          <p:spPr bwMode="auto">
            <a:xfrm>
              <a:off x="884" y="3385"/>
              <a:ext cx="40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3      0011     0110     0011 </a:t>
              </a:r>
            </a:p>
          </p:txBody>
        </p:sp>
        <p:sp>
          <p:nvSpPr>
            <p:cNvPr id="157714" name="Rectangle 18"/>
            <p:cNvSpPr>
              <a:spLocks noChangeArrowheads="1"/>
            </p:cNvSpPr>
            <p:nvPr/>
          </p:nvSpPr>
          <p:spPr bwMode="auto">
            <a:xfrm>
              <a:off x="884" y="368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4      0100     0111     0100  </a:t>
              </a:r>
            </a:p>
          </p:txBody>
        </p:sp>
        <p:sp>
          <p:nvSpPr>
            <p:cNvPr id="157715" name="Rectangle 19"/>
            <p:cNvSpPr>
              <a:spLocks noChangeArrowheads="1"/>
            </p:cNvSpPr>
            <p:nvPr/>
          </p:nvSpPr>
          <p:spPr bwMode="auto">
            <a:xfrm>
              <a:off x="884" y="3955"/>
              <a:ext cx="42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5      0101     1000     10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00  </a:t>
              </a:r>
            </a:p>
          </p:txBody>
        </p:sp>
      </p:grp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75</a:t>
            </a:fld>
            <a:endParaRPr lang="en-US" altLang="zh-CN"/>
          </a:p>
        </p:txBody>
      </p:sp>
      <p:sp>
        <p:nvSpPr>
          <p:cNvPr id="18" name="矩形 17"/>
          <p:cNvSpPr/>
          <p:nvPr/>
        </p:nvSpPr>
        <p:spPr>
          <a:xfrm>
            <a:off x="4657276" y="1196752"/>
            <a:ext cx="15696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Excess-3 </a:t>
            </a: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2898626" y="1196752"/>
            <a:ext cx="10310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8421 </a:t>
            </a:r>
            <a:endParaRPr lang="en-US" altLang="zh-CN" sz="2800" b="0" dirty="0" smtClean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  <a:p>
            <a:pPr algn="ctr"/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r>
              <a:rPr lang="zh-CN" alt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6545387" y="1124744"/>
            <a:ext cx="9925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5421 </a:t>
            </a:r>
          </a:p>
          <a:p>
            <a:pPr algn="ctr">
              <a:defRPr/>
            </a:pPr>
            <a:r>
              <a:rPr lang="en-US" altLang="zh-CN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endParaRPr lang="zh-CN" altLang="en-US" sz="28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03648" y="4574307"/>
            <a:ext cx="6135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001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03648" y="50315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1010     1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010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403648" y="54887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1000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1011     1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011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03648" y="5945907"/>
            <a:ext cx="6340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1001     </a:t>
            </a: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1100     11</a:t>
            </a:r>
            <a:r>
              <a:rPr lang="en-US" altLang="zh-CN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 </a:t>
            </a:r>
          </a:p>
        </p:txBody>
      </p:sp>
      <p:sp>
        <p:nvSpPr>
          <p:cNvPr id="25" name="矩形 24"/>
          <p:cNvSpPr/>
          <p:nvPr/>
        </p:nvSpPr>
        <p:spPr>
          <a:xfrm>
            <a:off x="179512" y="641326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5421 Code: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The weights are 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－4－2－1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6300192" y="1268760"/>
            <a:ext cx="1440160" cy="5184576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116632"/>
            <a:ext cx="2488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1. 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8421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158744" name="Group 24"/>
          <p:cNvGrpSpPr>
            <a:grpSpLocks/>
          </p:cNvGrpSpPr>
          <p:nvPr/>
        </p:nvGrpSpPr>
        <p:grpSpPr bwMode="auto">
          <a:xfrm>
            <a:off x="-324544" y="980728"/>
            <a:ext cx="9144000" cy="1330325"/>
            <a:chOff x="0" y="3024"/>
            <a:chExt cx="5760" cy="838"/>
          </a:xfrm>
        </p:grpSpPr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3024"/>
              <a:ext cx="576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黑体" pitchFamily="49" charset="-122"/>
                  <a:cs typeface="Times New Roman" pitchFamily="18" charset="0"/>
                </a:rPr>
                <a:t>      The weights are 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8</a:t>
              </a:r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－4－2－</a:t>
              </a:r>
              <a:r>
                <a:rPr lang="zh-CN" altLang="en-US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.</a:t>
              </a:r>
              <a:endPara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43" name="Rectangle 15"/>
            <p:cNvSpPr>
              <a:spLocks noChangeArrowheads="1"/>
            </p:cNvSpPr>
            <p:nvPr/>
          </p:nvSpPr>
          <p:spPr bwMode="auto">
            <a:xfrm>
              <a:off x="0" y="3494"/>
              <a:ext cx="576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zh-CN" altLang="en-US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   1010～1111 </a:t>
              </a:r>
              <a:r>
                <a:rPr lang="en-US" altLang="zh-CN" sz="32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黑体" pitchFamily="49" charset="-122"/>
                  <a:cs typeface="Times New Roman" pitchFamily="18" charset="0"/>
                </a:rPr>
                <a:t>are invalid codes.</a:t>
              </a:r>
              <a:endParaRPr lang="zh-CN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76</a:t>
            </a:fld>
            <a:endParaRPr lang="en-US" altLang="zh-CN"/>
          </a:p>
        </p:txBody>
      </p:sp>
      <p:grpSp>
        <p:nvGrpSpPr>
          <p:cNvPr id="26" name="Group 19"/>
          <p:cNvGrpSpPr>
            <a:grpSpLocks/>
          </p:cNvGrpSpPr>
          <p:nvPr/>
        </p:nvGrpSpPr>
        <p:grpSpPr bwMode="auto">
          <a:xfrm>
            <a:off x="673224" y="4718373"/>
            <a:ext cx="7296150" cy="579437"/>
            <a:chOff x="288" y="3199"/>
            <a:chExt cx="4596" cy="365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960" y="340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288" y="3199"/>
              <a:ext cx="45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itchFamily="49" charset="-122"/>
                  <a:ea typeface="黑体" pitchFamily="49" charset="-122"/>
                </a:rPr>
                <a:t>168        0010  0001  0110   1000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179512" y="3789040"/>
            <a:ext cx="10153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Convert the Decimal number to 8421 Code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512" y="6093296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8421 Code are 4 bits code.</a:t>
            </a:r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 Change each decimal number into 4 bits 8421 code.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9"/>
          <p:cNvSpPr>
            <a:spLocks noChangeArrowheads="1"/>
          </p:cNvSpPr>
          <p:nvPr/>
        </p:nvSpPr>
        <p:spPr bwMode="auto">
          <a:xfrm>
            <a:off x="0" y="404813"/>
            <a:ext cx="8459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2.  Excess-3 Code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1802" name="Rectangle 1034"/>
          <p:cNvSpPr>
            <a:spLocks noChangeArrowheads="1"/>
          </p:cNvSpPr>
          <p:nvPr/>
        </p:nvSpPr>
        <p:spPr bwMode="auto">
          <a:xfrm>
            <a:off x="0" y="3314700"/>
            <a:ext cx="2488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3.  </a:t>
            </a:r>
            <a:r>
              <a:rPr lang="zh-CN" alt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5421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Code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77</a:t>
            </a:fld>
            <a:endParaRPr lang="en-US" altLang="zh-CN"/>
          </a:p>
        </p:txBody>
      </p:sp>
      <p:sp>
        <p:nvSpPr>
          <p:cNvPr id="10" name="矩形 9"/>
          <p:cNvSpPr/>
          <p:nvPr/>
        </p:nvSpPr>
        <p:spPr>
          <a:xfrm>
            <a:off x="179512" y="1268760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code is formed by adding 0011 to the 8421 Code.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512" y="4293096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The weights are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－4－2－1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2" grpId="0" build="p" autoUpdateAnimBg="0"/>
      <p:bldP spid="1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1.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4.2   Reliability Code</a:t>
            </a:r>
            <a:endParaRPr lang="zh-CN" altLang="en-US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2823" name="Rectangle 1031"/>
          <p:cNvSpPr>
            <a:spLocks noChangeArrowheads="1"/>
          </p:cNvSpPr>
          <p:nvPr/>
        </p:nvSpPr>
        <p:spPr bwMode="auto">
          <a:xfrm>
            <a:off x="0" y="112137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1.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Gray Code (reflected 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binary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code)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78</a:t>
            </a:fld>
            <a:endParaRPr lang="en-US" altLang="zh-CN"/>
          </a:p>
        </p:txBody>
      </p:sp>
      <p:sp>
        <p:nvSpPr>
          <p:cNvPr id="10" name="Line 1031"/>
          <p:cNvSpPr>
            <a:spLocks noChangeShapeType="1"/>
          </p:cNvSpPr>
          <p:nvPr/>
        </p:nvSpPr>
        <p:spPr bwMode="auto">
          <a:xfrm>
            <a:off x="4472682" y="170080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1032"/>
          <p:cNvSpPr>
            <a:spLocks noChangeShapeType="1"/>
          </p:cNvSpPr>
          <p:nvPr/>
        </p:nvSpPr>
        <p:spPr bwMode="auto">
          <a:xfrm>
            <a:off x="480120" y="2435821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ine 1033"/>
          <p:cNvSpPr>
            <a:spLocks noChangeShapeType="1"/>
          </p:cNvSpPr>
          <p:nvPr/>
        </p:nvSpPr>
        <p:spPr bwMode="auto">
          <a:xfrm>
            <a:off x="2080320" y="1902421"/>
            <a:ext cx="0" cy="4419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ine 1036"/>
          <p:cNvSpPr>
            <a:spLocks noChangeShapeType="1"/>
          </p:cNvSpPr>
          <p:nvPr/>
        </p:nvSpPr>
        <p:spPr bwMode="auto">
          <a:xfrm>
            <a:off x="5327848" y="2426296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ine 1037"/>
          <p:cNvSpPr>
            <a:spLocks noChangeShapeType="1"/>
          </p:cNvSpPr>
          <p:nvPr/>
        </p:nvSpPr>
        <p:spPr bwMode="auto">
          <a:xfrm>
            <a:off x="6880920" y="1969096"/>
            <a:ext cx="0" cy="4343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038"/>
          <p:cNvSpPr>
            <a:spLocks noChangeArrowheads="1"/>
          </p:cNvSpPr>
          <p:nvPr/>
        </p:nvSpPr>
        <p:spPr bwMode="auto">
          <a:xfrm>
            <a:off x="937320" y="2350096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0      0000</a:t>
            </a:r>
          </a:p>
        </p:txBody>
      </p:sp>
      <p:sp>
        <p:nvSpPr>
          <p:cNvPr id="16" name="Rectangle 1039"/>
          <p:cNvSpPr>
            <a:spLocks noChangeArrowheads="1"/>
          </p:cNvSpPr>
          <p:nvPr/>
        </p:nvSpPr>
        <p:spPr bwMode="auto">
          <a:xfrm>
            <a:off x="937320" y="2840633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1      0001</a:t>
            </a:r>
          </a:p>
        </p:txBody>
      </p:sp>
      <p:sp>
        <p:nvSpPr>
          <p:cNvPr id="17" name="Rectangle 1040"/>
          <p:cNvSpPr>
            <a:spLocks noChangeArrowheads="1"/>
          </p:cNvSpPr>
          <p:nvPr/>
        </p:nvSpPr>
        <p:spPr bwMode="auto">
          <a:xfrm>
            <a:off x="5661720" y="2340571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8      1100</a:t>
            </a:r>
          </a:p>
        </p:txBody>
      </p:sp>
      <p:sp>
        <p:nvSpPr>
          <p:cNvPr id="18" name="Rectangle 1041"/>
          <p:cNvSpPr>
            <a:spLocks noChangeArrowheads="1"/>
          </p:cNvSpPr>
          <p:nvPr/>
        </p:nvSpPr>
        <p:spPr bwMode="auto">
          <a:xfrm>
            <a:off x="5661720" y="2797771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9      1101</a:t>
            </a:r>
          </a:p>
        </p:txBody>
      </p:sp>
      <p:sp>
        <p:nvSpPr>
          <p:cNvPr id="19" name="Rectangle 1042"/>
          <p:cNvSpPr>
            <a:spLocks noChangeArrowheads="1"/>
          </p:cNvSpPr>
          <p:nvPr/>
        </p:nvSpPr>
        <p:spPr bwMode="auto">
          <a:xfrm>
            <a:off x="5433120" y="3254971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10      1111</a:t>
            </a:r>
          </a:p>
        </p:txBody>
      </p:sp>
      <p:sp>
        <p:nvSpPr>
          <p:cNvPr id="20" name="Rectangle 1043"/>
          <p:cNvSpPr>
            <a:spLocks noChangeArrowheads="1"/>
          </p:cNvSpPr>
          <p:nvPr/>
        </p:nvSpPr>
        <p:spPr bwMode="auto">
          <a:xfrm>
            <a:off x="5433120" y="3712171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11      1110</a:t>
            </a:r>
          </a:p>
        </p:txBody>
      </p:sp>
      <p:sp>
        <p:nvSpPr>
          <p:cNvPr id="21" name="Rectangle 1044"/>
          <p:cNvSpPr>
            <a:spLocks noChangeArrowheads="1"/>
          </p:cNvSpPr>
          <p:nvPr/>
        </p:nvSpPr>
        <p:spPr bwMode="auto">
          <a:xfrm>
            <a:off x="5433120" y="4245571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12      1010</a:t>
            </a:r>
          </a:p>
        </p:txBody>
      </p:sp>
      <p:sp>
        <p:nvSpPr>
          <p:cNvPr id="22" name="Rectangle 1045"/>
          <p:cNvSpPr>
            <a:spLocks noChangeArrowheads="1"/>
          </p:cNvSpPr>
          <p:nvPr/>
        </p:nvSpPr>
        <p:spPr bwMode="auto">
          <a:xfrm>
            <a:off x="5433120" y="4855171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13      1011</a:t>
            </a:r>
          </a:p>
        </p:txBody>
      </p:sp>
      <p:sp>
        <p:nvSpPr>
          <p:cNvPr id="23" name="Rectangle 1046"/>
          <p:cNvSpPr>
            <a:spLocks noChangeArrowheads="1"/>
          </p:cNvSpPr>
          <p:nvPr/>
        </p:nvSpPr>
        <p:spPr bwMode="auto">
          <a:xfrm>
            <a:off x="5433120" y="5312371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14      1001</a:t>
            </a:r>
          </a:p>
        </p:txBody>
      </p:sp>
      <p:sp>
        <p:nvSpPr>
          <p:cNvPr id="24" name="Rectangle 1047"/>
          <p:cNvSpPr>
            <a:spLocks noChangeArrowheads="1"/>
          </p:cNvSpPr>
          <p:nvPr/>
        </p:nvSpPr>
        <p:spPr bwMode="auto">
          <a:xfrm>
            <a:off x="5433120" y="5845771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15      1000</a:t>
            </a:r>
          </a:p>
        </p:txBody>
      </p:sp>
      <p:sp>
        <p:nvSpPr>
          <p:cNvPr id="25" name="Rectangle 1048"/>
          <p:cNvSpPr>
            <a:spLocks noChangeArrowheads="1"/>
          </p:cNvSpPr>
          <p:nvPr/>
        </p:nvSpPr>
        <p:spPr bwMode="auto">
          <a:xfrm>
            <a:off x="937320" y="3264496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2      0011</a:t>
            </a:r>
          </a:p>
        </p:txBody>
      </p:sp>
      <p:sp>
        <p:nvSpPr>
          <p:cNvPr id="26" name="Rectangle 1049"/>
          <p:cNvSpPr>
            <a:spLocks noChangeArrowheads="1"/>
          </p:cNvSpPr>
          <p:nvPr/>
        </p:nvSpPr>
        <p:spPr bwMode="auto">
          <a:xfrm>
            <a:off x="937320" y="3797896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3      0010</a:t>
            </a:r>
          </a:p>
        </p:txBody>
      </p:sp>
      <p:sp>
        <p:nvSpPr>
          <p:cNvPr id="27" name="Rectangle 1050"/>
          <p:cNvSpPr>
            <a:spLocks noChangeArrowheads="1"/>
          </p:cNvSpPr>
          <p:nvPr/>
        </p:nvSpPr>
        <p:spPr bwMode="auto">
          <a:xfrm>
            <a:off x="937320" y="4255096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4      0110</a:t>
            </a:r>
          </a:p>
        </p:txBody>
      </p:sp>
      <p:sp>
        <p:nvSpPr>
          <p:cNvPr id="28" name="Rectangle 1051"/>
          <p:cNvSpPr>
            <a:spLocks noChangeArrowheads="1"/>
          </p:cNvSpPr>
          <p:nvPr/>
        </p:nvSpPr>
        <p:spPr bwMode="auto">
          <a:xfrm>
            <a:off x="937320" y="4788496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5      0111</a:t>
            </a:r>
          </a:p>
        </p:txBody>
      </p:sp>
      <p:sp>
        <p:nvSpPr>
          <p:cNvPr id="29" name="Rectangle 1052"/>
          <p:cNvSpPr>
            <a:spLocks noChangeArrowheads="1"/>
          </p:cNvSpPr>
          <p:nvPr/>
        </p:nvSpPr>
        <p:spPr bwMode="auto">
          <a:xfrm>
            <a:off x="935732" y="5293321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6      0101</a:t>
            </a:r>
          </a:p>
        </p:txBody>
      </p:sp>
      <p:sp>
        <p:nvSpPr>
          <p:cNvPr id="30" name="Rectangle 1053"/>
          <p:cNvSpPr>
            <a:spLocks noChangeArrowheads="1"/>
          </p:cNvSpPr>
          <p:nvPr/>
        </p:nvSpPr>
        <p:spPr bwMode="auto">
          <a:xfrm>
            <a:off x="937320" y="5779096"/>
            <a:ext cx="2419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7      0100</a:t>
            </a:r>
          </a:p>
        </p:txBody>
      </p:sp>
      <p:sp>
        <p:nvSpPr>
          <p:cNvPr id="31" name="Rectangle 1057"/>
          <p:cNvSpPr>
            <a:spLocks noChangeArrowheads="1"/>
          </p:cNvSpPr>
          <p:nvPr/>
        </p:nvSpPr>
        <p:spPr bwMode="auto">
          <a:xfrm>
            <a:off x="251520" y="1816696"/>
            <a:ext cx="8805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 Decimal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Gray Code            Decimal   </a:t>
            </a:r>
            <a:r>
              <a:rPr lang="zh-CN" altLang="en-US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Gray Code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9512" y="6413266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Gray Code. There is only one bit different between neighboring codes.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3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71438" y="1340768"/>
            <a:ext cx="6805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 bits:</a:t>
            </a:r>
            <a:r>
              <a:rPr lang="en-US" altLang="zh-CN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00,    01,  11,  10</a:t>
            </a:r>
            <a:endParaRPr lang="zh-CN" altLang="en-U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6" name="Rectangle 18"/>
          <p:cNvSpPr>
            <a:spLocks noChangeArrowheads="1"/>
          </p:cNvSpPr>
          <p:nvPr/>
        </p:nvSpPr>
        <p:spPr bwMode="auto">
          <a:xfrm>
            <a:off x="107950" y="2053556"/>
            <a:ext cx="92884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Reflected: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10,   11,  01,  00</a:t>
            </a:r>
            <a:endParaRPr lang="zh-CN" altLang="en-U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07950" y="2996952"/>
            <a:ext cx="9036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Connected:    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00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  01,   11,  10,   10,   11,  01,  00</a:t>
            </a:r>
            <a:endParaRPr lang="zh-CN" altLang="en-U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9" name="Rectangle 21"/>
          <p:cNvSpPr>
            <a:spLocks noChangeArrowheads="1"/>
          </p:cNvSpPr>
          <p:nvPr/>
        </p:nvSpPr>
        <p:spPr bwMode="auto">
          <a:xfrm>
            <a:off x="106039" y="4005064"/>
            <a:ext cx="9253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Add 0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: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00,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01,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11,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10,  10,   11,   01,  00</a:t>
            </a:r>
            <a:endParaRPr lang="zh-CN" altLang="en-U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30" name="Rectangle 22"/>
          <p:cNvSpPr>
            <a:spLocks noChangeArrowheads="1"/>
          </p:cNvSpPr>
          <p:nvPr/>
        </p:nvSpPr>
        <p:spPr bwMode="auto">
          <a:xfrm>
            <a:off x="179064" y="5163914"/>
            <a:ext cx="9361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Add 1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: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000, 001, 011, 010,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10,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11,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01, </a:t>
            </a: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CN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00</a:t>
            </a:r>
            <a:endParaRPr lang="zh-CN" altLang="en-U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79</a:t>
            </a:fld>
            <a:endParaRPr lang="en-US" altLang="zh-CN"/>
          </a:p>
        </p:txBody>
      </p:sp>
      <p:sp>
        <p:nvSpPr>
          <p:cNvPr id="10" name="Rectangle 1031"/>
          <p:cNvSpPr>
            <a:spLocks noChangeArrowheads="1"/>
          </p:cNvSpPr>
          <p:nvPr/>
        </p:nvSpPr>
        <p:spPr bwMode="auto">
          <a:xfrm>
            <a:off x="35496" y="18864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The Generation of 3 bits Gray Code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512" y="6381328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see how to generate the 3 bits Gray code?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  <p:bldP spid="273426" grpId="0"/>
      <p:bldP spid="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3898776" cy="72008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Find Our Slides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499992" y="1916832"/>
            <a:ext cx="504056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8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Combinational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Logic Design Principles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-46856" y="953344"/>
            <a:ext cx="4618856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Times New Roman" pitchFamily="18" charset="0"/>
              </a:rPr>
              <a:t>Chapter 1: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Number </a:t>
            </a:r>
            <a:r>
              <a:rPr lang="en-US" altLang="zh-CN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Systems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 Codes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-36512" y="2060848"/>
            <a:ext cx="389877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Times New Roman" pitchFamily="18" charset="0"/>
              </a:rPr>
              <a:t>Chapter 2: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Logical Algebra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-36512" y="2996952"/>
            <a:ext cx="469086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Times New Roman" pitchFamily="18" charset="0"/>
              </a:rPr>
              <a:t>Chapter 3: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Combinational Logic Circuit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-36512" y="4221088"/>
            <a:ext cx="38987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sz="28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Times New Roman" pitchFamily="18" charset="0"/>
              </a:rPr>
              <a:t>Chapter 4: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Flip-Flop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-36512" y="5328592"/>
            <a:ext cx="4248472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Chapter</a:t>
            </a:r>
            <a:r>
              <a:rPr kumimoji="1" lang="en-US" altLang="zh-CN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5: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Synchronous Sequential Circuit</a:t>
            </a:r>
            <a:endParaRPr kumimoji="1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4868416" y="260648"/>
            <a:ext cx="3898776" cy="5676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Book Chapters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4572000" y="4149080"/>
            <a:ext cx="446449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8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Sequential</a:t>
            </a:r>
            <a:r>
              <a:rPr lang="en-US" altLang="zh-CN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Logic Design Principles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4499992" y="2996952"/>
            <a:ext cx="475252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Combinational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Logic Design Practices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4633664" y="5301208"/>
            <a:ext cx="451033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Sequential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Logic Design Practices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4427984" y="908720"/>
            <a:ext cx="471601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Number Systems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and Codes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16" name="矩形 15"/>
          <p:cNvSpPr/>
          <p:nvPr/>
        </p:nvSpPr>
        <p:spPr>
          <a:xfrm>
            <a:off x="2088232" y="6353944"/>
            <a:ext cx="5724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read the book chapters related to our slides.</a:t>
            </a:r>
            <a:endParaRPr lang="zh-CN" alt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404813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2. Parity Code</a:t>
            </a:r>
            <a:endParaRPr lang="zh-CN" alt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80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>
            <a:off x="233264" y="1556792"/>
            <a:ext cx="89107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check bit to the data. </a:t>
            </a:r>
          </a:p>
          <a:p>
            <a:pPr>
              <a:spcAft>
                <a:spcPts val="2400"/>
              </a:spcAft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number of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whole code, it is called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 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 Parity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number of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whole code, it is called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 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 Parity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1890192" y="768078"/>
            <a:ext cx="0" cy="5829274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>
            <a:off x="3261792" y="768078"/>
            <a:ext cx="0" cy="5829274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4" name="Rectangle 22"/>
          <p:cNvSpPr>
            <a:spLocks noChangeArrowheads="1"/>
          </p:cNvSpPr>
          <p:nvPr/>
        </p:nvSpPr>
        <p:spPr bwMode="auto">
          <a:xfrm>
            <a:off x="312912" y="1200126"/>
            <a:ext cx="165618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Decimal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6936" name="Line 24"/>
          <p:cNvSpPr>
            <a:spLocks noChangeShapeType="1"/>
          </p:cNvSpPr>
          <p:nvPr/>
        </p:nvSpPr>
        <p:spPr bwMode="auto">
          <a:xfrm>
            <a:off x="442392" y="1884040"/>
            <a:ext cx="7658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5652120" y="404664"/>
            <a:ext cx="2076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 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 Parity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899592" y="19602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0     0000   1</a:t>
            </a:r>
          </a:p>
        </p:txBody>
      </p:sp>
      <p:sp>
        <p:nvSpPr>
          <p:cNvPr id="166940" name="Rectangle 28"/>
          <p:cNvSpPr>
            <a:spLocks noChangeArrowheads="1"/>
          </p:cNvSpPr>
          <p:nvPr/>
        </p:nvSpPr>
        <p:spPr bwMode="auto">
          <a:xfrm>
            <a:off x="899592" y="24174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1     0001   0</a:t>
            </a:r>
          </a:p>
        </p:txBody>
      </p:sp>
      <p:sp>
        <p:nvSpPr>
          <p:cNvPr id="166941" name="Rectangle 29"/>
          <p:cNvSpPr>
            <a:spLocks noChangeArrowheads="1"/>
          </p:cNvSpPr>
          <p:nvPr/>
        </p:nvSpPr>
        <p:spPr bwMode="auto">
          <a:xfrm>
            <a:off x="899592" y="28746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2     0010   0</a:t>
            </a:r>
          </a:p>
        </p:txBody>
      </p:sp>
      <p:sp>
        <p:nvSpPr>
          <p:cNvPr id="166942" name="Rectangle 30"/>
          <p:cNvSpPr>
            <a:spLocks noChangeArrowheads="1"/>
          </p:cNvSpPr>
          <p:nvPr/>
        </p:nvSpPr>
        <p:spPr bwMode="auto">
          <a:xfrm>
            <a:off x="899592" y="33318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3     0011   1</a:t>
            </a:r>
          </a:p>
        </p:txBody>
      </p:sp>
      <p:sp>
        <p:nvSpPr>
          <p:cNvPr id="166943" name="Rectangle 31"/>
          <p:cNvSpPr>
            <a:spLocks noChangeArrowheads="1"/>
          </p:cNvSpPr>
          <p:nvPr/>
        </p:nvSpPr>
        <p:spPr bwMode="auto">
          <a:xfrm>
            <a:off x="899592" y="37890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4     0100   0</a:t>
            </a: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690260" y="4293096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5     0101   1</a:t>
            </a:r>
          </a:p>
        </p:txBody>
      </p:sp>
      <p:sp>
        <p:nvSpPr>
          <p:cNvPr id="166945" name="Rectangle 33"/>
          <p:cNvSpPr>
            <a:spLocks noChangeArrowheads="1"/>
          </p:cNvSpPr>
          <p:nvPr/>
        </p:nvSpPr>
        <p:spPr bwMode="auto">
          <a:xfrm>
            <a:off x="690260" y="4750296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6     0110   1</a:t>
            </a:r>
          </a:p>
        </p:txBody>
      </p:sp>
      <p:sp>
        <p:nvSpPr>
          <p:cNvPr id="166946" name="Rectangle 34"/>
          <p:cNvSpPr>
            <a:spLocks noChangeArrowheads="1"/>
          </p:cNvSpPr>
          <p:nvPr/>
        </p:nvSpPr>
        <p:spPr bwMode="auto">
          <a:xfrm>
            <a:off x="918860" y="5207496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7     0111   0</a:t>
            </a: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918860" y="5664696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8     1000   0</a:t>
            </a:r>
          </a:p>
        </p:txBody>
      </p:sp>
      <p:sp>
        <p:nvSpPr>
          <p:cNvPr id="166948" name="Rectangle 36"/>
          <p:cNvSpPr>
            <a:spLocks noChangeArrowheads="1"/>
          </p:cNvSpPr>
          <p:nvPr/>
        </p:nvSpPr>
        <p:spPr bwMode="auto">
          <a:xfrm>
            <a:off x="918860" y="6121896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9     1001   1</a:t>
            </a:r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81</a:t>
            </a:fld>
            <a:endParaRPr lang="en-US" altLang="zh-CN"/>
          </a:p>
        </p:txBody>
      </p:sp>
      <p:sp>
        <p:nvSpPr>
          <p:cNvPr id="21" name="矩形 20"/>
          <p:cNvSpPr/>
          <p:nvPr/>
        </p:nvSpPr>
        <p:spPr>
          <a:xfrm>
            <a:off x="2113112" y="1192560"/>
            <a:ext cx="960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Data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87824" y="1196752"/>
            <a:ext cx="2571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Check Bit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>
            <a:off x="5220072" y="836712"/>
            <a:ext cx="0" cy="576064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004048" y="1188041"/>
            <a:ext cx="3508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Number of ones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583610" y="1916832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6588224" y="2348880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588224" y="2780928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588224" y="3276273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6588224" y="3780329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6558414" y="4284385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6588224" y="4716433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6588224" y="5148481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6588224" y="5580529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6588224" y="6012577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419872" y="2060848"/>
            <a:ext cx="648072" cy="460851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6444208" y="1988840"/>
            <a:ext cx="648072" cy="460851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1890192" y="768078"/>
            <a:ext cx="0" cy="5829274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>
            <a:off x="3261792" y="768078"/>
            <a:ext cx="0" cy="5829274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4" name="Rectangle 22"/>
          <p:cNvSpPr>
            <a:spLocks noChangeArrowheads="1"/>
          </p:cNvSpPr>
          <p:nvPr/>
        </p:nvSpPr>
        <p:spPr bwMode="auto">
          <a:xfrm>
            <a:off x="312912" y="1200126"/>
            <a:ext cx="165618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Decimal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6936" name="Line 24"/>
          <p:cNvSpPr>
            <a:spLocks noChangeShapeType="1"/>
          </p:cNvSpPr>
          <p:nvPr/>
        </p:nvSpPr>
        <p:spPr bwMode="auto">
          <a:xfrm>
            <a:off x="442392" y="1884040"/>
            <a:ext cx="7658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5652120" y="404664"/>
            <a:ext cx="22124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 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 Parity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899592" y="1960240"/>
            <a:ext cx="30572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0     0000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0" name="Rectangle 28"/>
          <p:cNvSpPr>
            <a:spLocks noChangeArrowheads="1"/>
          </p:cNvSpPr>
          <p:nvPr/>
        </p:nvSpPr>
        <p:spPr bwMode="auto">
          <a:xfrm>
            <a:off x="899592" y="24174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1     0001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1" name="Rectangle 29"/>
          <p:cNvSpPr>
            <a:spLocks noChangeArrowheads="1"/>
          </p:cNvSpPr>
          <p:nvPr/>
        </p:nvSpPr>
        <p:spPr bwMode="auto">
          <a:xfrm>
            <a:off x="899592" y="28746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2     0010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2" name="Rectangle 30"/>
          <p:cNvSpPr>
            <a:spLocks noChangeArrowheads="1"/>
          </p:cNvSpPr>
          <p:nvPr/>
        </p:nvSpPr>
        <p:spPr bwMode="auto">
          <a:xfrm>
            <a:off x="899592" y="33318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3     0011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3" name="Rectangle 31"/>
          <p:cNvSpPr>
            <a:spLocks noChangeArrowheads="1"/>
          </p:cNvSpPr>
          <p:nvPr/>
        </p:nvSpPr>
        <p:spPr bwMode="auto">
          <a:xfrm>
            <a:off x="899592" y="378904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4     0100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690260" y="4293096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5     0101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5" name="Rectangle 33"/>
          <p:cNvSpPr>
            <a:spLocks noChangeArrowheads="1"/>
          </p:cNvSpPr>
          <p:nvPr/>
        </p:nvSpPr>
        <p:spPr bwMode="auto">
          <a:xfrm>
            <a:off x="690260" y="4750296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6     0110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6" name="Rectangle 34"/>
          <p:cNvSpPr>
            <a:spLocks noChangeArrowheads="1"/>
          </p:cNvSpPr>
          <p:nvPr/>
        </p:nvSpPr>
        <p:spPr bwMode="auto">
          <a:xfrm>
            <a:off x="918860" y="5207496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7     0111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918860" y="5664696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8     1000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948" name="Rectangle 36"/>
          <p:cNvSpPr>
            <a:spLocks noChangeArrowheads="1"/>
          </p:cNvSpPr>
          <p:nvPr/>
        </p:nvSpPr>
        <p:spPr bwMode="auto">
          <a:xfrm>
            <a:off x="918860" y="6121896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9     1001   </a:t>
            </a: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82</a:t>
            </a:fld>
            <a:endParaRPr lang="en-US" altLang="zh-CN"/>
          </a:p>
        </p:txBody>
      </p:sp>
      <p:sp>
        <p:nvSpPr>
          <p:cNvPr id="21" name="矩形 20"/>
          <p:cNvSpPr/>
          <p:nvPr/>
        </p:nvSpPr>
        <p:spPr>
          <a:xfrm>
            <a:off x="2113112" y="1192560"/>
            <a:ext cx="960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  <a:cs typeface="Times New Roman" pitchFamily="18" charset="0"/>
              </a:rPr>
              <a:t>Data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87824" y="1196752"/>
            <a:ext cx="2571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Check Bit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>
            <a:off x="5220072" y="836712"/>
            <a:ext cx="0" cy="576064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004048" y="1188041"/>
            <a:ext cx="3508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Number of ones</a:t>
            </a:r>
            <a:endParaRPr lang="zh-CN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583610" y="1916832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6588224" y="2348880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588224" y="2780928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588224" y="3276273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6588224" y="3780329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6558414" y="4284385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6588224" y="4716433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6588224" y="5148481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6588224" y="5580529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6588224" y="6012577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="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419872" y="2060848"/>
            <a:ext cx="648072" cy="460851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6444208" y="1988840"/>
            <a:ext cx="648072" cy="460851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0" y="1981200"/>
            <a:ext cx="6889576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Prepare a pen and an exercise book for in-class practice.</a:t>
            </a: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EE9D-D8B8-4789-BE2C-0396205D6443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9|3.2|4.4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.3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53|4.6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53|4.6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|4.2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9.3|3.5|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9.3|3.5|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6.7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9.2|3.9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9.2|3.9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2.8"/>
</p:tagLst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Designs\High Voltage.pot</Template>
  <TotalTime>9555</TotalTime>
  <Words>5580</Words>
  <Application>Microsoft Office PowerPoint</Application>
  <PresentationFormat>全屏显示(4:3)</PresentationFormat>
  <Paragraphs>1125</Paragraphs>
  <Slides>82</Slides>
  <Notes>11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82</vt:i4>
      </vt:variant>
    </vt:vector>
  </HeadingPairs>
  <TitlesOfParts>
    <vt:vector size="84" baseType="lpstr">
      <vt:lpstr>High Voltage</vt:lpstr>
      <vt:lpstr>Equation</vt:lpstr>
      <vt:lpstr>  Digital Logic Design</vt:lpstr>
      <vt:lpstr>Introduction</vt:lpstr>
      <vt:lpstr>Key problem in this course:</vt:lpstr>
      <vt:lpstr>How does the computer deal with knowledge?</vt:lpstr>
      <vt:lpstr>We will study:</vt:lpstr>
      <vt:lpstr>幻灯片 6</vt:lpstr>
      <vt:lpstr>幻灯片 7</vt:lpstr>
      <vt:lpstr>幻灯片 8</vt:lpstr>
      <vt:lpstr>Requirements</vt:lpstr>
      <vt:lpstr>幻灯片 10</vt:lpstr>
      <vt:lpstr>Where to download slides?</vt:lpstr>
      <vt:lpstr>Chapter One: Number Systems and Codes</vt:lpstr>
      <vt:lpstr>幻灯片 13</vt:lpstr>
      <vt:lpstr>1.1 Number Systems</vt:lpstr>
      <vt:lpstr>1.1 Number Systems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1.2 Conversion of Numbers</vt:lpstr>
      <vt:lpstr>幻灯片 28</vt:lpstr>
      <vt:lpstr>幻灯片 29</vt:lpstr>
      <vt:lpstr>幻灯片 30</vt:lpstr>
      <vt:lpstr>幻灯片 31</vt:lpstr>
      <vt:lpstr>幻灯片 32</vt:lpstr>
      <vt:lpstr>1.2.2 Conversion of Binary, Octal and Hexadecimal</vt:lpstr>
      <vt:lpstr>幻灯片 34</vt:lpstr>
      <vt:lpstr>幻灯片 35</vt:lpstr>
      <vt:lpstr>幻灯片 36</vt:lpstr>
      <vt:lpstr>幻灯片 37</vt:lpstr>
      <vt:lpstr>幻灯片 38</vt:lpstr>
      <vt:lpstr>幻灯片 39</vt:lpstr>
      <vt:lpstr>1.2.3 Conversion of Decimal, Octal and Hexadecimal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1.3 Signed Binary Number</vt:lpstr>
      <vt:lpstr>1.3.1 Signed-Magnitude</vt:lpstr>
      <vt:lpstr>1.3.2 One’s Complement</vt:lpstr>
      <vt:lpstr>幻灯片 57</vt:lpstr>
      <vt:lpstr>幻灯片 58</vt:lpstr>
      <vt:lpstr>幻灯片 59</vt:lpstr>
      <vt:lpstr>1.3.3 Two’s Complement</vt:lpstr>
      <vt:lpstr>幻灯片 61</vt:lpstr>
      <vt:lpstr>幻灯片 62</vt:lpstr>
      <vt:lpstr>1.3.4 Addition and Subtraction</vt:lpstr>
      <vt:lpstr>幻灯片 64</vt:lpstr>
      <vt:lpstr>幻灯片 65</vt:lpstr>
      <vt:lpstr>幻灯片 66</vt:lpstr>
      <vt:lpstr>幻灯片 67</vt:lpstr>
      <vt:lpstr>幻灯片 68</vt:lpstr>
      <vt:lpstr>幻灯片 69</vt:lpstr>
      <vt:lpstr>幻灯片 70</vt:lpstr>
      <vt:lpstr>1.4.1  Binary Coded Decimal</vt:lpstr>
      <vt:lpstr>1.4.1 Binary Coded Decimal</vt:lpstr>
      <vt:lpstr>1.4.1 Binary Coded Decimal</vt:lpstr>
      <vt:lpstr>1.4.1 Binary Coded Decimal</vt:lpstr>
      <vt:lpstr>1.4.1 Binary Coded Decimal</vt:lpstr>
      <vt:lpstr>幻灯片 76</vt:lpstr>
      <vt:lpstr>幻灯片 77</vt:lpstr>
      <vt:lpstr>1.4.2   Reliability Code</vt:lpstr>
      <vt:lpstr>幻灯片 79</vt:lpstr>
      <vt:lpstr>幻灯片 80</vt:lpstr>
      <vt:lpstr>幻灯片 81</vt:lpstr>
      <vt:lpstr>幻灯片 82</vt:lpstr>
    </vt:vector>
  </TitlesOfParts>
  <Company>电子科大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数字逻辑</dc:title>
  <dc:creator>武庆生</dc:creator>
  <cp:lastModifiedBy>Career</cp:lastModifiedBy>
  <cp:revision>1227</cp:revision>
  <cp:lastPrinted>1601-01-01T00:00:00Z</cp:lastPrinted>
  <dcterms:created xsi:type="dcterms:W3CDTF">2001-12-07T16:07:47Z</dcterms:created>
  <dcterms:modified xsi:type="dcterms:W3CDTF">2020-01-22T09:29:45Z</dcterms:modified>
</cp:coreProperties>
</file>