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78"/>
  </p:notesMasterIdLst>
  <p:sldIdLst>
    <p:sldId id="462" r:id="rId2"/>
    <p:sldId id="393" r:id="rId3"/>
    <p:sldId id="463" r:id="rId4"/>
    <p:sldId id="465" r:id="rId5"/>
    <p:sldId id="468" r:id="rId6"/>
    <p:sldId id="469" r:id="rId7"/>
    <p:sldId id="394" r:id="rId8"/>
    <p:sldId id="396" r:id="rId9"/>
    <p:sldId id="401" r:id="rId10"/>
    <p:sldId id="464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412" r:id="rId22"/>
    <p:sldId id="414" r:id="rId23"/>
    <p:sldId id="415" r:id="rId24"/>
    <p:sldId id="416" r:id="rId25"/>
    <p:sldId id="473" r:id="rId26"/>
    <p:sldId id="417" r:id="rId27"/>
    <p:sldId id="418" r:id="rId28"/>
    <p:sldId id="474" r:id="rId29"/>
    <p:sldId id="420" r:id="rId30"/>
    <p:sldId id="421" r:id="rId31"/>
    <p:sldId id="422" r:id="rId32"/>
    <p:sldId id="470" r:id="rId33"/>
    <p:sldId id="423" r:id="rId34"/>
    <p:sldId id="424" r:id="rId35"/>
    <p:sldId id="425" r:id="rId36"/>
    <p:sldId id="426" r:id="rId37"/>
    <p:sldId id="472" r:id="rId38"/>
    <p:sldId id="427" r:id="rId39"/>
    <p:sldId id="475" r:id="rId40"/>
    <p:sldId id="428" r:id="rId41"/>
    <p:sldId id="429" r:id="rId42"/>
    <p:sldId id="471" r:id="rId43"/>
    <p:sldId id="430" r:id="rId44"/>
    <p:sldId id="431" r:id="rId45"/>
    <p:sldId id="432" r:id="rId46"/>
    <p:sldId id="476" r:id="rId47"/>
    <p:sldId id="433" r:id="rId48"/>
    <p:sldId id="434" r:id="rId49"/>
    <p:sldId id="477" r:id="rId50"/>
    <p:sldId id="435" r:id="rId51"/>
    <p:sldId id="436" r:id="rId52"/>
    <p:sldId id="478" r:id="rId53"/>
    <p:sldId id="479" r:id="rId54"/>
    <p:sldId id="437" r:id="rId55"/>
    <p:sldId id="438" r:id="rId56"/>
    <p:sldId id="439" r:id="rId57"/>
    <p:sldId id="440" r:id="rId58"/>
    <p:sldId id="441" r:id="rId59"/>
    <p:sldId id="442" r:id="rId60"/>
    <p:sldId id="443" r:id="rId61"/>
    <p:sldId id="444" r:id="rId62"/>
    <p:sldId id="445" r:id="rId63"/>
    <p:sldId id="446" r:id="rId64"/>
    <p:sldId id="447" r:id="rId65"/>
    <p:sldId id="448" r:id="rId66"/>
    <p:sldId id="450" r:id="rId67"/>
    <p:sldId id="466" r:id="rId68"/>
    <p:sldId id="481" r:id="rId69"/>
    <p:sldId id="482" r:id="rId70"/>
    <p:sldId id="451" r:id="rId71"/>
    <p:sldId id="452" r:id="rId72"/>
    <p:sldId id="453" r:id="rId73"/>
    <p:sldId id="455" r:id="rId74"/>
    <p:sldId id="456" r:id="rId75"/>
    <p:sldId id="457" r:id="rId76"/>
    <p:sldId id="480" r:id="rId7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C00"/>
    <a:srgbClr val="FF3399"/>
    <a:srgbClr val="8FE31F"/>
    <a:srgbClr val="FF0000"/>
    <a:srgbClr val="FFCD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3" autoAdjust="0"/>
    <p:restoredTop sz="88849" autoAdjust="0"/>
  </p:normalViewPr>
  <p:slideViewPr>
    <p:cSldViewPr>
      <p:cViewPr>
        <p:scale>
          <a:sx n="60" d="100"/>
          <a:sy n="60" d="100"/>
        </p:scale>
        <p:origin x="-144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1.xml"/><Relationship Id="rId3" Type="http://schemas.openxmlformats.org/officeDocument/2006/relationships/slide" Target="slides/slide27.xml"/><Relationship Id="rId7" Type="http://schemas.openxmlformats.org/officeDocument/2006/relationships/slide" Target="slides/slide40.xml"/><Relationship Id="rId2" Type="http://schemas.openxmlformats.org/officeDocument/2006/relationships/slide" Target="slides/slide17.xml"/><Relationship Id="rId1" Type="http://schemas.openxmlformats.org/officeDocument/2006/relationships/slide" Target="slides/slide12.xml"/><Relationship Id="rId6" Type="http://schemas.openxmlformats.org/officeDocument/2006/relationships/slide" Target="slides/slide36.xml"/><Relationship Id="rId5" Type="http://schemas.openxmlformats.org/officeDocument/2006/relationships/slide" Target="slides/slide34.xml"/><Relationship Id="rId4" Type="http://schemas.openxmlformats.org/officeDocument/2006/relationships/slide" Target="slides/slide28.xml"/><Relationship Id="rId9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2E8A3-0575-4BF0-B65E-5E45B64B229E}" type="datetimeFigureOut">
              <a:rPr lang="zh-CN" altLang="en-US" smtClean="0"/>
              <a:pPr/>
              <a:t>2019-9-25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F8931-2955-4B3F-BEB1-9B6D2422F2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57169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altLang="zh-CN" dirty="0" smtClean="0"/>
              <a:t>T1、T3</a:t>
            </a:r>
            <a:r>
              <a:rPr lang="zh-CN" altLang="en-US" dirty="0" smtClean="0"/>
              <a:t>串联。</a:t>
            </a:r>
            <a:r>
              <a:rPr lang="en-US" altLang="zh-CN" dirty="0" smtClean="0"/>
              <a:t>T2、T4</a:t>
            </a:r>
            <a:r>
              <a:rPr lang="zh-CN" altLang="en-US" dirty="0" smtClean="0"/>
              <a:t>并联；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F8931-2955-4B3F-BEB1-9B6D2422F28A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9237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F8931-2955-4B3F-BEB1-9B6D2422F28A}" type="slidenum">
              <a:rPr lang="zh-CN" altLang="en-US" smtClean="0"/>
              <a:pPr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84440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F8931-2955-4B3F-BEB1-9B6D2422F28A}" type="slidenum">
              <a:rPr lang="zh-CN" altLang="en-US" smtClean="0"/>
              <a:pPr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75007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F8931-2955-4B3F-BEB1-9B6D2422F28A}" type="slidenum">
              <a:rPr lang="zh-CN" altLang="en-US" smtClean="0"/>
              <a:pPr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56118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在</a:t>
            </a:r>
            <a:r>
              <a:rPr lang="en-US" altLang="zh-CN" sz="1200" dirty="0" smtClean="0">
                <a:solidFill>
                  <a:srgbClr val="FFFF00"/>
                </a:solidFill>
                <a:latin typeface="Tahoma" pitchFamily="34" charset="0"/>
              </a:rPr>
              <a:t>(A·B)’ · (C·D)’</a:t>
            </a:r>
            <a:r>
              <a:rPr lang="zh-CN" altLang="en-US" sz="1200" dirty="0" smtClean="0">
                <a:solidFill>
                  <a:srgbClr val="FFFF00"/>
                </a:solidFill>
                <a:latin typeface="Tahoma" pitchFamily="34" charset="0"/>
              </a:rPr>
              <a:t>上加两根非号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F8931-2955-4B3F-BEB1-9B6D2422F28A}" type="slidenum">
              <a:rPr lang="zh-CN" altLang="en-US" smtClean="0"/>
              <a:pPr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69374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3.3</a:t>
            </a:r>
            <a:r>
              <a:rPr lang="zh-CN" altLang="en-US" dirty="0" smtClean="0"/>
              <a:t>伏，</a:t>
            </a:r>
            <a:r>
              <a:rPr lang="en-US" altLang="zh-CN" dirty="0" smtClean="0"/>
              <a:t>2.5</a:t>
            </a:r>
            <a:r>
              <a:rPr lang="zh-CN" altLang="en-US" dirty="0" smtClean="0"/>
              <a:t>伏，</a:t>
            </a:r>
            <a:r>
              <a:rPr lang="en-US" altLang="zh-CN" dirty="0" smtClean="0"/>
              <a:t>1.8</a:t>
            </a:r>
            <a:r>
              <a:rPr lang="zh-CN" altLang="en-US" dirty="0" smtClean="0"/>
              <a:t>伏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F8931-2955-4B3F-BEB1-9B6D2422F28A}" type="slidenum">
              <a:rPr lang="zh-CN" altLang="en-US" smtClean="0"/>
              <a:pPr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4955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三极管</a:t>
            </a:r>
            <a:r>
              <a:rPr lang="zh-CN" alt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反相器工作原理：</a:t>
            </a:r>
            <a:r>
              <a:rPr lang="en-US" altLang="zh-CN" dirty="0" smtClean="0"/>
              <a:t>Vi</a:t>
            </a:r>
            <a:r>
              <a:rPr lang="zh-CN" altLang="en-US" dirty="0" smtClean="0"/>
              <a:t>高，</a:t>
            </a:r>
            <a:r>
              <a:rPr lang="en-US" altLang="zh-CN" dirty="0" smtClean="0"/>
              <a:t>T</a:t>
            </a:r>
            <a:r>
              <a:rPr lang="zh-CN" altLang="en-US" dirty="0" smtClean="0"/>
              <a:t>导通，</a:t>
            </a:r>
            <a:r>
              <a:rPr lang="en-US" altLang="zh-CN" dirty="0" smtClean="0"/>
              <a:t>Vo</a:t>
            </a:r>
            <a:r>
              <a:rPr lang="zh-CN" altLang="en-US" dirty="0" smtClean="0"/>
              <a:t>低。</a:t>
            </a:r>
            <a:r>
              <a:rPr lang="en-US" altLang="zh-CN" dirty="0" smtClean="0"/>
              <a:t>Vi</a:t>
            </a:r>
            <a:r>
              <a:rPr lang="zh-CN" altLang="en-US" dirty="0" smtClean="0"/>
              <a:t>低，</a:t>
            </a:r>
            <a:r>
              <a:rPr lang="en-US" altLang="zh-CN" dirty="0" smtClean="0"/>
              <a:t>T</a:t>
            </a:r>
            <a:r>
              <a:rPr lang="zh-CN" altLang="en-US" dirty="0" smtClean="0"/>
              <a:t>截止，</a:t>
            </a:r>
            <a:r>
              <a:rPr lang="en-US" altLang="zh-CN" dirty="0" smtClean="0"/>
              <a:t>Vo</a:t>
            </a:r>
            <a:r>
              <a:rPr lang="zh-CN" altLang="en-US" dirty="0" smtClean="0"/>
              <a:t>高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F8931-2955-4B3F-BEB1-9B6D2422F28A}" type="slidenum">
              <a:rPr lang="zh-CN" altLang="en-US" smtClean="0"/>
              <a:pPr/>
              <a:t>65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6274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F8931-2955-4B3F-BEB1-9B6D2422F28A}" type="slidenum">
              <a:rPr lang="zh-CN" altLang="en-US" smtClean="0"/>
              <a:pPr/>
              <a:t>73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05940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F8931-2955-4B3F-BEB1-9B6D2422F28A}" type="slidenum">
              <a:rPr lang="zh-CN" altLang="en-US" smtClean="0"/>
              <a:pPr/>
              <a:t>74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762023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CMOS</a:t>
            </a:r>
            <a:r>
              <a:rPr lang="zh-CN" altLang="en-US" dirty="0" smtClean="0"/>
              <a:t>的</a:t>
            </a:r>
            <a:r>
              <a:rPr lang="en-US" altLang="zh-CN" dirty="0" smtClean="0"/>
              <a:t>gate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基本上不需要电流。这也是</a:t>
            </a:r>
            <a:r>
              <a:rPr lang="en-US" altLang="zh-CN" baseline="0" dirty="0" smtClean="0"/>
              <a:t>CMOS</a:t>
            </a:r>
            <a:r>
              <a:rPr lang="zh-CN" altLang="en-US" baseline="0" dirty="0" smtClean="0"/>
              <a:t>电路受静电影响大的原因。很小电流会造成输入电平的变化。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 smtClean="0"/>
              <a:t>晶体管流入电流为“</a:t>
            </a:r>
            <a:r>
              <a:rPr lang="en-US" altLang="zh-CN" baseline="0" dirty="0" smtClean="0"/>
              <a:t>+</a:t>
            </a:r>
            <a:r>
              <a:rPr lang="zh-CN" altLang="en-US" baseline="0" dirty="0" smtClean="0"/>
              <a:t>”，流出电路为“</a:t>
            </a:r>
            <a:r>
              <a:rPr lang="en-US" altLang="zh-CN" baseline="0" dirty="0" smtClean="0"/>
              <a:t>-</a:t>
            </a:r>
            <a:r>
              <a:rPr lang="zh-CN" altLang="en-US" baseline="0" dirty="0" smtClean="0"/>
              <a:t>”  总扇出是</a:t>
            </a:r>
            <a:r>
              <a:rPr lang="en-US" altLang="zh-CN" baseline="0" dirty="0" smtClean="0"/>
              <a:t>min</a:t>
            </a:r>
            <a:r>
              <a:rPr lang="zh-CN" altLang="en-US" baseline="0" dirty="0" smtClean="0"/>
              <a:t>（</a:t>
            </a:r>
            <a:r>
              <a:rPr lang="en-US" altLang="zh-CN" baseline="0" dirty="0" smtClean="0"/>
              <a:t>10,200</a:t>
            </a:r>
            <a:r>
              <a:rPr lang="zh-CN" altLang="en-US" baseline="0" dirty="0" smtClean="0"/>
              <a:t>）</a:t>
            </a:r>
            <a:r>
              <a:rPr lang="en-US" altLang="zh-CN" baseline="0" dirty="0" smtClean="0"/>
              <a:t>=10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F8931-2955-4B3F-BEB1-9B6D2422F28A}" type="slidenum">
              <a:rPr lang="zh-CN" altLang="en-US" smtClean="0"/>
              <a:pPr/>
              <a:t>75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27915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CMOS</a:t>
            </a:r>
            <a:r>
              <a:rPr lang="zh-CN" altLang="en-US" dirty="0" smtClean="0"/>
              <a:t>的</a:t>
            </a:r>
            <a:r>
              <a:rPr lang="en-US" altLang="zh-CN" dirty="0" smtClean="0"/>
              <a:t>gate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基本上不需要电流。这也是</a:t>
            </a:r>
            <a:r>
              <a:rPr lang="en-US" altLang="zh-CN" baseline="0" dirty="0" smtClean="0"/>
              <a:t>CMOS</a:t>
            </a:r>
            <a:r>
              <a:rPr lang="zh-CN" altLang="en-US" baseline="0" dirty="0" smtClean="0"/>
              <a:t>电路受静电影响大的原因。很小电流会造成输入电平的变化。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 smtClean="0"/>
              <a:t>晶体管流入电流为“</a:t>
            </a:r>
            <a:r>
              <a:rPr lang="en-US" altLang="zh-CN" baseline="0" dirty="0" smtClean="0"/>
              <a:t>+</a:t>
            </a:r>
            <a:r>
              <a:rPr lang="zh-CN" altLang="en-US" baseline="0" dirty="0" smtClean="0"/>
              <a:t>”，流出电路为“</a:t>
            </a:r>
            <a:r>
              <a:rPr lang="en-US" altLang="zh-CN" baseline="0" dirty="0" smtClean="0"/>
              <a:t>-</a:t>
            </a:r>
            <a:r>
              <a:rPr lang="zh-CN" altLang="en-US" baseline="0" dirty="0" smtClean="0"/>
              <a:t>”  总扇出是</a:t>
            </a:r>
            <a:r>
              <a:rPr lang="en-US" altLang="zh-CN" baseline="0" dirty="0" smtClean="0"/>
              <a:t>min</a:t>
            </a:r>
            <a:r>
              <a:rPr lang="zh-CN" altLang="en-US" baseline="0" dirty="0" smtClean="0"/>
              <a:t>（</a:t>
            </a:r>
            <a:r>
              <a:rPr lang="en-US" altLang="zh-CN" baseline="0" dirty="0" smtClean="0"/>
              <a:t>10,200</a:t>
            </a:r>
            <a:r>
              <a:rPr lang="zh-CN" altLang="en-US" baseline="0" dirty="0" smtClean="0"/>
              <a:t>）</a:t>
            </a:r>
            <a:r>
              <a:rPr lang="en-US" altLang="zh-CN" baseline="0" dirty="0" smtClean="0"/>
              <a:t>=10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F8931-2955-4B3F-BEB1-9B6D2422F28A}" type="slidenum">
              <a:rPr lang="zh-CN" altLang="en-US" smtClean="0"/>
              <a:pPr/>
              <a:t>76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27915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F8931-2955-4B3F-BEB1-9B6D2422F28A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23131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Q1,Q3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同时导通， 或</a:t>
            </a:r>
            <a:r>
              <a:rPr lang="en-US" altLang="zh-CN" baseline="0" dirty="0" smtClean="0"/>
              <a:t>Q5,Q7</a:t>
            </a:r>
            <a:r>
              <a:rPr lang="zh-CN" altLang="en-US" baseline="0" dirty="0" smtClean="0"/>
              <a:t>同时导通，则</a:t>
            </a:r>
            <a:r>
              <a:rPr lang="en-US" altLang="zh-CN" baseline="0" dirty="0" smtClean="0"/>
              <a:t>Z</a:t>
            </a:r>
            <a:r>
              <a:rPr lang="zh-CN" altLang="en-US" baseline="0" dirty="0" smtClean="0"/>
              <a:t>为</a:t>
            </a:r>
            <a:r>
              <a:rPr lang="en-US" altLang="zh-CN" baseline="0" dirty="0" smtClean="0"/>
              <a:t>0.  </a:t>
            </a:r>
            <a:r>
              <a:rPr lang="zh-CN" altLang="en-US" baseline="0" dirty="0" smtClean="0"/>
              <a:t>其他情况，</a:t>
            </a:r>
            <a:r>
              <a:rPr lang="en-US" altLang="zh-CN" baseline="0" dirty="0" smtClean="0"/>
              <a:t>Z</a:t>
            </a:r>
            <a:r>
              <a:rPr lang="zh-CN" altLang="en-US" baseline="0" dirty="0" smtClean="0"/>
              <a:t>为高电平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F8931-2955-4B3F-BEB1-9B6D2422F28A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55698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右边为</a:t>
            </a:r>
            <a:r>
              <a:rPr lang="en-US" altLang="zh-CN" dirty="0" err="1" smtClean="0"/>
              <a:t>Thevenin</a:t>
            </a:r>
            <a:r>
              <a:rPr lang="zh-CN" altLang="en-US" dirty="0" smtClean="0"/>
              <a:t>等效模型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F8931-2955-4B3F-BEB1-9B6D2422F28A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87088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F8931-2955-4B3F-BEB1-9B6D2422F28A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69432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Vin=1.5v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会导致</a:t>
            </a:r>
            <a:r>
              <a:rPr lang="en-US" altLang="zh-CN" baseline="0" dirty="0" err="1" smtClean="0"/>
              <a:t>Vout</a:t>
            </a:r>
            <a:r>
              <a:rPr lang="en-US" altLang="zh-CN" baseline="0" dirty="0" smtClean="0"/>
              <a:t>=4.31v</a:t>
            </a:r>
            <a:r>
              <a:rPr lang="zh-CN" altLang="en-US" baseline="0" dirty="0" smtClean="0"/>
              <a:t>， 导致输出高态偏低。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Vin=3.5v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会导致</a:t>
            </a:r>
            <a:r>
              <a:rPr lang="en-US" altLang="zh-CN" baseline="0" dirty="0" err="1" smtClean="0"/>
              <a:t>Vout</a:t>
            </a:r>
            <a:r>
              <a:rPr lang="en-US" altLang="zh-CN" baseline="0" dirty="0" smtClean="0"/>
              <a:t>=0.24v</a:t>
            </a:r>
            <a:r>
              <a:rPr lang="zh-CN" altLang="en-US" baseline="0" dirty="0" smtClean="0"/>
              <a:t>， 导致输出低态偏高。</a:t>
            </a:r>
            <a:endParaRPr lang="en-US" altLang="zh-CN" baseline="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F8931-2955-4B3F-BEB1-9B6D2422F28A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67928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与非门的</a:t>
            </a:r>
            <a:r>
              <a:rPr lang="zh-CN" altLang="en-US" dirty="0" smtClean="0"/>
              <a:t>扩展 </a:t>
            </a:r>
            <a:endParaRPr lang="en-US" altLang="zh-CN" dirty="0" smtClean="0"/>
          </a:p>
          <a:p>
            <a:r>
              <a:rPr lang="en-US" altLang="zh-CN" dirty="0" smtClean="0"/>
              <a:t>{[(A*B*C*D)’+(E*F*G*H)’]’}’=[(A*B*C*D)’’*(E*F*G*H)’’]’=[(A*B*C*D)*(E*F*G*H)]’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F8931-2955-4B3F-BEB1-9B6D2422F28A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 </a:t>
            </a:r>
            <a:r>
              <a:rPr lang="zh-CN" altLang="en-US" baseline="0" dirty="0" smtClean="0"/>
              <a:t>输入端并联，有问题。 可以通过与非接高电平，也可通过或非接低电平。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F8931-2955-4B3F-BEB1-9B6D2422F28A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37028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 </a:t>
            </a:r>
            <a:r>
              <a:rPr lang="zh-CN" altLang="en-US" baseline="0" dirty="0" smtClean="0"/>
              <a:t>输入端并联，存在一定缺陷。 可以通过与非接高电平，也可通过或非接低电平。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F8931-2955-4B3F-BEB1-9B6D2422F28A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37028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5760" cy="535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hidden">
            <a:xfrm>
              <a:off x="0" y="3147"/>
              <a:ext cx="5760" cy="117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3083" name="AutoShape 11"/>
            <p:cNvSpPr>
              <a:spLocks noChangeArrowheads="1"/>
            </p:cNvSpPr>
            <p:nvPr/>
          </p:nvSpPr>
          <p:spPr bwMode="auto">
            <a:xfrm rot="5400000" flipH="1">
              <a:off x="82" y="1994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4" name="AutoShape 12"/>
            <p:cNvSpPr>
              <a:spLocks noChangeArrowheads="1"/>
            </p:cNvSpPr>
            <p:nvPr/>
          </p:nvSpPr>
          <p:spPr bwMode="auto">
            <a:xfrm rot="5400000" flipH="1">
              <a:off x="82" y="2588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5" name="AutoShape 13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 rot="5400000" flipH="1">
              <a:off x="84" y="3774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8" name="AutoShape 16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9" name="AutoShape 17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 sz="3600"/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 flipH="1">
            <a:off x="547688" y="2717800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 sz="3600"/>
          </a:p>
        </p:txBody>
      </p:sp>
      <p:sp>
        <p:nvSpPr>
          <p:cNvPr id="3092" name="Oval 20"/>
          <p:cNvSpPr>
            <a:spLocks noChangeArrowheads="1"/>
          </p:cNvSpPr>
          <p:nvPr/>
        </p:nvSpPr>
        <p:spPr bwMode="auto">
          <a:xfrm>
            <a:off x="433388" y="26971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 sz="3600"/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463550" y="2700338"/>
            <a:ext cx="161925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 sz="3600"/>
          </a:p>
        </p:txBody>
      </p:sp>
      <p:sp>
        <p:nvSpPr>
          <p:cNvPr id="3094" name="Oval 22"/>
          <p:cNvSpPr>
            <a:spLocks noChangeArrowheads="1"/>
          </p:cNvSpPr>
          <p:nvPr/>
        </p:nvSpPr>
        <p:spPr bwMode="auto">
          <a:xfrm>
            <a:off x="9236075" y="2697163"/>
            <a:ext cx="304800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 sz="3600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484188" y="2760663"/>
            <a:ext cx="875188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 sz="3600"/>
          </a:p>
        </p:txBody>
      </p:sp>
      <p:grpSp>
        <p:nvGrpSpPr>
          <p:cNvPr id="3096" name="Group 24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3097" name="AutoShape 25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8" name="AutoShape 26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9" name="AutoShape 27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0" name="AutoShape 28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1" name="AutoShape 29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2" name="AutoShape 30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3" name="Freeform 31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4" name="Freeform 32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60 h 264"/>
                <a:gd name="T2" fmla="*/ 1 w 457"/>
                <a:gd name="T3" fmla="*/ 0 h 264"/>
                <a:gd name="T4" fmla="*/ 0 w 457"/>
                <a:gd name="T5" fmla="*/ 264 h 264"/>
                <a:gd name="T6" fmla="*/ 457 w 457"/>
                <a:gd name="T7" fmla="*/ 26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1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1154113" y="1881188"/>
            <a:ext cx="7772400" cy="76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71575" y="3124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dt" sz="quarter" idx="2"/>
          </p:nvPr>
        </p:nvSpPr>
        <p:spPr>
          <a:xfrm>
            <a:off x="1119188" y="63182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110" name="Rectangle 38"/>
          <p:cNvSpPr>
            <a:spLocks noGrp="1" noChangeArrowheads="1"/>
          </p:cNvSpPr>
          <p:nvPr>
            <p:ph type="ftr" sz="quarter" idx="3"/>
          </p:nvPr>
        </p:nvSpPr>
        <p:spPr>
          <a:xfrm>
            <a:off x="3557588" y="63182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111" name="Rectangle 3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86588" y="63182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B3BD716-70D0-46CB-AF9B-CF0FEA4E5DAB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" grpId="0" animBg="1" autoUpdateAnimBg="0"/>
      <p:bldP spid="3094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4B722-5CD4-48A1-822F-23771D19D8A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29996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53250" y="814388"/>
            <a:ext cx="1962150" cy="52816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066800" y="814388"/>
            <a:ext cx="5734050" cy="52816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AD1D0-991A-42A6-B4AC-D0C3A0F3C4E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796699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066800" y="814388"/>
            <a:ext cx="7848600" cy="52816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541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592513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0215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5E2EF14-0F8A-4EA7-B9B2-606A051D4A8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88388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AB735-1BA6-419A-8D50-60D4ED0D41A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02330907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7D555-35E4-40B1-8135-52478DEF793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57594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673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27293-929D-462C-A877-DEB7EC06B40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05442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C916A-EBC1-493D-BFDC-6D4DD82319B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82277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76A26-601E-42E5-969A-D08B2D48358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50703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5D5D8-2F5E-4D45-9133-1E552CC3DE0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17118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27CC7-A945-4B6A-A21F-7C603516A29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13172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06C51-BC49-4A59-9392-33793D55D3B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44905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2056" name="AutoShape 8"/>
            <p:cNvSpPr>
              <a:spLocks noChangeArrowheads="1"/>
            </p:cNvSpPr>
            <p:nvPr/>
          </p:nvSpPr>
          <p:spPr bwMode="auto">
            <a:xfrm rot="5400000" flipH="1">
              <a:off x="82" y="1994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57" name="AutoShape 9"/>
            <p:cNvSpPr>
              <a:spLocks noChangeArrowheads="1"/>
            </p:cNvSpPr>
            <p:nvPr/>
          </p:nvSpPr>
          <p:spPr bwMode="auto">
            <a:xfrm rot="5400000" flipH="1">
              <a:off x="82" y="2588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58" name="AutoShape 10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59" name="AutoShape 11"/>
            <p:cNvSpPr>
              <a:spLocks noChangeArrowheads="1"/>
            </p:cNvSpPr>
            <p:nvPr/>
          </p:nvSpPr>
          <p:spPr bwMode="auto">
            <a:xfrm rot="5400000" flipH="1">
              <a:off x="84" y="3774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60" name="AutoShape 12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61" name="AutoShape 13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62" name="AutoShape 14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 sz="3600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 flipH="1">
            <a:off x="547688" y="1703388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 sz="3600"/>
          </a:p>
        </p:txBody>
      </p:sp>
      <p:sp>
        <p:nvSpPr>
          <p:cNvPr id="2065" name="Oval 17"/>
          <p:cNvSpPr>
            <a:spLocks noChangeArrowheads="1"/>
          </p:cNvSpPr>
          <p:nvPr/>
        </p:nvSpPr>
        <p:spPr bwMode="auto">
          <a:xfrm>
            <a:off x="460375" y="17065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 sz="3600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 sz="3600"/>
          </a:p>
        </p:txBody>
      </p:sp>
      <p:sp>
        <p:nvSpPr>
          <p:cNvPr id="2067" name="Oval 19"/>
          <p:cNvSpPr>
            <a:spLocks noChangeArrowheads="1"/>
          </p:cNvSpPr>
          <p:nvPr/>
        </p:nvSpPr>
        <p:spPr bwMode="auto">
          <a:xfrm>
            <a:off x="9209088" y="1676400"/>
            <a:ext cx="304800" cy="274638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 sz="3600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457200" y="1739900"/>
            <a:ext cx="875188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 sz="3600"/>
          </a:p>
        </p:txBody>
      </p:sp>
      <p:grpSp>
        <p:nvGrpSpPr>
          <p:cNvPr id="2069" name="Group 21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2070" name="AutoShape 22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71" name="AutoShape 23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72" name="AutoShape 24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73" name="AutoShape 25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74" name="AutoShape 26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75" name="AutoShape 27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60 h 264"/>
                <a:gd name="T2" fmla="*/ 1 w 457"/>
                <a:gd name="T3" fmla="*/ 0 h 264"/>
                <a:gd name="T4" fmla="*/ 0 w 457"/>
                <a:gd name="T5" fmla="*/ 264 h 264"/>
                <a:gd name="T6" fmla="*/ 457 w 457"/>
                <a:gd name="T7" fmla="*/ 26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080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814388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84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82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4113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US" altLang="zh-CN"/>
          </a:p>
        </p:txBody>
      </p:sp>
      <p:sp>
        <p:nvSpPr>
          <p:cNvPr id="2083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2513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en-US" altLang="zh-CN"/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1513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7475CA92-7B5A-471D-BDD5-13D1CE105CC7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animBg="1" autoUpdateAnimBg="0"/>
      <p:bldP spid="2067" grpId="0" animBg="1" autoUpdateAnimBg="0"/>
    </p:bld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宋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宋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宋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4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35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38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153400" cy="762000"/>
          </a:xfrm>
        </p:spPr>
        <p:txBody>
          <a:bodyPr/>
          <a:lstStyle/>
          <a:p>
            <a:r>
              <a:rPr lang="zh-CN" altLang="en-US" dirty="0"/>
              <a:t>  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第二章 数字电路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915400" cy="5867400"/>
          </a:xfrm>
        </p:spPr>
        <p:txBody>
          <a:bodyPr/>
          <a:lstStyle/>
          <a:p>
            <a:r>
              <a:rPr lang="zh-CN" altLang="en-US" dirty="0">
                <a:latin typeface="黑体" pitchFamily="49" charset="-122"/>
                <a:ea typeface="黑体" pitchFamily="49" charset="-122"/>
              </a:rPr>
              <a:t>概述</a:t>
            </a:r>
          </a:p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.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1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逻辑信号与门电路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.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逻辑系列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.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3 CMOS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逻辑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.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4 CMOS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电路的电气特性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2.5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双极逻辑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  <a:p>
            <a:pPr>
              <a:buFontTx/>
              <a:buNone/>
            </a:pP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107504" y="1418389"/>
            <a:ext cx="71577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F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CMOS</a:t>
            </a:r>
            <a:r>
              <a:rPr lang="en-US" altLang="zh-CN" sz="3200" dirty="0">
                <a:solidFill>
                  <a:srgbClr val="FFF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: 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V</a:t>
            </a:r>
            <a:r>
              <a:rPr lang="en-US" altLang="zh-CN" sz="32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DD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=+3V～+18V； V</a:t>
            </a:r>
            <a:r>
              <a:rPr lang="en-US" altLang="zh-CN" sz="32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L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=0V; V</a:t>
            </a:r>
            <a:r>
              <a:rPr lang="en-US" altLang="zh-CN" sz="32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H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= V</a:t>
            </a:r>
            <a:r>
              <a:rPr lang="en-US" altLang="zh-CN" sz="32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DD</a:t>
            </a:r>
            <a:endParaRPr lang="zh-CN" altLang="en-US" sz="3200" baseline="-250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-36512" y="2002216"/>
            <a:ext cx="941399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omplimentary M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etal-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xide-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emiconductor Logic</a:t>
            </a:r>
            <a:r>
              <a: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互补式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金属</a:t>
            </a: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氧化层</a:t>
            </a: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半导体逻辑电路。速度慢，功耗小，抗干扰强，集成度高。</a:t>
            </a:r>
            <a:endParaRPr lang="en-US" altLang="zh-CN" sz="3200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79512" y="420670"/>
            <a:ext cx="32624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常用的</a:t>
            </a:r>
            <a:r>
              <a:rPr lang="zh-CN" alt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逻辑器件:</a:t>
            </a:r>
            <a:endParaRPr lang="zh-CN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14" y="4201138"/>
            <a:ext cx="60644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dirty="0">
                <a:solidFill>
                  <a:srgbClr val="FFF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TTL: </a:t>
            </a:r>
            <a:r>
              <a:rPr lang="en-US" altLang="zh-CN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V</a:t>
            </a:r>
            <a:r>
              <a:rPr lang="en-US" altLang="zh-CN" sz="32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CC</a:t>
            </a:r>
            <a:r>
              <a:rPr lang="en-US" altLang="zh-CN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=+5V; V</a:t>
            </a:r>
            <a:r>
              <a:rPr lang="en-US" altLang="zh-CN" sz="32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L</a:t>
            </a:r>
            <a:r>
              <a:rPr lang="en-US" altLang="zh-CN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=0.2V; V</a:t>
            </a:r>
            <a:r>
              <a:rPr lang="en-US" altLang="zh-CN" sz="32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H</a:t>
            </a:r>
            <a:r>
              <a:rPr lang="en-US" altLang="zh-CN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=3.6V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-32" y="4777202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Transistor </a:t>
            </a:r>
            <a:r>
              <a:rPr lang="en-US" altLang="zh-CN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Transistor</a:t>
            </a:r>
            <a:r>
              <a:rPr lang="en-US" altLang="zh-CN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 Logic(TTL) </a:t>
            </a:r>
            <a:r>
              <a:rPr lang="zh-CN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晶体管晶体管逻辑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1406" y="5349893"/>
            <a:ext cx="82089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电路。速度中等，功耗较大，性价比高。</a:t>
            </a:r>
            <a:endParaRPr lang="zh-CN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itchFamily="49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10</a:t>
            </a:fld>
            <a:endParaRPr lang="en-US" altLang="zh-CN"/>
          </a:p>
        </p:txBody>
      </p:sp>
      <p:sp>
        <p:nvSpPr>
          <p:cNvPr id="9" name="矩形 8"/>
          <p:cNvSpPr/>
          <p:nvPr/>
        </p:nvSpPr>
        <p:spPr>
          <a:xfrm>
            <a:off x="285720" y="6215082"/>
            <a:ext cx="4974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教材</a:t>
            </a:r>
            <a:r>
              <a:rPr lang="en-US" altLang="zh-CN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P61</a:t>
            </a:r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，方框注释：</a:t>
            </a:r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V</a:t>
            </a:r>
            <a:r>
              <a:rPr lang="en-US" altLang="zh-CN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DD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和</a:t>
            </a:r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V</a:t>
            </a:r>
            <a:r>
              <a:rPr lang="en-US" altLang="zh-CN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CC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2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build="p" autoUpdateAnimBg="0"/>
      <p:bldP spid="82956" grpId="0" build="p" autoUpdateAnimBg="0"/>
      <p:bldP spid="13" grpId="0" build="p" autoUpdateAnimBg="0"/>
      <p:bldP spid="14" grpId="0" build="p" autoUpdateAnimBg="0"/>
      <p:bldP spid="1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357166"/>
            <a:ext cx="7772400" cy="762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.</a:t>
            </a:r>
            <a:r>
              <a:rPr lang="en-US" altLang="zh-CN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3   CMOS</a:t>
            </a:r>
            <a:r>
              <a:rPr lang="zh-CN" altLang="en-US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逻辑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524000"/>
            <a:ext cx="7848600" cy="4572000"/>
          </a:xfrm>
        </p:spPr>
        <p:txBody>
          <a:bodyPr/>
          <a:lstStyle/>
          <a:p>
            <a:r>
              <a:rPr lang="en-US" altLang="zh-CN" dirty="0"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、</a:t>
            </a:r>
            <a:r>
              <a:rPr lang="en-US" altLang="zh-CN" dirty="0">
                <a:latin typeface="黑体" pitchFamily="2" charset="-122"/>
                <a:ea typeface="黑体" pitchFamily="2" charset="-122"/>
              </a:rPr>
              <a:t>CMOS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逻辑电平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00364" y="2554299"/>
            <a:ext cx="3376612" cy="2517775"/>
            <a:chOff x="1968" y="1731"/>
            <a:chExt cx="2127" cy="1586"/>
          </a:xfrm>
        </p:grpSpPr>
        <p:sp>
          <p:nvSpPr>
            <p:cNvPr id="154629" name="Rectangle 5"/>
            <p:cNvSpPr>
              <a:spLocks noChangeArrowheads="1"/>
            </p:cNvSpPr>
            <p:nvPr/>
          </p:nvSpPr>
          <p:spPr bwMode="auto">
            <a:xfrm>
              <a:off x="1968" y="1872"/>
              <a:ext cx="1584" cy="129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30000"/>
                </a:lnSpc>
              </a:pPr>
              <a:r>
                <a:rPr lang="zh-CN" altLang="en-US" sz="2800" b="1">
                  <a:latin typeface="Times New Roman" pitchFamily="18" charset="0"/>
                  <a:ea typeface="楷体_GB2312" pitchFamily="49" charset="-122"/>
                </a:rPr>
                <a:t>逻辑1（高态）</a:t>
              </a:r>
            </a:p>
            <a:p>
              <a:pPr algn="ctr">
                <a:lnSpc>
                  <a:spcPct val="130000"/>
                </a:lnSpc>
              </a:pPr>
              <a:endParaRPr lang="zh-CN" altLang="en-US" sz="2800" b="1">
                <a:latin typeface="Times New Roman" pitchFamily="18" charset="0"/>
                <a:ea typeface="楷体_GB2312" pitchFamily="49" charset="-122"/>
              </a:endParaRPr>
            </a:p>
            <a:p>
              <a:pPr algn="ctr">
                <a:lnSpc>
                  <a:spcPct val="190000"/>
                </a:lnSpc>
              </a:pPr>
              <a:r>
                <a:rPr lang="zh-CN" altLang="en-US" sz="2800" b="1">
                  <a:latin typeface="Times New Roman" pitchFamily="18" charset="0"/>
                  <a:ea typeface="楷体_GB2312" pitchFamily="49" charset="-122"/>
                </a:rPr>
                <a:t>逻辑0（低态）</a:t>
              </a:r>
            </a:p>
          </p:txBody>
        </p:sp>
        <p:sp>
          <p:nvSpPr>
            <p:cNvPr id="154630" name="Line 6"/>
            <p:cNvSpPr>
              <a:spLocks noChangeShapeType="1"/>
            </p:cNvSpPr>
            <p:nvPr/>
          </p:nvSpPr>
          <p:spPr bwMode="auto">
            <a:xfrm>
              <a:off x="1968" y="2304"/>
              <a:ext cx="15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4631" name="Line 7"/>
            <p:cNvSpPr>
              <a:spLocks noChangeShapeType="1"/>
            </p:cNvSpPr>
            <p:nvPr/>
          </p:nvSpPr>
          <p:spPr bwMode="auto">
            <a:xfrm>
              <a:off x="1968" y="2736"/>
              <a:ext cx="15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4632" name="Text Box 8"/>
            <p:cNvSpPr txBox="1">
              <a:spLocks noChangeArrowheads="1"/>
            </p:cNvSpPr>
            <p:nvPr/>
          </p:nvSpPr>
          <p:spPr bwMode="auto">
            <a:xfrm>
              <a:off x="3600" y="1731"/>
              <a:ext cx="4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b="1">
                  <a:latin typeface="Times New Roman" pitchFamily="18" charset="0"/>
                </a:rPr>
                <a:t>5.0</a:t>
              </a:r>
              <a:r>
                <a:rPr lang="en-US" altLang="zh-CN" b="1">
                  <a:latin typeface="Times New Roman" pitchFamily="18" charset="0"/>
                </a:rPr>
                <a:t>V</a:t>
              </a:r>
            </a:p>
          </p:txBody>
        </p:sp>
        <p:sp>
          <p:nvSpPr>
            <p:cNvPr id="154633" name="Text Box 9"/>
            <p:cNvSpPr txBox="1">
              <a:spLocks noChangeArrowheads="1"/>
            </p:cNvSpPr>
            <p:nvPr/>
          </p:nvSpPr>
          <p:spPr bwMode="auto">
            <a:xfrm>
              <a:off x="3600" y="2165"/>
              <a:ext cx="4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b="1">
                  <a:latin typeface="Times New Roman" pitchFamily="18" charset="0"/>
                </a:rPr>
                <a:t>3.5</a:t>
              </a:r>
              <a:r>
                <a:rPr lang="en-US" altLang="zh-CN" b="1">
                  <a:latin typeface="Times New Roman" pitchFamily="18" charset="0"/>
                </a:rPr>
                <a:t>V</a:t>
              </a:r>
            </a:p>
          </p:txBody>
        </p:sp>
        <p:sp>
          <p:nvSpPr>
            <p:cNvPr id="154634" name="Text Box 10"/>
            <p:cNvSpPr txBox="1">
              <a:spLocks noChangeArrowheads="1"/>
            </p:cNvSpPr>
            <p:nvPr/>
          </p:nvSpPr>
          <p:spPr bwMode="auto">
            <a:xfrm>
              <a:off x="3600" y="2597"/>
              <a:ext cx="4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b="1">
                  <a:latin typeface="Times New Roman" pitchFamily="18" charset="0"/>
                </a:rPr>
                <a:t>1.5</a:t>
              </a:r>
              <a:r>
                <a:rPr lang="en-US" altLang="zh-CN" b="1">
                  <a:latin typeface="Times New Roman" pitchFamily="18" charset="0"/>
                </a:rPr>
                <a:t>V</a:t>
              </a:r>
            </a:p>
          </p:txBody>
        </p:sp>
        <p:sp>
          <p:nvSpPr>
            <p:cNvPr id="154635" name="Text Box 11"/>
            <p:cNvSpPr txBox="1">
              <a:spLocks noChangeArrowheads="1"/>
            </p:cNvSpPr>
            <p:nvPr/>
          </p:nvSpPr>
          <p:spPr bwMode="auto">
            <a:xfrm>
              <a:off x="3600" y="3029"/>
              <a:ext cx="4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b="1">
                  <a:latin typeface="Times New Roman" pitchFamily="18" charset="0"/>
                </a:rPr>
                <a:t>0.0</a:t>
              </a:r>
              <a:r>
                <a:rPr lang="en-US" altLang="zh-CN" b="1">
                  <a:latin typeface="Times New Roman" pitchFamily="18" charset="0"/>
                </a:rPr>
                <a:t>V</a:t>
              </a:r>
            </a:p>
          </p:txBody>
        </p:sp>
      </p:grpSp>
      <p:sp>
        <p:nvSpPr>
          <p:cNvPr id="154636" name="Text Box 12"/>
          <p:cNvSpPr txBox="1">
            <a:spLocks noChangeArrowheads="1"/>
          </p:cNvSpPr>
          <p:nvPr/>
        </p:nvSpPr>
        <p:spPr bwMode="auto">
          <a:xfrm>
            <a:off x="3649651" y="3562362"/>
            <a:ext cx="1255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folHlink"/>
                </a:solidFill>
                <a:ea typeface="隶书" pitchFamily="49" charset="-122"/>
              </a:rPr>
              <a:t>未定义</a:t>
            </a:r>
          </a:p>
        </p:txBody>
      </p:sp>
      <p:sp>
        <p:nvSpPr>
          <p:cNvPr id="154637" name="Text Box 13"/>
          <p:cNvSpPr txBox="1">
            <a:spLocks noChangeArrowheads="1"/>
          </p:cNvSpPr>
          <p:nvPr/>
        </p:nvSpPr>
        <p:spPr bwMode="auto">
          <a:xfrm>
            <a:off x="2786050" y="5286388"/>
            <a:ext cx="3467616" cy="67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典型的5</a:t>
            </a: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V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电源电压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11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 autoUpdateAnimBg="0"/>
      <p:bldP spid="154636" grpId="0" autoUpdateAnimBg="0"/>
      <p:bldP spid="15463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428604"/>
            <a:ext cx="7772400" cy="762000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、</a:t>
            </a:r>
            <a:r>
              <a:rPr lang="en-US" altLang="zh-CN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MOS</a:t>
            </a:r>
            <a:r>
              <a:rPr lang="zh-CN" altLang="en-US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晶体管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314464"/>
            <a:ext cx="7848600" cy="4114800"/>
          </a:xfrm>
        </p:spPr>
        <p:txBody>
          <a:bodyPr/>
          <a:lstStyle/>
          <a:p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N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沟道 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(</a:t>
            </a:r>
            <a:r>
              <a:rPr lang="en-US" altLang="zh-CN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b="1" dirty="0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ot point in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)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    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4583239" y="2000240"/>
            <a:ext cx="406072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通常</a:t>
            </a:r>
            <a:r>
              <a:rPr lang="zh-CN" altLang="en-US" sz="3200" b="1" dirty="0">
                <a:latin typeface="Times New Roman" pitchFamily="18" charset="0"/>
                <a:ea typeface="楷体_GB2312" pitchFamily="49" charset="-122"/>
              </a:rPr>
              <a:t>：</a:t>
            </a:r>
            <a:r>
              <a:rPr lang="en-US" altLang="zh-CN" sz="3200" b="1" i="1" dirty="0" err="1">
                <a:latin typeface="Times New Roman" pitchFamily="18" charset="0"/>
                <a:ea typeface="楷体_GB2312" pitchFamily="49" charset="-122"/>
              </a:rPr>
              <a:t>V</a:t>
            </a:r>
            <a:r>
              <a:rPr lang="en-US" altLang="zh-CN" sz="3200" b="1" i="1" baseline="-25000" dirty="0" err="1">
                <a:latin typeface="Times New Roman" pitchFamily="18" charset="0"/>
                <a:ea typeface="楷体_GB2312" pitchFamily="49" charset="-122"/>
              </a:rPr>
              <a:t>gs</a:t>
            </a:r>
            <a:r>
              <a:rPr lang="en-US" altLang="zh-CN" sz="3200" b="1" i="1" baseline="-25000" dirty="0">
                <a:latin typeface="Times New Roman" pitchFamily="18" charset="0"/>
                <a:ea typeface="楷体_GB2312" pitchFamily="49" charset="-122"/>
              </a:rPr>
              <a:t> </a:t>
            </a:r>
            <a:r>
              <a:rPr lang="en-US" altLang="zh-CN" sz="3200" b="1" dirty="0">
                <a:latin typeface="Times New Roman" pitchFamily="18" charset="0"/>
                <a:ea typeface="楷体_GB2312" pitchFamily="49" charset="-122"/>
              </a:rPr>
              <a:t>&gt; = 0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zh-CN" sz="3200" b="1" dirty="0">
                <a:latin typeface="Times New Roman" pitchFamily="18" charset="0"/>
                <a:ea typeface="楷体_GB2312" pitchFamily="49" charset="-122"/>
              </a:rPr>
              <a:t> </a:t>
            </a:r>
            <a:r>
              <a:rPr lang="en-US" altLang="zh-CN" sz="3200" b="1" i="1" dirty="0" err="1">
                <a:latin typeface="Times New Roman" pitchFamily="18" charset="0"/>
                <a:ea typeface="楷体_GB2312" pitchFamily="49" charset="-122"/>
              </a:rPr>
              <a:t>V</a:t>
            </a:r>
            <a:r>
              <a:rPr lang="en-US" altLang="zh-CN" sz="3200" b="1" i="1" baseline="-25000" dirty="0" err="1">
                <a:latin typeface="Times New Roman" pitchFamily="18" charset="0"/>
                <a:ea typeface="楷体_GB2312" pitchFamily="49" charset="-122"/>
              </a:rPr>
              <a:t>gs</a:t>
            </a:r>
            <a:r>
              <a:rPr lang="en-US" altLang="zh-CN" sz="3200" b="1" i="1" baseline="-25000" dirty="0">
                <a:latin typeface="Times New Roman" pitchFamily="18" charset="0"/>
                <a:ea typeface="楷体_GB2312" pitchFamily="49" charset="-122"/>
              </a:rPr>
              <a:t> </a:t>
            </a:r>
            <a:r>
              <a:rPr lang="en-US" altLang="zh-CN" sz="3200" b="1" dirty="0">
                <a:latin typeface="Times New Roman" pitchFamily="18" charset="0"/>
                <a:ea typeface="楷体_GB2312" pitchFamily="49" charset="-122"/>
              </a:rPr>
              <a:t>= 0</a:t>
            </a:r>
          </a:p>
          <a:p>
            <a:pPr>
              <a:lnSpc>
                <a:spcPct val="150000"/>
              </a:lnSpc>
            </a:pPr>
            <a:r>
              <a:rPr lang="en-US" altLang="zh-CN" sz="3200" b="1" i="1" dirty="0">
                <a:latin typeface="Times New Roman" pitchFamily="18" charset="0"/>
                <a:ea typeface="楷体_GB2312" pitchFamily="49" charset="-122"/>
              </a:rPr>
              <a:t>      </a:t>
            </a:r>
            <a:r>
              <a:rPr lang="en-US" altLang="zh-CN" sz="3200" b="1" i="1" dirty="0" err="1">
                <a:latin typeface="Times New Roman" pitchFamily="18" charset="0"/>
                <a:ea typeface="楷体_GB2312" pitchFamily="49" charset="-122"/>
              </a:rPr>
              <a:t>R</a:t>
            </a:r>
            <a:r>
              <a:rPr lang="en-US" altLang="zh-CN" sz="3200" b="1" i="1" baseline="-25000" dirty="0" err="1">
                <a:latin typeface="Times New Roman" pitchFamily="18" charset="0"/>
                <a:ea typeface="楷体_GB2312" pitchFamily="49" charset="-122"/>
              </a:rPr>
              <a:t>ds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很高</a:t>
            </a:r>
            <a:r>
              <a:rPr lang="zh-CN" altLang="en-US" sz="3200" b="1" dirty="0">
                <a:latin typeface="Times New Roman" pitchFamily="18" charset="0"/>
                <a:ea typeface="楷体_GB2312" pitchFamily="49" charset="-122"/>
              </a:rPr>
              <a:t>（</a:t>
            </a:r>
            <a:r>
              <a:rPr lang="en-US" altLang="zh-CN" sz="3200" b="1" dirty="0">
                <a:latin typeface="Times New Roman" pitchFamily="18" charset="0"/>
                <a:ea typeface="楷体_GB2312" pitchFamily="49" charset="-122"/>
              </a:rPr>
              <a:t>&gt;10</a:t>
            </a:r>
            <a:r>
              <a:rPr lang="en-US" altLang="zh-CN" sz="3200" b="1" baseline="30000" dirty="0">
                <a:latin typeface="Times New Roman" pitchFamily="18" charset="0"/>
                <a:ea typeface="楷体_GB2312" pitchFamily="49" charset="-122"/>
              </a:rPr>
              <a:t>6</a:t>
            </a:r>
            <a:r>
              <a:rPr lang="en-US" altLang="zh-CN" sz="3200" b="1" dirty="0">
                <a:latin typeface="Times New Roman" pitchFamily="18" charset="0"/>
                <a:ea typeface="楷体_GB2312" pitchFamily="49" charset="-122"/>
                <a:sym typeface="Symbol" pitchFamily="18" charset="2"/>
              </a:rPr>
              <a:t>）</a:t>
            </a:r>
            <a:endParaRPr lang="en-US" altLang="zh-CN" sz="3200" b="1" dirty="0">
              <a:latin typeface="Times New Roman" pitchFamily="18" charset="0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Times New Roman" pitchFamily="18" charset="0"/>
                <a:ea typeface="楷体_GB2312" pitchFamily="49" charset="-122"/>
              </a:rPr>
              <a:t>      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截止状态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zh-CN" altLang="en-US" sz="3200" b="1" dirty="0">
                <a:latin typeface="Times New Roman" pitchFamily="18" charset="0"/>
                <a:ea typeface="楷体_GB2312" pitchFamily="49" charset="-122"/>
              </a:rPr>
              <a:t> </a:t>
            </a:r>
            <a:r>
              <a:rPr lang="en-US" altLang="zh-CN" sz="3200" b="1" i="1" dirty="0" err="1">
                <a:latin typeface="Times New Roman" pitchFamily="18" charset="0"/>
                <a:ea typeface="楷体_GB2312" pitchFamily="49" charset="-122"/>
              </a:rPr>
              <a:t>V</a:t>
            </a:r>
            <a:r>
              <a:rPr lang="en-US" altLang="zh-CN" sz="3200" b="1" i="1" baseline="-25000" dirty="0" err="1">
                <a:latin typeface="Times New Roman" pitchFamily="18" charset="0"/>
                <a:ea typeface="楷体_GB2312" pitchFamily="49" charset="-122"/>
              </a:rPr>
              <a:t>gs</a:t>
            </a:r>
            <a:r>
              <a:rPr lang="en-US" altLang="zh-CN" sz="3200" b="1" i="1" baseline="-25000" dirty="0">
                <a:latin typeface="Times New Roman" pitchFamily="18" charset="0"/>
                <a:ea typeface="楷体_GB2312" pitchFamily="49" charset="-122"/>
              </a:rPr>
              <a:t> </a:t>
            </a:r>
            <a:r>
              <a:rPr lang="en-US" altLang="zh-CN" sz="3200" b="1" dirty="0">
                <a:latin typeface="Times New Roman" pitchFamily="18" charset="0"/>
                <a:ea typeface="楷体_GB2312" pitchFamily="49" charset="-122"/>
                <a:sym typeface="Wingdings 3" pitchFamily="18" charset="2"/>
              </a:rPr>
              <a:t>   </a:t>
            </a:r>
            <a:r>
              <a:rPr lang="en-US" altLang="zh-CN" sz="3200" b="1" i="1" dirty="0" err="1">
                <a:latin typeface="Times New Roman" pitchFamily="18" charset="0"/>
                <a:ea typeface="楷体_GB2312" pitchFamily="49" charset="-122"/>
              </a:rPr>
              <a:t>R</a:t>
            </a:r>
            <a:r>
              <a:rPr lang="en-US" altLang="zh-CN" sz="3200" b="1" i="1" baseline="-25000" dirty="0" err="1">
                <a:latin typeface="Times New Roman" pitchFamily="18" charset="0"/>
                <a:ea typeface="楷体_GB2312" pitchFamily="49" charset="-122"/>
              </a:rPr>
              <a:t>ds</a:t>
            </a:r>
            <a:r>
              <a:rPr lang="en-US" altLang="zh-CN" sz="3200" b="1" i="1" baseline="-25000" dirty="0">
                <a:latin typeface="Times New Roman" pitchFamily="18" charset="0"/>
                <a:ea typeface="楷体_GB2312" pitchFamily="49" charset="-122"/>
              </a:rPr>
              <a:t> </a:t>
            </a:r>
            <a:r>
              <a:rPr lang="en-US" altLang="zh-CN" sz="3200" b="1" dirty="0">
                <a:latin typeface="Times New Roman" pitchFamily="18" charset="0"/>
                <a:ea typeface="楷体_GB2312" pitchFamily="49" charset="-122"/>
                <a:sym typeface="Wingdings 3" pitchFamily="18" charset="2"/>
              </a:rPr>
              <a:t>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Times New Roman" pitchFamily="18" charset="0"/>
                <a:ea typeface="楷体_GB2312" pitchFamily="49" charset="-122"/>
                <a:sym typeface="Wingdings 3" pitchFamily="18" charset="2"/>
              </a:rPr>
              <a:t>      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sym typeface="Wingdings 3" pitchFamily="18" charset="2"/>
              </a:rPr>
              <a:t>导通状态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85785" y="2333639"/>
            <a:ext cx="3455985" cy="3519484"/>
            <a:chOff x="657" y="1089"/>
            <a:chExt cx="2177" cy="2217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657" y="1728"/>
              <a:ext cx="2177" cy="1578"/>
              <a:chOff x="606" y="1296"/>
              <a:chExt cx="2177" cy="1578"/>
            </a:xfrm>
          </p:grpSpPr>
          <p:cxnSp>
            <p:nvCxnSpPr>
              <p:cNvPr id="155666" name="AutoShape 18"/>
              <p:cNvCxnSpPr>
                <a:cxnSpLocks noChangeShapeType="1"/>
              </p:cNvCxnSpPr>
              <p:nvPr/>
            </p:nvCxnSpPr>
            <p:spPr bwMode="auto">
              <a:xfrm rot="16200000" flipH="1">
                <a:off x="818" y="2125"/>
                <a:ext cx="671" cy="555"/>
              </a:xfrm>
              <a:prstGeom prst="curvedConnector2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</p:cxn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1038" y="1584"/>
                <a:ext cx="528" cy="960"/>
                <a:chOff x="1728" y="1680"/>
                <a:chExt cx="528" cy="960"/>
              </a:xfrm>
            </p:grpSpPr>
            <p:sp>
              <p:nvSpPr>
                <p:cNvPr id="155656" name="Line 8"/>
                <p:cNvSpPr>
                  <a:spLocks noChangeShapeType="1"/>
                </p:cNvSpPr>
                <p:nvPr/>
              </p:nvSpPr>
              <p:spPr bwMode="auto">
                <a:xfrm>
                  <a:off x="1968" y="2064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55657" name="Line 9"/>
                <p:cNvSpPr>
                  <a:spLocks noChangeShapeType="1"/>
                </p:cNvSpPr>
                <p:nvPr/>
              </p:nvSpPr>
              <p:spPr bwMode="auto">
                <a:xfrm>
                  <a:off x="2064" y="1968"/>
                  <a:ext cx="0" cy="3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55658" name="Line 10"/>
                <p:cNvSpPr>
                  <a:spLocks noChangeShapeType="1"/>
                </p:cNvSpPr>
                <p:nvPr/>
              </p:nvSpPr>
              <p:spPr bwMode="auto">
                <a:xfrm>
                  <a:off x="2064" y="2064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55659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256" y="1680"/>
                  <a:ext cx="0" cy="3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55660" name="Line 12"/>
                <p:cNvSpPr>
                  <a:spLocks noChangeShapeType="1"/>
                </p:cNvSpPr>
                <p:nvPr/>
              </p:nvSpPr>
              <p:spPr bwMode="auto">
                <a:xfrm>
                  <a:off x="2064" y="2256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55661" name="Line 13"/>
                <p:cNvSpPr>
                  <a:spLocks noChangeShapeType="1"/>
                </p:cNvSpPr>
                <p:nvPr/>
              </p:nvSpPr>
              <p:spPr bwMode="auto">
                <a:xfrm>
                  <a:off x="2256" y="2256"/>
                  <a:ext cx="0" cy="3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55662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728" y="2160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sp>
            <p:nvSpPr>
              <p:cNvPr id="155663" name="Text Box 15"/>
              <p:cNvSpPr txBox="1">
                <a:spLocks noChangeArrowheads="1"/>
              </p:cNvSpPr>
              <p:nvPr/>
            </p:nvSpPr>
            <p:spPr bwMode="auto">
              <a:xfrm>
                <a:off x="1440" y="1296"/>
                <a:ext cx="1213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itchFamily="2" charset="-122"/>
                    <a:ea typeface="黑体" pitchFamily="2" charset="-122"/>
                  </a:rPr>
                  <a:t>漏极 </a:t>
                </a:r>
                <a:r>
                  <a:rPr lang="en-US" altLang="zh-CN" b="1" dirty="0"/>
                  <a:t>drain</a:t>
                </a:r>
              </a:p>
            </p:txBody>
          </p:sp>
          <p:sp>
            <p:nvSpPr>
              <p:cNvPr id="155664" name="Text Box 16"/>
              <p:cNvSpPr txBox="1">
                <a:spLocks noChangeArrowheads="1"/>
              </p:cNvSpPr>
              <p:nvPr/>
            </p:nvSpPr>
            <p:spPr bwMode="auto">
              <a:xfrm>
                <a:off x="1478" y="2544"/>
                <a:ext cx="130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itchFamily="2" charset="-122"/>
                    <a:ea typeface="黑体" pitchFamily="2" charset="-122"/>
                  </a:rPr>
                  <a:t>源极 </a:t>
                </a:r>
                <a:r>
                  <a:rPr lang="en-US" altLang="zh-CN" b="1" dirty="0"/>
                  <a:t>source</a:t>
                </a:r>
              </a:p>
            </p:txBody>
          </p:sp>
          <p:sp>
            <p:nvSpPr>
              <p:cNvPr id="155665" name="Text Box 17"/>
              <p:cNvSpPr txBox="1">
                <a:spLocks noChangeArrowheads="1"/>
              </p:cNvSpPr>
              <p:nvPr/>
            </p:nvSpPr>
            <p:spPr bwMode="auto">
              <a:xfrm>
                <a:off x="611" y="1437"/>
                <a:ext cx="625" cy="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itchFamily="2" charset="-122"/>
                    <a:ea typeface="黑体" pitchFamily="2" charset="-122"/>
                  </a:rPr>
                  <a:t>栅极</a:t>
                </a:r>
                <a:r>
                  <a:rPr lang="zh-CN" altLang="en-US" b="1" dirty="0"/>
                  <a:t> </a:t>
                </a:r>
              </a:p>
              <a:p>
                <a:pPr algn="ctr"/>
                <a:r>
                  <a:rPr lang="en-US" altLang="zh-CN" b="1" dirty="0"/>
                  <a:t>gate</a:t>
                </a:r>
              </a:p>
            </p:txBody>
          </p:sp>
          <p:sp>
            <p:nvSpPr>
              <p:cNvPr id="155668" name="Text Box 20"/>
              <p:cNvSpPr txBox="1">
                <a:spLocks noChangeArrowheads="1"/>
              </p:cNvSpPr>
              <p:nvPr/>
            </p:nvSpPr>
            <p:spPr bwMode="auto">
              <a:xfrm>
                <a:off x="912" y="2064"/>
                <a:ext cx="2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zh-CN" altLang="en-US" b="1"/>
                  <a:t>+</a:t>
                </a:r>
              </a:p>
            </p:txBody>
          </p:sp>
          <p:sp>
            <p:nvSpPr>
              <p:cNvPr id="155669" name="Line 21"/>
              <p:cNvSpPr>
                <a:spLocks noChangeShapeType="1"/>
              </p:cNvSpPr>
              <p:nvPr/>
            </p:nvSpPr>
            <p:spPr bwMode="auto">
              <a:xfrm>
                <a:off x="1344" y="2544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55667" name="Text Box 19"/>
              <p:cNvSpPr txBox="1">
                <a:spLocks noChangeArrowheads="1"/>
              </p:cNvSpPr>
              <p:nvPr/>
            </p:nvSpPr>
            <p:spPr bwMode="auto">
              <a:xfrm>
                <a:off x="606" y="2460"/>
                <a:ext cx="40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 err="1">
                    <a:latin typeface="Times New Roman" pitchFamily="18" charset="0"/>
                  </a:rPr>
                  <a:t>V</a:t>
                </a:r>
                <a:r>
                  <a:rPr lang="en-US" altLang="zh-CN" sz="2800" b="1" i="1" baseline="-25000" dirty="0" err="1">
                    <a:latin typeface="Times New Roman" pitchFamily="18" charset="0"/>
                  </a:rPr>
                  <a:t>gs</a:t>
                </a:r>
                <a:endParaRPr lang="en-US" altLang="zh-CN" sz="2800" b="1" i="1" baseline="-25000" dirty="0">
                  <a:latin typeface="Times New Roman" pitchFamily="18" charset="0"/>
                </a:endParaRPr>
              </a:p>
            </p:txBody>
          </p:sp>
        </p:grpSp>
        <p:sp>
          <p:nvSpPr>
            <p:cNvPr id="155670" name="Text Box 22"/>
            <p:cNvSpPr txBox="1">
              <a:spLocks noChangeArrowheads="1"/>
            </p:cNvSpPr>
            <p:nvPr/>
          </p:nvSpPr>
          <p:spPr bwMode="auto">
            <a:xfrm>
              <a:off x="1408" y="1089"/>
              <a:ext cx="73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  <a:r>
                <a:rPr lang="zh-CN" alt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沟道</a:t>
              </a:r>
            </a:p>
          </p:txBody>
        </p:sp>
      </p:grp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642910" y="3000372"/>
            <a:ext cx="3733800" cy="3143250"/>
          </a:xfrm>
          <a:prstGeom prst="roundRect">
            <a:avLst>
              <a:gd name="adj" fmla="val 11606"/>
            </a:avLst>
          </a:prstGeom>
          <a:noFill/>
          <a:ln w="57150" cmpd="thinThick">
            <a:solidFill>
              <a:schemeClr val="accent1"/>
            </a:solidFill>
            <a:prstDash val="lg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12</a:t>
            </a:fld>
            <a:endParaRPr lang="en-US" altLang="zh-CN"/>
          </a:p>
        </p:txBody>
      </p:sp>
      <p:sp>
        <p:nvSpPr>
          <p:cNvPr id="25" name="矩形 24"/>
          <p:cNvSpPr/>
          <p:nvPr/>
        </p:nvSpPr>
        <p:spPr>
          <a:xfrm>
            <a:off x="8312659" y="364331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兆欧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285720" y="6263366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教材</a:t>
            </a:r>
            <a:r>
              <a:rPr lang="en-US" altLang="zh-CN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P60</a:t>
            </a:r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，图</a:t>
            </a:r>
            <a:r>
              <a:rPr lang="en-US" altLang="zh-CN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3-8</a:t>
            </a:r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：</a:t>
            </a:r>
            <a:r>
              <a:rPr lang="en-US" altLang="zh-CN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n</a:t>
            </a:r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沟道</a:t>
            </a:r>
            <a:r>
              <a:rPr lang="en-US" altLang="zh-CN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MOS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5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5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5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5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5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5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 autoUpdateAnimBg="0"/>
      <p:bldP spid="155652" grpId="0" build="p" autoUpdateAnimBg="0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428604"/>
            <a:ext cx="7772400" cy="762000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MOS</a:t>
            </a:r>
            <a:r>
              <a:rPr lang="zh-CN" altLang="en-US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晶体管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38" y="1385902"/>
            <a:ext cx="7848600" cy="4114800"/>
          </a:xfrm>
        </p:spPr>
        <p:txBody>
          <a:bodyPr/>
          <a:lstStyle/>
          <a:p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P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沟道 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(</a:t>
            </a:r>
            <a:r>
              <a:rPr lang="en-US" altLang="zh-CN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b="1" dirty="0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oint </a:t>
            </a:r>
            <a:r>
              <a:rPr lang="en-US" altLang="zh-CN" b="1" dirty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in</a:t>
            </a:r>
            <a:r>
              <a:rPr lang="en-US" altLang="zh-CN" dirty="0">
                <a:latin typeface="黑体" pitchFamily="2" charset="-122"/>
                <a:ea typeface="黑体" pitchFamily="2" charset="-122"/>
              </a:rPr>
              <a:t>)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2976" y="2286018"/>
            <a:ext cx="3733800" cy="3786188"/>
            <a:chOff x="528" y="747"/>
            <a:chExt cx="2352" cy="2385"/>
          </a:xfrm>
        </p:grpSpPr>
        <p:sp>
          <p:nvSpPr>
            <p:cNvPr id="156677" name="AutoShape 5"/>
            <p:cNvSpPr>
              <a:spLocks noChangeArrowheads="1"/>
            </p:cNvSpPr>
            <p:nvPr/>
          </p:nvSpPr>
          <p:spPr bwMode="auto">
            <a:xfrm>
              <a:off x="528" y="1152"/>
              <a:ext cx="2352" cy="1980"/>
            </a:xfrm>
            <a:prstGeom prst="roundRect">
              <a:avLst>
                <a:gd name="adj" fmla="val 11606"/>
              </a:avLst>
            </a:prstGeom>
            <a:noFill/>
            <a:ln w="57150" cmpd="thinThick">
              <a:solidFill>
                <a:schemeClr val="accent1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675" y="1392"/>
              <a:ext cx="2144" cy="1578"/>
              <a:chOff x="2928" y="1248"/>
              <a:chExt cx="2144" cy="1578"/>
            </a:xfrm>
          </p:grpSpPr>
          <p:sp>
            <p:nvSpPr>
              <p:cNvPr id="156679" name="Line 7"/>
              <p:cNvSpPr>
                <a:spLocks noChangeShapeType="1"/>
              </p:cNvSpPr>
              <p:nvPr/>
            </p:nvSpPr>
            <p:spPr bwMode="auto">
              <a:xfrm>
                <a:off x="3678" y="192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56680" name="Line 8"/>
              <p:cNvSpPr>
                <a:spLocks noChangeShapeType="1"/>
              </p:cNvSpPr>
              <p:nvPr/>
            </p:nvSpPr>
            <p:spPr bwMode="auto">
              <a:xfrm>
                <a:off x="3774" y="1824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56681" name="Line 9"/>
              <p:cNvSpPr>
                <a:spLocks noChangeShapeType="1"/>
              </p:cNvSpPr>
              <p:nvPr/>
            </p:nvSpPr>
            <p:spPr bwMode="auto">
              <a:xfrm>
                <a:off x="3774" y="192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triangle" w="med" len="med"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56682" name="Line 10"/>
              <p:cNvSpPr>
                <a:spLocks noChangeShapeType="1"/>
              </p:cNvSpPr>
              <p:nvPr/>
            </p:nvSpPr>
            <p:spPr bwMode="auto">
              <a:xfrm flipV="1">
                <a:off x="3966" y="1536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56683" name="Line 11"/>
              <p:cNvSpPr>
                <a:spLocks noChangeShapeType="1"/>
              </p:cNvSpPr>
              <p:nvPr/>
            </p:nvSpPr>
            <p:spPr bwMode="auto">
              <a:xfrm>
                <a:off x="3774" y="2112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56684" name="Line 12"/>
              <p:cNvSpPr>
                <a:spLocks noChangeShapeType="1"/>
              </p:cNvSpPr>
              <p:nvPr/>
            </p:nvSpPr>
            <p:spPr bwMode="auto">
              <a:xfrm>
                <a:off x="3966" y="2112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56685" name="Line 13"/>
              <p:cNvSpPr>
                <a:spLocks noChangeShapeType="1"/>
              </p:cNvSpPr>
              <p:nvPr/>
            </p:nvSpPr>
            <p:spPr bwMode="auto">
              <a:xfrm flipH="1">
                <a:off x="3438" y="2016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56686" name="Text Box 14"/>
              <p:cNvSpPr txBox="1">
                <a:spLocks noChangeArrowheads="1"/>
              </p:cNvSpPr>
              <p:nvPr/>
            </p:nvSpPr>
            <p:spPr bwMode="auto">
              <a:xfrm>
                <a:off x="3822" y="1248"/>
                <a:ext cx="1250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itchFamily="2" charset="-122"/>
                    <a:ea typeface="黑体" pitchFamily="2" charset="-122"/>
                  </a:rPr>
                  <a:t>源极</a:t>
                </a:r>
                <a:r>
                  <a:rPr lang="zh-CN" altLang="en-US" b="1" dirty="0"/>
                  <a:t> </a:t>
                </a:r>
                <a:r>
                  <a:rPr lang="en-US" altLang="zh-CN" b="1" dirty="0"/>
                  <a:t>source</a:t>
                </a:r>
              </a:p>
            </p:txBody>
          </p:sp>
          <p:sp>
            <p:nvSpPr>
              <p:cNvPr id="156687" name="Text Box 15"/>
              <p:cNvSpPr txBox="1">
                <a:spLocks noChangeArrowheads="1"/>
              </p:cNvSpPr>
              <p:nvPr/>
            </p:nvSpPr>
            <p:spPr bwMode="auto">
              <a:xfrm>
                <a:off x="3878" y="2496"/>
                <a:ext cx="1153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itchFamily="2" charset="-122"/>
                    <a:ea typeface="黑体" pitchFamily="2" charset="-122"/>
                  </a:rPr>
                  <a:t>漏极</a:t>
                </a:r>
                <a:r>
                  <a:rPr lang="zh-CN" altLang="en-US" b="1" dirty="0"/>
                  <a:t> </a:t>
                </a:r>
                <a:r>
                  <a:rPr lang="en-US" altLang="zh-CN" b="1" dirty="0"/>
                  <a:t>drain</a:t>
                </a:r>
              </a:p>
            </p:txBody>
          </p:sp>
          <p:sp>
            <p:nvSpPr>
              <p:cNvPr id="156688" name="Text Box 16"/>
              <p:cNvSpPr txBox="1">
                <a:spLocks noChangeArrowheads="1"/>
              </p:cNvSpPr>
              <p:nvPr/>
            </p:nvSpPr>
            <p:spPr bwMode="auto">
              <a:xfrm>
                <a:off x="2928" y="2072"/>
                <a:ext cx="575" cy="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itchFamily="2" charset="-122"/>
                    <a:ea typeface="黑体" pitchFamily="2" charset="-122"/>
                  </a:rPr>
                  <a:t>栅极</a:t>
                </a:r>
              </a:p>
              <a:p>
                <a:r>
                  <a:rPr lang="zh-CN" altLang="en-US" b="1" dirty="0"/>
                  <a:t> </a:t>
                </a:r>
                <a:r>
                  <a:rPr lang="en-US" altLang="zh-CN" b="1" dirty="0"/>
                  <a:t>gate</a:t>
                </a:r>
              </a:p>
            </p:txBody>
          </p:sp>
          <p:sp>
            <p:nvSpPr>
              <p:cNvPr id="156689" name="Text Box 17"/>
              <p:cNvSpPr txBox="1">
                <a:spLocks noChangeArrowheads="1"/>
              </p:cNvSpPr>
              <p:nvPr/>
            </p:nvSpPr>
            <p:spPr bwMode="auto">
              <a:xfrm>
                <a:off x="3296" y="1776"/>
                <a:ext cx="2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zh-CN" altLang="en-US" b="1"/>
                  <a:t>+</a:t>
                </a:r>
              </a:p>
            </p:txBody>
          </p:sp>
          <p:sp>
            <p:nvSpPr>
              <p:cNvPr id="156690" name="Line 18"/>
              <p:cNvSpPr>
                <a:spLocks noChangeShapeType="1"/>
              </p:cNvSpPr>
              <p:nvPr/>
            </p:nvSpPr>
            <p:spPr bwMode="auto">
              <a:xfrm>
                <a:off x="3744" y="1536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cxnSp>
            <p:nvCxnSpPr>
              <p:cNvPr id="156691" name="AutoShape 19"/>
              <p:cNvCxnSpPr>
                <a:cxnSpLocks noChangeShapeType="1"/>
                <a:stCxn id="156688" idx="0"/>
                <a:endCxn id="156686" idx="1"/>
              </p:cNvCxnSpPr>
              <p:nvPr/>
            </p:nvCxnSpPr>
            <p:spPr bwMode="auto">
              <a:xfrm rot="5400000" flipH="1" flipV="1">
                <a:off x="3189" y="1439"/>
                <a:ext cx="659" cy="607"/>
              </a:xfrm>
              <a:prstGeom prst="curvedConnector2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</p:cxnSp>
          <p:sp>
            <p:nvSpPr>
              <p:cNvPr id="156692" name="Text Box 20"/>
              <p:cNvSpPr txBox="1">
                <a:spLocks noChangeArrowheads="1"/>
              </p:cNvSpPr>
              <p:nvPr/>
            </p:nvSpPr>
            <p:spPr bwMode="auto">
              <a:xfrm>
                <a:off x="3096" y="1278"/>
                <a:ext cx="284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800" b="1" i="1" dirty="0" err="1">
                    <a:latin typeface="Times New Roman" pitchFamily="18" charset="0"/>
                  </a:rPr>
                  <a:t>V</a:t>
                </a:r>
                <a:r>
                  <a:rPr lang="en-US" altLang="zh-CN" sz="2800" b="1" i="1" baseline="-25000" dirty="0" err="1">
                    <a:latin typeface="Times New Roman" pitchFamily="18" charset="0"/>
                  </a:rPr>
                  <a:t>gs</a:t>
                </a:r>
                <a:endParaRPr lang="en-US" altLang="zh-CN" sz="2800" b="1" i="1" baseline="-25000" dirty="0">
                  <a:latin typeface="Times New Roman" pitchFamily="18" charset="0"/>
                </a:endParaRPr>
              </a:p>
            </p:txBody>
          </p:sp>
        </p:grpSp>
        <p:sp>
          <p:nvSpPr>
            <p:cNvPr id="156693" name="Rectangle 21"/>
            <p:cNvSpPr>
              <a:spLocks noChangeArrowheads="1"/>
            </p:cNvSpPr>
            <p:nvPr/>
          </p:nvSpPr>
          <p:spPr bwMode="auto">
            <a:xfrm>
              <a:off x="1383" y="747"/>
              <a:ext cx="70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800" b="1" dirty="0"/>
                <a:t>P</a:t>
              </a:r>
              <a:r>
                <a:rPr lang="zh-CN" altLang="en-US" sz="2800" b="1" dirty="0"/>
                <a:t>沟道</a:t>
              </a:r>
            </a:p>
          </p:txBody>
        </p:sp>
      </p:grpSp>
      <p:sp>
        <p:nvSpPr>
          <p:cNvPr id="156694" name="Text Box 22"/>
          <p:cNvSpPr txBox="1">
            <a:spLocks noChangeArrowheads="1"/>
          </p:cNvSpPr>
          <p:nvPr/>
        </p:nvSpPr>
        <p:spPr bwMode="auto">
          <a:xfrm>
            <a:off x="5857884" y="1928802"/>
            <a:ext cx="278608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通常</a:t>
            </a:r>
            <a:r>
              <a:rPr lang="zh-CN" altLang="en-US" sz="2800" b="1" dirty="0">
                <a:latin typeface="Times New Roman" pitchFamily="18" charset="0"/>
                <a:ea typeface="楷体_GB2312" pitchFamily="49" charset="-122"/>
              </a:rPr>
              <a:t>：</a:t>
            </a:r>
            <a:r>
              <a:rPr lang="en-US" altLang="zh-CN" sz="2800" b="1" i="1" dirty="0" err="1">
                <a:latin typeface="Times New Roman" pitchFamily="18" charset="0"/>
                <a:ea typeface="楷体_GB2312" pitchFamily="49" charset="-122"/>
              </a:rPr>
              <a:t>V</a:t>
            </a:r>
            <a:r>
              <a:rPr lang="en-US" altLang="zh-CN" sz="2800" b="1" i="1" baseline="-25000" dirty="0" err="1">
                <a:latin typeface="Times New Roman" pitchFamily="18" charset="0"/>
                <a:ea typeface="楷体_GB2312" pitchFamily="49" charset="-122"/>
              </a:rPr>
              <a:t>gs</a:t>
            </a:r>
            <a:r>
              <a:rPr lang="en-US" altLang="zh-CN" sz="2800" b="1" i="1" baseline="-25000" dirty="0">
                <a:latin typeface="Times New Roman" pitchFamily="18" charset="0"/>
                <a:ea typeface="楷体_GB2312" pitchFamily="49" charset="-122"/>
              </a:rPr>
              <a:t> </a:t>
            </a:r>
            <a:r>
              <a:rPr lang="en-US" altLang="zh-CN" sz="2800" b="1" dirty="0">
                <a:latin typeface="Times New Roman" pitchFamily="18" charset="0"/>
                <a:ea typeface="楷体_GB2312" pitchFamily="49" charset="-122"/>
              </a:rPr>
              <a:t>&lt; = 0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zh-CN" sz="2800" b="1" dirty="0">
                <a:latin typeface="Times New Roman" pitchFamily="18" charset="0"/>
                <a:ea typeface="楷体_GB2312" pitchFamily="49" charset="-122"/>
              </a:rPr>
              <a:t> </a:t>
            </a:r>
            <a:r>
              <a:rPr lang="en-US" altLang="zh-CN" sz="2800" b="1" i="1" dirty="0" err="1">
                <a:latin typeface="Times New Roman" pitchFamily="18" charset="0"/>
                <a:ea typeface="楷体_GB2312" pitchFamily="49" charset="-122"/>
              </a:rPr>
              <a:t>V</a:t>
            </a:r>
            <a:r>
              <a:rPr lang="en-US" altLang="zh-CN" sz="2800" b="1" i="1" baseline="-25000" dirty="0" err="1">
                <a:latin typeface="Times New Roman" pitchFamily="18" charset="0"/>
                <a:ea typeface="楷体_GB2312" pitchFamily="49" charset="-122"/>
              </a:rPr>
              <a:t>gs</a:t>
            </a:r>
            <a:r>
              <a:rPr lang="en-US" altLang="zh-CN" sz="2800" b="1" i="1" baseline="-25000" dirty="0">
                <a:latin typeface="Times New Roman" pitchFamily="18" charset="0"/>
                <a:ea typeface="楷体_GB2312" pitchFamily="49" charset="-122"/>
              </a:rPr>
              <a:t> </a:t>
            </a:r>
            <a:r>
              <a:rPr lang="en-US" altLang="zh-CN" sz="2800" b="1" dirty="0">
                <a:latin typeface="Times New Roman" pitchFamily="18" charset="0"/>
                <a:ea typeface="楷体_GB2312" pitchFamily="49" charset="-122"/>
              </a:rPr>
              <a:t>= 0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>
                <a:latin typeface="Times New Roman" pitchFamily="18" charset="0"/>
                <a:ea typeface="楷体_GB2312" pitchFamily="49" charset="-122"/>
              </a:rPr>
              <a:t>      </a:t>
            </a:r>
            <a:r>
              <a:rPr lang="en-US" altLang="zh-CN" sz="2800" b="1" i="1" dirty="0" err="1">
                <a:latin typeface="Times New Roman" pitchFamily="18" charset="0"/>
                <a:ea typeface="楷体_GB2312" pitchFamily="49" charset="-122"/>
              </a:rPr>
              <a:t>R</a:t>
            </a:r>
            <a:r>
              <a:rPr lang="en-US" altLang="zh-CN" sz="2800" b="1" i="1" baseline="-25000" dirty="0" err="1">
                <a:latin typeface="Times New Roman" pitchFamily="18" charset="0"/>
                <a:ea typeface="楷体_GB2312" pitchFamily="49" charset="-122"/>
              </a:rPr>
              <a:t>ds</a:t>
            </a:r>
            <a:r>
              <a:rPr lang="en-US" altLang="zh-CN" sz="2800" b="1" dirty="0">
                <a:latin typeface="Times New Roman" pitchFamily="18" charset="0"/>
                <a:ea typeface="楷体_GB2312" pitchFamily="49" charset="-122"/>
              </a:rPr>
              <a:t> 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非常高</a:t>
            </a:r>
            <a:endParaRPr lang="en-US" altLang="zh-C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itchFamily="18" charset="0"/>
                <a:ea typeface="楷体_GB2312" pitchFamily="49" charset="-122"/>
              </a:rPr>
              <a:t>      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截止状态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zh-CN" altLang="en-US" sz="2800" b="1" dirty="0">
                <a:latin typeface="Times New Roman" pitchFamily="18" charset="0"/>
                <a:ea typeface="楷体_GB2312" pitchFamily="49" charset="-122"/>
              </a:rPr>
              <a:t> </a:t>
            </a:r>
            <a:r>
              <a:rPr lang="en-US" altLang="zh-CN" sz="2800" b="1" i="1" dirty="0" err="1">
                <a:latin typeface="Times New Roman" pitchFamily="18" charset="0"/>
                <a:ea typeface="楷体_GB2312" pitchFamily="49" charset="-122"/>
              </a:rPr>
              <a:t>V</a:t>
            </a:r>
            <a:r>
              <a:rPr lang="en-US" altLang="zh-CN" sz="2800" b="1" i="1" baseline="-25000" dirty="0" err="1">
                <a:latin typeface="Times New Roman" pitchFamily="18" charset="0"/>
                <a:ea typeface="楷体_GB2312" pitchFamily="49" charset="-122"/>
              </a:rPr>
              <a:t>gs</a:t>
            </a:r>
            <a:r>
              <a:rPr lang="en-US" altLang="zh-CN" sz="2800" b="1" i="1" baseline="-25000" dirty="0">
                <a:latin typeface="Times New Roman" pitchFamily="18" charset="0"/>
                <a:ea typeface="楷体_GB2312" pitchFamily="49" charset="-122"/>
              </a:rPr>
              <a:t> </a:t>
            </a:r>
            <a:r>
              <a:rPr lang="en-US" altLang="zh-CN" sz="2800" b="1" dirty="0">
                <a:latin typeface="Times New Roman" pitchFamily="18" charset="0"/>
                <a:ea typeface="楷体_GB2312" pitchFamily="49" charset="-122"/>
                <a:sym typeface="Wingdings 3" pitchFamily="18" charset="2"/>
              </a:rPr>
              <a:t></a:t>
            </a:r>
            <a:r>
              <a:rPr lang="en-US" altLang="zh-CN" sz="2800" b="1" i="1" baseline="-25000" dirty="0">
                <a:latin typeface="Times New Roman" pitchFamily="18" charset="0"/>
                <a:ea typeface="楷体_GB2312" pitchFamily="49" charset="-122"/>
              </a:rPr>
              <a:t>  </a:t>
            </a:r>
            <a:r>
              <a:rPr lang="en-US" altLang="zh-CN" sz="2800" b="1" i="1" dirty="0" err="1">
                <a:latin typeface="Times New Roman" pitchFamily="18" charset="0"/>
                <a:ea typeface="楷体_GB2312" pitchFamily="49" charset="-122"/>
              </a:rPr>
              <a:t>R</a:t>
            </a:r>
            <a:r>
              <a:rPr lang="en-US" altLang="zh-CN" sz="2800" b="1" i="1" baseline="-25000" dirty="0" err="1">
                <a:latin typeface="Times New Roman" pitchFamily="18" charset="0"/>
                <a:ea typeface="楷体_GB2312" pitchFamily="49" charset="-122"/>
              </a:rPr>
              <a:t>ds</a:t>
            </a:r>
            <a:r>
              <a:rPr lang="en-US" altLang="zh-CN" sz="2800" b="1" i="1" baseline="-25000" dirty="0">
                <a:latin typeface="Times New Roman" pitchFamily="18" charset="0"/>
                <a:ea typeface="楷体_GB2312" pitchFamily="49" charset="-122"/>
              </a:rPr>
              <a:t> </a:t>
            </a:r>
            <a:r>
              <a:rPr lang="en-US" altLang="zh-CN" sz="2800" b="1" dirty="0">
                <a:latin typeface="Times New Roman" pitchFamily="18" charset="0"/>
                <a:ea typeface="楷体_GB2312" pitchFamily="49" charset="-122"/>
                <a:sym typeface="Wingdings 3" pitchFamily="18" charset="2"/>
              </a:rPr>
              <a:t>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itchFamily="18" charset="0"/>
                <a:ea typeface="楷体_GB2312" pitchFamily="49" charset="-122"/>
                <a:sym typeface="Wingdings 3" pitchFamily="18" charset="2"/>
              </a:rPr>
              <a:t>      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sym typeface="Wingdings 3" pitchFamily="18" charset="2"/>
              </a:rPr>
              <a:t>导通状态</a:t>
            </a: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13</a:t>
            </a:fld>
            <a:endParaRPr lang="en-US" altLang="zh-CN"/>
          </a:p>
        </p:txBody>
      </p:sp>
      <p:sp>
        <p:nvSpPr>
          <p:cNvPr id="24" name="矩形 23"/>
          <p:cNvSpPr/>
          <p:nvPr/>
        </p:nvSpPr>
        <p:spPr>
          <a:xfrm>
            <a:off x="285720" y="6263366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教材</a:t>
            </a:r>
            <a:r>
              <a:rPr lang="en-US" altLang="zh-CN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P60</a:t>
            </a:r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，图</a:t>
            </a:r>
            <a:r>
              <a:rPr lang="en-US" altLang="zh-CN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3-9</a:t>
            </a:r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：</a:t>
            </a:r>
            <a:r>
              <a:rPr lang="en-US" altLang="zh-CN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p</a:t>
            </a:r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沟道</a:t>
            </a:r>
            <a:r>
              <a:rPr lang="en-US" altLang="zh-CN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MOS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6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6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94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MOS</a:t>
            </a:r>
            <a:r>
              <a:rPr lang="zh-CN" altLang="en-US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晶体管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785926"/>
            <a:ext cx="8077200" cy="4114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黑体" pitchFamily="2" charset="-122"/>
                <a:ea typeface="黑体" pitchFamily="2" charset="-122"/>
              </a:rPr>
              <a:t>MOS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晶体管</a:t>
            </a:r>
            <a:r>
              <a:rPr lang="zh-CN" altLang="en-US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栅极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阻抗非常高（&gt;兆欧）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无论栅电压如何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 栅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－漏、栅－源之间几乎没有电流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 （</a:t>
            </a:r>
            <a:r>
              <a:rPr lang="zh-CN" altLang="en-US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漏电流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  </a:t>
            </a:r>
            <a:r>
              <a:rPr lang="en-US" altLang="zh-CN" dirty="0">
                <a:latin typeface="黑体" pitchFamily="2" charset="-122"/>
                <a:ea typeface="黑体" pitchFamily="2" charset="-122"/>
              </a:rPr>
              <a:t>leakage   current , </a:t>
            </a:r>
            <a:r>
              <a:rPr lang="en-US" altLang="zh-CN" i="1" dirty="0">
                <a:latin typeface="黑体" pitchFamily="2" charset="-122"/>
                <a:ea typeface="黑体" pitchFamily="2" charset="-122"/>
                <a:sym typeface="Symbol" pitchFamily="18" charset="2"/>
              </a:rPr>
              <a:t>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  <a:sym typeface="Symbol" pitchFamily="18" charset="2"/>
              </a:rPr>
              <a:t>A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 dirty="0" smtClean="0">
                <a:latin typeface="黑体" pitchFamily="2" charset="-122"/>
                <a:ea typeface="黑体" pitchFamily="2" charset="-122"/>
                <a:sym typeface="Symbol" pitchFamily="18" charset="2"/>
              </a:rPr>
              <a:t>    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  <a:sym typeface="Symbol" pitchFamily="18" charset="2"/>
              </a:rPr>
              <a:t>微安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  <a:sym typeface="Symbol" pitchFamily="18" charset="2"/>
              </a:rPr>
              <a:t>10</a:t>
            </a:r>
            <a:r>
              <a:rPr lang="en-US" altLang="zh-CN" baseline="30000" dirty="0" smtClean="0">
                <a:latin typeface="黑体" pitchFamily="2" charset="-122"/>
                <a:ea typeface="黑体" pitchFamily="2" charset="-122"/>
                <a:sym typeface="Symbol" pitchFamily="18" charset="2"/>
              </a:rPr>
              <a:t>-6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  <a:sym typeface="Symbol" pitchFamily="18" charset="2"/>
              </a:rPr>
              <a:t>A 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）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栅极与源和漏极之间有</a:t>
            </a:r>
            <a:r>
              <a:rPr lang="zh-CN" altLang="en-US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电容耦合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   信号转换时，电容充放电，功耗较大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14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945047"/>
            <a:ext cx="7772400" cy="769441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MOS</a:t>
            </a:r>
            <a:r>
              <a:rPr lang="zh-CN" altLang="en-US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管的基本开关电路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66800" y="2314588"/>
            <a:ext cx="2508250" cy="2971800"/>
            <a:chOff x="1968" y="864"/>
            <a:chExt cx="1580" cy="1872"/>
          </a:xfrm>
        </p:grpSpPr>
        <p:sp>
          <p:nvSpPr>
            <p:cNvPr id="159748" name="Text Box 4"/>
            <p:cNvSpPr txBox="1">
              <a:spLocks noChangeArrowheads="1"/>
            </p:cNvSpPr>
            <p:nvPr/>
          </p:nvSpPr>
          <p:spPr bwMode="auto">
            <a:xfrm>
              <a:off x="1968" y="2256"/>
              <a:ext cx="2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i="1">
                  <a:latin typeface="Times New Roman" pitchFamily="18" charset="0"/>
                </a:rPr>
                <a:t>v</a:t>
              </a:r>
              <a:r>
                <a:rPr lang="en-US" altLang="zh-CN" b="1" baseline="-25000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159749" name="Text Box 5"/>
            <p:cNvSpPr txBox="1">
              <a:spLocks noChangeArrowheads="1"/>
            </p:cNvSpPr>
            <p:nvPr/>
          </p:nvSpPr>
          <p:spPr bwMode="auto">
            <a:xfrm>
              <a:off x="1968" y="2064"/>
              <a:ext cx="2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b="1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9750" name="Text Box 6"/>
            <p:cNvSpPr txBox="1">
              <a:spLocks noChangeArrowheads="1"/>
            </p:cNvSpPr>
            <p:nvPr/>
          </p:nvSpPr>
          <p:spPr bwMode="auto">
            <a:xfrm>
              <a:off x="1981" y="244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b="1">
                  <a:latin typeface="Times New Roman" pitchFamily="18" charset="0"/>
                  <a:cs typeface="Times New Roman" pitchFamily="18" charset="0"/>
                </a:rPr>
                <a:t>–</a:t>
              </a:r>
              <a:endParaRPr lang="zh-CN" altLang="en-US" b="1">
                <a:latin typeface="Times New Roman" pitchFamily="18" charset="0"/>
              </a:endParaRPr>
            </a:p>
          </p:txBody>
        </p:sp>
        <p:sp>
          <p:nvSpPr>
            <p:cNvPr id="159751" name="Text Box 7"/>
            <p:cNvSpPr txBox="1">
              <a:spLocks noChangeArrowheads="1"/>
            </p:cNvSpPr>
            <p:nvPr/>
          </p:nvSpPr>
          <p:spPr bwMode="auto">
            <a:xfrm>
              <a:off x="3247" y="1968"/>
              <a:ext cx="3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i="1">
                  <a:latin typeface="Times New Roman" pitchFamily="18" charset="0"/>
                </a:rPr>
                <a:t>v</a:t>
              </a:r>
              <a:r>
                <a:rPr lang="en-US" altLang="zh-CN" b="1" baseline="-25000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159752" name="Text Box 8"/>
            <p:cNvSpPr txBox="1">
              <a:spLocks noChangeArrowheads="1"/>
            </p:cNvSpPr>
            <p:nvPr/>
          </p:nvSpPr>
          <p:spPr bwMode="auto">
            <a:xfrm>
              <a:off x="3303" y="244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b="1">
                  <a:latin typeface="Times New Roman" pitchFamily="18" charset="0"/>
                  <a:cs typeface="Times New Roman" pitchFamily="18" charset="0"/>
                </a:rPr>
                <a:t>–</a:t>
              </a:r>
            </a:p>
          </p:txBody>
        </p:sp>
        <p:sp>
          <p:nvSpPr>
            <p:cNvPr id="159753" name="Text Box 9"/>
            <p:cNvSpPr txBox="1">
              <a:spLocks noChangeArrowheads="1"/>
            </p:cNvSpPr>
            <p:nvPr/>
          </p:nvSpPr>
          <p:spPr bwMode="auto">
            <a:xfrm>
              <a:off x="3300" y="1584"/>
              <a:ext cx="2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b="1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9754" name="Text Box 10"/>
            <p:cNvSpPr txBox="1">
              <a:spLocks noChangeArrowheads="1"/>
            </p:cNvSpPr>
            <p:nvPr/>
          </p:nvSpPr>
          <p:spPr bwMode="auto">
            <a:xfrm>
              <a:off x="2832" y="1920"/>
              <a:ext cx="2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i="1">
                  <a:latin typeface="Times New Roman" pitchFamily="18" charset="0"/>
                </a:rPr>
                <a:t>i</a:t>
              </a:r>
              <a:r>
                <a:rPr lang="en-US" altLang="zh-CN" b="1" baseline="-25000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59755" name="Line 11"/>
            <p:cNvSpPr>
              <a:spLocks noChangeShapeType="1"/>
            </p:cNvSpPr>
            <p:nvPr/>
          </p:nvSpPr>
          <p:spPr bwMode="auto">
            <a:xfrm flipH="1">
              <a:off x="2448" y="1968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9756" name="Line 12"/>
            <p:cNvSpPr>
              <a:spLocks noChangeShapeType="1"/>
            </p:cNvSpPr>
            <p:nvPr/>
          </p:nvSpPr>
          <p:spPr bwMode="auto">
            <a:xfrm flipH="1">
              <a:off x="2544" y="1920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9757" name="Line 13"/>
            <p:cNvSpPr>
              <a:spLocks noChangeShapeType="1"/>
            </p:cNvSpPr>
            <p:nvPr/>
          </p:nvSpPr>
          <p:spPr bwMode="auto">
            <a:xfrm>
              <a:off x="2544" y="1968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9758" name="Line 14"/>
            <p:cNvSpPr>
              <a:spLocks noChangeShapeType="1"/>
            </p:cNvSpPr>
            <p:nvPr/>
          </p:nvSpPr>
          <p:spPr bwMode="auto">
            <a:xfrm flipV="1">
              <a:off x="2688" y="1584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9759" name="Line 15"/>
            <p:cNvSpPr>
              <a:spLocks noChangeShapeType="1"/>
            </p:cNvSpPr>
            <p:nvPr/>
          </p:nvSpPr>
          <p:spPr bwMode="auto">
            <a:xfrm>
              <a:off x="2544" y="2208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9760" name="Line 16"/>
            <p:cNvSpPr>
              <a:spLocks noChangeShapeType="1"/>
            </p:cNvSpPr>
            <p:nvPr/>
          </p:nvSpPr>
          <p:spPr bwMode="auto">
            <a:xfrm>
              <a:off x="2688" y="2208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9761" name="Line 17"/>
            <p:cNvSpPr>
              <a:spLocks noChangeShapeType="1"/>
            </p:cNvSpPr>
            <p:nvPr/>
          </p:nvSpPr>
          <p:spPr bwMode="auto">
            <a:xfrm flipH="1">
              <a:off x="2208" y="211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9762" name="Line 18"/>
            <p:cNvSpPr>
              <a:spLocks noChangeShapeType="1"/>
            </p:cNvSpPr>
            <p:nvPr/>
          </p:nvSpPr>
          <p:spPr bwMode="auto">
            <a:xfrm>
              <a:off x="2688" y="1728"/>
              <a:ext cx="5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9763" name="Line 19"/>
            <p:cNvSpPr>
              <a:spLocks noChangeShapeType="1"/>
            </p:cNvSpPr>
            <p:nvPr/>
          </p:nvSpPr>
          <p:spPr bwMode="auto">
            <a:xfrm>
              <a:off x="2208" y="2640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9764" name="Rectangle 20"/>
            <p:cNvSpPr>
              <a:spLocks noChangeArrowheads="1"/>
            </p:cNvSpPr>
            <p:nvPr/>
          </p:nvSpPr>
          <p:spPr bwMode="auto">
            <a:xfrm>
              <a:off x="2640" y="1344"/>
              <a:ext cx="96" cy="2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9765" name="Line 21"/>
            <p:cNvSpPr>
              <a:spLocks noChangeShapeType="1"/>
            </p:cNvSpPr>
            <p:nvPr/>
          </p:nvSpPr>
          <p:spPr bwMode="auto">
            <a:xfrm flipV="1">
              <a:off x="2688" y="115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9766" name="Text Box 22"/>
            <p:cNvSpPr txBox="1">
              <a:spLocks noChangeArrowheads="1"/>
            </p:cNvSpPr>
            <p:nvPr/>
          </p:nvSpPr>
          <p:spPr bwMode="auto">
            <a:xfrm>
              <a:off x="2459" y="864"/>
              <a:ext cx="5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b="1">
                  <a:latin typeface="Times New Roman" pitchFamily="18" charset="0"/>
                </a:rPr>
                <a:t>+ </a:t>
              </a:r>
              <a:r>
                <a:rPr lang="en-US" altLang="zh-CN" b="1">
                  <a:latin typeface="Times New Roman" pitchFamily="18" charset="0"/>
                </a:rPr>
                <a:t>V</a:t>
              </a:r>
              <a:r>
                <a:rPr lang="en-US" altLang="zh-CN" b="1" baseline="-25000">
                  <a:latin typeface="Times New Roman" pitchFamily="18" charset="0"/>
                </a:rPr>
                <a:t>DD</a:t>
              </a:r>
            </a:p>
          </p:txBody>
        </p:sp>
        <p:sp>
          <p:nvSpPr>
            <p:cNvPr id="159767" name="Text Box 23"/>
            <p:cNvSpPr txBox="1">
              <a:spLocks noChangeArrowheads="1"/>
            </p:cNvSpPr>
            <p:nvPr/>
          </p:nvSpPr>
          <p:spPr bwMode="auto">
            <a:xfrm>
              <a:off x="2747" y="1296"/>
              <a:ext cx="3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Times New Roman" pitchFamily="18" charset="0"/>
                </a:rPr>
                <a:t>R</a:t>
              </a:r>
              <a:r>
                <a:rPr lang="en-US" altLang="zh-CN" b="1" baseline="-25000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59768" name="Text Box 24"/>
            <p:cNvSpPr txBox="1">
              <a:spLocks noChangeArrowheads="1"/>
            </p:cNvSpPr>
            <p:nvPr/>
          </p:nvSpPr>
          <p:spPr bwMode="auto">
            <a:xfrm>
              <a:off x="2433" y="1584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59769" name="Text Box 25"/>
            <p:cNvSpPr txBox="1">
              <a:spLocks noChangeArrowheads="1"/>
            </p:cNvSpPr>
            <p:nvPr/>
          </p:nvSpPr>
          <p:spPr bwMode="auto">
            <a:xfrm>
              <a:off x="2087" y="1824"/>
              <a:ext cx="2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Times New Roman" pitchFamily="18" charset="0"/>
                </a:rPr>
                <a:t>G</a:t>
              </a:r>
            </a:p>
          </p:txBody>
        </p:sp>
        <p:sp>
          <p:nvSpPr>
            <p:cNvPr id="159770" name="Text Box 26"/>
            <p:cNvSpPr txBox="1">
              <a:spLocks noChangeArrowheads="1"/>
            </p:cNvSpPr>
            <p:nvPr/>
          </p:nvSpPr>
          <p:spPr bwMode="auto">
            <a:xfrm>
              <a:off x="2417" y="225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159771" name="Line 27"/>
            <p:cNvSpPr>
              <a:spLocks noChangeShapeType="1"/>
            </p:cNvSpPr>
            <p:nvPr/>
          </p:nvSpPr>
          <p:spPr bwMode="auto">
            <a:xfrm>
              <a:off x="2853" y="201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59772" name="Text Box 28"/>
          <p:cNvSpPr txBox="1">
            <a:spLocks noChangeArrowheads="1"/>
          </p:cNvSpPr>
          <p:nvPr/>
        </p:nvSpPr>
        <p:spPr bwMode="auto">
          <a:xfrm>
            <a:off x="4302127" y="2520383"/>
            <a:ext cx="43043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只要电路参数选择合理</a:t>
            </a:r>
          </a:p>
        </p:txBody>
      </p:sp>
      <p:sp>
        <p:nvSpPr>
          <p:cNvPr id="159773" name="Text Box 29"/>
          <p:cNvSpPr txBox="1">
            <a:spLocks noChangeArrowheads="1"/>
          </p:cNvSpPr>
          <p:nvPr/>
        </p:nvSpPr>
        <p:spPr bwMode="auto">
          <a:xfrm>
            <a:off x="4324352" y="3282383"/>
            <a:ext cx="43196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输入低，截止，输出高</a:t>
            </a:r>
          </a:p>
        </p:txBody>
      </p:sp>
      <p:sp>
        <p:nvSpPr>
          <p:cNvPr id="159774" name="Text Box 30"/>
          <p:cNvSpPr txBox="1">
            <a:spLocks noChangeArrowheads="1"/>
          </p:cNvSpPr>
          <p:nvPr/>
        </p:nvSpPr>
        <p:spPr bwMode="auto">
          <a:xfrm>
            <a:off x="4324352" y="4058671"/>
            <a:ext cx="42481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输入高，导通，输出低</a:t>
            </a:r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15</a:t>
            </a:fld>
            <a:endParaRPr lang="en-US" altLang="zh-CN"/>
          </a:p>
        </p:txBody>
      </p:sp>
      <p:sp>
        <p:nvSpPr>
          <p:cNvPr id="32" name="矩形 31"/>
          <p:cNvSpPr/>
          <p:nvPr/>
        </p:nvSpPr>
        <p:spPr>
          <a:xfrm>
            <a:off x="1785918" y="564357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n</a:t>
            </a:r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沟道 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9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9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9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72" grpId="0" autoUpdateAnimBg="0"/>
      <p:bldP spid="159773" grpId="0" autoUpdateAnimBg="0"/>
      <p:bldP spid="15977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71480"/>
            <a:ext cx="7772400" cy="762000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MOS</a:t>
            </a:r>
            <a:r>
              <a:rPr lang="zh-CN" altLang="en-US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管的基本开关电路</a:t>
            </a:r>
          </a:p>
        </p:txBody>
      </p:sp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571472" y="4786322"/>
            <a:ext cx="82359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输入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为低，截止状态 </a:t>
            </a: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(off)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输出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为高</a:t>
            </a: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.</a:t>
            </a:r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571472" y="5371097"/>
            <a:ext cx="749938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输入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为高，导通状态 </a:t>
            </a: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(on)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输出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为低</a:t>
            </a: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.</a:t>
            </a:r>
          </a:p>
        </p:txBody>
      </p:sp>
      <p:sp>
        <p:nvSpPr>
          <p:cNvPr id="160773" name="AutoShape 5"/>
          <p:cNvSpPr>
            <a:spLocks noChangeArrowheads="1"/>
          </p:cNvSpPr>
          <p:nvPr/>
        </p:nvSpPr>
        <p:spPr bwMode="auto">
          <a:xfrm>
            <a:off x="4013200" y="3043238"/>
            <a:ext cx="1063625" cy="160337"/>
          </a:xfrm>
          <a:prstGeom prst="rightArrow">
            <a:avLst>
              <a:gd name="adj1" fmla="val 50000"/>
              <a:gd name="adj2" fmla="val 1658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01700" y="1643063"/>
            <a:ext cx="2973388" cy="3000376"/>
            <a:chOff x="431" y="1722"/>
            <a:chExt cx="1873" cy="1890"/>
          </a:xfrm>
        </p:grpSpPr>
        <p:sp>
          <p:nvSpPr>
            <p:cNvPr id="160775" name="Text Box 7"/>
            <p:cNvSpPr txBox="1">
              <a:spLocks noChangeArrowheads="1"/>
            </p:cNvSpPr>
            <p:nvPr/>
          </p:nvSpPr>
          <p:spPr bwMode="auto">
            <a:xfrm>
              <a:off x="431" y="2886"/>
              <a:ext cx="36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600" b="1" i="1">
                  <a:latin typeface="Times New Roman" pitchFamily="18" charset="0"/>
                </a:rPr>
                <a:t>V</a:t>
              </a:r>
              <a:r>
                <a:rPr lang="en-US" altLang="zh-CN" sz="2600" b="1" baseline="-25000">
                  <a:latin typeface="Times New Roman" pitchFamily="18" charset="0"/>
                </a:rPr>
                <a:t>in</a:t>
              </a:r>
            </a:p>
          </p:txBody>
        </p:sp>
        <p:sp>
          <p:nvSpPr>
            <p:cNvPr id="160776" name="Text Box 8"/>
            <p:cNvSpPr txBox="1">
              <a:spLocks noChangeArrowheads="1"/>
            </p:cNvSpPr>
            <p:nvPr/>
          </p:nvSpPr>
          <p:spPr bwMode="auto">
            <a:xfrm>
              <a:off x="1882" y="2523"/>
              <a:ext cx="4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i="1">
                  <a:latin typeface="Times New Roman" pitchFamily="18" charset="0"/>
                </a:rPr>
                <a:t>V</a:t>
              </a:r>
              <a:r>
                <a:rPr lang="en-US" altLang="zh-CN" b="1" baseline="-25000">
                  <a:latin typeface="Times New Roman" pitchFamily="18" charset="0"/>
                </a:rPr>
                <a:t>out</a:t>
              </a:r>
            </a:p>
          </p:txBody>
        </p:sp>
        <p:sp>
          <p:nvSpPr>
            <p:cNvPr id="160777" name="Line 9"/>
            <p:cNvSpPr>
              <a:spLocks noChangeShapeType="1"/>
            </p:cNvSpPr>
            <p:nvPr/>
          </p:nvSpPr>
          <p:spPr bwMode="auto">
            <a:xfrm flipH="1">
              <a:off x="1047" y="2901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0778" name="Line 10"/>
            <p:cNvSpPr>
              <a:spLocks noChangeShapeType="1"/>
            </p:cNvSpPr>
            <p:nvPr/>
          </p:nvSpPr>
          <p:spPr bwMode="auto">
            <a:xfrm flipH="1">
              <a:off x="1143" y="2853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0779" name="Line 11"/>
            <p:cNvSpPr>
              <a:spLocks noChangeShapeType="1"/>
            </p:cNvSpPr>
            <p:nvPr/>
          </p:nvSpPr>
          <p:spPr bwMode="auto">
            <a:xfrm>
              <a:off x="1143" y="2901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0780" name="Line 12"/>
            <p:cNvSpPr>
              <a:spLocks noChangeShapeType="1"/>
            </p:cNvSpPr>
            <p:nvPr/>
          </p:nvSpPr>
          <p:spPr bwMode="auto">
            <a:xfrm flipV="1">
              <a:off x="1287" y="2517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0781" name="Line 13"/>
            <p:cNvSpPr>
              <a:spLocks noChangeShapeType="1"/>
            </p:cNvSpPr>
            <p:nvPr/>
          </p:nvSpPr>
          <p:spPr bwMode="auto">
            <a:xfrm>
              <a:off x="1143" y="3141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0782" name="Line 14"/>
            <p:cNvSpPr>
              <a:spLocks noChangeShapeType="1"/>
            </p:cNvSpPr>
            <p:nvPr/>
          </p:nvSpPr>
          <p:spPr bwMode="auto">
            <a:xfrm>
              <a:off x="1287" y="3141"/>
              <a:ext cx="0" cy="3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0783" name="Line 15"/>
            <p:cNvSpPr>
              <a:spLocks noChangeShapeType="1"/>
            </p:cNvSpPr>
            <p:nvPr/>
          </p:nvSpPr>
          <p:spPr bwMode="auto">
            <a:xfrm flipH="1">
              <a:off x="807" y="3045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0784" name="Line 16"/>
            <p:cNvSpPr>
              <a:spLocks noChangeShapeType="1"/>
            </p:cNvSpPr>
            <p:nvPr/>
          </p:nvSpPr>
          <p:spPr bwMode="auto">
            <a:xfrm>
              <a:off x="1287" y="2661"/>
              <a:ext cx="52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0785" name="Rectangle 17"/>
            <p:cNvSpPr>
              <a:spLocks noChangeArrowheads="1"/>
            </p:cNvSpPr>
            <p:nvPr/>
          </p:nvSpPr>
          <p:spPr bwMode="auto">
            <a:xfrm>
              <a:off x="1239" y="2277"/>
              <a:ext cx="96" cy="2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0786" name="Line 18"/>
            <p:cNvSpPr>
              <a:spLocks noChangeShapeType="1"/>
            </p:cNvSpPr>
            <p:nvPr/>
          </p:nvSpPr>
          <p:spPr bwMode="auto">
            <a:xfrm flipV="1">
              <a:off x="1287" y="2085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0787" name="Text Box 19"/>
            <p:cNvSpPr txBox="1">
              <a:spLocks noChangeArrowheads="1"/>
            </p:cNvSpPr>
            <p:nvPr/>
          </p:nvSpPr>
          <p:spPr bwMode="auto">
            <a:xfrm>
              <a:off x="1058" y="1722"/>
              <a:ext cx="4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latin typeface="Times New Roman" pitchFamily="18" charset="0"/>
                </a:rPr>
                <a:t>V</a:t>
              </a:r>
              <a:r>
                <a:rPr lang="en-US" altLang="zh-CN" b="1" baseline="-25000" dirty="0">
                  <a:latin typeface="Times New Roman" pitchFamily="18" charset="0"/>
                </a:rPr>
                <a:t>DD</a:t>
              </a:r>
            </a:p>
          </p:txBody>
        </p:sp>
        <p:sp>
          <p:nvSpPr>
            <p:cNvPr id="160788" name="Text Box 20"/>
            <p:cNvSpPr txBox="1">
              <a:spLocks noChangeArrowheads="1"/>
            </p:cNvSpPr>
            <p:nvPr/>
          </p:nvSpPr>
          <p:spPr bwMode="auto">
            <a:xfrm>
              <a:off x="1346" y="2229"/>
              <a:ext cx="3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Times New Roman" pitchFamily="18" charset="0"/>
                </a:rPr>
                <a:t>R</a:t>
              </a:r>
              <a:r>
                <a:rPr lang="en-US" altLang="zh-CN" b="1" baseline="-25000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60789" name="Text Box 21"/>
            <p:cNvSpPr txBox="1">
              <a:spLocks noChangeArrowheads="1"/>
            </p:cNvSpPr>
            <p:nvPr/>
          </p:nvSpPr>
          <p:spPr bwMode="auto">
            <a:xfrm>
              <a:off x="1287" y="2704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tx2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60790" name="Text Box 22"/>
            <p:cNvSpPr txBox="1">
              <a:spLocks noChangeArrowheads="1"/>
            </p:cNvSpPr>
            <p:nvPr/>
          </p:nvSpPr>
          <p:spPr bwMode="auto">
            <a:xfrm>
              <a:off x="793" y="2788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tx2"/>
                  </a:solidFill>
                  <a:latin typeface="Times New Roman" pitchFamily="18" charset="0"/>
                </a:rPr>
                <a:t>G</a:t>
              </a:r>
            </a:p>
          </p:txBody>
        </p:sp>
        <p:sp>
          <p:nvSpPr>
            <p:cNvPr id="160791" name="Text Box 23"/>
            <p:cNvSpPr txBox="1">
              <a:spLocks noChangeArrowheads="1"/>
            </p:cNvSpPr>
            <p:nvPr/>
          </p:nvSpPr>
          <p:spPr bwMode="auto">
            <a:xfrm>
              <a:off x="1287" y="3067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tx2"/>
                  </a:solidFill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160792" name="Line 24"/>
            <p:cNvSpPr>
              <a:spLocks noChangeShapeType="1"/>
            </p:cNvSpPr>
            <p:nvPr/>
          </p:nvSpPr>
          <p:spPr bwMode="auto">
            <a:xfrm>
              <a:off x="1247" y="2088"/>
              <a:ext cx="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1201" y="3521"/>
              <a:ext cx="182" cy="91"/>
              <a:chOff x="1156" y="3566"/>
              <a:chExt cx="273" cy="182"/>
            </a:xfrm>
          </p:grpSpPr>
          <p:sp>
            <p:nvSpPr>
              <p:cNvPr id="160794" name="Line 26"/>
              <p:cNvSpPr>
                <a:spLocks noChangeShapeType="1"/>
              </p:cNvSpPr>
              <p:nvPr/>
            </p:nvSpPr>
            <p:spPr bwMode="auto">
              <a:xfrm>
                <a:off x="1156" y="3566"/>
                <a:ext cx="27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0795" name="Line 27"/>
              <p:cNvSpPr>
                <a:spLocks noChangeShapeType="1"/>
              </p:cNvSpPr>
              <p:nvPr/>
            </p:nvSpPr>
            <p:spPr bwMode="auto">
              <a:xfrm>
                <a:off x="1156" y="3566"/>
                <a:ext cx="136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0796" name="Line 28"/>
              <p:cNvSpPr>
                <a:spLocks noChangeShapeType="1"/>
              </p:cNvSpPr>
              <p:nvPr/>
            </p:nvSpPr>
            <p:spPr bwMode="auto">
              <a:xfrm flipV="1">
                <a:off x="1292" y="3566"/>
                <a:ext cx="137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4787900" y="1557338"/>
            <a:ext cx="3182938" cy="3733800"/>
            <a:chOff x="3024" y="816"/>
            <a:chExt cx="2005" cy="2352"/>
          </a:xfrm>
        </p:grpSpPr>
        <p:sp>
          <p:nvSpPr>
            <p:cNvPr id="160798" name="Rectangle 30"/>
            <p:cNvSpPr>
              <a:spLocks noChangeArrowheads="1"/>
            </p:cNvSpPr>
            <p:nvPr/>
          </p:nvSpPr>
          <p:spPr bwMode="auto">
            <a:xfrm>
              <a:off x="4181" y="1344"/>
              <a:ext cx="96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0799" name="Line 31"/>
            <p:cNvSpPr>
              <a:spLocks noChangeShapeType="1"/>
            </p:cNvSpPr>
            <p:nvPr/>
          </p:nvSpPr>
          <p:spPr bwMode="auto">
            <a:xfrm>
              <a:off x="4229" y="1104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0800" name="Line 32"/>
            <p:cNvSpPr>
              <a:spLocks noChangeShapeType="1"/>
            </p:cNvSpPr>
            <p:nvPr/>
          </p:nvSpPr>
          <p:spPr bwMode="auto">
            <a:xfrm>
              <a:off x="4229" y="163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0801" name="Line 33"/>
            <p:cNvSpPr>
              <a:spLocks noChangeShapeType="1"/>
            </p:cNvSpPr>
            <p:nvPr/>
          </p:nvSpPr>
          <p:spPr bwMode="auto">
            <a:xfrm>
              <a:off x="4229" y="1824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0802" name="Line 34"/>
            <p:cNvSpPr>
              <a:spLocks noChangeShapeType="1"/>
            </p:cNvSpPr>
            <p:nvPr/>
          </p:nvSpPr>
          <p:spPr bwMode="auto">
            <a:xfrm>
              <a:off x="4229" y="2400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0803" name="Line 35"/>
            <p:cNvSpPr>
              <a:spLocks noChangeShapeType="1"/>
            </p:cNvSpPr>
            <p:nvPr/>
          </p:nvSpPr>
          <p:spPr bwMode="auto">
            <a:xfrm>
              <a:off x="4133" y="278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0804" name="Line 36"/>
            <p:cNvSpPr>
              <a:spLocks noChangeShapeType="1"/>
            </p:cNvSpPr>
            <p:nvPr/>
          </p:nvSpPr>
          <p:spPr bwMode="auto">
            <a:xfrm flipV="1">
              <a:off x="4229" y="2208"/>
              <a:ext cx="8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0805" name="Rectangle 37"/>
            <p:cNvSpPr>
              <a:spLocks noChangeArrowheads="1"/>
            </p:cNvSpPr>
            <p:nvPr/>
          </p:nvSpPr>
          <p:spPr bwMode="auto">
            <a:xfrm>
              <a:off x="3925" y="1968"/>
              <a:ext cx="672" cy="62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0806" name="Line 38"/>
            <p:cNvSpPr>
              <a:spLocks noChangeShapeType="1"/>
            </p:cNvSpPr>
            <p:nvPr/>
          </p:nvSpPr>
          <p:spPr bwMode="auto">
            <a:xfrm>
              <a:off x="3605" y="2304"/>
              <a:ext cx="3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0807" name="Line 39"/>
            <p:cNvSpPr>
              <a:spLocks noChangeShapeType="1"/>
            </p:cNvSpPr>
            <p:nvPr/>
          </p:nvSpPr>
          <p:spPr bwMode="auto">
            <a:xfrm>
              <a:off x="4021" y="230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0808" name="Text Box 40"/>
            <p:cNvSpPr txBox="1">
              <a:spLocks noChangeArrowheads="1"/>
            </p:cNvSpPr>
            <p:nvPr/>
          </p:nvSpPr>
          <p:spPr bwMode="auto">
            <a:xfrm>
              <a:off x="4645" y="1677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V</a:t>
              </a:r>
              <a:r>
                <a:rPr lang="en-US" altLang="zh-CN" b="1" baseline="-25000"/>
                <a:t>out</a:t>
              </a:r>
            </a:p>
          </p:txBody>
        </p:sp>
        <p:sp>
          <p:nvSpPr>
            <p:cNvPr id="160809" name="Text Box 41"/>
            <p:cNvSpPr txBox="1">
              <a:spLocks noChangeArrowheads="1"/>
            </p:cNvSpPr>
            <p:nvPr/>
          </p:nvSpPr>
          <p:spPr bwMode="auto">
            <a:xfrm>
              <a:off x="3301" y="2157"/>
              <a:ext cx="3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V</a:t>
              </a:r>
              <a:r>
                <a:rPr lang="en-US" altLang="zh-CN" b="1" baseline="-25000"/>
                <a:t>in</a:t>
              </a:r>
            </a:p>
          </p:txBody>
        </p:sp>
        <p:sp>
          <p:nvSpPr>
            <p:cNvPr id="160810" name="Text Box 42"/>
            <p:cNvSpPr txBox="1">
              <a:spLocks noChangeArrowheads="1"/>
            </p:cNvSpPr>
            <p:nvPr/>
          </p:nvSpPr>
          <p:spPr bwMode="auto">
            <a:xfrm>
              <a:off x="4021" y="816"/>
              <a:ext cx="3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Vcc</a:t>
              </a:r>
            </a:p>
          </p:txBody>
        </p:sp>
        <p:sp>
          <p:nvSpPr>
            <p:cNvPr id="160811" name="Text Box 43"/>
            <p:cNvSpPr txBox="1">
              <a:spLocks noChangeArrowheads="1"/>
            </p:cNvSpPr>
            <p:nvPr/>
          </p:nvSpPr>
          <p:spPr bwMode="auto">
            <a:xfrm>
              <a:off x="3951" y="1341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R</a:t>
              </a:r>
            </a:p>
          </p:txBody>
        </p:sp>
        <p:sp>
          <p:nvSpPr>
            <p:cNvPr id="160812" name="Text Box 44"/>
            <p:cNvSpPr txBox="1">
              <a:spLocks noChangeArrowheads="1"/>
            </p:cNvSpPr>
            <p:nvPr/>
          </p:nvSpPr>
          <p:spPr bwMode="auto">
            <a:xfrm>
              <a:off x="3024" y="288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zh-CN" altLang="en-US" b="1">
                <a:latin typeface="Times New Roman" pitchFamily="18" charset="0"/>
                <a:ea typeface="黑体" pitchFamily="2" charset="-122"/>
              </a:endParaRPr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2627313" y="3417888"/>
            <a:ext cx="504825" cy="720725"/>
            <a:chOff x="1655" y="2704"/>
            <a:chExt cx="261" cy="384"/>
          </a:xfrm>
        </p:grpSpPr>
        <p:sp>
          <p:nvSpPr>
            <p:cNvPr id="160814" name="Text Box 46"/>
            <p:cNvSpPr txBox="1">
              <a:spLocks noChangeArrowheads="1"/>
            </p:cNvSpPr>
            <p:nvPr/>
          </p:nvSpPr>
          <p:spPr bwMode="auto">
            <a:xfrm>
              <a:off x="1655" y="2704"/>
              <a:ext cx="261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zh-CN" sz="2600" b="1" i="1" dirty="0" err="1">
                  <a:solidFill>
                    <a:srgbClr val="FFFF00"/>
                  </a:solidFill>
                  <a:latin typeface="Times New Roman" pitchFamily="18" charset="0"/>
                </a:rPr>
                <a:t>i</a:t>
              </a:r>
              <a:r>
                <a:rPr lang="en-US" altLang="zh-CN" sz="2600" b="1" baseline="-25000" dirty="0" err="1">
                  <a:solidFill>
                    <a:srgbClr val="FFFF00"/>
                  </a:solidFill>
                  <a:latin typeface="Times New Roman" pitchFamily="18" charset="0"/>
                </a:rPr>
                <a:t>D</a:t>
              </a:r>
              <a:endParaRPr lang="en-US" altLang="zh-CN" sz="2600" b="1" baseline="-25000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160815" name="Line 47"/>
            <p:cNvSpPr>
              <a:spLocks noChangeShapeType="1"/>
            </p:cNvSpPr>
            <p:nvPr/>
          </p:nvSpPr>
          <p:spPr bwMode="auto">
            <a:xfrm>
              <a:off x="1676" y="2800"/>
              <a:ext cx="0" cy="288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miter lim="800000"/>
              <a:headEnd/>
              <a:tailEnd type="stealth" w="lg" len="lg"/>
            </a:ln>
            <a:effectLst/>
          </p:spPr>
          <p:txBody>
            <a:bodyPr wrap="none"/>
            <a:lstStyle/>
            <a:p>
              <a:endParaRPr lang="zh-CN" altLang="en-US">
                <a:solidFill>
                  <a:srgbClr val="FFFF00"/>
                </a:solidFill>
              </a:endParaRPr>
            </a:p>
          </p:txBody>
        </p:sp>
      </p:grpSp>
      <p:sp>
        <p:nvSpPr>
          <p:cNvPr id="48" name="灯片编号占位符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16</a:t>
            </a:fld>
            <a:endParaRPr lang="en-US" altLang="zh-CN"/>
          </a:p>
        </p:txBody>
      </p:sp>
      <p:sp>
        <p:nvSpPr>
          <p:cNvPr id="49" name="矩形 48"/>
          <p:cNvSpPr/>
          <p:nvPr/>
        </p:nvSpPr>
        <p:spPr>
          <a:xfrm>
            <a:off x="357158" y="1785926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n</a:t>
            </a:r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沟道 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214414" y="6143644"/>
            <a:ext cx="6340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缺点：有电阻，不易集成，有功耗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autoUpdateAnimBg="0"/>
      <p:bldP spid="160772" grpId="0" autoUpdateAnimBg="0"/>
      <p:bldP spid="1607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-24"/>
            <a:ext cx="7772400" cy="762000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3、基本的</a:t>
            </a:r>
            <a:r>
              <a:rPr lang="en-US" altLang="zh-CN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CMOS</a:t>
            </a:r>
            <a:r>
              <a:rPr lang="zh-CN" altLang="en-US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反相器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857232"/>
            <a:ext cx="6072230" cy="5029200"/>
          </a:xfrm>
          <a:noFill/>
          <a:ln/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工作原理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zh-CN" altLang="en-US" sz="2800" dirty="0"/>
              <a:t>1、</a:t>
            </a:r>
            <a:r>
              <a:rPr lang="en-US" altLang="zh-CN" sz="2800" dirty="0">
                <a:solidFill>
                  <a:srgbClr val="FFFF00"/>
                </a:solidFill>
              </a:rPr>
              <a:t>V</a:t>
            </a:r>
            <a:r>
              <a:rPr lang="en-US" altLang="zh-CN" sz="2800" baseline="-20000" dirty="0">
                <a:solidFill>
                  <a:srgbClr val="FFFF00"/>
                </a:solidFill>
              </a:rPr>
              <a:t>IN </a:t>
            </a:r>
            <a:r>
              <a:rPr lang="en-US" altLang="zh-CN" sz="2800" dirty="0">
                <a:solidFill>
                  <a:srgbClr val="FFFF00"/>
                </a:solidFill>
              </a:rPr>
              <a:t>= 0.0V</a:t>
            </a:r>
          </a:p>
          <a:p>
            <a:pPr lvl="1"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 sz="2400" dirty="0"/>
              <a:t>V</a:t>
            </a:r>
            <a:r>
              <a:rPr lang="en-US" altLang="zh-CN" sz="2400" baseline="-20000" dirty="0"/>
              <a:t>GSN  </a:t>
            </a:r>
            <a:r>
              <a:rPr lang="en-US" altLang="zh-CN" sz="2400" dirty="0"/>
              <a:t>= 0.0V，Tn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截止</a:t>
            </a:r>
          </a:p>
          <a:p>
            <a:pPr lvl="1"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 sz="2400" dirty="0"/>
              <a:t>V</a:t>
            </a:r>
            <a:r>
              <a:rPr lang="en-US" altLang="zh-CN" sz="2400" baseline="-20000" dirty="0"/>
              <a:t>GSP </a:t>
            </a:r>
            <a:r>
              <a:rPr lang="en-US" altLang="zh-CN" sz="2400" dirty="0"/>
              <a:t>= V</a:t>
            </a:r>
            <a:r>
              <a:rPr lang="en-US" altLang="zh-CN" sz="2400" baseline="-20000" dirty="0"/>
              <a:t>IN </a:t>
            </a:r>
            <a:r>
              <a:rPr lang="en-US" altLang="zh-CN" sz="2400" dirty="0">
                <a:latin typeface="Times New Roman"/>
              </a:rPr>
              <a:t>–</a:t>
            </a:r>
            <a:r>
              <a:rPr lang="en-US" altLang="zh-CN" sz="2400" dirty="0"/>
              <a:t>V</a:t>
            </a:r>
            <a:r>
              <a:rPr lang="en-US" altLang="zh-CN" sz="2400" baseline="-20000" dirty="0"/>
              <a:t>DD </a:t>
            </a:r>
            <a:r>
              <a:rPr lang="en-US" altLang="zh-CN" sz="2400" dirty="0"/>
              <a:t>= </a:t>
            </a:r>
            <a:r>
              <a:rPr lang="en-US" altLang="zh-CN" sz="2400" dirty="0">
                <a:latin typeface="Times New Roman"/>
              </a:rPr>
              <a:t>–</a:t>
            </a:r>
            <a:r>
              <a:rPr lang="en-US" altLang="zh-CN" sz="2400" dirty="0"/>
              <a:t>5.0V，Tp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导通</a:t>
            </a:r>
          </a:p>
          <a:p>
            <a:pPr lvl="1"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 sz="2400" dirty="0">
                <a:solidFill>
                  <a:srgbClr val="FFFF00"/>
                </a:solidFill>
              </a:rPr>
              <a:t>V</a:t>
            </a:r>
            <a:r>
              <a:rPr lang="en-US" altLang="zh-CN" sz="2400" baseline="-20000" dirty="0">
                <a:solidFill>
                  <a:srgbClr val="FFFF00"/>
                </a:solidFill>
              </a:rPr>
              <a:t>OUT  </a:t>
            </a:r>
            <a:r>
              <a:rPr lang="en-US" altLang="zh-CN" sz="2400" dirty="0">
                <a:solidFill>
                  <a:srgbClr val="FFFF00"/>
                </a:solidFill>
                <a:sym typeface="Symbol" pitchFamily="18" charset="2"/>
              </a:rPr>
              <a:t> </a:t>
            </a:r>
            <a:r>
              <a:rPr lang="en-US" altLang="zh-CN" sz="2400" dirty="0">
                <a:solidFill>
                  <a:srgbClr val="FFFF00"/>
                </a:solidFill>
              </a:rPr>
              <a:t>V</a:t>
            </a:r>
            <a:r>
              <a:rPr lang="en-US" altLang="zh-CN" sz="2400" baseline="-20000" dirty="0">
                <a:solidFill>
                  <a:srgbClr val="FFFF00"/>
                </a:solidFill>
              </a:rPr>
              <a:t>DD </a:t>
            </a:r>
            <a:r>
              <a:rPr lang="en-US" altLang="zh-CN" sz="2400" dirty="0">
                <a:solidFill>
                  <a:srgbClr val="FFFF00"/>
                </a:solidFill>
              </a:rPr>
              <a:t>= 5.0V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 sz="2800" dirty="0"/>
              <a:t>2、</a:t>
            </a:r>
            <a:r>
              <a:rPr lang="en-US" altLang="zh-CN" sz="2800" dirty="0">
                <a:solidFill>
                  <a:srgbClr val="FFFF00"/>
                </a:solidFill>
              </a:rPr>
              <a:t>V</a:t>
            </a:r>
            <a:r>
              <a:rPr lang="en-US" altLang="zh-CN" sz="2800" baseline="-20000" dirty="0">
                <a:solidFill>
                  <a:srgbClr val="FFFF00"/>
                </a:solidFill>
              </a:rPr>
              <a:t>IN </a:t>
            </a:r>
            <a:r>
              <a:rPr lang="en-US" altLang="zh-CN" sz="2800" dirty="0">
                <a:solidFill>
                  <a:srgbClr val="FFFF00"/>
                </a:solidFill>
              </a:rPr>
              <a:t>= V</a:t>
            </a:r>
            <a:r>
              <a:rPr lang="en-US" altLang="zh-CN" sz="2800" baseline="-25000" dirty="0">
                <a:solidFill>
                  <a:srgbClr val="FFFF00"/>
                </a:solidFill>
              </a:rPr>
              <a:t>DD </a:t>
            </a:r>
            <a:r>
              <a:rPr lang="en-US" altLang="zh-CN" sz="2800" dirty="0">
                <a:solidFill>
                  <a:srgbClr val="FFFF00"/>
                </a:solidFill>
              </a:rPr>
              <a:t>= 5.0V</a:t>
            </a:r>
            <a:endParaRPr lang="en-US" altLang="zh-CN" sz="2800" baseline="-25000" dirty="0">
              <a:solidFill>
                <a:srgbClr val="FFFF00"/>
              </a:solidFill>
            </a:endParaRPr>
          </a:p>
          <a:p>
            <a:pPr lvl="1"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 sz="2400" dirty="0"/>
              <a:t>V</a:t>
            </a:r>
            <a:r>
              <a:rPr lang="en-US" altLang="zh-CN" sz="2400" baseline="-20000" dirty="0"/>
              <a:t>GSN  </a:t>
            </a:r>
            <a:r>
              <a:rPr lang="en-US" altLang="zh-CN" sz="2400" dirty="0"/>
              <a:t>= 5.0V，Tn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导通</a:t>
            </a:r>
          </a:p>
          <a:p>
            <a:pPr lvl="1"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 sz="2400" dirty="0"/>
              <a:t>V</a:t>
            </a:r>
            <a:r>
              <a:rPr lang="en-US" altLang="zh-CN" sz="2400" baseline="-20000" dirty="0"/>
              <a:t>GSP </a:t>
            </a:r>
            <a:r>
              <a:rPr lang="en-US" altLang="zh-CN" sz="2400" dirty="0"/>
              <a:t>= V</a:t>
            </a:r>
            <a:r>
              <a:rPr lang="en-US" altLang="zh-CN" sz="2400" baseline="-20000" dirty="0"/>
              <a:t>IN </a:t>
            </a:r>
            <a:r>
              <a:rPr lang="en-US" altLang="zh-CN" sz="2400" dirty="0">
                <a:latin typeface="Times New Roman"/>
              </a:rPr>
              <a:t>–</a:t>
            </a:r>
            <a:r>
              <a:rPr lang="en-US" altLang="zh-CN" sz="2400" dirty="0"/>
              <a:t>V</a:t>
            </a:r>
            <a:r>
              <a:rPr lang="en-US" altLang="zh-CN" sz="2400" baseline="-20000" dirty="0"/>
              <a:t>DD </a:t>
            </a:r>
            <a:r>
              <a:rPr lang="en-US" altLang="zh-CN" sz="2400" dirty="0"/>
              <a:t>= 0.0V</a:t>
            </a:r>
            <a:r>
              <a:rPr lang="en-US" altLang="zh-CN" sz="2400" baseline="-20000" dirty="0"/>
              <a:t> </a:t>
            </a:r>
            <a:r>
              <a:rPr lang="en-US" altLang="zh-CN" sz="2400" dirty="0"/>
              <a:t>，</a:t>
            </a:r>
            <a:r>
              <a:rPr lang="en-US" altLang="zh-CN" sz="2400" dirty="0" err="1"/>
              <a:t>Tp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截止</a:t>
            </a:r>
          </a:p>
          <a:p>
            <a:pPr lvl="1"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 sz="2400" dirty="0">
                <a:solidFill>
                  <a:srgbClr val="FFFF00"/>
                </a:solidFill>
              </a:rPr>
              <a:t>V</a:t>
            </a:r>
            <a:r>
              <a:rPr lang="en-US" altLang="zh-CN" sz="2400" baseline="-20000" dirty="0">
                <a:solidFill>
                  <a:srgbClr val="FFFF00"/>
                </a:solidFill>
              </a:rPr>
              <a:t>OUT  </a:t>
            </a:r>
            <a:r>
              <a:rPr lang="en-US" altLang="zh-CN" sz="2400" dirty="0">
                <a:solidFill>
                  <a:srgbClr val="FFFF00"/>
                </a:solidFill>
                <a:sym typeface="Symbol" pitchFamily="18" charset="2"/>
              </a:rPr>
              <a:t> </a:t>
            </a:r>
            <a:r>
              <a:rPr lang="en-US" altLang="zh-CN" sz="2400" dirty="0">
                <a:solidFill>
                  <a:srgbClr val="FFFF00"/>
                </a:solidFill>
              </a:rPr>
              <a:t>0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602317" y="1785954"/>
            <a:ext cx="3184525" cy="3786189"/>
            <a:chOff x="1834" y="495"/>
            <a:chExt cx="2006" cy="2385"/>
          </a:xfrm>
        </p:grpSpPr>
        <p:sp>
          <p:nvSpPr>
            <p:cNvPr id="161797" name="Line 5"/>
            <p:cNvSpPr>
              <a:spLocks noChangeShapeType="1"/>
            </p:cNvSpPr>
            <p:nvPr/>
          </p:nvSpPr>
          <p:spPr bwMode="auto">
            <a:xfrm flipV="1">
              <a:off x="2976" y="912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688" y="1344"/>
              <a:ext cx="288" cy="384"/>
              <a:chOff x="3825" y="2064"/>
              <a:chExt cx="288" cy="384"/>
            </a:xfrm>
          </p:grpSpPr>
          <p:sp>
            <p:nvSpPr>
              <p:cNvPr id="161799" name="Line 7"/>
              <p:cNvSpPr>
                <a:spLocks noChangeShapeType="1"/>
              </p:cNvSpPr>
              <p:nvPr/>
            </p:nvSpPr>
            <p:spPr bwMode="auto">
              <a:xfrm>
                <a:off x="3825" y="216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1800" name="Line 8"/>
              <p:cNvSpPr>
                <a:spLocks noChangeShapeType="1"/>
              </p:cNvSpPr>
              <p:nvPr/>
            </p:nvSpPr>
            <p:spPr bwMode="auto">
              <a:xfrm>
                <a:off x="3921" y="2064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1801" name="Line 9"/>
              <p:cNvSpPr>
                <a:spLocks noChangeShapeType="1"/>
              </p:cNvSpPr>
              <p:nvPr/>
            </p:nvSpPr>
            <p:spPr bwMode="auto">
              <a:xfrm>
                <a:off x="3921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triangle" w="med" len="med"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1802" name="Line 10"/>
              <p:cNvSpPr>
                <a:spLocks noChangeShapeType="1"/>
              </p:cNvSpPr>
              <p:nvPr/>
            </p:nvSpPr>
            <p:spPr bwMode="auto">
              <a:xfrm>
                <a:off x="3921" y="2352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161803" name="Line 11"/>
            <p:cNvSpPr>
              <a:spLocks noChangeShapeType="1"/>
            </p:cNvSpPr>
            <p:nvPr/>
          </p:nvSpPr>
          <p:spPr bwMode="auto">
            <a:xfrm>
              <a:off x="2976" y="1632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1804" name="Line 12"/>
            <p:cNvSpPr>
              <a:spLocks noChangeShapeType="1"/>
            </p:cNvSpPr>
            <p:nvPr/>
          </p:nvSpPr>
          <p:spPr bwMode="auto">
            <a:xfrm flipH="1">
              <a:off x="2448" y="153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1805" name="Line 13"/>
            <p:cNvSpPr>
              <a:spLocks noChangeShapeType="1"/>
            </p:cNvSpPr>
            <p:nvPr/>
          </p:nvSpPr>
          <p:spPr bwMode="auto">
            <a:xfrm flipV="1">
              <a:off x="2976" y="2304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2688" y="2016"/>
              <a:ext cx="288" cy="384"/>
              <a:chOff x="3840" y="1920"/>
              <a:chExt cx="288" cy="384"/>
            </a:xfrm>
          </p:grpSpPr>
          <p:sp>
            <p:nvSpPr>
              <p:cNvPr id="161807" name="Line 15"/>
              <p:cNvSpPr>
                <a:spLocks noChangeShapeType="1"/>
              </p:cNvSpPr>
              <p:nvPr/>
            </p:nvSpPr>
            <p:spPr bwMode="auto">
              <a:xfrm>
                <a:off x="3840" y="201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1808" name="Line 16"/>
              <p:cNvSpPr>
                <a:spLocks noChangeShapeType="1"/>
              </p:cNvSpPr>
              <p:nvPr/>
            </p:nvSpPr>
            <p:spPr bwMode="auto">
              <a:xfrm>
                <a:off x="3936" y="1920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1809" name="Line 17"/>
              <p:cNvSpPr>
                <a:spLocks noChangeShapeType="1"/>
              </p:cNvSpPr>
              <p:nvPr/>
            </p:nvSpPr>
            <p:spPr bwMode="auto">
              <a:xfrm>
                <a:off x="3936" y="201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1810" name="Line 18"/>
              <p:cNvSpPr>
                <a:spLocks noChangeShapeType="1"/>
              </p:cNvSpPr>
              <p:nvPr/>
            </p:nvSpPr>
            <p:spPr bwMode="auto">
              <a:xfrm>
                <a:off x="3936" y="220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161811" name="Line 19"/>
            <p:cNvSpPr>
              <a:spLocks noChangeShapeType="1"/>
            </p:cNvSpPr>
            <p:nvPr/>
          </p:nvSpPr>
          <p:spPr bwMode="auto">
            <a:xfrm flipH="1">
              <a:off x="2160" y="2208"/>
              <a:ext cx="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1812" name="Line 20"/>
            <p:cNvSpPr>
              <a:spLocks noChangeShapeType="1"/>
            </p:cNvSpPr>
            <p:nvPr/>
          </p:nvSpPr>
          <p:spPr bwMode="auto">
            <a:xfrm>
              <a:off x="2976" y="1872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1813" name="Line 21"/>
            <p:cNvSpPr>
              <a:spLocks noChangeShapeType="1"/>
            </p:cNvSpPr>
            <p:nvPr/>
          </p:nvSpPr>
          <p:spPr bwMode="auto">
            <a:xfrm>
              <a:off x="2448" y="1536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1814" name="AutoShape 22"/>
            <p:cNvSpPr>
              <a:spLocks noChangeArrowheads="1"/>
            </p:cNvSpPr>
            <p:nvPr/>
          </p:nvSpPr>
          <p:spPr bwMode="auto">
            <a:xfrm flipV="1">
              <a:off x="2880" y="2784"/>
              <a:ext cx="192" cy="96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1815" name="Line 23"/>
            <p:cNvSpPr>
              <a:spLocks noChangeShapeType="1"/>
            </p:cNvSpPr>
            <p:nvPr/>
          </p:nvSpPr>
          <p:spPr bwMode="auto">
            <a:xfrm>
              <a:off x="2880" y="91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1816" name="Text Box 24"/>
            <p:cNvSpPr txBox="1">
              <a:spLocks noChangeArrowheads="1"/>
            </p:cNvSpPr>
            <p:nvPr/>
          </p:nvSpPr>
          <p:spPr bwMode="auto">
            <a:xfrm>
              <a:off x="2496" y="495"/>
              <a:ext cx="9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V</a:t>
              </a:r>
              <a:r>
                <a:rPr lang="en-US" altLang="zh-CN" b="1" baseline="-25000" dirty="0"/>
                <a:t>DD </a:t>
              </a:r>
              <a:r>
                <a:rPr lang="en-US" altLang="zh-CN" b="1" dirty="0"/>
                <a:t>= +5.0V</a:t>
              </a:r>
            </a:p>
          </p:txBody>
        </p:sp>
        <p:sp>
          <p:nvSpPr>
            <p:cNvPr id="161817" name="Text Box 25"/>
            <p:cNvSpPr txBox="1">
              <a:spLocks noChangeArrowheads="1"/>
            </p:cNvSpPr>
            <p:nvPr/>
          </p:nvSpPr>
          <p:spPr bwMode="auto">
            <a:xfrm>
              <a:off x="3397" y="1728"/>
              <a:ext cx="4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V</a:t>
              </a:r>
              <a:r>
                <a:rPr lang="en-US" altLang="zh-CN" b="1" baseline="-25000"/>
                <a:t>OUT</a:t>
              </a:r>
            </a:p>
          </p:txBody>
        </p:sp>
        <p:sp>
          <p:nvSpPr>
            <p:cNvPr id="161818" name="Text Box 26"/>
            <p:cNvSpPr txBox="1">
              <a:spLocks noChangeArrowheads="1"/>
            </p:cNvSpPr>
            <p:nvPr/>
          </p:nvSpPr>
          <p:spPr bwMode="auto">
            <a:xfrm>
              <a:off x="1834" y="2064"/>
              <a:ext cx="3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V</a:t>
              </a:r>
              <a:r>
                <a:rPr lang="en-US" altLang="zh-CN" b="1" baseline="-25000"/>
                <a:t>IN</a:t>
              </a:r>
            </a:p>
          </p:txBody>
        </p:sp>
        <p:sp>
          <p:nvSpPr>
            <p:cNvPr id="161819" name="Text Box 27"/>
            <p:cNvSpPr txBox="1">
              <a:spLocks noChangeArrowheads="1"/>
            </p:cNvSpPr>
            <p:nvPr/>
          </p:nvSpPr>
          <p:spPr bwMode="auto">
            <a:xfrm>
              <a:off x="2976" y="1392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Tp</a:t>
              </a:r>
            </a:p>
          </p:txBody>
        </p:sp>
        <p:sp>
          <p:nvSpPr>
            <p:cNvPr id="161820" name="Text Box 28"/>
            <p:cNvSpPr txBox="1">
              <a:spLocks noChangeArrowheads="1"/>
            </p:cNvSpPr>
            <p:nvPr/>
          </p:nvSpPr>
          <p:spPr bwMode="auto">
            <a:xfrm>
              <a:off x="2976" y="2112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Tn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6196042" y="2676540"/>
            <a:ext cx="1282700" cy="2657475"/>
            <a:chOff x="3792" y="1392"/>
            <a:chExt cx="808" cy="1674"/>
          </a:xfrm>
        </p:grpSpPr>
        <p:sp>
          <p:nvSpPr>
            <p:cNvPr id="161822" name="Text Box 30"/>
            <p:cNvSpPr txBox="1">
              <a:spLocks noChangeArrowheads="1"/>
            </p:cNvSpPr>
            <p:nvPr/>
          </p:nvSpPr>
          <p:spPr bwMode="auto">
            <a:xfrm>
              <a:off x="3792" y="2256"/>
              <a:ext cx="29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FFFF00"/>
                  </a:solidFill>
                </a:rPr>
                <a:t>G</a:t>
              </a:r>
            </a:p>
          </p:txBody>
        </p:sp>
        <p:sp>
          <p:nvSpPr>
            <p:cNvPr id="161823" name="Text Box 31"/>
            <p:cNvSpPr txBox="1">
              <a:spLocks noChangeArrowheads="1"/>
            </p:cNvSpPr>
            <p:nvPr/>
          </p:nvSpPr>
          <p:spPr bwMode="auto">
            <a:xfrm>
              <a:off x="4320" y="2064"/>
              <a:ext cx="2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FFFF00"/>
                  </a:solidFill>
                </a:rPr>
                <a:t>D</a:t>
              </a:r>
            </a:p>
          </p:txBody>
        </p:sp>
        <p:sp>
          <p:nvSpPr>
            <p:cNvPr id="161824" name="Text Box 32"/>
            <p:cNvSpPr txBox="1">
              <a:spLocks noChangeArrowheads="1"/>
            </p:cNvSpPr>
            <p:nvPr/>
          </p:nvSpPr>
          <p:spPr bwMode="auto">
            <a:xfrm>
              <a:off x="4339" y="139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FFFF00"/>
                  </a:solidFill>
                </a:rPr>
                <a:t>S</a:t>
              </a:r>
            </a:p>
          </p:txBody>
        </p:sp>
        <p:sp>
          <p:nvSpPr>
            <p:cNvPr id="161825" name="Text Box 33"/>
            <p:cNvSpPr txBox="1">
              <a:spLocks noChangeArrowheads="1"/>
            </p:cNvSpPr>
            <p:nvPr/>
          </p:nvSpPr>
          <p:spPr bwMode="auto">
            <a:xfrm>
              <a:off x="4339" y="273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FFFF00"/>
                  </a:solidFill>
                </a:rPr>
                <a:t>S</a:t>
              </a:r>
            </a:p>
          </p:txBody>
        </p:sp>
      </p:grpSp>
      <p:sp>
        <p:nvSpPr>
          <p:cNvPr id="34" name="灯片编号占位符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17</a:t>
            </a:fld>
            <a:endParaRPr lang="en-US" altLang="zh-CN"/>
          </a:p>
        </p:txBody>
      </p:sp>
      <p:sp>
        <p:nvSpPr>
          <p:cNvPr id="35" name="矩形 34"/>
          <p:cNvSpPr/>
          <p:nvPr/>
        </p:nvSpPr>
        <p:spPr>
          <a:xfrm>
            <a:off x="7882116" y="2500306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p</a:t>
            </a:r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沟道 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929586" y="4977482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n</a:t>
            </a:r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沟道 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85720" y="6143644"/>
            <a:ext cx="6647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教材</a:t>
            </a:r>
            <a:r>
              <a:rPr lang="en-US" altLang="zh-CN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P60</a:t>
            </a:r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，图</a:t>
            </a:r>
            <a:r>
              <a:rPr lang="en-US" altLang="zh-CN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3-10</a:t>
            </a:r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；</a:t>
            </a:r>
            <a:r>
              <a:rPr lang="en-US" altLang="zh-CN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P61</a:t>
            </a:r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，图</a:t>
            </a:r>
            <a:r>
              <a:rPr lang="en-US" altLang="zh-CN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3-11</a:t>
            </a:r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：反相器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580063" y="570409"/>
            <a:ext cx="3090862" cy="3725863"/>
            <a:chOff x="1834" y="533"/>
            <a:chExt cx="1947" cy="2347"/>
          </a:xfrm>
        </p:grpSpPr>
        <p:sp>
          <p:nvSpPr>
            <p:cNvPr id="162820" name="Line 4"/>
            <p:cNvSpPr>
              <a:spLocks noChangeShapeType="1"/>
            </p:cNvSpPr>
            <p:nvPr/>
          </p:nvSpPr>
          <p:spPr bwMode="auto">
            <a:xfrm flipV="1">
              <a:off x="2976" y="912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88" y="1344"/>
              <a:ext cx="288" cy="384"/>
              <a:chOff x="3825" y="2064"/>
              <a:chExt cx="288" cy="384"/>
            </a:xfrm>
          </p:grpSpPr>
          <p:sp>
            <p:nvSpPr>
              <p:cNvPr id="162822" name="Line 6"/>
              <p:cNvSpPr>
                <a:spLocks noChangeShapeType="1"/>
              </p:cNvSpPr>
              <p:nvPr/>
            </p:nvSpPr>
            <p:spPr bwMode="auto">
              <a:xfrm>
                <a:off x="3825" y="216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2823" name="Line 7"/>
              <p:cNvSpPr>
                <a:spLocks noChangeShapeType="1"/>
              </p:cNvSpPr>
              <p:nvPr/>
            </p:nvSpPr>
            <p:spPr bwMode="auto">
              <a:xfrm>
                <a:off x="3921" y="2064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2824" name="Line 8"/>
              <p:cNvSpPr>
                <a:spLocks noChangeShapeType="1"/>
              </p:cNvSpPr>
              <p:nvPr/>
            </p:nvSpPr>
            <p:spPr bwMode="auto">
              <a:xfrm>
                <a:off x="3921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triangle" w="med" len="med"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2825" name="Line 9"/>
              <p:cNvSpPr>
                <a:spLocks noChangeShapeType="1"/>
              </p:cNvSpPr>
              <p:nvPr/>
            </p:nvSpPr>
            <p:spPr bwMode="auto">
              <a:xfrm>
                <a:off x="3921" y="2352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162826" name="Line 10"/>
            <p:cNvSpPr>
              <a:spLocks noChangeShapeType="1"/>
            </p:cNvSpPr>
            <p:nvPr/>
          </p:nvSpPr>
          <p:spPr bwMode="auto">
            <a:xfrm>
              <a:off x="2976" y="1632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2827" name="Line 11"/>
            <p:cNvSpPr>
              <a:spLocks noChangeShapeType="1"/>
            </p:cNvSpPr>
            <p:nvPr/>
          </p:nvSpPr>
          <p:spPr bwMode="auto">
            <a:xfrm flipH="1">
              <a:off x="2448" y="153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2828" name="Line 12"/>
            <p:cNvSpPr>
              <a:spLocks noChangeShapeType="1"/>
            </p:cNvSpPr>
            <p:nvPr/>
          </p:nvSpPr>
          <p:spPr bwMode="auto">
            <a:xfrm flipV="1">
              <a:off x="2976" y="2304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2688" y="2016"/>
              <a:ext cx="288" cy="384"/>
              <a:chOff x="3840" y="1920"/>
              <a:chExt cx="288" cy="384"/>
            </a:xfrm>
          </p:grpSpPr>
          <p:sp>
            <p:nvSpPr>
              <p:cNvPr id="162830" name="Line 14"/>
              <p:cNvSpPr>
                <a:spLocks noChangeShapeType="1"/>
              </p:cNvSpPr>
              <p:nvPr/>
            </p:nvSpPr>
            <p:spPr bwMode="auto">
              <a:xfrm>
                <a:off x="3840" y="201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2831" name="Line 15"/>
              <p:cNvSpPr>
                <a:spLocks noChangeShapeType="1"/>
              </p:cNvSpPr>
              <p:nvPr/>
            </p:nvSpPr>
            <p:spPr bwMode="auto">
              <a:xfrm>
                <a:off x="3936" y="1920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2832" name="Line 16"/>
              <p:cNvSpPr>
                <a:spLocks noChangeShapeType="1"/>
              </p:cNvSpPr>
              <p:nvPr/>
            </p:nvSpPr>
            <p:spPr bwMode="auto">
              <a:xfrm>
                <a:off x="3936" y="201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2833" name="Line 17"/>
              <p:cNvSpPr>
                <a:spLocks noChangeShapeType="1"/>
              </p:cNvSpPr>
              <p:nvPr/>
            </p:nvSpPr>
            <p:spPr bwMode="auto">
              <a:xfrm>
                <a:off x="3936" y="220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162834" name="Line 18"/>
            <p:cNvSpPr>
              <a:spLocks noChangeShapeType="1"/>
            </p:cNvSpPr>
            <p:nvPr/>
          </p:nvSpPr>
          <p:spPr bwMode="auto">
            <a:xfrm flipH="1">
              <a:off x="2160" y="2208"/>
              <a:ext cx="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2835" name="Line 19"/>
            <p:cNvSpPr>
              <a:spLocks noChangeShapeType="1"/>
            </p:cNvSpPr>
            <p:nvPr/>
          </p:nvSpPr>
          <p:spPr bwMode="auto">
            <a:xfrm>
              <a:off x="2976" y="1872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2836" name="Line 20"/>
            <p:cNvSpPr>
              <a:spLocks noChangeShapeType="1"/>
            </p:cNvSpPr>
            <p:nvPr/>
          </p:nvSpPr>
          <p:spPr bwMode="auto">
            <a:xfrm>
              <a:off x="2448" y="1536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2837" name="AutoShape 21"/>
            <p:cNvSpPr>
              <a:spLocks noChangeArrowheads="1"/>
            </p:cNvSpPr>
            <p:nvPr/>
          </p:nvSpPr>
          <p:spPr bwMode="auto">
            <a:xfrm flipV="1">
              <a:off x="2880" y="2784"/>
              <a:ext cx="192" cy="96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2838" name="Line 22"/>
            <p:cNvSpPr>
              <a:spLocks noChangeShapeType="1"/>
            </p:cNvSpPr>
            <p:nvPr/>
          </p:nvSpPr>
          <p:spPr bwMode="auto">
            <a:xfrm>
              <a:off x="2880" y="91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2839" name="Text Box 23"/>
            <p:cNvSpPr txBox="1">
              <a:spLocks noChangeArrowheads="1"/>
            </p:cNvSpPr>
            <p:nvPr/>
          </p:nvSpPr>
          <p:spPr bwMode="auto">
            <a:xfrm>
              <a:off x="2496" y="533"/>
              <a:ext cx="9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V</a:t>
              </a:r>
              <a:r>
                <a:rPr lang="en-US" altLang="zh-CN" b="1" baseline="-25000" dirty="0"/>
                <a:t>DD </a:t>
              </a:r>
              <a:r>
                <a:rPr lang="en-US" altLang="zh-CN" b="1" dirty="0"/>
                <a:t>= +5.0V</a:t>
              </a:r>
            </a:p>
          </p:txBody>
        </p:sp>
        <p:sp>
          <p:nvSpPr>
            <p:cNvPr id="162840" name="Text Box 24"/>
            <p:cNvSpPr txBox="1">
              <a:spLocks noChangeArrowheads="1"/>
            </p:cNvSpPr>
            <p:nvPr/>
          </p:nvSpPr>
          <p:spPr bwMode="auto">
            <a:xfrm>
              <a:off x="3397" y="1728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V</a:t>
              </a:r>
              <a:r>
                <a:rPr lang="en-US" altLang="zh-CN" b="1" baseline="-25000"/>
                <a:t>out</a:t>
              </a:r>
            </a:p>
          </p:txBody>
        </p:sp>
        <p:sp>
          <p:nvSpPr>
            <p:cNvPr id="162841" name="Text Box 25"/>
            <p:cNvSpPr txBox="1">
              <a:spLocks noChangeArrowheads="1"/>
            </p:cNvSpPr>
            <p:nvPr/>
          </p:nvSpPr>
          <p:spPr bwMode="auto">
            <a:xfrm>
              <a:off x="1834" y="2064"/>
              <a:ext cx="3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V</a:t>
              </a:r>
              <a:r>
                <a:rPr lang="en-US" altLang="zh-CN" b="1" baseline="-25000"/>
                <a:t>in</a:t>
              </a:r>
            </a:p>
          </p:txBody>
        </p:sp>
        <p:sp>
          <p:nvSpPr>
            <p:cNvPr id="162842" name="Text Box 26"/>
            <p:cNvSpPr txBox="1">
              <a:spLocks noChangeArrowheads="1"/>
            </p:cNvSpPr>
            <p:nvPr/>
          </p:nvSpPr>
          <p:spPr bwMode="auto">
            <a:xfrm>
              <a:off x="2976" y="1392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Tp</a:t>
              </a:r>
            </a:p>
          </p:txBody>
        </p:sp>
        <p:sp>
          <p:nvSpPr>
            <p:cNvPr id="162843" name="Text Box 27"/>
            <p:cNvSpPr txBox="1">
              <a:spLocks noChangeArrowheads="1"/>
            </p:cNvSpPr>
            <p:nvPr/>
          </p:nvSpPr>
          <p:spPr bwMode="auto">
            <a:xfrm>
              <a:off x="2976" y="2112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Tn</a:t>
              </a: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1314450" y="642212"/>
            <a:ext cx="2393950" cy="3582622"/>
            <a:chOff x="3408" y="733"/>
            <a:chExt cx="1508" cy="2339"/>
          </a:xfrm>
        </p:grpSpPr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3648" y="1104"/>
              <a:ext cx="1056" cy="1968"/>
              <a:chOff x="4464" y="624"/>
              <a:chExt cx="1056" cy="1968"/>
            </a:xfrm>
          </p:grpSpPr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4800" y="1056"/>
                <a:ext cx="384" cy="384"/>
                <a:chOff x="2880" y="1008"/>
                <a:chExt cx="384" cy="384"/>
              </a:xfrm>
            </p:grpSpPr>
            <p:sp>
              <p:nvSpPr>
                <p:cNvPr id="162847" name="Line 31"/>
                <p:cNvSpPr>
                  <a:spLocks noChangeShapeType="1"/>
                </p:cNvSpPr>
                <p:nvPr/>
              </p:nvSpPr>
              <p:spPr bwMode="auto">
                <a:xfrm>
                  <a:off x="2976" y="1104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62848" name="Line 32"/>
                <p:cNvSpPr>
                  <a:spLocks noChangeShapeType="1"/>
                </p:cNvSpPr>
                <p:nvPr/>
              </p:nvSpPr>
              <p:spPr bwMode="auto">
                <a:xfrm>
                  <a:off x="3072" y="1008"/>
                  <a:ext cx="0" cy="3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62849" name="Line 33"/>
                <p:cNvSpPr>
                  <a:spLocks noChangeShapeType="1"/>
                </p:cNvSpPr>
                <p:nvPr/>
              </p:nvSpPr>
              <p:spPr bwMode="auto">
                <a:xfrm>
                  <a:off x="3072" y="1104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62850" name="Line 34"/>
                <p:cNvSpPr>
                  <a:spLocks noChangeShapeType="1"/>
                </p:cNvSpPr>
                <p:nvPr/>
              </p:nvSpPr>
              <p:spPr bwMode="auto">
                <a:xfrm>
                  <a:off x="3072" y="1296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62851" name="Oval 35"/>
                <p:cNvSpPr>
                  <a:spLocks noChangeArrowheads="1"/>
                </p:cNvSpPr>
                <p:nvPr/>
              </p:nvSpPr>
              <p:spPr bwMode="auto">
                <a:xfrm>
                  <a:off x="2880" y="1152"/>
                  <a:ext cx="73" cy="73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62852" name="Line 36"/>
              <p:cNvSpPr>
                <a:spLocks noChangeShapeType="1"/>
              </p:cNvSpPr>
              <p:nvPr/>
            </p:nvSpPr>
            <p:spPr bwMode="auto">
              <a:xfrm flipV="1">
                <a:off x="5184" y="624"/>
                <a:ext cx="0" cy="5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2853" name="Line 37"/>
              <p:cNvSpPr>
                <a:spLocks noChangeShapeType="1"/>
              </p:cNvSpPr>
              <p:nvPr/>
            </p:nvSpPr>
            <p:spPr bwMode="auto">
              <a:xfrm>
                <a:off x="5088" y="624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2854" name="Line 38"/>
              <p:cNvSpPr>
                <a:spLocks noChangeShapeType="1"/>
              </p:cNvSpPr>
              <p:nvPr/>
            </p:nvSpPr>
            <p:spPr bwMode="auto">
              <a:xfrm>
                <a:off x="5184" y="1344"/>
                <a:ext cx="0" cy="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2855" name="Line 39"/>
              <p:cNvSpPr>
                <a:spLocks noChangeShapeType="1"/>
              </p:cNvSpPr>
              <p:nvPr/>
            </p:nvSpPr>
            <p:spPr bwMode="auto">
              <a:xfrm flipV="1">
                <a:off x="5184" y="2112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2856" name="AutoShape 40"/>
              <p:cNvSpPr>
                <a:spLocks noChangeArrowheads="1"/>
              </p:cNvSpPr>
              <p:nvPr/>
            </p:nvSpPr>
            <p:spPr bwMode="auto">
              <a:xfrm flipV="1">
                <a:off x="5088" y="2496"/>
                <a:ext cx="192" cy="96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8" name="Group 41"/>
              <p:cNvGrpSpPr>
                <a:grpSpLocks/>
              </p:cNvGrpSpPr>
              <p:nvPr/>
            </p:nvGrpSpPr>
            <p:grpSpPr bwMode="auto">
              <a:xfrm>
                <a:off x="4896" y="1824"/>
                <a:ext cx="288" cy="384"/>
                <a:chOff x="2976" y="1680"/>
                <a:chExt cx="288" cy="384"/>
              </a:xfrm>
            </p:grpSpPr>
            <p:sp>
              <p:nvSpPr>
                <p:cNvPr id="162858" name="Line 42"/>
                <p:cNvSpPr>
                  <a:spLocks noChangeShapeType="1"/>
                </p:cNvSpPr>
                <p:nvPr/>
              </p:nvSpPr>
              <p:spPr bwMode="auto">
                <a:xfrm>
                  <a:off x="2976" y="1776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62859" name="Line 43"/>
                <p:cNvSpPr>
                  <a:spLocks noChangeShapeType="1"/>
                </p:cNvSpPr>
                <p:nvPr/>
              </p:nvSpPr>
              <p:spPr bwMode="auto">
                <a:xfrm>
                  <a:off x="3072" y="1680"/>
                  <a:ext cx="0" cy="3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62860" name="Line 44"/>
                <p:cNvSpPr>
                  <a:spLocks noChangeShapeType="1"/>
                </p:cNvSpPr>
                <p:nvPr/>
              </p:nvSpPr>
              <p:spPr bwMode="auto">
                <a:xfrm>
                  <a:off x="3072" y="1776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62861" name="Line 45"/>
                <p:cNvSpPr>
                  <a:spLocks noChangeShapeType="1"/>
                </p:cNvSpPr>
                <p:nvPr/>
              </p:nvSpPr>
              <p:spPr bwMode="auto">
                <a:xfrm>
                  <a:off x="3072" y="1968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sp>
            <p:nvSpPr>
              <p:cNvPr id="162862" name="Line 46"/>
              <p:cNvSpPr>
                <a:spLocks noChangeShapeType="1"/>
              </p:cNvSpPr>
              <p:nvPr/>
            </p:nvSpPr>
            <p:spPr bwMode="auto">
              <a:xfrm>
                <a:off x="5184" y="1632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oval" w="med" len="med"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2863" name="Line 47"/>
              <p:cNvSpPr>
                <a:spLocks noChangeShapeType="1"/>
              </p:cNvSpPr>
              <p:nvPr/>
            </p:nvSpPr>
            <p:spPr bwMode="auto">
              <a:xfrm flipH="1">
                <a:off x="4656" y="1248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2864" name="Line 48"/>
              <p:cNvSpPr>
                <a:spLocks noChangeShapeType="1"/>
              </p:cNvSpPr>
              <p:nvPr/>
            </p:nvSpPr>
            <p:spPr bwMode="auto">
              <a:xfrm>
                <a:off x="4656" y="1248"/>
                <a:ext cx="0" cy="7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 type="oval" w="med" len="med"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2865" name="Line 49"/>
              <p:cNvSpPr>
                <a:spLocks noChangeShapeType="1"/>
              </p:cNvSpPr>
              <p:nvPr/>
            </p:nvSpPr>
            <p:spPr bwMode="auto">
              <a:xfrm flipH="1">
                <a:off x="4464" y="2016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162866" name="Text Box 50"/>
            <p:cNvSpPr txBox="1">
              <a:spLocks noChangeArrowheads="1"/>
            </p:cNvSpPr>
            <p:nvPr/>
          </p:nvSpPr>
          <p:spPr bwMode="auto">
            <a:xfrm>
              <a:off x="4065" y="733"/>
              <a:ext cx="54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b="1" dirty="0"/>
                <a:t>V</a:t>
              </a:r>
              <a:r>
                <a:rPr lang="en-US" altLang="zh-CN" b="1" baseline="-25000" dirty="0"/>
                <a:t>DD</a:t>
              </a:r>
              <a:endParaRPr lang="zh-CN" altLang="en-US" b="1" baseline="-25000" dirty="0"/>
            </a:p>
          </p:txBody>
        </p:sp>
        <p:sp>
          <p:nvSpPr>
            <p:cNvPr id="162867" name="Text Box 51"/>
            <p:cNvSpPr txBox="1">
              <a:spLocks noChangeArrowheads="1"/>
            </p:cNvSpPr>
            <p:nvPr/>
          </p:nvSpPr>
          <p:spPr bwMode="auto">
            <a:xfrm>
              <a:off x="3408" y="2352"/>
              <a:ext cx="23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A</a:t>
              </a:r>
            </a:p>
          </p:txBody>
        </p:sp>
        <p:sp>
          <p:nvSpPr>
            <p:cNvPr id="162868" name="Text Box 52"/>
            <p:cNvSpPr txBox="1">
              <a:spLocks noChangeArrowheads="1"/>
            </p:cNvSpPr>
            <p:nvPr/>
          </p:nvSpPr>
          <p:spPr bwMode="auto">
            <a:xfrm>
              <a:off x="4704" y="1968"/>
              <a:ext cx="212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Z</a:t>
              </a:r>
            </a:p>
          </p:txBody>
        </p:sp>
      </p:grpSp>
      <p:sp>
        <p:nvSpPr>
          <p:cNvPr id="162869" name="AutoShape 53"/>
          <p:cNvSpPr>
            <a:spLocks noChangeArrowheads="1"/>
          </p:cNvSpPr>
          <p:nvPr/>
        </p:nvSpPr>
        <p:spPr bwMode="auto">
          <a:xfrm flipH="1">
            <a:off x="4211638" y="2569071"/>
            <a:ext cx="1296987" cy="214313"/>
          </a:xfrm>
          <a:prstGeom prst="rightArrow">
            <a:avLst>
              <a:gd name="adj1" fmla="val 50000"/>
              <a:gd name="adj2" fmla="val 151296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dirty="0">
              <a:solidFill>
                <a:srgbClr val="FFFF00"/>
              </a:solidFill>
            </a:endParaRPr>
          </a:p>
        </p:txBody>
      </p: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889000" y="1348284"/>
            <a:ext cx="1379538" cy="715962"/>
            <a:chOff x="560" y="2027"/>
            <a:chExt cx="869" cy="451"/>
          </a:xfrm>
        </p:grpSpPr>
        <p:sp>
          <p:nvSpPr>
            <p:cNvPr id="162871" name="Line 55"/>
            <p:cNvSpPr>
              <a:spLocks noChangeShapeType="1"/>
            </p:cNvSpPr>
            <p:nvPr/>
          </p:nvSpPr>
          <p:spPr bwMode="auto">
            <a:xfrm flipH="1" flipV="1">
              <a:off x="1292" y="2251"/>
              <a:ext cx="137" cy="227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miter lim="800000"/>
              <a:headEnd/>
              <a:tailEnd type="stealth" w="lg" len="lg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2872" name="Rectangle 56"/>
            <p:cNvSpPr>
              <a:spLocks noChangeArrowheads="1"/>
            </p:cNvSpPr>
            <p:nvPr/>
          </p:nvSpPr>
          <p:spPr bwMode="auto">
            <a:xfrm>
              <a:off x="560" y="2027"/>
              <a:ext cx="82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2200" b="1">
                  <a:solidFill>
                    <a:schemeClr val="folHlink"/>
                  </a:solidFill>
                  <a:latin typeface="Times New Roman"/>
                  <a:ea typeface="楷体_GB2312" pitchFamily="49" charset="-122"/>
                </a:rPr>
                <a:t>“</a:t>
              </a:r>
              <a:r>
                <a:rPr lang="zh-CN" altLang="en-US" sz="2200" b="1">
                  <a:solidFill>
                    <a:schemeClr val="folHlink"/>
                  </a:solidFill>
                  <a:latin typeface="Arial" charset="0"/>
                  <a:ea typeface="楷体_GB2312" pitchFamily="49" charset="-122"/>
                </a:rPr>
                <a:t>低</a:t>
              </a:r>
              <a:r>
                <a:rPr lang="zh-CN" altLang="en-US" sz="2200" b="1">
                  <a:solidFill>
                    <a:schemeClr val="folHlink"/>
                  </a:solidFill>
                  <a:latin typeface="Times New Roman"/>
                  <a:ea typeface="楷体_GB2312" pitchFamily="49" charset="-122"/>
                </a:rPr>
                <a:t>”</a:t>
              </a:r>
              <a:r>
                <a:rPr lang="zh-CN" altLang="en-US" sz="2200" b="1">
                  <a:solidFill>
                    <a:schemeClr val="folHlink"/>
                  </a:solidFill>
                  <a:latin typeface="Arial" charset="0"/>
                  <a:ea typeface="楷体_GB2312" pitchFamily="49" charset="-122"/>
                </a:rPr>
                <a:t>有效</a:t>
              </a:r>
            </a:p>
          </p:txBody>
        </p:sp>
      </p:grpSp>
      <p:sp>
        <p:nvSpPr>
          <p:cNvPr id="162873" name="Rectangle 57"/>
          <p:cNvSpPr>
            <a:spLocks noChangeArrowheads="1"/>
          </p:cNvSpPr>
          <p:nvPr/>
        </p:nvSpPr>
        <p:spPr bwMode="auto">
          <a:xfrm>
            <a:off x="3710018" y="5088086"/>
            <a:ext cx="52197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8000" rIns="18000">
            <a:spAutoFit/>
          </a:bodyPr>
          <a:lstStyle/>
          <a:p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没有大的工作电流流过</a:t>
            </a: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MOS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管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，</a:t>
            </a:r>
            <a:endParaRPr lang="en-US" altLang="zh-C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功耗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较低</a:t>
            </a: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.</a:t>
            </a:r>
          </a:p>
        </p:txBody>
      </p:sp>
      <p:graphicFrame>
        <p:nvGraphicFramePr>
          <p:cNvPr id="162874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1515794"/>
              </p:ext>
            </p:extLst>
          </p:nvPr>
        </p:nvGraphicFramePr>
        <p:xfrm>
          <a:off x="404218" y="4944070"/>
          <a:ext cx="2808486" cy="1188720"/>
        </p:xfrm>
        <a:graphic>
          <a:graphicData uri="http://schemas.openxmlformats.org/drawingml/2006/table">
            <a:tbl>
              <a:tblPr/>
              <a:tblGrid>
                <a:gridCol w="1404242"/>
                <a:gridCol w="1404244"/>
              </a:tblGrid>
              <a:tr h="271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V</a:t>
                      </a:r>
                      <a:r>
                        <a:rPr kumimoji="1" lang="en-US" altLang="zh-CN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V</a:t>
                      </a:r>
                      <a:r>
                        <a:rPr kumimoji="1" lang="en-US" altLang="zh-CN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out</a:t>
                      </a:r>
                      <a:endParaRPr kumimoji="1" lang="en-US" altLang="zh-CN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129946" y="1348284"/>
            <a:ext cx="154962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8000" rIns="18000">
            <a:spAutoFit/>
          </a:bodyPr>
          <a:lstStyle/>
          <a:p>
            <a:r>
              <a:rPr lang="zh-CN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从</a:t>
            </a:r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N</a:t>
            </a:r>
            <a:r>
              <a:rPr lang="zh-CN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、</a:t>
            </a:r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P</a:t>
            </a:r>
            <a:r>
              <a:rPr lang="zh-CN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沟道中</a:t>
            </a:r>
            <a:r>
              <a:rPr lang="zh-CN" alt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抽象出来逻辑操作</a:t>
            </a:r>
            <a:r>
              <a:rPr lang="zh-CN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表示</a:t>
            </a:r>
            <a:endParaRPr lang="en-US" altLang="zh-C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0" name="Oval 6"/>
          <p:cNvSpPr>
            <a:spLocks noChangeArrowheads="1"/>
          </p:cNvSpPr>
          <p:nvPr/>
        </p:nvSpPr>
        <p:spPr bwMode="auto">
          <a:xfrm>
            <a:off x="2114549" y="1857520"/>
            <a:ext cx="634139" cy="517526"/>
          </a:xfrm>
          <a:prstGeom prst="ellipse">
            <a:avLst/>
          </a:prstGeom>
          <a:noFill/>
          <a:ln w="38100" algn="ctr">
            <a:solidFill>
              <a:srgbClr val="FFFF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1143000" y="313234"/>
            <a:ext cx="7772400" cy="762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1" name="灯片编号占位符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18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2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2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69" grpId="0" animBg="1"/>
      <p:bldP spid="162873" grpId="0"/>
      <p:bldP spid="59" grpId="0"/>
      <p:bldP spid="6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71414"/>
            <a:ext cx="7772400" cy="762000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4、CMOS</a:t>
            </a:r>
            <a:r>
              <a:rPr lang="zh-CN" altLang="en-US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与非门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14346" y="1000108"/>
            <a:ext cx="5829336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dirty="0"/>
              <a:t>   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工作原理</a:t>
            </a:r>
            <a:r>
              <a:rPr lang="zh-CN" altLang="en-US" dirty="0"/>
              <a:t>：</a:t>
            </a:r>
          </a:p>
          <a:p>
            <a:pPr lvl="1">
              <a:buFont typeface="Wingdings" pitchFamily="2" charset="2"/>
              <a:buNone/>
            </a:pPr>
            <a:r>
              <a:rPr lang="zh-CN" altLang="en-US" dirty="0">
                <a:solidFill>
                  <a:srgbClr val="FFFF00"/>
                </a:solidFill>
              </a:rPr>
              <a:t>1、</a:t>
            </a:r>
            <a:r>
              <a:rPr lang="en-US" altLang="zh-CN" dirty="0">
                <a:solidFill>
                  <a:srgbClr val="FFFF00"/>
                </a:solidFill>
              </a:rPr>
              <a:t>A、B</a:t>
            </a:r>
            <a:r>
              <a:rPr lang="zh-CN" altLang="en-US" sz="3200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  <a:cs typeface="+mn-cs"/>
              </a:rPr>
              <a:t>至少有一个为低</a:t>
            </a:r>
          </a:p>
          <a:p>
            <a:pPr lvl="1">
              <a:buFont typeface="Wingdings" pitchFamily="2" charset="2"/>
              <a:buNone/>
            </a:pPr>
            <a:r>
              <a:rPr lang="en-US" altLang="zh-CN" dirty="0"/>
              <a:t>   T1、T3</a:t>
            </a:r>
            <a:r>
              <a:rPr lang="zh-CN" altLang="en-US" sz="3200" dirty="0">
                <a:latin typeface="黑体" pitchFamily="2" charset="-122"/>
                <a:ea typeface="黑体" pitchFamily="2" charset="-122"/>
                <a:cs typeface="+mn-cs"/>
              </a:rPr>
              <a:t>至少有一个截止</a:t>
            </a:r>
            <a:r>
              <a:rPr lang="zh-CN" altLang="en-US" dirty="0"/>
              <a:t>，</a:t>
            </a:r>
          </a:p>
          <a:p>
            <a:pPr lvl="1">
              <a:buFont typeface="Wingdings" pitchFamily="2" charset="2"/>
              <a:buNone/>
            </a:pPr>
            <a:r>
              <a:rPr lang="en-US" altLang="zh-CN" dirty="0"/>
              <a:t>   T2、T4</a:t>
            </a:r>
            <a:r>
              <a:rPr lang="zh-CN" altLang="en-US" sz="3200" dirty="0">
                <a:latin typeface="黑体" pitchFamily="2" charset="-122"/>
                <a:ea typeface="黑体" pitchFamily="2" charset="-122"/>
                <a:cs typeface="+mn-cs"/>
              </a:rPr>
              <a:t>至少有一个导通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lvl="1">
              <a:buFont typeface="Wingdings" pitchFamily="2" charset="2"/>
              <a:buNone/>
            </a:pPr>
            <a:r>
              <a:rPr lang="en-US" altLang="zh-CN" dirty="0" smtClean="0"/>
              <a:t>   Z</a:t>
            </a:r>
            <a:r>
              <a:rPr lang="zh-CN" altLang="en-US" sz="3200" dirty="0">
                <a:latin typeface="黑体" pitchFamily="2" charset="-122"/>
                <a:ea typeface="黑体" pitchFamily="2" charset="-122"/>
                <a:cs typeface="+mn-cs"/>
              </a:rPr>
              <a:t>为高</a:t>
            </a:r>
            <a:r>
              <a:rPr lang="zh-CN" altLang="en-US" dirty="0"/>
              <a:t>（ </a:t>
            </a:r>
            <a:r>
              <a:rPr lang="zh-CN" altLang="en-US" dirty="0">
                <a:sym typeface="Symbol" pitchFamily="18" charset="2"/>
              </a:rPr>
              <a:t> </a:t>
            </a:r>
            <a:r>
              <a:rPr lang="en-US" altLang="zh-CN" dirty="0"/>
              <a:t>V</a:t>
            </a:r>
            <a:r>
              <a:rPr lang="en-US" altLang="zh-CN" baseline="-25000" dirty="0"/>
              <a:t>DD</a:t>
            </a:r>
            <a:r>
              <a:rPr lang="en-US" altLang="zh-CN" dirty="0"/>
              <a:t>）</a:t>
            </a:r>
          </a:p>
          <a:p>
            <a:pPr lvl="1">
              <a:buFont typeface="Wingdings" pitchFamily="2" charset="2"/>
              <a:buNone/>
            </a:pPr>
            <a:r>
              <a:rPr lang="en-US" altLang="zh-CN" dirty="0">
                <a:solidFill>
                  <a:srgbClr val="FFFF00"/>
                </a:solidFill>
              </a:rPr>
              <a:t>2、A、B</a:t>
            </a:r>
            <a:r>
              <a:rPr lang="zh-CN" altLang="en-US" sz="3200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  <a:cs typeface="+mn-cs"/>
              </a:rPr>
              <a:t>都为高</a:t>
            </a:r>
          </a:p>
          <a:p>
            <a:pPr lvl="1">
              <a:buFont typeface="Wingdings" pitchFamily="2" charset="2"/>
              <a:buNone/>
            </a:pPr>
            <a:r>
              <a:rPr lang="en-US" altLang="zh-CN" dirty="0"/>
              <a:t>   T1、T3</a:t>
            </a:r>
            <a:r>
              <a:rPr lang="zh-CN" altLang="en-US" sz="3200" dirty="0">
                <a:latin typeface="黑体" pitchFamily="2" charset="-122"/>
                <a:ea typeface="黑体" pitchFamily="2" charset="-122"/>
                <a:cs typeface="+mn-cs"/>
              </a:rPr>
              <a:t>都导通</a:t>
            </a:r>
            <a:r>
              <a:rPr lang="zh-CN" altLang="en-US" dirty="0"/>
              <a:t>，</a:t>
            </a:r>
          </a:p>
          <a:p>
            <a:pPr lvl="1">
              <a:buFont typeface="Wingdings" pitchFamily="2" charset="2"/>
              <a:buNone/>
            </a:pPr>
            <a:r>
              <a:rPr lang="en-US" altLang="zh-CN" dirty="0"/>
              <a:t>   T2，T4</a:t>
            </a:r>
            <a:r>
              <a:rPr lang="zh-CN" altLang="en-US" sz="3200" dirty="0">
                <a:latin typeface="黑体" pitchFamily="2" charset="-122"/>
                <a:ea typeface="黑体" pitchFamily="2" charset="-122"/>
                <a:cs typeface="+mn-cs"/>
              </a:rPr>
              <a:t>都截止</a:t>
            </a:r>
            <a:r>
              <a:rPr lang="zh-CN" altLang="en-US" dirty="0"/>
              <a:t>，</a:t>
            </a:r>
          </a:p>
          <a:p>
            <a:pPr lvl="1">
              <a:buFont typeface="Wingdings" pitchFamily="2" charset="2"/>
              <a:buNone/>
            </a:pPr>
            <a:r>
              <a:rPr lang="zh-CN" altLang="en-US" dirty="0"/>
              <a:t>   </a:t>
            </a:r>
            <a:r>
              <a:rPr lang="en-US" altLang="zh-CN" dirty="0"/>
              <a:t>Z</a:t>
            </a:r>
            <a:r>
              <a:rPr lang="zh-CN" altLang="en-US" sz="3200" dirty="0">
                <a:latin typeface="黑体" pitchFamily="2" charset="-122"/>
                <a:ea typeface="黑体" pitchFamily="2" charset="-122"/>
                <a:cs typeface="+mn-cs"/>
              </a:rPr>
              <a:t>为低</a:t>
            </a:r>
            <a:r>
              <a:rPr lang="zh-CN" altLang="en-US" dirty="0"/>
              <a:t>（ </a:t>
            </a:r>
            <a:r>
              <a:rPr lang="zh-CN" altLang="en-US" dirty="0">
                <a:sym typeface="Symbol" pitchFamily="18" charset="2"/>
              </a:rPr>
              <a:t> </a:t>
            </a:r>
            <a:r>
              <a:rPr lang="zh-CN" altLang="en-US" dirty="0"/>
              <a:t>0</a:t>
            </a:r>
            <a:r>
              <a:rPr lang="en-US" altLang="zh-CN" dirty="0"/>
              <a:t>V）</a:t>
            </a:r>
            <a:endParaRPr lang="zh-CN" alt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8792" y="44624"/>
            <a:ext cx="3519488" cy="4643438"/>
            <a:chOff x="3120" y="531"/>
            <a:chExt cx="2217" cy="2925"/>
          </a:xfrm>
        </p:grpSpPr>
        <p:sp>
          <p:nvSpPr>
            <p:cNvPr id="163845" name="Line 5"/>
            <p:cNvSpPr>
              <a:spLocks noChangeShapeType="1"/>
            </p:cNvSpPr>
            <p:nvPr/>
          </p:nvSpPr>
          <p:spPr bwMode="auto">
            <a:xfrm flipV="1">
              <a:off x="4944" y="11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3846" name="Line 6"/>
            <p:cNvSpPr>
              <a:spLocks noChangeShapeType="1"/>
            </p:cNvSpPr>
            <p:nvPr/>
          </p:nvSpPr>
          <p:spPr bwMode="auto">
            <a:xfrm>
              <a:off x="4176" y="1632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3847" name="Line 7"/>
            <p:cNvSpPr>
              <a:spLocks noChangeShapeType="1"/>
            </p:cNvSpPr>
            <p:nvPr/>
          </p:nvSpPr>
          <p:spPr bwMode="auto">
            <a:xfrm flipH="1">
              <a:off x="3504" y="153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3848" name="Line 8"/>
            <p:cNvSpPr>
              <a:spLocks noChangeShapeType="1"/>
            </p:cNvSpPr>
            <p:nvPr/>
          </p:nvSpPr>
          <p:spPr bwMode="auto">
            <a:xfrm flipV="1">
              <a:off x="4176" y="2976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3849" name="Line 9"/>
            <p:cNvSpPr>
              <a:spLocks noChangeShapeType="1"/>
            </p:cNvSpPr>
            <p:nvPr/>
          </p:nvSpPr>
          <p:spPr bwMode="auto">
            <a:xfrm flipH="1">
              <a:off x="3312" y="2304"/>
              <a:ext cx="5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3850" name="Line 10"/>
            <p:cNvSpPr>
              <a:spLocks noChangeShapeType="1"/>
            </p:cNvSpPr>
            <p:nvPr/>
          </p:nvSpPr>
          <p:spPr bwMode="auto">
            <a:xfrm>
              <a:off x="4176" y="2016"/>
              <a:ext cx="9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3851" name="Line 11"/>
            <p:cNvSpPr>
              <a:spLocks noChangeShapeType="1"/>
            </p:cNvSpPr>
            <p:nvPr/>
          </p:nvSpPr>
          <p:spPr bwMode="auto">
            <a:xfrm>
              <a:off x="3696" y="1824"/>
              <a:ext cx="0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3852" name="AutoShape 12"/>
            <p:cNvSpPr>
              <a:spLocks noChangeArrowheads="1"/>
            </p:cNvSpPr>
            <p:nvPr/>
          </p:nvSpPr>
          <p:spPr bwMode="auto">
            <a:xfrm flipV="1">
              <a:off x="4080" y="3360"/>
              <a:ext cx="192" cy="96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3853" name="Line 13"/>
            <p:cNvSpPr>
              <a:spLocks noChangeShapeType="1"/>
            </p:cNvSpPr>
            <p:nvPr/>
          </p:nvSpPr>
          <p:spPr bwMode="auto">
            <a:xfrm flipV="1">
              <a:off x="4176" y="912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3854" name="Line 14"/>
            <p:cNvSpPr>
              <a:spLocks noChangeShapeType="1"/>
            </p:cNvSpPr>
            <p:nvPr/>
          </p:nvSpPr>
          <p:spPr bwMode="auto">
            <a:xfrm>
              <a:off x="4416" y="153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3855" name="Line 15"/>
            <p:cNvSpPr>
              <a:spLocks noChangeShapeType="1"/>
            </p:cNvSpPr>
            <p:nvPr/>
          </p:nvSpPr>
          <p:spPr bwMode="auto">
            <a:xfrm flipH="1">
              <a:off x="4416" y="153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3856" name="Line 16"/>
            <p:cNvSpPr>
              <a:spLocks noChangeShapeType="1"/>
            </p:cNvSpPr>
            <p:nvPr/>
          </p:nvSpPr>
          <p:spPr bwMode="auto">
            <a:xfrm flipV="1">
              <a:off x="4176" y="2400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3888" y="2112"/>
              <a:ext cx="288" cy="384"/>
              <a:chOff x="2976" y="1680"/>
              <a:chExt cx="288" cy="384"/>
            </a:xfrm>
          </p:grpSpPr>
          <p:sp>
            <p:nvSpPr>
              <p:cNvPr id="163858" name="Line 18"/>
              <p:cNvSpPr>
                <a:spLocks noChangeShapeType="1"/>
              </p:cNvSpPr>
              <p:nvPr/>
            </p:nvSpPr>
            <p:spPr bwMode="auto">
              <a:xfrm>
                <a:off x="2976" y="177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3859" name="Line 19"/>
              <p:cNvSpPr>
                <a:spLocks noChangeShapeType="1"/>
              </p:cNvSpPr>
              <p:nvPr/>
            </p:nvSpPr>
            <p:spPr bwMode="auto">
              <a:xfrm>
                <a:off x="3072" y="1680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3860" name="Line 20"/>
              <p:cNvSpPr>
                <a:spLocks noChangeShapeType="1"/>
              </p:cNvSpPr>
              <p:nvPr/>
            </p:nvSpPr>
            <p:spPr bwMode="auto">
              <a:xfrm>
                <a:off x="3072" y="177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3861" name="Line 21"/>
              <p:cNvSpPr>
                <a:spLocks noChangeShapeType="1"/>
              </p:cNvSpPr>
              <p:nvPr/>
            </p:nvSpPr>
            <p:spPr bwMode="auto">
              <a:xfrm>
                <a:off x="3072" y="196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163862" name="Line 22"/>
            <p:cNvSpPr>
              <a:spLocks noChangeShapeType="1"/>
            </p:cNvSpPr>
            <p:nvPr/>
          </p:nvSpPr>
          <p:spPr bwMode="auto">
            <a:xfrm flipH="1">
              <a:off x="3312" y="2880"/>
              <a:ext cx="5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3863" name="Line 23"/>
            <p:cNvSpPr>
              <a:spLocks noChangeShapeType="1"/>
            </p:cNvSpPr>
            <p:nvPr/>
          </p:nvSpPr>
          <p:spPr bwMode="auto">
            <a:xfrm>
              <a:off x="3696" y="1824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3864" name="Line 24"/>
            <p:cNvSpPr>
              <a:spLocks noChangeShapeType="1"/>
            </p:cNvSpPr>
            <p:nvPr/>
          </p:nvSpPr>
          <p:spPr bwMode="auto">
            <a:xfrm>
              <a:off x="3504" y="1536"/>
              <a:ext cx="0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3865" name="Line 25"/>
            <p:cNvSpPr>
              <a:spLocks noChangeShapeType="1"/>
            </p:cNvSpPr>
            <p:nvPr/>
          </p:nvSpPr>
          <p:spPr bwMode="auto">
            <a:xfrm>
              <a:off x="4080" y="91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4560" y="1344"/>
              <a:ext cx="384" cy="384"/>
              <a:chOff x="2880" y="1008"/>
              <a:chExt cx="384" cy="384"/>
            </a:xfrm>
          </p:grpSpPr>
          <p:sp>
            <p:nvSpPr>
              <p:cNvPr id="163867" name="Line 27"/>
              <p:cNvSpPr>
                <a:spLocks noChangeShapeType="1"/>
              </p:cNvSpPr>
              <p:nvPr/>
            </p:nvSpPr>
            <p:spPr bwMode="auto">
              <a:xfrm>
                <a:off x="2976" y="1104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3868" name="Line 28"/>
              <p:cNvSpPr>
                <a:spLocks noChangeShapeType="1"/>
              </p:cNvSpPr>
              <p:nvPr/>
            </p:nvSpPr>
            <p:spPr bwMode="auto">
              <a:xfrm>
                <a:off x="3072" y="1008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3869" name="Line 29"/>
              <p:cNvSpPr>
                <a:spLocks noChangeShapeType="1"/>
              </p:cNvSpPr>
              <p:nvPr/>
            </p:nvSpPr>
            <p:spPr bwMode="auto">
              <a:xfrm>
                <a:off x="3072" y="1104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3870" name="Line 30"/>
              <p:cNvSpPr>
                <a:spLocks noChangeShapeType="1"/>
              </p:cNvSpPr>
              <p:nvPr/>
            </p:nvSpPr>
            <p:spPr bwMode="auto">
              <a:xfrm>
                <a:off x="3072" y="129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3871" name="Oval 31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73" cy="7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3792" y="1344"/>
              <a:ext cx="384" cy="384"/>
              <a:chOff x="2880" y="1008"/>
              <a:chExt cx="384" cy="384"/>
            </a:xfrm>
          </p:grpSpPr>
          <p:sp>
            <p:nvSpPr>
              <p:cNvPr id="163873" name="Line 33"/>
              <p:cNvSpPr>
                <a:spLocks noChangeShapeType="1"/>
              </p:cNvSpPr>
              <p:nvPr/>
            </p:nvSpPr>
            <p:spPr bwMode="auto">
              <a:xfrm>
                <a:off x="2976" y="1104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3874" name="Line 34"/>
              <p:cNvSpPr>
                <a:spLocks noChangeShapeType="1"/>
              </p:cNvSpPr>
              <p:nvPr/>
            </p:nvSpPr>
            <p:spPr bwMode="auto">
              <a:xfrm>
                <a:off x="3072" y="1008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3875" name="Line 35"/>
              <p:cNvSpPr>
                <a:spLocks noChangeShapeType="1"/>
              </p:cNvSpPr>
              <p:nvPr/>
            </p:nvSpPr>
            <p:spPr bwMode="auto">
              <a:xfrm>
                <a:off x="3072" y="1104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3876" name="Line 36"/>
              <p:cNvSpPr>
                <a:spLocks noChangeShapeType="1"/>
              </p:cNvSpPr>
              <p:nvPr/>
            </p:nvSpPr>
            <p:spPr bwMode="auto">
              <a:xfrm>
                <a:off x="3072" y="129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3877" name="Oval 37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73" cy="7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" name="Group 38"/>
            <p:cNvGrpSpPr>
              <a:grpSpLocks/>
            </p:cNvGrpSpPr>
            <p:nvPr/>
          </p:nvGrpSpPr>
          <p:grpSpPr bwMode="auto">
            <a:xfrm>
              <a:off x="3888" y="2688"/>
              <a:ext cx="288" cy="384"/>
              <a:chOff x="2976" y="1680"/>
              <a:chExt cx="288" cy="384"/>
            </a:xfrm>
          </p:grpSpPr>
          <p:sp>
            <p:nvSpPr>
              <p:cNvPr id="163879" name="Line 39"/>
              <p:cNvSpPr>
                <a:spLocks noChangeShapeType="1"/>
              </p:cNvSpPr>
              <p:nvPr/>
            </p:nvSpPr>
            <p:spPr bwMode="auto">
              <a:xfrm>
                <a:off x="2976" y="177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3880" name="Line 40"/>
              <p:cNvSpPr>
                <a:spLocks noChangeShapeType="1"/>
              </p:cNvSpPr>
              <p:nvPr/>
            </p:nvSpPr>
            <p:spPr bwMode="auto">
              <a:xfrm>
                <a:off x="3072" y="1680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3881" name="Line 41"/>
              <p:cNvSpPr>
                <a:spLocks noChangeShapeType="1"/>
              </p:cNvSpPr>
              <p:nvPr/>
            </p:nvSpPr>
            <p:spPr bwMode="auto">
              <a:xfrm>
                <a:off x="3072" y="177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3882" name="Line 42"/>
              <p:cNvSpPr>
                <a:spLocks noChangeShapeType="1"/>
              </p:cNvSpPr>
              <p:nvPr/>
            </p:nvSpPr>
            <p:spPr bwMode="auto">
              <a:xfrm>
                <a:off x="3072" y="196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163883" name="Line 43"/>
            <p:cNvSpPr>
              <a:spLocks noChangeShapeType="1"/>
            </p:cNvSpPr>
            <p:nvPr/>
          </p:nvSpPr>
          <p:spPr bwMode="auto">
            <a:xfrm>
              <a:off x="4944" y="1632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3884" name="Line 44"/>
            <p:cNvSpPr>
              <a:spLocks noChangeShapeType="1"/>
            </p:cNvSpPr>
            <p:nvPr/>
          </p:nvSpPr>
          <p:spPr bwMode="auto">
            <a:xfrm>
              <a:off x="4176" y="1152"/>
              <a:ext cx="7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3885" name="Text Box 45"/>
            <p:cNvSpPr txBox="1">
              <a:spLocks noChangeArrowheads="1"/>
            </p:cNvSpPr>
            <p:nvPr/>
          </p:nvSpPr>
          <p:spPr bwMode="auto">
            <a:xfrm>
              <a:off x="3696" y="531"/>
              <a:ext cx="9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V</a:t>
              </a:r>
              <a:r>
                <a:rPr lang="en-US" altLang="zh-CN" b="1" baseline="-25000" dirty="0"/>
                <a:t>DD </a:t>
              </a:r>
              <a:r>
                <a:rPr lang="en-US" altLang="zh-CN" b="1" dirty="0"/>
                <a:t>= +5.0V</a:t>
              </a:r>
              <a:endParaRPr lang="zh-CN" altLang="en-US" b="1" dirty="0"/>
            </a:p>
          </p:txBody>
        </p:sp>
        <p:sp>
          <p:nvSpPr>
            <p:cNvPr id="163886" name="Text Box 46"/>
            <p:cNvSpPr txBox="1">
              <a:spLocks noChangeArrowheads="1"/>
            </p:cNvSpPr>
            <p:nvPr/>
          </p:nvSpPr>
          <p:spPr bwMode="auto">
            <a:xfrm>
              <a:off x="5125" y="187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Z</a:t>
              </a:r>
              <a:endParaRPr lang="zh-CN" altLang="en-US"/>
            </a:p>
          </p:txBody>
        </p:sp>
        <p:sp>
          <p:nvSpPr>
            <p:cNvPr id="163887" name="Text Box 47"/>
            <p:cNvSpPr txBox="1">
              <a:spLocks noChangeArrowheads="1"/>
            </p:cNvSpPr>
            <p:nvPr/>
          </p:nvSpPr>
          <p:spPr bwMode="auto">
            <a:xfrm>
              <a:off x="3120" y="2160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A</a:t>
              </a:r>
              <a:endParaRPr lang="zh-CN" altLang="en-US" b="1"/>
            </a:p>
          </p:txBody>
        </p:sp>
        <p:sp>
          <p:nvSpPr>
            <p:cNvPr id="163888" name="Text Box 48"/>
            <p:cNvSpPr txBox="1">
              <a:spLocks noChangeArrowheads="1"/>
            </p:cNvSpPr>
            <p:nvPr/>
          </p:nvSpPr>
          <p:spPr bwMode="auto">
            <a:xfrm>
              <a:off x="3120" y="2736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B</a:t>
              </a:r>
              <a:endParaRPr lang="zh-CN" altLang="en-US" b="1"/>
            </a:p>
          </p:txBody>
        </p:sp>
      </p:grp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6858033" y="1373361"/>
            <a:ext cx="1838326" cy="2628900"/>
            <a:chOff x="4086" y="1368"/>
            <a:chExt cx="1158" cy="1656"/>
          </a:xfrm>
        </p:grpSpPr>
        <p:sp>
          <p:nvSpPr>
            <p:cNvPr id="163890" name="Rectangle 50"/>
            <p:cNvSpPr>
              <a:spLocks noChangeArrowheads="1"/>
            </p:cNvSpPr>
            <p:nvPr/>
          </p:nvSpPr>
          <p:spPr bwMode="auto">
            <a:xfrm>
              <a:off x="4176" y="2160"/>
              <a:ext cx="3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>
                  <a:solidFill>
                    <a:schemeClr val="accent1"/>
                  </a:solidFill>
                </a:rPr>
                <a:t>T1</a:t>
              </a:r>
              <a:endParaRPr lang="zh-CN" altLang="en-US" b="1" baseline="-25000">
                <a:solidFill>
                  <a:schemeClr val="accent1"/>
                </a:solidFill>
              </a:endParaRPr>
            </a:p>
          </p:txBody>
        </p:sp>
        <p:sp>
          <p:nvSpPr>
            <p:cNvPr id="163891" name="Rectangle 51"/>
            <p:cNvSpPr>
              <a:spLocks noChangeArrowheads="1"/>
            </p:cNvSpPr>
            <p:nvPr/>
          </p:nvSpPr>
          <p:spPr bwMode="auto">
            <a:xfrm>
              <a:off x="4086" y="1368"/>
              <a:ext cx="3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accent1"/>
                  </a:solidFill>
                </a:rPr>
                <a:t>T2</a:t>
              </a:r>
              <a:endParaRPr lang="zh-CN" altLang="en-US" b="1" baseline="-25000" dirty="0">
                <a:solidFill>
                  <a:schemeClr val="accent1"/>
                </a:solidFill>
              </a:endParaRPr>
            </a:p>
          </p:txBody>
        </p:sp>
        <p:sp>
          <p:nvSpPr>
            <p:cNvPr id="163892" name="Rectangle 52"/>
            <p:cNvSpPr>
              <a:spLocks noChangeArrowheads="1"/>
            </p:cNvSpPr>
            <p:nvPr/>
          </p:nvSpPr>
          <p:spPr bwMode="auto">
            <a:xfrm>
              <a:off x="4944" y="1392"/>
              <a:ext cx="3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>
                  <a:solidFill>
                    <a:schemeClr val="accent1"/>
                  </a:solidFill>
                </a:rPr>
                <a:t>T4</a:t>
              </a:r>
              <a:endParaRPr lang="zh-CN" altLang="en-US" b="1" baseline="-25000">
                <a:solidFill>
                  <a:schemeClr val="accent1"/>
                </a:solidFill>
              </a:endParaRPr>
            </a:p>
          </p:txBody>
        </p:sp>
        <p:sp>
          <p:nvSpPr>
            <p:cNvPr id="163893" name="Rectangle 53"/>
            <p:cNvSpPr>
              <a:spLocks noChangeArrowheads="1"/>
            </p:cNvSpPr>
            <p:nvPr/>
          </p:nvSpPr>
          <p:spPr bwMode="auto">
            <a:xfrm>
              <a:off x="4176" y="2736"/>
              <a:ext cx="3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>
                  <a:solidFill>
                    <a:schemeClr val="accent1"/>
                  </a:solidFill>
                </a:rPr>
                <a:t>T3</a:t>
              </a:r>
              <a:endParaRPr lang="zh-CN" altLang="en-US" b="1" baseline="-25000">
                <a:solidFill>
                  <a:schemeClr val="accent1"/>
                </a:solidFill>
              </a:endParaRPr>
            </a:p>
          </p:txBody>
        </p:sp>
      </p:grpSp>
      <p:sp>
        <p:nvSpPr>
          <p:cNvPr id="163894" name="Rectangle 54"/>
          <p:cNvSpPr>
            <a:spLocks noChangeArrowheads="1"/>
          </p:cNvSpPr>
          <p:nvPr/>
        </p:nvSpPr>
        <p:spPr bwMode="auto">
          <a:xfrm>
            <a:off x="6072198" y="4902391"/>
            <a:ext cx="25003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3200" b="1" dirty="0">
                <a:cs typeface="Times New Roman" pitchFamily="18" charset="0"/>
              </a:rPr>
              <a:t>Z = ( A·B </a:t>
            </a:r>
            <a:r>
              <a:rPr lang="en-US" altLang="zh-CN" sz="3200" b="1" dirty="0" smtClean="0">
                <a:cs typeface="Times New Roman" pitchFamily="18" charset="0"/>
              </a:rPr>
              <a:t>)</a:t>
            </a:r>
            <a:r>
              <a:rPr lang="en-US" altLang="zh-CN" sz="3200" b="1" dirty="0" smtClean="0">
                <a:latin typeface="Calibri" pitchFamily="34" charset="0"/>
              </a:rPr>
              <a:t>’</a:t>
            </a:r>
            <a:endParaRPr lang="zh-CN" altLang="en-US" sz="3200" b="1" dirty="0">
              <a:latin typeface="Calibri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43592" y="5715069"/>
            <a:ext cx="3316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None/>
            </a:pPr>
            <a:r>
              <a:rPr lang="en-US" altLang="zh-CN" b="1" dirty="0">
                <a:solidFill>
                  <a:srgbClr val="FFFF00"/>
                </a:solidFill>
              </a:rPr>
              <a:t>T1、T3</a:t>
            </a:r>
            <a:r>
              <a:rPr lang="zh-CN" altLang="en-US" b="1" dirty="0" smtClean="0">
                <a:solidFill>
                  <a:srgbClr val="FFFF00"/>
                </a:solidFill>
              </a:rPr>
              <a:t>串联</a:t>
            </a:r>
            <a:endParaRPr lang="en-US" altLang="zh-CN" b="1" dirty="0" smtClean="0">
              <a:solidFill>
                <a:srgbClr val="FFFF00"/>
              </a:solidFill>
            </a:endParaRPr>
          </a:p>
          <a:p>
            <a:pPr lvl="1"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FFFF00"/>
                </a:solidFill>
              </a:rPr>
              <a:t>T2、T4</a:t>
            </a:r>
            <a:r>
              <a:rPr lang="zh-CN" altLang="en-US" b="1" dirty="0" smtClean="0">
                <a:solidFill>
                  <a:srgbClr val="FFFF00"/>
                </a:solidFill>
              </a:rPr>
              <a:t>并联</a:t>
            </a:r>
            <a:endParaRPr lang="en-US" altLang="zh-CN" b="1" dirty="0"/>
          </a:p>
        </p:txBody>
      </p:sp>
      <p:sp>
        <p:nvSpPr>
          <p:cNvPr id="56" name="灯片编号占位符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19</a:t>
            </a:fld>
            <a:endParaRPr lang="en-US" altLang="zh-CN"/>
          </a:p>
        </p:txBody>
      </p:sp>
      <p:sp>
        <p:nvSpPr>
          <p:cNvPr id="57" name="矩形 56"/>
          <p:cNvSpPr/>
          <p:nvPr/>
        </p:nvSpPr>
        <p:spPr>
          <a:xfrm>
            <a:off x="285720" y="6263366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教材</a:t>
            </a:r>
            <a:r>
              <a:rPr lang="en-US" altLang="zh-CN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P62</a:t>
            </a:r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，图</a:t>
            </a:r>
            <a:r>
              <a:rPr lang="en-US" altLang="zh-CN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3-13,3-14</a:t>
            </a:r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：与非门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3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bldLvl="2" autoUpdateAnimBg="0"/>
      <p:bldP spid="16389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357166"/>
            <a:ext cx="7772400" cy="762000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思考几个问题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500174"/>
            <a:ext cx="8001000" cy="428150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在模拟的世界中如何表征数字系统？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如何将物理上的实际值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        映射为逻辑上的 0 和 1 ？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什么时候考虑器件的逻辑功能；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     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   什么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时候考虑器件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的电气特性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71414"/>
            <a:ext cx="7772400" cy="762000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4、CMOS</a:t>
            </a:r>
            <a:r>
              <a:rPr lang="zh-CN" altLang="en-US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或非门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50" y="928670"/>
            <a:ext cx="5840448" cy="5105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工作原理</a:t>
            </a:r>
            <a:r>
              <a:rPr lang="zh-CN" altLang="en-US" dirty="0"/>
              <a:t>：</a:t>
            </a:r>
          </a:p>
          <a:p>
            <a:pPr>
              <a:buFont typeface="Wingdings" pitchFamily="2" charset="2"/>
              <a:buNone/>
            </a:pPr>
            <a:r>
              <a:rPr lang="en-US" altLang="zh-CN" sz="2800" dirty="0">
                <a:solidFill>
                  <a:schemeClr val="tx2"/>
                </a:solidFill>
              </a:rPr>
              <a:t>  </a:t>
            </a:r>
            <a:r>
              <a:rPr lang="en-US" altLang="zh-CN" sz="2800" dirty="0">
                <a:solidFill>
                  <a:srgbClr val="FFFF00"/>
                </a:solidFill>
              </a:rPr>
              <a:t>1、A、B</a:t>
            </a:r>
            <a:r>
              <a:rPr lang="zh-CN" altLang="en-US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都为低</a:t>
            </a:r>
          </a:p>
          <a:p>
            <a:pPr>
              <a:buFont typeface="Wingdings" pitchFamily="2" charset="2"/>
              <a:buNone/>
            </a:pPr>
            <a:r>
              <a:rPr lang="en-US" altLang="zh-CN" sz="2800" dirty="0"/>
              <a:t>     T1、T3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都截止</a:t>
            </a:r>
            <a:r>
              <a:rPr lang="zh-CN" altLang="en-US" sz="2800" dirty="0"/>
              <a:t>， </a:t>
            </a:r>
          </a:p>
          <a:p>
            <a:pPr>
              <a:buFont typeface="Wingdings" pitchFamily="2" charset="2"/>
              <a:buNone/>
            </a:pPr>
            <a:r>
              <a:rPr lang="en-US" altLang="zh-CN" sz="2800" dirty="0"/>
              <a:t>     T2，T4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都导通</a:t>
            </a:r>
            <a:r>
              <a:rPr lang="zh-CN" altLang="en-US" sz="2800" dirty="0"/>
              <a:t>，</a:t>
            </a:r>
          </a:p>
          <a:p>
            <a:pPr>
              <a:buFont typeface="Wingdings" pitchFamily="2" charset="2"/>
              <a:buNone/>
            </a:pPr>
            <a:r>
              <a:rPr lang="en-US" altLang="zh-CN" sz="2800" dirty="0"/>
              <a:t>     Z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为高</a:t>
            </a:r>
            <a:r>
              <a:rPr lang="zh-CN" altLang="en-US" sz="2800" dirty="0"/>
              <a:t>（</a:t>
            </a:r>
            <a:r>
              <a:rPr lang="en-US" altLang="zh-CN" sz="2800" dirty="0">
                <a:sym typeface="Symbol" pitchFamily="18" charset="2"/>
              </a:rPr>
              <a:t> </a:t>
            </a:r>
            <a:r>
              <a:rPr lang="en-US" altLang="zh-CN" sz="2800" dirty="0"/>
              <a:t>V</a:t>
            </a:r>
            <a:r>
              <a:rPr lang="en-US" altLang="zh-CN" sz="2800" baseline="-25000" dirty="0"/>
              <a:t>DD</a:t>
            </a:r>
            <a:r>
              <a:rPr lang="en-US" altLang="zh-CN" sz="2800" dirty="0"/>
              <a:t>）</a:t>
            </a:r>
            <a:endParaRPr lang="zh-CN" altLang="en-US" sz="2800" dirty="0"/>
          </a:p>
          <a:p>
            <a:pPr>
              <a:buFont typeface="Wingdings" pitchFamily="2" charset="2"/>
              <a:buNone/>
            </a:pPr>
            <a:r>
              <a:rPr lang="zh-CN" altLang="en-US" sz="2800" dirty="0"/>
              <a:t>  </a:t>
            </a:r>
            <a:r>
              <a:rPr lang="zh-CN" altLang="en-US" sz="2800" dirty="0">
                <a:solidFill>
                  <a:srgbClr val="FFFF00"/>
                </a:solidFill>
              </a:rPr>
              <a:t>2、</a:t>
            </a:r>
            <a:r>
              <a:rPr lang="en-US" altLang="zh-CN" sz="2800" dirty="0">
                <a:solidFill>
                  <a:srgbClr val="FFFF00"/>
                </a:solidFill>
              </a:rPr>
              <a:t>A、B</a:t>
            </a:r>
            <a:r>
              <a:rPr lang="zh-CN" altLang="en-US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至少有一个为高</a:t>
            </a:r>
          </a:p>
          <a:p>
            <a:pPr>
              <a:buFont typeface="Wingdings" pitchFamily="2" charset="2"/>
              <a:buNone/>
            </a:pPr>
            <a:r>
              <a:rPr lang="en-US" altLang="zh-CN" sz="2800" dirty="0"/>
              <a:t>     T1、T3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至少有一个导通</a:t>
            </a:r>
            <a:r>
              <a:rPr lang="zh-CN" altLang="en-US" sz="2800" dirty="0"/>
              <a:t>，</a:t>
            </a:r>
          </a:p>
          <a:p>
            <a:pPr>
              <a:buFont typeface="Wingdings" pitchFamily="2" charset="2"/>
              <a:buNone/>
            </a:pPr>
            <a:r>
              <a:rPr lang="en-US" altLang="zh-CN" sz="2800" dirty="0"/>
              <a:t>     T2、T4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至少有一个截止</a:t>
            </a:r>
            <a:r>
              <a:rPr lang="zh-CN" altLang="en-US" sz="2800" dirty="0"/>
              <a:t>；</a:t>
            </a:r>
          </a:p>
          <a:p>
            <a:pPr>
              <a:buFont typeface="Wingdings" pitchFamily="2" charset="2"/>
              <a:buNone/>
            </a:pPr>
            <a:r>
              <a:rPr lang="en-US" altLang="zh-CN" sz="2800" dirty="0"/>
              <a:t>     Z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为低</a:t>
            </a:r>
            <a:r>
              <a:rPr lang="zh-CN" altLang="en-US" sz="2800" dirty="0"/>
              <a:t>（</a:t>
            </a:r>
            <a:r>
              <a:rPr lang="zh-CN" altLang="en-US" sz="2800" dirty="0">
                <a:sym typeface="Symbol" pitchFamily="18" charset="2"/>
              </a:rPr>
              <a:t> 0</a:t>
            </a:r>
            <a:r>
              <a:rPr lang="en-US" altLang="zh-CN" sz="2800" dirty="0">
                <a:sym typeface="Symbol" pitchFamily="18" charset="2"/>
              </a:rPr>
              <a:t>V）</a:t>
            </a:r>
            <a:endParaRPr lang="en-US" altLang="zh-CN" sz="28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30788" y="44624"/>
            <a:ext cx="3732212" cy="4300538"/>
            <a:chOff x="1786" y="699"/>
            <a:chExt cx="2351" cy="2709"/>
          </a:xfrm>
        </p:grpSpPr>
        <p:sp>
          <p:nvSpPr>
            <p:cNvPr id="165893" name="Line 5"/>
            <p:cNvSpPr>
              <a:spLocks noChangeShapeType="1"/>
            </p:cNvSpPr>
            <p:nvPr/>
          </p:nvSpPr>
          <p:spPr bwMode="auto">
            <a:xfrm flipV="1">
              <a:off x="3696" y="2928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5894" name="Line 6"/>
            <p:cNvSpPr>
              <a:spLocks noChangeShapeType="1"/>
            </p:cNvSpPr>
            <p:nvPr/>
          </p:nvSpPr>
          <p:spPr bwMode="auto">
            <a:xfrm>
              <a:off x="2976" y="1584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5895" name="Line 7"/>
            <p:cNvSpPr>
              <a:spLocks noChangeShapeType="1"/>
            </p:cNvSpPr>
            <p:nvPr/>
          </p:nvSpPr>
          <p:spPr bwMode="auto">
            <a:xfrm flipH="1">
              <a:off x="2016" y="1488"/>
              <a:ext cx="5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5896" name="Line 8"/>
            <p:cNvSpPr>
              <a:spLocks noChangeShapeType="1"/>
            </p:cNvSpPr>
            <p:nvPr/>
          </p:nvSpPr>
          <p:spPr bwMode="auto">
            <a:xfrm flipV="1">
              <a:off x="2976" y="2928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5897" name="Line 9"/>
            <p:cNvSpPr>
              <a:spLocks noChangeShapeType="1"/>
            </p:cNvSpPr>
            <p:nvPr/>
          </p:nvSpPr>
          <p:spPr bwMode="auto">
            <a:xfrm flipH="1">
              <a:off x="2400" y="2544"/>
              <a:ext cx="8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5898" name="Line 10"/>
            <p:cNvSpPr>
              <a:spLocks noChangeShapeType="1"/>
            </p:cNvSpPr>
            <p:nvPr/>
          </p:nvSpPr>
          <p:spPr bwMode="auto">
            <a:xfrm>
              <a:off x="2976" y="2352"/>
              <a:ext cx="9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5899" name="AutoShape 11"/>
            <p:cNvSpPr>
              <a:spLocks noChangeArrowheads="1"/>
            </p:cNvSpPr>
            <p:nvPr/>
          </p:nvSpPr>
          <p:spPr bwMode="auto">
            <a:xfrm flipV="1">
              <a:off x="2880" y="3312"/>
              <a:ext cx="192" cy="96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900" name="Line 12"/>
            <p:cNvSpPr>
              <a:spLocks noChangeShapeType="1"/>
            </p:cNvSpPr>
            <p:nvPr/>
          </p:nvSpPr>
          <p:spPr bwMode="auto">
            <a:xfrm flipV="1">
              <a:off x="2976" y="1056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5901" name="Line 13"/>
            <p:cNvSpPr>
              <a:spLocks noChangeShapeType="1"/>
            </p:cNvSpPr>
            <p:nvPr/>
          </p:nvSpPr>
          <p:spPr bwMode="auto">
            <a:xfrm>
              <a:off x="3216" y="2544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5902" name="Line 14"/>
            <p:cNvSpPr>
              <a:spLocks noChangeShapeType="1"/>
            </p:cNvSpPr>
            <p:nvPr/>
          </p:nvSpPr>
          <p:spPr bwMode="auto">
            <a:xfrm flipH="1" flipV="1">
              <a:off x="2016" y="2016"/>
              <a:ext cx="5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5903" name="Line 15"/>
            <p:cNvSpPr>
              <a:spLocks noChangeShapeType="1"/>
            </p:cNvSpPr>
            <p:nvPr/>
          </p:nvSpPr>
          <p:spPr bwMode="auto">
            <a:xfrm flipV="1">
              <a:off x="2976" y="2112"/>
              <a:ext cx="0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3408" y="2640"/>
              <a:ext cx="288" cy="384"/>
              <a:chOff x="2976" y="1680"/>
              <a:chExt cx="288" cy="384"/>
            </a:xfrm>
          </p:grpSpPr>
          <p:sp>
            <p:nvSpPr>
              <p:cNvPr id="165905" name="Line 17"/>
              <p:cNvSpPr>
                <a:spLocks noChangeShapeType="1"/>
              </p:cNvSpPr>
              <p:nvPr/>
            </p:nvSpPr>
            <p:spPr bwMode="auto">
              <a:xfrm>
                <a:off x="2976" y="177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5906" name="Line 18"/>
              <p:cNvSpPr>
                <a:spLocks noChangeShapeType="1"/>
              </p:cNvSpPr>
              <p:nvPr/>
            </p:nvSpPr>
            <p:spPr bwMode="auto">
              <a:xfrm>
                <a:off x="3072" y="1680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5907" name="Line 19"/>
              <p:cNvSpPr>
                <a:spLocks noChangeShapeType="1"/>
              </p:cNvSpPr>
              <p:nvPr/>
            </p:nvSpPr>
            <p:spPr bwMode="auto">
              <a:xfrm>
                <a:off x="3072" y="177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5908" name="Line 20"/>
              <p:cNvSpPr>
                <a:spLocks noChangeShapeType="1"/>
              </p:cNvSpPr>
              <p:nvPr/>
            </p:nvSpPr>
            <p:spPr bwMode="auto">
              <a:xfrm>
                <a:off x="3072" y="196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165909" name="Line 21"/>
            <p:cNvSpPr>
              <a:spLocks noChangeShapeType="1"/>
            </p:cNvSpPr>
            <p:nvPr/>
          </p:nvSpPr>
          <p:spPr bwMode="auto">
            <a:xfrm flipH="1">
              <a:off x="2208" y="2832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5910" name="Line 22"/>
            <p:cNvSpPr>
              <a:spLocks noChangeShapeType="1"/>
            </p:cNvSpPr>
            <p:nvPr/>
          </p:nvSpPr>
          <p:spPr bwMode="auto">
            <a:xfrm>
              <a:off x="2400" y="2016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5911" name="Line 23"/>
            <p:cNvSpPr>
              <a:spLocks noChangeShapeType="1"/>
            </p:cNvSpPr>
            <p:nvPr/>
          </p:nvSpPr>
          <p:spPr bwMode="auto">
            <a:xfrm>
              <a:off x="2880" y="105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2592" y="1824"/>
              <a:ext cx="384" cy="384"/>
              <a:chOff x="2880" y="1008"/>
              <a:chExt cx="384" cy="384"/>
            </a:xfrm>
          </p:grpSpPr>
          <p:sp>
            <p:nvSpPr>
              <p:cNvPr id="165913" name="Line 25"/>
              <p:cNvSpPr>
                <a:spLocks noChangeShapeType="1"/>
              </p:cNvSpPr>
              <p:nvPr/>
            </p:nvSpPr>
            <p:spPr bwMode="auto">
              <a:xfrm>
                <a:off x="2976" y="1104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5914" name="Line 26"/>
              <p:cNvSpPr>
                <a:spLocks noChangeShapeType="1"/>
              </p:cNvSpPr>
              <p:nvPr/>
            </p:nvSpPr>
            <p:spPr bwMode="auto">
              <a:xfrm>
                <a:off x="3072" y="1008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5915" name="Line 27"/>
              <p:cNvSpPr>
                <a:spLocks noChangeShapeType="1"/>
              </p:cNvSpPr>
              <p:nvPr/>
            </p:nvSpPr>
            <p:spPr bwMode="auto">
              <a:xfrm>
                <a:off x="3072" y="1104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5916" name="Line 28"/>
              <p:cNvSpPr>
                <a:spLocks noChangeShapeType="1"/>
              </p:cNvSpPr>
              <p:nvPr/>
            </p:nvSpPr>
            <p:spPr bwMode="auto">
              <a:xfrm>
                <a:off x="3072" y="129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5917" name="Oval 29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73" cy="7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2592" y="1296"/>
              <a:ext cx="384" cy="384"/>
              <a:chOff x="2880" y="1008"/>
              <a:chExt cx="384" cy="384"/>
            </a:xfrm>
          </p:grpSpPr>
          <p:sp>
            <p:nvSpPr>
              <p:cNvPr id="165919" name="Line 31"/>
              <p:cNvSpPr>
                <a:spLocks noChangeShapeType="1"/>
              </p:cNvSpPr>
              <p:nvPr/>
            </p:nvSpPr>
            <p:spPr bwMode="auto">
              <a:xfrm>
                <a:off x="2976" y="1104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5920" name="Line 32"/>
              <p:cNvSpPr>
                <a:spLocks noChangeShapeType="1"/>
              </p:cNvSpPr>
              <p:nvPr/>
            </p:nvSpPr>
            <p:spPr bwMode="auto">
              <a:xfrm>
                <a:off x="3072" y="1008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5921" name="Line 33"/>
              <p:cNvSpPr>
                <a:spLocks noChangeShapeType="1"/>
              </p:cNvSpPr>
              <p:nvPr/>
            </p:nvSpPr>
            <p:spPr bwMode="auto">
              <a:xfrm>
                <a:off x="3072" y="1104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5922" name="Line 34"/>
              <p:cNvSpPr>
                <a:spLocks noChangeShapeType="1"/>
              </p:cNvSpPr>
              <p:nvPr/>
            </p:nvSpPr>
            <p:spPr bwMode="auto">
              <a:xfrm>
                <a:off x="3072" y="129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5923" name="Oval 35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73" cy="7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" name="Group 36"/>
            <p:cNvGrpSpPr>
              <a:grpSpLocks/>
            </p:cNvGrpSpPr>
            <p:nvPr/>
          </p:nvGrpSpPr>
          <p:grpSpPr bwMode="auto">
            <a:xfrm>
              <a:off x="2688" y="2640"/>
              <a:ext cx="288" cy="384"/>
              <a:chOff x="2976" y="1680"/>
              <a:chExt cx="288" cy="384"/>
            </a:xfrm>
          </p:grpSpPr>
          <p:sp>
            <p:nvSpPr>
              <p:cNvPr id="165925" name="Line 37"/>
              <p:cNvSpPr>
                <a:spLocks noChangeShapeType="1"/>
              </p:cNvSpPr>
              <p:nvPr/>
            </p:nvSpPr>
            <p:spPr bwMode="auto">
              <a:xfrm>
                <a:off x="2976" y="177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5926" name="Line 38"/>
              <p:cNvSpPr>
                <a:spLocks noChangeShapeType="1"/>
              </p:cNvSpPr>
              <p:nvPr/>
            </p:nvSpPr>
            <p:spPr bwMode="auto">
              <a:xfrm>
                <a:off x="3072" y="1680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5927" name="Line 39"/>
              <p:cNvSpPr>
                <a:spLocks noChangeShapeType="1"/>
              </p:cNvSpPr>
              <p:nvPr/>
            </p:nvSpPr>
            <p:spPr bwMode="auto">
              <a:xfrm>
                <a:off x="3072" y="177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5928" name="Line 40"/>
              <p:cNvSpPr>
                <a:spLocks noChangeShapeType="1"/>
              </p:cNvSpPr>
              <p:nvPr/>
            </p:nvSpPr>
            <p:spPr bwMode="auto">
              <a:xfrm>
                <a:off x="3072" y="196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165929" name="Line 41"/>
            <p:cNvSpPr>
              <a:spLocks noChangeShapeType="1"/>
            </p:cNvSpPr>
            <p:nvPr/>
          </p:nvSpPr>
          <p:spPr bwMode="auto">
            <a:xfrm>
              <a:off x="2976" y="3168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5930" name="Text Box 42"/>
            <p:cNvSpPr txBox="1">
              <a:spLocks noChangeArrowheads="1"/>
            </p:cNvSpPr>
            <p:nvPr/>
          </p:nvSpPr>
          <p:spPr bwMode="auto">
            <a:xfrm>
              <a:off x="2496" y="699"/>
              <a:ext cx="9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V</a:t>
              </a:r>
              <a:r>
                <a:rPr lang="en-US" altLang="zh-CN" b="1" baseline="-25000" dirty="0"/>
                <a:t>DD </a:t>
              </a:r>
              <a:r>
                <a:rPr lang="en-US" altLang="zh-CN" b="1" dirty="0"/>
                <a:t>= +5.0V</a:t>
              </a:r>
              <a:endParaRPr lang="zh-CN" altLang="en-US" b="1" dirty="0"/>
            </a:p>
          </p:txBody>
        </p:sp>
        <p:sp>
          <p:nvSpPr>
            <p:cNvPr id="165931" name="Text Box 43"/>
            <p:cNvSpPr txBox="1">
              <a:spLocks noChangeArrowheads="1"/>
            </p:cNvSpPr>
            <p:nvPr/>
          </p:nvSpPr>
          <p:spPr bwMode="auto">
            <a:xfrm>
              <a:off x="3925" y="220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Z</a:t>
              </a:r>
              <a:endParaRPr lang="zh-CN" altLang="en-US" dirty="0"/>
            </a:p>
          </p:txBody>
        </p:sp>
        <p:sp>
          <p:nvSpPr>
            <p:cNvPr id="165932" name="Text Box 44"/>
            <p:cNvSpPr txBox="1">
              <a:spLocks noChangeArrowheads="1"/>
            </p:cNvSpPr>
            <p:nvPr/>
          </p:nvSpPr>
          <p:spPr bwMode="auto">
            <a:xfrm>
              <a:off x="1786" y="1344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A</a:t>
              </a:r>
              <a:endParaRPr lang="zh-CN" altLang="en-US" b="1"/>
            </a:p>
          </p:txBody>
        </p:sp>
        <p:sp>
          <p:nvSpPr>
            <p:cNvPr id="165933" name="Text Box 45"/>
            <p:cNvSpPr txBox="1">
              <a:spLocks noChangeArrowheads="1"/>
            </p:cNvSpPr>
            <p:nvPr/>
          </p:nvSpPr>
          <p:spPr bwMode="auto">
            <a:xfrm>
              <a:off x="1786" y="1872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B</a:t>
              </a:r>
              <a:endParaRPr lang="zh-CN" altLang="en-US" b="1"/>
            </a:p>
          </p:txBody>
        </p:sp>
        <p:sp>
          <p:nvSpPr>
            <p:cNvPr id="165934" name="Line 46"/>
            <p:cNvSpPr>
              <a:spLocks noChangeShapeType="1"/>
            </p:cNvSpPr>
            <p:nvPr/>
          </p:nvSpPr>
          <p:spPr bwMode="auto">
            <a:xfrm flipH="1">
              <a:off x="3216" y="283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5935" name="Line 47"/>
            <p:cNvSpPr>
              <a:spLocks noChangeShapeType="1"/>
            </p:cNvSpPr>
            <p:nvPr/>
          </p:nvSpPr>
          <p:spPr bwMode="auto">
            <a:xfrm>
              <a:off x="2208" y="1488"/>
              <a:ext cx="0" cy="13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5936" name="Line 48"/>
            <p:cNvSpPr>
              <a:spLocks noChangeShapeType="1"/>
            </p:cNvSpPr>
            <p:nvPr/>
          </p:nvSpPr>
          <p:spPr bwMode="auto">
            <a:xfrm>
              <a:off x="3696" y="2352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6810375" y="1068561"/>
            <a:ext cx="1666875" cy="2605088"/>
            <a:chOff x="4290" y="1392"/>
            <a:chExt cx="1050" cy="1641"/>
          </a:xfrm>
        </p:grpSpPr>
        <p:sp>
          <p:nvSpPr>
            <p:cNvPr id="165938" name="Rectangle 50"/>
            <p:cNvSpPr>
              <a:spLocks noChangeArrowheads="1"/>
            </p:cNvSpPr>
            <p:nvPr/>
          </p:nvSpPr>
          <p:spPr bwMode="auto">
            <a:xfrm>
              <a:off x="4290" y="2745"/>
              <a:ext cx="3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accent1"/>
                  </a:solidFill>
                </a:rPr>
                <a:t>T1</a:t>
              </a:r>
              <a:endParaRPr lang="zh-CN" altLang="en-US" b="1" baseline="-25000" dirty="0">
                <a:solidFill>
                  <a:schemeClr val="accent1"/>
                </a:solidFill>
              </a:endParaRPr>
            </a:p>
          </p:txBody>
        </p:sp>
        <p:sp>
          <p:nvSpPr>
            <p:cNvPr id="165939" name="Rectangle 51"/>
            <p:cNvSpPr>
              <a:spLocks noChangeArrowheads="1"/>
            </p:cNvSpPr>
            <p:nvPr/>
          </p:nvSpPr>
          <p:spPr bwMode="auto">
            <a:xfrm>
              <a:off x="4320" y="1392"/>
              <a:ext cx="3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>
                  <a:solidFill>
                    <a:schemeClr val="accent1"/>
                  </a:solidFill>
                </a:rPr>
                <a:t>T2</a:t>
              </a:r>
              <a:endParaRPr lang="zh-CN" altLang="en-US" b="1" baseline="-25000">
                <a:solidFill>
                  <a:schemeClr val="accent1"/>
                </a:solidFill>
              </a:endParaRPr>
            </a:p>
          </p:txBody>
        </p:sp>
        <p:sp>
          <p:nvSpPr>
            <p:cNvPr id="165940" name="Rectangle 52"/>
            <p:cNvSpPr>
              <a:spLocks noChangeArrowheads="1"/>
            </p:cNvSpPr>
            <p:nvPr/>
          </p:nvSpPr>
          <p:spPr bwMode="auto">
            <a:xfrm>
              <a:off x="4320" y="1920"/>
              <a:ext cx="3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>
                  <a:solidFill>
                    <a:schemeClr val="accent1"/>
                  </a:solidFill>
                </a:rPr>
                <a:t>T4</a:t>
              </a:r>
              <a:endParaRPr lang="zh-CN" altLang="en-US" b="1" baseline="-25000">
                <a:solidFill>
                  <a:schemeClr val="accent1"/>
                </a:solidFill>
              </a:endParaRPr>
            </a:p>
          </p:txBody>
        </p:sp>
        <p:sp>
          <p:nvSpPr>
            <p:cNvPr id="165941" name="Rectangle 53"/>
            <p:cNvSpPr>
              <a:spLocks noChangeArrowheads="1"/>
            </p:cNvSpPr>
            <p:nvPr/>
          </p:nvSpPr>
          <p:spPr bwMode="auto">
            <a:xfrm>
              <a:off x="5040" y="2736"/>
              <a:ext cx="3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accent1"/>
                  </a:solidFill>
                </a:rPr>
                <a:t>T3</a:t>
              </a:r>
              <a:endParaRPr lang="zh-CN" altLang="en-US" b="1" baseline="-250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65942" name="Rectangle 54"/>
          <p:cNvSpPr>
            <a:spLocks noChangeArrowheads="1"/>
          </p:cNvSpPr>
          <p:nvPr/>
        </p:nvSpPr>
        <p:spPr bwMode="auto">
          <a:xfrm>
            <a:off x="6010277" y="4645215"/>
            <a:ext cx="28480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3200" b="1" dirty="0">
                <a:cs typeface="Times New Roman" pitchFamily="18" charset="0"/>
              </a:rPr>
              <a:t>Z = ( A+B ) </a:t>
            </a:r>
            <a:r>
              <a:rPr lang="en-US" altLang="zh-CN" sz="3200" b="1" dirty="0">
                <a:latin typeface="Calibri" pitchFamily="34" charset="0"/>
                <a:cs typeface="Times New Roman" pitchFamily="18" charset="0"/>
              </a:rPr>
              <a:t>’</a:t>
            </a:r>
            <a:endParaRPr lang="zh-CN" altLang="en-US" sz="3200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643592" y="5715069"/>
            <a:ext cx="3316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FFFF00"/>
                </a:solidFill>
              </a:rPr>
              <a:t>T1、T3</a:t>
            </a:r>
            <a:r>
              <a:rPr lang="zh-CN" altLang="en-US" b="1" dirty="0" smtClean="0">
                <a:solidFill>
                  <a:srgbClr val="FFFF00"/>
                </a:solidFill>
              </a:rPr>
              <a:t>并联</a:t>
            </a:r>
            <a:endParaRPr lang="en-US" altLang="zh-CN" b="1" dirty="0" smtClean="0">
              <a:solidFill>
                <a:srgbClr val="FFFF00"/>
              </a:solidFill>
            </a:endParaRPr>
          </a:p>
          <a:p>
            <a:pPr lvl="1"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FFFF00"/>
                </a:solidFill>
              </a:rPr>
              <a:t>T2、T4</a:t>
            </a:r>
            <a:r>
              <a:rPr lang="zh-CN" altLang="en-US" b="1" dirty="0" smtClean="0">
                <a:solidFill>
                  <a:srgbClr val="FFFF00"/>
                </a:solidFill>
              </a:rPr>
              <a:t>串联</a:t>
            </a:r>
            <a:endParaRPr lang="en-US" altLang="zh-CN" b="1" dirty="0"/>
          </a:p>
        </p:txBody>
      </p:sp>
      <p:sp>
        <p:nvSpPr>
          <p:cNvPr id="56" name="灯片编号占位符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20</a:t>
            </a:fld>
            <a:endParaRPr lang="en-US" altLang="zh-CN"/>
          </a:p>
        </p:txBody>
      </p:sp>
      <p:sp>
        <p:nvSpPr>
          <p:cNvPr id="57" name="矩形 56"/>
          <p:cNvSpPr/>
          <p:nvPr/>
        </p:nvSpPr>
        <p:spPr>
          <a:xfrm>
            <a:off x="571472" y="6263366"/>
            <a:ext cx="4314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教材</a:t>
            </a:r>
            <a:r>
              <a:rPr lang="en-US" altLang="zh-CN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P63</a:t>
            </a:r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，图</a:t>
            </a:r>
            <a:r>
              <a:rPr lang="en-US" altLang="zh-CN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3-15</a:t>
            </a:r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：或非门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 autoUpdateAnimBg="0"/>
      <p:bldP spid="165942" grpId="0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260648"/>
            <a:ext cx="8464454" cy="707886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zh-CN" sz="4000" dirty="0">
                <a:latin typeface="黑体" pitchFamily="2" charset="-122"/>
                <a:ea typeface="黑体" pitchFamily="2" charset="-122"/>
                <a:cs typeface="+mj-cs"/>
              </a:rPr>
              <a:t>4. CMOS </a:t>
            </a:r>
            <a:r>
              <a:rPr lang="zh-CN" altLang="en-US" sz="4000" dirty="0" smtClean="0">
                <a:latin typeface="黑体" pitchFamily="2" charset="-122"/>
                <a:ea typeface="黑体" pitchFamily="2" charset="-122"/>
                <a:cs typeface="+mj-cs"/>
              </a:rPr>
              <a:t>与非</a:t>
            </a:r>
            <a:r>
              <a:rPr lang="en-US" altLang="zh-CN" sz="4000" dirty="0" smtClean="0">
                <a:latin typeface="黑体" pitchFamily="2" charset="-122"/>
                <a:ea typeface="黑体" pitchFamily="2" charset="-122"/>
                <a:cs typeface="+mj-cs"/>
              </a:rPr>
              <a:t>NAND </a:t>
            </a:r>
            <a:r>
              <a:rPr lang="zh-CN" altLang="en-US" sz="4000" dirty="0" smtClean="0">
                <a:latin typeface="黑体" pitchFamily="2" charset="-122"/>
                <a:ea typeface="黑体" pitchFamily="2" charset="-122"/>
                <a:cs typeface="+mj-cs"/>
              </a:rPr>
              <a:t>和 或非</a:t>
            </a:r>
            <a:r>
              <a:rPr lang="en-US" altLang="zh-CN" sz="4000" dirty="0" smtClean="0">
                <a:latin typeface="黑体" pitchFamily="2" charset="-122"/>
                <a:ea typeface="黑体" pitchFamily="2" charset="-122"/>
                <a:cs typeface="+mj-cs"/>
              </a:rPr>
              <a:t>NOR </a:t>
            </a:r>
            <a:r>
              <a:rPr lang="zh-CN" altLang="en-US" sz="4000" dirty="0" smtClean="0">
                <a:latin typeface="黑体" pitchFamily="2" charset="-122"/>
                <a:ea typeface="黑体" pitchFamily="2" charset="-122"/>
                <a:cs typeface="+mj-cs"/>
              </a:rPr>
              <a:t>门</a:t>
            </a:r>
            <a:endParaRPr lang="en-US" altLang="zh-CN" sz="4000" dirty="0">
              <a:latin typeface="黑体" pitchFamily="2" charset="-122"/>
              <a:ea typeface="黑体" pitchFamily="2" charset="-122"/>
              <a:cs typeface="+mj-cs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932363" y="1571076"/>
            <a:ext cx="3240087" cy="3731174"/>
            <a:chOff x="1786" y="658"/>
            <a:chExt cx="2380" cy="2750"/>
          </a:xfrm>
        </p:grpSpPr>
        <p:sp>
          <p:nvSpPr>
            <p:cNvPr id="167941" name="Line 5"/>
            <p:cNvSpPr>
              <a:spLocks noChangeShapeType="1"/>
            </p:cNvSpPr>
            <p:nvPr/>
          </p:nvSpPr>
          <p:spPr bwMode="auto">
            <a:xfrm flipV="1">
              <a:off x="3696" y="2928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7942" name="Line 6"/>
            <p:cNvSpPr>
              <a:spLocks noChangeShapeType="1"/>
            </p:cNvSpPr>
            <p:nvPr/>
          </p:nvSpPr>
          <p:spPr bwMode="auto">
            <a:xfrm>
              <a:off x="2976" y="1584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7943" name="Line 7"/>
            <p:cNvSpPr>
              <a:spLocks noChangeShapeType="1"/>
            </p:cNvSpPr>
            <p:nvPr/>
          </p:nvSpPr>
          <p:spPr bwMode="auto">
            <a:xfrm flipH="1">
              <a:off x="2016" y="1488"/>
              <a:ext cx="5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7944" name="Line 8"/>
            <p:cNvSpPr>
              <a:spLocks noChangeShapeType="1"/>
            </p:cNvSpPr>
            <p:nvPr/>
          </p:nvSpPr>
          <p:spPr bwMode="auto">
            <a:xfrm flipV="1">
              <a:off x="2976" y="2928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7945" name="Line 9"/>
            <p:cNvSpPr>
              <a:spLocks noChangeShapeType="1"/>
            </p:cNvSpPr>
            <p:nvPr/>
          </p:nvSpPr>
          <p:spPr bwMode="auto">
            <a:xfrm flipH="1">
              <a:off x="2400" y="2544"/>
              <a:ext cx="8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7946" name="Line 10"/>
            <p:cNvSpPr>
              <a:spLocks noChangeShapeType="1"/>
            </p:cNvSpPr>
            <p:nvPr/>
          </p:nvSpPr>
          <p:spPr bwMode="auto">
            <a:xfrm>
              <a:off x="2976" y="2352"/>
              <a:ext cx="9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7947" name="AutoShape 11"/>
            <p:cNvSpPr>
              <a:spLocks noChangeArrowheads="1"/>
            </p:cNvSpPr>
            <p:nvPr/>
          </p:nvSpPr>
          <p:spPr bwMode="auto">
            <a:xfrm flipV="1">
              <a:off x="2880" y="3312"/>
              <a:ext cx="192" cy="96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7948" name="Line 12"/>
            <p:cNvSpPr>
              <a:spLocks noChangeShapeType="1"/>
            </p:cNvSpPr>
            <p:nvPr/>
          </p:nvSpPr>
          <p:spPr bwMode="auto">
            <a:xfrm flipV="1">
              <a:off x="2976" y="1056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7949" name="Line 13"/>
            <p:cNvSpPr>
              <a:spLocks noChangeShapeType="1"/>
            </p:cNvSpPr>
            <p:nvPr/>
          </p:nvSpPr>
          <p:spPr bwMode="auto">
            <a:xfrm>
              <a:off x="3216" y="2544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7950" name="Line 14"/>
            <p:cNvSpPr>
              <a:spLocks noChangeShapeType="1"/>
            </p:cNvSpPr>
            <p:nvPr/>
          </p:nvSpPr>
          <p:spPr bwMode="auto">
            <a:xfrm flipH="1" flipV="1">
              <a:off x="2016" y="2016"/>
              <a:ext cx="5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7951" name="Line 15"/>
            <p:cNvSpPr>
              <a:spLocks noChangeShapeType="1"/>
            </p:cNvSpPr>
            <p:nvPr/>
          </p:nvSpPr>
          <p:spPr bwMode="auto">
            <a:xfrm flipV="1">
              <a:off x="2976" y="2112"/>
              <a:ext cx="0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3408" y="2640"/>
              <a:ext cx="288" cy="384"/>
              <a:chOff x="2976" y="1680"/>
              <a:chExt cx="288" cy="384"/>
            </a:xfrm>
          </p:grpSpPr>
          <p:sp>
            <p:nvSpPr>
              <p:cNvPr id="167953" name="Line 17"/>
              <p:cNvSpPr>
                <a:spLocks noChangeShapeType="1"/>
              </p:cNvSpPr>
              <p:nvPr/>
            </p:nvSpPr>
            <p:spPr bwMode="auto">
              <a:xfrm>
                <a:off x="2976" y="177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7954" name="Line 18"/>
              <p:cNvSpPr>
                <a:spLocks noChangeShapeType="1"/>
              </p:cNvSpPr>
              <p:nvPr/>
            </p:nvSpPr>
            <p:spPr bwMode="auto">
              <a:xfrm>
                <a:off x="3072" y="1680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7955" name="Line 19"/>
              <p:cNvSpPr>
                <a:spLocks noChangeShapeType="1"/>
              </p:cNvSpPr>
              <p:nvPr/>
            </p:nvSpPr>
            <p:spPr bwMode="auto">
              <a:xfrm>
                <a:off x="3072" y="177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7956" name="Line 20"/>
              <p:cNvSpPr>
                <a:spLocks noChangeShapeType="1"/>
              </p:cNvSpPr>
              <p:nvPr/>
            </p:nvSpPr>
            <p:spPr bwMode="auto">
              <a:xfrm>
                <a:off x="3072" y="196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167957" name="Line 21"/>
            <p:cNvSpPr>
              <a:spLocks noChangeShapeType="1"/>
            </p:cNvSpPr>
            <p:nvPr/>
          </p:nvSpPr>
          <p:spPr bwMode="auto">
            <a:xfrm flipH="1">
              <a:off x="2208" y="2832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7958" name="Line 22"/>
            <p:cNvSpPr>
              <a:spLocks noChangeShapeType="1"/>
            </p:cNvSpPr>
            <p:nvPr/>
          </p:nvSpPr>
          <p:spPr bwMode="auto">
            <a:xfrm>
              <a:off x="2400" y="2016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7959" name="Line 23"/>
            <p:cNvSpPr>
              <a:spLocks noChangeShapeType="1"/>
            </p:cNvSpPr>
            <p:nvPr/>
          </p:nvSpPr>
          <p:spPr bwMode="auto">
            <a:xfrm>
              <a:off x="2880" y="105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2592" y="1824"/>
              <a:ext cx="384" cy="384"/>
              <a:chOff x="2880" y="1008"/>
              <a:chExt cx="384" cy="384"/>
            </a:xfrm>
          </p:grpSpPr>
          <p:sp>
            <p:nvSpPr>
              <p:cNvPr id="167961" name="Line 25"/>
              <p:cNvSpPr>
                <a:spLocks noChangeShapeType="1"/>
              </p:cNvSpPr>
              <p:nvPr/>
            </p:nvSpPr>
            <p:spPr bwMode="auto">
              <a:xfrm>
                <a:off x="2976" y="1104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7962" name="Line 26"/>
              <p:cNvSpPr>
                <a:spLocks noChangeShapeType="1"/>
              </p:cNvSpPr>
              <p:nvPr/>
            </p:nvSpPr>
            <p:spPr bwMode="auto">
              <a:xfrm>
                <a:off x="3072" y="1008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7963" name="Line 27"/>
              <p:cNvSpPr>
                <a:spLocks noChangeShapeType="1"/>
              </p:cNvSpPr>
              <p:nvPr/>
            </p:nvSpPr>
            <p:spPr bwMode="auto">
              <a:xfrm>
                <a:off x="3072" y="1104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7964" name="Line 28"/>
              <p:cNvSpPr>
                <a:spLocks noChangeShapeType="1"/>
              </p:cNvSpPr>
              <p:nvPr/>
            </p:nvSpPr>
            <p:spPr bwMode="auto">
              <a:xfrm>
                <a:off x="3072" y="129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7965" name="Oval 29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73" cy="7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2592" y="1296"/>
              <a:ext cx="384" cy="384"/>
              <a:chOff x="2880" y="1008"/>
              <a:chExt cx="384" cy="384"/>
            </a:xfrm>
          </p:grpSpPr>
          <p:sp>
            <p:nvSpPr>
              <p:cNvPr id="167967" name="Line 31"/>
              <p:cNvSpPr>
                <a:spLocks noChangeShapeType="1"/>
              </p:cNvSpPr>
              <p:nvPr/>
            </p:nvSpPr>
            <p:spPr bwMode="auto">
              <a:xfrm>
                <a:off x="2976" y="1104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7968" name="Line 32"/>
              <p:cNvSpPr>
                <a:spLocks noChangeShapeType="1"/>
              </p:cNvSpPr>
              <p:nvPr/>
            </p:nvSpPr>
            <p:spPr bwMode="auto">
              <a:xfrm>
                <a:off x="3072" y="1008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7969" name="Line 33"/>
              <p:cNvSpPr>
                <a:spLocks noChangeShapeType="1"/>
              </p:cNvSpPr>
              <p:nvPr/>
            </p:nvSpPr>
            <p:spPr bwMode="auto">
              <a:xfrm>
                <a:off x="3072" y="1104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7970" name="Line 34"/>
              <p:cNvSpPr>
                <a:spLocks noChangeShapeType="1"/>
              </p:cNvSpPr>
              <p:nvPr/>
            </p:nvSpPr>
            <p:spPr bwMode="auto">
              <a:xfrm>
                <a:off x="3072" y="129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7971" name="Oval 35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73" cy="7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" name="Group 36"/>
            <p:cNvGrpSpPr>
              <a:grpSpLocks/>
            </p:cNvGrpSpPr>
            <p:nvPr/>
          </p:nvGrpSpPr>
          <p:grpSpPr bwMode="auto">
            <a:xfrm>
              <a:off x="2688" y="2640"/>
              <a:ext cx="288" cy="384"/>
              <a:chOff x="2976" y="1680"/>
              <a:chExt cx="288" cy="384"/>
            </a:xfrm>
          </p:grpSpPr>
          <p:sp>
            <p:nvSpPr>
              <p:cNvPr id="167973" name="Line 37"/>
              <p:cNvSpPr>
                <a:spLocks noChangeShapeType="1"/>
              </p:cNvSpPr>
              <p:nvPr/>
            </p:nvSpPr>
            <p:spPr bwMode="auto">
              <a:xfrm>
                <a:off x="2976" y="177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7974" name="Line 38"/>
              <p:cNvSpPr>
                <a:spLocks noChangeShapeType="1"/>
              </p:cNvSpPr>
              <p:nvPr/>
            </p:nvSpPr>
            <p:spPr bwMode="auto">
              <a:xfrm>
                <a:off x="3072" y="1680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7975" name="Line 39"/>
              <p:cNvSpPr>
                <a:spLocks noChangeShapeType="1"/>
              </p:cNvSpPr>
              <p:nvPr/>
            </p:nvSpPr>
            <p:spPr bwMode="auto">
              <a:xfrm>
                <a:off x="3072" y="177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7976" name="Line 40"/>
              <p:cNvSpPr>
                <a:spLocks noChangeShapeType="1"/>
              </p:cNvSpPr>
              <p:nvPr/>
            </p:nvSpPr>
            <p:spPr bwMode="auto">
              <a:xfrm>
                <a:off x="3072" y="196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167977" name="Line 41"/>
            <p:cNvSpPr>
              <a:spLocks noChangeShapeType="1"/>
            </p:cNvSpPr>
            <p:nvPr/>
          </p:nvSpPr>
          <p:spPr bwMode="auto">
            <a:xfrm>
              <a:off x="2976" y="3168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7978" name="Text Box 42"/>
            <p:cNvSpPr txBox="1">
              <a:spLocks noChangeArrowheads="1"/>
            </p:cNvSpPr>
            <p:nvPr/>
          </p:nvSpPr>
          <p:spPr bwMode="auto">
            <a:xfrm>
              <a:off x="2496" y="658"/>
              <a:ext cx="1282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000" b="1" dirty="0"/>
                <a:t>V</a:t>
              </a:r>
              <a:r>
                <a:rPr lang="en-US" altLang="zh-CN" sz="2000" b="1" baseline="-25000" dirty="0"/>
                <a:t>DD </a:t>
              </a:r>
              <a:r>
                <a:rPr lang="en-US" altLang="zh-CN" sz="2000" b="1" dirty="0"/>
                <a:t>= +5.0V</a:t>
              </a:r>
              <a:endParaRPr lang="zh-CN" altLang="en-US" sz="2000" b="1" dirty="0"/>
            </a:p>
          </p:txBody>
        </p:sp>
        <p:sp>
          <p:nvSpPr>
            <p:cNvPr id="167979" name="Text Box 43"/>
            <p:cNvSpPr txBox="1">
              <a:spLocks noChangeArrowheads="1"/>
            </p:cNvSpPr>
            <p:nvPr/>
          </p:nvSpPr>
          <p:spPr bwMode="auto">
            <a:xfrm>
              <a:off x="3923" y="2247"/>
              <a:ext cx="243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/>
                <a:t>Z</a:t>
              </a:r>
              <a:endParaRPr lang="zh-CN" altLang="en-US" sz="2000"/>
            </a:p>
          </p:txBody>
        </p:sp>
        <p:sp>
          <p:nvSpPr>
            <p:cNvPr id="167980" name="Text Box 44"/>
            <p:cNvSpPr txBox="1">
              <a:spLocks noChangeArrowheads="1"/>
            </p:cNvSpPr>
            <p:nvPr/>
          </p:nvSpPr>
          <p:spPr bwMode="auto">
            <a:xfrm>
              <a:off x="1786" y="1383"/>
              <a:ext cx="260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/>
                <a:t>A</a:t>
              </a:r>
              <a:endParaRPr lang="zh-CN" altLang="en-US" sz="2000" b="1"/>
            </a:p>
          </p:txBody>
        </p:sp>
        <p:sp>
          <p:nvSpPr>
            <p:cNvPr id="167981" name="Text Box 45"/>
            <p:cNvSpPr txBox="1">
              <a:spLocks noChangeArrowheads="1"/>
            </p:cNvSpPr>
            <p:nvPr/>
          </p:nvSpPr>
          <p:spPr bwMode="auto">
            <a:xfrm>
              <a:off x="1786" y="1912"/>
              <a:ext cx="260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/>
                <a:t>B</a:t>
              </a:r>
              <a:endParaRPr lang="zh-CN" altLang="en-US" sz="2000" b="1"/>
            </a:p>
          </p:txBody>
        </p:sp>
        <p:sp>
          <p:nvSpPr>
            <p:cNvPr id="167982" name="Line 46"/>
            <p:cNvSpPr>
              <a:spLocks noChangeShapeType="1"/>
            </p:cNvSpPr>
            <p:nvPr/>
          </p:nvSpPr>
          <p:spPr bwMode="auto">
            <a:xfrm flipH="1">
              <a:off x="3216" y="283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7983" name="Line 47"/>
            <p:cNvSpPr>
              <a:spLocks noChangeShapeType="1"/>
            </p:cNvSpPr>
            <p:nvPr/>
          </p:nvSpPr>
          <p:spPr bwMode="auto">
            <a:xfrm>
              <a:off x="2208" y="1488"/>
              <a:ext cx="0" cy="13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7984" name="Line 48"/>
            <p:cNvSpPr>
              <a:spLocks noChangeShapeType="1"/>
            </p:cNvSpPr>
            <p:nvPr/>
          </p:nvSpPr>
          <p:spPr bwMode="auto">
            <a:xfrm>
              <a:off x="3696" y="2352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1027085" y="1428399"/>
            <a:ext cx="3159125" cy="3900855"/>
            <a:chOff x="3120" y="594"/>
            <a:chExt cx="2224" cy="2862"/>
          </a:xfrm>
        </p:grpSpPr>
        <p:sp>
          <p:nvSpPr>
            <p:cNvPr id="167986" name="Line 50"/>
            <p:cNvSpPr>
              <a:spLocks noChangeShapeType="1"/>
            </p:cNvSpPr>
            <p:nvPr/>
          </p:nvSpPr>
          <p:spPr bwMode="auto">
            <a:xfrm flipV="1">
              <a:off x="4944" y="11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7987" name="Line 51"/>
            <p:cNvSpPr>
              <a:spLocks noChangeShapeType="1"/>
            </p:cNvSpPr>
            <p:nvPr/>
          </p:nvSpPr>
          <p:spPr bwMode="auto">
            <a:xfrm>
              <a:off x="4176" y="1632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7988" name="Line 52"/>
            <p:cNvSpPr>
              <a:spLocks noChangeShapeType="1"/>
            </p:cNvSpPr>
            <p:nvPr/>
          </p:nvSpPr>
          <p:spPr bwMode="auto">
            <a:xfrm flipH="1">
              <a:off x="3504" y="153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7989" name="Line 53"/>
            <p:cNvSpPr>
              <a:spLocks noChangeShapeType="1"/>
            </p:cNvSpPr>
            <p:nvPr/>
          </p:nvSpPr>
          <p:spPr bwMode="auto">
            <a:xfrm flipV="1">
              <a:off x="4176" y="2976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7990" name="Line 54"/>
            <p:cNvSpPr>
              <a:spLocks noChangeShapeType="1"/>
            </p:cNvSpPr>
            <p:nvPr/>
          </p:nvSpPr>
          <p:spPr bwMode="auto">
            <a:xfrm flipH="1">
              <a:off x="3312" y="2304"/>
              <a:ext cx="5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7991" name="Line 55"/>
            <p:cNvSpPr>
              <a:spLocks noChangeShapeType="1"/>
            </p:cNvSpPr>
            <p:nvPr/>
          </p:nvSpPr>
          <p:spPr bwMode="auto">
            <a:xfrm>
              <a:off x="4176" y="2016"/>
              <a:ext cx="9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7992" name="Line 56"/>
            <p:cNvSpPr>
              <a:spLocks noChangeShapeType="1"/>
            </p:cNvSpPr>
            <p:nvPr/>
          </p:nvSpPr>
          <p:spPr bwMode="auto">
            <a:xfrm>
              <a:off x="3696" y="1824"/>
              <a:ext cx="0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7993" name="AutoShape 57"/>
            <p:cNvSpPr>
              <a:spLocks noChangeArrowheads="1"/>
            </p:cNvSpPr>
            <p:nvPr/>
          </p:nvSpPr>
          <p:spPr bwMode="auto">
            <a:xfrm flipV="1">
              <a:off x="4080" y="3360"/>
              <a:ext cx="192" cy="96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7994" name="Line 58"/>
            <p:cNvSpPr>
              <a:spLocks noChangeShapeType="1"/>
            </p:cNvSpPr>
            <p:nvPr/>
          </p:nvSpPr>
          <p:spPr bwMode="auto">
            <a:xfrm flipV="1">
              <a:off x="4176" y="912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7995" name="Line 59"/>
            <p:cNvSpPr>
              <a:spLocks noChangeShapeType="1"/>
            </p:cNvSpPr>
            <p:nvPr/>
          </p:nvSpPr>
          <p:spPr bwMode="auto">
            <a:xfrm>
              <a:off x="4416" y="153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7996" name="Line 60"/>
            <p:cNvSpPr>
              <a:spLocks noChangeShapeType="1"/>
            </p:cNvSpPr>
            <p:nvPr/>
          </p:nvSpPr>
          <p:spPr bwMode="auto">
            <a:xfrm flipH="1">
              <a:off x="4416" y="153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7997" name="Line 61"/>
            <p:cNvSpPr>
              <a:spLocks noChangeShapeType="1"/>
            </p:cNvSpPr>
            <p:nvPr/>
          </p:nvSpPr>
          <p:spPr bwMode="auto">
            <a:xfrm flipV="1">
              <a:off x="4176" y="2400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8" name="Group 62"/>
            <p:cNvGrpSpPr>
              <a:grpSpLocks/>
            </p:cNvGrpSpPr>
            <p:nvPr/>
          </p:nvGrpSpPr>
          <p:grpSpPr bwMode="auto">
            <a:xfrm>
              <a:off x="3888" y="2112"/>
              <a:ext cx="288" cy="384"/>
              <a:chOff x="2976" y="1680"/>
              <a:chExt cx="288" cy="384"/>
            </a:xfrm>
          </p:grpSpPr>
          <p:sp>
            <p:nvSpPr>
              <p:cNvPr id="167999" name="Line 63"/>
              <p:cNvSpPr>
                <a:spLocks noChangeShapeType="1"/>
              </p:cNvSpPr>
              <p:nvPr/>
            </p:nvSpPr>
            <p:spPr bwMode="auto">
              <a:xfrm>
                <a:off x="2976" y="177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8000" name="Line 64"/>
              <p:cNvSpPr>
                <a:spLocks noChangeShapeType="1"/>
              </p:cNvSpPr>
              <p:nvPr/>
            </p:nvSpPr>
            <p:spPr bwMode="auto">
              <a:xfrm>
                <a:off x="3072" y="1680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8001" name="Line 65"/>
              <p:cNvSpPr>
                <a:spLocks noChangeShapeType="1"/>
              </p:cNvSpPr>
              <p:nvPr/>
            </p:nvSpPr>
            <p:spPr bwMode="auto">
              <a:xfrm>
                <a:off x="3072" y="177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8002" name="Line 66"/>
              <p:cNvSpPr>
                <a:spLocks noChangeShapeType="1"/>
              </p:cNvSpPr>
              <p:nvPr/>
            </p:nvSpPr>
            <p:spPr bwMode="auto">
              <a:xfrm>
                <a:off x="3072" y="196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168003" name="Line 67"/>
            <p:cNvSpPr>
              <a:spLocks noChangeShapeType="1"/>
            </p:cNvSpPr>
            <p:nvPr/>
          </p:nvSpPr>
          <p:spPr bwMode="auto">
            <a:xfrm flipH="1">
              <a:off x="3312" y="2880"/>
              <a:ext cx="5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8004" name="Line 68"/>
            <p:cNvSpPr>
              <a:spLocks noChangeShapeType="1"/>
            </p:cNvSpPr>
            <p:nvPr/>
          </p:nvSpPr>
          <p:spPr bwMode="auto">
            <a:xfrm>
              <a:off x="3696" y="1824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8005" name="Line 69"/>
            <p:cNvSpPr>
              <a:spLocks noChangeShapeType="1"/>
            </p:cNvSpPr>
            <p:nvPr/>
          </p:nvSpPr>
          <p:spPr bwMode="auto">
            <a:xfrm>
              <a:off x="3504" y="1536"/>
              <a:ext cx="0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8006" name="Line 70"/>
            <p:cNvSpPr>
              <a:spLocks noChangeShapeType="1"/>
            </p:cNvSpPr>
            <p:nvPr/>
          </p:nvSpPr>
          <p:spPr bwMode="auto">
            <a:xfrm>
              <a:off x="4080" y="91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9" name="Group 71"/>
            <p:cNvGrpSpPr>
              <a:grpSpLocks/>
            </p:cNvGrpSpPr>
            <p:nvPr/>
          </p:nvGrpSpPr>
          <p:grpSpPr bwMode="auto">
            <a:xfrm>
              <a:off x="4560" y="1344"/>
              <a:ext cx="384" cy="384"/>
              <a:chOff x="2880" y="1008"/>
              <a:chExt cx="384" cy="384"/>
            </a:xfrm>
          </p:grpSpPr>
          <p:sp>
            <p:nvSpPr>
              <p:cNvPr id="168008" name="Line 72"/>
              <p:cNvSpPr>
                <a:spLocks noChangeShapeType="1"/>
              </p:cNvSpPr>
              <p:nvPr/>
            </p:nvSpPr>
            <p:spPr bwMode="auto">
              <a:xfrm>
                <a:off x="2976" y="1104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8009" name="Line 73"/>
              <p:cNvSpPr>
                <a:spLocks noChangeShapeType="1"/>
              </p:cNvSpPr>
              <p:nvPr/>
            </p:nvSpPr>
            <p:spPr bwMode="auto">
              <a:xfrm>
                <a:off x="3072" y="1008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8010" name="Line 74"/>
              <p:cNvSpPr>
                <a:spLocks noChangeShapeType="1"/>
              </p:cNvSpPr>
              <p:nvPr/>
            </p:nvSpPr>
            <p:spPr bwMode="auto">
              <a:xfrm>
                <a:off x="3072" y="1104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8011" name="Line 75"/>
              <p:cNvSpPr>
                <a:spLocks noChangeShapeType="1"/>
              </p:cNvSpPr>
              <p:nvPr/>
            </p:nvSpPr>
            <p:spPr bwMode="auto">
              <a:xfrm>
                <a:off x="3072" y="129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8012" name="Oval 7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73" cy="7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" name="Group 77"/>
            <p:cNvGrpSpPr>
              <a:grpSpLocks/>
            </p:cNvGrpSpPr>
            <p:nvPr/>
          </p:nvGrpSpPr>
          <p:grpSpPr bwMode="auto">
            <a:xfrm>
              <a:off x="3792" y="1344"/>
              <a:ext cx="384" cy="384"/>
              <a:chOff x="2880" y="1008"/>
              <a:chExt cx="384" cy="384"/>
            </a:xfrm>
          </p:grpSpPr>
          <p:sp>
            <p:nvSpPr>
              <p:cNvPr id="168014" name="Line 78"/>
              <p:cNvSpPr>
                <a:spLocks noChangeShapeType="1"/>
              </p:cNvSpPr>
              <p:nvPr/>
            </p:nvSpPr>
            <p:spPr bwMode="auto">
              <a:xfrm>
                <a:off x="2976" y="1104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8015" name="Line 79"/>
              <p:cNvSpPr>
                <a:spLocks noChangeShapeType="1"/>
              </p:cNvSpPr>
              <p:nvPr/>
            </p:nvSpPr>
            <p:spPr bwMode="auto">
              <a:xfrm>
                <a:off x="3072" y="1008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8016" name="Line 80"/>
              <p:cNvSpPr>
                <a:spLocks noChangeShapeType="1"/>
              </p:cNvSpPr>
              <p:nvPr/>
            </p:nvSpPr>
            <p:spPr bwMode="auto">
              <a:xfrm>
                <a:off x="3072" y="1104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8017" name="Line 81"/>
              <p:cNvSpPr>
                <a:spLocks noChangeShapeType="1"/>
              </p:cNvSpPr>
              <p:nvPr/>
            </p:nvSpPr>
            <p:spPr bwMode="auto">
              <a:xfrm>
                <a:off x="3072" y="129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8018" name="Oval 8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73" cy="7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" name="Group 83"/>
            <p:cNvGrpSpPr>
              <a:grpSpLocks/>
            </p:cNvGrpSpPr>
            <p:nvPr/>
          </p:nvGrpSpPr>
          <p:grpSpPr bwMode="auto">
            <a:xfrm>
              <a:off x="3888" y="2688"/>
              <a:ext cx="288" cy="384"/>
              <a:chOff x="2976" y="1680"/>
              <a:chExt cx="288" cy="384"/>
            </a:xfrm>
          </p:grpSpPr>
          <p:sp>
            <p:nvSpPr>
              <p:cNvPr id="168020" name="Line 84"/>
              <p:cNvSpPr>
                <a:spLocks noChangeShapeType="1"/>
              </p:cNvSpPr>
              <p:nvPr/>
            </p:nvSpPr>
            <p:spPr bwMode="auto">
              <a:xfrm>
                <a:off x="2976" y="177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8021" name="Line 85"/>
              <p:cNvSpPr>
                <a:spLocks noChangeShapeType="1"/>
              </p:cNvSpPr>
              <p:nvPr/>
            </p:nvSpPr>
            <p:spPr bwMode="auto">
              <a:xfrm>
                <a:off x="3072" y="1680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8022" name="Line 86"/>
              <p:cNvSpPr>
                <a:spLocks noChangeShapeType="1"/>
              </p:cNvSpPr>
              <p:nvPr/>
            </p:nvSpPr>
            <p:spPr bwMode="auto">
              <a:xfrm>
                <a:off x="3072" y="177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8023" name="Line 87"/>
              <p:cNvSpPr>
                <a:spLocks noChangeShapeType="1"/>
              </p:cNvSpPr>
              <p:nvPr/>
            </p:nvSpPr>
            <p:spPr bwMode="auto">
              <a:xfrm>
                <a:off x="3072" y="196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168024" name="Line 88"/>
            <p:cNvSpPr>
              <a:spLocks noChangeShapeType="1"/>
            </p:cNvSpPr>
            <p:nvPr/>
          </p:nvSpPr>
          <p:spPr bwMode="auto">
            <a:xfrm>
              <a:off x="4944" y="1632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8025" name="Line 89"/>
            <p:cNvSpPr>
              <a:spLocks noChangeShapeType="1"/>
            </p:cNvSpPr>
            <p:nvPr/>
          </p:nvSpPr>
          <p:spPr bwMode="auto">
            <a:xfrm>
              <a:off x="4176" y="1152"/>
              <a:ext cx="7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8026" name="Text Box 90"/>
            <p:cNvSpPr txBox="1">
              <a:spLocks noChangeArrowheads="1"/>
            </p:cNvSpPr>
            <p:nvPr/>
          </p:nvSpPr>
          <p:spPr bwMode="auto">
            <a:xfrm>
              <a:off x="3697" y="594"/>
              <a:ext cx="90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 dirty="0"/>
                <a:t>V</a:t>
              </a:r>
              <a:r>
                <a:rPr lang="en-US" altLang="zh-CN" sz="2000" b="1" baseline="-25000" dirty="0"/>
                <a:t>DD </a:t>
              </a:r>
              <a:r>
                <a:rPr lang="en-US" altLang="zh-CN" sz="2000" b="1" dirty="0"/>
                <a:t>= +5.0V</a:t>
              </a:r>
              <a:endParaRPr lang="zh-CN" altLang="en-US" sz="2000" b="1" dirty="0"/>
            </a:p>
          </p:txBody>
        </p:sp>
        <p:sp>
          <p:nvSpPr>
            <p:cNvPr id="168027" name="Text Box 91"/>
            <p:cNvSpPr txBox="1">
              <a:spLocks noChangeArrowheads="1"/>
            </p:cNvSpPr>
            <p:nvPr/>
          </p:nvSpPr>
          <p:spPr bwMode="auto">
            <a:xfrm>
              <a:off x="5125" y="1903"/>
              <a:ext cx="219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/>
                <a:t>Z</a:t>
              </a:r>
              <a:endParaRPr lang="zh-CN" altLang="en-US" sz="2000"/>
            </a:p>
          </p:txBody>
        </p:sp>
        <p:sp>
          <p:nvSpPr>
            <p:cNvPr id="168028" name="Text Box 92"/>
            <p:cNvSpPr txBox="1">
              <a:spLocks noChangeArrowheads="1"/>
            </p:cNvSpPr>
            <p:nvPr/>
          </p:nvSpPr>
          <p:spPr bwMode="auto">
            <a:xfrm>
              <a:off x="3120" y="2193"/>
              <a:ext cx="236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/>
                <a:t>A</a:t>
              </a:r>
              <a:endParaRPr lang="zh-CN" altLang="en-US" sz="2000" b="1"/>
            </a:p>
          </p:txBody>
        </p:sp>
        <p:sp>
          <p:nvSpPr>
            <p:cNvPr id="168029" name="Text Box 93"/>
            <p:cNvSpPr txBox="1">
              <a:spLocks noChangeArrowheads="1"/>
            </p:cNvSpPr>
            <p:nvPr/>
          </p:nvSpPr>
          <p:spPr bwMode="auto">
            <a:xfrm>
              <a:off x="3120" y="2768"/>
              <a:ext cx="2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/>
                <a:t>B</a:t>
              </a:r>
              <a:endParaRPr lang="zh-CN" altLang="en-US" sz="2000" b="1"/>
            </a:p>
          </p:txBody>
        </p:sp>
      </p:grpSp>
      <p:sp>
        <p:nvSpPr>
          <p:cNvPr id="168030" name="Rectangle 94"/>
          <p:cNvSpPr>
            <a:spLocks noChangeArrowheads="1"/>
          </p:cNvSpPr>
          <p:nvPr/>
        </p:nvSpPr>
        <p:spPr bwMode="auto">
          <a:xfrm>
            <a:off x="176474" y="5429264"/>
            <a:ext cx="12618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小结：</a:t>
            </a:r>
          </a:p>
        </p:txBody>
      </p:sp>
      <p:sp>
        <p:nvSpPr>
          <p:cNvPr id="168031" name="Rectangle 95"/>
          <p:cNvSpPr>
            <a:spLocks noChangeArrowheads="1"/>
          </p:cNvSpPr>
          <p:nvPr/>
        </p:nvSpPr>
        <p:spPr bwMode="auto">
          <a:xfrm>
            <a:off x="1390920" y="5500702"/>
            <a:ext cx="7753080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Tx/>
              <a:buChar char="•"/>
            </a:pP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 每个输入控制</a:t>
            </a:r>
            <a:r>
              <a:rPr lang="zh-CN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一对互补</a:t>
            </a: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的</a:t>
            </a:r>
            <a:r>
              <a:rPr lang="zh-CN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晶体管（</a:t>
            </a:r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P</a:t>
            </a:r>
            <a:r>
              <a:rPr lang="zh-CN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接电源，</a:t>
            </a:r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N</a:t>
            </a:r>
            <a:r>
              <a:rPr lang="zh-CN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接地）</a:t>
            </a:r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.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基本逻辑体现在</a:t>
            </a:r>
            <a:r>
              <a:rPr lang="en-US" altLang="zh-CN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N</a:t>
            </a: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网络上，</a:t>
            </a:r>
            <a:r>
              <a:rPr lang="en-US" altLang="zh-CN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P</a:t>
            </a: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网络采用</a:t>
            </a:r>
            <a:r>
              <a:rPr lang="zh-CN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对偶形式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.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 输出</a:t>
            </a:r>
            <a:r>
              <a:rPr lang="zh-CN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反相</a:t>
            </a: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（取非）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.</a:t>
            </a:r>
          </a:p>
        </p:txBody>
      </p:sp>
      <p:sp>
        <p:nvSpPr>
          <p:cNvPr id="12" name="矩形 11"/>
          <p:cNvSpPr/>
          <p:nvPr/>
        </p:nvSpPr>
        <p:spPr>
          <a:xfrm>
            <a:off x="-36512" y="2060848"/>
            <a:ext cx="11947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与</a:t>
            </a:r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非，</a:t>
            </a:r>
            <a:r>
              <a:rPr lang="en-US" altLang="zh-CN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N</a:t>
            </a:r>
            <a:r>
              <a:rPr lang="zh-CN" altLang="en-US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串联，</a:t>
            </a:r>
            <a:endParaRPr lang="en-US" altLang="zh-CN" dirty="0">
              <a:solidFill>
                <a:srgbClr val="FFFF00"/>
              </a:solidFill>
              <a:latin typeface="黑体" pitchFamily="2" charset="-122"/>
              <a:ea typeface="黑体" pitchFamily="2" charset="-122"/>
            </a:endParaRPr>
          </a:p>
          <a:p>
            <a:r>
              <a:rPr lang="en-US" altLang="zh-CN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P</a:t>
            </a:r>
            <a:r>
              <a:rPr lang="zh-CN" altLang="en-US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并联</a:t>
            </a:r>
          </a:p>
        </p:txBody>
      </p:sp>
      <p:sp>
        <p:nvSpPr>
          <p:cNvPr id="13" name="矩形 12"/>
          <p:cNvSpPr/>
          <p:nvPr/>
        </p:nvSpPr>
        <p:spPr>
          <a:xfrm>
            <a:off x="7971546" y="2060848"/>
            <a:ext cx="11369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或</a:t>
            </a:r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非，</a:t>
            </a:r>
            <a:r>
              <a:rPr lang="en-US" altLang="zh-CN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N</a:t>
            </a:r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并联，</a:t>
            </a:r>
            <a:endParaRPr lang="en-US" altLang="zh-CN" dirty="0" smtClean="0">
              <a:solidFill>
                <a:srgbClr val="FFFF00"/>
              </a:solidFill>
              <a:latin typeface="黑体" pitchFamily="2" charset="-122"/>
              <a:ea typeface="黑体" pitchFamily="2" charset="-122"/>
            </a:endParaRPr>
          </a:p>
          <a:p>
            <a:r>
              <a:rPr lang="en-US" altLang="zh-CN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P</a:t>
            </a:r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串联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97" name="灯片编号占位符 9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21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8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0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988" y="332656"/>
            <a:ext cx="9073008" cy="707886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 altLang="zh-CN" sz="40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5</a:t>
            </a:r>
            <a:r>
              <a:rPr lang="zh-CN" altLang="en-US" sz="40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、非反相缓冲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noninverting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 buffer</a:t>
            </a:r>
            <a:endParaRPr lang="zh-CN" altLang="en-US" sz="4000" dirty="0">
              <a:solidFill>
                <a:schemeClr val="tx1"/>
              </a:solidFill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58812" y="1714488"/>
            <a:ext cx="3841750" cy="3814764"/>
            <a:chOff x="1200" y="765"/>
            <a:chExt cx="2420" cy="240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728" y="1584"/>
              <a:ext cx="384" cy="384"/>
              <a:chOff x="2880" y="1008"/>
              <a:chExt cx="384" cy="384"/>
            </a:xfrm>
          </p:grpSpPr>
          <p:sp>
            <p:nvSpPr>
              <p:cNvPr id="178181" name="Line 5"/>
              <p:cNvSpPr>
                <a:spLocks noChangeShapeType="1"/>
              </p:cNvSpPr>
              <p:nvPr/>
            </p:nvSpPr>
            <p:spPr bwMode="auto">
              <a:xfrm>
                <a:off x="2976" y="1104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8182" name="Line 6"/>
              <p:cNvSpPr>
                <a:spLocks noChangeShapeType="1"/>
              </p:cNvSpPr>
              <p:nvPr/>
            </p:nvSpPr>
            <p:spPr bwMode="auto">
              <a:xfrm>
                <a:off x="3072" y="1008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8183" name="Line 7"/>
              <p:cNvSpPr>
                <a:spLocks noChangeShapeType="1"/>
              </p:cNvSpPr>
              <p:nvPr/>
            </p:nvSpPr>
            <p:spPr bwMode="auto">
              <a:xfrm>
                <a:off x="3072" y="1104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8184" name="Line 8"/>
              <p:cNvSpPr>
                <a:spLocks noChangeShapeType="1"/>
              </p:cNvSpPr>
              <p:nvPr/>
            </p:nvSpPr>
            <p:spPr bwMode="auto">
              <a:xfrm>
                <a:off x="3072" y="129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8185" name="Oval 9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73" cy="7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78186" name="Line 10"/>
            <p:cNvSpPr>
              <a:spLocks noChangeShapeType="1"/>
            </p:cNvSpPr>
            <p:nvPr/>
          </p:nvSpPr>
          <p:spPr bwMode="auto">
            <a:xfrm flipV="1">
              <a:off x="2112" y="1152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8187" name="Line 11"/>
            <p:cNvSpPr>
              <a:spLocks noChangeShapeType="1"/>
            </p:cNvSpPr>
            <p:nvPr/>
          </p:nvSpPr>
          <p:spPr bwMode="auto">
            <a:xfrm>
              <a:off x="2016" y="115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8188" name="Line 12"/>
            <p:cNvSpPr>
              <a:spLocks noChangeShapeType="1"/>
            </p:cNvSpPr>
            <p:nvPr/>
          </p:nvSpPr>
          <p:spPr bwMode="auto">
            <a:xfrm>
              <a:off x="2112" y="1872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8189" name="Line 13"/>
            <p:cNvSpPr>
              <a:spLocks noChangeShapeType="1"/>
            </p:cNvSpPr>
            <p:nvPr/>
          </p:nvSpPr>
          <p:spPr bwMode="auto">
            <a:xfrm flipV="1">
              <a:off x="2112" y="2640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8190" name="AutoShape 14"/>
            <p:cNvSpPr>
              <a:spLocks noChangeArrowheads="1"/>
            </p:cNvSpPr>
            <p:nvPr/>
          </p:nvSpPr>
          <p:spPr bwMode="auto">
            <a:xfrm flipV="1">
              <a:off x="2016" y="3072"/>
              <a:ext cx="192" cy="96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824" y="2352"/>
              <a:ext cx="288" cy="384"/>
              <a:chOff x="2976" y="1680"/>
              <a:chExt cx="288" cy="384"/>
            </a:xfrm>
          </p:grpSpPr>
          <p:sp>
            <p:nvSpPr>
              <p:cNvPr id="178192" name="Line 16"/>
              <p:cNvSpPr>
                <a:spLocks noChangeShapeType="1"/>
              </p:cNvSpPr>
              <p:nvPr/>
            </p:nvSpPr>
            <p:spPr bwMode="auto">
              <a:xfrm>
                <a:off x="2976" y="177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8193" name="Line 17"/>
              <p:cNvSpPr>
                <a:spLocks noChangeShapeType="1"/>
              </p:cNvSpPr>
              <p:nvPr/>
            </p:nvSpPr>
            <p:spPr bwMode="auto">
              <a:xfrm>
                <a:off x="3072" y="1680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8194" name="Line 18"/>
              <p:cNvSpPr>
                <a:spLocks noChangeShapeType="1"/>
              </p:cNvSpPr>
              <p:nvPr/>
            </p:nvSpPr>
            <p:spPr bwMode="auto">
              <a:xfrm>
                <a:off x="3072" y="177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8195" name="Line 19"/>
              <p:cNvSpPr>
                <a:spLocks noChangeShapeType="1"/>
              </p:cNvSpPr>
              <p:nvPr/>
            </p:nvSpPr>
            <p:spPr bwMode="auto">
              <a:xfrm>
                <a:off x="3072" y="196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178196" name="Line 20"/>
            <p:cNvSpPr>
              <a:spLocks noChangeShapeType="1"/>
            </p:cNvSpPr>
            <p:nvPr/>
          </p:nvSpPr>
          <p:spPr bwMode="auto">
            <a:xfrm>
              <a:off x="2112" y="2160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8197" name="Line 21"/>
            <p:cNvSpPr>
              <a:spLocks noChangeShapeType="1"/>
            </p:cNvSpPr>
            <p:nvPr/>
          </p:nvSpPr>
          <p:spPr bwMode="auto">
            <a:xfrm flipH="1">
              <a:off x="1584" y="177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8198" name="Line 22"/>
            <p:cNvSpPr>
              <a:spLocks noChangeShapeType="1"/>
            </p:cNvSpPr>
            <p:nvPr/>
          </p:nvSpPr>
          <p:spPr bwMode="auto">
            <a:xfrm>
              <a:off x="1584" y="1776"/>
              <a:ext cx="0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8199" name="Line 23"/>
            <p:cNvSpPr>
              <a:spLocks noChangeShapeType="1"/>
            </p:cNvSpPr>
            <p:nvPr/>
          </p:nvSpPr>
          <p:spPr bwMode="auto">
            <a:xfrm flipH="1">
              <a:off x="1392" y="2544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2688" y="1584"/>
              <a:ext cx="384" cy="384"/>
              <a:chOff x="2880" y="1008"/>
              <a:chExt cx="384" cy="384"/>
            </a:xfrm>
          </p:grpSpPr>
          <p:sp>
            <p:nvSpPr>
              <p:cNvPr id="178201" name="Line 25"/>
              <p:cNvSpPr>
                <a:spLocks noChangeShapeType="1"/>
              </p:cNvSpPr>
              <p:nvPr/>
            </p:nvSpPr>
            <p:spPr bwMode="auto">
              <a:xfrm>
                <a:off x="2976" y="1104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8202" name="Line 26"/>
              <p:cNvSpPr>
                <a:spLocks noChangeShapeType="1"/>
              </p:cNvSpPr>
              <p:nvPr/>
            </p:nvSpPr>
            <p:spPr bwMode="auto">
              <a:xfrm>
                <a:off x="3072" y="1008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8203" name="Line 27"/>
              <p:cNvSpPr>
                <a:spLocks noChangeShapeType="1"/>
              </p:cNvSpPr>
              <p:nvPr/>
            </p:nvSpPr>
            <p:spPr bwMode="auto">
              <a:xfrm>
                <a:off x="3072" y="1104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8204" name="Line 28"/>
              <p:cNvSpPr>
                <a:spLocks noChangeShapeType="1"/>
              </p:cNvSpPr>
              <p:nvPr/>
            </p:nvSpPr>
            <p:spPr bwMode="auto">
              <a:xfrm>
                <a:off x="3072" y="129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8205" name="Oval 29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73" cy="7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78206" name="Line 30"/>
            <p:cNvSpPr>
              <a:spLocks noChangeShapeType="1"/>
            </p:cNvSpPr>
            <p:nvPr/>
          </p:nvSpPr>
          <p:spPr bwMode="auto">
            <a:xfrm flipV="1">
              <a:off x="3072" y="1440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8207" name="Line 31"/>
            <p:cNvSpPr>
              <a:spLocks noChangeShapeType="1"/>
            </p:cNvSpPr>
            <p:nvPr/>
          </p:nvSpPr>
          <p:spPr bwMode="auto">
            <a:xfrm>
              <a:off x="3072" y="1872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8208" name="Line 32"/>
            <p:cNvSpPr>
              <a:spLocks noChangeShapeType="1"/>
            </p:cNvSpPr>
            <p:nvPr/>
          </p:nvSpPr>
          <p:spPr bwMode="auto">
            <a:xfrm flipV="1">
              <a:off x="3072" y="2640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2784" y="2352"/>
              <a:ext cx="288" cy="384"/>
              <a:chOff x="2976" y="1680"/>
              <a:chExt cx="288" cy="384"/>
            </a:xfrm>
          </p:grpSpPr>
          <p:sp>
            <p:nvSpPr>
              <p:cNvPr id="178210" name="Line 34"/>
              <p:cNvSpPr>
                <a:spLocks noChangeShapeType="1"/>
              </p:cNvSpPr>
              <p:nvPr/>
            </p:nvSpPr>
            <p:spPr bwMode="auto">
              <a:xfrm>
                <a:off x="2976" y="177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8211" name="Line 35"/>
              <p:cNvSpPr>
                <a:spLocks noChangeShapeType="1"/>
              </p:cNvSpPr>
              <p:nvPr/>
            </p:nvSpPr>
            <p:spPr bwMode="auto">
              <a:xfrm>
                <a:off x="3072" y="1680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8212" name="Line 36"/>
              <p:cNvSpPr>
                <a:spLocks noChangeShapeType="1"/>
              </p:cNvSpPr>
              <p:nvPr/>
            </p:nvSpPr>
            <p:spPr bwMode="auto">
              <a:xfrm>
                <a:off x="3072" y="177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8213" name="Line 37"/>
              <p:cNvSpPr>
                <a:spLocks noChangeShapeType="1"/>
              </p:cNvSpPr>
              <p:nvPr/>
            </p:nvSpPr>
            <p:spPr bwMode="auto">
              <a:xfrm>
                <a:off x="3072" y="196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178214" name="Line 38"/>
            <p:cNvSpPr>
              <a:spLocks noChangeShapeType="1"/>
            </p:cNvSpPr>
            <p:nvPr/>
          </p:nvSpPr>
          <p:spPr bwMode="auto">
            <a:xfrm>
              <a:off x="3072" y="216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8215" name="Line 39"/>
            <p:cNvSpPr>
              <a:spLocks noChangeShapeType="1"/>
            </p:cNvSpPr>
            <p:nvPr/>
          </p:nvSpPr>
          <p:spPr bwMode="auto">
            <a:xfrm flipH="1">
              <a:off x="2544" y="177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8216" name="Line 40"/>
            <p:cNvSpPr>
              <a:spLocks noChangeShapeType="1"/>
            </p:cNvSpPr>
            <p:nvPr/>
          </p:nvSpPr>
          <p:spPr bwMode="auto">
            <a:xfrm>
              <a:off x="2544" y="1776"/>
              <a:ext cx="0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8217" name="Line 41"/>
            <p:cNvSpPr>
              <a:spLocks noChangeShapeType="1"/>
            </p:cNvSpPr>
            <p:nvPr/>
          </p:nvSpPr>
          <p:spPr bwMode="auto">
            <a:xfrm flipH="1">
              <a:off x="2544" y="2544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8218" name="Line 42"/>
            <p:cNvSpPr>
              <a:spLocks noChangeShapeType="1"/>
            </p:cNvSpPr>
            <p:nvPr/>
          </p:nvSpPr>
          <p:spPr bwMode="auto">
            <a:xfrm>
              <a:off x="2112" y="1440"/>
              <a:ext cx="9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8219" name="Line 43"/>
            <p:cNvSpPr>
              <a:spLocks noChangeShapeType="1"/>
            </p:cNvSpPr>
            <p:nvPr/>
          </p:nvSpPr>
          <p:spPr bwMode="auto">
            <a:xfrm>
              <a:off x="2112" y="2880"/>
              <a:ext cx="9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8220" name="Rectangle 44"/>
            <p:cNvSpPr>
              <a:spLocks noChangeArrowheads="1"/>
            </p:cNvSpPr>
            <p:nvPr/>
          </p:nvSpPr>
          <p:spPr bwMode="auto">
            <a:xfrm>
              <a:off x="1584" y="765"/>
              <a:ext cx="9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V</a:t>
              </a:r>
              <a:r>
                <a:rPr lang="en-US" altLang="zh-CN" b="1" baseline="-25000" dirty="0"/>
                <a:t>DD </a:t>
              </a:r>
              <a:r>
                <a:rPr lang="en-US" altLang="zh-CN" b="1" dirty="0"/>
                <a:t>= +5.0V</a:t>
              </a:r>
              <a:endParaRPr lang="zh-CN" altLang="en-US" b="1" dirty="0"/>
            </a:p>
          </p:txBody>
        </p:sp>
        <p:sp>
          <p:nvSpPr>
            <p:cNvPr id="178221" name="Text Box 45"/>
            <p:cNvSpPr txBox="1">
              <a:spLocks noChangeArrowheads="1"/>
            </p:cNvSpPr>
            <p:nvPr/>
          </p:nvSpPr>
          <p:spPr bwMode="auto">
            <a:xfrm>
              <a:off x="1200" y="2400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A</a:t>
              </a:r>
            </a:p>
          </p:txBody>
        </p:sp>
        <p:sp>
          <p:nvSpPr>
            <p:cNvPr id="178222" name="Text Box 46"/>
            <p:cNvSpPr txBox="1">
              <a:spLocks noChangeArrowheads="1"/>
            </p:cNvSpPr>
            <p:nvPr/>
          </p:nvSpPr>
          <p:spPr bwMode="auto">
            <a:xfrm>
              <a:off x="3408" y="201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Z</a:t>
              </a:r>
            </a:p>
          </p:txBody>
        </p:sp>
      </p:grpSp>
      <p:sp>
        <p:nvSpPr>
          <p:cNvPr id="178223" name="Text Box 47"/>
          <p:cNvSpPr txBox="1">
            <a:spLocks noChangeArrowheads="1"/>
          </p:cNvSpPr>
          <p:nvPr/>
        </p:nvSpPr>
        <p:spPr bwMode="auto">
          <a:xfrm>
            <a:off x="5572132" y="3000372"/>
            <a:ext cx="2656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非反相缓冲器</a:t>
            </a:r>
          </a:p>
        </p:txBody>
      </p: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5976958" y="3971932"/>
            <a:ext cx="1524000" cy="457200"/>
            <a:chOff x="3408" y="2736"/>
            <a:chExt cx="960" cy="288"/>
          </a:xfrm>
        </p:grpSpPr>
        <p:sp>
          <p:nvSpPr>
            <p:cNvPr id="178225" name="Line 49"/>
            <p:cNvSpPr>
              <a:spLocks noChangeShapeType="1"/>
            </p:cNvSpPr>
            <p:nvPr/>
          </p:nvSpPr>
          <p:spPr bwMode="auto">
            <a:xfrm>
              <a:off x="3408" y="288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8226" name="AutoShape 50"/>
            <p:cNvSpPr>
              <a:spLocks noChangeArrowheads="1"/>
            </p:cNvSpPr>
            <p:nvPr/>
          </p:nvSpPr>
          <p:spPr bwMode="auto">
            <a:xfrm rot="5400000">
              <a:off x="3720" y="2760"/>
              <a:ext cx="288" cy="240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8227" name="Line 51"/>
            <p:cNvSpPr>
              <a:spLocks noChangeShapeType="1"/>
            </p:cNvSpPr>
            <p:nvPr/>
          </p:nvSpPr>
          <p:spPr bwMode="auto">
            <a:xfrm>
              <a:off x="3984" y="2880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52" name="灯片编号占位符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22</a:t>
            </a:fld>
            <a:endParaRPr lang="en-US" altLang="zh-CN"/>
          </a:p>
        </p:txBody>
      </p:sp>
      <p:sp>
        <p:nvSpPr>
          <p:cNvPr id="53" name="矩形 52"/>
          <p:cNvSpPr/>
          <p:nvPr/>
        </p:nvSpPr>
        <p:spPr>
          <a:xfrm>
            <a:off x="857224" y="5643578"/>
            <a:ext cx="539121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教材</a:t>
            </a:r>
            <a:r>
              <a:rPr lang="en-US" altLang="zh-CN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P61</a:t>
            </a:r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，图</a:t>
            </a:r>
            <a:r>
              <a:rPr lang="en-US" altLang="zh-CN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3-12</a:t>
            </a:r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：反相器</a:t>
            </a:r>
            <a:endParaRPr lang="en-US" altLang="zh-CN" dirty="0" smtClean="0">
              <a:solidFill>
                <a:srgbClr val="FFFF00"/>
              </a:solidFill>
              <a:latin typeface="黑体" pitchFamily="2" charset="-122"/>
              <a:ea typeface="黑体" pitchFamily="2" charset="-122"/>
            </a:endParaRPr>
          </a:p>
          <a:p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教材</a:t>
            </a:r>
            <a:r>
              <a:rPr lang="en-US" altLang="zh-CN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P64</a:t>
            </a:r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，图</a:t>
            </a:r>
            <a:r>
              <a:rPr lang="en-US" altLang="zh-CN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3-18</a:t>
            </a:r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：非反相缓冲器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22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2212" y="1000108"/>
            <a:ext cx="4098925" cy="5562600"/>
            <a:chOff x="1680" y="336"/>
            <a:chExt cx="2582" cy="3504"/>
          </a:xfrm>
        </p:grpSpPr>
        <p:sp>
          <p:nvSpPr>
            <p:cNvPr id="179203" name="Line 3"/>
            <p:cNvSpPr>
              <a:spLocks noChangeShapeType="1"/>
            </p:cNvSpPr>
            <p:nvPr/>
          </p:nvSpPr>
          <p:spPr bwMode="auto">
            <a:xfrm>
              <a:off x="2870" y="1296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9204" name="Line 4"/>
            <p:cNvSpPr>
              <a:spLocks noChangeShapeType="1"/>
            </p:cNvSpPr>
            <p:nvPr/>
          </p:nvSpPr>
          <p:spPr bwMode="auto">
            <a:xfrm flipH="1">
              <a:off x="1910" y="1200"/>
              <a:ext cx="5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9205" name="Line 5"/>
            <p:cNvSpPr>
              <a:spLocks noChangeShapeType="1"/>
            </p:cNvSpPr>
            <p:nvPr/>
          </p:nvSpPr>
          <p:spPr bwMode="auto">
            <a:xfrm flipV="1">
              <a:off x="2870" y="672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9206" name="Line 6"/>
            <p:cNvSpPr>
              <a:spLocks noChangeShapeType="1"/>
            </p:cNvSpPr>
            <p:nvPr/>
          </p:nvSpPr>
          <p:spPr bwMode="auto">
            <a:xfrm flipH="1" flipV="1">
              <a:off x="2054" y="1920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9207" name="Line 7"/>
            <p:cNvSpPr>
              <a:spLocks noChangeShapeType="1"/>
            </p:cNvSpPr>
            <p:nvPr/>
          </p:nvSpPr>
          <p:spPr bwMode="auto">
            <a:xfrm flipV="1">
              <a:off x="2870" y="2016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9208" name="Line 8"/>
            <p:cNvSpPr>
              <a:spLocks noChangeShapeType="1"/>
            </p:cNvSpPr>
            <p:nvPr/>
          </p:nvSpPr>
          <p:spPr bwMode="auto">
            <a:xfrm>
              <a:off x="2764" y="67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486" y="1728"/>
              <a:ext cx="384" cy="384"/>
              <a:chOff x="2880" y="1008"/>
              <a:chExt cx="384" cy="384"/>
            </a:xfrm>
          </p:grpSpPr>
          <p:sp>
            <p:nvSpPr>
              <p:cNvPr id="179210" name="Line 10"/>
              <p:cNvSpPr>
                <a:spLocks noChangeShapeType="1"/>
              </p:cNvSpPr>
              <p:nvPr/>
            </p:nvSpPr>
            <p:spPr bwMode="auto">
              <a:xfrm>
                <a:off x="2976" y="1104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9211" name="Line 11"/>
              <p:cNvSpPr>
                <a:spLocks noChangeShapeType="1"/>
              </p:cNvSpPr>
              <p:nvPr/>
            </p:nvSpPr>
            <p:spPr bwMode="auto">
              <a:xfrm>
                <a:off x="3072" y="1008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9212" name="Line 12"/>
              <p:cNvSpPr>
                <a:spLocks noChangeShapeType="1"/>
              </p:cNvSpPr>
              <p:nvPr/>
            </p:nvSpPr>
            <p:spPr bwMode="auto">
              <a:xfrm>
                <a:off x="3072" y="1104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9213" name="Line 13"/>
              <p:cNvSpPr>
                <a:spLocks noChangeShapeType="1"/>
              </p:cNvSpPr>
              <p:nvPr/>
            </p:nvSpPr>
            <p:spPr bwMode="auto">
              <a:xfrm>
                <a:off x="3072" y="129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9214" name="Oval 1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73" cy="7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486" y="1008"/>
              <a:ext cx="384" cy="384"/>
              <a:chOff x="2880" y="1008"/>
              <a:chExt cx="384" cy="384"/>
            </a:xfrm>
          </p:grpSpPr>
          <p:sp>
            <p:nvSpPr>
              <p:cNvPr id="179216" name="Line 16"/>
              <p:cNvSpPr>
                <a:spLocks noChangeShapeType="1"/>
              </p:cNvSpPr>
              <p:nvPr/>
            </p:nvSpPr>
            <p:spPr bwMode="auto">
              <a:xfrm>
                <a:off x="2976" y="1104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9217" name="Line 17"/>
              <p:cNvSpPr>
                <a:spLocks noChangeShapeType="1"/>
              </p:cNvSpPr>
              <p:nvPr/>
            </p:nvSpPr>
            <p:spPr bwMode="auto">
              <a:xfrm>
                <a:off x="3072" y="1008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9218" name="Line 18"/>
              <p:cNvSpPr>
                <a:spLocks noChangeShapeType="1"/>
              </p:cNvSpPr>
              <p:nvPr/>
            </p:nvSpPr>
            <p:spPr bwMode="auto">
              <a:xfrm>
                <a:off x="3072" y="1104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9219" name="Line 19"/>
              <p:cNvSpPr>
                <a:spLocks noChangeShapeType="1"/>
              </p:cNvSpPr>
              <p:nvPr/>
            </p:nvSpPr>
            <p:spPr bwMode="auto">
              <a:xfrm>
                <a:off x="3072" y="129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9220" name="Oval 2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73" cy="7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79221" name="Text Box 21"/>
            <p:cNvSpPr txBox="1">
              <a:spLocks noChangeArrowheads="1"/>
            </p:cNvSpPr>
            <p:nvPr/>
          </p:nvSpPr>
          <p:spPr bwMode="auto">
            <a:xfrm>
              <a:off x="2380" y="336"/>
              <a:ext cx="9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V</a:t>
              </a:r>
              <a:r>
                <a:rPr lang="en-US" altLang="zh-CN" b="1" baseline="-25000"/>
                <a:t>DD </a:t>
              </a:r>
              <a:r>
                <a:rPr lang="en-US" altLang="zh-CN" b="1"/>
                <a:t>= +5.0V</a:t>
              </a:r>
              <a:endParaRPr lang="zh-CN" altLang="en-US" b="1"/>
            </a:p>
          </p:txBody>
        </p:sp>
        <p:sp>
          <p:nvSpPr>
            <p:cNvPr id="179222" name="Text Box 22"/>
            <p:cNvSpPr txBox="1">
              <a:spLocks noChangeArrowheads="1"/>
            </p:cNvSpPr>
            <p:nvPr/>
          </p:nvSpPr>
          <p:spPr bwMode="auto">
            <a:xfrm>
              <a:off x="1680" y="1056"/>
              <a:ext cx="2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FFFF00"/>
                  </a:solidFill>
                </a:rPr>
                <a:t>A</a:t>
              </a:r>
              <a:endParaRPr lang="zh-CN" alt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179223" name="Text Box 23"/>
            <p:cNvSpPr txBox="1">
              <a:spLocks noChangeArrowheads="1"/>
            </p:cNvSpPr>
            <p:nvPr/>
          </p:nvSpPr>
          <p:spPr bwMode="auto">
            <a:xfrm>
              <a:off x="1680" y="1344"/>
              <a:ext cx="26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FFFF00"/>
                  </a:solidFill>
                </a:rPr>
                <a:t>B</a:t>
              </a:r>
              <a:endParaRPr lang="zh-CN" alt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179224" name="Line 24"/>
            <p:cNvSpPr>
              <a:spLocks noChangeShapeType="1"/>
            </p:cNvSpPr>
            <p:nvPr/>
          </p:nvSpPr>
          <p:spPr bwMode="auto">
            <a:xfrm>
              <a:off x="2342" y="1200"/>
              <a:ext cx="0" cy="17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9225" name="Line 25"/>
            <p:cNvSpPr>
              <a:spLocks noChangeShapeType="1"/>
            </p:cNvSpPr>
            <p:nvPr/>
          </p:nvSpPr>
          <p:spPr bwMode="auto">
            <a:xfrm flipV="1">
              <a:off x="3878" y="2016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9226" name="Line 26"/>
            <p:cNvSpPr>
              <a:spLocks noChangeShapeType="1"/>
            </p:cNvSpPr>
            <p:nvPr/>
          </p:nvSpPr>
          <p:spPr bwMode="auto">
            <a:xfrm>
              <a:off x="3350" y="1200"/>
              <a:ext cx="0" cy="14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9227" name="Line 27"/>
            <p:cNvSpPr>
              <a:spLocks noChangeShapeType="1"/>
            </p:cNvSpPr>
            <p:nvPr/>
          </p:nvSpPr>
          <p:spPr bwMode="auto">
            <a:xfrm flipH="1">
              <a:off x="3110" y="1920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9228" name="Line 28"/>
            <p:cNvSpPr>
              <a:spLocks noChangeShapeType="1"/>
            </p:cNvSpPr>
            <p:nvPr/>
          </p:nvSpPr>
          <p:spPr bwMode="auto">
            <a:xfrm flipV="1">
              <a:off x="2870" y="3360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9229" name="Line 29"/>
            <p:cNvSpPr>
              <a:spLocks noChangeShapeType="1"/>
            </p:cNvSpPr>
            <p:nvPr/>
          </p:nvSpPr>
          <p:spPr bwMode="auto">
            <a:xfrm flipH="1">
              <a:off x="1910" y="2688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9230" name="Line 30"/>
            <p:cNvSpPr>
              <a:spLocks noChangeShapeType="1"/>
            </p:cNvSpPr>
            <p:nvPr/>
          </p:nvSpPr>
          <p:spPr bwMode="auto">
            <a:xfrm>
              <a:off x="2870" y="3600"/>
              <a:ext cx="1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9231" name="Line 31"/>
            <p:cNvSpPr>
              <a:spLocks noChangeShapeType="1"/>
            </p:cNvSpPr>
            <p:nvPr/>
          </p:nvSpPr>
          <p:spPr bwMode="auto">
            <a:xfrm>
              <a:off x="2198" y="2208"/>
              <a:ext cx="0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9232" name="AutoShape 32"/>
            <p:cNvSpPr>
              <a:spLocks noChangeArrowheads="1"/>
            </p:cNvSpPr>
            <p:nvPr/>
          </p:nvSpPr>
          <p:spPr bwMode="auto">
            <a:xfrm flipV="1">
              <a:off x="2774" y="3744"/>
              <a:ext cx="192" cy="96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9233" name="Line 33"/>
            <p:cNvSpPr>
              <a:spLocks noChangeShapeType="1"/>
            </p:cNvSpPr>
            <p:nvPr/>
          </p:nvSpPr>
          <p:spPr bwMode="auto">
            <a:xfrm>
              <a:off x="3110" y="297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9234" name="Line 34"/>
            <p:cNvSpPr>
              <a:spLocks noChangeShapeType="1"/>
            </p:cNvSpPr>
            <p:nvPr/>
          </p:nvSpPr>
          <p:spPr bwMode="auto">
            <a:xfrm flipH="1">
              <a:off x="3350" y="1200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9235" name="Line 35"/>
            <p:cNvSpPr>
              <a:spLocks noChangeShapeType="1"/>
            </p:cNvSpPr>
            <p:nvPr/>
          </p:nvSpPr>
          <p:spPr bwMode="auto">
            <a:xfrm flipV="1">
              <a:off x="3878" y="3360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9236" name="Line 36"/>
            <p:cNvSpPr>
              <a:spLocks noChangeShapeType="1"/>
            </p:cNvSpPr>
            <p:nvPr/>
          </p:nvSpPr>
          <p:spPr bwMode="auto">
            <a:xfrm flipH="1">
              <a:off x="1910" y="3264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9237" name="Line 37"/>
            <p:cNvSpPr>
              <a:spLocks noChangeShapeType="1"/>
            </p:cNvSpPr>
            <p:nvPr/>
          </p:nvSpPr>
          <p:spPr bwMode="auto">
            <a:xfrm>
              <a:off x="2198" y="2208"/>
              <a:ext cx="9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9238" name="Line 38"/>
            <p:cNvSpPr>
              <a:spLocks noChangeShapeType="1"/>
            </p:cNvSpPr>
            <p:nvPr/>
          </p:nvSpPr>
          <p:spPr bwMode="auto">
            <a:xfrm>
              <a:off x="2054" y="1920"/>
              <a:ext cx="0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9239" name="Line 39"/>
            <p:cNvSpPr>
              <a:spLocks noChangeShapeType="1"/>
            </p:cNvSpPr>
            <p:nvPr/>
          </p:nvSpPr>
          <p:spPr bwMode="auto">
            <a:xfrm>
              <a:off x="3878" y="235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9240" name="Text Box 40"/>
            <p:cNvSpPr txBox="1">
              <a:spLocks noChangeArrowheads="1"/>
            </p:cNvSpPr>
            <p:nvPr/>
          </p:nvSpPr>
          <p:spPr bwMode="auto">
            <a:xfrm>
              <a:off x="4050" y="220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Z</a:t>
              </a:r>
              <a:endParaRPr lang="zh-CN" altLang="en-US"/>
            </a:p>
          </p:txBody>
        </p:sp>
        <p:sp>
          <p:nvSpPr>
            <p:cNvPr id="179241" name="Text Box 41"/>
            <p:cNvSpPr txBox="1">
              <a:spLocks noChangeArrowheads="1"/>
            </p:cNvSpPr>
            <p:nvPr/>
          </p:nvSpPr>
          <p:spPr bwMode="auto">
            <a:xfrm>
              <a:off x="1718" y="2544"/>
              <a:ext cx="2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FFC000"/>
                  </a:solidFill>
                </a:rPr>
                <a:t>C</a:t>
              </a:r>
              <a:endParaRPr lang="zh-CN" altLang="en-US" b="1" dirty="0">
                <a:solidFill>
                  <a:srgbClr val="FFC000"/>
                </a:solidFill>
              </a:endParaRPr>
            </a:p>
          </p:txBody>
        </p:sp>
        <p:sp>
          <p:nvSpPr>
            <p:cNvPr id="179242" name="Text Box 42"/>
            <p:cNvSpPr txBox="1">
              <a:spLocks noChangeArrowheads="1"/>
            </p:cNvSpPr>
            <p:nvPr/>
          </p:nvSpPr>
          <p:spPr bwMode="auto">
            <a:xfrm>
              <a:off x="1718" y="3120"/>
              <a:ext cx="2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FFC000"/>
                  </a:solidFill>
                </a:rPr>
                <a:t>D</a:t>
              </a:r>
              <a:endParaRPr lang="zh-CN" altLang="en-US" b="1" dirty="0">
                <a:solidFill>
                  <a:srgbClr val="FFC000"/>
                </a:solidFill>
              </a:endParaRPr>
            </a:p>
          </p:txBody>
        </p:sp>
        <p:sp>
          <p:nvSpPr>
            <p:cNvPr id="179243" name="Line 43"/>
            <p:cNvSpPr>
              <a:spLocks noChangeShapeType="1"/>
            </p:cNvSpPr>
            <p:nvPr/>
          </p:nvSpPr>
          <p:spPr bwMode="auto">
            <a:xfrm>
              <a:off x="3878" y="1296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3494" y="1728"/>
              <a:ext cx="384" cy="384"/>
              <a:chOff x="2880" y="1008"/>
              <a:chExt cx="384" cy="384"/>
            </a:xfrm>
          </p:grpSpPr>
          <p:sp>
            <p:nvSpPr>
              <p:cNvPr id="179245" name="Line 45"/>
              <p:cNvSpPr>
                <a:spLocks noChangeShapeType="1"/>
              </p:cNvSpPr>
              <p:nvPr/>
            </p:nvSpPr>
            <p:spPr bwMode="auto">
              <a:xfrm>
                <a:off x="2976" y="1104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9246" name="Line 46"/>
              <p:cNvSpPr>
                <a:spLocks noChangeShapeType="1"/>
              </p:cNvSpPr>
              <p:nvPr/>
            </p:nvSpPr>
            <p:spPr bwMode="auto">
              <a:xfrm>
                <a:off x="3072" y="1008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9247" name="Line 47"/>
              <p:cNvSpPr>
                <a:spLocks noChangeShapeType="1"/>
              </p:cNvSpPr>
              <p:nvPr/>
            </p:nvSpPr>
            <p:spPr bwMode="auto">
              <a:xfrm>
                <a:off x="3072" y="1104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9248" name="Line 48"/>
              <p:cNvSpPr>
                <a:spLocks noChangeShapeType="1"/>
              </p:cNvSpPr>
              <p:nvPr/>
            </p:nvSpPr>
            <p:spPr bwMode="auto">
              <a:xfrm>
                <a:off x="3072" y="129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9249" name="Oval 49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73" cy="7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" name="Group 50"/>
            <p:cNvGrpSpPr>
              <a:grpSpLocks/>
            </p:cNvGrpSpPr>
            <p:nvPr/>
          </p:nvGrpSpPr>
          <p:grpSpPr bwMode="auto">
            <a:xfrm>
              <a:off x="3494" y="1008"/>
              <a:ext cx="384" cy="384"/>
              <a:chOff x="2880" y="1008"/>
              <a:chExt cx="384" cy="384"/>
            </a:xfrm>
          </p:grpSpPr>
          <p:sp>
            <p:nvSpPr>
              <p:cNvPr id="179251" name="Line 51"/>
              <p:cNvSpPr>
                <a:spLocks noChangeShapeType="1"/>
              </p:cNvSpPr>
              <p:nvPr/>
            </p:nvSpPr>
            <p:spPr bwMode="auto">
              <a:xfrm>
                <a:off x="2976" y="1104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9252" name="Line 52"/>
              <p:cNvSpPr>
                <a:spLocks noChangeShapeType="1"/>
              </p:cNvSpPr>
              <p:nvPr/>
            </p:nvSpPr>
            <p:spPr bwMode="auto">
              <a:xfrm>
                <a:off x="3072" y="1008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9253" name="Line 53"/>
              <p:cNvSpPr>
                <a:spLocks noChangeShapeType="1"/>
              </p:cNvSpPr>
              <p:nvPr/>
            </p:nvSpPr>
            <p:spPr bwMode="auto">
              <a:xfrm>
                <a:off x="3072" y="1104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9254" name="Line 54"/>
              <p:cNvSpPr>
                <a:spLocks noChangeShapeType="1"/>
              </p:cNvSpPr>
              <p:nvPr/>
            </p:nvSpPr>
            <p:spPr bwMode="auto">
              <a:xfrm>
                <a:off x="3072" y="129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9255" name="Oval 55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73" cy="7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79256" name="Line 56"/>
            <p:cNvSpPr>
              <a:spLocks noChangeShapeType="1"/>
            </p:cNvSpPr>
            <p:nvPr/>
          </p:nvSpPr>
          <p:spPr bwMode="auto">
            <a:xfrm flipV="1">
              <a:off x="3878" y="81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9257" name="Line 57"/>
            <p:cNvSpPr>
              <a:spLocks noChangeShapeType="1"/>
            </p:cNvSpPr>
            <p:nvPr/>
          </p:nvSpPr>
          <p:spPr bwMode="auto">
            <a:xfrm>
              <a:off x="2870" y="816"/>
              <a:ext cx="1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9258" name="Line 58"/>
            <p:cNvSpPr>
              <a:spLocks noChangeShapeType="1"/>
            </p:cNvSpPr>
            <p:nvPr/>
          </p:nvSpPr>
          <p:spPr bwMode="auto">
            <a:xfrm flipV="1">
              <a:off x="2870" y="2784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7" name="Group 59"/>
            <p:cNvGrpSpPr>
              <a:grpSpLocks/>
            </p:cNvGrpSpPr>
            <p:nvPr/>
          </p:nvGrpSpPr>
          <p:grpSpPr bwMode="auto">
            <a:xfrm>
              <a:off x="2582" y="2496"/>
              <a:ext cx="288" cy="384"/>
              <a:chOff x="2976" y="1680"/>
              <a:chExt cx="288" cy="384"/>
            </a:xfrm>
          </p:grpSpPr>
          <p:sp>
            <p:nvSpPr>
              <p:cNvPr id="179260" name="Line 60"/>
              <p:cNvSpPr>
                <a:spLocks noChangeShapeType="1"/>
              </p:cNvSpPr>
              <p:nvPr/>
            </p:nvSpPr>
            <p:spPr bwMode="auto">
              <a:xfrm>
                <a:off x="2976" y="177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9261" name="Line 61"/>
              <p:cNvSpPr>
                <a:spLocks noChangeShapeType="1"/>
              </p:cNvSpPr>
              <p:nvPr/>
            </p:nvSpPr>
            <p:spPr bwMode="auto">
              <a:xfrm>
                <a:off x="3072" y="1680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9262" name="Line 62"/>
              <p:cNvSpPr>
                <a:spLocks noChangeShapeType="1"/>
              </p:cNvSpPr>
              <p:nvPr/>
            </p:nvSpPr>
            <p:spPr bwMode="auto">
              <a:xfrm>
                <a:off x="3072" y="177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9263" name="Line 63"/>
              <p:cNvSpPr>
                <a:spLocks noChangeShapeType="1"/>
              </p:cNvSpPr>
              <p:nvPr/>
            </p:nvSpPr>
            <p:spPr bwMode="auto">
              <a:xfrm>
                <a:off x="3072" y="196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8" name="Group 64"/>
            <p:cNvGrpSpPr>
              <a:grpSpLocks/>
            </p:cNvGrpSpPr>
            <p:nvPr/>
          </p:nvGrpSpPr>
          <p:grpSpPr bwMode="auto">
            <a:xfrm>
              <a:off x="2582" y="3072"/>
              <a:ext cx="288" cy="384"/>
              <a:chOff x="2976" y="1680"/>
              <a:chExt cx="288" cy="384"/>
            </a:xfrm>
          </p:grpSpPr>
          <p:sp>
            <p:nvSpPr>
              <p:cNvPr id="179265" name="Line 65"/>
              <p:cNvSpPr>
                <a:spLocks noChangeShapeType="1"/>
              </p:cNvSpPr>
              <p:nvPr/>
            </p:nvSpPr>
            <p:spPr bwMode="auto">
              <a:xfrm>
                <a:off x="2976" y="177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9266" name="Line 66"/>
              <p:cNvSpPr>
                <a:spLocks noChangeShapeType="1"/>
              </p:cNvSpPr>
              <p:nvPr/>
            </p:nvSpPr>
            <p:spPr bwMode="auto">
              <a:xfrm>
                <a:off x="3072" y="1680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9267" name="Line 67"/>
              <p:cNvSpPr>
                <a:spLocks noChangeShapeType="1"/>
              </p:cNvSpPr>
              <p:nvPr/>
            </p:nvSpPr>
            <p:spPr bwMode="auto">
              <a:xfrm>
                <a:off x="3072" y="177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9268" name="Line 68"/>
              <p:cNvSpPr>
                <a:spLocks noChangeShapeType="1"/>
              </p:cNvSpPr>
              <p:nvPr/>
            </p:nvSpPr>
            <p:spPr bwMode="auto">
              <a:xfrm>
                <a:off x="3072" y="196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179269" name="Line 69"/>
            <p:cNvSpPr>
              <a:spLocks noChangeShapeType="1"/>
            </p:cNvSpPr>
            <p:nvPr/>
          </p:nvSpPr>
          <p:spPr bwMode="auto">
            <a:xfrm flipV="1">
              <a:off x="3878" y="2784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9" name="Group 70"/>
            <p:cNvGrpSpPr>
              <a:grpSpLocks/>
            </p:cNvGrpSpPr>
            <p:nvPr/>
          </p:nvGrpSpPr>
          <p:grpSpPr bwMode="auto">
            <a:xfrm>
              <a:off x="3590" y="2496"/>
              <a:ext cx="288" cy="384"/>
              <a:chOff x="2976" y="1680"/>
              <a:chExt cx="288" cy="384"/>
            </a:xfrm>
          </p:grpSpPr>
          <p:sp>
            <p:nvSpPr>
              <p:cNvPr id="179271" name="Line 71"/>
              <p:cNvSpPr>
                <a:spLocks noChangeShapeType="1"/>
              </p:cNvSpPr>
              <p:nvPr/>
            </p:nvSpPr>
            <p:spPr bwMode="auto">
              <a:xfrm>
                <a:off x="2976" y="177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9272" name="Line 72"/>
              <p:cNvSpPr>
                <a:spLocks noChangeShapeType="1"/>
              </p:cNvSpPr>
              <p:nvPr/>
            </p:nvSpPr>
            <p:spPr bwMode="auto">
              <a:xfrm>
                <a:off x="3072" y="1680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9273" name="Line 73"/>
              <p:cNvSpPr>
                <a:spLocks noChangeShapeType="1"/>
              </p:cNvSpPr>
              <p:nvPr/>
            </p:nvSpPr>
            <p:spPr bwMode="auto">
              <a:xfrm>
                <a:off x="3072" y="177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9274" name="Line 74"/>
              <p:cNvSpPr>
                <a:spLocks noChangeShapeType="1"/>
              </p:cNvSpPr>
              <p:nvPr/>
            </p:nvSpPr>
            <p:spPr bwMode="auto">
              <a:xfrm>
                <a:off x="3072" y="196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10" name="Group 75"/>
            <p:cNvGrpSpPr>
              <a:grpSpLocks/>
            </p:cNvGrpSpPr>
            <p:nvPr/>
          </p:nvGrpSpPr>
          <p:grpSpPr bwMode="auto">
            <a:xfrm>
              <a:off x="3590" y="3072"/>
              <a:ext cx="288" cy="384"/>
              <a:chOff x="2976" y="1680"/>
              <a:chExt cx="288" cy="384"/>
            </a:xfrm>
          </p:grpSpPr>
          <p:sp>
            <p:nvSpPr>
              <p:cNvPr id="179276" name="Line 76"/>
              <p:cNvSpPr>
                <a:spLocks noChangeShapeType="1"/>
              </p:cNvSpPr>
              <p:nvPr/>
            </p:nvSpPr>
            <p:spPr bwMode="auto">
              <a:xfrm>
                <a:off x="2976" y="177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9277" name="Line 77"/>
              <p:cNvSpPr>
                <a:spLocks noChangeShapeType="1"/>
              </p:cNvSpPr>
              <p:nvPr/>
            </p:nvSpPr>
            <p:spPr bwMode="auto">
              <a:xfrm>
                <a:off x="3072" y="1680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9278" name="Line 78"/>
              <p:cNvSpPr>
                <a:spLocks noChangeShapeType="1"/>
              </p:cNvSpPr>
              <p:nvPr/>
            </p:nvSpPr>
            <p:spPr bwMode="auto">
              <a:xfrm>
                <a:off x="3072" y="177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9279" name="Line 79"/>
              <p:cNvSpPr>
                <a:spLocks noChangeShapeType="1"/>
              </p:cNvSpPr>
              <p:nvPr/>
            </p:nvSpPr>
            <p:spPr bwMode="auto">
              <a:xfrm>
                <a:off x="3072" y="196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179280" name="Line 80"/>
            <p:cNvSpPr>
              <a:spLocks noChangeShapeType="1"/>
            </p:cNvSpPr>
            <p:nvPr/>
          </p:nvSpPr>
          <p:spPr bwMode="auto">
            <a:xfrm>
              <a:off x="3350" y="2688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9281" name="Line 81"/>
            <p:cNvSpPr>
              <a:spLocks noChangeShapeType="1"/>
            </p:cNvSpPr>
            <p:nvPr/>
          </p:nvSpPr>
          <p:spPr bwMode="auto">
            <a:xfrm>
              <a:off x="1910" y="1488"/>
              <a:ext cx="14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9282" name="Line 82"/>
            <p:cNvSpPr>
              <a:spLocks noChangeShapeType="1"/>
            </p:cNvSpPr>
            <p:nvPr/>
          </p:nvSpPr>
          <p:spPr bwMode="auto">
            <a:xfrm>
              <a:off x="2870" y="1632"/>
              <a:ext cx="1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9283" name="Line 83"/>
            <p:cNvSpPr>
              <a:spLocks noChangeShapeType="1"/>
            </p:cNvSpPr>
            <p:nvPr/>
          </p:nvSpPr>
          <p:spPr bwMode="auto">
            <a:xfrm>
              <a:off x="2870" y="2352"/>
              <a:ext cx="1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9284" name="Line 84"/>
            <p:cNvSpPr>
              <a:spLocks noChangeShapeType="1"/>
            </p:cNvSpPr>
            <p:nvPr/>
          </p:nvSpPr>
          <p:spPr bwMode="auto">
            <a:xfrm flipV="1">
              <a:off x="3110" y="1920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9285" name="Line 85"/>
            <p:cNvSpPr>
              <a:spLocks noChangeShapeType="1"/>
            </p:cNvSpPr>
            <p:nvPr/>
          </p:nvSpPr>
          <p:spPr bwMode="auto">
            <a:xfrm flipH="1" flipV="1">
              <a:off x="2342" y="2976"/>
              <a:ext cx="7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9286" name="Line 86"/>
            <p:cNvSpPr>
              <a:spLocks noChangeShapeType="1"/>
            </p:cNvSpPr>
            <p:nvPr/>
          </p:nvSpPr>
          <p:spPr bwMode="auto">
            <a:xfrm flipH="1">
              <a:off x="3110" y="3264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79287" name="Text Box 87"/>
          <p:cNvSpPr txBox="1">
            <a:spLocks noChangeArrowheads="1"/>
          </p:cNvSpPr>
          <p:nvPr/>
        </p:nvSpPr>
        <p:spPr bwMode="auto">
          <a:xfrm>
            <a:off x="71406" y="214290"/>
            <a:ext cx="4416594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 altLang="zh-CN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  <a:cs typeface="+mj-cs"/>
              </a:rPr>
              <a:t>6、CMOS</a:t>
            </a:r>
            <a:r>
              <a:rPr lang="zh-CN" altLang="en-US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  <a:cs typeface="+mj-cs"/>
              </a:rPr>
              <a:t>与或非门</a:t>
            </a:r>
          </a:p>
        </p:txBody>
      </p:sp>
      <p:sp>
        <p:nvSpPr>
          <p:cNvPr id="179288" name="Rectangle 88"/>
          <p:cNvSpPr>
            <a:spLocks noChangeArrowheads="1"/>
          </p:cNvSpPr>
          <p:nvPr/>
        </p:nvSpPr>
        <p:spPr bwMode="auto">
          <a:xfrm>
            <a:off x="5242872" y="1977086"/>
            <a:ext cx="27352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b="1" dirty="0">
                <a:latin typeface="Arial" charset="0"/>
              </a:rPr>
              <a:t>Z = (A·B + C·D)’</a:t>
            </a:r>
            <a:endParaRPr lang="zh-CN" altLang="en-US" b="1" dirty="0">
              <a:latin typeface="Arial" charset="0"/>
            </a:endParaRPr>
          </a:p>
        </p:txBody>
      </p:sp>
      <p:sp>
        <p:nvSpPr>
          <p:cNvPr id="179289" name="Line 89"/>
          <p:cNvSpPr>
            <a:spLocks noChangeShapeType="1"/>
          </p:cNvSpPr>
          <p:nvPr/>
        </p:nvSpPr>
        <p:spPr bwMode="auto">
          <a:xfrm>
            <a:off x="5514354" y="4233858"/>
            <a:ext cx="228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9290" name="AutoShape 90"/>
          <p:cNvSpPr>
            <a:spLocks noChangeArrowheads="1"/>
          </p:cNvSpPr>
          <p:nvPr/>
        </p:nvSpPr>
        <p:spPr bwMode="auto">
          <a:xfrm>
            <a:off x="5742954" y="3852858"/>
            <a:ext cx="457200" cy="457200"/>
          </a:xfrm>
          <a:prstGeom prst="flowChartDelay">
            <a:avLst/>
          </a:prstGeom>
          <a:noFill/>
          <a:ln w="952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9291" name="Line 91"/>
          <p:cNvSpPr>
            <a:spLocks noChangeShapeType="1"/>
          </p:cNvSpPr>
          <p:nvPr/>
        </p:nvSpPr>
        <p:spPr bwMode="auto">
          <a:xfrm>
            <a:off x="5514354" y="3929058"/>
            <a:ext cx="228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9292" name="Line 92"/>
          <p:cNvSpPr>
            <a:spLocks noChangeShapeType="1"/>
          </p:cNvSpPr>
          <p:nvPr/>
        </p:nvSpPr>
        <p:spPr bwMode="auto">
          <a:xfrm>
            <a:off x="6219204" y="4081458"/>
            <a:ext cx="228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9293" name="Line 93"/>
          <p:cNvSpPr>
            <a:spLocks noChangeShapeType="1"/>
          </p:cNvSpPr>
          <p:nvPr/>
        </p:nvSpPr>
        <p:spPr bwMode="auto">
          <a:xfrm>
            <a:off x="5514354" y="3319458"/>
            <a:ext cx="228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9294" name="AutoShape 94"/>
          <p:cNvSpPr>
            <a:spLocks noChangeArrowheads="1"/>
          </p:cNvSpPr>
          <p:nvPr/>
        </p:nvSpPr>
        <p:spPr bwMode="auto">
          <a:xfrm>
            <a:off x="5742954" y="2938458"/>
            <a:ext cx="457200" cy="457200"/>
          </a:xfrm>
          <a:prstGeom prst="flowChartDelay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9295" name="Line 95"/>
          <p:cNvSpPr>
            <a:spLocks noChangeShapeType="1"/>
          </p:cNvSpPr>
          <p:nvPr/>
        </p:nvSpPr>
        <p:spPr bwMode="auto">
          <a:xfrm>
            <a:off x="5514354" y="3014658"/>
            <a:ext cx="228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9296" name="Line 96"/>
          <p:cNvSpPr>
            <a:spLocks noChangeShapeType="1"/>
          </p:cNvSpPr>
          <p:nvPr/>
        </p:nvSpPr>
        <p:spPr bwMode="auto">
          <a:xfrm>
            <a:off x="6200154" y="3167058"/>
            <a:ext cx="228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9297" name="Arc 97"/>
          <p:cNvSpPr>
            <a:spLocks/>
          </p:cNvSpPr>
          <p:nvPr/>
        </p:nvSpPr>
        <p:spPr bwMode="auto">
          <a:xfrm>
            <a:off x="6995492" y="3325808"/>
            <a:ext cx="76200" cy="2857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428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9298" name="Arc 98"/>
          <p:cNvSpPr>
            <a:spLocks/>
          </p:cNvSpPr>
          <p:nvPr/>
        </p:nvSpPr>
        <p:spPr bwMode="auto">
          <a:xfrm>
            <a:off x="6995492" y="3325808"/>
            <a:ext cx="511175" cy="3127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558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12" y="0"/>
                  <a:pt x="21576" y="9645"/>
                  <a:pt x="21599" y="21558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12" y="0"/>
                  <a:pt x="21576" y="9645"/>
                  <a:pt x="21599" y="21558"/>
                </a:cubicBezTo>
                <a:lnTo>
                  <a:pt x="0" y="21600"/>
                </a:lnTo>
                <a:close/>
              </a:path>
            </a:pathLst>
          </a:custGeom>
          <a:noFill/>
          <a:ln w="1428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9299" name="Arc 99"/>
          <p:cNvSpPr>
            <a:spLocks/>
          </p:cNvSpPr>
          <p:nvPr/>
        </p:nvSpPr>
        <p:spPr bwMode="auto">
          <a:xfrm>
            <a:off x="7022479" y="3611558"/>
            <a:ext cx="484188" cy="31273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428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9300" name="Arc 100"/>
          <p:cNvSpPr>
            <a:spLocks/>
          </p:cNvSpPr>
          <p:nvPr/>
        </p:nvSpPr>
        <p:spPr bwMode="auto">
          <a:xfrm>
            <a:off x="6995492" y="3611558"/>
            <a:ext cx="76200" cy="31273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428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9301" name="Line 101"/>
          <p:cNvSpPr>
            <a:spLocks noChangeShapeType="1"/>
          </p:cNvSpPr>
          <p:nvPr/>
        </p:nvSpPr>
        <p:spPr bwMode="auto">
          <a:xfrm>
            <a:off x="7022479" y="3478208"/>
            <a:ext cx="26988" cy="1588"/>
          </a:xfrm>
          <a:prstGeom prst="line">
            <a:avLst/>
          </a:prstGeom>
          <a:noFill/>
          <a:ln w="1428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9302" name="Line 102"/>
          <p:cNvSpPr>
            <a:spLocks noChangeShapeType="1"/>
          </p:cNvSpPr>
          <p:nvPr/>
        </p:nvSpPr>
        <p:spPr bwMode="auto">
          <a:xfrm>
            <a:off x="6885954" y="3478208"/>
            <a:ext cx="136525" cy="1588"/>
          </a:xfrm>
          <a:prstGeom prst="line">
            <a:avLst/>
          </a:prstGeom>
          <a:noFill/>
          <a:ln w="1428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9303" name="Line 103"/>
          <p:cNvSpPr>
            <a:spLocks noChangeShapeType="1"/>
          </p:cNvSpPr>
          <p:nvPr/>
        </p:nvSpPr>
        <p:spPr bwMode="auto">
          <a:xfrm>
            <a:off x="6885954" y="3776658"/>
            <a:ext cx="136525" cy="1588"/>
          </a:xfrm>
          <a:prstGeom prst="line">
            <a:avLst/>
          </a:prstGeom>
          <a:noFill/>
          <a:ln w="1428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9304" name="Oval 104"/>
          <p:cNvSpPr>
            <a:spLocks noChangeArrowheads="1"/>
          </p:cNvSpPr>
          <p:nvPr/>
        </p:nvSpPr>
        <p:spPr bwMode="auto">
          <a:xfrm>
            <a:off x="7495554" y="3548058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9305" name="Line 105"/>
          <p:cNvSpPr>
            <a:spLocks noChangeShapeType="1"/>
          </p:cNvSpPr>
          <p:nvPr/>
        </p:nvSpPr>
        <p:spPr bwMode="auto">
          <a:xfrm>
            <a:off x="6428754" y="3167058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79306" name="Line 106"/>
          <p:cNvSpPr>
            <a:spLocks noChangeShapeType="1"/>
          </p:cNvSpPr>
          <p:nvPr/>
        </p:nvSpPr>
        <p:spPr bwMode="auto">
          <a:xfrm>
            <a:off x="6428754" y="3474702"/>
            <a:ext cx="45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79307" name="Line 107"/>
          <p:cNvSpPr>
            <a:spLocks noChangeShapeType="1"/>
          </p:cNvSpPr>
          <p:nvPr/>
        </p:nvSpPr>
        <p:spPr bwMode="auto">
          <a:xfrm>
            <a:off x="6428754" y="3776658"/>
            <a:ext cx="609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79308" name="Line 108"/>
          <p:cNvSpPr>
            <a:spLocks noChangeShapeType="1"/>
          </p:cNvSpPr>
          <p:nvPr/>
        </p:nvSpPr>
        <p:spPr bwMode="auto">
          <a:xfrm>
            <a:off x="6428754" y="3776658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79309" name="Text Box 109"/>
          <p:cNvSpPr txBox="1">
            <a:spLocks noChangeArrowheads="1"/>
          </p:cNvSpPr>
          <p:nvPr/>
        </p:nvSpPr>
        <p:spPr bwMode="auto">
          <a:xfrm>
            <a:off x="5209554" y="2786058"/>
            <a:ext cx="609600" cy="20716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de-DE" sz="1600">
                <a:latin typeface="Times New Roman" pitchFamily="18" charset="0"/>
              </a:rPr>
              <a:t>A</a:t>
            </a:r>
          </a:p>
          <a:p>
            <a:pPr eaLnBrk="0" hangingPunct="0">
              <a:spcBef>
                <a:spcPct val="50000"/>
              </a:spcBef>
            </a:pPr>
            <a:r>
              <a:rPr kumimoji="0" lang="de-DE" sz="1600">
                <a:latin typeface="Times New Roman" pitchFamily="18" charset="0"/>
              </a:rPr>
              <a:t>B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endParaRPr kumimoji="0" lang="de-DE" sz="160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kumimoji="0" lang="de-DE" sz="1600">
                <a:latin typeface="Times New Roman" pitchFamily="18" charset="0"/>
              </a:rPr>
              <a:t>C</a:t>
            </a:r>
          </a:p>
          <a:p>
            <a:pPr eaLnBrk="0" hangingPunct="0">
              <a:spcBef>
                <a:spcPct val="50000"/>
              </a:spcBef>
            </a:pPr>
            <a:r>
              <a:rPr kumimoji="0" lang="de-DE" sz="1600">
                <a:latin typeface="Times New Roman" pitchFamily="18" charset="0"/>
              </a:rPr>
              <a:t>D</a:t>
            </a:r>
          </a:p>
          <a:p>
            <a:pPr eaLnBrk="0" hangingPunct="0">
              <a:spcBef>
                <a:spcPct val="50000"/>
              </a:spcBef>
            </a:pPr>
            <a:endParaRPr kumimoji="0" lang="zh-CN" altLang="en-US" sz="1600">
              <a:latin typeface="Times New Roman" pitchFamily="18" charset="0"/>
            </a:endParaRPr>
          </a:p>
        </p:txBody>
      </p:sp>
      <p:sp>
        <p:nvSpPr>
          <p:cNvPr id="179310" name="Text Box 110"/>
          <p:cNvSpPr txBox="1">
            <a:spLocks noChangeArrowheads="1"/>
          </p:cNvSpPr>
          <p:nvPr/>
        </p:nvSpPr>
        <p:spPr bwMode="auto">
          <a:xfrm>
            <a:off x="7795592" y="3328990"/>
            <a:ext cx="304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de-DE" dirty="0">
                <a:latin typeface="Times New Roman" pitchFamily="18" charset="0"/>
              </a:rPr>
              <a:t>z</a:t>
            </a:r>
            <a:endParaRPr kumimoji="0" lang="en-US" altLang="zh-CN" dirty="0">
              <a:latin typeface="Times New Roman" pitchFamily="18" charset="0"/>
            </a:endParaRPr>
          </a:p>
        </p:txBody>
      </p:sp>
      <p:sp>
        <p:nvSpPr>
          <p:cNvPr id="179311" name="Line 111"/>
          <p:cNvSpPr>
            <a:spLocks noChangeShapeType="1"/>
          </p:cNvSpPr>
          <p:nvPr/>
        </p:nvSpPr>
        <p:spPr bwMode="auto">
          <a:xfrm>
            <a:off x="7647954" y="3624258"/>
            <a:ext cx="15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12" name="Rectangle 53"/>
          <p:cNvSpPr>
            <a:spLocks noChangeArrowheads="1"/>
          </p:cNvSpPr>
          <p:nvPr/>
        </p:nvSpPr>
        <p:spPr bwMode="auto">
          <a:xfrm>
            <a:off x="3958128" y="5474372"/>
            <a:ext cx="643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Q1</a:t>
            </a:r>
            <a:endParaRPr lang="zh-CN" altLang="en-US" b="1" baseline="-25000" dirty="0">
              <a:solidFill>
                <a:srgbClr val="FFFF00"/>
              </a:solidFill>
            </a:endParaRPr>
          </a:p>
        </p:txBody>
      </p:sp>
      <p:sp>
        <p:nvSpPr>
          <p:cNvPr id="113" name="Rectangle 53"/>
          <p:cNvSpPr>
            <a:spLocks noChangeArrowheads="1"/>
          </p:cNvSpPr>
          <p:nvPr/>
        </p:nvSpPr>
        <p:spPr bwMode="auto">
          <a:xfrm>
            <a:off x="2156576" y="2024944"/>
            <a:ext cx="643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accent1"/>
                </a:solidFill>
              </a:rPr>
              <a:t>Q2</a:t>
            </a:r>
            <a:endParaRPr lang="zh-CN" altLang="en-US" b="1" baseline="-25000" dirty="0">
              <a:solidFill>
                <a:schemeClr val="accent1"/>
              </a:solidFill>
            </a:endParaRPr>
          </a:p>
        </p:txBody>
      </p:sp>
      <p:sp>
        <p:nvSpPr>
          <p:cNvPr id="114" name="Rectangle 53"/>
          <p:cNvSpPr>
            <a:spLocks noChangeArrowheads="1"/>
          </p:cNvSpPr>
          <p:nvPr/>
        </p:nvSpPr>
        <p:spPr bwMode="auto">
          <a:xfrm>
            <a:off x="3902889" y="4505308"/>
            <a:ext cx="643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Q3</a:t>
            </a:r>
            <a:endParaRPr lang="zh-CN" altLang="en-US" b="1" baseline="-25000" dirty="0">
              <a:solidFill>
                <a:srgbClr val="FFFF00"/>
              </a:solidFill>
            </a:endParaRPr>
          </a:p>
        </p:txBody>
      </p:sp>
      <p:sp>
        <p:nvSpPr>
          <p:cNvPr id="115" name="Rectangle 53"/>
          <p:cNvSpPr>
            <a:spLocks noChangeArrowheads="1"/>
          </p:cNvSpPr>
          <p:nvPr/>
        </p:nvSpPr>
        <p:spPr bwMode="auto">
          <a:xfrm>
            <a:off x="3895153" y="2143108"/>
            <a:ext cx="643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accent1"/>
                </a:solidFill>
              </a:rPr>
              <a:t>Q4</a:t>
            </a:r>
            <a:endParaRPr lang="zh-CN" altLang="en-US" b="1" baseline="-25000" dirty="0">
              <a:solidFill>
                <a:schemeClr val="accent1"/>
              </a:solidFill>
            </a:endParaRPr>
          </a:p>
        </p:txBody>
      </p:sp>
      <p:sp>
        <p:nvSpPr>
          <p:cNvPr id="116" name="Rectangle 53"/>
          <p:cNvSpPr>
            <a:spLocks noChangeArrowheads="1"/>
          </p:cNvSpPr>
          <p:nvPr/>
        </p:nvSpPr>
        <p:spPr bwMode="auto">
          <a:xfrm>
            <a:off x="2091820" y="3121835"/>
            <a:ext cx="643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accent1"/>
                </a:solidFill>
              </a:rPr>
              <a:t>Q6</a:t>
            </a:r>
            <a:endParaRPr lang="zh-CN" altLang="en-US" b="1" baseline="-25000" dirty="0">
              <a:solidFill>
                <a:schemeClr val="accent1"/>
              </a:solidFill>
            </a:endParaRPr>
          </a:p>
        </p:txBody>
      </p:sp>
      <p:sp>
        <p:nvSpPr>
          <p:cNvPr id="117" name="Rectangle 53"/>
          <p:cNvSpPr>
            <a:spLocks noChangeArrowheads="1"/>
          </p:cNvSpPr>
          <p:nvPr/>
        </p:nvSpPr>
        <p:spPr bwMode="auto">
          <a:xfrm>
            <a:off x="2122954" y="4429108"/>
            <a:ext cx="643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C000"/>
                </a:solidFill>
              </a:rPr>
              <a:t>Q5</a:t>
            </a:r>
            <a:endParaRPr lang="zh-CN" altLang="en-US" b="1" baseline="-25000" dirty="0">
              <a:solidFill>
                <a:srgbClr val="FFC000"/>
              </a:solidFill>
            </a:endParaRPr>
          </a:p>
        </p:txBody>
      </p:sp>
      <p:sp>
        <p:nvSpPr>
          <p:cNvPr id="118" name="Rectangle 53"/>
          <p:cNvSpPr>
            <a:spLocks noChangeArrowheads="1"/>
          </p:cNvSpPr>
          <p:nvPr/>
        </p:nvSpPr>
        <p:spPr bwMode="auto">
          <a:xfrm>
            <a:off x="2212922" y="5658488"/>
            <a:ext cx="643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C000"/>
                </a:solidFill>
              </a:rPr>
              <a:t>Q7</a:t>
            </a:r>
            <a:endParaRPr lang="zh-CN" altLang="en-US" b="1" baseline="-25000" dirty="0">
              <a:solidFill>
                <a:srgbClr val="FFC000"/>
              </a:solidFill>
            </a:endParaRPr>
          </a:p>
        </p:txBody>
      </p:sp>
      <p:sp>
        <p:nvSpPr>
          <p:cNvPr id="119" name="Rectangle 53"/>
          <p:cNvSpPr>
            <a:spLocks noChangeArrowheads="1"/>
          </p:cNvSpPr>
          <p:nvPr/>
        </p:nvSpPr>
        <p:spPr bwMode="auto">
          <a:xfrm>
            <a:off x="3902889" y="3153317"/>
            <a:ext cx="643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accent1"/>
                </a:solidFill>
              </a:rPr>
              <a:t>Q8</a:t>
            </a:r>
            <a:endParaRPr lang="zh-CN" altLang="en-US" b="1" baseline="-25000" dirty="0">
              <a:solidFill>
                <a:schemeClr val="accent1"/>
              </a:solidFill>
            </a:endParaRPr>
          </a:p>
        </p:txBody>
      </p:sp>
      <p:sp>
        <p:nvSpPr>
          <p:cNvPr id="120" name="Text Box 47"/>
          <p:cNvSpPr txBox="1">
            <a:spLocks noChangeArrowheads="1"/>
          </p:cNvSpPr>
          <p:nvPr/>
        </p:nvSpPr>
        <p:spPr bwMode="auto">
          <a:xfrm>
            <a:off x="5063903" y="4572008"/>
            <a:ext cx="375656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通过</a:t>
            </a:r>
            <a:r>
              <a:rPr lang="zh-CN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真值表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方法列表进行功能分析得出功能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21" name="灯片编号占位符 1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D5D8-2F5E-4D45-9133-1E552CC3DE09}" type="slidenum">
              <a:rPr lang="zh-CN" altLang="en-US" smtClean="0"/>
              <a:pPr/>
              <a:t>23</a:t>
            </a:fld>
            <a:endParaRPr lang="en-US" altLang="zh-CN"/>
          </a:p>
        </p:txBody>
      </p:sp>
      <p:sp>
        <p:nvSpPr>
          <p:cNvPr id="122" name="矩形 121"/>
          <p:cNvSpPr/>
          <p:nvPr/>
        </p:nvSpPr>
        <p:spPr>
          <a:xfrm>
            <a:off x="4643438" y="21429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Q1,Q3 </a:t>
            </a:r>
            <a:r>
              <a:rPr lang="zh-CN" altLang="en-US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同时导通， 或</a:t>
            </a:r>
            <a:r>
              <a:rPr lang="en-US" altLang="zh-CN" dirty="0" smtClean="0">
                <a:solidFill>
                  <a:srgbClr val="FFC000"/>
                </a:solidFill>
                <a:latin typeface="黑体" pitchFamily="2" charset="-122"/>
                <a:ea typeface="黑体" pitchFamily="2" charset="-122"/>
              </a:rPr>
              <a:t>Q5,Q7</a:t>
            </a:r>
            <a:r>
              <a:rPr lang="zh-CN" altLang="en-US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同时导通，则</a:t>
            </a:r>
            <a:r>
              <a:rPr lang="en-US" altLang="zh-CN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Z</a:t>
            </a:r>
            <a:r>
              <a:rPr lang="zh-CN" altLang="en-US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为</a:t>
            </a:r>
            <a:r>
              <a:rPr lang="en-US" altLang="zh-CN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0</a:t>
            </a:r>
            <a:r>
              <a:rPr lang="zh-CN" altLang="en-US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。</a:t>
            </a:r>
            <a:endParaRPr lang="en-US" altLang="zh-CN" dirty="0" smtClean="0">
              <a:solidFill>
                <a:schemeClr val="accent1"/>
              </a:solidFill>
              <a:latin typeface="黑体" pitchFamily="2" charset="-122"/>
              <a:ea typeface="黑体" pitchFamily="2" charset="-122"/>
            </a:endParaRPr>
          </a:p>
          <a:p>
            <a:r>
              <a:rPr lang="zh-CN" altLang="en-US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其他情况，</a:t>
            </a:r>
            <a:r>
              <a:rPr lang="en-US" altLang="zh-CN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Z</a:t>
            </a:r>
            <a:r>
              <a:rPr lang="zh-CN" altLang="en-US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为高电平。</a:t>
            </a:r>
            <a:endParaRPr lang="zh-CN" altLang="en-US" dirty="0">
              <a:solidFill>
                <a:schemeClr val="accent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3106105" y="6286520"/>
            <a:ext cx="6109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教材</a:t>
            </a:r>
            <a:r>
              <a:rPr lang="en-US" altLang="zh-CN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P65</a:t>
            </a:r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，图</a:t>
            </a:r>
            <a:r>
              <a:rPr lang="en-US" altLang="zh-CN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3-20</a:t>
            </a:r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，图</a:t>
            </a:r>
            <a:r>
              <a:rPr lang="en-US" altLang="zh-CN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3-21</a:t>
            </a:r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：与或非门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71500" y="309546"/>
            <a:ext cx="7772400" cy="762000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 altLang="zh-CN" kern="12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kern="12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kern="12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4   </a:t>
            </a:r>
            <a:r>
              <a:rPr lang="en-US" altLang="zh-CN" kern="12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CMOS</a:t>
            </a:r>
            <a:r>
              <a:rPr lang="zh-CN" altLang="en-US" kern="12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电路的电气特性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85860"/>
            <a:ext cx="7924800" cy="4876800"/>
          </a:xfrm>
        </p:spPr>
        <p:txBody>
          <a:bodyPr/>
          <a:lstStyle/>
          <a:p>
            <a:r>
              <a:rPr lang="zh-CN" altLang="en-US" dirty="0">
                <a:latin typeface="黑体" pitchFamily="2" charset="-122"/>
                <a:ea typeface="黑体" pitchFamily="2" charset="-122"/>
              </a:rPr>
              <a:t>逻辑电压电平</a:t>
            </a:r>
          </a:p>
          <a:p>
            <a:r>
              <a:rPr lang="zh-CN" altLang="en-US" dirty="0">
                <a:latin typeface="黑体" pitchFamily="2" charset="-122"/>
                <a:ea typeface="黑体" pitchFamily="2" charset="-122"/>
              </a:rPr>
              <a:t>直流噪声容限</a:t>
            </a:r>
          </a:p>
          <a:p>
            <a:r>
              <a:rPr lang="zh-CN" altLang="en-US" dirty="0">
                <a:latin typeface="黑体" pitchFamily="2" charset="-122"/>
                <a:ea typeface="黑体" pitchFamily="2" charset="-122"/>
              </a:rPr>
              <a:t>扇出</a:t>
            </a:r>
          </a:p>
          <a:p>
            <a:r>
              <a:rPr lang="zh-CN" altLang="en-US" dirty="0">
                <a:latin typeface="黑体" pitchFamily="2" charset="-122"/>
                <a:ea typeface="黑体" pitchFamily="2" charset="-122"/>
              </a:rPr>
              <a:t>速度</a:t>
            </a:r>
          </a:p>
          <a:p>
            <a:r>
              <a:rPr lang="zh-CN" altLang="en-US" dirty="0">
                <a:latin typeface="黑体" pitchFamily="2" charset="-122"/>
                <a:ea typeface="黑体" pitchFamily="2" charset="-122"/>
              </a:rPr>
              <a:t>功耗</a:t>
            </a:r>
          </a:p>
          <a:p>
            <a:r>
              <a:rPr lang="zh-CN" altLang="en-US" dirty="0">
                <a:latin typeface="黑体" pitchFamily="2" charset="-122"/>
                <a:ea typeface="黑体" pitchFamily="2" charset="-122"/>
              </a:rPr>
              <a:t>噪声</a:t>
            </a:r>
          </a:p>
          <a:p>
            <a:r>
              <a:rPr lang="zh-CN" altLang="en-US" dirty="0">
                <a:latin typeface="黑体" pitchFamily="2" charset="-122"/>
                <a:ea typeface="黑体" pitchFamily="2" charset="-122"/>
              </a:rPr>
              <a:t>静电放电</a:t>
            </a:r>
          </a:p>
          <a:p>
            <a:r>
              <a:rPr lang="zh-CN" altLang="en-US" dirty="0">
                <a:latin typeface="黑体" pitchFamily="2" charset="-122"/>
                <a:ea typeface="黑体" pitchFamily="2" charset="-122"/>
              </a:rPr>
              <a:t>漏极开路输出、三态输出</a:t>
            </a: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5105400" y="1225550"/>
            <a:ext cx="2698175" cy="120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物理上的</a:t>
            </a:r>
          </a:p>
          <a:p>
            <a:pPr algn="ctr">
              <a:lnSpc>
                <a:spcPct val="140000"/>
              </a:lnSpc>
            </a:pP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而不是逻辑上的</a:t>
            </a:r>
          </a:p>
        </p:txBody>
      </p:sp>
      <p:sp>
        <p:nvSpPr>
          <p:cNvPr id="181253" name="Line 5"/>
          <p:cNvSpPr>
            <a:spLocks noChangeShapeType="1"/>
          </p:cNvSpPr>
          <p:nvPr/>
        </p:nvSpPr>
        <p:spPr bwMode="auto">
          <a:xfrm>
            <a:off x="5072066" y="1143000"/>
            <a:ext cx="2160000" cy="0"/>
          </a:xfrm>
          <a:prstGeom prst="line">
            <a:avLst/>
          </a:prstGeom>
          <a:noFill/>
          <a:ln w="57150" cmpd="thickThin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24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71500" y="309546"/>
            <a:ext cx="7772400" cy="762000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 altLang="zh-CN" kern="12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kern="12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kern="12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4   </a:t>
            </a:r>
            <a:r>
              <a:rPr lang="en-US" altLang="zh-CN" kern="12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CMOS</a:t>
            </a:r>
            <a:r>
              <a:rPr lang="zh-CN" altLang="en-US" kern="12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电路的电气特性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2" y="1285860"/>
            <a:ext cx="8715404" cy="4876800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逻辑电压</a:t>
            </a:r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电平：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“低”、“高”电压范围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直流</a:t>
            </a:r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噪声容限：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低电压最高值、高电压最低值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扇出：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连接输出器件、负载的个数和类型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速度：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电路输出在低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/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高电压间的转换速度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功耗：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内部结构、驱动器件、输入、输出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噪声：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宇宙射线、电源干扰、磁场、开关动作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静电</a:t>
            </a:r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放电：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静电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千伏，击穿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MOS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管绝缘层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漏极开路</a:t>
            </a:r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输出：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省略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p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沟道上拉晶体管，悬空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三态输出：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“输出允许”信号，使晶体管无效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25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500042"/>
            <a:ext cx="7772400" cy="762000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 altLang="zh-CN" kern="12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kern="12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.</a:t>
            </a:r>
            <a:r>
              <a:rPr lang="en-US" altLang="zh-CN" kern="12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4.1</a:t>
            </a:r>
            <a:r>
              <a:rPr lang="zh-CN" altLang="en-US" kern="12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   </a:t>
            </a:r>
            <a:r>
              <a:rPr lang="en-US" altLang="zh-CN" kern="12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CMOS</a:t>
            </a:r>
            <a:r>
              <a:rPr lang="zh-CN" altLang="en-US" kern="12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稳态电气特性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52" y="1428736"/>
            <a:ext cx="7848600" cy="4114800"/>
          </a:xfrm>
        </p:spPr>
        <p:txBody>
          <a:bodyPr/>
          <a:lstStyle/>
          <a:p>
            <a:r>
              <a:rPr lang="zh-CN" altLang="en-US" dirty="0">
                <a:latin typeface="黑体" pitchFamily="2" charset="-122"/>
                <a:ea typeface="黑体" pitchFamily="2" charset="-122"/>
              </a:rPr>
              <a:t>逻辑电平和噪声容限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426075" y="1795476"/>
            <a:ext cx="3184525" cy="3705226"/>
            <a:chOff x="1834" y="546"/>
            <a:chExt cx="2006" cy="2334"/>
          </a:xfrm>
        </p:grpSpPr>
        <p:sp>
          <p:nvSpPr>
            <p:cNvPr id="183301" name="Line 5"/>
            <p:cNvSpPr>
              <a:spLocks noChangeShapeType="1"/>
            </p:cNvSpPr>
            <p:nvPr/>
          </p:nvSpPr>
          <p:spPr bwMode="auto">
            <a:xfrm flipV="1">
              <a:off x="2976" y="912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688" y="1344"/>
              <a:ext cx="288" cy="384"/>
              <a:chOff x="3825" y="2064"/>
              <a:chExt cx="288" cy="384"/>
            </a:xfrm>
          </p:grpSpPr>
          <p:sp>
            <p:nvSpPr>
              <p:cNvPr id="183303" name="Line 7"/>
              <p:cNvSpPr>
                <a:spLocks noChangeShapeType="1"/>
              </p:cNvSpPr>
              <p:nvPr/>
            </p:nvSpPr>
            <p:spPr bwMode="auto">
              <a:xfrm>
                <a:off x="3825" y="216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83304" name="Line 8"/>
              <p:cNvSpPr>
                <a:spLocks noChangeShapeType="1"/>
              </p:cNvSpPr>
              <p:nvPr/>
            </p:nvSpPr>
            <p:spPr bwMode="auto">
              <a:xfrm>
                <a:off x="3921" y="2064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83305" name="Line 9"/>
              <p:cNvSpPr>
                <a:spLocks noChangeShapeType="1"/>
              </p:cNvSpPr>
              <p:nvPr/>
            </p:nvSpPr>
            <p:spPr bwMode="auto">
              <a:xfrm>
                <a:off x="3921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triangle" w="med" len="med"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83306" name="Line 10"/>
              <p:cNvSpPr>
                <a:spLocks noChangeShapeType="1"/>
              </p:cNvSpPr>
              <p:nvPr/>
            </p:nvSpPr>
            <p:spPr bwMode="auto">
              <a:xfrm>
                <a:off x="3921" y="2352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183307" name="Line 11"/>
            <p:cNvSpPr>
              <a:spLocks noChangeShapeType="1"/>
            </p:cNvSpPr>
            <p:nvPr/>
          </p:nvSpPr>
          <p:spPr bwMode="auto">
            <a:xfrm>
              <a:off x="2976" y="1632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3308" name="Line 12"/>
            <p:cNvSpPr>
              <a:spLocks noChangeShapeType="1"/>
            </p:cNvSpPr>
            <p:nvPr/>
          </p:nvSpPr>
          <p:spPr bwMode="auto">
            <a:xfrm flipH="1">
              <a:off x="2448" y="153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3309" name="Line 13"/>
            <p:cNvSpPr>
              <a:spLocks noChangeShapeType="1"/>
            </p:cNvSpPr>
            <p:nvPr/>
          </p:nvSpPr>
          <p:spPr bwMode="auto">
            <a:xfrm flipV="1">
              <a:off x="2976" y="2304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2688" y="2016"/>
              <a:ext cx="288" cy="384"/>
              <a:chOff x="3840" y="1920"/>
              <a:chExt cx="288" cy="384"/>
            </a:xfrm>
          </p:grpSpPr>
          <p:sp>
            <p:nvSpPr>
              <p:cNvPr id="183311" name="Line 15"/>
              <p:cNvSpPr>
                <a:spLocks noChangeShapeType="1"/>
              </p:cNvSpPr>
              <p:nvPr/>
            </p:nvSpPr>
            <p:spPr bwMode="auto">
              <a:xfrm>
                <a:off x="3840" y="201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83312" name="Line 16"/>
              <p:cNvSpPr>
                <a:spLocks noChangeShapeType="1"/>
              </p:cNvSpPr>
              <p:nvPr/>
            </p:nvSpPr>
            <p:spPr bwMode="auto">
              <a:xfrm>
                <a:off x="3936" y="1920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83313" name="Line 17"/>
              <p:cNvSpPr>
                <a:spLocks noChangeShapeType="1"/>
              </p:cNvSpPr>
              <p:nvPr/>
            </p:nvSpPr>
            <p:spPr bwMode="auto">
              <a:xfrm>
                <a:off x="3936" y="201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83314" name="Line 18"/>
              <p:cNvSpPr>
                <a:spLocks noChangeShapeType="1"/>
              </p:cNvSpPr>
              <p:nvPr/>
            </p:nvSpPr>
            <p:spPr bwMode="auto">
              <a:xfrm>
                <a:off x="3936" y="220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183315" name="Line 19"/>
            <p:cNvSpPr>
              <a:spLocks noChangeShapeType="1"/>
            </p:cNvSpPr>
            <p:nvPr/>
          </p:nvSpPr>
          <p:spPr bwMode="auto">
            <a:xfrm flipH="1">
              <a:off x="2160" y="2208"/>
              <a:ext cx="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3316" name="Line 20"/>
            <p:cNvSpPr>
              <a:spLocks noChangeShapeType="1"/>
            </p:cNvSpPr>
            <p:nvPr/>
          </p:nvSpPr>
          <p:spPr bwMode="auto">
            <a:xfrm>
              <a:off x="2976" y="1872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3317" name="Line 21"/>
            <p:cNvSpPr>
              <a:spLocks noChangeShapeType="1"/>
            </p:cNvSpPr>
            <p:nvPr/>
          </p:nvSpPr>
          <p:spPr bwMode="auto">
            <a:xfrm>
              <a:off x="2448" y="1536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3318" name="AutoShape 22"/>
            <p:cNvSpPr>
              <a:spLocks noChangeArrowheads="1"/>
            </p:cNvSpPr>
            <p:nvPr/>
          </p:nvSpPr>
          <p:spPr bwMode="auto">
            <a:xfrm flipV="1">
              <a:off x="2880" y="2784"/>
              <a:ext cx="192" cy="96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3319" name="Line 23"/>
            <p:cNvSpPr>
              <a:spLocks noChangeShapeType="1"/>
            </p:cNvSpPr>
            <p:nvPr/>
          </p:nvSpPr>
          <p:spPr bwMode="auto">
            <a:xfrm>
              <a:off x="2880" y="91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3320" name="Text Box 24"/>
            <p:cNvSpPr txBox="1">
              <a:spLocks noChangeArrowheads="1"/>
            </p:cNvSpPr>
            <p:nvPr/>
          </p:nvSpPr>
          <p:spPr bwMode="auto">
            <a:xfrm>
              <a:off x="2496" y="546"/>
              <a:ext cx="9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V</a:t>
              </a:r>
              <a:r>
                <a:rPr lang="en-US" altLang="zh-CN" b="1" baseline="-25000" dirty="0"/>
                <a:t>DD </a:t>
              </a:r>
              <a:r>
                <a:rPr lang="en-US" altLang="zh-CN" b="1" dirty="0"/>
                <a:t>= +5.0V</a:t>
              </a:r>
            </a:p>
          </p:txBody>
        </p:sp>
        <p:sp>
          <p:nvSpPr>
            <p:cNvPr id="183321" name="Text Box 25"/>
            <p:cNvSpPr txBox="1">
              <a:spLocks noChangeArrowheads="1"/>
            </p:cNvSpPr>
            <p:nvPr/>
          </p:nvSpPr>
          <p:spPr bwMode="auto">
            <a:xfrm>
              <a:off x="3397" y="1728"/>
              <a:ext cx="4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V</a:t>
              </a:r>
              <a:r>
                <a:rPr lang="en-US" altLang="zh-CN" b="1" baseline="-25000"/>
                <a:t>OUT</a:t>
              </a:r>
            </a:p>
          </p:txBody>
        </p:sp>
        <p:sp>
          <p:nvSpPr>
            <p:cNvPr id="183322" name="Text Box 26"/>
            <p:cNvSpPr txBox="1">
              <a:spLocks noChangeArrowheads="1"/>
            </p:cNvSpPr>
            <p:nvPr/>
          </p:nvSpPr>
          <p:spPr bwMode="auto">
            <a:xfrm>
              <a:off x="1834" y="2064"/>
              <a:ext cx="3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V</a:t>
              </a:r>
              <a:r>
                <a:rPr lang="en-US" altLang="zh-CN" b="1" baseline="-25000"/>
                <a:t>IN</a:t>
              </a:r>
            </a:p>
          </p:txBody>
        </p:sp>
        <p:sp>
          <p:nvSpPr>
            <p:cNvPr id="183323" name="Text Box 27"/>
            <p:cNvSpPr txBox="1">
              <a:spLocks noChangeArrowheads="1"/>
            </p:cNvSpPr>
            <p:nvPr/>
          </p:nvSpPr>
          <p:spPr bwMode="auto">
            <a:xfrm>
              <a:off x="2976" y="1392"/>
              <a:ext cx="70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 smtClean="0"/>
                <a:t>p</a:t>
              </a:r>
              <a:r>
                <a:rPr lang="zh-CN" altLang="en-US" b="1" dirty="0" smtClean="0"/>
                <a:t>沟道</a:t>
              </a:r>
              <a:endParaRPr lang="en-US" altLang="zh-CN" b="1" dirty="0"/>
            </a:p>
          </p:txBody>
        </p:sp>
        <p:sp>
          <p:nvSpPr>
            <p:cNvPr id="183324" name="Text Box 28"/>
            <p:cNvSpPr txBox="1">
              <a:spLocks noChangeArrowheads="1"/>
            </p:cNvSpPr>
            <p:nvPr/>
          </p:nvSpPr>
          <p:spPr bwMode="auto">
            <a:xfrm>
              <a:off x="2976" y="2112"/>
              <a:ext cx="69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 smtClean="0"/>
                <a:t>n</a:t>
              </a:r>
              <a:r>
                <a:rPr lang="zh-CN" altLang="en-US" b="1" dirty="0" smtClean="0"/>
                <a:t>沟道</a:t>
              </a:r>
              <a:endParaRPr lang="en-US" altLang="zh-CN" b="1" dirty="0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1095377" y="2143147"/>
            <a:ext cx="4013199" cy="4643443"/>
            <a:chOff x="648" y="1086"/>
            <a:chExt cx="2528" cy="2925"/>
          </a:xfrm>
        </p:grpSpPr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648" y="1086"/>
              <a:ext cx="2280" cy="2322"/>
              <a:chOff x="771" y="990"/>
              <a:chExt cx="2280" cy="2322"/>
            </a:xfrm>
          </p:grpSpPr>
          <p:sp>
            <p:nvSpPr>
              <p:cNvPr id="183327" name="Line 31"/>
              <p:cNvSpPr>
                <a:spLocks noChangeShapeType="1"/>
              </p:cNvSpPr>
              <p:nvPr/>
            </p:nvSpPr>
            <p:spPr bwMode="auto">
              <a:xfrm>
                <a:off x="1248" y="2928"/>
                <a:ext cx="16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83328" name="Line 32"/>
              <p:cNvSpPr>
                <a:spLocks noChangeShapeType="1"/>
              </p:cNvSpPr>
              <p:nvPr/>
            </p:nvSpPr>
            <p:spPr bwMode="auto">
              <a:xfrm flipV="1">
                <a:off x="1248" y="1344"/>
                <a:ext cx="0" cy="1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83329" name="Line 33"/>
              <p:cNvSpPr>
                <a:spLocks noChangeShapeType="1"/>
              </p:cNvSpPr>
              <p:nvPr/>
            </p:nvSpPr>
            <p:spPr bwMode="auto">
              <a:xfrm>
                <a:off x="1248" y="1776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83330" name="Arc 34"/>
              <p:cNvSpPr>
                <a:spLocks/>
              </p:cNvSpPr>
              <p:nvPr/>
            </p:nvSpPr>
            <p:spPr bwMode="auto">
              <a:xfrm>
                <a:off x="1584" y="1776"/>
                <a:ext cx="288" cy="364"/>
              </a:xfrm>
              <a:custGeom>
                <a:avLst/>
                <a:gdLst>
                  <a:gd name="G0" fmla="+- 0 0 0"/>
                  <a:gd name="G1" fmla="+- 20265 0 0"/>
                  <a:gd name="G2" fmla="+- 21600 0 0"/>
                  <a:gd name="T0" fmla="*/ 7475 w 21600"/>
                  <a:gd name="T1" fmla="*/ 0 h 20265"/>
                  <a:gd name="T2" fmla="*/ 21600 w 21600"/>
                  <a:gd name="T3" fmla="*/ 20265 h 20265"/>
                  <a:gd name="T4" fmla="*/ 0 w 21600"/>
                  <a:gd name="T5" fmla="*/ 20265 h 20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0265" fill="none" extrusionOk="0">
                    <a:moveTo>
                      <a:pt x="7475" y="-1"/>
                    </a:moveTo>
                    <a:cubicBezTo>
                      <a:pt x="15962" y="3130"/>
                      <a:pt x="21600" y="11218"/>
                      <a:pt x="21600" y="20265"/>
                    </a:cubicBezTo>
                  </a:path>
                  <a:path w="21600" h="20265" stroke="0" extrusionOk="0">
                    <a:moveTo>
                      <a:pt x="7475" y="-1"/>
                    </a:moveTo>
                    <a:cubicBezTo>
                      <a:pt x="15962" y="3130"/>
                      <a:pt x="21600" y="11218"/>
                      <a:pt x="21600" y="20265"/>
                    </a:cubicBezTo>
                    <a:lnTo>
                      <a:pt x="0" y="20265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3331" name="Line 35"/>
              <p:cNvSpPr>
                <a:spLocks noChangeShapeType="1"/>
              </p:cNvSpPr>
              <p:nvPr/>
            </p:nvSpPr>
            <p:spPr bwMode="auto">
              <a:xfrm>
                <a:off x="1872" y="2064"/>
                <a:ext cx="48" cy="5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83332" name="Arc 36"/>
              <p:cNvSpPr>
                <a:spLocks/>
              </p:cNvSpPr>
              <p:nvPr/>
            </p:nvSpPr>
            <p:spPr bwMode="auto">
              <a:xfrm flipH="1" flipV="1">
                <a:off x="1920" y="2592"/>
                <a:ext cx="288" cy="28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3333" name="Line 37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83334" name="Line 38"/>
              <p:cNvSpPr>
                <a:spLocks noChangeShapeType="1"/>
              </p:cNvSpPr>
              <p:nvPr/>
            </p:nvSpPr>
            <p:spPr bwMode="auto">
              <a:xfrm>
                <a:off x="1632" y="1776"/>
                <a:ext cx="0" cy="11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83335" name="Text Box 39"/>
              <p:cNvSpPr txBox="1">
                <a:spLocks noChangeArrowheads="1"/>
              </p:cNvSpPr>
              <p:nvPr/>
            </p:nvSpPr>
            <p:spPr bwMode="auto">
              <a:xfrm>
                <a:off x="816" y="990"/>
                <a:ext cx="44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/>
                  <a:t>V</a:t>
                </a:r>
                <a:r>
                  <a:rPr lang="en-US" altLang="zh-CN" b="1" baseline="-25000" dirty="0"/>
                  <a:t>OUT</a:t>
                </a:r>
              </a:p>
            </p:txBody>
          </p:sp>
          <p:sp>
            <p:nvSpPr>
              <p:cNvPr id="183336" name="Text Box 40"/>
              <p:cNvSpPr txBox="1">
                <a:spLocks noChangeArrowheads="1"/>
              </p:cNvSpPr>
              <p:nvPr/>
            </p:nvSpPr>
            <p:spPr bwMode="auto">
              <a:xfrm>
                <a:off x="2725" y="2925"/>
                <a:ext cx="3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/>
                  <a:t>V</a:t>
                </a:r>
                <a:r>
                  <a:rPr lang="en-US" altLang="zh-CN" b="1" baseline="-25000"/>
                  <a:t>IN</a:t>
                </a:r>
              </a:p>
            </p:txBody>
          </p:sp>
          <p:sp>
            <p:nvSpPr>
              <p:cNvPr id="183337" name="Line 41"/>
              <p:cNvSpPr>
                <a:spLocks noChangeShapeType="1"/>
              </p:cNvSpPr>
              <p:nvPr/>
            </p:nvSpPr>
            <p:spPr bwMode="auto">
              <a:xfrm>
                <a:off x="2544" y="2928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83338" name="Text Box 42"/>
              <p:cNvSpPr txBox="1">
                <a:spLocks noChangeArrowheads="1"/>
              </p:cNvSpPr>
              <p:nvPr/>
            </p:nvSpPr>
            <p:spPr bwMode="auto">
              <a:xfrm>
                <a:off x="2400" y="302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/>
                  <a:t>5.0</a:t>
                </a:r>
                <a:endParaRPr lang="zh-CN" altLang="en-US" b="1"/>
              </a:p>
            </p:txBody>
          </p:sp>
          <p:sp>
            <p:nvSpPr>
              <p:cNvPr id="183339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02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/>
                  <a:t>1.5</a:t>
                </a:r>
                <a:endParaRPr lang="zh-CN" altLang="en-US" b="1" dirty="0"/>
              </a:p>
            </p:txBody>
          </p:sp>
          <p:sp>
            <p:nvSpPr>
              <p:cNvPr id="183340" name="Text Box 44"/>
              <p:cNvSpPr txBox="1">
                <a:spLocks noChangeArrowheads="1"/>
              </p:cNvSpPr>
              <p:nvPr/>
            </p:nvSpPr>
            <p:spPr bwMode="auto">
              <a:xfrm>
                <a:off x="1968" y="302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/>
                  <a:t>3.5</a:t>
                </a:r>
                <a:endParaRPr lang="zh-CN" altLang="en-US" b="1" dirty="0"/>
              </a:p>
            </p:txBody>
          </p:sp>
          <p:sp>
            <p:nvSpPr>
              <p:cNvPr id="183341" name="Line 45"/>
              <p:cNvSpPr>
                <a:spLocks noChangeShapeType="1"/>
              </p:cNvSpPr>
              <p:nvPr/>
            </p:nvSpPr>
            <p:spPr bwMode="auto">
              <a:xfrm>
                <a:off x="2160" y="2928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83342" name="Line 46"/>
              <p:cNvSpPr>
                <a:spLocks noChangeShapeType="1"/>
              </p:cNvSpPr>
              <p:nvPr/>
            </p:nvSpPr>
            <p:spPr bwMode="auto">
              <a:xfrm>
                <a:off x="1632" y="2928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83343" name="Text Box 47"/>
              <p:cNvSpPr txBox="1">
                <a:spLocks noChangeArrowheads="1"/>
              </p:cNvSpPr>
              <p:nvPr/>
            </p:nvSpPr>
            <p:spPr bwMode="auto">
              <a:xfrm>
                <a:off x="771" y="163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/>
                  <a:t>5.0</a:t>
                </a:r>
                <a:endParaRPr lang="zh-CN" altLang="en-US" b="1" dirty="0"/>
              </a:p>
            </p:txBody>
          </p:sp>
        </p:grpSp>
        <p:sp>
          <p:nvSpPr>
            <p:cNvPr id="183344" name="Text Box 48"/>
            <p:cNvSpPr txBox="1">
              <a:spLocks noChangeArrowheads="1"/>
            </p:cNvSpPr>
            <p:nvPr/>
          </p:nvSpPr>
          <p:spPr bwMode="auto">
            <a:xfrm>
              <a:off x="1174" y="3681"/>
              <a:ext cx="200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反相器的输入</a:t>
              </a:r>
              <a:r>
                <a:rPr lang="en-US" altLang="zh-CN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-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输出</a:t>
              </a:r>
              <a:endPara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endParaRPr>
            </a:p>
          </p:txBody>
        </p:sp>
      </p:grpSp>
      <p:sp>
        <p:nvSpPr>
          <p:cNvPr id="49" name="灯片编号占位符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26</a:t>
            </a:fld>
            <a:endParaRPr lang="en-US" altLang="zh-CN"/>
          </a:p>
        </p:txBody>
      </p:sp>
      <p:sp>
        <p:nvSpPr>
          <p:cNvPr id="50" name="Text Box 44"/>
          <p:cNvSpPr txBox="1">
            <a:spLocks noChangeArrowheads="1"/>
          </p:cNvSpPr>
          <p:nvPr/>
        </p:nvSpPr>
        <p:spPr bwMode="auto">
          <a:xfrm>
            <a:off x="1095377" y="378619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/>
              <a:t>3.5</a:t>
            </a:r>
            <a:endParaRPr lang="zh-CN" altLang="en-US" b="1" dirty="0"/>
          </a:p>
        </p:txBody>
      </p:sp>
      <p:sp>
        <p:nvSpPr>
          <p:cNvPr id="51" name="Text Box 43"/>
          <p:cNvSpPr txBox="1">
            <a:spLocks noChangeArrowheads="1"/>
          </p:cNvSpPr>
          <p:nvPr/>
        </p:nvSpPr>
        <p:spPr bwMode="auto">
          <a:xfrm>
            <a:off x="1095377" y="4429132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/>
              <a:t>1.5</a:t>
            </a:r>
            <a:endParaRPr lang="zh-CN" altLang="en-US" b="1" dirty="0"/>
          </a:p>
        </p:txBody>
      </p:sp>
      <p:cxnSp>
        <p:nvCxnSpPr>
          <p:cNvPr id="54" name="直接连接符 53"/>
          <p:cNvCxnSpPr/>
          <p:nvPr/>
        </p:nvCxnSpPr>
        <p:spPr bwMode="auto">
          <a:xfrm>
            <a:off x="1698413" y="3404860"/>
            <a:ext cx="142876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直接连接符 54"/>
          <p:cNvCxnSpPr/>
          <p:nvPr/>
        </p:nvCxnSpPr>
        <p:spPr bwMode="auto">
          <a:xfrm>
            <a:off x="1738319" y="4071942"/>
            <a:ext cx="142876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直接连接符 55"/>
          <p:cNvCxnSpPr/>
          <p:nvPr/>
        </p:nvCxnSpPr>
        <p:spPr bwMode="auto">
          <a:xfrm>
            <a:off x="1738319" y="4714884"/>
            <a:ext cx="142876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Text Box 48"/>
          <p:cNvSpPr txBox="1">
            <a:spLocks noChangeArrowheads="1"/>
          </p:cNvSpPr>
          <p:nvPr/>
        </p:nvSpPr>
        <p:spPr bwMode="auto">
          <a:xfrm>
            <a:off x="214282" y="3357562"/>
            <a:ext cx="9028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高态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itchFamily="2" charset="-122"/>
            </a:endParaRPr>
          </a:p>
        </p:txBody>
      </p:sp>
      <p:sp>
        <p:nvSpPr>
          <p:cNvPr id="58" name="Text Box 48"/>
          <p:cNvSpPr txBox="1">
            <a:spLocks noChangeArrowheads="1"/>
          </p:cNvSpPr>
          <p:nvPr/>
        </p:nvSpPr>
        <p:spPr bwMode="auto">
          <a:xfrm>
            <a:off x="285720" y="4786322"/>
            <a:ext cx="9028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低态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itchFamily="2" charset="-122"/>
            </a:endParaRPr>
          </a:p>
        </p:txBody>
      </p:sp>
      <p:sp>
        <p:nvSpPr>
          <p:cNvPr id="59" name="Text Box 48"/>
          <p:cNvSpPr txBox="1">
            <a:spLocks noChangeArrowheads="1"/>
          </p:cNvSpPr>
          <p:nvPr/>
        </p:nvSpPr>
        <p:spPr bwMode="auto">
          <a:xfrm>
            <a:off x="0" y="4071942"/>
            <a:ext cx="12618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未定义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itchFamily="2" charset="-122"/>
            </a:endParaRPr>
          </a:p>
        </p:txBody>
      </p:sp>
      <p:sp>
        <p:nvSpPr>
          <p:cNvPr id="60" name="Text Box 48"/>
          <p:cNvSpPr txBox="1">
            <a:spLocks noChangeArrowheads="1"/>
          </p:cNvSpPr>
          <p:nvPr/>
        </p:nvSpPr>
        <p:spPr bwMode="auto">
          <a:xfrm>
            <a:off x="1454611" y="5691862"/>
            <a:ext cx="9028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低态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itchFamily="2" charset="-122"/>
            </a:endParaRPr>
          </a:p>
        </p:txBody>
      </p:sp>
      <p:sp>
        <p:nvSpPr>
          <p:cNvPr id="61" name="Text Box 48"/>
          <p:cNvSpPr txBox="1">
            <a:spLocks noChangeArrowheads="1"/>
          </p:cNvSpPr>
          <p:nvPr/>
        </p:nvSpPr>
        <p:spPr bwMode="auto">
          <a:xfrm>
            <a:off x="2285984" y="5691862"/>
            <a:ext cx="12618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未定义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itchFamily="2" charset="-122"/>
            </a:endParaRPr>
          </a:p>
        </p:txBody>
      </p:sp>
      <p:sp>
        <p:nvSpPr>
          <p:cNvPr id="62" name="Text Box 48"/>
          <p:cNvSpPr txBox="1">
            <a:spLocks noChangeArrowheads="1"/>
          </p:cNvSpPr>
          <p:nvPr/>
        </p:nvSpPr>
        <p:spPr bwMode="auto">
          <a:xfrm>
            <a:off x="3454875" y="5699250"/>
            <a:ext cx="9028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高态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496" y="71414"/>
            <a:ext cx="8229600" cy="5334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逻辑电平规格</a:t>
            </a:r>
          </a:p>
          <a:p>
            <a:pPr lvl="1">
              <a:lnSpc>
                <a:spcPct val="120000"/>
              </a:lnSpc>
            </a:pPr>
            <a:r>
              <a:rPr lang="en-US" altLang="zh-CN" dirty="0" err="1"/>
              <a:t>V</a:t>
            </a:r>
            <a:r>
              <a:rPr lang="en-US" altLang="zh-CN" baseline="-25000" dirty="0" err="1"/>
              <a:t>OHmin</a:t>
            </a:r>
            <a:r>
              <a:rPr lang="en-US" altLang="zh-CN" dirty="0" smtClean="0"/>
              <a:t>：</a:t>
            </a:r>
            <a:r>
              <a:rPr lang="zh-CN" altLang="en-US" b="1" dirty="0" smtClean="0">
                <a:solidFill>
                  <a:srgbClr val="FFFF00"/>
                </a:solidFill>
                <a:effectLst/>
              </a:rPr>
              <a:t>输出</a:t>
            </a:r>
            <a:r>
              <a:rPr lang="zh-CN" altLang="en-US" b="1" dirty="0" smtClean="0">
                <a:effectLst/>
              </a:rPr>
              <a:t>，高态的最小电压</a:t>
            </a:r>
            <a:endParaRPr lang="zh-CN" altLang="en-US" b="1" dirty="0">
              <a:effectLst/>
            </a:endParaRPr>
          </a:p>
          <a:p>
            <a:pPr lvl="1">
              <a:lnSpc>
                <a:spcPct val="120000"/>
              </a:lnSpc>
            </a:pPr>
            <a:r>
              <a:rPr lang="en-US" altLang="zh-CN" dirty="0" err="1"/>
              <a:t>V</a:t>
            </a:r>
            <a:r>
              <a:rPr lang="en-US" altLang="zh-CN" baseline="-25000" dirty="0" err="1"/>
              <a:t>IHmin</a:t>
            </a:r>
            <a:r>
              <a:rPr lang="en-US" altLang="zh-CN" baseline="-25000" dirty="0"/>
              <a:t> </a:t>
            </a:r>
            <a:r>
              <a:rPr lang="en-US" altLang="zh-CN" dirty="0" smtClean="0"/>
              <a:t>：</a:t>
            </a:r>
            <a:r>
              <a:rPr lang="zh-CN" altLang="en-US" b="1" dirty="0" smtClean="0">
                <a:solidFill>
                  <a:schemeClr val="accent1"/>
                </a:solidFill>
                <a:effectLst/>
              </a:rPr>
              <a:t>输入</a:t>
            </a:r>
            <a:r>
              <a:rPr lang="zh-CN" altLang="en-US" b="1" dirty="0" smtClean="0">
                <a:effectLst/>
              </a:rPr>
              <a:t>，高态的最小电压</a:t>
            </a:r>
            <a:endParaRPr lang="en-US" altLang="zh-CN" b="1" baseline="-25000" dirty="0">
              <a:effectLst/>
            </a:endParaRPr>
          </a:p>
          <a:p>
            <a:pPr lvl="1">
              <a:lnSpc>
                <a:spcPct val="120000"/>
              </a:lnSpc>
            </a:pPr>
            <a:r>
              <a:rPr lang="en-US" altLang="zh-CN" dirty="0" err="1"/>
              <a:t>V</a:t>
            </a:r>
            <a:r>
              <a:rPr lang="en-US" altLang="zh-CN" baseline="-25000" dirty="0" err="1"/>
              <a:t>ILmax</a:t>
            </a:r>
            <a:r>
              <a:rPr lang="en-US" altLang="zh-CN" dirty="0"/>
              <a:t> </a:t>
            </a:r>
            <a:r>
              <a:rPr lang="en-US" altLang="zh-CN" dirty="0" smtClean="0"/>
              <a:t>：</a:t>
            </a:r>
            <a:r>
              <a:rPr lang="zh-CN" altLang="en-US" b="1" dirty="0" smtClean="0">
                <a:solidFill>
                  <a:schemeClr val="accent1"/>
                </a:solidFill>
                <a:effectLst/>
              </a:rPr>
              <a:t>输入</a:t>
            </a:r>
            <a:r>
              <a:rPr lang="zh-CN" altLang="en-US" b="1" dirty="0" smtClean="0">
                <a:effectLst/>
              </a:rPr>
              <a:t>，低态的最大电压</a:t>
            </a:r>
            <a:endParaRPr lang="en-US" altLang="zh-CN" b="1" dirty="0">
              <a:effectLst/>
            </a:endParaRPr>
          </a:p>
          <a:p>
            <a:pPr lvl="1">
              <a:lnSpc>
                <a:spcPct val="120000"/>
              </a:lnSpc>
            </a:pPr>
            <a:r>
              <a:rPr lang="en-US" altLang="zh-CN" dirty="0" err="1"/>
              <a:t>V</a:t>
            </a:r>
            <a:r>
              <a:rPr lang="en-US" altLang="zh-CN" baseline="-25000" dirty="0" err="1"/>
              <a:t>OLmax</a:t>
            </a:r>
            <a:r>
              <a:rPr lang="en-US" altLang="zh-CN" dirty="0"/>
              <a:t> </a:t>
            </a:r>
            <a:r>
              <a:rPr lang="en-US" altLang="zh-CN" dirty="0" smtClean="0"/>
              <a:t>：</a:t>
            </a:r>
            <a:r>
              <a:rPr lang="zh-CN" altLang="en-US" b="1" dirty="0" smtClean="0">
                <a:solidFill>
                  <a:srgbClr val="FFFF00"/>
                </a:solidFill>
                <a:effectLst/>
              </a:rPr>
              <a:t>输出</a:t>
            </a:r>
            <a:r>
              <a:rPr lang="zh-CN" altLang="en-US" b="1" dirty="0" smtClean="0">
                <a:effectLst/>
              </a:rPr>
              <a:t>，低态的最大电压</a:t>
            </a:r>
            <a:endParaRPr lang="en-US" altLang="zh-CN" b="1" dirty="0">
              <a:effectLst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300193" y="3113111"/>
            <a:ext cx="6557955" cy="3673475"/>
            <a:chOff x="2387" y="422"/>
            <a:chExt cx="4131" cy="2314"/>
          </a:xfrm>
        </p:grpSpPr>
        <p:sp>
          <p:nvSpPr>
            <p:cNvPr id="186382" name="Rectangle 14"/>
            <p:cNvSpPr>
              <a:spLocks noChangeArrowheads="1"/>
            </p:cNvSpPr>
            <p:nvPr/>
          </p:nvSpPr>
          <p:spPr bwMode="auto">
            <a:xfrm>
              <a:off x="2915" y="681"/>
              <a:ext cx="1440" cy="192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b="1" dirty="0"/>
                <a:t>高态</a:t>
              </a:r>
            </a:p>
            <a:p>
              <a:pPr algn="ctr">
                <a:lnSpc>
                  <a:spcPct val="130000"/>
                </a:lnSpc>
              </a:pPr>
              <a:endParaRPr lang="zh-CN" altLang="en-US" sz="2800" b="1" dirty="0" smtClean="0"/>
            </a:p>
            <a:p>
              <a:pPr algn="ctr">
                <a:lnSpc>
                  <a:spcPct val="110000"/>
                </a:lnSpc>
              </a:pPr>
              <a:r>
                <a:rPr lang="zh-CN" altLang="en-US" sz="2800" b="1" dirty="0" smtClean="0"/>
                <a:t>不</a:t>
              </a:r>
              <a:r>
                <a:rPr lang="zh-CN" altLang="en-US" sz="2800" b="1" dirty="0"/>
                <a:t>正常状态</a:t>
              </a:r>
            </a:p>
            <a:p>
              <a:pPr algn="ctr">
                <a:lnSpc>
                  <a:spcPct val="110000"/>
                </a:lnSpc>
              </a:pPr>
              <a:endParaRPr lang="zh-CN" altLang="en-US" sz="2800" b="1" dirty="0"/>
            </a:p>
            <a:p>
              <a:pPr algn="ctr">
                <a:lnSpc>
                  <a:spcPct val="110000"/>
                </a:lnSpc>
              </a:pPr>
              <a:r>
                <a:rPr lang="zh-CN" altLang="en-US" sz="2800" b="1" dirty="0"/>
                <a:t>低态</a:t>
              </a:r>
            </a:p>
          </p:txBody>
        </p:sp>
        <p:sp>
          <p:nvSpPr>
            <p:cNvPr id="186383" name="Rectangle 15"/>
            <p:cNvSpPr>
              <a:spLocks noChangeArrowheads="1"/>
            </p:cNvSpPr>
            <p:nvPr/>
          </p:nvSpPr>
          <p:spPr bwMode="auto">
            <a:xfrm>
              <a:off x="2387" y="537"/>
              <a:ext cx="6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r>
                <a:rPr lang="en-US" altLang="zh-CN" sz="2800" b="1" dirty="0">
                  <a:latin typeface="Arial" charset="0"/>
                  <a:ea typeface="楷体_GB2312" pitchFamily="49" charset="-122"/>
                </a:rPr>
                <a:t>V</a:t>
              </a:r>
              <a:r>
                <a:rPr lang="en-US" altLang="zh-CN" sz="2800" b="1" baseline="-25000" dirty="0">
                  <a:latin typeface="Arial" charset="0"/>
                  <a:ea typeface="楷体_GB2312" pitchFamily="49" charset="-122"/>
                </a:rPr>
                <a:t>CC</a:t>
              </a:r>
              <a:endParaRPr lang="zh-CN" altLang="en-US" sz="2800" b="1" baseline="-25000" dirty="0"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186384" name="Rectangle 16"/>
            <p:cNvSpPr>
              <a:spLocks noChangeArrowheads="1"/>
            </p:cNvSpPr>
            <p:nvPr/>
          </p:nvSpPr>
          <p:spPr bwMode="auto">
            <a:xfrm>
              <a:off x="5058" y="1057"/>
              <a:ext cx="13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r>
                <a:rPr lang="en-US" altLang="zh-CN" sz="2800" b="1" dirty="0" smtClean="0">
                  <a:solidFill>
                    <a:srgbClr val="FFFF00"/>
                  </a:solidFill>
                  <a:latin typeface="Arial" charset="0"/>
                  <a:ea typeface="楷体_GB2312" pitchFamily="49" charset="-122"/>
                </a:rPr>
                <a:t>70%V</a:t>
              </a:r>
              <a:r>
                <a:rPr lang="en-US" altLang="zh-CN" sz="2800" b="1" baseline="-25000" dirty="0" smtClean="0">
                  <a:solidFill>
                    <a:srgbClr val="FFFF00"/>
                  </a:solidFill>
                  <a:latin typeface="Arial" charset="0"/>
                  <a:ea typeface="楷体_GB2312" pitchFamily="49" charset="-122"/>
                </a:rPr>
                <a:t>CC</a:t>
              </a:r>
              <a:endParaRPr lang="en-US" altLang="zh-CN" sz="2800" b="1" baseline="-25000" dirty="0">
                <a:solidFill>
                  <a:srgbClr val="FFFF00"/>
                </a:solidFill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186385" name="Rectangle 17"/>
            <p:cNvSpPr>
              <a:spLocks noChangeArrowheads="1"/>
            </p:cNvSpPr>
            <p:nvPr/>
          </p:nvSpPr>
          <p:spPr bwMode="auto">
            <a:xfrm>
              <a:off x="5106" y="1822"/>
              <a:ext cx="13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r>
                <a:rPr lang="en-US" altLang="zh-CN" sz="2800" b="1" dirty="0" smtClean="0">
                  <a:solidFill>
                    <a:srgbClr val="FFFF00"/>
                  </a:solidFill>
                  <a:latin typeface="Arial" charset="0"/>
                  <a:ea typeface="楷体_GB2312" pitchFamily="49" charset="-122"/>
                </a:rPr>
                <a:t>30%V</a:t>
              </a:r>
              <a:r>
                <a:rPr lang="en-US" altLang="zh-CN" sz="2800" b="1" baseline="-25000" dirty="0" smtClean="0">
                  <a:solidFill>
                    <a:srgbClr val="FFFF00"/>
                  </a:solidFill>
                  <a:latin typeface="Arial" charset="0"/>
                  <a:ea typeface="楷体_GB2312" pitchFamily="49" charset="-122"/>
                </a:rPr>
                <a:t>CC</a:t>
              </a:r>
              <a:endParaRPr lang="en-US" altLang="zh-CN" sz="2800" b="1" dirty="0">
                <a:solidFill>
                  <a:srgbClr val="FFFF00"/>
                </a:solidFill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186386" name="Rectangle 18"/>
            <p:cNvSpPr>
              <a:spLocks noChangeArrowheads="1"/>
            </p:cNvSpPr>
            <p:nvPr/>
          </p:nvSpPr>
          <p:spPr bwMode="auto">
            <a:xfrm>
              <a:off x="2579" y="2409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r>
                <a:rPr lang="en-US" altLang="zh-CN" sz="2800" b="1">
                  <a:latin typeface="Arial" charset="0"/>
                  <a:ea typeface="楷体_GB2312" pitchFamily="49" charset="-122"/>
                </a:rPr>
                <a:t>0</a:t>
              </a:r>
              <a:endParaRPr lang="zh-CN" altLang="en-US" sz="2800" b="1" baseline="-25000"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186387" name="Line 19"/>
            <p:cNvSpPr>
              <a:spLocks noChangeShapeType="1"/>
            </p:cNvSpPr>
            <p:nvPr/>
          </p:nvSpPr>
          <p:spPr bwMode="auto">
            <a:xfrm flipV="1">
              <a:off x="2819" y="1968"/>
              <a:ext cx="1632" cy="9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6388" name="Line 20"/>
            <p:cNvSpPr>
              <a:spLocks noChangeShapeType="1"/>
            </p:cNvSpPr>
            <p:nvPr/>
          </p:nvSpPr>
          <p:spPr bwMode="auto">
            <a:xfrm flipV="1">
              <a:off x="2819" y="2496"/>
              <a:ext cx="1632" cy="9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6389" name="Rectangle 21"/>
            <p:cNvSpPr>
              <a:spLocks noChangeArrowheads="1"/>
            </p:cNvSpPr>
            <p:nvPr/>
          </p:nvSpPr>
          <p:spPr bwMode="auto">
            <a:xfrm>
              <a:off x="4428" y="2293"/>
              <a:ext cx="184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800" b="1" dirty="0" err="1" smtClean="0">
                  <a:latin typeface="Arial" charset="0"/>
                  <a:ea typeface="楷体_GB2312" pitchFamily="49" charset="-122"/>
                </a:rPr>
                <a:t>V</a:t>
              </a:r>
              <a:r>
                <a:rPr lang="en-US" altLang="zh-CN" sz="2800" b="1" baseline="-25000" dirty="0" err="1" smtClean="0">
                  <a:latin typeface="Arial" charset="0"/>
                  <a:ea typeface="楷体_GB2312" pitchFamily="49" charset="-122"/>
                </a:rPr>
                <a:t>OLmax</a:t>
              </a:r>
              <a:r>
                <a:rPr lang="en-US" altLang="zh-CN" b="1" dirty="0" smtClean="0">
                  <a:latin typeface="Arial" charset="0"/>
                  <a:ea typeface="楷体_GB2312" pitchFamily="49" charset="-122"/>
                </a:rPr>
                <a:t>:</a:t>
              </a:r>
              <a:r>
                <a:rPr lang="zh-CN" altLang="en-US" b="1" dirty="0" smtClean="0">
                  <a:solidFill>
                    <a:srgbClr val="FFFF00"/>
                  </a:solidFill>
                  <a:latin typeface="Arial" charset="0"/>
                  <a:ea typeface="楷体_GB2312" pitchFamily="49" charset="-122"/>
                </a:rPr>
                <a:t>地</a:t>
              </a:r>
              <a:r>
                <a:rPr lang="en-US" altLang="zh-CN" b="1" dirty="0">
                  <a:solidFill>
                    <a:srgbClr val="FFFF00"/>
                  </a:solidFill>
                  <a:latin typeface="Arial" charset="0"/>
                  <a:ea typeface="楷体_GB2312" pitchFamily="49" charset="-122"/>
                </a:rPr>
                <a:t>+0.1V</a:t>
              </a:r>
              <a:endParaRPr lang="zh-CN" altLang="en-US" b="1" dirty="0">
                <a:solidFill>
                  <a:srgbClr val="FFFF00"/>
                </a:solidFill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186390" name="Rectangle 22"/>
            <p:cNvSpPr>
              <a:spLocks noChangeArrowheads="1"/>
            </p:cNvSpPr>
            <p:nvPr/>
          </p:nvSpPr>
          <p:spPr bwMode="auto">
            <a:xfrm>
              <a:off x="4418" y="1794"/>
              <a:ext cx="77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r>
                <a:rPr lang="en-US" altLang="zh-CN" sz="2800" b="1" dirty="0" err="1" smtClean="0">
                  <a:latin typeface="Arial" charset="0"/>
                  <a:ea typeface="楷体_GB2312" pitchFamily="49" charset="-122"/>
                </a:rPr>
                <a:t>V</a:t>
              </a:r>
              <a:r>
                <a:rPr lang="en-US" altLang="zh-CN" sz="2800" b="1" baseline="-25000" dirty="0" err="1" smtClean="0">
                  <a:latin typeface="Arial" charset="0"/>
                  <a:ea typeface="楷体_GB2312" pitchFamily="49" charset="-122"/>
                </a:rPr>
                <a:t>ILmax</a:t>
              </a:r>
              <a:r>
                <a:rPr lang="en-US" altLang="zh-CN" b="1" dirty="0" smtClean="0">
                  <a:latin typeface="Arial" charset="0"/>
                  <a:ea typeface="楷体_GB2312" pitchFamily="49" charset="-122"/>
                </a:rPr>
                <a:t>:</a:t>
              </a:r>
              <a:endParaRPr lang="en-US" altLang="zh-CN" sz="2800" b="1" baseline="-25000" dirty="0"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186391" name="Line 23"/>
            <p:cNvSpPr>
              <a:spLocks noChangeShapeType="1"/>
            </p:cNvSpPr>
            <p:nvPr/>
          </p:nvSpPr>
          <p:spPr bwMode="auto">
            <a:xfrm flipV="1">
              <a:off x="2819" y="1200"/>
              <a:ext cx="1584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6392" name="Rectangle 24"/>
            <p:cNvSpPr>
              <a:spLocks noChangeArrowheads="1"/>
            </p:cNvSpPr>
            <p:nvPr/>
          </p:nvSpPr>
          <p:spPr bwMode="auto">
            <a:xfrm>
              <a:off x="4403" y="1017"/>
              <a:ext cx="76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r>
                <a:rPr lang="en-US" altLang="zh-CN" sz="2800" b="1" dirty="0" err="1" smtClean="0">
                  <a:latin typeface="Arial" charset="0"/>
                  <a:ea typeface="楷体_GB2312" pitchFamily="49" charset="-122"/>
                </a:rPr>
                <a:t>V</a:t>
              </a:r>
              <a:r>
                <a:rPr lang="en-US" altLang="zh-CN" sz="2800" b="1" baseline="-25000" dirty="0" err="1" smtClean="0">
                  <a:latin typeface="Arial" charset="0"/>
                  <a:ea typeface="楷体_GB2312" pitchFamily="49" charset="-122"/>
                </a:rPr>
                <a:t>IHmin</a:t>
              </a:r>
              <a:r>
                <a:rPr lang="en-US" altLang="zh-CN" b="1" dirty="0" smtClean="0">
                  <a:latin typeface="Arial" charset="0"/>
                  <a:ea typeface="楷体_GB2312" pitchFamily="49" charset="-122"/>
                </a:rPr>
                <a:t>:</a:t>
              </a:r>
              <a:endParaRPr lang="en-US" altLang="zh-CN" sz="2800" b="1" baseline="-25000" dirty="0"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186393" name="Rectangle 25"/>
            <p:cNvSpPr>
              <a:spLocks noChangeArrowheads="1"/>
            </p:cNvSpPr>
            <p:nvPr/>
          </p:nvSpPr>
          <p:spPr bwMode="auto">
            <a:xfrm>
              <a:off x="4338" y="422"/>
              <a:ext cx="21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800" b="1" dirty="0" smtClean="0">
                  <a:latin typeface="Arial" charset="0"/>
                  <a:ea typeface="楷体_GB2312" pitchFamily="49" charset="-122"/>
                </a:rPr>
                <a:t>V</a:t>
              </a:r>
              <a:r>
                <a:rPr lang="en-US" altLang="zh-CN" sz="2800" b="1" baseline="-25000" dirty="0" smtClean="0">
                  <a:latin typeface="Arial" charset="0"/>
                  <a:ea typeface="楷体_GB2312" pitchFamily="49" charset="-122"/>
                </a:rPr>
                <a:t>OHmin</a:t>
              </a:r>
              <a:r>
                <a:rPr lang="en-US" altLang="zh-CN" b="1" dirty="0" smtClean="0">
                  <a:latin typeface="Arial" charset="0"/>
                  <a:ea typeface="楷体_GB2312" pitchFamily="49" charset="-122"/>
                </a:rPr>
                <a:t>:</a:t>
              </a:r>
              <a:r>
                <a:rPr lang="en-US" altLang="zh-CN" b="1" dirty="0" smtClean="0">
                  <a:solidFill>
                    <a:srgbClr val="FFFF00"/>
                  </a:solidFill>
                  <a:latin typeface="Arial" charset="0"/>
                  <a:ea typeface="楷体_GB2312" pitchFamily="49" charset="-122"/>
                </a:rPr>
                <a:t>Vcc-0.1V</a:t>
              </a:r>
              <a:endParaRPr lang="zh-CN" altLang="en-US" b="1" dirty="0">
                <a:solidFill>
                  <a:srgbClr val="FFFF00"/>
                </a:solidFill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186394" name="Line 26"/>
            <p:cNvSpPr>
              <a:spLocks noChangeShapeType="1"/>
            </p:cNvSpPr>
            <p:nvPr/>
          </p:nvSpPr>
          <p:spPr bwMode="auto">
            <a:xfrm flipV="1">
              <a:off x="2819" y="768"/>
              <a:ext cx="1632" cy="9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27</a:t>
            </a:fld>
            <a:endParaRPr lang="en-US" altLang="zh-CN"/>
          </a:p>
        </p:txBody>
      </p:sp>
      <p:sp>
        <p:nvSpPr>
          <p:cNvPr id="19" name="矩形 18"/>
          <p:cNvSpPr/>
          <p:nvPr/>
        </p:nvSpPr>
        <p:spPr>
          <a:xfrm>
            <a:off x="383041" y="3403587"/>
            <a:ext cx="9028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FF00"/>
                </a:solidFill>
              </a:rPr>
              <a:t>电源</a:t>
            </a:r>
            <a:endParaRPr lang="en-US" altLang="zh-CN" b="1" dirty="0" smtClean="0">
              <a:solidFill>
                <a:srgbClr val="FFFF00"/>
              </a:solidFill>
            </a:endParaRPr>
          </a:p>
          <a:p>
            <a:r>
              <a:rPr lang="zh-CN" altLang="en-US" b="1" dirty="0" smtClean="0">
                <a:solidFill>
                  <a:srgbClr val="FFFF00"/>
                </a:solidFill>
              </a:rPr>
              <a:t>电压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6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6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6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6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 uiExpand="1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314324" y="476240"/>
            <a:ext cx="854395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直流噪声容限（</a:t>
            </a: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DC  noise  margin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）</a:t>
            </a:r>
          </a:p>
          <a:p>
            <a:pPr marL="342900" indent="-342900">
              <a:lnSpc>
                <a:spcPct val="5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endParaRPr lang="en-US" altLang="zh-C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FFFF00"/>
              </a:buClr>
              <a:buSzPct val="80000"/>
            </a:pP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是一种对噪声程度的度量，</a:t>
            </a:r>
            <a:endParaRPr lang="en-US" altLang="zh-C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FFFF00"/>
              </a:buClr>
              <a:buSzPct val="80000"/>
            </a:pP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表示多大的噪声会使最坏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输出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电压被破坏，</a:t>
            </a:r>
            <a:endParaRPr lang="en-US" altLang="zh-C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FFFF00"/>
              </a:buClr>
              <a:buSzPct val="80000"/>
            </a:pP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成为不可被输入端识别的值。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28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7772400" cy="762000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带电阻性负载的电路特性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357158" y="1142984"/>
            <a:ext cx="85531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在输出端，有些器件，要求</a:t>
            </a:r>
            <a:r>
              <a:rPr lang="zh-CN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有一定的驱动电流才能</a:t>
            </a:r>
            <a:r>
              <a:rPr lang="zh-CN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工作</a:t>
            </a:r>
            <a:r>
              <a:rPr lang="zh-CN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。</a:t>
            </a:r>
            <a:endParaRPr lang="zh-CN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88421" name="Line 5"/>
          <p:cNvSpPr>
            <a:spLocks noChangeShapeType="1"/>
          </p:cNvSpPr>
          <p:nvPr/>
        </p:nvSpPr>
        <p:spPr bwMode="auto">
          <a:xfrm>
            <a:off x="1142976" y="1071546"/>
            <a:ext cx="2880000" cy="0"/>
          </a:xfrm>
          <a:prstGeom prst="line">
            <a:avLst/>
          </a:prstGeom>
          <a:noFill/>
          <a:ln w="57150" cmpd="thickThin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71406" y="2357430"/>
            <a:ext cx="2057400" cy="3200400"/>
            <a:chOff x="144" y="1392"/>
            <a:chExt cx="1296" cy="2016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672" y="2016"/>
              <a:ext cx="384" cy="384"/>
              <a:chOff x="2880" y="1008"/>
              <a:chExt cx="384" cy="384"/>
            </a:xfrm>
          </p:grpSpPr>
          <p:sp>
            <p:nvSpPr>
              <p:cNvPr id="188424" name="Line 8"/>
              <p:cNvSpPr>
                <a:spLocks noChangeShapeType="1"/>
              </p:cNvSpPr>
              <p:nvPr/>
            </p:nvSpPr>
            <p:spPr bwMode="auto">
              <a:xfrm>
                <a:off x="2976" y="1104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88425" name="Line 9"/>
              <p:cNvSpPr>
                <a:spLocks noChangeShapeType="1"/>
              </p:cNvSpPr>
              <p:nvPr/>
            </p:nvSpPr>
            <p:spPr bwMode="auto">
              <a:xfrm>
                <a:off x="3072" y="1008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88426" name="Line 10"/>
              <p:cNvSpPr>
                <a:spLocks noChangeShapeType="1"/>
              </p:cNvSpPr>
              <p:nvPr/>
            </p:nvSpPr>
            <p:spPr bwMode="auto">
              <a:xfrm>
                <a:off x="3072" y="1104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88427" name="Line 11"/>
              <p:cNvSpPr>
                <a:spLocks noChangeShapeType="1"/>
              </p:cNvSpPr>
              <p:nvPr/>
            </p:nvSpPr>
            <p:spPr bwMode="auto">
              <a:xfrm>
                <a:off x="3072" y="129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88428" name="Oval 1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73" cy="7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88429" name="Line 13"/>
            <p:cNvSpPr>
              <a:spLocks noChangeShapeType="1"/>
            </p:cNvSpPr>
            <p:nvPr/>
          </p:nvSpPr>
          <p:spPr bwMode="auto">
            <a:xfrm flipV="1">
              <a:off x="1056" y="1728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8430" name="Line 14"/>
            <p:cNvSpPr>
              <a:spLocks noChangeShapeType="1"/>
            </p:cNvSpPr>
            <p:nvPr/>
          </p:nvSpPr>
          <p:spPr bwMode="auto">
            <a:xfrm>
              <a:off x="960" y="172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8431" name="Line 15"/>
            <p:cNvSpPr>
              <a:spLocks noChangeShapeType="1"/>
            </p:cNvSpPr>
            <p:nvPr/>
          </p:nvSpPr>
          <p:spPr bwMode="auto">
            <a:xfrm>
              <a:off x="1056" y="2304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8432" name="Line 16"/>
            <p:cNvSpPr>
              <a:spLocks noChangeShapeType="1"/>
            </p:cNvSpPr>
            <p:nvPr/>
          </p:nvSpPr>
          <p:spPr bwMode="auto">
            <a:xfrm flipV="1">
              <a:off x="1056" y="2976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8433" name="AutoShape 17"/>
            <p:cNvSpPr>
              <a:spLocks noChangeArrowheads="1"/>
            </p:cNvSpPr>
            <p:nvPr/>
          </p:nvSpPr>
          <p:spPr bwMode="auto">
            <a:xfrm flipV="1">
              <a:off x="960" y="3312"/>
              <a:ext cx="192" cy="96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768" y="2688"/>
              <a:ext cx="288" cy="384"/>
              <a:chOff x="2976" y="1680"/>
              <a:chExt cx="288" cy="384"/>
            </a:xfrm>
          </p:grpSpPr>
          <p:sp>
            <p:nvSpPr>
              <p:cNvPr id="188435" name="Line 19"/>
              <p:cNvSpPr>
                <a:spLocks noChangeShapeType="1"/>
              </p:cNvSpPr>
              <p:nvPr/>
            </p:nvSpPr>
            <p:spPr bwMode="auto">
              <a:xfrm>
                <a:off x="2976" y="177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88436" name="Line 20"/>
              <p:cNvSpPr>
                <a:spLocks noChangeShapeType="1"/>
              </p:cNvSpPr>
              <p:nvPr/>
            </p:nvSpPr>
            <p:spPr bwMode="auto">
              <a:xfrm>
                <a:off x="3072" y="1680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88437" name="Line 21"/>
              <p:cNvSpPr>
                <a:spLocks noChangeShapeType="1"/>
              </p:cNvSpPr>
              <p:nvPr/>
            </p:nvSpPr>
            <p:spPr bwMode="auto">
              <a:xfrm>
                <a:off x="3072" y="177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88438" name="Line 22"/>
              <p:cNvSpPr>
                <a:spLocks noChangeShapeType="1"/>
              </p:cNvSpPr>
              <p:nvPr/>
            </p:nvSpPr>
            <p:spPr bwMode="auto">
              <a:xfrm>
                <a:off x="3072" y="196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188439" name="Line 23"/>
            <p:cNvSpPr>
              <a:spLocks noChangeShapeType="1"/>
            </p:cNvSpPr>
            <p:nvPr/>
          </p:nvSpPr>
          <p:spPr bwMode="auto">
            <a:xfrm>
              <a:off x="1056" y="2544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8440" name="Line 24"/>
            <p:cNvSpPr>
              <a:spLocks noChangeShapeType="1"/>
            </p:cNvSpPr>
            <p:nvPr/>
          </p:nvSpPr>
          <p:spPr bwMode="auto">
            <a:xfrm flipH="1">
              <a:off x="528" y="2208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8441" name="Line 25"/>
            <p:cNvSpPr>
              <a:spLocks noChangeShapeType="1"/>
            </p:cNvSpPr>
            <p:nvPr/>
          </p:nvSpPr>
          <p:spPr bwMode="auto">
            <a:xfrm>
              <a:off x="528" y="2208"/>
              <a:ext cx="0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8442" name="Line 26"/>
            <p:cNvSpPr>
              <a:spLocks noChangeShapeType="1"/>
            </p:cNvSpPr>
            <p:nvPr/>
          </p:nvSpPr>
          <p:spPr bwMode="auto">
            <a:xfrm flipH="1">
              <a:off x="336" y="2832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8443" name="Text Box 27"/>
            <p:cNvSpPr txBox="1">
              <a:spLocks noChangeArrowheads="1"/>
            </p:cNvSpPr>
            <p:nvPr/>
          </p:nvSpPr>
          <p:spPr bwMode="auto">
            <a:xfrm>
              <a:off x="864" y="1392"/>
              <a:ext cx="3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V</a:t>
              </a:r>
              <a:r>
                <a:rPr lang="en-US" altLang="zh-CN" b="1" baseline="-25000"/>
                <a:t>CC</a:t>
              </a:r>
              <a:endParaRPr lang="zh-CN" altLang="en-US" b="1" baseline="-25000"/>
            </a:p>
          </p:txBody>
        </p:sp>
        <p:sp>
          <p:nvSpPr>
            <p:cNvPr id="188444" name="Text Box 28"/>
            <p:cNvSpPr txBox="1">
              <a:spLocks noChangeArrowheads="1"/>
            </p:cNvSpPr>
            <p:nvPr/>
          </p:nvSpPr>
          <p:spPr bwMode="auto">
            <a:xfrm>
              <a:off x="144" y="2688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A</a:t>
              </a:r>
            </a:p>
          </p:txBody>
        </p:sp>
        <p:sp>
          <p:nvSpPr>
            <p:cNvPr id="188445" name="Text Box 29"/>
            <p:cNvSpPr txBox="1">
              <a:spLocks noChangeArrowheads="1"/>
            </p:cNvSpPr>
            <p:nvPr/>
          </p:nvSpPr>
          <p:spPr bwMode="auto">
            <a:xfrm>
              <a:off x="1228" y="240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Z</a:t>
              </a: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3286152" y="1643050"/>
            <a:ext cx="5072063" cy="4191000"/>
            <a:chOff x="2027" y="1104"/>
            <a:chExt cx="3195" cy="2640"/>
          </a:xfrm>
        </p:grpSpPr>
        <p:sp>
          <p:nvSpPr>
            <p:cNvPr id="188447" name="Rectangle 31"/>
            <p:cNvSpPr>
              <a:spLocks noChangeArrowheads="1"/>
            </p:cNvSpPr>
            <p:nvPr/>
          </p:nvSpPr>
          <p:spPr bwMode="auto">
            <a:xfrm>
              <a:off x="4022" y="1920"/>
              <a:ext cx="1200" cy="17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8448" name="Rectangle 32"/>
            <p:cNvSpPr>
              <a:spLocks noChangeArrowheads="1"/>
            </p:cNvSpPr>
            <p:nvPr/>
          </p:nvSpPr>
          <p:spPr bwMode="auto">
            <a:xfrm>
              <a:off x="2486" y="1584"/>
              <a:ext cx="960" cy="163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88449" name="Object 33"/>
            <p:cNvGraphicFramePr>
              <a:graphicFrameLocks noChangeAspect="1"/>
            </p:cNvGraphicFramePr>
            <p:nvPr/>
          </p:nvGraphicFramePr>
          <p:xfrm>
            <a:off x="2860" y="1680"/>
            <a:ext cx="208" cy="480"/>
          </p:xfrm>
          <a:graphic>
            <a:graphicData uri="http://schemas.openxmlformats.org/presentationml/2006/ole">
              <p:oleObj spid="_x0000_s301451" name="Visio" r:id="rId4" imgW="2223000" imgH="4662000" progId="">
                <p:embed/>
              </p:oleObj>
            </a:graphicData>
          </a:graphic>
        </p:graphicFrame>
        <p:sp>
          <p:nvSpPr>
            <p:cNvPr id="188450" name="Line 34"/>
            <p:cNvSpPr>
              <a:spLocks noChangeShapeType="1"/>
            </p:cNvSpPr>
            <p:nvPr/>
          </p:nvSpPr>
          <p:spPr bwMode="auto">
            <a:xfrm flipH="1" flipV="1">
              <a:off x="2966" y="1440"/>
              <a:ext cx="6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8451" name="Line 35"/>
            <p:cNvSpPr>
              <a:spLocks noChangeShapeType="1"/>
            </p:cNvSpPr>
            <p:nvPr/>
          </p:nvSpPr>
          <p:spPr bwMode="auto">
            <a:xfrm>
              <a:off x="2876" y="1440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8452" name="Line 36"/>
            <p:cNvSpPr>
              <a:spLocks noChangeShapeType="1"/>
            </p:cNvSpPr>
            <p:nvPr/>
          </p:nvSpPr>
          <p:spPr bwMode="auto">
            <a:xfrm>
              <a:off x="2972" y="2112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8453" name="Line 37"/>
            <p:cNvSpPr>
              <a:spLocks noChangeShapeType="1"/>
            </p:cNvSpPr>
            <p:nvPr/>
          </p:nvSpPr>
          <p:spPr bwMode="auto">
            <a:xfrm flipH="1" flipV="1">
              <a:off x="2966" y="3072"/>
              <a:ext cx="6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8454" name="AutoShape 38"/>
            <p:cNvSpPr>
              <a:spLocks noChangeArrowheads="1"/>
            </p:cNvSpPr>
            <p:nvPr/>
          </p:nvSpPr>
          <p:spPr bwMode="auto">
            <a:xfrm flipV="1">
              <a:off x="2876" y="3648"/>
              <a:ext cx="192" cy="96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88455" name="Object 39"/>
            <p:cNvGraphicFramePr>
              <a:graphicFrameLocks noChangeAspect="1"/>
            </p:cNvGraphicFramePr>
            <p:nvPr/>
          </p:nvGraphicFramePr>
          <p:xfrm>
            <a:off x="2876" y="2640"/>
            <a:ext cx="208" cy="480"/>
          </p:xfrm>
          <a:graphic>
            <a:graphicData uri="http://schemas.openxmlformats.org/presentationml/2006/ole">
              <p:oleObj spid="_x0000_s301452" name="Visio" r:id="rId5" imgW="292320" imgH="622440" progId="">
                <p:embed/>
              </p:oleObj>
            </a:graphicData>
          </a:graphic>
        </p:graphicFrame>
        <p:sp>
          <p:nvSpPr>
            <p:cNvPr id="188456" name="Line 40"/>
            <p:cNvSpPr>
              <a:spLocks noChangeShapeType="1"/>
            </p:cNvSpPr>
            <p:nvPr/>
          </p:nvSpPr>
          <p:spPr bwMode="auto">
            <a:xfrm>
              <a:off x="4886" y="2400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8457" name="Line 41"/>
            <p:cNvSpPr>
              <a:spLocks noChangeShapeType="1"/>
            </p:cNvSpPr>
            <p:nvPr/>
          </p:nvSpPr>
          <p:spPr bwMode="auto">
            <a:xfrm>
              <a:off x="2972" y="3312"/>
              <a:ext cx="191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8458" name="Line 42"/>
            <p:cNvSpPr>
              <a:spLocks noChangeShapeType="1"/>
            </p:cNvSpPr>
            <p:nvPr/>
          </p:nvSpPr>
          <p:spPr bwMode="auto">
            <a:xfrm flipH="1">
              <a:off x="4886" y="3024"/>
              <a:ext cx="1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8459" name="Line 43"/>
            <p:cNvSpPr>
              <a:spLocks noChangeShapeType="1"/>
            </p:cNvSpPr>
            <p:nvPr/>
          </p:nvSpPr>
          <p:spPr bwMode="auto">
            <a:xfrm>
              <a:off x="2966" y="2400"/>
              <a:ext cx="12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8460" name="Text Box 44"/>
            <p:cNvSpPr txBox="1">
              <a:spLocks noChangeArrowheads="1"/>
            </p:cNvSpPr>
            <p:nvPr/>
          </p:nvSpPr>
          <p:spPr bwMode="auto">
            <a:xfrm>
              <a:off x="2785" y="1104"/>
              <a:ext cx="3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V</a:t>
              </a:r>
              <a:r>
                <a:rPr lang="en-US" altLang="zh-CN" b="1" baseline="-25000"/>
                <a:t>CC</a:t>
              </a:r>
              <a:endParaRPr lang="en-US" altLang="zh-CN" b="1"/>
            </a:p>
          </p:txBody>
        </p:sp>
        <p:sp>
          <p:nvSpPr>
            <p:cNvPr id="188461" name="Text Box 45"/>
            <p:cNvSpPr txBox="1">
              <a:spLocks noChangeArrowheads="1"/>
            </p:cNvSpPr>
            <p:nvPr/>
          </p:nvSpPr>
          <p:spPr bwMode="auto">
            <a:xfrm>
              <a:off x="4007" y="1869"/>
              <a:ext cx="47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 err="1"/>
                <a:t>R</a:t>
              </a:r>
              <a:r>
                <a:rPr lang="en-US" altLang="zh-CN" b="1" baseline="-25000" dirty="0" err="1"/>
                <a:t>Thev</a:t>
              </a:r>
              <a:endParaRPr lang="en-US" altLang="zh-CN" b="1" dirty="0"/>
            </a:p>
          </p:txBody>
        </p:sp>
        <p:sp>
          <p:nvSpPr>
            <p:cNvPr id="188462" name="Text Box 46"/>
            <p:cNvSpPr txBox="1">
              <a:spLocks noChangeArrowheads="1"/>
            </p:cNvSpPr>
            <p:nvPr/>
          </p:nvSpPr>
          <p:spPr bwMode="auto">
            <a:xfrm>
              <a:off x="3068" y="1776"/>
              <a:ext cx="3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Rp</a:t>
              </a:r>
            </a:p>
          </p:txBody>
        </p:sp>
        <p:sp>
          <p:nvSpPr>
            <p:cNvPr id="188463" name="Text Box 47"/>
            <p:cNvSpPr txBox="1">
              <a:spLocks noChangeArrowheads="1"/>
            </p:cNvSpPr>
            <p:nvPr/>
          </p:nvSpPr>
          <p:spPr bwMode="auto">
            <a:xfrm>
              <a:off x="3068" y="2784"/>
              <a:ext cx="3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Rn</a:t>
              </a:r>
            </a:p>
          </p:txBody>
        </p:sp>
        <p:graphicFrame>
          <p:nvGraphicFramePr>
            <p:cNvPr id="188464" name="Object 48"/>
            <p:cNvGraphicFramePr>
              <a:graphicFrameLocks noChangeAspect="1"/>
            </p:cNvGraphicFramePr>
            <p:nvPr/>
          </p:nvGraphicFramePr>
          <p:xfrm>
            <a:off x="4176" y="2280"/>
            <a:ext cx="462" cy="216"/>
          </p:xfrm>
          <a:graphic>
            <a:graphicData uri="http://schemas.openxmlformats.org/presentationml/2006/ole">
              <p:oleObj spid="_x0000_s301453" name="Visio" r:id="rId6" imgW="4662000" imgH="2223000" progId="">
                <p:embed/>
              </p:oleObj>
            </a:graphicData>
          </a:graphic>
        </p:graphicFrame>
        <p:sp>
          <p:nvSpPr>
            <p:cNvPr id="188465" name="Line 49"/>
            <p:cNvSpPr>
              <a:spLocks noChangeShapeType="1"/>
            </p:cNvSpPr>
            <p:nvPr/>
          </p:nvSpPr>
          <p:spPr bwMode="auto">
            <a:xfrm flipH="1">
              <a:off x="4598" y="2400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8466" name="Oval 50"/>
            <p:cNvSpPr>
              <a:spLocks noChangeArrowheads="1"/>
            </p:cNvSpPr>
            <p:nvPr/>
          </p:nvSpPr>
          <p:spPr bwMode="auto">
            <a:xfrm>
              <a:off x="4704" y="2640"/>
              <a:ext cx="384" cy="38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8467" name="Text Box 51"/>
            <p:cNvSpPr txBox="1">
              <a:spLocks noChangeArrowheads="1"/>
            </p:cNvSpPr>
            <p:nvPr/>
          </p:nvSpPr>
          <p:spPr bwMode="auto">
            <a:xfrm>
              <a:off x="4218" y="2544"/>
              <a:ext cx="509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b="1" dirty="0" err="1"/>
                <a:t>V</a:t>
              </a:r>
              <a:r>
                <a:rPr lang="en-US" altLang="zh-CN" b="1" baseline="-25000" dirty="0" err="1"/>
                <a:t>Thev</a:t>
              </a:r>
              <a:r>
                <a:rPr lang="en-US" altLang="zh-CN" b="1" dirty="0"/>
                <a:t> </a:t>
              </a:r>
            </a:p>
          </p:txBody>
        </p:sp>
        <p:sp>
          <p:nvSpPr>
            <p:cNvPr id="188468" name="Text Box 52"/>
            <p:cNvSpPr txBox="1">
              <a:spLocks noChangeArrowheads="1"/>
            </p:cNvSpPr>
            <p:nvPr/>
          </p:nvSpPr>
          <p:spPr bwMode="auto">
            <a:xfrm>
              <a:off x="4896" y="2400"/>
              <a:ext cx="2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b="1"/>
                <a:t>+</a:t>
              </a:r>
            </a:p>
          </p:txBody>
        </p:sp>
        <p:sp>
          <p:nvSpPr>
            <p:cNvPr id="188469" name="Line 53"/>
            <p:cNvSpPr>
              <a:spLocks noChangeShapeType="1"/>
            </p:cNvSpPr>
            <p:nvPr/>
          </p:nvSpPr>
          <p:spPr bwMode="auto">
            <a:xfrm>
              <a:off x="4944" y="312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8470" name="Text Box 54"/>
            <p:cNvSpPr txBox="1">
              <a:spLocks noChangeArrowheads="1"/>
            </p:cNvSpPr>
            <p:nvPr/>
          </p:nvSpPr>
          <p:spPr bwMode="auto">
            <a:xfrm>
              <a:off x="3467" y="2064"/>
              <a:ext cx="60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V</a:t>
              </a:r>
              <a:r>
                <a:rPr lang="en-US" altLang="zh-CN" b="1" baseline="-25000" dirty="0"/>
                <a:t>OUT</a:t>
              </a:r>
            </a:p>
          </p:txBody>
        </p:sp>
        <p:sp>
          <p:nvSpPr>
            <p:cNvPr id="188471" name="Line 55"/>
            <p:cNvSpPr>
              <a:spLocks noChangeShapeType="1"/>
            </p:cNvSpPr>
            <p:nvPr/>
          </p:nvSpPr>
          <p:spPr bwMode="auto">
            <a:xfrm>
              <a:off x="2438" y="2400"/>
              <a:ext cx="192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8472" name="Line 56"/>
            <p:cNvSpPr>
              <a:spLocks noChangeShapeType="1"/>
            </p:cNvSpPr>
            <p:nvPr/>
          </p:nvSpPr>
          <p:spPr bwMode="auto">
            <a:xfrm>
              <a:off x="2630" y="1920"/>
              <a:ext cx="0" cy="912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8473" name="Line 57"/>
            <p:cNvSpPr>
              <a:spLocks noChangeShapeType="1"/>
            </p:cNvSpPr>
            <p:nvPr/>
          </p:nvSpPr>
          <p:spPr bwMode="auto">
            <a:xfrm>
              <a:off x="2630" y="1920"/>
              <a:ext cx="240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8474" name="Line 58"/>
            <p:cNvSpPr>
              <a:spLocks noChangeShapeType="1"/>
            </p:cNvSpPr>
            <p:nvPr/>
          </p:nvSpPr>
          <p:spPr bwMode="auto">
            <a:xfrm>
              <a:off x="2630" y="2832"/>
              <a:ext cx="288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8475" name="Text Box 59"/>
            <p:cNvSpPr txBox="1">
              <a:spLocks noChangeArrowheads="1"/>
            </p:cNvSpPr>
            <p:nvPr/>
          </p:nvSpPr>
          <p:spPr bwMode="auto">
            <a:xfrm>
              <a:off x="2027" y="2256"/>
              <a:ext cx="44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V</a:t>
              </a:r>
              <a:r>
                <a:rPr lang="en-US" altLang="zh-CN" b="1" baseline="-25000" dirty="0"/>
                <a:t>IN</a:t>
              </a:r>
            </a:p>
          </p:txBody>
        </p:sp>
      </p:grpSp>
      <p:sp>
        <p:nvSpPr>
          <p:cNvPr id="60" name="灯片编号占位符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29</a:t>
            </a:fld>
            <a:endParaRPr lang="en-US" altLang="zh-CN"/>
          </a:p>
        </p:txBody>
      </p:sp>
      <p:sp>
        <p:nvSpPr>
          <p:cNvPr id="61" name="矩形 60"/>
          <p:cNvSpPr/>
          <p:nvPr/>
        </p:nvSpPr>
        <p:spPr>
          <a:xfrm>
            <a:off x="627169" y="571564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反相器</a:t>
            </a:r>
            <a:endParaRPr lang="zh-CN" altLang="en-US" b="1" dirty="0"/>
          </a:p>
        </p:txBody>
      </p:sp>
      <p:sp>
        <p:nvSpPr>
          <p:cNvPr id="62" name="Text Box 27"/>
          <p:cNvSpPr txBox="1">
            <a:spLocks noChangeArrowheads="1"/>
          </p:cNvSpPr>
          <p:nvPr/>
        </p:nvSpPr>
        <p:spPr bwMode="auto">
          <a:xfrm>
            <a:off x="1620680" y="3358201"/>
            <a:ext cx="11256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 smtClean="0"/>
              <a:t>p</a:t>
            </a:r>
            <a:r>
              <a:rPr lang="zh-CN" altLang="en-US" b="1" dirty="0" smtClean="0"/>
              <a:t>沟道</a:t>
            </a:r>
            <a:endParaRPr lang="en-US" altLang="zh-CN" b="1" dirty="0"/>
          </a:p>
        </p:txBody>
      </p:sp>
      <p:sp>
        <p:nvSpPr>
          <p:cNvPr id="63" name="Text Box 28"/>
          <p:cNvSpPr txBox="1">
            <a:spLocks noChangeArrowheads="1"/>
          </p:cNvSpPr>
          <p:nvPr/>
        </p:nvSpPr>
        <p:spPr bwMode="auto">
          <a:xfrm>
            <a:off x="1620680" y="4501202"/>
            <a:ext cx="11063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 smtClean="0"/>
              <a:t>n</a:t>
            </a:r>
            <a:r>
              <a:rPr lang="zh-CN" altLang="en-US" b="1" dirty="0" smtClean="0"/>
              <a:t>沟道</a:t>
            </a:r>
            <a:endParaRPr lang="en-US" altLang="zh-CN" b="1" dirty="0"/>
          </a:p>
        </p:txBody>
      </p:sp>
      <p:sp>
        <p:nvSpPr>
          <p:cNvPr id="64" name="矩形 63"/>
          <p:cNvSpPr/>
          <p:nvPr/>
        </p:nvSpPr>
        <p:spPr>
          <a:xfrm>
            <a:off x="4430887" y="6049052"/>
            <a:ext cx="3589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戴文宁电压</a:t>
            </a:r>
            <a:r>
              <a:rPr lang="en-US" altLang="zh-CN" b="1" dirty="0" smtClean="0"/>
              <a:t>V</a:t>
            </a:r>
            <a:r>
              <a:rPr lang="zh-CN" altLang="en-US" b="1" dirty="0" smtClean="0"/>
              <a:t>、电阻</a:t>
            </a:r>
            <a:r>
              <a:rPr lang="en-US" altLang="zh-CN" b="1" dirty="0" smtClean="0"/>
              <a:t>R</a:t>
            </a:r>
            <a:endParaRPr lang="zh-CN" altLang="en-US" b="1" dirty="0"/>
          </a:p>
        </p:txBody>
      </p:sp>
      <p:sp>
        <p:nvSpPr>
          <p:cNvPr id="65" name="矩形 64"/>
          <p:cNvSpPr/>
          <p:nvPr/>
        </p:nvSpPr>
        <p:spPr>
          <a:xfrm>
            <a:off x="7215206" y="2905780"/>
            <a:ext cx="1284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=667</a:t>
            </a:r>
            <a:r>
              <a:rPr lang="zh-CN" altLang="en-US" b="1" dirty="0" smtClean="0"/>
              <a:t>欧</a:t>
            </a:r>
            <a:endParaRPr lang="zh-CN" altLang="en-US" b="1" dirty="0"/>
          </a:p>
        </p:txBody>
      </p:sp>
      <p:sp>
        <p:nvSpPr>
          <p:cNvPr id="66" name="矩形 65"/>
          <p:cNvSpPr/>
          <p:nvPr/>
        </p:nvSpPr>
        <p:spPr>
          <a:xfrm>
            <a:off x="6357950" y="4500570"/>
            <a:ext cx="1378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=3.33</a:t>
            </a:r>
            <a:r>
              <a:rPr lang="zh-CN" altLang="en-US" b="1" dirty="0" smtClean="0"/>
              <a:t>伏</a:t>
            </a:r>
            <a:endParaRPr lang="zh-CN" altLang="en-US" b="1" dirty="0"/>
          </a:p>
        </p:txBody>
      </p:sp>
      <p:sp>
        <p:nvSpPr>
          <p:cNvPr id="67" name="矩形 66"/>
          <p:cNvSpPr/>
          <p:nvPr/>
        </p:nvSpPr>
        <p:spPr>
          <a:xfrm>
            <a:off x="6357950" y="1857364"/>
            <a:ext cx="27860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/>
              <a:t>电阻性负载的</a:t>
            </a:r>
          </a:p>
          <a:p>
            <a:r>
              <a:rPr lang="zh-CN" altLang="en-US" b="1" dirty="0" smtClean="0"/>
              <a:t>戴文宁等效电路</a:t>
            </a:r>
            <a:endParaRPr lang="en-US" altLang="zh-CN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0" grpId="0"/>
      <p:bldP spid="64" grpId="0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23850" y="2020888"/>
            <a:ext cx="6371245" cy="2271713"/>
            <a:chOff x="192" y="1264"/>
            <a:chExt cx="2924" cy="1431"/>
          </a:xfrm>
        </p:grpSpPr>
        <p:sp>
          <p:nvSpPr>
            <p:cNvPr id="28676" name="AutoShape 4"/>
            <p:cNvSpPr>
              <a:spLocks/>
            </p:cNvSpPr>
            <p:nvPr/>
          </p:nvSpPr>
          <p:spPr bwMode="auto">
            <a:xfrm>
              <a:off x="816" y="1488"/>
              <a:ext cx="240" cy="672"/>
            </a:xfrm>
            <a:prstGeom prst="leftBrace">
              <a:avLst>
                <a:gd name="adj1" fmla="val 2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>
              <a:off x="192" y="1632"/>
              <a:ext cx="55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双值</a:t>
              </a:r>
            </a:p>
          </p:txBody>
        </p:sp>
        <p:sp>
          <p:nvSpPr>
            <p:cNvPr id="28680" name="Rectangle 8"/>
            <p:cNvSpPr>
              <a:spLocks noChangeArrowheads="1"/>
            </p:cNvSpPr>
            <p:nvPr/>
          </p:nvSpPr>
          <p:spPr bwMode="auto">
            <a:xfrm>
              <a:off x="1168" y="1954"/>
              <a:ext cx="1948" cy="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电路  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黑体" pitchFamily="49" charset="-122"/>
                </a:rPr>
                <a:t>“</a:t>
              </a: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V</a:t>
              </a:r>
              <a:r>
                <a:rPr lang="en-US" altLang="zh-CN" sz="32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L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黑体" pitchFamily="49" charset="-122"/>
                </a:rPr>
                <a:t>”    “</a:t>
              </a:r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V</a:t>
              </a:r>
              <a:r>
                <a:rPr lang="en-US" altLang="zh-CN" sz="3200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H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黑体" pitchFamily="49" charset="-122"/>
                </a:rPr>
                <a:t>”</a:t>
              </a:r>
              <a:endPara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  <a:p>
              <a:pPr>
                <a:spcBef>
                  <a:spcPct val="20000"/>
                </a:spcBef>
              </a:pPr>
              <a:endPara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8681" name="Rectangle 9"/>
            <p:cNvSpPr>
              <a:spLocks noChangeArrowheads="1"/>
            </p:cNvSpPr>
            <p:nvPr/>
          </p:nvSpPr>
          <p:spPr bwMode="auto">
            <a:xfrm>
              <a:off x="1168" y="1264"/>
              <a:ext cx="178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符号  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黑体" pitchFamily="49" charset="-122"/>
                </a:rPr>
                <a:t>“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黑体" pitchFamily="49" charset="-122"/>
                </a:rPr>
                <a:t>”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黑体" pitchFamily="49" charset="-122"/>
                </a:rPr>
                <a:t>“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黑体" pitchFamily="49" charset="-122"/>
                </a:rPr>
                <a:t>”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304800" y="1066800"/>
            <a:ext cx="587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前面介绍了逻辑变量是</a:t>
            </a:r>
            <a:r>
              <a:rPr lang="zh-CN" altLang="en-US" sz="3200">
                <a:solidFill>
                  <a:srgbClr val="FFF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双值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变量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304800" y="228600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概述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95536" y="3973090"/>
            <a:ext cx="1809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工程上：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95536" y="4887490"/>
            <a:ext cx="6953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用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黑体" pitchFamily="49" charset="-122"/>
              </a:rPr>
              <a:t>“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黑体" pitchFamily="49" charset="-122"/>
              </a:rPr>
              <a:t>”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表示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V</a:t>
            </a:r>
            <a:r>
              <a:rPr lang="en-US" altLang="zh-CN" sz="32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L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用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黑体" pitchFamily="49" charset="-122"/>
              </a:rPr>
              <a:t>“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黑体" pitchFamily="49" charset="-122"/>
              </a:rPr>
              <a:t>”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表示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V</a:t>
            </a:r>
            <a:r>
              <a:rPr lang="en-US" altLang="zh-CN" sz="32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H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称</a:t>
            </a:r>
            <a:r>
              <a:rPr lang="zh-CN" altLang="en-US" sz="3200">
                <a:solidFill>
                  <a:srgbClr val="FFF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正逻辑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395536" y="5801890"/>
            <a:ext cx="78438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用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黑体" pitchFamily="49" charset="-122"/>
              </a:rPr>
              <a:t>“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黑体" pitchFamily="49" charset="-122"/>
              </a:rPr>
              <a:t>”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表示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V</a:t>
            </a:r>
            <a:r>
              <a:rPr lang="en-US" altLang="zh-CN" sz="32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H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用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黑体" pitchFamily="49" charset="-122"/>
              </a:rPr>
              <a:t>“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黑体" pitchFamily="49" charset="-122"/>
              </a:rPr>
              <a:t>”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表示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V</a:t>
            </a:r>
            <a:r>
              <a:rPr lang="en-US" altLang="zh-CN" sz="32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L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称</a:t>
            </a:r>
            <a:r>
              <a:rPr lang="zh-CN" altLang="en-US" sz="3200" dirty="0">
                <a:solidFill>
                  <a:srgbClr val="FFF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负逻辑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 build="p" autoUpdateAnimBg="0"/>
      <p:bldP spid="12" grpId="0" build="p" autoUpdateAnimBg="0"/>
      <p:bldP spid="13" grpId="0" build="p" autoUpdateAnimBg="0"/>
      <p:bldP spid="14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22205" y="191906"/>
            <a:ext cx="3924300" cy="4454526"/>
            <a:chOff x="215" y="458"/>
            <a:chExt cx="2472" cy="2806"/>
          </a:xfrm>
        </p:grpSpPr>
        <p:graphicFrame>
          <p:nvGraphicFramePr>
            <p:cNvPr id="189443" name="Object 3"/>
            <p:cNvGraphicFramePr>
              <a:graphicFrameLocks noChangeAspect="1"/>
            </p:cNvGraphicFramePr>
            <p:nvPr/>
          </p:nvGraphicFramePr>
          <p:xfrm>
            <a:off x="949" y="1344"/>
            <a:ext cx="208" cy="480"/>
          </p:xfrm>
          <a:graphic>
            <a:graphicData uri="http://schemas.openxmlformats.org/presentationml/2006/ole">
              <p:oleObj spid="_x0000_s302344" name="Visio" r:id="rId3" imgW="292320" imgH="622440" progId="">
                <p:embed/>
              </p:oleObj>
            </a:graphicData>
          </a:graphic>
        </p:graphicFrame>
        <p:sp>
          <p:nvSpPr>
            <p:cNvPr id="189444" name="Line 4"/>
            <p:cNvSpPr>
              <a:spLocks noChangeShapeType="1"/>
            </p:cNvSpPr>
            <p:nvPr/>
          </p:nvSpPr>
          <p:spPr bwMode="auto">
            <a:xfrm flipV="1">
              <a:off x="1061" y="864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9445" name="Line 5"/>
            <p:cNvSpPr>
              <a:spLocks noChangeShapeType="1"/>
            </p:cNvSpPr>
            <p:nvPr/>
          </p:nvSpPr>
          <p:spPr bwMode="auto">
            <a:xfrm>
              <a:off x="965" y="864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9446" name="Line 6"/>
            <p:cNvSpPr>
              <a:spLocks noChangeShapeType="1"/>
            </p:cNvSpPr>
            <p:nvPr/>
          </p:nvSpPr>
          <p:spPr bwMode="auto">
            <a:xfrm>
              <a:off x="1061" y="1776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9447" name="Line 7"/>
            <p:cNvSpPr>
              <a:spLocks noChangeShapeType="1"/>
            </p:cNvSpPr>
            <p:nvPr/>
          </p:nvSpPr>
          <p:spPr bwMode="auto">
            <a:xfrm flipV="1">
              <a:off x="1061" y="2736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9448" name="AutoShape 8"/>
            <p:cNvSpPr>
              <a:spLocks noChangeArrowheads="1"/>
            </p:cNvSpPr>
            <p:nvPr/>
          </p:nvSpPr>
          <p:spPr bwMode="auto">
            <a:xfrm flipV="1">
              <a:off x="965" y="3168"/>
              <a:ext cx="192" cy="96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89449" name="Object 9"/>
            <p:cNvGraphicFramePr>
              <a:graphicFrameLocks noChangeAspect="1"/>
            </p:cNvGraphicFramePr>
            <p:nvPr/>
          </p:nvGraphicFramePr>
          <p:xfrm>
            <a:off x="965" y="2304"/>
            <a:ext cx="208" cy="480"/>
          </p:xfrm>
          <a:graphic>
            <a:graphicData uri="http://schemas.openxmlformats.org/presentationml/2006/ole">
              <p:oleObj spid="_x0000_s302345" name="Visio" r:id="rId4" imgW="292320" imgH="622440" progId="">
                <p:embed/>
              </p:oleObj>
            </a:graphicData>
          </a:graphic>
        </p:graphicFrame>
        <p:sp>
          <p:nvSpPr>
            <p:cNvPr id="189450" name="Line 10"/>
            <p:cNvSpPr>
              <a:spLocks noChangeShapeType="1"/>
            </p:cNvSpPr>
            <p:nvPr/>
          </p:nvSpPr>
          <p:spPr bwMode="auto">
            <a:xfrm>
              <a:off x="1061" y="2976"/>
              <a:ext cx="12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9451" name="Line 11"/>
            <p:cNvSpPr>
              <a:spLocks noChangeShapeType="1"/>
            </p:cNvSpPr>
            <p:nvPr/>
          </p:nvSpPr>
          <p:spPr bwMode="auto">
            <a:xfrm>
              <a:off x="2309" y="2736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9452" name="Line 12"/>
            <p:cNvSpPr>
              <a:spLocks noChangeShapeType="1"/>
            </p:cNvSpPr>
            <p:nvPr/>
          </p:nvSpPr>
          <p:spPr bwMode="auto">
            <a:xfrm>
              <a:off x="2309" y="115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9453" name="Line 13"/>
            <p:cNvSpPr>
              <a:spLocks noChangeShapeType="1"/>
            </p:cNvSpPr>
            <p:nvPr/>
          </p:nvSpPr>
          <p:spPr bwMode="auto">
            <a:xfrm>
              <a:off x="1061" y="1152"/>
              <a:ext cx="12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9454" name="Text Box 14"/>
            <p:cNvSpPr txBox="1">
              <a:spLocks noChangeArrowheads="1"/>
            </p:cNvSpPr>
            <p:nvPr/>
          </p:nvSpPr>
          <p:spPr bwMode="auto">
            <a:xfrm>
              <a:off x="575" y="458"/>
              <a:ext cx="10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V</a:t>
              </a:r>
              <a:r>
                <a:rPr lang="en-US" altLang="zh-CN" b="1" baseline="-25000" dirty="0"/>
                <a:t>CC</a:t>
              </a:r>
              <a:r>
                <a:rPr lang="en-US" altLang="zh-CN" b="1" dirty="0"/>
                <a:t> = + 5.0V</a:t>
              </a:r>
            </a:p>
          </p:txBody>
        </p:sp>
        <p:sp>
          <p:nvSpPr>
            <p:cNvPr id="189455" name="Text Box 15"/>
            <p:cNvSpPr txBox="1">
              <a:spLocks noChangeArrowheads="1"/>
            </p:cNvSpPr>
            <p:nvPr/>
          </p:nvSpPr>
          <p:spPr bwMode="auto">
            <a:xfrm>
              <a:off x="215" y="1277"/>
              <a:ext cx="745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altLang="zh-CN" b="1" dirty="0" err="1">
                  <a:solidFill>
                    <a:srgbClr val="FFFF00"/>
                  </a:solidFill>
                </a:rPr>
                <a:t>Rp</a:t>
              </a:r>
              <a:endParaRPr lang="en-US" altLang="zh-CN" b="1" dirty="0">
                <a:solidFill>
                  <a:srgbClr val="FFFF00"/>
                </a:solidFill>
              </a:endParaRPr>
            </a:p>
            <a:p>
              <a:pPr algn="r">
                <a:lnSpc>
                  <a:spcPct val="110000"/>
                </a:lnSpc>
              </a:pPr>
              <a:r>
                <a:rPr lang="zh-CN" altLang="en-US" b="1" dirty="0"/>
                <a:t>&gt;1</a:t>
              </a:r>
              <a:r>
                <a:rPr lang="en-US" altLang="zh-CN" b="1" dirty="0"/>
                <a:t>M</a:t>
              </a:r>
              <a:r>
                <a:rPr lang="en-US" altLang="zh-CN" b="1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189456" name="Text Box 16"/>
            <p:cNvSpPr txBox="1">
              <a:spLocks noChangeArrowheads="1"/>
            </p:cNvSpPr>
            <p:nvPr/>
          </p:nvSpPr>
          <p:spPr bwMode="auto">
            <a:xfrm>
              <a:off x="672" y="2352"/>
              <a:ext cx="40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 err="1">
                  <a:solidFill>
                    <a:srgbClr val="FFFF00"/>
                  </a:solidFill>
                </a:rPr>
                <a:t>Rn</a:t>
              </a:r>
              <a:endParaRPr lang="en-US" altLang="zh-CN" b="1" dirty="0">
                <a:solidFill>
                  <a:srgbClr val="FFFF00"/>
                </a:solidFill>
              </a:endParaRPr>
            </a:p>
          </p:txBody>
        </p:sp>
        <p:sp>
          <p:nvSpPr>
            <p:cNvPr id="189457" name="Line 17"/>
            <p:cNvSpPr>
              <a:spLocks noChangeShapeType="1"/>
            </p:cNvSpPr>
            <p:nvPr/>
          </p:nvSpPr>
          <p:spPr bwMode="auto">
            <a:xfrm>
              <a:off x="1055" y="2064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9458" name="Rectangle 18"/>
            <p:cNvSpPr>
              <a:spLocks noChangeArrowheads="1"/>
            </p:cNvSpPr>
            <p:nvPr/>
          </p:nvSpPr>
          <p:spPr bwMode="auto">
            <a:xfrm>
              <a:off x="1919" y="1392"/>
              <a:ext cx="768" cy="134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 b="1" dirty="0"/>
            </a:p>
            <a:p>
              <a:pPr algn="ctr"/>
              <a:endParaRPr lang="zh-CN" altLang="en-US" b="1" dirty="0"/>
            </a:p>
            <a:p>
              <a:pPr algn="ctr"/>
              <a:r>
                <a:rPr lang="zh-CN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电阻性</a:t>
              </a:r>
            </a:p>
            <a:p>
              <a:pPr algn="ctr"/>
              <a:r>
                <a:rPr lang="zh-CN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负载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587480" y="1522230"/>
            <a:ext cx="1600200" cy="2514600"/>
            <a:chOff x="1056" y="1248"/>
            <a:chExt cx="1008" cy="1584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1056" y="1248"/>
              <a:ext cx="1008" cy="1584"/>
              <a:chOff x="1296" y="1248"/>
              <a:chExt cx="864" cy="1584"/>
            </a:xfrm>
          </p:grpSpPr>
          <p:sp>
            <p:nvSpPr>
              <p:cNvPr id="189461" name="Line 21"/>
              <p:cNvSpPr>
                <a:spLocks noChangeShapeType="1"/>
              </p:cNvSpPr>
              <p:nvPr/>
            </p:nvSpPr>
            <p:spPr bwMode="auto">
              <a:xfrm>
                <a:off x="2160" y="1248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89462" name="Arc 22"/>
              <p:cNvSpPr>
                <a:spLocks/>
              </p:cNvSpPr>
              <p:nvPr/>
            </p:nvSpPr>
            <p:spPr bwMode="auto">
              <a:xfrm flipV="1">
                <a:off x="1920" y="1728"/>
                <a:ext cx="240" cy="2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9463" name="Arc 23"/>
              <p:cNvSpPr>
                <a:spLocks/>
              </p:cNvSpPr>
              <p:nvPr/>
            </p:nvSpPr>
            <p:spPr bwMode="auto">
              <a:xfrm flipH="1">
                <a:off x="1296" y="1968"/>
                <a:ext cx="240" cy="2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9464" name="Line 24"/>
              <p:cNvSpPr>
                <a:spLocks noChangeShapeType="1"/>
              </p:cNvSpPr>
              <p:nvPr/>
            </p:nvSpPr>
            <p:spPr bwMode="auto">
              <a:xfrm>
                <a:off x="1536" y="196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89465" name="Line 25"/>
              <p:cNvSpPr>
                <a:spLocks noChangeShapeType="1"/>
              </p:cNvSpPr>
              <p:nvPr/>
            </p:nvSpPr>
            <p:spPr bwMode="auto">
              <a:xfrm>
                <a:off x="1296" y="2208"/>
                <a:ext cx="0" cy="624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189466" name="Text Box 26"/>
            <p:cNvSpPr txBox="1">
              <a:spLocks noChangeArrowheads="1"/>
            </p:cNvSpPr>
            <p:nvPr/>
          </p:nvSpPr>
          <p:spPr bwMode="auto">
            <a:xfrm>
              <a:off x="1152" y="1584"/>
              <a:ext cx="576" cy="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b="1">
                  <a:solidFill>
                    <a:schemeClr val="accent1"/>
                  </a:solidFill>
                </a:rPr>
                <a:t>V</a:t>
              </a:r>
              <a:r>
                <a:rPr lang="en-US" altLang="zh-CN" b="1" baseline="-25000">
                  <a:solidFill>
                    <a:schemeClr val="accent1"/>
                  </a:solidFill>
                </a:rPr>
                <a:t>OLmax</a:t>
              </a:r>
            </a:p>
            <a:p>
              <a:pPr algn="ctr">
                <a:lnSpc>
                  <a:spcPct val="110000"/>
                </a:lnSpc>
              </a:pPr>
              <a:endParaRPr lang="en-US" altLang="zh-CN" b="1" baseline="-25000">
                <a:solidFill>
                  <a:schemeClr val="accent1"/>
                </a:solidFill>
              </a:endParaRPr>
            </a:p>
            <a:p>
              <a:pPr algn="ctr">
                <a:lnSpc>
                  <a:spcPct val="110000"/>
                </a:lnSpc>
              </a:pPr>
              <a:r>
                <a:rPr lang="en-US" altLang="zh-CN" b="1">
                  <a:solidFill>
                    <a:schemeClr val="accent1"/>
                  </a:solidFill>
                </a:rPr>
                <a:t>I</a:t>
              </a:r>
              <a:r>
                <a:rPr lang="en-US" altLang="zh-CN" b="1" baseline="-25000">
                  <a:solidFill>
                    <a:schemeClr val="accent1"/>
                  </a:solidFill>
                </a:rPr>
                <a:t>OLmax</a:t>
              </a:r>
            </a:p>
          </p:txBody>
        </p:sp>
      </p:grpSp>
      <p:sp>
        <p:nvSpPr>
          <p:cNvPr id="28" name="灯片编号占位符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D5D8-2F5E-4D45-9133-1E552CC3DE09}" type="slidenum">
              <a:rPr lang="zh-CN" altLang="en-US" smtClean="0"/>
              <a:pPr/>
              <a:t>30</a:t>
            </a:fld>
            <a:endParaRPr lang="en-US" altLang="zh-CN" dirty="0"/>
          </a:p>
        </p:txBody>
      </p:sp>
      <p:sp>
        <p:nvSpPr>
          <p:cNvPr id="29" name="矩形 28"/>
          <p:cNvSpPr/>
          <p:nvPr/>
        </p:nvSpPr>
        <p:spPr>
          <a:xfrm>
            <a:off x="5286380" y="4620292"/>
            <a:ext cx="2343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CMOS</a:t>
            </a:r>
            <a:r>
              <a:rPr lang="zh-CN" altLang="en-US" b="1" dirty="0" smtClean="0">
                <a:solidFill>
                  <a:srgbClr val="FFFF00"/>
                </a:solidFill>
              </a:rPr>
              <a:t>反相器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14282" y="500042"/>
            <a:ext cx="5535490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/>
              <a:t>CMOS</a:t>
            </a:r>
            <a:r>
              <a:rPr lang="zh-CN" altLang="en-US" sz="3200" b="1" dirty="0" smtClean="0"/>
              <a:t>反相器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输入为高态</a:t>
            </a:r>
            <a:r>
              <a:rPr lang="zh-CN" altLang="en-US" sz="3200" b="1" dirty="0" smtClean="0"/>
              <a:t>时，</a:t>
            </a:r>
            <a:endParaRPr lang="en-US" altLang="zh-CN" sz="3200" b="1" dirty="0" smtClean="0"/>
          </a:p>
          <a:p>
            <a:r>
              <a:rPr lang="zh-CN" altLang="en-US" sz="3200" b="1" dirty="0" smtClean="0">
                <a:solidFill>
                  <a:srgbClr val="FFFF00"/>
                </a:solidFill>
              </a:rPr>
              <a:t>输出为低态</a:t>
            </a:r>
            <a:r>
              <a:rPr lang="zh-CN" altLang="en-US" sz="3200" b="1" dirty="0" smtClean="0"/>
              <a:t>。</a:t>
            </a:r>
            <a:endParaRPr lang="en-US" altLang="zh-CN" sz="3200" b="1" dirty="0" smtClean="0"/>
          </a:p>
          <a:p>
            <a:r>
              <a:rPr lang="en-US" altLang="zh-CN" sz="3200" b="1" dirty="0" smtClean="0"/>
              <a:t>n</a:t>
            </a:r>
            <a:r>
              <a:rPr lang="zh-CN" altLang="en-US" sz="3200" b="1" dirty="0" smtClean="0"/>
              <a:t>沟道导通，</a:t>
            </a:r>
            <a:r>
              <a:rPr lang="en-US" altLang="zh-CN" sz="3200" b="1" dirty="0" smtClean="0"/>
              <a:t>100</a:t>
            </a:r>
            <a:r>
              <a:rPr lang="zh-CN" altLang="en-US" sz="3200" b="1" dirty="0" smtClean="0"/>
              <a:t>欧。</a:t>
            </a:r>
            <a:endParaRPr lang="en-US" altLang="zh-CN" sz="3200" b="1" dirty="0" smtClean="0"/>
          </a:p>
          <a:p>
            <a:r>
              <a:rPr lang="en-US" altLang="zh-CN" sz="3200" b="1" dirty="0" smtClean="0"/>
              <a:t>p</a:t>
            </a:r>
            <a:r>
              <a:rPr lang="zh-CN" altLang="en-US" sz="3200" b="1" dirty="0" smtClean="0"/>
              <a:t>沟道断开，大于</a:t>
            </a:r>
            <a:r>
              <a:rPr lang="en-US" altLang="zh-CN" sz="3200" b="1" dirty="0" smtClean="0"/>
              <a:t>1</a:t>
            </a:r>
            <a:r>
              <a:rPr lang="zh-CN" altLang="en-US" sz="3200" b="1" dirty="0" smtClean="0"/>
              <a:t>兆欧。</a:t>
            </a:r>
            <a:endParaRPr lang="zh-CN" altLang="en-US" sz="3200" b="1" dirty="0"/>
          </a:p>
        </p:txBody>
      </p:sp>
      <p:sp>
        <p:nvSpPr>
          <p:cNvPr id="31" name="矩形 30"/>
          <p:cNvSpPr/>
          <p:nvPr/>
        </p:nvSpPr>
        <p:spPr>
          <a:xfrm>
            <a:off x="142844" y="3009971"/>
            <a:ext cx="512832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/>
              <a:t>电流从</a:t>
            </a:r>
            <a:r>
              <a:rPr lang="zh-CN" altLang="en-US" sz="3200" b="1" dirty="0" smtClean="0">
                <a:solidFill>
                  <a:schemeClr val="accent1"/>
                </a:solidFill>
              </a:rPr>
              <a:t>电源</a:t>
            </a:r>
            <a:r>
              <a:rPr lang="zh-CN" altLang="en-US" sz="3200" b="1" dirty="0" smtClean="0"/>
              <a:t>，流经</a:t>
            </a:r>
            <a:r>
              <a:rPr lang="zh-CN" altLang="en-US" sz="3200" b="1" dirty="0" smtClean="0">
                <a:solidFill>
                  <a:schemeClr val="accent1"/>
                </a:solidFill>
              </a:rPr>
              <a:t>负载</a:t>
            </a:r>
            <a:r>
              <a:rPr lang="zh-CN" altLang="en-US" sz="3200" b="1" dirty="0" smtClean="0"/>
              <a:t>、</a:t>
            </a:r>
            <a:endParaRPr lang="en-US" altLang="zh-CN" sz="3200" b="1" dirty="0" smtClean="0"/>
          </a:p>
          <a:p>
            <a:r>
              <a:rPr lang="zh-CN" altLang="en-US" sz="3200" b="1" dirty="0" smtClean="0"/>
              <a:t>再流进</a:t>
            </a:r>
            <a:r>
              <a:rPr lang="zh-CN" altLang="en-US" sz="3200" b="1" dirty="0" smtClean="0">
                <a:solidFill>
                  <a:schemeClr val="accent1"/>
                </a:solidFill>
              </a:rPr>
              <a:t>器件输出端</a:t>
            </a:r>
            <a:r>
              <a:rPr lang="zh-CN" altLang="en-US" sz="3200" b="1" dirty="0" smtClean="0"/>
              <a:t>到</a:t>
            </a:r>
            <a:r>
              <a:rPr lang="zh-CN" altLang="en-US" sz="3200" b="1" dirty="0" smtClean="0">
                <a:solidFill>
                  <a:schemeClr val="accent1"/>
                </a:solidFill>
              </a:rPr>
              <a:t>地</a:t>
            </a:r>
            <a:r>
              <a:rPr lang="zh-CN" altLang="en-US" sz="3200" b="1" dirty="0" smtClean="0"/>
              <a:t>时，</a:t>
            </a:r>
            <a:endParaRPr lang="en-US" altLang="zh-CN" sz="3200" b="1" dirty="0" smtClean="0"/>
          </a:p>
          <a:p>
            <a:r>
              <a:rPr lang="zh-CN" altLang="en-US" sz="3200" b="1" dirty="0" smtClean="0"/>
              <a:t>称器件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输出端吸收电流</a:t>
            </a:r>
            <a:r>
              <a:rPr lang="zh-CN" altLang="en-US" sz="3200" b="1" dirty="0" smtClean="0"/>
              <a:t>。</a:t>
            </a:r>
            <a:endParaRPr lang="zh-CN" altLang="en-US" sz="3200" b="1" dirty="0"/>
          </a:p>
        </p:txBody>
      </p:sp>
      <p:sp>
        <p:nvSpPr>
          <p:cNvPr id="32" name="矩形 31"/>
          <p:cNvSpPr/>
          <p:nvPr/>
        </p:nvSpPr>
        <p:spPr>
          <a:xfrm>
            <a:off x="285720" y="5495054"/>
            <a:ext cx="8335936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/>
              <a:t>输出为低态时，输出电压</a:t>
            </a:r>
            <a:r>
              <a:rPr lang="en-US" altLang="zh-CN" sz="3200" b="1" dirty="0" smtClean="0"/>
              <a:t>V</a:t>
            </a:r>
            <a:r>
              <a:rPr lang="en-US" altLang="zh-CN" sz="3200" b="1" baseline="-25000" dirty="0" smtClean="0"/>
              <a:t>OUT  </a:t>
            </a:r>
            <a:r>
              <a:rPr lang="en-US" altLang="zh-CN" sz="3200" b="1" dirty="0" smtClean="0"/>
              <a:t>&lt; =  </a:t>
            </a:r>
            <a:r>
              <a:rPr lang="en-US" altLang="zh-CN" sz="3200" b="1" dirty="0" err="1" smtClean="0"/>
              <a:t>V</a:t>
            </a:r>
            <a:r>
              <a:rPr lang="en-US" altLang="zh-CN" sz="3200" b="1" baseline="-25000" dirty="0" err="1" smtClean="0"/>
              <a:t>OLmax</a:t>
            </a:r>
            <a:endParaRPr lang="en-US" altLang="zh-CN" sz="3200" b="1" dirty="0" smtClean="0"/>
          </a:p>
          <a:p>
            <a:pPr>
              <a:spcBef>
                <a:spcPts val="600"/>
              </a:spcBef>
            </a:pPr>
            <a:r>
              <a:rPr lang="zh-CN" altLang="en-US" sz="3200" b="1" dirty="0" smtClean="0"/>
              <a:t>输出端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能吸收的最大电流</a:t>
            </a:r>
            <a:r>
              <a:rPr lang="zh-CN" altLang="en-US" sz="3200" b="1" dirty="0" smtClean="0"/>
              <a:t>：</a:t>
            </a:r>
            <a:r>
              <a:rPr lang="en-US" altLang="zh-CN" sz="3200" b="1" dirty="0" err="1" smtClean="0">
                <a:latin typeface="Tahoma" pitchFamily="34" charset="0"/>
              </a:rPr>
              <a:t>I</a:t>
            </a:r>
            <a:r>
              <a:rPr lang="en-US" altLang="zh-CN" sz="3200" b="1" baseline="-25000" dirty="0" err="1" smtClean="0">
                <a:latin typeface="Tahoma" pitchFamily="34" charset="0"/>
              </a:rPr>
              <a:t>OLmax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（</a:t>
            </a:r>
            <a:r>
              <a:rPr lang="zh-CN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灌电流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）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159381" y="428604"/>
            <a:ext cx="3849688" cy="4429126"/>
            <a:chOff x="2999" y="474"/>
            <a:chExt cx="2425" cy="2790"/>
          </a:xfrm>
        </p:grpSpPr>
        <p:graphicFrame>
          <p:nvGraphicFramePr>
            <p:cNvPr id="190467" name="Object 3"/>
            <p:cNvGraphicFramePr>
              <a:graphicFrameLocks noChangeAspect="1"/>
            </p:cNvGraphicFramePr>
            <p:nvPr/>
          </p:nvGraphicFramePr>
          <p:xfrm>
            <a:off x="3686" y="1344"/>
            <a:ext cx="208" cy="480"/>
          </p:xfrm>
          <a:graphic>
            <a:graphicData uri="http://schemas.openxmlformats.org/presentationml/2006/ole">
              <p:oleObj spid="_x0000_s303368" name="Visio" r:id="rId3" imgW="292320" imgH="622440" progId="">
                <p:embed/>
              </p:oleObj>
            </a:graphicData>
          </a:graphic>
        </p:graphicFrame>
        <p:sp>
          <p:nvSpPr>
            <p:cNvPr id="190468" name="Line 4"/>
            <p:cNvSpPr>
              <a:spLocks noChangeShapeType="1"/>
            </p:cNvSpPr>
            <p:nvPr/>
          </p:nvSpPr>
          <p:spPr bwMode="auto">
            <a:xfrm flipV="1">
              <a:off x="3798" y="864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0469" name="Line 5"/>
            <p:cNvSpPr>
              <a:spLocks noChangeShapeType="1"/>
            </p:cNvSpPr>
            <p:nvPr/>
          </p:nvSpPr>
          <p:spPr bwMode="auto">
            <a:xfrm>
              <a:off x="3702" y="864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0470" name="Line 6"/>
            <p:cNvSpPr>
              <a:spLocks noChangeShapeType="1"/>
            </p:cNvSpPr>
            <p:nvPr/>
          </p:nvSpPr>
          <p:spPr bwMode="auto">
            <a:xfrm>
              <a:off x="3798" y="1776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0471" name="Line 7"/>
            <p:cNvSpPr>
              <a:spLocks noChangeShapeType="1"/>
            </p:cNvSpPr>
            <p:nvPr/>
          </p:nvSpPr>
          <p:spPr bwMode="auto">
            <a:xfrm flipV="1">
              <a:off x="3798" y="2736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0472" name="AutoShape 8"/>
            <p:cNvSpPr>
              <a:spLocks noChangeArrowheads="1"/>
            </p:cNvSpPr>
            <p:nvPr/>
          </p:nvSpPr>
          <p:spPr bwMode="auto">
            <a:xfrm flipV="1">
              <a:off x="3702" y="3168"/>
              <a:ext cx="192" cy="96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90473" name="Object 9"/>
            <p:cNvGraphicFramePr>
              <a:graphicFrameLocks noChangeAspect="1"/>
            </p:cNvGraphicFramePr>
            <p:nvPr/>
          </p:nvGraphicFramePr>
          <p:xfrm>
            <a:off x="3702" y="2304"/>
            <a:ext cx="208" cy="480"/>
          </p:xfrm>
          <a:graphic>
            <a:graphicData uri="http://schemas.openxmlformats.org/presentationml/2006/ole">
              <p:oleObj spid="_x0000_s303369" name="Visio" r:id="rId4" imgW="292320" imgH="622440" progId="">
                <p:embed/>
              </p:oleObj>
            </a:graphicData>
          </a:graphic>
        </p:graphicFrame>
        <p:sp>
          <p:nvSpPr>
            <p:cNvPr id="190474" name="Line 10"/>
            <p:cNvSpPr>
              <a:spLocks noChangeShapeType="1"/>
            </p:cNvSpPr>
            <p:nvPr/>
          </p:nvSpPr>
          <p:spPr bwMode="auto">
            <a:xfrm>
              <a:off x="3798" y="2976"/>
              <a:ext cx="12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0475" name="Line 11"/>
            <p:cNvSpPr>
              <a:spLocks noChangeShapeType="1"/>
            </p:cNvSpPr>
            <p:nvPr/>
          </p:nvSpPr>
          <p:spPr bwMode="auto">
            <a:xfrm>
              <a:off x="5046" y="2736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0476" name="Line 12"/>
            <p:cNvSpPr>
              <a:spLocks noChangeShapeType="1"/>
            </p:cNvSpPr>
            <p:nvPr/>
          </p:nvSpPr>
          <p:spPr bwMode="auto">
            <a:xfrm>
              <a:off x="5046" y="115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0477" name="Line 13"/>
            <p:cNvSpPr>
              <a:spLocks noChangeShapeType="1"/>
            </p:cNvSpPr>
            <p:nvPr/>
          </p:nvSpPr>
          <p:spPr bwMode="auto">
            <a:xfrm>
              <a:off x="3798" y="1152"/>
              <a:ext cx="12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0478" name="Text Box 14"/>
            <p:cNvSpPr txBox="1">
              <a:spLocks noChangeArrowheads="1"/>
            </p:cNvSpPr>
            <p:nvPr/>
          </p:nvSpPr>
          <p:spPr bwMode="auto">
            <a:xfrm>
              <a:off x="3312" y="474"/>
              <a:ext cx="10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V</a:t>
              </a:r>
              <a:r>
                <a:rPr lang="en-US" altLang="zh-CN" b="1" baseline="-25000" dirty="0"/>
                <a:t>CC</a:t>
              </a:r>
              <a:r>
                <a:rPr lang="en-US" altLang="zh-CN" b="1" dirty="0"/>
                <a:t> = + 5.0V</a:t>
              </a:r>
            </a:p>
          </p:txBody>
        </p:sp>
        <p:sp>
          <p:nvSpPr>
            <p:cNvPr id="190479" name="Text Box 15"/>
            <p:cNvSpPr txBox="1">
              <a:spLocks noChangeArrowheads="1"/>
            </p:cNvSpPr>
            <p:nvPr/>
          </p:nvSpPr>
          <p:spPr bwMode="auto">
            <a:xfrm>
              <a:off x="3328" y="1392"/>
              <a:ext cx="40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altLang="zh-CN" b="1" dirty="0" err="1">
                  <a:solidFill>
                    <a:srgbClr val="FFFF00"/>
                  </a:solidFill>
                </a:rPr>
                <a:t>Rp</a:t>
              </a:r>
              <a:endParaRPr lang="en-US" altLang="zh-CN" b="1" dirty="0">
                <a:solidFill>
                  <a:srgbClr val="FFFF00"/>
                </a:solidFill>
              </a:endParaRPr>
            </a:p>
          </p:txBody>
        </p:sp>
        <p:sp>
          <p:nvSpPr>
            <p:cNvPr id="190480" name="Text Box 16"/>
            <p:cNvSpPr txBox="1">
              <a:spLocks noChangeArrowheads="1"/>
            </p:cNvSpPr>
            <p:nvPr/>
          </p:nvSpPr>
          <p:spPr bwMode="auto">
            <a:xfrm>
              <a:off x="2999" y="2208"/>
              <a:ext cx="745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altLang="zh-CN" b="1" dirty="0" err="1">
                  <a:solidFill>
                    <a:srgbClr val="FFFF00"/>
                  </a:solidFill>
                </a:rPr>
                <a:t>Rn</a:t>
              </a:r>
              <a:endParaRPr lang="en-US" altLang="zh-CN" b="1" dirty="0">
                <a:solidFill>
                  <a:srgbClr val="FFFF00"/>
                </a:solidFill>
              </a:endParaRPr>
            </a:p>
            <a:p>
              <a:pPr algn="r">
                <a:lnSpc>
                  <a:spcPct val="110000"/>
                </a:lnSpc>
              </a:pPr>
              <a:r>
                <a:rPr lang="zh-CN" altLang="en-US" b="1" dirty="0"/>
                <a:t>&gt;1</a:t>
              </a:r>
              <a:r>
                <a:rPr lang="en-US" altLang="zh-CN" b="1" dirty="0"/>
                <a:t>M</a:t>
              </a:r>
              <a:r>
                <a:rPr lang="en-US" altLang="zh-CN" b="1" dirty="0">
                  <a:sym typeface="Symbol" pitchFamily="18" charset="2"/>
                </a:rPr>
                <a:t></a:t>
              </a:r>
              <a:endParaRPr lang="en-US" altLang="zh-CN" b="1" dirty="0"/>
            </a:p>
          </p:txBody>
        </p:sp>
        <p:sp>
          <p:nvSpPr>
            <p:cNvPr id="190481" name="Line 17"/>
            <p:cNvSpPr>
              <a:spLocks noChangeShapeType="1"/>
            </p:cNvSpPr>
            <p:nvPr/>
          </p:nvSpPr>
          <p:spPr bwMode="auto">
            <a:xfrm>
              <a:off x="3792" y="2064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0482" name="Rectangle 18"/>
            <p:cNvSpPr>
              <a:spLocks noChangeArrowheads="1"/>
            </p:cNvSpPr>
            <p:nvPr/>
          </p:nvSpPr>
          <p:spPr bwMode="auto">
            <a:xfrm>
              <a:off x="4656" y="1392"/>
              <a:ext cx="768" cy="134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电阻性</a:t>
              </a:r>
            </a:p>
            <a:p>
              <a:pPr algn="ctr"/>
              <a:r>
                <a:rPr lang="zh-CN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负载</a:t>
              </a:r>
            </a:p>
            <a:p>
              <a:pPr algn="ctr"/>
              <a:endParaRPr lang="zh-CN" altLang="en-US" b="1" dirty="0"/>
            </a:p>
            <a:p>
              <a:pPr algn="ctr"/>
              <a:endParaRPr lang="zh-CN" altLang="en-US" b="1" dirty="0"/>
            </a:p>
            <a:p>
              <a:pPr algn="ctr"/>
              <a:endParaRPr lang="zh-CN" altLang="en-US" b="1" dirty="0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646869" y="1760236"/>
            <a:ext cx="1600200" cy="2514600"/>
            <a:chOff x="1103" y="1152"/>
            <a:chExt cx="1008" cy="1584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 flipH="1">
              <a:off x="1103" y="1152"/>
              <a:ext cx="1008" cy="1584"/>
              <a:chOff x="1296" y="1248"/>
              <a:chExt cx="864" cy="1584"/>
            </a:xfrm>
          </p:grpSpPr>
          <p:sp>
            <p:nvSpPr>
              <p:cNvPr id="190485" name="Line 21"/>
              <p:cNvSpPr>
                <a:spLocks noChangeShapeType="1"/>
              </p:cNvSpPr>
              <p:nvPr/>
            </p:nvSpPr>
            <p:spPr bwMode="auto">
              <a:xfrm>
                <a:off x="2160" y="1248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0486" name="Arc 22"/>
              <p:cNvSpPr>
                <a:spLocks/>
              </p:cNvSpPr>
              <p:nvPr/>
            </p:nvSpPr>
            <p:spPr bwMode="auto">
              <a:xfrm flipV="1">
                <a:off x="1920" y="1728"/>
                <a:ext cx="240" cy="2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0487" name="Arc 23"/>
              <p:cNvSpPr>
                <a:spLocks/>
              </p:cNvSpPr>
              <p:nvPr/>
            </p:nvSpPr>
            <p:spPr bwMode="auto">
              <a:xfrm flipH="1">
                <a:off x="1296" y="1968"/>
                <a:ext cx="240" cy="2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0488" name="Line 24"/>
              <p:cNvSpPr>
                <a:spLocks noChangeShapeType="1"/>
              </p:cNvSpPr>
              <p:nvPr/>
            </p:nvSpPr>
            <p:spPr bwMode="auto">
              <a:xfrm>
                <a:off x="1536" y="196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0489" name="Line 25"/>
              <p:cNvSpPr>
                <a:spLocks noChangeShapeType="1"/>
              </p:cNvSpPr>
              <p:nvPr/>
            </p:nvSpPr>
            <p:spPr bwMode="auto">
              <a:xfrm>
                <a:off x="1296" y="2208"/>
                <a:ext cx="0" cy="624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190490" name="Text Box 26"/>
            <p:cNvSpPr txBox="1">
              <a:spLocks noChangeArrowheads="1"/>
            </p:cNvSpPr>
            <p:nvPr/>
          </p:nvSpPr>
          <p:spPr bwMode="auto">
            <a:xfrm>
              <a:off x="1247" y="1488"/>
              <a:ext cx="565" cy="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b="1" dirty="0" err="1">
                  <a:solidFill>
                    <a:schemeClr val="accent1"/>
                  </a:solidFill>
                </a:rPr>
                <a:t>V</a:t>
              </a:r>
              <a:r>
                <a:rPr lang="en-US" altLang="zh-CN" b="1" baseline="-25000" dirty="0" err="1">
                  <a:solidFill>
                    <a:schemeClr val="accent1"/>
                  </a:solidFill>
                </a:rPr>
                <a:t>OHmin</a:t>
              </a:r>
              <a:endParaRPr lang="en-US" altLang="zh-CN" b="1" baseline="-25000" dirty="0">
                <a:solidFill>
                  <a:schemeClr val="accent1"/>
                </a:solidFill>
              </a:endParaRPr>
            </a:p>
            <a:p>
              <a:pPr algn="ctr">
                <a:lnSpc>
                  <a:spcPct val="110000"/>
                </a:lnSpc>
              </a:pPr>
              <a:endParaRPr lang="en-US" altLang="zh-CN" b="1" baseline="-25000" dirty="0">
                <a:solidFill>
                  <a:schemeClr val="accent1"/>
                </a:solidFill>
              </a:endParaRPr>
            </a:p>
            <a:p>
              <a:pPr algn="ctr">
                <a:lnSpc>
                  <a:spcPct val="110000"/>
                </a:lnSpc>
              </a:pPr>
              <a:r>
                <a:rPr lang="en-US" altLang="zh-CN" b="1" dirty="0" err="1">
                  <a:solidFill>
                    <a:schemeClr val="accent1"/>
                  </a:solidFill>
                </a:rPr>
                <a:t>I</a:t>
              </a:r>
              <a:r>
                <a:rPr lang="en-US" altLang="zh-CN" b="1" baseline="-25000" dirty="0" err="1">
                  <a:solidFill>
                    <a:schemeClr val="accent1"/>
                  </a:solidFill>
                </a:rPr>
                <a:t>OHmax</a:t>
              </a:r>
              <a:endParaRPr lang="en-US" altLang="zh-CN" b="1" baseline="-250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8" name="灯片编号占位符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D5D8-2F5E-4D45-9133-1E552CC3DE09}" type="slidenum">
              <a:rPr lang="zh-CN" altLang="en-US" smtClean="0"/>
              <a:pPr/>
              <a:t>31</a:t>
            </a:fld>
            <a:endParaRPr lang="en-US" altLang="zh-CN"/>
          </a:p>
        </p:txBody>
      </p:sp>
      <p:sp>
        <p:nvSpPr>
          <p:cNvPr id="29" name="矩形 28"/>
          <p:cNvSpPr/>
          <p:nvPr/>
        </p:nvSpPr>
        <p:spPr>
          <a:xfrm>
            <a:off x="214282" y="500042"/>
            <a:ext cx="5535490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/>
              <a:t>CMOS</a:t>
            </a:r>
            <a:r>
              <a:rPr lang="zh-CN" altLang="en-US" sz="3200" b="1" dirty="0" smtClean="0"/>
              <a:t>反相器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输入为低态</a:t>
            </a:r>
            <a:r>
              <a:rPr lang="zh-CN" altLang="en-US" sz="3200" b="1" dirty="0" smtClean="0"/>
              <a:t>时，</a:t>
            </a:r>
            <a:endParaRPr lang="en-US" altLang="zh-CN" sz="3200" b="1" dirty="0" smtClean="0"/>
          </a:p>
          <a:p>
            <a:r>
              <a:rPr lang="zh-CN" altLang="en-US" sz="3200" b="1" dirty="0" smtClean="0">
                <a:solidFill>
                  <a:srgbClr val="FFFF00"/>
                </a:solidFill>
              </a:rPr>
              <a:t>输出为高态</a:t>
            </a:r>
            <a:r>
              <a:rPr lang="zh-CN" altLang="en-US" sz="3200" b="1" dirty="0" smtClean="0"/>
              <a:t>。</a:t>
            </a:r>
            <a:endParaRPr lang="en-US" altLang="zh-CN" sz="3200" b="1" dirty="0" smtClean="0"/>
          </a:p>
          <a:p>
            <a:r>
              <a:rPr lang="en-US" altLang="zh-CN" sz="3200" b="1" dirty="0" smtClean="0"/>
              <a:t>p</a:t>
            </a:r>
            <a:r>
              <a:rPr lang="zh-CN" altLang="en-US" sz="3200" b="1" dirty="0" smtClean="0"/>
              <a:t>沟道导通，</a:t>
            </a:r>
            <a:r>
              <a:rPr lang="en-US" altLang="zh-CN" sz="3200" b="1" dirty="0" smtClean="0"/>
              <a:t>200</a:t>
            </a:r>
            <a:r>
              <a:rPr lang="zh-CN" altLang="en-US" sz="3200" b="1" dirty="0" smtClean="0"/>
              <a:t>欧。</a:t>
            </a:r>
          </a:p>
          <a:p>
            <a:r>
              <a:rPr lang="en-US" altLang="zh-CN" sz="3200" b="1" dirty="0" smtClean="0"/>
              <a:t>n</a:t>
            </a:r>
            <a:r>
              <a:rPr lang="zh-CN" altLang="en-US" sz="3200" b="1" dirty="0" smtClean="0"/>
              <a:t>沟道断开，大于</a:t>
            </a:r>
            <a:r>
              <a:rPr lang="en-US" altLang="zh-CN" sz="3200" b="1" dirty="0" smtClean="0"/>
              <a:t>1</a:t>
            </a:r>
            <a:r>
              <a:rPr lang="zh-CN" altLang="en-US" sz="3200" b="1" dirty="0" smtClean="0"/>
              <a:t>兆欧。</a:t>
            </a:r>
            <a:endParaRPr lang="en-US" altLang="zh-CN" sz="3200" b="1" dirty="0" smtClean="0"/>
          </a:p>
        </p:txBody>
      </p:sp>
      <p:sp>
        <p:nvSpPr>
          <p:cNvPr id="30" name="矩形 29"/>
          <p:cNvSpPr/>
          <p:nvPr/>
        </p:nvSpPr>
        <p:spPr>
          <a:xfrm>
            <a:off x="142844" y="3009971"/>
            <a:ext cx="554029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/>
              <a:t>电流从</a:t>
            </a:r>
            <a:r>
              <a:rPr lang="zh-CN" altLang="en-US" sz="3200" b="1" dirty="0" smtClean="0">
                <a:solidFill>
                  <a:schemeClr val="accent1"/>
                </a:solidFill>
              </a:rPr>
              <a:t>电源</a:t>
            </a:r>
            <a:r>
              <a:rPr lang="zh-CN" altLang="en-US" sz="3200" b="1" dirty="0" smtClean="0"/>
              <a:t>流出</a:t>
            </a:r>
            <a:r>
              <a:rPr lang="zh-CN" altLang="en-US" sz="3200" b="1" dirty="0" smtClean="0">
                <a:solidFill>
                  <a:schemeClr val="accent1"/>
                </a:solidFill>
              </a:rPr>
              <a:t>器件输出端</a:t>
            </a:r>
            <a:r>
              <a:rPr lang="zh-CN" altLang="en-US" sz="3200" b="1" dirty="0" smtClean="0"/>
              <a:t>，</a:t>
            </a:r>
            <a:endParaRPr lang="en-US" altLang="zh-CN" sz="3200" b="1" dirty="0" smtClean="0"/>
          </a:p>
          <a:p>
            <a:r>
              <a:rPr lang="zh-CN" altLang="en-US" sz="3200" b="1" dirty="0" smtClean="0"/>
              <a:t>流经</a:t>
            </a:r>
            <a:r>
              <a:rPr lang="zh-CN" altLang="en-US" sz="3200" b="1" dirty="0" smtClean="0">
                <a:solidFill>
                  <a:schemeClr val="accent1"/>
                </a:solidFill>
              </a:rPr>
              <a:t>负载</a:t>
            </a:r>
            <a:r>
              <a:rPr lang="zh-CN" altLang="en-US" sz="3200" b="1" dirty="0" smtClean="0"/>
              <a:t>到</a:t>
            </a:r>
            <a:r>
              <a:rPr lang="zh-CN" altLang="en-US" sz="3200" b="1" dirty="0" smtClean="0">
                <a:solidFill>
                  <a:schemeClr val="accent1"/>
                </a:solidFill>
              </a:rPr>
              <a:t>地</a:t>
            </a:r>
            <a:r>
              <a:rPr lang="zh-CN" altLang="en-US" sz="3200" b="1" dirty="0" smtClean="0"/>
              <a:t>时，</a:t>
            </a:r>
            <a:endParaRPr lang="en-US" altLang="zh-CN" sz="3200" b="1" dirty="0" smtClean="0"/>
          </a:p>
          <a:p>
            <a:r>
              <a:rPr lang="zh-CN" altLang="en-US" sz="3200" b="1" dirty="0" smtClean="0"/>
              <a:t>称器件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输出端提供电流</a:t>
            </a:r>
            <a:r>
              <a:rPr lang="zh-CN" altLang="en-US" sz="3200" b="1" dirty="0" smtClean="0"/>
              <a:t>。</a:t>
            </a:r>
            <a:endParaRPr lang="zh-CN" altLang="en-US" sz="3200" b="1" dirty="0"/>
          </a:p>
        </p:txBody>
      </p:sp>
      <p:sp>
        <p:nvSpPr>
          <p:cNvPr id="31" name="矩形 30"/>
          <p:cNvSpPr/>
          <p:nvPr/>
        </p:nvSpPr>
        <p:spPr>
          <a:xfrm>
            <a:off x="5495564" y="4763136"/>
            <a:ext cx="2343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CMOS</a:t>
            </a:r>
            <a:r>
              <a:rPr lang="zh-CN" altLang="en-US" b="1" dirty="0" smtClean="0">
                <a:solidFill>
                  <a:srgbClr val="FFFF00"/>
                </a:solidFill>
              </a:rPr>
              <a:t>反相器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85720" y="5495054"/>
            <a:ext cx="8587607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/>
              <a:t>输出为高态时，输出电压</a:t>
            </a:r>
            <a:r>
              <a:rPr lang="en-US" altLang="zh-CN" sz="3200" b="1" dirty="0" smtClean="0"/>
              <a:t>V</a:t>
            </a:r>
            <a:r>
              <a:rPr lang="en-US" altLang="zh-CN" sz="3200" b="1" baseline="-25000" dirty="0" smtClean="0"/>
              <a:t>OUT  </a:t>
            </a:r>
            <a:r>
              <a:rPr lang="en-US" altLang="zh-CN" sz="3200" b="1" dirty="0" smtClean="0"/>
              <a:t>&gt; =  </a:t>
            </a:r>
            <a:r>
              <a:rPr lang="en-US" altLang="zh-CN" sz="3200" b="1" dirty="0" err="1" smtClean="0"/>
              <a:t>V</a:t>
            </a:r>
            <a:r>
              <a:rPr lang="en-US" altLang="zh-CN" sz="3200" b="1" baseline="-25000" dirty="0" err="1" smtClean="0"/>
              <a:t>OHmin</a:t>
            </a:r>
            <a:endParaRPr lang="en-US" altLang="zh-CN" sz="3200" b="1" dirty="0" smtClean="0"/>
          </a:p>
          <a:p>
            <a:pPr>
              <a:spcBef>
                <a:spcPts val="600"/>
              </a:spcBef>
            </a:pPr>
            <a:r>
              <a:rPr lang="zh-CN" altLang="en-US" sz="3200" b="1" dirty="0" smtClean="0"/>
              <a:t>输出端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能提供的最大电流</a:t>
            </a:r>
            <a:r>
              <a:rPr lang="zh-CN" altLang="en-US" sz="3200" b="1" dirty="0" smtClean="0"/>
              <a:t>：</a:t>
            </a:r>
            <a:r>
              <a:rPr lang="en-US" altLang="zh-CN" sz="3200" b="1" dirty="0" err="1" smtClean="0">
                <a:latin typeface="Tahoma" pitchFamily="34" charset="0"/>
              </a:rPr>
              <a:t>I</a:t>
            </a:r>
            <a:r>
              <a:rPr lang="en-US" altLang="zh-CN" sz="3200" b="1" baseline="-25000" dirty="0" err="1" smtClean="0">
                <a:latin typeface="Tahoma" pitchFamily="34" charset="0"/>
              </a:rPr>
              <a:t>OHmax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（</a:t>
            </a:r>
            <a:r>
              <a:rPr lang="zh-CN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拉电流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）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2990833" y="938193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V</a:t>
            </a:r>
            <a:r>
              <a:rPr lang="en-US" altLang="zh-CN" b="1" baseline="-25000" dirty="0">
                <a:solidFill>
                  <a:schemeClr val="accent1"/>
                </a:solidFill>
              </a:rPr>
              <a:t>OUT  </a:t>
            </a:r>
            <a:r>
              <a:rPr lang="en-US" altLang="zh-CN" b="1" dirty="0">
                <a:solidFill>
                  <a:schemeClr val="accent1"/>
                </a:solidFill>
              </a:rPr>
              <a:t>= 0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08176" y="280984"/>
            <a:ext cx="3844925" cy="2719388"/>
            <a:chOff x="1626" y="1167"/>
            <a:chExt cx="2422" cy="1713"/>
          </a:xfrm>
        </p:grpSpPr>
        <p:sp>
          <p:nvSpPr>
            <p:cNvPr id="191492" name="Line 4"/>
            <p:cNvSpPr>
              <a:spLocks noChangeShapeType="1"/>
            </p:cNvSpPr>
            <p:nvPr/>
          </p:nvSpPr>
          <p:spPr bwMode="auto">
            <a:xfrm flipH="1" flipV="1">
              <a:off x="2106" y="1536"/>
              <a:ext cx="6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1493" name="Line 5"/>
            <p:cNvSpPr>
              <a:spLocks noChangeShapeType="1"/>
            </p:cNvSpPr>
            <p:nvPr/>
          </p:nvSpPr>
          <p:spPr bwMode="auto">
            <a:xfrm>
              <a:off x="2016" y="153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1494" name="Line 6"/>
            <p:cNvSpPr>
              <a:spLocks noChangeShapeType="1"/>
            </p:cNvSpPr>
            <p:nvPr/>
          </p:nvSpPr>
          <p:spPr bwMode="auto">
            <a:xfrm flipH="1" flipV="1">
              <a:off x="2106" y="2112"/>
              <a:ext cx="6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1495" name="AutoShape 7"/>
            <p:cNvSpPr>
              <a:spLocks noChangeArrowheads="1"/>
            </p:cNvSpPr>
            <p:nvPr/>
          </p:nvSpPr>
          <p:spPr bwMode="auto">
            <a:xfrm flipV="1">
              <a:off x="2016" y="2688"/>
              <a:ext cx="192" cy="96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1496" name="Line 8"/>
            <p:cNvSpPr>
              <a:spLocks noChangeShapeType="1"/>
            </p:cNvSpPr>
            <p:nvPr/>
          </p:nvSpPr>
          <p:spPr bwMode="auto">
            <a:xfrm>
              <a:off x="3840" y="2016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1497" name="Line 9"/>
            <p:cNvSpPr>
              <a:spLocks noChangeShapeType="1"/>
            </p:cNvSpPr>
            <p:nvPr/>
          </p:nvSpPr>
          <p:spPr bwMode="auto">
            <a:xfrm flipH="1">
              <a:off x="3840" y="254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1498" name="Text Box 10"/>
            <p:cNvSpPr txBox="1">
              <a:spLocks noChangeArrowheads="1"/>
            </p:cNvSpPr>
            <p:nvPr/>
          </p:nvSpPr>
          <p:spPr bwMode="auto">
            <a:xfrm>
              <a:off x="1626" y="1167"/>
              <a:ext cx="10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V</a:t>
              </a:r>
              <a:r>
                <a:rPr lang="en-US" altLang="zh-CN" b="1" baseline="-25000" dirty="0"/>
                <a:t>CC</a:t>
              </a:r>
              <a:r>
                <a:rPr lang="en-US" altLang="zh-CN" b="1" dirty="0"/>
                <a:t> = + 5.0V</a:t>
              </a:r>
            </a:p>
          </p:txBody>
        </p:sp>
        <p:sp>
          <p:nvSpPr>
            <p:cNvPr id="191499" name="Text Box 11"/>
            <p:cNvSpPr txBox="1">
              <a:spLocks noChangeArrowheads="1"/>
            </p:cNvSpPr>
            <p:nvPr/>
          </p:nvSpPr>
          <p:spPr bwMode="auto">
            <a:xfrm>
              <a:off x="3120" y="1585"/>
              <a:ext cx="47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R</a:t>
              </a:r>
              <a:r>
                <a:rPr lang="en-US" altLang="zh-CN" b="1" baseline="-25000"/>
                <a:t>Thev</a:t>
              </a:r>
              <a:endParaRPr lang="en-US" altLang="zh-CN" b="1"/>
            </a:p>
          </p:txBody>
        </p:sp>
        <p:graphicFrame>
          <p:nvGraphicFramePr>
            <p:cNvPr id="191500" name="Object 12"/>
            <p:cNvGraphicFramePr>
              <a:graphicFrameLocks noChangeAspect="1"/>
            </p:cNvGraphicFramePr>
            <p:nvPr/>
          </p:nvGraphicFramePr>
          <p:xfrm>
            <a:off x="3120" y="1896"/>
            <a:ext cx="462" cy="216"/>
          </p:xfrm>
          <a:graphic>
            <a:graphicData uri="http://schemas.openxmlformats.org/presentationml/2006/ole">
              <p:oleObj spid="_x0000_s314600" name="Visio" r:id="rId4" imgW="622440" imgH="292320" progId="">
                <p:embed/>
              </p:oleObj>
            </a:graphicData>
          </a:graphic>
        </p:graphicFrame>
        <p:sp>
          <p:nvSpPr>
            <p:cNvPr id="191501" name="Line 13"/>
            <p:cNvSpPr>
              <a:spLocks noChangeShapeType="1"/>
            </p:cNvSpPr>
            <p:nvPr/>
          </p:nvSpPr>
          <p:spPr bwMode="auto">
            <a:xfrm>
              <a:off x="3552" y="201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1502" name="Oval 14"/>
            <p:cNvSpPr>
              <a:spLocks noChangeArrowheads="1"/>
            </p:cNvSpPr>
            <p:nvPr/>
          </p:nvSpPr>
          <p:spPr bwMode="auto">
            <a:xfrm>
              <a:off x="3696" y="2256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1503" name="Text Box 15"/>
            <p:cNvSpPr txBox="1">
              <a:spLocks noChangeArrowheads="1"/>
            </p:cNvSpPr>
            <p:nvPr/>
          </p:nvSpPr>
          <p:spPr bwMode="auto">
            <a:xfrm>
              <a:off x="3235" y="2208"/>
              <a:ext cx="509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b="1"/>
                <a:t>V</a:t>
              </a:r>
              <a:r>
                <a:rPr lang="en-US" altLang="zh-CN" b="1" baseline="-25000"/>
                <a:t>Thev</a:t>
              </a:r>
              <a:r>
                <a:rPr lang="en-US" altLang="zh-CN" b="1"/>
                <a:t> </a:t>
              </a:r>
            </a:p>
          </p:txBody>
        </p:sp>
        <p:sp>
          <p:nvSpPr>
            <p:cNvPr id="191504" name="Text Box 16"/>
            <p:cNvSpPr txBox="1">
              <a:spLocks noChangeArrowheads="1"/>
            </p:cNvSpPr>
            <p:nvPr/>
          </p:nvSpPr>
          <p:spPr bwMode="auto">
            <a:xfrm>
              <a:off x="3840" y="2016"/>
              <a:ext cx="2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b="1"/>
                <a:t>+</a:t>
              </a:r>
            </a:p>
          </p:txBody>
        </p:sp>
        <p:sp>
          <p:nvSpPr>
            <p:cNvPr id="191505" name="Line 17"/>
            <p:cNvSpPr>
              <a:spLocks noChangeShapeType="1"/>
            </p:cNvSpPr>
            <p:nvPr/>
          </p:nvSpPr>
          <p:spPr bwMode="auto">
            <a:xfrm>
              <a:off x="3888" y="264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1506" name="Line 18"/>
            <p:cNvSpPr>
              <a:spLocks noChangeShapeType="1"/>
            </p:cNvSpPr>
            <p:nvPr/>
          </p:nvSpPr>
          <p:spPr bwMode="auto">
            <a:xfrm>
              <a:off x="1776" y="201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1507" name="AutoShape 19"/>
            <p:cNvSpPr>
              <a:spLocks noChangeArrowheads="1"/>
            </p:cNvSpPr>
            <p:nvPr/>
          </p:nvSpPr>
          <p:spPr bwMode="auto">
            <a:xfrm rot="5400000">
              <a:off x="1992" y="1896"/>
              <a:ext cx="288" cy="240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1508" name="Oval 20"/>
            <p:cNvSpPr>
              <a:spLocks noChangeArrowheads="1"/>
            </p:cNvSpPr>
            <p:nvPr/>
          </p:nvSpPr>
          <p:spPr bwMode="auto">
            <a:xfrm>
              <a:off x="2256" y="1968"/>
              <a:ext cx="96" cy="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1509" name="Line 21"/>
            <p:cNvSpPr>
              <a:spLocks noChangeShapeType="1"/>
            </p:cNvSpPr>
            <p:nvPr/>
          </p:nvSpPr>
          <p:spPr bwMode="auto">
            <a:xfrm flipH="1">
              <a:off x="2352" y="2016"/>
              <a:ext cx="8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1510" name="AutoShape 22"/>
            <p:cNvSpPr>
              <a:spLocks noChangeArrowheads="1"/>
            </p:cNvSpPr>
            <p:nvPr/>
          </p:nvSpPr>
          <p:spPr bwMode="auto">
            <a:xfrm flipV="1">
              <a:off x="3744" y="2784"/>
              <a:ext cx="192" cy="96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91511" name="Text Box 23"/>
          <p:cNvSpPr txBox="1">
            <a:spLocks noChangeArrowheads="1"/>
          </p:cNvSpPr>
          <p:nvPr/>
        </p:nvSpPr>
        <p:spPr bwMode="auto">
          <a:xfrm>
            <a:off x="1214414" y="1366821"/>
            <a:ext cx="919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V</a:t>
            </a:r>
            <a:r>
              <a:rPr lang="en-US" altLang="zh-CN" b="1" baseline="-25000" dirty="0">
                <a:solidFill>
                  <a:schemeClr val="accent1"/>
                </a:solidFill>
              </a:rPr>
              <a:t>IN </a:t>
            </a:r>
            <a:r>
              <a:rPr lang="en-US" altLang="zh-CN" b="1" dirty="0">
                <a:solidFill>
                  <a:schemeClr val="accent1"/>
                </a:solidFill>
              </a:rPr>
              <a:t>= 1</a:t>
            </a:r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3057501" y="1857371"/>
            <a:ext cx="2286000" cy="762000"/>
            <a:chOff x="3552" y="1344"/>
            <a:chExt cx="1440" cy="480"/>
          </a:xfrm>
        </p:grpSpPr>
        <p:sp>
          <p:nvSpPr>
            <p:cNvPr id="191535" name="Arc 47"/>
            <p:cNvSpPr>
              <a:spLocks/>
            </p:cNvSpPr>
            <p:nvPr/>
          </p:nvSpPr>
          <p:spPr bwMode="auto">
            <a:xfrm>
              <a:off x="4800" y="1344"/>
              <a:ext cx="192" cy="1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1536" name="Line 48"/>
            <p:cNvSpPr>
              <a:spLocks noChangeShapeType="1"/>
            </p:cNvSpPr>
            <p:nvPr/>
          </p:nvSpPr>
          <p:spPr bwMode="auto">
            <a:xfrm flipH="1">
              <a:off x="3696" y="1344"/>
              <a:ext cx="110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1537" name="Arc 49"/>
            <p:cNvSpPr>
              <a:spLocks/>
            </p:cNvSpPr>
            <p:nvPr/>
          </p:nvSpPr>
          <p:spPr bwMode="auto">
            <a:xfrm flipH="1">
              <a:off x="3552" y="1344"/>
              <a:ext cx="144" cy="1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1538" name="Line 50"/>
            <p:cNvSpPr>
              <a:spLocks noChangeShapeType="1"/>
            </p:cNvSpPr>
            <p:nvPr/>
          </p:nvSpPr>
          <p:spPr bwMode="auto">
            <a:xfrm>
              <a:off x="3552" y="1488"/>
              <a:ext cx="0" cy="33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91544" name="Text Box 56"/>
          <p:cNvSpPr txBox="1">
            <a:spLocks noChangeArrowheads="1"/>
          </p:cNvSpPr>
          <p:nvPr/>
        </p:nvSpPr>
        <p:spPr bwMode="auto">
          <a:xfrm>
            <a:off x="251520" y="3356992"/>
            <a:ext cx="8774078" cy="67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输出为</a:t>
            </a:r>
            <a:r>
              <a: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低态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时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，估计</a:t>
            </a:r>
            <a:r>
              <a:rPr lang="zh-CN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吸收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电流（</a:t>
            </a:r>
            <a:r>
              <a: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灌电流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）：</a:t>
            </a:r>
            <a:endParaRPr lang="en-US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graphicFrame>
        <p:nvGraphicFramePr>
          <p:cNvPr id="191545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37175950"/>
              </p:ext>
            </p:extLst>
          </p:nvPr>
        </p:nvGraphicFramePr>
        <p:xfrm>
          <a:off x="642910" y="4714884"/>
          <a:ext cx="2333604" cy="1303056"/>
        </p:xfrm>
        <a:graphic>
          <a:graphicData uri="http://schemas.openxmlformats.org/presentationml/2006/ole">
            <p:oleObj spid="_x0000_s314601" name="Equation" r:id="rId5" imgW="24783120" imgH="13808160" progId="Equation.DSMT4">
              <p:embed/>
            </p:oleObj>
          </a:graphicData>
        </a:graphic>
      </p:graphicFrame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D5D8-2F5E-4D45-9133-1E552CC3DE09}" type="slidenum">
              <a:rPr lang="zh-CN" altLang="en-US" smtClean="0"/>
              <a:pPr/>
              <a:t>32</a:t>
            </a:fld>
            <a:endParaRPr lang="en-US" altLang="zh-CN"/>
          </a:p>
        </p:txBody>
      </p:sp>
      <p:sp>
        <p:nvSpPr>
          <p:cNvPr id="32" name="矩形 31"/>
          <p:cNvSpPr/>
          <p:nvPr/>
        </p:nvSpPr>
        <p:spPr>
          <a:xfrm>
            <a:off x="5434795" y="352511"/>
            <a:ext cx="27860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FFFF00"/>
                </a:solidFill>
              </a:rPr>
              <a:t>电阻性负载的</a:t>
            </a:r>
          </a:p>
          <a:p>
            <a:r>
              <a:rPr lang="zh-CN" altLang="en-US" b="1" dirty="0" smtClean="0">
                <a:solidFill>
                  <a:srgbClr val="FFFF00"/>
                </a:solidFill>
              </a:rPr>
              <a:t>戴文宁等效电路</a:t>
            </a:r>
            <a:endParaRPr lang="en-US" altLang="zh-CN" b="1" dirty="0" smtClean="0">
              <a:solidFill>
                <a:srgbClr val="FFFF00"/>
              </a:solidFill>
            </a:endParaRPr>
          </a:p>
        </p:txBody>
      </p:sp>
      <p:sp>
        <p:nvSpPr>
          <p:cNvPr id="33" name="Text Box 56"/>
          <p:cNvSpPr txBox="1">
            <a:spLocks noChangeArrowheads="1"/>
          </p:cNvSpPr>
          <p:nvPr/>
        </p:nvSpPr>
        <p:spPr bwMode="auto">
          <a:xfrm>
            <a:off x="3714744" y="4572008"/>
            <a:ext cx="5214974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戴文宁等效电压源，</a:t>
            </a:r>
            <a:endParaRPr lang="en-US" altLang="zh-C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都加在戴文宁电阻上。</a:t>
            </a:r>
            <a:endParaRPr lang="en-US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719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 autoUpdateAnimBg="0"/>
      <p:bldP spid="191511" grpId="0" autoUpdateAnimBg="0"/>
      <p:bldP spid="191544" grpId="0"/>
      <p:bldP spid="3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196753" y="273371"/>
            <a:ext cx="3844925" cy="2795589"/>
            <a:chOff x="1626" y="1119"/>
            <a:chExt cx="2422" cy="1761"/>
          </a:xfrm>
        </p:grpSpPr>
        <p:sp>
          <p:nvSpPr>
            <p:cNvPr id="191513" name="Line 25"/>
            <p:cNvSpPr>
              <a:spLocks noChangeShapeType="1"/>
            </p:cNvSpPr>
            <p:nvPr/>
          </p:nvSpPr>
          <p:spPr bwMode="auto">
            <a:xfrm flipH="1" flipV="1">
              <a:off x="2106" y="1536"/>
              <a:ext cx="6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1514" name="Line 26"/>
            <p:cNvSpPr>
              <a:spLocks noChangeShapeType="1"/>
            </p:cNvSpPr>
            <p:nvPr/>
          </p:nvSpPr>
          <p:spPr bwMode="auto">
            <a:xfrm>
              <a:off x="2016" y="153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1515" name="Line 27"/>
            <p:cNvSpPr>
              <a:spLocks noChangeShapeType="1"/>
            </p:cNvSpPr>
            <p:nvPr/>
          </p:nvSpPr>
          <p:spPr bwMode="auto">
            <a:xfrm flipH="1" flipV="1">
              <a:off x="2106" y="2112"/>
              <a:ext cx="6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1516" name="AutoShape 28"/>
            <p:cNvSpPr>
              <a:spLocks noChangeArrowheads="1"/>
            </p:cNvSpPr>
            <p:nvPr/>
          </p:nvSpPr>
          <p:spPr bwMode="auto">
            <a:xfrm flipV="1">
              <a:off x="2016" y="2688"/>
              <a:ext cx="192" cy="96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1517" name="Line 29"/>
            <p:cNvSpPr>
              <a:spLocks noChangeShapeType="1"/>
            </p:cNvSpPr>
            <p:nvPr/>
          </p:nvSpPr>
          <p:spPr bwMode="auto">
            <a:xfrm>
              <a:off x="3840" y="2016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1518" name="Line 30"/>
            <p:cNvSpPr>
              <a:spLocks noChangeShapeType="1"/>
            </p:cNvSpPr>
            <p:nvPr/>
          </p:nvSpPr>
          <p:spPr bwMode="auto">
            <a:xfrm flipH="1">
              <a:off x="3840" y="254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1519" name="Text Box 31"/>
            <p:cNvSpPr txBox="1">
              <a:spLocks noChangeArrowheads="1"/>
            </p:cNvSpPr>
            <p:nvPr/>
          </p:nvSpPr>
          <p:spPr bwMode="auto">
            <a:xfrm>
              <a:off x="1626" y="1119"/>
              <a:ext cx="10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V</a:t>
              </a:r>
              <a:r>
                <a:rPr lang="en-US" altLang="zh-CN" b="1" baseline="-25000" dirty="0"/>
                <a:t>CC</a:t>
              </a:r>
              <a:r>
                <a:rPr lang="en-US" altLang="zh-CN" b="1" dirty="0"/>
                <a:t> = + 5.0V</a:t>
              </a:r>
            </a:p>
          </p:txBody>
        </p:sp>
        <p:sp>
          <p:nvSpPr>
            <p:cNvPr id="191520" name="Text Box 32"/>
            <p:cNvSpPr txBox="1">
              <a:spLocks noChangeArrowheads="1"/>
            </p:cNvSpPr>
            <p:nvPr/>
          </p:nvSpPr>
          <p:spPr bwMode="auto">
            <a:xfrm>
              <a:off x="3120" y="1585"/>
              <a:ext cx="47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R</a:t>
              </a:r>
              <a:r>
                <a:rPr lang="en-US" altLang="zh-CN" b="1" baseline="-25000"/>
                <a:t>Thev</a:t>
              </a:r>
              <a:endParaRPr lang="en-US" altLang="zh-CN" b="1"/>
            </a:p>
          </p:txBody>
        </p:sp>
        <p:graphicFrame>
          <p:nvGraphicFramePr>
            <p:cNvPr id="191521" name="Object 33"/>
            <p:cNvGraphicFramePr>
              <a:graphicFrameLocks noChangeAspect="1"/>
            </p:cNvGraphicFramePr>
            <p:nvPr/>
          </p:nvGraphicFramePr>
          <p:xfrm>
            <a:off x="3120" y="1896"/>
            <a:ext cx="462" cy="216"/>
          </p:xfrm>
          <a:graphic>
            <a:graphicData uri="http://schemas.openxmlformats.org/presentationml/2006/ole">
              <p:oleObj spid="_x0000_s304428" name="Visio" r:id="rId3" imgW="622440" imgH="292320" progId="">
                <p:embed/>
              </p:oleObj>
            </a:graphicData>
          </a:graphic>
        </p:graphicFrame>
        <p:sp>
          <p:nvSpPr>
            <p:cNvPr id="191522" name="Line 34"/>
            <p:cNvSpPr>
              <a:spLocks noChangeShapeType="1"/>
            </p:cNvSpPr>
            <p:nvPr/>
          </p:nvSpPr>
          <p:spPr bwMode="auto">
            <a:xfrm>
              <a:off x="3552" y="201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1523" name="Oval 35"/>
            <p:cNvSpPr>
              <a:spLocks noChangeArrowheads="1"/>
            </p:cNvSpPr>
            <p:nvPr/>
          </p:nvSpPr>
          <p:spPr bwMode="auto">
            <a:xfrm>
              <a:off x="3696" y="2256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1524" name="Text Box 36"/>
            <p:cNvSpPr txBox="1">
              <a:spLocks noChangeArrowheads="1"/>
            </p:cNvSpPr>
            <p:nvPr/>
          </p:nvSpPr>
          <p:spPr bwMode="auto">
            <a:xfrm>
              <a:off x="3235" y="2208"/>
              <a:ext cx="509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b="1"/>
                <a:t>V</a:t>
              </a:r>
              <a:r>
                <a:rPr lang="en-US" altLang="zh-CN" b="1" baseline="-25000"/>
                <a:t>Thev</a:t>
              </a:r>
              <a:r>
                <a:rPr lang="en-US" altLang="zh-CN" b="1"/>
                <a:t> </a:t>
              </a:r>
            </a:p>
          </p:txBody>
        </p:sp>
        <p:sp>
          <p:nvSpPr>
            <p:cNvPr id="191525" name="Text Box 37"/>
            <p:cNvSpPr txBox="1">
              <a:spLocks noChangeArrowheads="1"/>
            </p:cNvSpPr>
            <p:nvPr/>
          </p:nvSpPr>
          <p:spPr bwMode="auto">
            <a:xfrm>
              <a:off x="3840" y="2016"/>
              <a:ext cx="2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b="1"/>
                <a:t>+</a:t>
              </a:r>
            </a:p>
          </p:txBody>
        </p:sp>
        <p:sp>
          <p:nvSpPr>
            <p:cNvPr id="191526" name="Line 38"/>
            <p:cNvSpPr>
              <a:spLocks noChangeShapeType="1"/>
            </p:cNvSpPr>
            <p:nvPr/>
          </p:nvSpPr>
          <p:spPr bwMode="auto">
            <a:xfrm>
              <a:off x="3888" y="264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1527" name="Line 39"/>
            <p:cNvSpPr>
              <a:spLocks noChangeShapeType="1"/>
            </p:cNvSpPr>
            <p:nvPr/>
          </p:nvSpPr>
          <p:spPr bwMode="auto">
            <a:xfrm>
              <a:off x="1776" y="201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1528" name="AutoShape 40"/>
            <p:cNvSpPr>
              <a:spLocks noChangeArrowheads="1"/>
            </p:cNvSpPr>
            <p:nvPr/>
          </p:nvSpPr>
          <p:spPr bwMode="auto">
            <a:xfrm rot="5400000">
              <a:off x="1992" y="1896"/>
              <a:ext cx="288" cy="240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1529" name="Oval 41"/>
            <p:cNvSpPr>
              <a:spLocks noChangeArrowheads="1"/>
            </p:cNvSpPr>
            <p:nvPr/>
          </p:nvSpPr>
          <p:spPr bwMode="auto">
            <a:xfrm>
              <a:off x="2256" y="1968"/>
              <a:ext cx="96" cy="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1530" name="Line 42"/>
            <p:cNvSpPr>
              <a:spLocks noChangeShapeType="1"/>
            </p:cNvSpPr>
            <p:nvPr/>
          </p:nvSpPr>
          <p:spPr bwMode="auto">
            <a:xfrm flipH="1">
              <a:off x="2352" y="2016"/>
              <a:ext cx="8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1531" name="AutoShape 43"/>
            <p:cNvSpPr>
              <a:spLocks noChangeArrowheads="1"/>
            </p:cNvSpPr>
            <p:nvPr/>
          </p:nvSpPr>
          <p:spPr bwMode="auto">
            <a:xfrm flipV="1">
              <a:off x="3744" y="2784"/>
              <a:ext cx="192" cy="96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91532" name="Text Box 44"/>
          <p:cNvSpPr txBox="1">
            <a:spLocks noChangeArrowheads="1"/>
          </p:cNvSpPr>
          <p:nvPr/>
        </p:nvSpPr>
        <p:spPr bwMode="auto">
          <a:xfrm>
            <a:off x="3155586" y="1163957"/>
            <a:ext cx="1150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V</a:t>
            </a:r>
            <a:r>
              <a:rPr lang="en-US" altLang="zh-CN" b="1" baseline="-25000" dirty="0">
                <a:solidFill>
                  <a:schemeClr val="accent1"/>
                </a:solidFill>
              </a:rPr>
              <a:t>OUT  </a:t>
            </a:r>
            <a:r>
              <a:rPr lang="en-US" altLang="zh-CN" b="1" dirty="0">
                <a:solidFill>
                  <a:schemeClr val="accent1"/>
                </a:solidFill>
              </a:rPr>
              <a:t>= 1</a:t>
            </a:r>
          </a:p>
        </p:txBody>
      </p:sp>
      <p:sp>
        <p:nvSpPr>
          <p:cNvPr id="191533" name="Text Box 45"/>
          <p:cNvSpPr txBox="1">
            <a:spLocks noChangeArrowheads="1"/>
          </p:cNvSpPr>
          <p:nvPr/>
        </p:nvSpPr>
        <p:spPr bwMode="auto">
          <a:xfrm>
            <a:off x="1142976" y="1412776"/>
            <a:ext cx="919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V</a:t>
            </a:r>
            <a:r>
              <a:rPr lang="en-US" altLang="zh-CN" b="1" baseline="-25000" dirty="0">
                <a:solidFill>
                  <a:schemeClr val="accent1"/>
                </a:solidFill>
              </a:rPr>
              <a:t>IN </a:t>
            </a:r>
            <a:r>
              <a:rPr lang="en-US" altLang="zh-CN" b="1" dirty="0">
                <a:solidFill>
                  <a:schemeClr val="accent1"/>
                </a:solidFill>
              </a:rPr>
              <a:t>= 0</a:t>
            </a:r>
          </a:p>
        </p:txBody>
      </p: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3034953" y="1087757"/>
            <a:ext cx="2286000" cy="1144588"/>
            <a:chOff x="1152" y="2016"/>
            <a:chExt cx="1440" cy="721"/>
          </a:xfrm>
        </p:grpSpPr>
        <p:sp>
          <p:nvSpPr>
            <p:cNvPr id="191540" name="Arc 52"/>
            <p:cNvSpPr>
              <a:spLocks/>
            </p:cNvSpPr>
            <p:nvPr/>
          </p:nvSpPr>
          <p:spPr bwMode="auto">
            <a:xfrm>
              <a:off x="2400" y="2544"/>
              <a:ext cx="192" cy="19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8936"/>
                <a:gd name="T2" fmla="*/ 20316 w 21600"/>
                <a:gd name="T3" fmla="*/ 28936 h 28936"/>
                <a:gd name="T4" fmla="*/ 0 w 21600"/>
                <a:gd name="T5" fmla="*/ 21600 h 28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893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101"/>
                    <a:pt x="21165" y="26583"/>
                    <a:pt x="20316" y="28936"/>
                  </a:cubicBezTo>
                </a:path>
                <a:path w="21600" h="2893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101"/>
                    <a:pt x="21165" y="26583"/>
                    <a:pt x="20316" y="2893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accent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1541" name="Line 53"/>
            <p:cNvSpPr>
              <a:spLocks noChangeShapeType="1"/>
            </p:cNvSpPr>
            <p:nvPr/>
          </p:nvSpPr>
          <p:spPr bwMode="auto">
            <a:xfrm flipH="1">
              <a:off x="1296" y="2544"/>
              <a:ext cx="110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1542" name="Arc 54"/>
            <p:cNvSpPr>
              <a:spLocks/>
            </p:cNvSpPr>
            <p:nvPr/>
          </p:nvSpPr>
          <p:spPr bwMode="auto">
            <a:xfrm flipH="1" flipV="1">
              <a:off x="1152" y="2400"/>
              <a:ext cx="144" cy="1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1543" name="Line 55"/>
            <p:cNvSpPr>
              <a:spLocks noChangeShapeType="1"/>
            </p:cNvSpPr>
            <p:nvPr/>
          </p:nvSpPr>
          <p:spPr bwMode="auto">
            <a:xfrm flipV="1">
              <a:off x="1152" y="2016"/>
              <a:ext cx="0" cy="38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91546" name="Text Box 58"/>
          <p:cNvSpPr txBox="1">
            <a:spLocks noChangeArrowheads="1"/>
          </p:cNvSpPr>
          <p:nvPr/>
        </p:nvSpPr>
        <p:spPr bwMode="auto">
          <a:xfrm>
            <a:off x="323528" y="3558772"/>
            <a:ext cx="8280920" cy="67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输出为</a:t>
            </a:r>
            <a:r>
              <a: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高态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时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，估计</a:t>
            </a:r>
            <a:r>
              <a: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提供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电流（</a:t>
            </a:r>
            <a:r>
              <a: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拉电流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）：</a:t>
            </a:r>
            <a:endParaRPr lang="en-US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graphicFrame>
        <p:nvGraphicFramePr>
          <p:cNvPr id="191547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62860123"/>
              </p:ext>
            </p:extLst>
          </p:nvPr>
        </p:nvGraphicFramePr>
        <p:xfrm>
          <a:off x="500034" y="4786322"/>
          <a:ext cx="3482466" cy="1363664"/>
        </p:xfrm>
        <a:graphic>
          <a:graphicData uri="http://schemas.openxmlformats.org/presentationml/2006/ole">
            <p:oleObj spid="_x0000_s304429" name="Equation" r:id="rId4" imgW="35352000" imgH="13808160" progId="Equation.3">
              <p:embed/>
            </p:oleObj>
          </a:graphicData>
        </a:graphic>
      </p:graphicFrame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D5D8-2F5E-4D45-9133-1E552CC3DE09}" type="slidenum">
              <a:rPr lang="zh-CN" altLang="en-US" smtClean="0"/>
              <a:pPr/>
              <a:t>33</a:t>
            </a:fld>
            <a:endParaRPr lang="en-US" altLang="zh-CN"/>
          </a:p>
        </p:txBody>
      </p:sp>
      <p:sp>
        <p:nvSpPr>
          <p:cNvPr id="32" name="矩形 31"/>
          <p:cNvSpPr/>
          <p:nvPr/>
        </p:nvSpPr>
        <p:spPr>
          <a:xfrm>
            <a:off x="5434795" y="352511"/>
            <a:ext cx="27860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FFFF00"/>
                </a:solidFill>
              </a:rPr>
              <a:t>电阻性负载的</a:t>
            </a:r>
          </a:p>
          <a:p>
            <a:r>
              <a:rPr lang="zh-CN" altLang="en-US" b="1" dirty="0" smtClean="0">
                <a:solidFill>
                  <a:srgbClr val="FFFF00"/>
                </a:solidFill>
              </a:rPr>
              <a:t>戴文宁等效电路</a:t>
            </a:r>
            <a:endParaRPr lang="en-US" altLang="zh-CN" b="1" dirty="0" smtClean="0">
              <a:solidFill>
                <a:srgbClr val="FFFF00"/>
              </a:solidFill>
            </a:endParaRPr>
          </a:p>
        </p:txBody>
      </p:sp>
      <p:sp>
        <p:nvSpPr>
          <p:cNvPr id="33" name="Text Box 56"/>
          <p:cNvSpPr txBox="1">
            <a:spLocks noChangeArrowheads="1"/>
          </p:cNvSpPr>
          <p:nvPr/>
        </p:nvSpPr>
        <p:spPr bwMode="auto">
          <a:xfrm>
            <a:off x="4357686" y="4500570"/>
            <a:ext cx="4500594" cy="216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电源电压减去，</a:t>
            </a:r>
            <a:endParaRPr lang="en-US" altLang="zh-C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戴文宁电阻上的压降，</a:t>
            </a:r>
            <a:endParaRPr lang="en-US" altLang="zh-C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除以戴文宁电阻。</a:t>
            </a:r>
            <a:endParaRPr lang="en-US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32" grpId="0" autoUpdateAnimBg="0"/>
      <p:bldP spid="191533" grpId="0" autoUpdateAnimBg="0"/>
      <p:bldP spid="191546" grpId="0"/>
      <p:bldP spid="3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148064" y="1114773"/>
            <a:ext cx="3844925" cy="2744788"/>
            <a:chOff x="2954" y="335"/>
            <a:chExt cx="2422" cy="1729"/>
          </a:xfrm>
        </p:grpSpPr>
        <p:sp>
          <p:nvSpPr>
            <p:cNvPr id="192515" name="Text Box 3"/>
            <p:cNvSpPr txBox="1">
              <a:spLocks noChangeArrowheads="1"/>
            </p:cNvSpPr>
            <p:nvPr/>
          </p:nvSpPr>
          <p:spPr bwMode="auto">
            <a:xfrm>
              <a:off x="3488" y="819"/>
              <a:ext cx="7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accent1"/>
                  </a:solidFill>
                </a:rPr>
                <a:t>V</a:t>
              </a:r>
              <a:r>
                <a:rPr lang="en-US" altLang="zh-CN" b="1" baseline="-25000" dirty="0">
                  <a:solidFill>
                    <a:schemeClr val="accent1"/>
                  </a:solidFill>
                </a:rPr>
                <a:t>OUT  </a:t>
              </a:r>
              <a:r>
                <a:rPr lang="en-US" altLang="zh-CN" b="1" dirty="0">
                  <a:solidFill>
                    <a:schemeClr val="accent1"/>
                  </a:solidFill>
                </a:rPr>
                <a:t>= 0</a:t>
              </a: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954" y="335"/>
              <a:ext cx="2422" cy="1729"/>
              <a:chOff x="1626" y="1151"/>
              <a:chExt cx="2422" cy="1729"/>
            </a:xfrm>
          </p:grpSpPr>
          <p:sp>
            <p:nvSpPr>
              <p:cNvPr id="192517" name="Line 5"/>
              <p:cNvSpPr>
                <a:spLocks noChangeShapeType="1"/>
              </p:cNvSpPr>
              <p:nvPr/>
            </p:nvSpPr>
            <p:spPr bwMode="auto">
              <a:xfrm flipH="1" flipV="1">
                <a:off x="2106" y="1536"/>
                <a:ext cx="6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2518" name="Line 6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2519" name="Line 7"/>
              <p:cNvSpPr>
                <a:spLocks noChangeShapeType="1"/>
              </p:cNvSpPr>
              <p:nvPr/>
            </p:nvSpPr>
            <p:spPr bwMode="auto">
              <a:xfrm flipH="1" flipV="1">
                <a:off x="2106" y="2112"/>
                <a:ext cx="6" cy="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2520" name="AutoShape 8"/>
              <p:cNvSpPr>
                <a:spLocks noChangeArrowheads="1"/>
              </p:cNvSpPr>
              <p:nvPr/>
            </p:nvSpPr>
            <p:spPr bwMode="auto">
              <a:xfrm flipV="1">
                <a:off x="2016" y="2688"/>
                <a:ext cx="192" cy="96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2521" name="Line 9"/>
              <p:cNvSpPr>
                <a:spLocks noChangeShapeType="1"/>
              </p:cNvSpPr>
              <p:nvPr/>
            </p:nvSpPr>
            <p:spPr bwMode="auto">
              <a:xfrm>
                <a:off x="3840" y="2016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2522" name="Line 10"/>
              <p:cNvSpPr>
                <a:spLocks noChangeShapeType="1"/>
              </p:cNvSpPr>
              <p:nvPr/>
            </p:nvSpPr>
            <p:spPr bwMode="auto">
              <a:xfrm flipH="1">
                <a:off x="3840" y="2544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2523" name="Text Box 11"/>
              <p:cNvSpPr txBox="1">
                <a:spLocks noChangeArrowheads="1"/>
              </p:cNvSpPr>
              <p:nvPr/>
            </p:nvSpPr>
            <p:spPr bwMode="auto">
              <a:xfrm>
                <a:off x="1626" y="1151"/>
                <a:ext cx="101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/>
                  <a:t>V</a:t>
                </a:r>
                <a:r>
                  <a:rPr lang="en-US" altLang="zh-CN" b="1" baseline="-25000" dirty="0"/>
                  <a:t>CC</a:t>
                </a:r>
                <a:r>
                  <a:rPr lang="en-US" altLang="zh-CN" b="1" dirty="0"/>
                  <a:t> = + 5.0V</a:t>
                </a:r>
              </a:p>
            </p:txBody>
          </p:sp>
          <p:sp>
            <p:nvSpPr>
              <p:cNvPr id="192524" name="Text Box 12"/>
              <p:cNvSpPr txBox="1">
                <a:spLocks noChangeArrowheads="1"/>
              </p:cNvSpPr>
              <p:nvPr/>
            </p:nvSpPr>
            <p:spPr bwMode="auto">
              <a:xfrm>
                <a:off x="3120" y="1585"/>
                <a:ext cx="47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/>
                  <a:t>R</a:t>
                </a:r>
                <a:r>
                  <a:rPr lang="en-US" altLang="zh-CN" b="1" baseline="-25000"/>
                  <a:t>Thev</a:t>
                </a:r>
                <a:endParaRPr lang="en-US" altLang="zh-CN" b="1"/>
              </a:p>
            </p:txBody>
          </p:sp>
          <p:graphicFrame>
            <p:nvGraphicFramePr>
              <p:cNvPr id="192525" name="Object 13"/>
              <p:cNvGraphicFramePr>
                <a:graphicFrameLocks noChangeAspect="1"/>
              </p:cNvGraphicFramePr>
              <p:nvPr/>
            </p:nvGraphicFramePr>
            <p:xfrm>
              <a:off x="3120" y="1896"/>
              <a:ext cx="462" cy="216"/>
            </p:xfrm>
            <a:graphic>
              <a:graphicData uri="http://schemas.openxmlformats.org/presentationml/2006/ole">
                <p:oleObj spid="_x0000_s305418" name="Visio" r:id="rId3" imgW="622440" imgH="292320" progId="">
                  <p:embed/>
                </p:oleObj>
              </a:graphicData>
            </a:graphic>
          </p:graphicFrame>
          <p:sp>
            <p:nvSpPr>
              <p:cNvPr id="192526" name="Line 14"/>
              <p:cNvSpPr>
                <a:spLocks noChangeShapeType="1"/>
              </p:cNvSpPr>
              <p:nvPr/>
            </p:nvSpPr>
            <p:spPr bwMode="auto">
              <a:xfrm>
                <a:off x="3552" y="2016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2527" name="Oval 15"/>
              <p:cNvSpPr>
                <a:spLocks noChangeArrowheads="1"/>
              </p:cNvSpPr>
              <p:nvPr/>
            </p:nvSpPr>
            <p:spPr bwMode="auto">
              <a:xfrm>
                <a:off x="3696" y="2256"/>
                <a:ext cx="288" cy="28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2528" name="Text Box 16"/>
              <p:cNvSpPr txBox="1">
                <a:spLocks noChangeArrowheads="1"/>
              </p:cNvSpPr>
              <p:nvPr/>
            </p:nvSpPr>
            <p:spPr bwMode="auto">
              <a:xfrm>
                <a:off x="3235" y="2208"/>
                <a:ext cx="509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b="1"/>
                  <a:t>V</a:t>
                </a:r>
                <a:r>
                  <a:rPr lang="en-US" altLang="zh-CN" b="1" baseline="-25000"/>
                  <a:t>Thev</a:t>
                </a:r>
                <a:r>
                  <a:rPr lang="en-US" altLang="zh-CN" b="1"/>
                  <a:t> </a:t>
                </a:r>
              </a:p>
            </p:txBody>
          </p:sp>
          <p:sp>
            <p:nvSpPr>
              <p:cNvPr id="192529" name="Text Box 17"/>
              <p:cNvSpPr txBox="1">
                <a:spLocks noChangeArrowheads="1"/>
              </p:cNvSpPr>
              <p:nvPr/>
            </p:nvSpPr>
            <p:spPr bwMode="auto">
              <a:xfrm>
                <a:off x="3840" y="2016"/>
                <a:ext cx="2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zh-CN" altLang="en-US" b="1"/>
                  <a:t>+</a:t>
                </a:r>
              </a:p>
            </p:txBody>
          </p:sp>
          <p:sp>
            <p:nvSpPr>
              <p:cNvPr id="192530" name="Line 18"/>
              <p:cNvSpPr>
                <a:spLocks noChangeShapeType="1"/>
              </p:cNvSpPr>
              <p:nvPr/>
            </p:nvSpPr>
            <p:spPr bwMode="auto">
              <a:xfrm>
                <a:off x="3888" y="2640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2531" name="Line 19"/>
              <p:cNvSpPr>
                <a:spLocks noChangeShapeType="1"/>
              </p:cNvSpPr>
              <p:nvPr/>
            </p:nvSpPr>
            <p:spPr bwMode="auto">
              <a:xfrm>
                <a:off x="1776" y="2016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2532" name="AutoShape 20"/>
              <p:cNvSpPr>
                <a:spLocks noChangeArrowheads="1"/>
              </p:cNvSpPr>
              <p:nvPr/>
            </p:nvSpPr>
            <p:spPr bwMode="auto">
              <a:xfrm rot="5400000">
                <a:off x="1992" y="1896"/>
                <a:ext cx="288" cy="240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2533" name="Oval 21"/>
              <p:cNvSpPr>
                <a:spLocks noChangeArrowheads="1"/>
              </p:cNvSpPr>
              <p:nvPr/>
            </p:nvSpPr>
            <p:spPr bwMode="auto">
              <a:xfrm>
                <a:off x="2256" y="1968"/>
                <a:ext cx="96" cy="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2534" name="Line 22"/>
              <p:cNvSpPr>
                <a:spLocks noChangeShapeType="1"/>
              </p:cNvSpPr>
              <p:nvPr/>
            </p:nvSpPr>
            <p:spPr bwMode="auto">
              <a:xfrm flipH="1">
                <a:off x="2352" y="2016"/>
                <a:ext cx="81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2535" name="AutoShape 23"/>
              <p:cNvSpPr>
                <a:spLocks noChangeArrowheads="1"/>
              </p:cNvSpPr>
              <p:nvPr/>
            </p:nvSpPr>
            <p:spPr bwMode="auto">
              <a:xfrm flipV="1">
                <a:off x="3744" y="2784"/>
                <a:ext cx="192" cy="96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3552" y="1344"/>
              <a:ext cx="1440" cy="480"/>
              <a:chOff x="3552" y="1344"/>
              <a:chExt cx="1440" cy="480"/>
            </a:xfrm>
          </p:grpSpPr>
          <p:sp>
            <p:nvSpPr>
              <p:cNvPr id="192537" name="Arc 25"/>
              <p:cNvSpPr>
                <a:spLocks/>
              </p:cNvSpPr>
              <p:nvPr/>
            </p:nvSpPr>
            <p:spPr bwMode="auto">
              <a:xfrm>
                <a:off x="4800" y="1344"/>
                <a:ext cx="192" cy="14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2538" name="Line 26"/>
              <p:cNvSpPr>
                <a:spLocks noChangeShapeType="1"/>
              </p:cNvSpPr>
              <p:nvPr/>
            </p:nvSpPr>
            <p:spPr bwMode="auto">
              <a:xfrm flipH="1">
                <a:off x="3696" y="1344"/>
                <a:ext cx="1104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2539" name="Arc 27"/>
              <p:cNvSpPr>
                <a:spLocks/>
              </p:cNvSpPr>
              <p:nvPr/>
            </p:nvSpPr>
            <p:spPr bwMode="auto">
              <a:xfrm flipH="1">
                <a:off x="3552" y="1344"/>
                <a:ext cx="144" cy="14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2540" name="Line 28"/>
              <p:cNvSpPr>
                <a:spLocks noChangeShapeType="1"/>
              </p:cNvSpPr>
              <p:nvPr/>
            </p:nvSpPr>
            <p:spPr bwMode="auto">
              <a:xfrm>
                <a:off x="3552" y="1488"/>
                <a:ext cx="0" cy="336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5496" y="1142231"/>
            <a:ext cx="3844925" cy="2719388"/>
            <a:chOff x="746" y="1983"/>
            <a:chExt cx="2422" cy="1713"/>
          </a:xfrm>
        </p:grpSpPr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746" y="1983"/>
              <a:ext cx="2422" cy="1713"/>
              <a:chOff x="1626" y="1167"/>
              <a:chExt cx="2422" cy="1713"/>
            </a:xfrm>
          </p:grpSpPr>
          <p:sp>
            <p:nvSpPr>
              <p:cNvPr id="192543" name="Line 31"/>
              <p:cNvSpPr>
                <a:spLocks noChangeShapeType="1"/>
              </p:cNvSpPr>
              <p:nvPr/>
            </p:nvSpPr>
            <p:spPr bwMode="auto">
              <a:xfrm flipH="1" flipV="1">
                <a:off x="2106" y="1536"/>
                <a:ext cx="6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2544" name="Line 32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2545" name="Line 33"/>
              <p:cNvSpPr>
                <a:spLocks noChangeShapeType="1"/>
              </p:cNvSpPr>
              <p:nvPr/>
            </p:nvSpPr>
            <p:spPr bwMode="auto">
              <a:xfrm flipH="1" flipV="1">
                <a:off x="2106" y="2112"/>
                <a:ext cx="6" cy="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2546" name="AutoShape 34"/>
              <p:cNvSpPr>
                <a:spLocks noChangeArrowheads="1"/>
              </p:cNvSpPr>
              <p:nvPr/>
            </p:nvSpPr>
            <p:spPr bwMode="auto">
              <a:xfrm flipV="1">
                <a:off x="2016" y="2688"/>
                <a:ext cx="192" cy="96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2547" name="Line 35"/>
              <p:cNvSpPr>
                <a:spLocks noChangeShapeType="1"/>
              </p:cNvSpPr>
              <p:nvPr/>
            </p:nvSpPr>
            <p:spPr bwMode="auto">
              <a:xfrm>
                <a:off x="3840" y="2016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2548" name="Line 36"/>
              <p:cNvSpPr>
                <a:spLocks noChangeShapeType="1"/>
              </p:cNvSpPr>
              <p:nvPr/>
            </p:nvSpPr>
            <p:spPr bwMode="auto">
              <a:xfrm flipH="1">
                <a:off x="3840" y="2544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2549" name="Text Box 37"/>
              <p:cNvSpPr txBox="1">
                <a:spLocks noChangeArrowheads="1"/>
              </p:cNvSpPr>
              <p:nvPr/>
            </p:nvSpPr>
            <p:spPr bwMode="auto">
              <a:xfrm>
                <a:off x="1626" y="1167"/>
                <a:ext cx="101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/>
                  <a:t>V</a:t>
                </a:r>
                <a:r>
                  <a:rPr lang="en-US" altLang="zh-CN" b="1" baseline="-25000" dirty="0"/>
                  <a:t>CC</a:t>
                </a:r>
                <a:r>
                  <a:rPr lang="en-US" altLang="zh-CN" b="1" dirty="0"/>
                  <a:t> = + 5.0V</a:t>
                </a:r>
              </a:p>
            </p:txBody>
          </p:sp>
          <p:sp>
            <p:nvSpPr>
              <p:cNvPr id="192550" name="Text Box 38"/>
              <p:cNvSpPr txBox="1">
                <a:spLocks noChangeArrowheads="1"/>
              </p:cNvSpPr>
              <p:nvPr/>
            </p:nvSpPr>
            <p:spPr bwMode="auto">
              <a:xfrm>
                <a:off x="3120" y="1585"/>
                <a:ext cx="47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/>
                  <a:t>R</a:t>
                </a:r>
                <a:r>
                  <a:rPr lang="en-US" altLang="zh-CN" b="1" baseline="-25000"/>
                  <a:t>Thev</a:t>
                </a:r>
                <a:endParaRPr lang="en-US" altLang="zh-CN" b="1"/>
              </a:p>
            </p:txBody>
          </p:sp>
          <p:graphicFrame>
            <p:nvGraphicFramePr>
              <p:cNvPr id="192551" name="Object 39"/>
              <p:cNvGraphicFramePr>
                <a:graphicFrameLocks noChangeAspect="1"/>
              </p:cNvGraphicFramePr>
              <p:nvPr/>
            </p:nvGraphicFramePr>
            <p:xfrm>
              <a:off x="3120" y="1896"/>
              <a:ext cx="462" cy="216"/>
            </p:xfrm>
            <a:graphic>
              <a:graphicData uri="http://schemas.openxmlformats.org/presentationml/2006/ole">
                <p:oleObj spid="_x0000_s305419" name="Visio" r:id="rId4" imgW="622440" imgH="292320" progId="">
                  <p:embed/>
                </p:oleObj>
              </a:graphicData>
            </a:graphic>
          </p:graphicFrame>
          <p:sp>
            <p:nvSpPr>
              <p:cNvPr id="192552" name="Line 40"/>
              <p:cNvSpPr>
                <a:spLocks noChangeShapeType="1"/>
              </p:cNvSpPr>
              <p:nvPr/>
            </p:nvSpPr>
            <p:spPr bwMode="auto">
              <a:xfrm>
                <a:off x="3552" y="2016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2553" name="Oval 41"/>
              <p:cNvSpPr>
                <a:spLocks noChangeArrowheads="1"/>
              </p:cNvSpPr>
              <p:nvPr/>
            </p:nvSpPr>
            <p:spPr bwMode="auto">
              <a:xfrm>
                <a:off x="3696" y="2256"/>
                <a:ext cx="288" cy="28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2554" name="Text Box 42"/>
              <p:cNvSpPr txBox="1">
                <a:spLocks noChangeArrowheads="1"/>
              </p:cNvSpPr>
              <p:nvPr/>
            </p:nvSpPr>
            <p:spPr bwMode="auto">
              <a:xfrm>
                <a:off x="3235" y="2208"/>
                <a:ext cx="509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b="1"/>
                  <a:t>V</a:t>
                </a:r>
                <a:r>
                  <a:rPr lang="en-US" altLang="zh-CN" b="1" baseline="-25000"/>
                  <a:t>Thev</a:t>
                </a:r>
                <a:r>
                  <a:rPr lang="en-US" altLang="zh-CN" b="1"/>
                  <a:t> </a:t>
                </a:r>
              </a:p>
            </p:txBody>
          </p:sp>
          <p:sp>
            <p:nvSpPr>
              <p:cNvPr id="192555" name="Text Box 43"/>
              <p:cNvSpPr txBox="1">
                <a:spLocks noChangeArrowheads="1"/>
              </p:cNvSpPr>
              <p:nvPr/>
            </p:nvSpPr>
            <p:spPr bwMode="auto">
              <a:xfrm>
                <a:off x="3840" y="2016"/>
                <a:ext cx="2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zh-CN" altLang="en-US" b="1"/>
                  <a:t>+</a:t>
                </a:r>
              </a:p>
            </p:txBody>
          </p:sp>
          <p:sp>
            <p:nvSpPr>
              <p:cNvPr id="192556" name="Line 44"/>
              <p:cNvSpPr>
                <a:spLocks noChangeShapeType="1"/>
              </p:cNvSpPr>
              <p:nvPr/>
            </p:nvSpPr>
            <p:spPr bwMode="auto">
              <a:xfrm>
                <a:off x="3888" y="2640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2557" name="Line 45"/>
              <p:cNvSpPr>
                <a:spLocks noChangeShapeType="1"/>
              </p:cNvSpPr>
              <p:nvPr/>
            </p:nvSpPr>
            <p:spPr bwMode="auto">
              <a:xfrm>
                <a:off x="1776" y="2016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2558" name="AutoShape 46"/>
              <p:cNvSpPr>
                <a:spLocks noChangeArrowheads="1"/>
              </p:cNvSpPr>
              <p:nvPr/>
            </p:nvSpPr>
            <p:spPr bwMode="auto">
              <a:xfrm rot="5400000">
                <a:off x="1992" y="1896"/>
                <a:ext cx="288" cy="240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2559" name="Oval 47"/>
              <p:cNvSpPr>
                <a:spLocks noChangeArrowheads="1"/>
              </p:cNvSpPr>
              <p:nvPr/>
            </p:nvSpPr>
            <p:spPr bwMode="auto">
              <a:xfrm>
                <a:off x="2256" y="1968"/>
                <a:ext cx="96" cy="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2560" name="Line 48"/>
              <p:cNvSpPr>
                <a:spLocks noChangeShapeType="1"/>
              </p:cNvSpPr>
              <p:nvPr/>
            </p:nvSpPr>
            <p:spPr bwMode="auto">
              <a:xfrm flipH="1">
                <a:off x="2352" y="2016"/>
                <a:ext cx="81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2561" name="AutoShape 49"/>
              <p:cNvSpPr>
                <a:spLocks noChangeArrowheads="1"/>
              </p:cNvSpPr>
              <p:nvPr/>
            </p:nvSpPr>
            <p:spPr bwMode="auto">
              <a:xfrm flipV="1">
                <a:off x="3744" y="2784"/>
                <a:ext cx="192" cy="96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92562" name="Text Box 50"/>
            <p:cNvSpPr txBox="1">
              <a:spLocks noChangeArrowheads="1"/>
            </p:cNvSpPr>
            <p:nvPr/>
          </p:nvSpPr>
          <p:spPr bwMode="auto">
            <a:xfrm>
              <a:off x="1358" y="2466"/>
              <a:ext cx="7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accent1"/>
                  </a:solidFill>
                </a:rPr>
                <a:t>V</a:t>
              </a:r>
              <a:r>
                <a:rPr lang="en-US" altLang="zh-CN" b="1" baseline="-25000" dirty="0">
                  <a:solidFill>
                    <a:schemeClr val="accent1"/>
                  </a:solidFill>
                </a:rPr>
                <a:t>OUT  </a:t>
              </a:r>
              <a:r>
                <a:rPr lang="en-US" altLang="zh-CN" b="1" dirty="0">
                  <a:solidFill>
                    <a:schemeClr val="accent1"/>
                  </a:solidFill>
                </a:rPr>
                <a:t>= 1</a:t>
              </a:r>
            </a:p>
          </p:txBody>
        </p:sp>
        <p:grpSp>
          <p:nvGrpSpPr>
            <p:cNvPr id="7" name="Group 51"/>
            <p:cNvGrpSpPr>
              <a:grpSpLocks/>
            </p:cNvGrpSpPr>
            <p:nvPr/>
          </p:nvGrpSpPr>
          <p:grpSpPr bwMode="auto">
            <a:xfrm>
              <a:off x="1274" y="2448"/>
              <a:ext cx="1440" cy="721"/>
              <a:chOff x="1152" y="2016"/>
              <a:chExt cx="1440" cy="721"/>
            </a:xfrm>
          </p:grpSpPr>
          <p:sp>
            <p:nvSpPr>
              <p:cNvPr id="192564" name="Arc 52"/>
              <p:cNvSpPr>
                <a:spLocks/>
              </p:cNvSpPr>
              <p:nvPr/>
            </p:nvSpPr>
            <p:spPr bwMode="auto">
              <a:xfrm>
                <a:off x="2400" y="2544"/>
                <a:ext cx="192" cy="19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8936"/>
                  <a:gd name="T2" fmla="*/ 20316 w 21600"/>
                  <a:gd name="T3" fmla="*/ 28936 h 28936"/>
                  <a:gd name="T4" fmla="*/ 0 w 21600"/>
                  <a:gd name="T5" fmla="*/ 21600 h 28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893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4101"/>
                      <a:pt x="21165" y="26583"/>
                      <a:pt x="20316" y="28936"/>
                    </a:cubicBezTo>
                  </a:path>
                  <a:path w="21600" h="2893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4101"/>
                      <a:pt x="21165" y="26583"/>
                      <a:pt x="20316" y="2893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accent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2565" name="Line 53"/>
              <p:cNvSpPr>
                <a:spLocks noChangeShapeType="1"/>
              </p:cNvSpPr>
              <p:nvPr/>
            </p:nvSpPr>
            <p:spPr bwMode="auto">
              <a:xfrm flipH="1">
                <a:off x="1296" y="2544"/>
                <a:ext cx="1104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2566" name="Arc 54"/>
              <p:cNvSpPr>
                <a:spLocks/>
              </p:cNvSpPr>
              <p:nvPr/>
            </p:nvSpPr>
            <p:spPr bwMode="auto">
              <a:xfrm flipH="1" flipV="1">
                <a:off x="1152" y="2400"/>
                <a:ext cx="144" cy="14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2567" name="Line 55"/>
              <p:cNvSpPr>
                <a:spLocks noChangeShapeType="1"/>
              </p:cNvSpPr>
              <p:nvPr/>
            </p:nvSpPr>
            <p:spPr bwMode="auto">
              <a:xfrm flipV="1">
                <a:off x="1152" y="2016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</p:grpSp>
      <p:sp>
        <p:nvSpPr>
          <p:cNvPr id="192568" name="Rectangle 56"/>
          <p:cNvSpPr>
            <a:spLocks noGrp="1" noChangeArrowheads="1"/>
          </p:cNvSpPr>
          <p:nvPr>
            <p:ph type="body" idx="1"/>
          </p:nvPr>
        </p:nvSpPr>
        <p:spPr>
          <a:xfrm>
            <a:off x="95256" y="214290"/>
            <a:ext cx="5334000" cy="1219200"/>
          </a:xfrm>
        </p:spPr>
        <p:txBody>
          <a:bodyPr/>
          <a:lstStyle/>
          <a:p>
            <a:r>
              <a:rPr lang="zh-CN" altLang="en-US" b="1" dirty="0">
                <a:latin typeface="黑体" pitchFamily="2" charset="-122"/>
                <a:ea typeface="黑体" pitchFamily="2" charset="-122"/>
              </a:rPr>
              <a:t>带电阻性负载的电路特性</a:t>
            </a:r>
          </a:p>
        </p:txBody>
      </p:sp>
      <p:sp>
        <p:nvSpPr>
          <p:cNvPr id="192569" name="Text Box 57"/>
          <p:cNvSpPr txBox="1">
            <a:spLocks noChangeArrowheads="1"/>
          </p:cNvSpPr>
          <p:nvPr/>
        </p:nvSpPr>
        <p:spPr bwMode="auto">
          <a:xfrm>
            <a:off x="35496" y="4702487"/>
            <a:ext cx="8684286" cy="66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保证提供或吸收的电流</a:t>
            </a:r>
            <a:r>
              <a: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小于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门电路的规定值</a:t>
            </a:r>
          </a:p>
        </p:txBody>
      </p:sp>
      <p:sp>
        <p:nvSpPr>
          <p:cNvPr id="192570" name="Text Box 58"/>
          <p:cNvSpPr txBox="1">
            <a:spLocks noChangeArrowheads="1"/>
          </p:cNvSpPr>
          <p:nvPr/>
        </p:nvSpPr>
        <p:spPr bwMode="auto">
          <a:xfrm>
            <a:off x="-23665" y="5572140"/>
            <a:ext cx="8992989" cy="66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负载导致输出特性变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坏，如</a:t>
            </a:r>
            <a:r>
              <a:rPr lang="zh-CN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低态偏高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，</a:t>
            </a:r>
            <a:r>
              <a:rPr lang="zh-CN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高态偏低</a:t>
            </a:r>
            <a:endParaRPr lang="zh-CN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itchFamily="2" charset="-122"/>
            </a:endParaRPr>
          </a:p>
        </p:txBody>
      </p:sp>
      <p:sp>
        <p:nvSpPr>
          <p:cNvPr id="59" name="灯片编号占位符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34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69" grpId="0"/>
      <p:bldP spid="19257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27384"/>
            <a:ext cx="7772400" cy="762000"/>
          </a:xfrm>
        </p:spPr>
        <p:txBody>
          <a:bodyPr/>
          <a:lstStyle/>
          <a:p>
            <a:r>
              <a:rPr lang="zh-CN" altLang="en-US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非理想输入时的电路特性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108397" y="980728"/>
            <a:ext cx="3952879" cy="3805238"/>
            <a:chOff x="210" y="771"/>
            <a:chExt cx="2490" cy="2397"/>
          </a:xfrm>
        </p:grpSpPr>
        <p:sp>
          <p:nvSpPr>
            <p:cNvPr id="193540" name="Rectangle 4"/>
            <p:cNvSpPr>
              <a:spLocks noChangeArrowheads="1"/>
            </p:cNvSpPr>
            <p:nvPr/>
          </p:nvSpPr>
          <p:spPr bwMode="auto">
            <a:xfrm>
              <a:off x="1008" y="1296"/>
              <a:ext cx="864" cy="163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93541" name="Object 5"/>
            <p:cNvGraphicFramePr>
              <a:graphicFrameLocks noChangeAspect="1"/>
            </p:cNvGraphicFramePr>
            <p:nvPr/>
          </p:nvGraphicFramePr>
          <p:xfrm>
            <a:off x="1286" y="1392"/>
            <a:ext cx="208" cy="480"/>
          </p:xfrm>
          <a:graphic>
            <a:graphicData uri="http://schemas.openxmlformats.org/presentationml/2006/ole">
              <p:oleObj spid="_x0000_s306706" name="Visio" r:id="rId4" imgW="292320" imgH="622440" progId="">
                <p:embed/>
              </p:oleObj>
            </a:graphicData>
          </a:graphic>
        </p:graphicFrame>
        <p:sp>
          <p:nvSpPr>
            <p:cNvPr id="193542" name="Line 6"/>
            <p:cNvSpPr>
              <a:spLocks noChangeShapeType="1"/>
            </p:cNvSpPr>
            <p:nvPr/>
          </p:nvSpPr>
          <p:spPr bwMode="auto">
            <a:xfrm flipH="1" flipV="1">
              <a:off x="1392" y="1152"/>
              <a:ext cx="6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3543" name="Line 7"/>
            <p:cNvSpPr>
              <a:spLocks noChangeShapeType="1"/>
            </p:cNvSpPr>
            <p:nvPr/>
          </p:nvSpPr>
          <p:spPr bwMode="auto">
            <a:xfrm>
              <a:off x="1302" y="115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3544" name="Line 8"/>
            <p:cNvSpPr>
              <a:spLocks noChangeShapeType="1"/>
            </p:cNvSpPr>
            <p:nvPr/>
          </p:nvSpPr>
          <p:spPr bwMode="auto">
            <a:xfrm>
              <a:off x="1398" y="1824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3545" name="Line 9"/>
            <p:cNvSpPr>
              <a:spLocks noChangeShapeType="1"/>
            </p:cNvSpPr>
            <p:nvPr/>
          </p:nvSpPr>
          <p:spPr bwMode="auto">
            <a:xfrm flipV="1">
              <a:off x="1392" y="2784"/>
              <a:ext cx="6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3546" name="AutoShape 10"/>
            <p:cNvSpPr>
              <a:spLocks noChangeArrowheads="1"/>
            </p:cNvSpPr>
            <p:nvPr/>
          </p:nvSpPr>
          <p:spPr bwMode="auto">
            <a:xfrm flipV="1">
              <a:off x="1302" y="3072"/>
              <a:ext cx="192" cy="96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93547" name="Object 11"/>
            <p:cNvGraphicFramePr>
              <a:graphicFrameLocks noChangeAspect="1"/>
            </p:cNvGraphicFramePr>
            <p:nvPr/>
          </p:nvGraphicFramePr>
          <p:xfrm>
            <a:off x="1302" y="2352"/>
            <a:ext cx="208" cy="480"/>
          </p:xfrm>
          <a:graphic>
            <a:graphicData uri="http://schemas.openxmlformats.org/presentationml/2006/ole">
              <p:oleObj spid="_x0000_s306707" name="Visio" r:id="rId5" imgW="292320" imgH="622440" progId="">
                <p:embed/>
              </p:oleObj>
            </a:graphicData>
          </a:graphic>
        </p:graphicFrame>
        <p:sp>
          <p:nvSpPr>
            <p:cNvPr id="193548" name="Line 12"/>
            <p:cNvSpPr>
              <a:spLocks noChangeShapeType="1"/>
            </p:cNvSpPr>
            <p:nvPr/>
          </p:nvSpPr>
          <p:spPr bwMode="auto">
            <a:xfrm>
              <a:off x="1392" y="2112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3549" name="Text Box 13"/>
            <p:cNvSpPr txBox="1">
              <a:spLocks noChangeArrowheads="1"/>
            </p:cNvSpPr>
            <p:nvPr/>
          </p:nvSpPr>
          <p:spPr bwMode="auto">
            <a:xfrm>
              <a:off x="906" y="771"/>
              <a:ext cx="10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V</a:t>
              </a:r>
              <a:r>
                <a:rPr lang="en-US" altLang="zh-CN" b="1" baseline="-25000" dirty="0"/>
                <a:t>CC</a:t>
              </a:r>
              <a:r>
                <a:rPr lang="en-US" altLang="zh-CN" b="1" dirty="0"/>
                <a:t> = + 5.0V</a:t>
              </a:r>
            </a:p>
          </p:txBody>
        </p:sp>
        <p:sp>
          <p:nvSpPr>
            <p:cNvPr id="193550" name="Text Box 14"/>
            <p:cNvSpPr txBox="1">
              <a:spLocks noChangeArrowheads="1"/>
            </p:cNvSpPr>
            <p:nvPr/>
          </p:nvSpPr>
          <p:spPr bwMode="auto">
            <a:xfrm>
              <a:off x="1401" y="1487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400</a:t>
              </a:r>
              <a:r>
                <a:rPr lang="en-US" altLang="zh-CN" b="1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193551" name="Text Box 15"/>
            <p:cNvSpPr txBox="1">
              <a:spLocks noChangeArrowheads="1"/>
            </p:cNvSpPr>
            <p:nvPr/>
          </p:nvSpPr>
          <p:spPr bwMode="auto">
            <a:xfrm>
              <a:off x="1494" y="2495"/>
              <a:ext cx="5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2.5k</a:t>
              </a:r>
              <a:r>
                <a:rPr lang="en-US" altLang="zh-CN" b="1">
                  <a:sym typeface="Symbol" pitchFamily="18" charset="2"/>
                </a:rPr>
                <a:t></a:t>
              </a:r>
            </a:p>
          </p:txBody>
        </p:sp>
        <p:sp>
          <p:nvSpPr>
            <p:cNvPr id="193552" name="Line 16"/>
            <p:cNvSpPr>
              <a:spLocks noChangeShapeType="1"/>
            </p:cNvSpPr>
            <p:nvPr/>
          </p:nvSpPr>
          <p:spPr bwMode="auto">
            <a:xfrm>
              <a:off x="960" y="211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3553" name="Rectangle 17"/>
            <p:cNvSpPr>
              <a:spLocks noChangeArrowheads="1"/>
            </p:cNvSpPr>
            <p:nvPr/>
          </p:nvSpPr>
          <p:spPr bwMode="auto">
            <a:xfrm>
              <a:off x="210" y="1785"/>
              <a:ext cx="619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b="1" dirty="0"/>
                <a:t>V</a:t>
              </a:r>
              <a:r>
                <a:rPr lang="en-US" altLang="zh-CN" b="1" baseline="-25000" dirty="0"/>
                <a:t>IN</a:t>
              </a:r>
              <a:endParaRPr lang="en-US" altLang="zh-CN" b="1" dirty="0"/>
            </a:p>
            <a:p>
              <a:pPr algn="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accent1"/>
                  </a:solidFill>
                </a:rPr>
                <a:t> </a:t>
              </a:r>
              <a:r>
                <a:rPr lang="en-US" altLang="zh-CN" b="1" dirty="0"/>
                <a:t>1.5V</a:t>
              </a:r>
            </a:p>
          </p:txBody>
        </p:sp>
        <p:sp>
          <p:nvSpPr>
            <p:cNvPr id="193554" name="Rectangle 18"/>
            <p:cNvSpPr>
              <a:spLocks noChangeArrowheads="1"/>
            </p:cNvSpPr>
            <p:nvPr/>
          </p:nvSpPr>
          <p:spPr bwMode="auto">
            <a:xfrm>
              <a:off x="2024" y="1769"/>
              <a:ext cx="676" cy="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b="1" dirty="0"/>
                <a:t>V</a:t>
              </a:r>
              <a:r>
                <a:rPr lang="en-US" altLang="zh-CN" b="1" baseline="-25000" dirty="0"/>
                <a:t>OUT </a:t>
              </a:r>
              <a:endParaRPr lang="en-US" altLang="zh-CN" b="1" dirty="0"/>
            </a:p>
            <a:p>
              <a:pPr>
                <a:lnSpc>
                  <a:spcPct val="130000"/>
                </a:lnSpc>
              </a:pPr>
              <a:r>
                <a:rPr lang="en-US" altLang="zh-CN" b="1" dirty="0"/>
                <a:t>4.31V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076056" y="980730"/>
            <a:ext cx="3049588" cy="3805240"/>
            <a:chOff x="480" y="771"/>
            <a:chExt cx="1921" cy="2397"/>
          </a:xfrm>
        </p:grpSpPr>
        <p:sp>
          <p:nvSpPr>
            <p:cNvPr id="193556" name="Rectangle 20"/>
            <p:cNvSpPr>
              <a:spLocks noChangeArrowheads="1"/>
            </p:cNvSpPr>
            <p:nvPr/>
          </p:nvSpPr>
          <p:spPr bwMode="auto">
            <a:xfrm>
              <a:off x="1008" y="1296"/>
              <a:ext cx="864" cy="163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93557" name="Object 21"/>
            <p:cNvGraphicFramePr>
              <a:graphicFrameLocks noChangeAspect="1"/>
            </p:cNvGraphicFramePr>
            <p:nvPr/>
          </p:nvGraphicFramePr>
          <p:xfrm>
            <a:off x="1286" y="1392"/>
            <a:ext cx="208" cy="480"/>
          </p:xfrm>
          <a:graphic>
            <a:graphicData uri="http://schemas.openxmlformats.org/presentationml/2006/ole">
              <p:oleObj spid="_x0000_s306708" name="Visio" r:id="rId6" imgW="292320" imgH="622440" progId="">
                <p:embed/>
              </p:oleObj>
            </a:graphicData>
          </a:graphic>
        </p:graphicFrame>
        <p:sp>
          <p:nvSpPr>
            <p:cNvPr id="193558" name="Line 22"/>
            <p:cNvSpPr>
              <a:spLocks noChangeShapeType="1"/>
            </p:cNvSpPr>
            <p:nvPr/>
          </p:nvSpPr>
          <p:spPr bwMode="auto">
            <a:xfrm flipH="1" flipV="1">
              <a:off x="1392" y="1152"/>
              <a:ext cx="6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3559" name="Line 23"/>
            <p:cNvSpPr>
              <a:spLocks noChangeShapeType="1"/>
            </p:cNvSpPr>
            <p:nvPr/>
          </p:nvSpPr>
          <p:spPr bwMode="auto">
            <a:xfrm>
              <a:off x="1302" y="115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3560" name="Line 24"/>
            <p:cNvSpPr>
              <a:spLocks noChangeShapeType="1"/>
            </p:cNvSpPr>
            <p:nvPr/>
          </p:nvSpPr>
          <p:spPr bwMode="auto">
            <a:xfrm>
              <a:off x="1398" y="1824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3561" name="Line 25"/>
            <p:cNvSpPr>
              <a:spLocks noChangeShapeType="1"/>
            </p:cNvSpPr>
            <p:nvPr/>
          </p:nvSpPr>
          <p:spPr bwMode="auto">
            <a:xfrm flipV="1">
              <a:off x="1392" y="2784"/>
              <a:ext cx="6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3562" name="AutoShape 26"/>
            <p:cNvSpPr>
              <a:spLocks noChangeArrowheads="1"/>
            </p:cNvSpPr>
            <p:nvPr/>
          </p:nvSpPr>
          <p:spPr bwMode="auto">
            <a:xfrm flipV="1">
              <a:off x="1302" y="3072"/>
              <a:ext cx="192" cy="96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93563" name="Object 27"/>
            <p:cNvGraphicFramePr>
              <a:graphicFrameLocks noChangeAspect="1"/>
            </p:cNvGraphicFramePr>
            <p:nvPr/>
          </p:nvGraphicFramePr>
          <p:xfrm>
            <a:off x="1302" y="2352"/>
            <a:ext cx="208" cy="480"/>
          </p:xfrm>
          <a:graphic>
            <a:graphicData uri="http://schemas.openxmlformats.org/presentationml/2006/ole">
              <p:oleObj spid="_x0000_s306709" name="Visio" r:id="rId7" imgW="292320" imgH="622440" progId="">
                <p:embed/>
              </p:oleObj>
            </a:graphicData>
          </a:graphic>
        </p:graphicFrame>
        <p:sp>
          <p:nvSpPr>
            <p:cNvPr id="193564" name="Line 28"/>
            <p:cNvSpPr>
              <a:spLocks noChangeShapeType="1"/>
            </p:cNvSpPr>
            <p:nvPr/>
          </p:nvSpPr>
          <p:spPr bwMode="auto">
            <a:xfrm>
              <a:off x="1392" y="2112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3565" name="Text Box 29"/>
            <p:cNvSpPr txBox="1">
              <a:spLocks noChangeArrowheads="1"/>
            </p:cNvSpPr>
            <p:nvPr/>
          </p:nvSpPr>
          <p:spPr bwMode="auto">
            <a:xfrm>
              <a:off x="906" y="771"/>
              <a:ext cx="10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V</a:t>
              </a:r>
              <a:r>
                <a:rPr lang="en-US" altLang="zh-CN" b="1" baseline="-25000" dirty="0"/>
                <a:t>CC</a:t>
              </a:r>
              <a:r>
                <a:rPr lang="en-US" altLang="zh-CN" b="1" dirty="0"/>
                <a:t> = + 5.0V</a:t>
              </a:r>
            </a:p>
          </p:txBody>
        </p:sp>
        <p:sp>
          <p:nvSpPr>
            <p:cNvPr id="193566" name="Text Box 30"/>
            <p:cNvSpPr txBox="1">
              <a:spLocks noChangeArrowheads="1"/>
            </p:cNvSpPr>
            <p:nvPr/>
          </p:nvSpPr>
          <p:spPr bwMode="auto">
            <a:xfrm>
              <a:off x="1419" y="1487"/>
              <a:ext cx="4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4k</a:t>
              </a:r>
              <a:r>
                <a:rPr lang="en-US" altLang="zh-CN" b="1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193567" name="Text Box 31"/>
            <p:cNvSpPr txBox="1">
              <a:spLocks noChangeArrowheads="1"/>
            </p:cNvSpPr>
            <p:nvPr/>
          </p:nvSpPr>
          <p:spPr bwMode="auto">
            <a:xfrm>
              <a:off x="1494" y="2495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200</a:t>
              </a:r>
              <a:r>
                <a:rPr lang="en-US" altLang="zh-CN" b="1">
                  <a:sym typeface="Symbol" pitchFamily="18" charset="2"/>
                </a:rPr>
                <a:t></a:t>
              </a:r>
            </a:p>
          </p:txBody>
        </p:sp>
        <p:sp>
          <p:nvSpPr>
            <p:cNvPr id="193568" name="Line 32"/>
            <p:cNvSpPr>
              <a:spLocks noChangeShapeType="1"/>
            </p:cNvSpPr>
            <p:nvPr/>
          </p:nvSpPr>
          <p:spPr bwMode="auto">
            <a:xfrm>
              <a:off x="960" y="211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3569" name="Rectangle 33"/>
            <p:cNvSpPr>
              <a:spLocks noChangeArrowheads="1"/>
            </p:cNvSpPr>
            <p:nvPr/>
          </p:nvSpPr>
          <p:spPr bwMode="auto">
            <a:xfrm>
              <a:off x="480" y="1886"/>
              <a:ext cx="485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b="1">
                  <a:solidFill>
                    <a:schemeClr val="folHlink"/>
                  </a:solidFill>
                </a:rPr>
                <a:t>V</a:t>
              </a:r>
              <a:r>
                <a:rPr lang="en-US" altLang="zh-CN" b="1" baseline="-25000">
                  <a:solidFill>
                    <a:schemeClr val="folHlink"/>
                  </a:solidFill>
                </a:rPr>
                <a:t>IN</a:t>
              </a:r>
              <a:endParaRPr lang="en-US" altLang="zh-CN" b="1">
                <a:solidFill>
                  <a:schemeClr val="folHlink"/>
                </a:solidFill>
              </a:endParaRPr>
            </a:p>
            <a:p>
              <a:pPr algn="r">
                <a:lnSpc>
                  <a:spcPct val="120000"/>
                </a:lnSpc>
              </a:pPr>
              <a:r>
                <a:rPr lang="en-US" altLang="zh-CN" b="1">
                  <a:solidFill>
                    <a:schemeClr val="folHlink"/>
                  </a:solidFill>
                </a:rPr>
                <a:t> 3.5V</a:t>
              </a:r>
            </a:p>
          </p:txBody>
        </p:sp>
        <p:sp>
          <p:nvSpPr>
            <p:cNvPr id="193570" name="Rectangle 34"/>
            <p:cNvSpPr>
              <a:spLocks noChangeArrowheads="1"/>
            </p:cNvSpPr>
            <p:nvPr/>
          </p:nvSpPr>
          <p:spPr bwMode="auto">
            <a:xfrm>
              <a:off x="1872" y="1872"/>
              <a:ext cx="529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b="1">
                  <a:solidFill>
                    <a:schemeClr val="folHlink"/>
                  </a:solidFill>
                </a:rPr>
                <a:t>V</a:t>
              </a:r>
              <a:r>
                <a:rPr lang="en-US" altLang="zh-CN" b="1" baseline="-25000">
                  <a:solidFill>
                    <a:schemeClr val="folHlink"/>
                  </a:solidFill>
                </a:rPr>
                <a:t>OUT </a:t>
              </a:r>
              <a:endParaRPr lang="en-US" altLang="zh-CN" b="1">
                <a:solidFill>
                  <a:schemeClr val="folHlink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b="1">
                  <a:solidFill>
                    <a:schemeClr val="folHlink"/>
                  </a:solidFill>
                </a:rPr>
                <a:t>0.24V</a:t>
              </a:r>
            </a:p>
          </p:txBody>
        </p:sp>
      </p:grpSp>
      <p:sp>
        <p:nvSpPr>
          <p:cNvPr id="193571" name="Text Box 35"/>
          <p:cNvSpPr txBox="1">
            <a:spLocks noChangeArrowheads="1"/>
          </p:cNvSpPr>
          <p:nvPr/>
        </p:nvSpPr>
        <p:spPr bwMode="auto">
          <a:xfrm>
            <a:off x="0" y="5383558"/>
            <a:ext cx="9144000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输出电压变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坏（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有电阻性负载时更差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）。</a:t>
            </a:r>
            <a:r>
              <a:rPr lang="zh-CN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标准是</a:t>
            </a:r>
            <a:r>
              <a:rPr lang="en-US" altLang="zh-C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0V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和</a:t>
            </a:r>
            <a:r>
              <a:rPr lang="en-US" altLang="zh-C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5V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。更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糟糕的是：输出端电流 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sym typeface="Wingdings 3" pitchFamily="18" charset="2"/>
              </a:rPr>
              <a:t>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，功耗 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sym typeface="Wingdings 3" pitchFamily="18" charset="2"/>
              </a:rPr>
              <a:t></a:t>
            </a:r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4597151" y="2518562"/>
            <a:ext cx="982961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b="1" dirty="0"/>
              <a:t>V</a:t>
            </a:r>
            <a:r>
              <a:rPr lang="en-US" altLang="zh-CN" b="1" baseline="-25000" dirty="0"/>
              <a:t>IN</a:t>
            </a:r>
            <a:endParaRPr lang="en-US" altLang="zh-CN" b="1" dirty="0"/>
          </a:p>
          <a:p>
            <a:pPr algn="r">
              <a:lnSpc>
                <a:spcPct val="120000"/>
              </a:lnSpc>
            </a:pPr>
            <a:r>
              <a:rPr lang="en-US" altLang="zh-CN" b="1" dirty="0">
                <a:solidFill>
                  <a:schemeClr val="accent1"/>
                </a:solidFill>
              </a:rPr>
              <a:t> </a:t>
            </a:r>
            <a:r>
              <a:rPr lang="en-US" altLang="zh-CN" b="1" dirty="0"/>
              <a:t>3</a:t>
            </a:r>
            <a:r>
              <a:rPr lang="en-US" altLang="zh-CN" b="1" dirty="0" smtClean="0"/>
              <a:t>.5V</a:t>
            </a:r>
            <a:endParaRPr lang="en-US" altLang="zh-CN" b="1" dirty="0"/>
          </a:p>
        </p:txBody>
      </p:sp>
      <p:sp>
        <p:nvSpPr>
          <p:cNvPr id="37" name="Rectangle 18"/>
          <p:cNvSpPr>
            <a:spLocks noChangeArrowheads="1"/>
          </p:cNvSpPr>
          <p:nvPr/>
        </p:nvSpPr>
        <p:spPr bwMode="auto">
          <a:xfrm>
            <a:off x="7747321" y="2420888"/>
            <a:ext cx="1072730" cy="12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V</a:t>
            </a:r>
            <a:r>
              <a:rPr lang="en-US" altLang="zh-CN" b="1" baseline="-25000" dirty="0"/>
              <a:t>OUT </a:t>
            </a:r>
            <a:endParaRPr lang="en-US" altLang="zh-CN" b="1" dirty="0"/>
          </a:p>
          <a:p>
            <a:pPr>
              <a:lnSpc>
                <a:spcPct val="130000"/>
              </a:lnSpc>
            </a:pPr>
            <a:r>
              <a:rPr lang="en-US" altLang="zh-CN" b="1" dirty="0" smtClean="0"/>
              <a:t>0.24V</a:t>
            </a:r>
            <a:endParaRPr lang="en-US" altLang="zh-CN" b="1" dirty="0"/>
          </a:p>
        </p:txBody>
      </p:sp>
      <p:sp>
        <p:nvSpPr>
          <p:cNvPr id="4" name="矩形 3"/>
          <p:cNvSpPr/>
          <p:nvPr/>
        </p:nvSpPr>
        <p:spPr>
          <a:xfrm>
            <a:off x="4771406" y="364502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FF00"/>
                </a:solidFill>
              </a:rPr>
              <a:t>偏低</a:t>
            </a:r>
          </a:p>
        </p:txBody>
      </p:sp>
      <p:sp>
        <p:nvSpPr>
          <p:cNvPr id="39" name="矩形 38"/>
          <p:cNvSpPr/>
          <p:nvPr/>
        </p:nvSpPr>
        <p:spPr>
          <a:xfrm>
            <a:off x="2995153" y="364720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FF00"/>
                </a:solidFill>
              </a:rPr>
              <a:t>偏低</a:t>
            </a:r>
          </a:p>
        </p:txBody>
      </p:sp>
      <p:sp>
        <p:nvSpPr>
          <p:cNvPr id="40" name="矩形 39"/>
          <p:cNvSpPr/>
          <p:nvPr/>
        </p:nvSpPr>
        <p:spPr>
          <a:xfrm>
            <a:off x="7884368" y="3573016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FF00"/>
                </a:solidFill>
              </a:rPr>
              <a:t>偏高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5496" y="3697868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FF00"/>
                </a:solidFill>
              </a:rPr>
              <a:t>偏高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42" name="灯片编号占位符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35</a:t>
            </a:fld>
            <a:endParaRPr lang="en-US" altLang="zh-CN"/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7286644" y="1571612"/>
            <a:ext cx="11256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accent1"/>
                </a:solidFill>
              </a:rPr>
              <a:t>p</a:t>
            </a:r>
            <a:r>
              <a:rPr lang="zh-CN" altLang="en-US" b="1" dirty="0" smtClean="0">
                <a:solidFill>
                  <a:schemeClr val="accent1"/>
                </a:solidFill>
              </a:rPr>
              <a:t>沟道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7251821" y="4214818"/>
            <a:ext cx="11063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accent1"/>
                </a:solidFill>
              </a:rPr>
              <a:t>n</a:t>
            </a:r>
            <a:r>
              <a:rPr lang="zh-CN" altLang="en-US" b="1" dirty="0" smtClean="0">
                <a:solidFill>
                  <a:schemeClr val="accent1"/>
                </a:solidFill>
              </a:rPr>
              <a:t>沟道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45" name="Text Box 27"/>
          <p:cNvSpPr txBox="1">
            <a:spLocks noChangeArrowheads="1"/>
          </p:cNvSpPr>
          <p:nvPr/>
        </p:nvSpPr>
        <p:spPr bwMode="auto">
          <a:xfrm>
            <a:off x="2463683" y="1500174"/>
            <a:ext cx="11256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accent1"/>
                </a:solidFill>
              </a:rPr>
              <a:t>p</a:t>
            </a:r>
            <a:r>
              <a:rPr lang="zh-CN" altLang="en-US" b="1" dirty="0" smtClean="0">
                <a:solidFill>
                  <a:schemeClr val="accent1"/>
                </a:solidFill>
              </a:rPr>
              <a:t>沟道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46" name="Text Box 28"/>
          <p:cNvSpPr txBox="1">
            <a:spLocks noChangeArrowheads="1"/>
          </p:cNvSpPr>
          <p:nvPr/>
        </p:nvSpPr>
        <p:spPr bwMode="auto">
          <a:xfrm>
            <a:off x="2428860" y="4143380"/>
            <a:ext cx="11063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accent1"/>
                </a:solidFill>
              </a:rPr>
              <a:t>n</a:t>
            </a:r>
            <a:r>
              <a:rPr lang="zh-CN" altLang="en-US" b="1" dirty="0" smtClean="0">
                <a:solidFill>
                  <a:schemeClr val="accent1"/>
                </a:solidFill>
              </a:rPr>
              <a:t>沟道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7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14509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非理想输入时的电路特性</a:t>
            </a:r>
          </a:p>
          <a:p>
            <a:pPr lvl="1">
              <a:lnSpc>
                <a:spcPct val="120000"/>
              </a:lnSpc>
            </a:pP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输入偏离供电</a:t>
            </a:r>
            <a:r>
              <a:rPr lang="zh-CN" altLang="en-US" sz="3200" dirty="0" smtClean="0">
                <a:latin typeface="黑体" pitchFamily="2" charset="-122"/>
                <a:ea typeface="黑体" pitchFamily="2" charset="-122"/>
              </a:rPr>
              <a:t>轨道（</a:t>
            </a:r>
            <a:r>
              <a:rPr lang="en-US" altLang="zh-CN" sz="32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OV</a:t>
            </a:r>
            <a:r>
              <a:rPr lang="zh-CN" altLang="en-US" sz="3200" dirty="0" smtClean="0">
                <a:latin typeface="黑体" pitchFamily="2" charset="-122"/>
                <a:ea typeface="黑体" pitchFamily="2" charset="-122"/>
              </a:rPr>
              <a:t>或</a:t>
            </a:r>
            <a:r>
              <a:rPr lang="en-US" altLang="zh-CN" sz="32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5V</a:t>
            </a:r>
            <a:r>
              <a:rPr lang="zh-CN" altLang="en-US" sz="3200" dirty="0" smtClean="0">
                <a:latin typeface="黑体" pitchFamily="2" charset="-122"/>
                <a:ea typeface="黑体" pitchFamily="2" charset="-122"/>
              </a:rPr>
              <a:t> ），</a:t>
            </a: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输出电压变坏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36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4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357166"/>
            <a:ext cx="7772400" cy="762000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扇入</a:t>
            </a:r>
            <a:r>
              <a:rPr lang="zh-CN" altLang="en-US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fan－in</a:t>
            </a:r>
            <a:r>
              <a:rPr lang="en-US" altLang="zh-CN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）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6992"/>
            <a:ext cx="8458200" cy="4876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门电路所具有的</a:t>
            </a:r>
            <a:r>
              <a:rPr lang="zh-CN" altLang="en-US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输入端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的数目</a:t>
            </a:r>
          </a:p>
          <a:p>
            <a:pPr>
              <a:lnSpc>
                <a:spcPct val="120000"/>
              </a:lnSpc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可用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较少输入门</a:t>
            </a:r>
            <a:r>
              <a:rPr lang="zh-CN" altLang="en-US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级联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得到较多的输入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72710" y="3034998"/>
            <a:ext cx="4191000" cy="2209800"/>
            <a:chOff x="1200" y="2208"/>
            <a:chExt cx="2640" cy="139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200" y="2208"/>
              <a:ext cx="1056" cy="624"/>
              <a:chOff x="1200" y="2448"/>
              <a:chExt cx="1056" cy="624"/>
            </a:xfrm>
          </p:grpSpPr>
          <p:sp>
            <p:nvSpPr>
              <p:cNvPr id="177158" name="Line 6"/>
              <p:cNvSpPr>
                <a:spLocks noChangeShapeType="1"/>
              </p:cNvSpPr>
              <p:nvPr/>
            </p:nvSpPr>
            <p:spPr bwMode="auto">
              <a:xfrm>
                <a:off x="1488" y="2448"/>
                <a:ext cx="0" cy="6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1488" y="2578"/>
                <a:ext cx="768" cy="350"/>
                <a:chOff x="1536" y="2578"/>
                <a:chExt cx="768" cy="412"/>
              </a:xfrm>
            </p:grpSpPr>
            <p:sp>
              <p:nvSpPr>
                <p:cNvPr id="177160" name="Arc 8"/>
                <p:cNvSpPr>
                  <a:spLocks/>
                </p:cNvSpPr>
                <p:nvPr/>
              </p:nvSpPr>
              <p:spPr bwMode="auto">
                <a:xfrm>
                  <a:off x="1823" y="2578"/>
                  <a:ext cx="188" cy="412"/>
                </a:xfrm>
                <a:custGeom>
                  <a:avLst/>
                  <a:gdLst>
                    <a:gd name="G0" fmla="+- 528 0 0"/>
                    <a:gd name="G1" fmla="+- 21600 0 0"/>
                    <a:gd name="G2" fmla="+- 21600 0 0"/>
                    <a:gd name="T0" fmla="*/ 0 w 22128"/>
                    <a:gd name="T1" fmla="*/ 6 h 43183"/>
                    <a:gd name="T2" fmla="*/ 1381 w 22128"/>
                    <a:gd name="T3" fmla="*/ 43183 h 43183"/>
                    <a:gd name="T4" fmla="*/ 528 w 22128"/>
                    <a:gd name="T5" fmla="*/ 21600 h 43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128" h="43183" fill="none" extrusionOk="0">
                      <a:moveTo>
                        <a:pt x="0" y="6"/>
                      </a:moveTo>
                      <a:cubicBezTo>
                        <a:pt x="175" y="2"/>
                        <a:pt x="351" y="-1"/>
                        <a:pt x="528" y="0"/>
                      </a:cubicBezTo>
                      <a:cubicBezTo>
                        <a:pt x="12457" y="0"/>
                        <a:pt x="22128" y="9670"/>
                        <a:pt x="22128" y="21600"/>
                      </a:cubicBezTo>
                      <a:cubicBezTo>
                        <a:pt x="22128" y="33197"/>
                        <a:pt x="12969" y="42725"/>
                        <a:pt x="1381" y="43183"/>
                      </a:cubicBezTo>
                    </a:path>
                    <a:path w="22128" h="43183" stroke="0" extrusionOk="0">
                      <a:moveTo>
                        <a:pt x="0" y="6"/>
                      </a:moveTo>
                      <a:cubicBezTo>
                        <a:pt x="175" y="2"/>
                        <a:pt x="351" y="-1"/>
                        <a:pt x="528" y="0"/>
                      </a:cubicBezTo>
                      <a:cubicBezTo>
                        <a:pt x="12457" y="0"/>
                        <a:pt x="22128" y="9670"/>
                        <a:pt x="22128" y="21600"/>
                      </a:cubicBezTo>
                      <a:cubicBezTo>
                        <a:pt x="22128" y="33197"/>
                        <a:pt x="12969" y="42725"/>
                        <a:pt x="1381" y="43183"/>
                      </a:cubicBezTo>
                      <a:lnTo>
                        <a:pt x="528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7161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536" y="2578"/>
                  <a:ext cx="29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77162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1536" y="2990"/>
                  <a:ext cx="29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77163" name="Oval 11"/>
                <p:cNvSpPr>
                  <a:spLocks noChangeArrowheads="1"/>
                </p:cNvSpPr>
                <p:nvPr/>
              </p:nvSpPr>
              <p:spPr bwMode="auto">
                <a:xfrm>
                  <a:off x="2011" y="2743"/>
                  <a:ext cx="74" cy="82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7164" name="Line 12"/>
                <p:cNvSpPr>
                  <a:spLocks noChangeShapeType="1"/>
                </p:cNvSpPr>
                <p:nvPr/>
              </p:nvSpPr>
              <p:spPr bwMode="auto">
                <a:xfrm>
                  <a:off x="2085" y="2784"/>
                  <a:ext cx="21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1200" y="2544"/>
                <a:ext cx="288" cy="432"/>
                <a:chOff x="1296" y="2544"/>
                <a:chExt cx="288" cy="432"/>
              </a:xfrm>
            </p:grpSpPr>
            <p:sp>
              <p:nvSpPr>
                <p:cNvPr id="17716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296" y="2544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77167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296" y="2688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7716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296" y="2832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77169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1296" y="2976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1200" y="2976"/>
              <a:ext cx="1056" cy="624"/>
              <a:chOff x="1200" y="2448"/>
              <a:chExt cx="1056" cy="624"/>
            </a:xfrm>
          </p:grpSpPr>
          <p:sp>
            <p:nvSpPr>
              <p:cNvPr id="177171" name="Line 19"/>
              <p:cNvSpPr>
                <a:spLocks noChangeShapeType="1"/>
              </p:cNvSpPr>
              <p:nvPr/>
            </p:nvSpPr>
            <p:spPr bwMode="auto">
              <a:xfrm>
                <a:off x="1488" y="2448"/>
                <a:ext cx="0" cy="6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1488" y="2578"/>
                <a:ext cx="768" cy="350"/>
                <a:chOff x="1536" y="2578"/>
                <a:chExt cx="768" cy="412"/>
              </a:xfrm>
            </p:grpSpPr>
            <p:sp>
              <p:nvSpPr>
                <p:cNvPr id="177173" name="Arc 21"/>
                <p:cNvSpPr>
                  <a:spLocks/>
                </p:cNvSpPr>
                <p:nvPr/>
              </p:nvSpPr>
              <p:spPr bwMode="auto">
                <a:xfrm>
                  <a:off x="1823" y="2578"/>
                  <a:ext cx="188" cy="412"/>
                </a:xfrm>
                <a:custGeom>
                  <a:avLst/>
                  <a:gdLst>
                    <a:gd name="G0" fmla="+- 528 0 0"/>
                    <a:gd name="G1" fmla="+- 21600 0 0"/>
                    <a:gd name="G2" fmla="+- 21600 0 0"/>
                    <a:gd name="T0" fmla="*/ 0 w 22128"/>
                    <a:gd name="T1" fmla="*/ 6 h 43183"/>
                    <a:gd name="T2" fmla="*/ 1381 w 22128"/>
                    <a:gd name="T3" fmla="*/ 43183 h 43183"/>
                    <a:gd name="T4" fmla="*/ 528 w 22128"/>
                    <a:gd name="T5" fmla="*/ 21600 h 43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128" h="43183" fill="none" extrusionOk="0">
                      <a:moveTo>
                        <a:pt x="0" y="6"/>
                      </a:moveTo>
                      <a:cubicBezTo>
                        <a:pt x="175" y="2"/>
                        <a:pt x="351" y="-1"/>
                        <a:pt x="528" y="0"/>
                      </a:cubicBezTo>
                      <a:cubicBezTo>
                        <a:pt x="12457" y="0"/>
                        <a:pt x="22128" y="9670"/>
                        <a:pt x="22128" y="21600"/>
                      </a:cubicBezTo>
                      <a:cubicBezTo>
                        <a:pt x="22128" y="33197"/>
                        <a:pt x="12969" y="42725"/>
                        <a:pt x="1381" y="43183"/>
                      </a:cubicBezTo>
                    </a:path>
                    <a:path w="22128" h="43183" stroke="0" extrusionOk="0">
                      <a:moveTo>
                        <a:pt x="0" y="6"/>
                      </a:moveTo>
                      <a:cubicBezTo>
                        <a:pt x="175" y="2"/>
                        <a:pt x="351" y="-1"/>
                        <a:pt x="528" y="0"/>
                      </a:cubicBezTo>
                      <a:cubicBezTo>
                        <a:pt x="12457" y="0"/>
                        <a:pt x="22128" y="9670"/>
                        <a:pt x="22128" y="21600"/>
                      </a:cubicBezTo>
                      <a:cubicBezTo>
                        <a:pt x="22128" y="33197"/>
                        <a:pt x="12969" y="42725"/>
                        <a:pt x="1381" y="43183"/>
                      </a:cubicBezTo>
                      <a:lnTo>
                        <a:pt x="528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7174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536" y="2578"/>
                  <a:ext cx="29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77175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536" y="2990"/>
                  <a:ext cx="29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77176" name="Oval 24"/>
                <p:cNvSpPr>
                  <a:spLocks noChangeArrowheads="1"/>
                </p:cNvSpPr>
                <p:nvPr/>
              </p:nvSpPr>
              <p:spPr bwMode="auto">
                <a:xfrm>
                  <a:off x="2011" y="2743"/>
                  <a:ext cx="74" cy="82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7177" name="Line 25"/>
                <p:cNvSpPr>
                  <a:spLocks noChangeShapeType="1"/>
                </p:cNvSpPr>
                <p:nvPr/>
              </p:nvSpPr>
              <p:spPr bwMode="auto">
                <a:xfrm>
                  <a:off x="2085" y="2784"/>
                  <a:ext cx="21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" name="Group 26"/>
              <p:cNvGrpSpPr>
                <a:grpSpLocks/>
              </p:cNvGrpSpPr>
              <p:nvPr/>
            </p:nvGrpSpPr>
            <p:grpSpPr bwMode="auto">
              <a:xfrm>
                <a:off x="1200" y="2544"/>
                <a:ext cx="288" cy="432"/>
                <a:chOff x="1296" y="2544"/>
                <a:chExt cx="288" cy="432"/>
              </a:xfrm>
            </p:grpSpPr>
            <p:sp>
              <p:nvSpPr>
                <p:cNvPr id="177179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296" y="2544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77180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296" y="2688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77181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1296" y="2832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77182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296" y="2976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77183" name="Line 31"/>
            <p:cNvSpPr>
              <a:spLocks noChangeShapeType="1"/>
            </p:cNvSpPr>
            <p:nvPr/>
          </p:nvSpPr>
          <p:spPr bwMode="auto">
            <a:xfrm>
              <a:off x="2256" y="2496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2544" y="2737"/>
              <a:ext cx="1296" cy="383"/>
              <a:chOff x="3360" y="2209"/>
              <a:chExt cx="1392" cy="383"/>
            </a:xfrm>
          </p:grpSpPr>
          <p:sp>
            <p:nvSpPr>
              <p:cNvPr id="177185" name="Arc 33"/>
              <p:cNvSpPr>
                <a:spLocks/>
              </p:cNvSpPr>
              <p:nvPr/>
            </p:nvSpPr>
            <p:spPr bwMode="auto">
              <a:xfrm>
                <a:off x="3360" y="2209"/>
                <a:ext cx="144" cy="38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2915"/>
                  <a:gd name="T2" fmla="*/ 3498 w 21600"/>
                  <a:gd name="T3" fmla="*/ 42915 h 42915"/>
                  <a:gd name="T4" fmla="*/ 0 w 21600"/>
                  <a:gd name="T5" fmla="*/ 21600 h 42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915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179"/>
                      <a:pt x="13937" y="41201"/>
                      <a:pt x="3497" y="42914"/>
                    </a:cubicBezTo>
                  </a:path>
                  <a:path w="21600" h="42915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179"/>
                      <a:pt x="13937" y="41201"/>
                      <a:pt x="3497" y="4291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7186" name="Arc 34"/>
              <p:cNvSpPr>
                <a:spLocks/>
              </p:cNvSpPr>
              <p:nvPr/>
            </p:nvSpPr>
            <p:spPr bwMode="auto">
              <a:xfrm>
                <a:off x="3360" y="2209"/>
                <a:ext cx="576" cy="19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61"/>
                  <a:gd name="T1" fmla="*/ 0 h 21600"/>
                  <a:gd name="T2" fmla="*/ 21561 w 21561"/>
                  <a:gd name="T3" fmla="*/ 20296 h 21600"/>
                  <a:gd name="T4" fmla="*/ 0 w 2156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61" h="21600" fill="none" extrusionOk="0">
                    <a:moveTo>
                      <a:pt x="-1" y="0"/>
                    </a:moveTo>
                    <a:cubicBezTo>
                      <a:pt x="11422" y="0"/>
                      <a:pt x="20871" y="8893"/>
                      <a:pt x="21560" y="20296"/>
                    </a:cubicBezTo>
                  </a:path>
                  <a:path w="21561" h="21600" stroke="0" extrusionOk="0">
                    <a:moveTo>
                      <a:pt x="-1" y="0"/>
                    </a:moveTo>
                    <a:cubicBezTo>
                      <a:pt x="11422" y="0"/>
                      <a:pt x="20871" y="8893"/>
                      <a:pt x="21560" y="2029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7187" name="Arc 35"/>
              <p:cNvSpPr>
                <a:spLocks/>
              </p:cNvSpPr>
              <p:nvPr/>
            </p:nvSpPr>
            <p:spPr bwMode="auto">
              <a:xfrm flipV="1">
                <a:off x="3360" y="2400"/>
                <a:ext cx="576" cy="19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61"/>
                  <a:gd name="T1" fmla="*/ 0 h 21600"/>
                  <a:gd name="T2" fmla="*/ 21561 w 21561"/>
                  <a:gd name="T3" fmla="*/ 20296 h 21600"/>
                  <a:gd name="T4" fmla="*/ 0 w 2156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61" h="21600" fill="none" extrusionOk="0">
                    <a:moveTo>
                      <a:pt x="-1" y="0"/>
                    </a:moveTo>
                    <a:cubicBezTo>
                      <a:pt x="11422" y="0"/>
                      <a:pt x="20871" y="8893"/>
                      <a:pt x="21560" y="20296"/>
                    </a:cubicBezTo>
                  </a:path>
                  <a:path w="21561" h="21600" stroke="0" extrusionOk="0">
                    <a:moveTo>
                      <a:pt x="-1" y="0"/>
                    </a:moveTo>
                    <a:cubicBezTo>
                      <a:pt x="11422" y="0"/>
                      <a:pt x="20871" y="8893"/>
                      <a:pt x="21560" y="2029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7188" name="Oval 36"/>
              <p:cNvSpPr>
                <a:spLocks noChangeArrowheads="1"/>
              </p:cNvSpPr>
              <p:nvPr/>
            </p:nvSpPr>
            <p:spPr bwMode="auto">
              <a:xfrm>
                <a:off x="3936" y="2352"/>
                <a:ext cx="96" cy="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7189" name="Line 37"/>
              <p:cNvSpPr>
                <a:spLocks noChangeShapeType="1"/>
              </p:cNvSpPr>
              <p:nvPr/>
            </p:nvSpPr>
            <p:spPr bwMode="auto">
              <a:xfrm>
                <a:off x="4032" y="240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7190" name="Oval 38"/>
              <p:cNvSpPr>
                <a:spLocks noChangeArrowheads="1"/>
              </p:cNvSpPr>
              <p:nvPr/>
            </p:nvSpPr>
            <p:spPr bwMode="auto">
              <a:xfrm>
                <a:off x="4464" y="2352"/>
                <a:ext cx="96" cy="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7191" name="Line 39"/>
              <p:cNvSpPr>
                <a:spLocks noChangeShapeType="1"/>
              </p:cNvSpPr>
              <p:nvPr/>
            </p:nvSpPr>
            <p:spPr bwMode="auto">
              <a:xfrm>
                <a:off x="4560" y="240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7192" name="AutoShape 40"/>
              <p:cNvSpPr>
                <a:spLocks noChangeArrowheads="1"/>
              </p:cNvSpPr>
              <p:nvPr/>
            </p:nvSpPr>
            <p:spPr bwMode="auto">
              <a:xfrm rot="5400000">
                <a:off x="4200" y="2280"/>
                <a:ext cx="288" cy="240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77193" name="Line 41"/>
            <p:cNvSpPr>
              <a:spLocks noChangeShapeType="1"/>
            </p:cNvSpPr>
            <p:nvPr/>
          </p:nvSpPr>
          <p:spPr bwMode="auto">
            <a:xfrm flipH="1">
              <a:off x="2256" y="2832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7194" name="Line 42"/>
            <p:cNvSpPr>
              <a:spLocks noChangeShapeType="1"/>
            </p:cNvSpPr>
            <p:nvPr/>
          </p:nvSpPr>
          <p:spPr bwMode="auto">
            <a:xfrm flipH="1">
              <a:off x="2256" y="3024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7195" name="Line 43"/>
            <p:cNvSpPr>
              <a:spLocks noChangeShapeType="1"/>
            </p:cNvSpPr>
            <p:nvPr/>
          </p:nvSpPr>
          <p:spPr bwMode="auto">
            <a:xfrm>
              <a:off x="2256" y="302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77196" name="Rectangle 44"/>
          <p:cNvSpPr>
            <a:spLocks noChangeArrowheads="1"/>
          </p:cNvSpPr>
          <p:nvPr/>
        </p:nvSpPr>
        <p:spPr bwMode="auto">
          <a:xfrm>
            <a:off x="703506" y="5553954"/>
            <a:ext cx="7588113" cy="11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或非门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: </a:t>
            </a: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≤4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 </a:t>
            </a:r>
            <a:endParaRPr lang="en-US" altLang="zh-C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与非门</a:t>
            </a: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: ≤6</a:t>
            </a:r>
          </a:p>
        </p:txBody>
      </p:sp>
      <p:sp>
        <p:nvSpPr>
          <p:cNvPr id="45" name="灯片编号占位符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37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05478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814388"/>
            <a:ext cx="7772400" cy="762000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扇出（</a:t>
            </a:r>
            <a:r>
              <a:rPr lang="en-US" altLang="zh-CN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fan-out）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1981200"/>
            <a:ext cx="7848600" cy="41148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在不超出其最坏情况负载规格的条件下，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    一个逻辑门能驱动的</a:t>
            </a:r>
            <a:r>
              <a:rPr lang="zh-CN" altLang="en-US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输入端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个数。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扇出需考虑输出高电平和低电平两种状态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    总扇出＝</a:t>
            </a:r>
            <a:r>
              <a:rPr lang="en-US" altLang="zh-CN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min</a:t>
            </a:r>
            <a:r>
              <a:rPr lang="en-US" altLang="zh-CN" dirty="0">
                <a:latin typeface="黑体" pitchFamily="2" charset="-122"/>
                <a:ea typeface="黑体" pitchFamily="2" charset="-122"/>
              </a:rPr>
              <a:t>（</a:t>
            </a:r>
            <a:r>
              <a:rPr lang="zh-CN" altLang="en-US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高态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扇出，</a:t>
            </a:r>
            <a:r>
              <a:rPr lang="zh-CN" altLang="en-US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低态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扇出）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直流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扇出 和 </a:t>
            </a:r>
            <a:r>
              <a:rPr lang="zh-CN" altLang="en-US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交流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扇出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38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39</a:t>
            </a:fld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571472" y="642918"/>
            <a:ext cx="592982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直流扇出：</a:t>
            </a:r>
            <a:endParaRPr lang="en-US" altLang="zh-CN" sz="3200" dirty="0" smtClean="0">
              <a:solidFill>
                <a:srgbClr val="FFFF00"/>
              </a:solidFill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黑体" pitchFamily="2" charset="-122"/>
                <a:ea typeface="黑体" pitchFamily="2" charset="-122"/>
              </a:rPr>
              <a:t>输出在“常态”（高或低）时，</a:t>
            </a:r>
            <a:endParaRPr lang="en-US" altLang="zh-CN" sz="32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黑体" pitchFamily="2" charset="-122"/>
                <a:ea typeface="黑体" pitchFamily="2" charset="-122"/>
              </a:rPr>
              <a:t>能驱动的输入端数目。 </a:t>
            </a:r>
            <a:endParaRPr lang="zh-CN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571472" y="3335254"/>
            <a:ext cx="6750566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交流扇出：</a:t>
            </a:r>
            <a:endParaRPr lang="en-US" altLang="zh-CN" sz="3200" dirty="0" smtClean="0">
              <a:solidFill>
                <a:srgbClr val="FFFF00"/>
              </a:solidFill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黑体" pitchFamily="2" charset="-122"/>
                <a:ea typeface="黑体" pitchFamily="2" charset="-122"/>
              </a:rPr>
              <a:t>输出端对寄生电容的充放电能力。</a:t>
            </a:r>
            <a:endParaRPr lang="en-US" altLang="zh-CN" sz="32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黑体" pitchFamily="2" charset="-122"/>
                <a:ea typeface="黑体" pitchFamily="2" charset="-122"/>
              </a:rPr>
              <a:t>在要决定速度损失有多大的情况下，</a:t>
            </a:r>
            <a:endParaRPr lang="en-US" altLang="zh-CN" sz="32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黑体" pitchFamily="2" charset="-122"/>
                <a:ea typeface="黑体" pitchFamily="2" charset="-122"/>
              </a:rPr>
              <a:t>考虑交流扇出。</a:t>
            </a:r>
            <a:endParaRPr lang="en-US" altLang="zh-CN" sz="3200" dirty="0" smtClean="0"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915400" cy="5943600"/>
          </a:xfrm>
        </p:spPr>
        <p:txBody>
          <a:bodyPr/>
          <a:lstStyle/>
          <a:p>
            <a:pPr>
              <a:buFontTx/>
              <a:buNone/>
            </a:pPr>
            <a:endParaRPr lang="zh-CN" altLang="en-US"/>
          </a:p>
          <a:p>
            <a:endParaRPr lang="zh-CN" altLang="en-US"/>
          </a:p>
          <a:p>
            <a:pPr>
              <a:buFontTx/>
              <a:buNone/>
            </a:pPr>
            <a:r>
              <a:rPr lang="zh-CN" altLang="en-US"/>
              <a:t>  </a:t>
            </a:r>
          </a:p>
          <a:p>
            <a:pPr>
              <a:buFontTx/>
              <a:buNone/>
            </a:pPr>
            <a:r>
              <a:rPr lang="zh-CN" altLang="en-US"/>
              <a:t>                  </a:t>
            </a:r>
            <a:endParaRPr lang="en-US" altLang="zh-CN"/>
          </a:p>
          <a:p>
            <a:pPr>
              <a:buFontTx/>
              <a:buNone/>
            </a:pPr>
            <a:r>
              <a:rPr lang="zh-CN" altLang="en-US"/>
              <a:t>  </a:t>
            </a:r>
          </a:p>
          <a:p>
            <a:pPr>
              <a:buFontTx/>
              <a:buNone/>
            </a:pPr>
            <a:r>
              <a:rPr lang="zh-CN" altLang="en-US"/>
              <a:t>                  </a:t>
            </a:r>
            <a:endParaRPr lang="en-US" altLang="zh-CN"/>
          </a:p>
          <a:p>
            <a:pPr>
              <a:buFontTx/>
              <a:buNone/>
            </a:pPr>
            <a:endParaRPr lang="en-US" altLang="zh-CN"/>
          </a:p>
          <a:p>
            <a:pPr>
              <a:buFontTx/>
              <a:buNone/>
            </a:pPr>
            <a:r>
              <a:rPr lang="en-US" altLang="zh-CN"/>
              <a:t>  </a:t>
            </a:r>
            <a:endParaRPr lang="zh-CN" altLang="en-US"/>
          </a:p>
        </p:txBody>
      </p:sp>
      <p:grpSp>
        <p:nvGrpSpPr>
          <p:cNvPr id="2" name="Group 1066"/>
          <p:cNvGrpSpPr>
            <a:grpSpLocks/>
          </p:cNvGrpSpPr>
          <p:nvPr/>
        </p:nvGrpSpPr>
        <p:grpSpPr bwMode="auto">
          <a:xfrm>
            <a:off x="5910263" y="2349500"/>
            <a:ext cx="3054350" cy="2057400"/>
            <a:chOff x="3600" y="1488"/>
            <a:chExt cx="1924" cy="1296"/>
          </a:xfrm>
        </p:grpSpPr>
        <p:sp>
          <p:nvSpPr>
            <p:cNvPr id="29712" name="Line 1040"/>
            <p:cNvSpPr>
              <a:spLocks noChangeShapeType="1"/>
            </p:cNvSpPr>
            <p:nvPr/>
          </p:nvSpPr>
          <p:spPr bwMode="auto">
            <a:xfrm>
              <a:off x="4560" y="1488"/>
              <a:ext cx="24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701" name="Line 1029"/>
            <p:cNvSpPr>
              <a:spLocks noChangeShapeType="1"/>
            </p:cNvSpPr>
            <p:nvPr/>
          </p:nvSpPr>
          <p:spPr bwMode="auto">
            <a:xfrm>
              <a:off x="3984" y="1824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702" name="Line 1030"/>
            <p:cNvSpPr>
              <a:spLocks noChangeShapeType="1"/>
            </p:cNvSpPr>
            <p:nvPr/>
          </p:nvSpPr>
          <p:spPr bwMode="auto">
            <a:xfrm>
              <a:off x="3840" y="225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703" name="Line 1031"/>
            <p:cNvSpPr>
              <a:spLocks noChangeShapeType="1"/>
            </p:cNvSpPr>
            <p:nvPr/>
          </p:nvSpPr>
          <p:spPr bwMode="auto">
            <a:xfrm>
              <a:off x="3888" y="2352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704" name="Line 1032"/>
            <p:cNvSpPr>
              <a:spLocks noChangeShapeType="1"/>
            </p:cNvSpPr>
            <p:nvPr/>
          </p:nvSpPr>
          <p:spPr bwMode="auto">
            <a:xfrm>
              <a:off x="3984" y="2352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705" name="Line 1033"/>
            <p:cNvSpPr>
              <a:spLocks noChangeShapeType="1"/>
            </p:cNvSpPr>
            <p:nvPr/>
          </p:nvSpPr>
          <p:spPr bwMode="auto">
            <a:xfrm>
              <a:off x="3984" y="1824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706" name="Line 1034"/>
            <p:cNvSpPr>
              <a:spLocks noChangeShapeType="1"/>
            </p:cNvSpPr>
            <p:nvPr/>
          </p:nvSpPr>
          <p:spPr bwMode="auto">
            <a:xfrm flipV="1">
              <a:off x="4512" y="1584"/>
              <a:ext cx="24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707" name="Line 1035"/>
            <p:cNvSpPr>
              <a:spLocks noChangeShapeType="1"/>
            </p:cNvSpPr>
            <p:nvPr/>
          </p:nvSpPr>
          <p:spPr bwMode="auto">
            <a:xfrm>
              <a:off x="4752" y="1824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708" name="Line 1036"/>
            <p:cNvSpPr>
              <a:spLocks noChangeShapeType="1"/>
            </p:cNvSpPr>
            <p:nvPr/>
          </p:nvSpPr>
          <p:spPr bwMode="auto">
            <a:xfrm>
              <a:off x="5184" y="1824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709" name="Rectangle 1037"/>
            <p:cNvSpPr>
              <a:spLocks noChangeArrowheads="1"/>
            </p:cNvSpPr>
            <p:nvPr/>
          </p:nvSpPr>
          <p:spPr bwMode="auto">
            <a:xfrm>
              <a:off x="5136" y="2208"/>
              <a:ext cx="96" cy="2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10" name="Line 1038"/>
            <p:cNvSpPr>
              <a:spLocks noChangeShapeType="1"/>
            </p:cNvSpPr>
            <p:nvPr/>
          </p:nvSpPr>
          <p:spPr bwMode="auto">
            <a:xfrm>
              <a:off x="5184" y="2448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711" name="Line 1039"/>
            <p:cNvSpPr>
              <a:spLocks noChangeShapeType="1"/>
            </p:cNvSpPr>
            <p:nvPr/>
          </p:nvSpPr>
          <p:spPr bwMode="auto">
            <a:xfrm>
              <a:off x="3984" y="2784"/>
              <a:ext cx="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713" name="Rectangle 1041"/>
            <p:cNvSpPr>
              <a:spLocks noChangeArrowheads="1"/>
            </p:cNvSpPr>
            <p:nvPr/>
          </p:nvSpPr>
          <p:spPr bwMode="auto">
            <a:xfrm>
              <a:off x="4320" y="1824"/>
              <a:ext cx="29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9714" name="Rectangle 1042"/>
            <p:cNvSpPr>
              <a:spLocks noChangeArrowheads="1"/>
            </p:cNvSpPr>
            <p:nvPr/>
          </p:nvSpPr>
          <p:spPr bwMode="auto">
            <a:xfrm>
              <a:off x="4800" y="1770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B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9715" name="Oval 1043"/>
            <p:cNvSpPr>
              <a:spLocks noChangeArrowheads="1"/>
            </p:cNvSpPr>
            <p:nvPr/>
          </p:nvSpPr>
          <p:spPr bwMode="auto">
            <a:xfrm>
              <a:off x="4656" y="1776"/>
              <a:ext cx="96" cy="9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16" name="Rectangle 1044"/>
            <p:cNvSpPr>
              <a:spLocks noChangeArrowheads="1"/>
            </p:cNvSpPr>
            <p:nvPr/>
          </p:nvSpPr>
          <p:spPr bwMode="auto">
            <a:xfrm>
              <a:off x="3600" y="215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U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9717" name="Rectangle 1045"/>
            <p:cNvSpPr>
              <a:spLocks noChangeArrowheads="1"/>
            </p:cNvSpPr>
            <p:nvPr/>
          </p:nvSpPr>
          <p:spPr bwMode="auto">
            <a:xfrm>
              <a:off x="5280" y="2106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R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3" name="Group 1065"/>
          <p:cNvGrpSpPr>
            <a:grpSpLocks/>
          </p:cNvGrpSpPr>
          <p:nvPr/>
        </p:nvGrpSpPr>
        <p:grpSpPr bwMode="auto">
          <a:xfrm>
            <a:off x="304800" y="4648200"/>
            <a:ext cx="7702550" cy="1025525"/>
            <a:chOff x="192" y="2928"/>
            <a:chExt cx="4852" cy="661"/>
          </a:xfrm>
        </p:grpSpPr>
        <p:sp>
          <p:nvSpPr>
            <p:cNvPr id="29718" name="Line 1046"/>
            <p:cNvSpPr>
              <a:spLocks noChangeShapeType="1"/>
            </p:cNvSpPr>
            <p:nvPr/>
          </p:nvSpPr>
          <p:spPr bwMode="auto">
            <a:xfrm>
              <a:off x="2064" y="3408"/>
              <a:ext cx="384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719" name="Line 1047"/>
            <p:cNvSpPr>
              <a:spLocks noChangeShapeType="1"/>
            </p:cNvSpPr>
            <p:nvPr/>
          </p:nvSpPr>
          <p:spPr bwMode="auto">
            <a:xfrm>
              <a:off x="3840" y="3312"/>
              <a:ext cx="384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720" name="Line 1048"/>
            <p:cNvSpPr>
              <a:spLocks noChangeShapeType="1"/>
            </p:cNvSpPr>
            <p:nvPr/>
          </p:nvSpPr>
          <p:spPr bwMode="auto">
            <a:xfrm flipH="1">
              <a:off x="3840" y="3456"/>
              <a:ext cx="384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721" name="Rectangle 1049"/>
            <p:cNvSpPr>
              <a:spLocks noChangeArrowheads="1"/>
            </p:cNvSpPr>
            <p:nvPr/>
          </p:nvSpPr>
          <p:spPr bwMode="auto">
            <a:xfrm>
              <a:off x="3792" y="2928"/>
              <a:ext cx="500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△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t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9722" name="Rectangle 1050"/>
            <p:cNvSpPr>
              <a:spLocks noChangeArrowheads="1"/>
            </p:cNvSpPr>
            <p:nvPr/>
          </p:nvSpPr>
          <p:spPr bwMode="auto">
            <a:xfrm>
              <a:off x="192" y="3216"/>
              <a:ext cx="4852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动态特性:  △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t    0 ( </a:t>
              </a: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断开      闭合)</a:t>
              </a:r>
              <a:endPara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4" name="Group 1064"/>
          <p:cNvGrpSpPr>
            <a:grpSpLocks/>
          </p:cNvGrpSpPr>
          <p:nvPr/>
        </p:nvGrpSpPr>
        <p:grpSpPr bwMode="auto">
          <a:xfrm>
            <a:off x="395288" y="2708275"/>
            <a:ext cx="4921250" cy="1722438"/>
            <a:chOff x="0" y="1704"/>
            <a:chExt cx="3100" cy="1085"/>
          </a:xfrm>
        </p:grpSpPr>
        <p:sp>
          <p:nvSpPr>
            <p:cNvPr id="29700" name="AutoShape 1028"/>
            <p:cNvSpPr>
              <a:spLocks/>
            </p:cNvSpPr>
            <p:nvPr/>
          </p:nvSpPr>
          <p:spPr bwMode="auto">
            <a:xfrm>
              <a:off x="1200" y="1920"/>
              <a:ext cx="240" cy="672"/>
            </a:xfrm>
            <a:prstGeom prst="leftBrace">
              <a:avLst>
                <a:gd name="adj1" fmla="val 2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23" name="Rectangle 1051"/>
            <p:cNvSpPr>
              <a:spLocks noChangeArrowheads="1"/>
            </p:cNvSpPr>
            <p:nvPr/>
          </p:nvSpPr>
          <p:spPr bwMode="auto">
            <a:xfrm>
              <a:off x="1536" y="2424"/>
              <a:ext cx="15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断开  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R</a:t>
              </a:r>
              <a:r>
                <a:rPr lang="en-US" altLang="zh-CN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AB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=∞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9724" name="Rectangle 1052"/>
            <p:cNvSpPr>
              <a:spLocks noChangeArrowheads="1"/>
            </p:cNvSpPr>
            <p:nvPr/>
          </p:nvSpPr>
          <p:spPr bwMode="auto">
            <a:xfrm>
              <a:off x="0" y="2016"/>
              <a:ext cx="11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静态特性</a:t>
              </a:r>
            </a:p>
          </p:txBody>
        </p:sp>
        <p:sp>
          <p:nvSpPr>
            <p:cNvPr id="29725" name="Rectangle 1053"/>
            <p:cNvSpPr>
              <a:spLocks noChangeArrowheads="1"/>
            </p:cNvSpPr>
            <p:nvPr/>
          </p:nvSpPr>
          <p:spPr bwMode="auto">
            <a:xfrm>
              <a:off x="1488" y="1704"/>
              <a:ext cx="14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闭合  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R</a:t>
              </a:r>
              <a:r>
                <a:rPr lang="en-US" altLang="zh-CN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AB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=0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9726" name="Rectangle 1054"/>
          <p:cNvSpPr>
            <a:spLocks noChangeArrowheads="1"/>
          </p:cNvSpPr>
          <p:nvPr/>
        </p:nvSpPr>
        <p:spPr bwMode="auto">
          <a:xfrm>
            <a:off x="228600" y="1828800"/>
            <a:ext cx="3028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开关电路见右图</a:t>
            </a:r>
          </a:p>
        </p:txBody>
      </p:sp>
      <p:sp>
        <p:nvSpPr>
          <p:cNvPr id="29730" name="Rectangle 1058"/>
          <p:cNvSpPr>
            <a:spLocks noChangeArrowheads="1"/>
          </p:cNvSpPr>
          <p:nvPr/>
        </p:nvSpPr>
        <p:spPr bwMode="auto">
          <a:xfrm>
            <a:off x="0" y="990600"/>
            <a:ext cx="20313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理想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开关</a:t>
            </a:r>
          </a:p>
        </p:txBody>
      </p:sp>
      <p:sp>
        <p:nvSpPr>
          <p:cNvPr id="34" name="灯片编号占位符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6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00158"/>
            <a:ext cx="8229600" cy="52578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黑体" pitchFamily="2" charset="-122"/>
                <a:ea typeface="黑体" pitchFamily="2" charset="-122"/>
                <a:cs typeface="Times New Roman" pitchFamily="18" charset="0"/>
              </a:rPr>
              <a:t>扇出（</a:t>
            </a:r>
            <a:r>
              <a:rPr lang="en-US" altLang="zh-CN" dirty="0">
                <a:latin typeface="黑体" pitchFamily="2" charset="-122"/>
                <a:ea typeface="黑体" pitchFamily="2" charset="-122"/>
                <a:cs typeface="Times New Roman" pitchFamily="18" charset="0"/>
              </a:rPr>
              <a:t>fan-out）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黑体" pitchFamily="2" charset="-122"/>
                <a:ea typeface="黑体" pitchFamily="2" charset="-122"/>
                <a:cs typeface="Times New Roman" pitchFamily="18" charset="0"/>
              </a:rPr>
              <a:t>当输出负载大于它的扇出能力时？？</a:t>
            </a:r>
          </a:p>
          <a:p>
            <a:pPr lvl="1">
              <a:lnSpc>
                <a:spcPct val="130000"/>
              </a:lnSpc>
            </a:pPr>
            <a:r>
              <a:rPr lang="zh-CN" altLang="en-US" sz="32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输出特性变差</a:t>
            </a:r>
            <a:r>
              <a:rPr lang="zh-CN" altLang="en-US" sz="3200" dirty="0" smtClean="0">
                <a:latin typeface="黑体" pitchFamily="2" charset="-122"/>
                <a:ea typeface="黑体" pitchFamily="2" charset="-122"/>
                <a:cs typeface="Times New Roman" pitchFamily="18" charset="0"/>
              </a:rPr>
              <a:t>（高态、低态的电压范围）</a:t>
            </a:r>
            <a:endParaRPr lang="zh-CN" altLang="en-US" sz="3200" dirty="0">
              <a:latin typeface="黑体" pitchFamily="2" charset="-122"/>
              <a:ea typeface="黑体" pitchFamily="2" charset="-122"/>
              <a:cs typeface="Times New Roman" pitchFamily="18" charset="0"/>
            </a:endParaRPr>
          </a:p>
          <a:p>
            <a:pPr lvl="1">
              <a:lnSpc>
                <a:spcPct val="130000"/>
              </a:lnSpc>
            </a:pPr>
            <a:r>
              <a:rPr lang="zh-CN" altLang="en-US" sz="3200" dirty="0">
                <a:latin typeface="黑体" pitchFamily="2" charset="-122"/>
                <a:ea typeface="黑体" pitchFamily="2" charset="-122"/>
                <a:cs typeface="Times New Roman" pitchFamily="18" charset="0"/>
              </a:rPr>
              <a:t>电流</a:t>
            </a:r>
            <a:r>
              <a:rPr lang="zh-CN" altLang="en-US" sz="3200" dirty="0">
                <a:latin typeface="黑体" pitchFamily="2" charset="-122"/>
                <a:ea typeface="黑体" pitchFamily="2" charset="-122"/>
                <a:cs typeface="Times New Roman" pitchFamily="18" charset="0"/>
                <a:sym typeface="Wingdings 3" pitchFamily="18" charset="2"/>
              </a:rPr>
              <a:t></a:t>
            </a:r>
            <a:r>
              <a:rPr lang="zh-CN" altLang="en-US" sz="3200" dirty="0">
                <a:latin typeface="黑体" pitchFamily="2" charset="-122"/>
                <a:ea typeface="黑体" pitchFamily="2" charset="-122"/>
                <a:cs typeface="Times New Roman" pitchFamily="18" charset="0"/>
              </a:rPr>
              <a:t>，功耗 </a:t>
            </a:r>
            <a:r>
              <a:rPr lang="zh-CN" altLang="en-US" sz="3200" dirty="0">
                <a:latin typeface="黑体" pitchFamily="2" charset="-122"/>
                <a:ea typeface="黑体" pitchFamily="2" charset="-122"/>
                <a:cs typeface="Times New Roman" pitchFamily="18" charset="0"/>
                <a:sym typeface="Wingdings 3" pitchFamily="18" charset="2"/>
              </a:rPr>
              <a:t>，温度升高</a:t>
            </a:r>
          </a:p>
          <a:p>
            <a:pPr lvl="1">
              <a:lnSpc>
                <a:spcPct val="130000"/>
              </a:lnSpc>
            </a:pPr>
            <a:r>
              <a:rPr lang="zh-CN" altLang="en-US" sz="3200" dirty="0">
                <a:latin typeface="黑体" pitchFamily="2" charset="-122"/>
                <a:ea typeface="黑体" pitchFamily="2" charset="-122"/>
                <a:cs typeface="Times New Roman" pitchFamily="18" charset="0"/>
              </a:rPr>
              <a:t>传输延迟、转换时间变长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40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6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6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96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6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6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7772400" cy="762000"/>
          </a:xfrm>
        </p:spPr>
        <p:txBody>
          <a:bodyPr/>
          <a:lstStyle/>
          <a:p>
            <a:r>
              <a:rPr lang="zh-CN" altLang="en-US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不用的</a:t>
            </a:r>
            <a:r>
              <a:rPr lang="en-US" altLang="zh-CN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CMOS</a:t>
            </a:r>
            <a:r>
              <a:rPr lang="zh-CN" altLang="en-US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输入端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80728"/>
            <a:ext cx="7848600" cy="4114800"/>
          </a:xfrm>
        </p:spPr>
        <p:txBody>
          <a:bodyPr/>
          <a:lstStyle/>
          <a:p>
            <a:r>
              <a:rPr lang="zh-CN" altLang="en-US" b="1" dirty="0">
                <a:latin typeface="黑体" pitchFamily="2" charset="-122"/>
                <a:ea typeface="黑体" pitchFamily="2" charset="-122"/>
              </a:rPr>
              <a:t>不用的</a:t>
            </a:r>
            <a:r>
              <a:rPr lang="en-US" altLang="zh-CN" b="1" dirty="0">
                <a:latin typeface="黑体" pitchFamily="2" charset="-122"/>
                <a:ea typeface="黑体" pitchFamily="2" charset="-122"/>
              </a:rPr>
              <a:t>CMOS</a:t>
            </a:r>
            <a:r>
              <a:rPr lang="zh-CN" altLang="en-US" b="1" dirty="0">
                <a:latin typeface="黑体" pitchFamily="2" charset="-122"/>
                <a:ea typeface="黑体" pitchFamily="2" charset="-122"/>
              </a:rPr>
              <a:t>输入端</a:t>
            </a:r>
            <a:r>
              <a:rPr lang="zh-CN" altLang="en-US" b="1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绝不能悬空</a:t>
            </a:r>
          </a:p>
        </p:txBody>
      </p:sp>
      <p:sp>
        <p:nvSpPr>
          <p:cNvPr id="197667" name="Text Box 35"/>
          <p:cNvSpPr txBox="1">
            <a:spLocks noChangeArrowheads="1"/>
          </p:cNvSpPr>
          <p:nvPr/>
        </p:nvSpPr>
        <p:spPr bwMode="auto">
          <a:xfrm>
            <a:off x="179512" y="2026292"/>
            <a:ext cx="8964488" cy="137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输入端悬空时，类似于输入为</a:t>
            </a:r>
            <a:r>
              <a:rPr lang="zh-CN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低电平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，这时输入端接近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0V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。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331912" y="4144549"/>
            <a:ext cx="8964488" cy="265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悬空时，对“或非门”，“或门”在逻辑关系上没有影响。但是，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CMOS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电路的</a:t>
            </a:r>
            <a:r>
              <a:rPr lang="zh-CN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输入阻抗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非常高，只需很小的电路噪声就可暂时使悬空端输入呈现</a:t>
            </a:r>
            <a:r>
              <a:rPr lang="zh-CN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高电平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，从而造成间歇性电路故障。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41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  <p:bldP spid="197667" grpId="0"/>
      <p:bldP spid="3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7772400" cy="762000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不用的</a:t>
            </a:r>
            <a:r>
              <a:rPr lang="en-US" altLang="zh-CN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CMOS</a:t>
            </a:r>
            <a:r>
              <a:rPr lang="zh-CN" altLang="en-US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输入</a:t>
            </a:r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端处理方法</a:t>
            </a:r>
            <a:endParaRPr lang="zh-CN" altLang="en-US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8928" y="3000372"/>
            <a:ext cx="2897188" cy="2589213"/>
            <a:chOff x="2131" y="1921"/>
            <a:chExt cx="1825" cy="1631"/>
          </a:xfrm>
        </p:grpSpPr>
        <p:graphicFrame>
          <p:nvGraphicFramePr>
            <p:cNvPr id="197637" name="Object 5"/>
            <p:cNvGraphicFramePr>
              <a:graphicFrameLocks noChangeAspect="1"/>
            </p:cNvGraphicFramePr>
            <p:nvPr/>
          </p:nvGraphicFramePr>
          <p:xfrm>
            <a:off x="2736" y="3029"/>
            <a:ext cx="1008" cy="523"/>
          </p:xfrm>
          <a:graphic>
            <a:graphicData uri="http://schemas.openxmlformats.org/presentationml/2006/ole">
              <p:oleObj spid="_x0000_s315934" name="Visio" r:id="rId4" imgW="10428840" imgH="5462280" progId="">
                <p:embed/>
              </p:oleObj>
            </a:graphicData>
          </a:graphic>
        </p:graphicFrame>
        <p:sp>
          <p:nvSpPr>
            <p:cNvPr id="197638" name="Line 6"/>
            <p:cNvSpPr>
              <a:spLocks noChangeShapeType="1"/>
            </p:cNvSpPr>
            <p:nvPr/>
          </p:nvSpPr>
          <p:spPr bwMode="auto">
            <a:xfrm flipH="1" flipV="1">
              <a:off x="2352" y="3408"/>
              <a:ext cx="480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39" name="Line 7"/>
            <p:cNvSpPr>
              <a:spLocks noChangeShapeType="1"/>
            </p:cNvSpPr>
            <p:nvPr/>
          </p:nvSpPr>
          <p:spPr bwMode="auto">
            <a:xfrm flipV="1">
              <a:off x="2640" y="2789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aphicFrame>
          <p:nvGraphicFramePr>
            <p:cNvPr id="197640" name="Object 8"/>
            <p:cNvGraphicFramePr>
              <a:graphicFrameLocks noChangeAspect="1"/>
            </p:cNvGraphicFramePr>
            <p:nvPr/>
          </p:nvGraphicFramePr>
          <p:xfrm>
            <a:off x="2528" y="2405"/>
            <a:ext cx="208" cy="432"/>
          </p:xfrm>
          <a:graphic>
            <a:graphicData uri="http://schemas.openxmlformats.org/presentationml/2006/ole">
              <p:oleObj spid="_x0000_s315935" name="Visio" r:id="rId5" imgW="292320" imgH="622440" progId="">
                <p:embed/>
              </p:oleObj>
            </a:graphicData>
          </a:graphic>
        </p:graphicFrame>
        <p:sp>
          <p:nvSpPr>
            <p:cNvPr id="197641" name="Line 9"/>
            <p:cNvSpPr>
              <a:spLocks noChangeShapeType="1"/>
            </p:cNvSpPr>
            <p:nvPr/>
          </p:nvSpPr>
          <p:spPr bwMode="auto">
            <a:xfrm>
              <a:off x="2640" y="3173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42" name="Line 10"/>
            <p:cNvSpPr>
              <a:spLocks noChangeShapeType="1"/>
            </p:cNvSpPr>
            <p:nvPr/>
          </p:nvSpPr>
          <p:spPr bwMode="auto">
            <a:xfrm flipV="1">
              <a:off x="2640" y="2213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43" name="Text Box 11"/>
            <p:cNvSpPr txBox="1">
              <a:spLocks noChangeArrowheads="1"/>
            </p:cNvSpPr>
            <p:nvPr/>
          </p:nvSpPr>
          <p:spPr bwMode="auto">
            <a:xfrm>
              <a:off x="2131" y="3264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X</a:t>
              </a:r>
            </a:p>
          </p:txBody>
        </p:sp>
        <p:sp>
          <p:nvSpPr>
            <p:cNvPr id="197644" name="Text Box 12"/>
            <p:cNvSpPr txBox="1">
              <a:spLocks noChangeArrowheads="1"/>
            </p:cNvSpPr>
            <p:nvPr/>
          </p:nvSpPr>
          <p:spPr bwMode="auto">
            <a:xfrm>
              <a:off x="3744" y="316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Z</a:t>
              </a:r>
            </a:p>
          </p:txBody>
        </p:sp>
        <p:sp>
          <p:nvSpPr>
            <p:cNvPr id="197645" name="Line 13"/>
            <p:cNvSpPr>
              <a:spLocks noChangeShapeType="1"/>
            </p:cNvSpPr>
            <p:nvPr/>
          </p:nvSpPr>
          <p:spPr bwMode="auto">
            <a:xfrm>
              <a:off x="2544" y="220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46" name="Text Box 14"/>
            <p:cNvSpPr txBox="1">
              <a:spLocks noChangeArrowheads="1"/>
            </p:cNvSpPr>
            <p:nvPr/>
          </p:nvSpPr>
          <p:spPr bwMode="auto">
            <a:xfrm>
              <a:off x="2736" y="2495"/>
              <a:ext cx="4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>
                  <a:sym typeface="Symbol" pitchFamily="18" charset="2"/>
                </a:rPr>
                <a:t>1k</a:t>
              </a:r>
            </a:p>
          </p:txBody>
        </p:sp>
        <p:sp>
          <p:nvSpPr>
            <p:cNvPr id="197647" name="Rectangle 15"/>
            <p:cNvSpPr>
              <a:spLocks noChangeArrowheads="1"/>
            </p:cNvSpPr>
            <p:nvPr/>
          </p:nvSpPr>
          <p:spPr bwMode="auto">
            <a:xfrm>
              <a:off x="2448" y="1921"/>
              <a:ext cx="4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>
                  <a:sym typeface="Symbol" pitchFamily="18" charset="2"/>
                </a:rPr>
                <a:t>+5V</a:t>
              </a:r>
              <a:endParaRPr lang="zh-CN" altLang="en-US" b="1">
                <a:sym typeface="Symbol" pitchFamily="18" charset="2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15916" y="1492141"/>
            <a:ext cx="2941638" cy="830263"/>
            <a:chOff x="1795" y="912"/>
            <a:chExt cx="1853" cy="523"/>
          </a:xfrm>
        </p:grpSpPr>
        <p:graphicFrame>
          <p:nvGraphicFramePr>
            <p:cNvPr id="197649" name="Object 17"/>
            <p:cNvGraphicFramePr>
              <a:graphicFrameLocks noChangeAspect="1"/>
            </p:cNvGraphicFramePr>
            <p:nvPr/>
          </p:nvGraphicFramePr>
          <p:xfrm>
            <a:off x="2448" y="912"/>
            <a:ext cx="1008" cy="523"/>
          </p:xfrm>
          <a:graphic>
            <a:graphicData uri="http://schemas.openxmlformats.org/presentationml/2006/ole">
              <p:oleObj spid="_x0000_s315936" name="Visio" r:id="rId6" imgW="1410120" imgH="723960" progId="">
                <p:embed/>
              </p:oleObj>
            </a:graphicData>
          </a:graphic>
        </p:graphicFrame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2016" y="1056"/>
              <a:ext cx="480" cy="240"/>
              <a:chOff x="1968" y="2448"/>
              <a:chExt cx="480" cy="240"/>
            </a:xfrm>
          </p:grpSpPr>
          <p:sp>
            <p:nvSpPr>
              <p:cNvPr id="197651" name="Line 19"/>
              <p:cNvSpPr>
                <a:spLocks noChangeShapeType="1"/>
              </p:cNvSpPr>
              <p:nvPr/>
            </p:nvSpPr>
            <p:spPr bwMode="auto">
              <a:xfrm>
                <a:off x="2304" y="2448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7652" name="Line 20"/>
              <p:cNvSpPr>
                <a:spLocks noChangeShapeType="1"/>
              </p:cNvSpPr>
              <p:nvPr/>
            </p:nvSpPr>
            <p:spPr bwMode="auto">
              <a:xfrm flipH="1">
                <a:off x="2304" y="244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7653" name="Line 21"/>
              <p:cNvSpPr>
                <a:spLocks noChangeShapeType="1"/>
              </p:cNvSpPr>
              <p:nvPr/>
            </p:nvSpPr>
            <p:spPr bwMode="auto">
              <a:xfrm flipH="1">
                <a:off x="2304" y="268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7654" name="Line 22"/>
              <p:cNvSpPr>
                <a:spLocks noChangeShapeType="1"/>
              </p:cNvSpPr>
              <p:nvPr/>
            </p:nvSpPr>
            <p:spPr bwMode="auto">
              <a:xfrm flipH="1">
                <a:off x="1968" y="2544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oval" w="med" len="med"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197655" name="Rectangle 23"/>
            <p:cNvSpPr>
              <a:spLocks noChangeArrowheads="1"/>
            </p:cNvSpPr>
            <p:nvPr/>
          </p:nvSpPr>
          <p:spPr bwMode="auto">
            <a:xfrm>
              <a:off x="1795" y="1008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X</a:t>
              </a:r>
              <a:endParaRPr lang="zh-CN" altLang="en-US" b="1"/>
            </a:p>
          </p:txBody>
        </p:sp>
        <p:sp>
          <p:nvSpPr>
            <p:cNvPr id="197656" name="Rectangle 24"/>
            <p:cNvSpPr>
              <a:spLocks noChangeArrowheads="1"/>
            </p:cNvSpPr>
            <p:nvPr/>
          </p:nvSpPr>
          <p:spPr bwMode="auto">
            <a:xfrm>
              <a:off x="3436" y="105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Z</a:t>
              </a:r>
              <a:endParaRPr lang="zh-CN" altLang="en-US" b="1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5000628" y="3233271"/>
            <a:ext cx="3201987" cy="2286000"/>
            <a:chOff x="3091" y="2208"/>
            <a:chExt cx="2017" cy="1440"/>
          </a:xfrm>
        </p:grpSpPr>
        <p:graphicFrame>
          <p:nvGraphicFramePr>
            <p:cNvPr id="197658" name="Object 26"/>
            <p:cNvGraphicFramePr>
              <a:graphicFrameLocks noChangeAspect="1"/>
            </p:cNvGraphicFramePr>
            <p:nvPr/>
          </p:nvGraphicFramePr>
          <p:xfrm>
            <a:off x="3536" y="2832"/>
            <a:ext cx="199" cy="460"/>
          </p:xfrm>
          <a:graphic>
            <a:graphicData uri="http://schemas.openxmlformats.org/presentationml/2006/ole">
              <p:oleObj spid="_x0000_s315937" name="Visio" r:id="rId7" imgW="292320" imgH="622440" progId="">
                <p:embed/>
              </p:oleObj>
            </a:graphicData>
          </a:graphic>
        </p:graphicFrame>
        <p:sp>
          <p:nvSpPr>
            <p:cNvPr id="197659" name="Line 27"/>
            <p:cNvSpPr>
              <a:spLocks noChangeShapeType="1"/>
            </p:cNvSpPr>
            <p:nvPr/>
          </p:nvSpPr>
          <p:spPr bwMode="auto">
            <a:xfrm>
              <a:off x="3648" y="3264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60" name="AutoShape 28"/>
            <p:cNvSpPr>
              <a:spLocks noChangeArrowheads="1"/>
            </p:cNvSpPr>
            <p:nvPr/>
          </p:nvSpPr>
          <p:spPr bwMode="auto">
            <a:xfrm flipV="1">
              <a:off x="3552" y="3552"/>
              <a:ext cx="192" cy="96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7661" name="Line 29"/>
            <p:cNvSpPr>
              <a:spLocks noChangeShapeType="1"/>
            </p:cNvSpPr>
            <p:nvPr/>
          </p:nvSpPr>
          <p:spPr bwMode="auto">
            <a:xfrm>
              <a:off x="3648" y="2640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aphicFrame>
          <p:nvGraphicFramePr>
            <p:cNvPr id="197662" name="Object 30"/>
            <p:cNvGraphicFramePr>
              <a:graphicFrameLocks noChangeAspect="1"/>
            </p:cNvGraphicFramePr>
            <p:nvPr/>
          </p:nvGraphicFramePr>
          <p:xfrm>
            <a:off x="3840" y="2208"/>
            <a:ext cx="1104" cy="598"/>
          </p:xfrm>
          <a:graphic>
            <a:graphicData uri="http://schemas.openxmlformats.org/presentationml/2006/ole">
              <p:oleObj spid="_x0000_s315938" name="Visio" r:id="rId8" imgW="10428840" imgH="5462280" progId="">
                <p:embed/>
              </p:oleObj>
            </a:graphicData>
          </a:graphic>
        </p:graphicFrame>
        <p:sp>
          <p:nvSpPr>
            <p:cNvPr id="197663" name="Line 31"/>
            <p:cNvSpPr>
              <a:spLocks noChangeShapeType="1"/>
            </p:cNvSpPr>
            <p:nvPr/>
          </p:nvSpPr>
          <p:spPr bwMode="auto">
            <a:xfrm>
              <a:off x="3648" y="264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64" name="Line 32"/>
            <p:cNvSpPr>
              <a:spLocks noChangeShapeType="1"/>
            </p:cNvSpPr>
            <p:nvPr/>
          </p:nvSpPr>
          <p:spPr bwMode="auto">
            <a:xfrm flipH="1">
              <a:off x="3312" y="2373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65" name="Text Box 33"/>
            <p:cNvSpPr txBox="1">
              <a:spLocks noChangeArrowheads="1"/>
            </p:cNvSpPr>
            <p:nvPr/>
          </p:nvSpPr>
          <p:spPr bwMode="auto">
            <a:xfrm>
              <a:off x="3091" y="2208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X</a:t>
              </a:r>
            </a:p>
          </p:txBody>
        </p:sp>
        <p:sp>
          <p:nvSpPr>
            <p:cNvPr id="197666" name="Text Box 34"/>
            <p:cNvSpPr txBox="1">
              <a:spLocks noChangeArrowheads="1"/>
            </p:cNvSpPr>
            <p:nvPr/>
          </p:nvSpPr>
          <p:spPr bwMode="auto">
            <a:xfrm>
              <a:off x="4896" y="235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Z</a:t>
              </a:r>
            </a:p>
          </p:txBody>
        </p:sp>
      </p:grpSp>
      <p:sp>
        <p:nvSpPr>
          <p:cNvPr id="197667" name="Text Box 35"/>
          <p:cNvSpPr txBox="1">
            <a:spLocks noChangeArrowheads="1"/>
          </p:cNvSpPr>
          <p:nvPr/>
        </p:nvSpPr>
        <p:spPr bwMode="auto">
          <a:xfrm>
            <a:off x="3643306" y="1124744"/>
            <a:ext cx="5243554" cy="20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与输入信号并联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。增加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了驱动信号的电容负载，使操作变慢</a:t>
            </a:r>
          </a:p>
        </p:txBody>
      </p:sp>
      <p:sp>
        <p:nvSpPr>
          <p:cNvPr id="6" name="矩形 5"/>
          <p:cNvSpPr/>
          <p:nvPr/>
        </p:nvSpPr>
        <p:spPr>
          <a:xfrm>
            <a:off x="416834" y="5735295"/>
            <a:ext cx="379142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FF00"/>
                </a:solidFill>
              </a:rPr>
              <a:t>“与”、“与非”门，</a:t>
            </a:r>
            <a:endParaRPr lang="en-US" altLang="zh-CN" b="1" dirty="0" smtClean="0">
              <a:solidFill>
                <a:srgbClr val="FFFF00"/>
              </a:solidFill>
            </a:endParaRPr>
          </a:p>
          <a:p>
            <a:r>
              <a:rPr lang="zh-CN" altLang="en-US" b="1" dirty="0" smtClean="0">
                <a:solidFill>
                  <a:srgbClr val="FFFF00"/>
                </a:solidFill>
              </a:rPr>
              <a:t>不用的输入端接</a:t>
            </a:r>
            <a:r>
              <a:rPr lang="zh-CN" altLang="en-US" b="1" dirty="0">
                <a:solidFill>
                  <a:srgbClr val="FFFF00"/>
                </a:solidFill>
              </a:rPr>
              <a:t>高电平</a:t>
            </a:r>
          </a:p>
        </p:txBody>
      </p:sp>
      <p:sp>
        <p:nvSpPr>
          <p:cNvPr id="7" name="矩形 6"/>
          <p:cNvSpPr/>
          <p:nvPr/>
        </p:nvSpPr>
        <p:spPr>
          <a:xfrm>
            <a:off x="4929190" y="5675480"/>
            <a:ext cx="379142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FF00"/>
                </a:solidFill>
              </a:rPr>
              <a:t>“或”、“或非”门，</a:t>
            </a:r>
            <a:endParaRPr lang="en-US" altLang="zh-CN" b="1" dirty="0" smtClean="0">
              <a:solidFill>
                <a:srgbClr val="FFFF00"/>
              </a:solidFill>
            </a:endParaRPr>
          </a:p>
          <a:p>
            <a:r>
              <a:rPr lang="zh-CN" altLang="en-US" b="1" dirty="0" smtClean="0">
                <a:solidFill>
                  <a:srgbClr val="FFFF00"/>
                </a:solidFill>
              </a:rPr>
              <a:t>不用的输入端接低</a:t>
            </a:r>
            <a:r>
              <a:rPr lang="zh-CN" altLang="en-US" b="1" dirty="0">
                <a:solidFill>
                  <a:srgbClr val="FFFF00"/>
                </a:solidFill>
              </a:rPr>
              <a:t>电平</a:t>
            </a:r>
          </a:p>
        </p:txBody>
      </p:sp>
      <p:sp>
        <p:nvSpPr>
          <p:cNvPr id="37" name="灯片编号占位符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42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402320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67" grpId="0"/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642918"/>
            <a:ext cx="7772400" cy="762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.</a:t>
            </a:r>
            <a:r>
              <a:rPr lang="en-US" altLang="zh-CN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4.2</a:t>
            </a:r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   </a:t>
            </a:r>
            <a:r>
              <a:rPr lang="en-US" altLang="zh-CN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CMOS</a:t>
            </a:r>
            <a:r>
              <a:rPr lang="zh-CN" altLang="en-US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动态电气特性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28802"/>
            <a:ext cx="78486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考虑两个方面：速度、功耗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419469" y="2643182"/>
            <a:ext cx="2605088" cy="1457325"/>
            <a:chOff x="2016" y="1152"/>
            <a:chExt cx="1641" cy="918"/>
          </a:xfrm>
        </p:grpSpPr>
        <p:sp>
          <p:nvSpPr>
            <p:cNvPr id="198661" name="Line 5"/>
            <p:cNvSpPr>
              <a:spLocks noChangeShapeType="1"/>
            </p:cNvSpPr>
            <p:nvPr/>
          </p:nvSpPr>
          <p:spPr bwMode="auto">
            <a:xfrm>
              <a:off x="2016" y="1152"/>
              <a:ext cx="576" cy="0"/>
            </a:xfrm>
            <a:prstGeom prst="line">
              <a:avLst/>
            </a:prstGeom>
            <a:noFill/>
            <a:ln w="57150" cmpd="thickThin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8662" name="Line 6"/>
            <p:cNvSpPr>
              <a:spLocks noChangeShapeType="1"/>
            </p:cNvSpPr>
            <p:nvPr/>
          </p:nvSpPr>
          <p:spPr bwMode="auto">
            <a:xfrm>
              <a:off x="2275" y="1776"/>
              <a:ext cx="240" cy="0"/>
            </a:xfrm>
            <a:prstGeom prst="line">
              <a:avLst/>
            </a:prstGeom>
            <a:noFill/>
            <a:ln w="57150" cmpd="thinThick">
              <a:solidFill>
                <a:srgbClr val="FFFF00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496" y="1344"/>
              <a:ext cx="1161" cy="726"/>
              <a:chOff x="2544" y="1344"/>
              <a:chExt cx="1161" cy="726"/>
            </a:xfrm>
          </p:grpSpPr>
          <p:sp>
            <p:nvSpPr>
              <p:cNvPr id="198664" name="Text Box 8"/>
              <p:cNvSpPr txBox="1">
                <a:spLocks noChangeArrowheads="1"/>
              </p:cNvSpPr>
              <p:nvPr/>
            </p:nvSpPr>
            <p:spPr bwMode="auto">
              <a:xfrm>
                <a:off x="2680" y="1344"/>
                <a:ext cx="1025" cy="7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2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itchFamily="2" charset="-122"/>
                    <a:ea typeface="黑体" pitchFamily="2" charset="-122"/>
                  </a:rPr>
                  <a:t>转换时间</a:t>
                </a:r>
              </a:p>
              <a:p>
                <a:pPr>
                  <a:lnSpc>
                    <a:spcPct val="130000"/>
                  </a:lnSpc>
                </a:pPr>
                <a:r>
                  <a:rPr lang="zh-CN" altLang="en-US" sz="2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itchFamily="2" charset="-122"/>
                    <a:ea typeface="黑体" pitchFamily="2" charset="-122"/>
                  </a:rPr>
                  <a:t>传播延迟</a:t>
                </a:r>
              </a:p>
            </p:txBody>
          </p:sp>
          <p:sp>
            <p:nvSpPr>
              <p:cNvPr id="198665" name="AutoShape 9"/>
              <p:cNvSpPr>
                <a:spLocks/>
              </p:cNvSpPr>
              <p:nvPr/>
            </p:nvSpPr>
            <p:spPr bwMode="auto">
              <a:xfrm>
                <a:off x="2544" y="1488"/>
                <a:ext cx="144" cy="576"/>
              </a:xfrm>
              <a:prstGeom prst="leftBrace">
                <a:avLst>
                  <a:gd name="adj1" fmla="val 33333"/>
                  <a:gd name="adj2" fmla="val 50000"/>
                </a:avLst>
              </a:prstGeom>
              <a:noFill/>
              <a:ln w="19050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98666" name="Line 10"/>
            <p:cNvSpPr>
              <a:spLocks noChangeShapeType="1"/>
            </p:cNvSpPr>
            <p:nvPr/>
          </p:nvSpPr>
          <p:spPr bwMode="auto">
            <a:xfrm>
              <a:off x="2288" y="1152"/>
              <a:ext cx="0" cy="624"/>
            </a:xfrm>
            <a:prstGeom prst="line">
              <a:avLst/>
            </a:prstGeom>
            <a:noFill/>
            <a:ln w="57150" cmpd="thickThin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43</a:t>
            </a:fld>
            <a:endParaRPr lang="en-US" altLang="zh-CN"/>
          </a:p>
        </p:txBody>
      </p:sp>
      <p:sp>
        <p:nvSpPr>
          <p:cNvPr id="12" name="矩形 11"/>
          <p:cNvSpPr/>
          <p:nvPr/>
        </p:nvSpPr>
        <p:spPr>
          <a:xfrm>
            <a:off x="642910" y="5000636"/>
            <a:ext cx="757130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动态特性：</a:t>
            </a:r>
            <a:endParaRPr lang="en-US" altLang="zh-C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输出端在不同状态间转换时的电路行为。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24" y="285728"/>
            <a:ext cx="7772400" cy="762000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CMOS</a:t>
            </a:r>
            <a:r>
              <a:rPr lang="zh-CN" altLang="en-US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动态电气特性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2" y="1066800"/>
            <a:ext cx="9144032" cy="4876800"/>
          </a:xfrm>
        </p:spPr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CMOS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器件的</a:t>
            </a:r>
            <a:r>
              <a:rPr lang="zh-CN" altLang="en-US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速度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和</a:t>
            </a:r>
            <a:r>
              <a:rPr lang="zh-CN" altLang="en-US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功耗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在很大程度上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取决于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器件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及其负载的动态特性。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速度取决于两个特性：</a:t>
            </a:r>
          </a:p>
          <a:p>
            <a:pPr lvl="1">
              <a:lnSpc>
                <a:spcPct val="130000"/>
              </a:lnSpc>
            </a:pPr>
            <a:r>
              <a:rPr lang="zh-CN" altLang="en-US" sz="3200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转换时间（</a:t>
            </a:r>
            <a:r>
              <a:rPr lang="en-US" altLang="zh-CN" sz="3200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transition  time</a:t>
            </a:r>
            <a:r>
              <a:rPr lang="en-US" altLang="zh-CN" sz="32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）</a:t>
            </a:r>
            <a:endParaRPr lang="en-US" altLang="zh-CN" sz="3200" dirty="0">
              <a:solidFill>
                <a:srgbClr val="FFFF00"/>
              </a:solidFill>
              <a:latin typeface="黑体" pitchFamily="2" charset="-122"/>
              <a:ea typeface="黑体" pitchFamily="2" charset="-122"/>
            </a:endParaRPr>
          </a:p>
          <a:p>
            <a:pPr lvl="1">
              <a:lnSpc>
                <a:spcPct val="130000"/>
              </a:lnSpc>
            </a:pPr>
            <a:endParaRPr lang="en-US" altLang="zh-CN" sz="3200" dirty="0">
              <a:latin typeface="黑体" pitchFamily="2" charset="-122"/>
              <a:ea typeface="黑体" pitchFamily="2" charset="-122"/>
            </a:endParaRPr>
          </a:p>
          <a:p>
            <a:pPr lvl="1">
              <a:lnSpc>
                <a:spcPct val="130000"/>
              </a:lnSpc>
              <a:spcBef>
                <a:spcPts val="2400"/>
              </a:spcBef>
            </a:pPr>
            <a:r>
              <a:rPr lang="zh-CN" altLang="en-US" sz="3200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传播延迟（</a:t>
            </a:r>
            <a:r>
              <a:rPr lang="en-US" altLang="zh-CN" sz="3200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propagation  delay）</a:t>
            </a:r>
          </a:p>
        </p:txBody>
      </p:sp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1154144" y="3886200"/>
            <a:ext cx="79184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逻辑电路的输出从一种状态变为另一种状态所需的时间</a:t>
            </a:r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1214414" y="5620424"/>
            <a:ext cx="77588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从输入信号变化到产生输出信号变化所需的时间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44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build="p"/>
      <p:bldP spid="199684" grpId="0"/>
      <p:bldP spid="19968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107504" y="188640"/>
            <a:ext cx="61929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kumimoji="0"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状态</a:t>
            </a:r>
            <a:r>
              <a:rPr kumimoji="0"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转换时间</a:t>
            </a:r>
          </a:p>
        </p:txBody>
      </p:sp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295184" y="1167162"/>
            <a:ext cx="8848816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20000"/>
              </a:lnSpc>
              <a:spcBef>
                <a:spcPct val="50000"/>
              </a:spcBef>
            </a:pPr>
            <a:r>
              <a:rPr kumimoji="0" lang="zh-CN" alt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状态转换时间：是</a:t>
            </a:r>
            <a:r>
              <a:rPr kumimoji="0" lang="zh-CN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指</a:t>
            </a:r>
            <a:r>
              <a:rPr kumimoji="0" lang="en-US" altLang="zh-CN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CMOS</a:t>
            </a:r>
            <a:r>
              <a:rPr kumimoji="0" lang="zh-CN" alt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门电路的输出从</a:t>
            </a:r>
            <a:r>
              <a:rPr kumimoji="0" lang="zh-CN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一个状态转换到另外一个状态</a:t>
            </a:r>
            <a:r>
              <a:rPr kumimoji="0" lang="zh-CN" alt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所需的</a:t>
            </a:r>
            <a:r>
              <a:rPr kumimoji="0" lang="zh-CN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时间。</a:t>
            </a:r>
            <a:r>
              <a:rPr kumimoji="0" lang="zh-CN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41588" y="3126693"/>
            <a:ext cx="1168400" cy="1800225"/>
            <a:chOff x="2563" y="2251"/>
            <a:chExt cx="736" cy="1134"/>
          </a:xfrm>
        </p:grpSpPr>
        <p:sp>
          <p:nvSpPr>
            <p:cNvPr id="200710" name="Line 6"/>
            <p:cNvSpPr>
              <a:spLocks noChangeShapeType="1"/>
            </p:cNvSpPr>
            <p:nvPr/>
          </p:nvSpPr>
          <p:spPr bwMode="auto">
            <a:xfrm>
              <a:off x="3088" y="2251"/>
              <a:ext cx="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aphicFrame>
          <p:nvGraphicFramePr>
            <p:cNvPr id="200711" name="Object 7"/>
            <p:cNvGraphicFramePr>
              <a:graphicFrameLocks noChangeAspect="1"/>
            </p:cNvGraphicFramePr>
            <p:nvPr/>
          </p:nvGraphicFramePr>
          <p:xfrm>
            <a:off x="2835" y="3022"/>
            <a:ext cx="235" cy="363"/>
          </p:xfrm>
          <a:graphic>
            <a:graphicData uri="http://schemas.openxmlformats.org/presentationml/2006/ole">
              <p:oleObj spid="_x0000_s308490" name="公式" r:id="rId3" imgW="4458600" imgH="6897960" progId="Equation.3">
                <p:embed/>
              </p:oleObj>
            </a:graphicData>
          </a:graphic>
        </p:graphicFrame>
        <p:sp>
          <p:nvSpPr>
            <p:cNvPr id="200712" name="Line 8"/>
            <p:cNvSpPr>
              <a:spLocks noChangeShapeType="1"/>
            </p:cNvSpPr>
            <p:nvPr/>
          </p:nvSpPr>
          <p:spPr bwMode="auto">
            <a:xfrm>
              <a:off x="2780" y="2251"/>
              <a:ext cx="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0713" name="Line 9"/>
            <p:cNvSpPr>
              <a:spLocks noChangeShapeType="1"/>
            </p:cNvSpPr>
            <p:nvPr/>
          </p:nvSpPr>
          <p:spPr bwMode="auto">
            <a:xfrm>
              <a:off x="2563" y="302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0714" name="Line 10"/>
            <p:cNvSpPr>
              <a:spLocks noChangeShapeType="1"/>
            </p:cNvSpPr>
            <p:nvPr/>
          </p:nvSpPr>
          <p:spPr bwMode="auto">
            <a:xfrm flipH="1">
              <a:off x="3107" y="302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378450" y="3053668"/>
            <a:ext cx="866775" cy="1797050"/>
            <a:chOff x="4350" y="2205"/>
            <a:chExt cx="546" cy="1132"/>
          </a:xfrm>
        </p:grpSpPr>
        <p:graphicFrame>
          <p:nvGraphicFramePr>
            <p:cNvPr id="200716" name="Object 12"/>
            <p:cNvGraphicFramePr>
              <a:graphicFrameLocks noChangeAspect="1"/>
            </p:cNvGraphicFramePr>
            <p:nvPr/>
          </p:nvGraphicFramePr>
          <p:xfrm>
            <a:off x="4522" y="2931"/>
            <a:ext cx="256" cy="406"/>
          </p:xfrm>
          <a:graphic>
            <a:graphicData uri="http://schemas.openxmlformats.org/presentationml/2006/ole">
              <p:oleObj spid="_x0000_s308491" name="公式" r:id="rId4" imgW="4865040" imgH="7710840" progId="Equation.3">
                <p:embed/>
              </p:oleObj>
            </a:graphicData>
          </a:graphic>
        </p:graphicFrame>
        <p:sp>
          <p:nvSpPr>
            <p:cNvPr id="200717" name="Line 13"/>
            <p:cNvSpPr>
              <a:spLocks noChangeShapeType="1"/>
            </p:cNvSpPr>
            <p:nvPr/>
          </p:nvSpPr>
          <p:spPr bwMode="auto">
            <a:xfrm>
              <a:off x="4558" y="2205"/>
              <a:ext cx="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0718" name="Line 14"/>
            <p:cNvSpPr>
              <a:spLocks noChangeShapeType="1"/>
            </p:cNvSpPr>
            <p:nvPr/>
          </p:nvSpPr>
          <p:spPr bwMode="auto">
            <a:xfrm>
              <a:off x="4685" y="2205"/>
              <a:ext cx="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0719" name="Line 15"/>
            <p:cNvSpPr>
              <a:spLocks noChangeShapeType="1"/>
            </p:cNvSpPr>
            <p:nvPr/>
          </p:nvSpPr>
          <p:spPr bwMode="auto">
            <a:xfrm>
              <a:off x="4350" y="297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0720" name="Line 16"/>
            <p:cNvSpPr>
              <a:spLocks noChangeShapeType="1"/>
            </p:cNvSpPr>
            <p:nvPr/>
          </p:nvSpPr>
          <p:spPr bwMode="auto">
            <a:xfrm flipH="1">
              <a:off x="4704" y="297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835150" y="2786058"/>
            <a:ext cx="5083175" cy="1286785"/>
            <a:chOff x="2118" y="2281"/>
            <a:chExt cx="3202" cy="566"/>
          </a:xfrm>
        </p:grpSpPr>
        <p:sp>
          <p:nvSpPr>
            <p:cNvPr id="200722" name="Line 18"/>
            <p:cNvSpPr>
              <a:spLocks noChangeShapeType="1"/>
            </p:cNvSpPr>
            <p:nvPr/>
          </p:nvSpPr>
          <p:spPr bwMode="auto">
            <a:xfrm>
              <a:off x="4867" y="2840"/>
              <a:ext cx="45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0723" name="Line 19"/>
            <p:cNvSpPr>
              <a:spLocks noChangeShapeType="1"/>
            </p:cNvSpPr>
            <p:nvPr/>
          </p:nvSpPr>
          <p:spPr bwMode="auto">
            <a:xfrm>
              <a:off x="2118" y="2840"/>
              <a:ext cx="45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0724" name="Freeform 20"/>
            <p:cNvSpPr>
              <a:spLocks/>
            </p:cNvSpPr>
            <p:nvPr/>
          </p:nvSpPr>
          <p:spPr bwMode="auto">
            <a:xfrm>
              <a:off x="2562" y="2281"/>
              <a:ext cx="2314" cy="566"/>
            </a:xfrm>
            <a:custGeom>
              <a:avLst/>
              <a:gdLst/>
              <a:ahLst/>
              <a:cxnLst>
                <a:cxn ang="0">
                  <a:pos x="0" y="559"/>
                </a:cxn>
                <a:cxn ang="0">
                  <a:pos x="91" y="559"/>
                </a:cxn>
                <a:cxn ang="0">
                  <a:pos x="182" y="514"/>
                </a:cxn>
                <a:cxn ang="0">
                  <a:pos x="273" y="378"/>
                </a:cxn>
                <a:cxn ang="0">
                  <a:pos x="409" y="197"/>
                </a:cxn>
                <a:cxn ang="0">
                  <a:pos x="499" y="106"/>
                </a:cxn>
                <a:cxn ang="0">
                  <a:pos x="590" y="60"/>
                </a:cxn>
                <a:cxn ang="0">
                  <a:pos x="772" y="15"/>
                </a:cxn>
                <a:cxn ang="0">
                  <a:pos x="1180" y="15"/>
                </a:cxn>
                <a:cxn ang="0">
                  <a:pos x="1815" y="15"/>
                </a:cxn>
                <a:cxn ang="0">
                  <a:pos x="1996" y="106"/>
                </a:cxn>
                <a:cxn ang="0">
                  <a:pos x="2087" y="333"/>
                </a:cxn>
                <a:cxn ang="0">
                  <a:pos x="2132" y="514"/>
                </a:cxn>
                <a:cxn ang="0">
                  <a:pos x="2223" y="559"/>
                </a:cxn>
                <a:cxn ang="0">
                  <a:pos x="2314" y="559"/>
                </a:cxn>
              </a:cxnLst>
              <a:rect l="0" t="0" r="r" b="b"/>
              <a:pathLst>
                <a:path w="2314" h="566">
                  <a:moveTo>
                    <a:pt x="0" y="559"/>
                  </a:moveTo>
                  <a:cubicBezTo>
                    <a:pt x="30" y="562"/>
                    <a:pt x="61" y="566"/>
                    <a:pt x="91" y="559"/>
                  </a:cubicBezTo>
                  <a:cubicBezTo>
                    <a:pt x="121" y="552"/>
                    <a:pt x="152" y="544"/>
                    <a:pt x="182" y="514"/>
                  </a:cubicBezTo>
                  <a:cubicBezTo>
                    <a:pt x="212" y="484"/>
                    <a:pt x="235" y="431"/>
                    <a:pt x="273" y="378"/>
                  </a:cubicBezTo>
                  <a:cubicBezTo>
                    <a:pt x="311" y="325"/>
                    <a:pt x="371" y="242"/>
                    <a:pt x="409" y="197"/>
                  </a:cubicBezTo>
                  <a:cubicBezTo>
                    <a:pt x="447" y="152"/>
                    <a:pt x="469" y="129"/>
                    <a:pt x="499" y="106"/>
                  </a:cubicBezTo>
                  <a:cubicBezTo>
                    <a:pt x="529" y="83"/>
                    <a:pt x="545" y="75"/>
                    <a:pt x="590" y="60"/>
                  </a:cubicBezTo>
                  <a:cubicBezTo>
                    <a:pt x="635" y="45"/>
                    <a:pt x="674" y="22"/>
                    <a:pt x="772" y="15"/>
                  </a:cubicBezTo>
                  <a:cubicBezTo>
                    <a:pt x="870" y="8"/>
                    <a:pt x="1006" y="15"/>
                    <a:pt x="1180" y="15"/>
                  </a:cubicBezTo>
                  <a:cubicBezTo>
                    <a:pt x="1354" y="15"/>
                    <a:pt x="1679" y="0"/>
                    <a:pt x="1815" y="15"/>
                  </a:cubicBezTo>
                  <a:cubicBezTo>
                    <a:pt x="1951" y="30"/>
                    <a:pt x="1951" y="53"/>
                    <a:pt x="1996" y="106"/>
                  </a:cubicBezTo>
                  <a:cubicBezTo>
                    <a:pt x="2041" y="159"/>
                    <a:pt x="2064" y="265"/>
                    <a:pt x="2087" y="333"/>
                  </a:cubicBezTo>
                  <a:cubicBezTo>
                    <a:pt x="2110" y="401"/>
                    <a:pt x="2109" y="477"/>
                    <a:pt x="2132" y="514"/>
                  </a:cubicBezTo>
                  <a:cubicBezTo>
                    <a:pt x="2155" y="551"/>
                    <a:pt x="2193" y="552"/>
                    <a:pt x="2223" y="559"/>
                  </a:cubicBezTo>
                  <a:cubicBezTo>
                    <a:pt x="2253" y="566"/>
                    <a:pt x="2299" y="559"/>
                    <a:pt x="2314" y="559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00725" name="Line 21"/>
          <p:cNvSpPr>
            <a:spLocks noChangeShapeType="1"/>
          </p:cNvSpPr>
          <p:nvPr/>
        </p:nvSpPr>
        <p:spPr bwMode="auto">
          <a:xfrm rot="5400000">
            <a:off x="4630738" y="1759855"/>
            <a:ext cx="0" cy="4318000"/>
          </a:xfrm>
          <a:prstGeom prst="line">
            <a:avLst/>
          </a:prstGeom>
          <a:noFill/>
          <a:ln w="3175">
            <a:solidFill>
              <a:srgbClr val="FFFF00"/>
            </a:solidFill>
            <a:prstDash val="lg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200726" name="Line 22"/>
          <p:cNvSpPr>
            <a:spLocks noChangeShapeType="1"/>
          </p:cNvSpPr>
          <p:nvPr/>
        </p:nvSpPr>
        <p:spPr bwMode="auto">
          <a:xfrm rot="5400000">
            <a:off x="4310482" y="515744"/>
            <a:ext cx="0" cy="4916009"/>
          </a:xfrm>
          <a:prstGeom prst="line">
            <a:avLst/>
          </a:prstGeom>
          <a:noFill/>
          <a:ln w="3175">
            <a:solidFill>
              <a:srgbClr val="FFFF00"/>
            </a:solidFill>
            <a:prstDash val="lg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5364163" y="2642503"/>
            <a:ext cx="2016125" cy="1635122"/>
            <a:chOff x="3379" y="1674"/>
            <a:chExt cx="1270" cy="1030"/>
          </a:xfrm>
        </p:grpSpPr>
        <p:sp>
          <p:nvSpPr>
            <p:cNvPr id="200728" name="Rectangle 24"/>
            <p:cNvSpPr>
              <a:spLocks noChangeArrowheads="1"/>
            </p:cNvSpPr>
            <p:nvPr/>
          </p:nvSpPr>
          <p:spPr bwMode="auto">
            <a:xfrm>
              <a:off x="4268" y="2396"/>
              <a:ext cx="3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0" lang="en-US" altLang="zh-CN" sz="1600" b="1" dirty="0">
                  <a:latin typeface="Times New Roman" pitchFamily="18" charset="0"/>
                </a:rPr>
                <a:t>10%</a:t>
              </a:r>
              <a:endParaRPr kumimoji="0" lang="zh-CN" altLang="en-US" sz="1600" b="1" dirty="0">
                <a:latin typeface="Times New Roman" pitchFamily="18" charset="0"/>
              </a:endParaRPr>
            </a:p>
          </p:txBody>
        </p:sp>
        <p:sp>
          <p:nvSpPr>
            <p:cNvPr id="200729" name="Line 25"/>
            <p:cNvSpPr>
              <a:spLocks noChangeShapeType="1"/>
            </p:cNvSpPr>
            <p:nvPr/>
          </p:nvSpPr>
          <p:spPr bwMode="auto">
            <a:xfrm>
              <a:off x="4286" y="2342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stealth" w="med" len="lg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0730" name="Line 26"/>
            <p:cNvSpPr>
              <a:spLocks noChangeShapeType="1"/>
            </p:cNvSpPr>
            <p:nvPr/>
          </p:nvSpPr>
          <p:spPr bwMode="auto">
            <a:xfrm rot="10800000">
              <a:off x="4286" y="2568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stealth" w="med" len="lg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0731" name="Rectangle 27"/>
            <p:cNvSpPr>
              <a:spLocks noChangeArrowheads="1"/>
            </p:cNvSpPr>
            <p:nvPr/>
          </p:nvSpPr>
          <p:spPr bwMode="auto">
            <a:xfrm>
              <a:off x="4277" y="1764"/>
              <a:ext cx="3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0" lang="en-US" altLang="zh-CN" sz="1600" b="1" dirty="0">
                  <a:latin typeface="Times New Roman" pitchFamily="18" charset="0"/>
                </a:rPr>
                <a:t>10%</a:t>
              </a:r>
              <a:endParaRPr kumimoji="0" lang="zh-CN" altLang="en-US" sz="1600" b="1" dirty="0">
                <a:latin typeface="Times New Roman" pitchFamily="18" charset="0"/>
              </a:endParaRPr>
            </a:p>
          </p:txBody>
        </p:sp>
        <p:sp>
          <p:nvSpPr>
            <p:cNvPr id="200732" name="Line 28"/>
            <p:cNvSpPr>
              <a:spLocks noChangeShapeType="1"/>
            </p:cNvSpPr>
            <p:nvPr/>
          </p:nvSpPr>
          <p:spPr bwMode="auto">
            <a:xfrm>
              <a:off x="4295" y="1674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stealth" w="med" len="lg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0733" name="Line 29"/>
            <p:cNvSpPr>
              <a:spLocks noChangeShapeType="1"/>
            </p:cNvSpPr>
            <p:nvPr/>
          </p:nvSpPr>
          <p:spPr bwMode="auto">
            <a:xfrm rot="10800000">
              <a:off x="4295" y="1900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stealth" w="med" len="lg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0734" name="Line 30"/>
            <p:cNvSpPr>
              <a:spLocks noChangeShapeType="1"/>
            </p:cNvSpPr>
            <p:nvPr/>
          </p:nvSpPr>
          <p:spPr bwMode="auto">
            <a:xfrm rot="5400000">
              <a:off x="3833" y="1311"/>
              <a:ext cx="0" cy="907"/>
            </a:xfrm>
            <a:prstGeom prst="line">
              <a:avLst/>
            </a:prstGeom>
            <a:noFill/>
            <a:ln w="3175">
              <a:solidFill>
                <a:srgbClr val="FFFF00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00735" name="Rectangle 31"/>
          <p:cNvSpPr>
            <a:spLocks noChangeArrowheads="1"/>
          </p:cNvSpPr>
          <p:nvPr/>
        </p:nvSpPr>
        <p:spPr bwMode="auto">
          <a:xfrm>
            <a:off x="142844" y="4998356"/>
            <a:ext cx="4817696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rise time 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上升时间</a:t>
            </a:r>
            <a:r>
              <a:rPr lang="en-US" altLang="zh-CN" sz="3200" b="1" i="1" dirty="0" err="1">
                <a:latin typeface="华文新魏" pitchFamily="2" charset="-122"/>
                <a:ea typeface="华文新魏" pitchFamily="2" charset="-122"/>
              </a:rPr>
              <a:t>t</a:t>
            </a:r>
            <a:r>
              <a:rPr lang="en-US" altLang="zh-CN" sz="3200" b="1" i="1" baseline="-25000" dirty="0" err="1">
                <a:latin typeface="华文新魏" pitchFamily="2" charset="-122"/>
                <a:ea typeface="华文新魏" pitchFamily="2" charset="-122"/>
              </a:rPr>
              <a:t>r</a:t>
            </a:r>
            <a:endParaRPr lang="zh-CN" altLang="en-US" sz="3200" b="1" dirty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Fall time 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下降时间</a:t>
            </a:r>
            <a:r>
              <a:rPr lang="en-US" altLang="zh-CN" sz="3200" b="1" i="1" dirty="0" err="1">
                <a:latin typeface="华文新魏" pitchFamily="2" charset="-122"/>
                <a:ea typeface="华文新魏" pitchFamily="2" charset="-122"/>
              </a:rPr>
              <a:t>t</a:t>
            </a:r>
            <a:r>
              <a:rPr lang="en-US" altLang="zh-CN" sz="3200" b="1" i="1" baseline="-25000" dirty="0" err="1">
                <a:latin typeface="华文新魏" pitchFamily="2" charset="-122"/>
                <a:ea typeface="华文新魏" pitchFamily="2" charset="-122"/>
              </a:rPr>
              <a:t>f</a:t>
            </a:r>
            <a:r>
              <a:rPr lang="en-US" altLang="zh-CN" sz="3200" b="1" baseline="-25000" dirty="0">
                <a:latin typeface="Arial" charset="0"/>
                <a:ea typeface="楷体_GB2312" pitchFamily="49" charset="-122"/>
              </a:rPr>
              <a:t> </a:t>
            </a:r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D5D8-2F5E-4D45-9133-1E552CC3DE09}" type="slidenum">
              <a:rPr lang="zh-CN" altLang="en-US" smtClean="0"/>
              <a:pPr/>
              <a:t>45</a:t>
            </a:fld>
            <a:endParaRPr lang="en-US" altLang="zh-CN"/>
          </a:p>
        </p:txBody>
      </p:sp>
      <p:sp>
        <p:nvSpPr>
          <p:cNvPr id="32" name="矩形 31"/>
          <p:cNvSpPr/>
          <p:nvPr/>
        </p:nvSpPr>
        <p:spPr>
          <a:xfrm>
            <a:off x="4500562" y="5072074"/>
            <a:ext cx="45400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输出从</a:t>
            </a:r>
            <a:r>
              <a:rPr lang="zh-CN" alt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低态</a:t>
            </a:r>
            <a:r>
              <a:rPr lang="zh-CN" altLang="en-US" sz="2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到</a:t>
            </a:r>
            <a:r>
              <a:rPr lang="zh-CN" alt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高态</a:t>
            </a:r>
            <a:r>
              <a:rPr lang="zh-CN" altLang="en-US" sz="2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的转换时间</a:t>
            </a:r>
            <a:endParaRPr lang="zh-CN" altLang="en-US" sz="2600" dirty="0">
              <a:solidFill>
                <a:schemeClr val="accent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500562" y="5715016"/>
            <a:ext cx="45400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输出从</a:t>
            </a:r>
            <a:r>
              <a:rPr lang="zh-CN" alt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高态</a:t>
            </a:r>
            <a:r>
              <a:rPr lang="zh-CN" altLang="en-US" sz="2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到</a:t>
            </a:r>
            <a:r>
              <a:rPr lang="zh-CN" alt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低态</a:t>
            </a:r>
            <a:r>
              <a:rPr lang="zh-CN" altLang="en-US" sz="2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的转换时间</a:t>
            </a:r>
            <a:endParaRPr lang="zh-CN" altLang="en-US" sz="2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 autoUpdateAnimBg="0"/>
      <p:bldP spid="200707" grpId="0" autoUpdateAnimBg="0"/>
      <p:bldP spid="200725" grpId="0" animBg="1"/>
      <p:bldP spid="200726" grpId="0" animBg="1"/>
      <p:bldP spid="20073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D5D8-2F5E-4D45-9133-1E552CC3DE09}" type="slidenum">
              <a:rPr lang="zh-CN" altLang="en-US" smtClean="0"/>
              <a:pPr/>
              <a:t>46</a:t>
            </a:fld>
            <a:endParaRPr lang="en-US" altLang="zh-CN"/>
          </a:p>
        </p:txBody>
      </p:sp>
      <p:sp>
        <p:nvSpPr>
          <p:cNvPr id="3" name="矩形 2"/>
          <p:cNvSpPr/>
          <p:nvPr/>
        </p:nvSpPr>
        <p:spPr>
          <a:xfrm>
            <a:off x="214282" y="357166"/>
            <a:ext cx="8715404" cy="1195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CMOS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输出的</a:t>
            </a:r>
            <a:r>
              <a:rPr lang="zh-CN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上升和下降时间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，主要由两个因素决定：晶体管的</a:t>
            </a:r>
            <a:r>
              <a:rPr lang="zh-CN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“导通”电阻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和</a:t>
            </a:r>
            <a:r>
              <a:rPr lang="zh-CN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负载电容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。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23528" y="1643050"/>
            <a:ext cx="4646613" cy="4471989"/>
            <a:chOff x="334" y="1071"/>
            <a:chExt cx="2927" cy="2817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708" y="1968"/>
            <a:ext cx="208" cy="480"/>
          </p:xfrm>
          <a:graphic>
            <a:graphicData uri="http://schemas.openxmlformats.org/presentationml/2006/ole">
              <p:oleObj spid="_x0000_s399362" name="Visio" r:id="rId3" imgW="292320" imgH="622440" progId="">
                <p:embed/>
              </p:oleObj>
            </a:graphicData>
          </a:graphic>
        </p:graphicFrame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820" y="1488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724" y="148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820" y="2400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820" y="3360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 flipV="1">
              <a:off x="724" y="3792"/>
              <a:ext cx="192" cy="96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724" y="2928"/>
            <a:ext cx="208" cy="480"/>
          </p:xfrm>
          <a:graphic>
            <a:graphicData uri="http://schemas.openxmlformats.org/presentationml/2006/ole">
              <p:oleObj spid="_x0000_s399363" name="Visio" r:id="rId4" imgW="292320" imgH="622440" progId="">
                <p:embed/>
              </p:oleObj>
            </a:graphicData>
          </a:graphic>
        </p:graphicFrame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2782" y="2688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820" y="3600"/>
              <a:ext cx="19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2782" y="331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814" y="2688"/>
              <a:ext cx="12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34" y="1071"/>
              <a:ext cx="10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V</a:t>
              </a:r>
              <a:r>
                <a:rPr lang="en-US" altLang="zh-CN" b="1" baseline="-25000" dirty="0"/>
                <a:t>CC</a:t>
              </a:r>
              <a:r>
                <a:rPr lang="en-US" altLang="zh-CN" b="1" dirty="0"/>
                <a:t> = + 5.0V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2154" y="2257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R</a:t>
              </a:r>
              <a:r>
                <a:rPr lang="en-US" altLang="zh-CN" b="1" baseline="-25000"/>
                <a:t>L</a:t>
              </a:r>
              <a:endParaRPr lang="en-US" altLang="zh-CN" b="1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916" y="2064"/>
              <a:ext cx="3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Rp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916" y="3072"/>
              <a:ext cx="3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Rn</a:t>
              </a: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2062" y="2568"/>
            <a:ext cx="462" cy="216"/>
          </p:xfrm>
          <a:graphic>
            <a:graphicData uri="http://schemas.openxmlformats.org/presentationml/2006/ole">
              <p:oleObj spid="_x0000_s399364" name="Visio" r:id="rId5" imgW="622440" imgH="292320" progId="">
                <p:embed/>
              </p:oleObj>
            </a:graphicData>
          </a:graphic>
        </p:graphicFrame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2494" y="2688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2590" y="2928"/>
              <a:ext cx="384" cy="38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2976" y="2977"/>
              <a:ext cx="2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V</a:t>
              </a:r>
              <a:r>
                <a:rPr lang="en-US" altLang="zh-CN" b="1" baseline="-25000"/>
                <a:t>L</a:t>
              </a:r>
              <a:endParaRPr lang="en-US" altLang="zh-CN" b="1"/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2782" y="2688"/>
              <a:ext cx="2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b="1"/>
                <a:t>+</a:t>
              </a:r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2830" y="340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1824" y="2688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1680" y="3072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1680" y="3168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1824" y="3168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1" name="Text Box 30"/>
            <p:cNvSpPr txBox="1">
              <a:spLocks noChangeArrowheads="1"/>
            </p:cNvSpPr>
            <p:nvPr/>
          </p:nvSpPr>
          <p:spPr bwMode="auto">
            <a:xfrm>
              <a:off x="1968" y="2976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C</a:t>
              </a:r>
              <a:r>
                <a:rPr lang="en-US" altLang="zh-CN" b="1" baseline="-25000"/>
                <a:t>L</a:t>
              </a:r>
              <a:endParaRPr lang="en-US" altLang="zh-CN" b="1"/>
            </a:p>
          </p:txBody>
        </p:sp>
      </p:grpSp>
      <p:sp>
        <p:nvSpPr>
          <p:cNvPr id="32" name="矩形 31"/>
          <p:cNvSpPr/>
          <p:nvPr/>
        </p:nvSpPr>
        <p:spPr>
          <a:xfrm>
            <a:off x="214282" y="6143644"/>
            <a:ext cx="5598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分析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CMOS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输出转换时间的等效电路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5214942" y="2214554"/>
            <a:ext cx="3700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itchFamily="18" charset="0"/>
                <a:ea typeface="黑体" pitchFamily="2" charset="-122"/>
              </a:rPr>
              <a:t>p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沟道晶体管：电阻</a:t>
            </a:r>
            <a:r>
              <a:rPr lang="en-US" altLang="zh-CN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itchFamily="18" charset="0"/>
                <a:ea typeface="黑体" pitchFamily="2" charset="-122"/>
              </a:rPr>
              <a:t>R</a:t>
            </a:r>
            <a:r>
              <a:rPr lang="en-US" altLang="zh-CN" b="1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itchFamily="18" charset="0"/>
                <a:ea typeface="黑体" pitchFamily="2" charset="-122"/>
              </a:rPr>
              <a:t>p</a:t>
            </a:r>
            <a:endParaRPr lang="zh-CN" altLang="en-US" i="1" baseline="-25000" dirty="0">
              <a:latin typeface="Euclid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229634" y="2857496"/>
            <a:ext cx="3704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itchFamily="18" charset="0"/>
                <a:ea typeface="黑体" pitchFamily="2" charset="-122"/>
              </a:rPr>
              <a:t>n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沟道晶体管：电阻</a:t>
            </a:r>
            <a:r>
              <a:rPr lang="en-US" altLang="zh-CN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itchFamily="18" charset="0"/>
                <a:ea typeface="黑体" pitchFamily="2" charset="-122"/>
              </a:rPr>
              <a:t>R</a:t>
            </a:r>
            <a:r>
              <a:rPr lang="en-US" altLang="zh-CN" b="1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itchFamily="18" charset="0"/>
                <a:ea typeface="黑体" pitchFamily="2" charset="-122"/>
              </a:rPr>
              <a:t>n</a:t>
            </a:r>
            <a:endParaRPr lang="zh-CN" altLang="en-US" i="1" baseline="-25000" dirty="0">
              <a:latin typeface="Euclid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286380" y="3429000"/>
            <a:ext cx="3300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itchFamily="18" charset="0"/>
                <a:ea typeface="黑体" pitchFamily="2" charset="-122"/>
              </a:rPr>
              <a:t>R</a:t>
            </a:r>
            <a:r>
              <a:rPr lang="en-US" altLang="zh-CN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itchFamily="18" charset="0"/>
                <a:ea typeface="黑体" pitchFamily="2" charset="-122"/>
              </a:rPr>
              <a:t>L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和</a:t>
            </a:r>
            <a:r>
              <a:rPr lang="en-US" altLang="zh-C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itchFamily="18" charset="0"/>
                <a:ea typeface="黑体" pitchFamily="2" charset="-122"/>
              </a:rPr>
              <a:t>V</a:t>
            </a:r>
            <a:r>
              <a:rPr lang="en-US" altLang="zh-CN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itchFamily="18" charset="0"/>
                <a:ea typeface="黑体" pitchFamily="2" charset="-122"/>
              </a:rPr>
              <a:t>L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：直流负载</a:t>
            </a:r>
            <a:endParaRPr lang="zh-CN" altLang="en-US" i="1" baseline="-25000" dirty="0">
              <a:latin typeface="Euclid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214942" y="4048788"/>
            <a:ext cx="3272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itchFamily="18" charset="0"/>
                <a:ea typeface="黑体" pitchFamily="2" charset="-122"/>
              </a:rPr>
              <a:t>电容</a:t>
            </a:r>
            <a:r>
              <a:rPr lang="en-US" altLang="zh-C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itchFamily="18" charset="0"/>
                <a:ea typeface="黑体" pitchFamily="2" charset="-122"/>
              </a:rPr>
              <a:t>C</a:t>
            </a:r>
            <a:r>
              <a:rPr lang="en-US" altLang="zh-CN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itchFamily="18" charset="0"/>
                <a:ea typeface="黑体" pitchFamily="2" charset="-122"/>
              </a:rPr>
              <a:t>L 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：交流负载</a:t>
            </a:r>
            <a:endParaRPr lang="zh-CN" altLang="en-US" i="1" baseline="-25000" dirty="0">
              <a:latin typeface="Eucli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33" grpId="0"/>
      <p:bldP spid="34" grpId="0"/>
      <p:bldP spid="35" grpId="0"/>
      <p:bldP spid="3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332656"/>
            <a:ext cx="8643966" cy="214314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zh-CN" altLang="en-US" sz="2800" b="1" dirty="0">
                <a:latin typeface="黑体" pitchFamily="2" charset="-122"/>
                <a:ea typeface="黑体" pitchFamily="2" charset="-122"/>
              </a:rPr>
              <a:t>两个原因：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2800" b="1" dirty="0">
                <a:latin typeface="黑体" pitchFamily="2" charset="-122"/>
                <a:ea typeface="黑体" pitchFamily="2" charset="-122"/>
              </a:rPr>
              <a:t>晶体管的</a:t>
            </a: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“导通”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电阻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，决定充电电流大小</a:t>
            </a:r>
            <a:endParaRPr lang="en-US" altLang="zh-CN" sz="2800" b="1" dirty="0" smtClean="0"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寄生电容</a:t>
            </a:r>
            <a:r>
              <a:rPr lang="zh-CN" altLang="en-US" sz="2800" b="1" dirty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stray  capacitance</a:t>
            </a:r>
            <a:r>
              <a:rPr lang="en-US" altLang="zh-CN" sz="2800" b="1" dirty="0" smtClean="0">
                <a:latin typeface="黑体" pitchFamily="2" charset="-122"/>
                <a:ea typeface="黑体" pitchFamily="2" charset="-122"/>
              </a:rPr>
              <a:t>）</a:t>
            </a:r>
            <a:r>
              <a:rPr lang="zh-CN" altLang="en-US" sz="2800" b="1" dirty="0" smtClean="0">
                <a:latin typeface="黑体" pitchFamily="2" charset="-122"/>
                <a:ea typeface="黑体" pitchFamily="2" charset="-122"/>
              </a:rPr>
              <a:t>，决定充电容量</a:t>
            </a:r>
            <a:endParaRPr lang="en-US" altLang="zh-CN" sz="2800" b="1" dirty="0"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32" y="1928070"/>
            <a:ext cx="4646613" cy="4471989"/>
            <a:chOff x="334" y="1071"/>
            <a:chExt cx="2927" cy="2817"/>
          </a:xfrm>
        </p:grpSpPr>
        <p:graphicFrame>
          <p:nvGraphicFramePr>
            <p:cNvPr id="201733" name="Object 5"/>
            <p:cNvGraphicFramePr>
              <a:graphicFrameLocks noChangeAspect="1"/>
            </p:cNvGraphicFramePr>
            <p:nvPr/>
          </p:nvGraphicFramePr>
          <p:xfrm>
            <a:off x="708" y="1968"/>
            <a:ext cx="208" cy="480"/>
          </p:xfrm>
          <a:graphic>
            <a:graphicData uri="http://schemas.openxmlformats.org/presentationml/2006/ole">
              <p:oleObj spid="_x0000_s309646" name="Visio" r:id="rId4" imgW="292320" imgH="622440" progId="">
                <p:embed/>
              </p:oleObj>
            </a:graphicData>
          </a:graphic>
        </p:graphicFrame>
        <p:sp>
          <p:nvSpPr>
            <p:cNvPr id="201734" name="Line 6"/>
            <p:cNvSpPr>
              <a:spLocks noChangeShapeType="1"/>
            </p:cNvSpPr>
            <p:nvPr/>
          </p:nvSpPr>
          <p:spPr bwMode="auto">
            <a:xfrm flipV="1">
              <a:off x="820" y="1488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1735" name="Line 7"/>
            <p:cNvSpPr>
              <a:spLocks noChangeShapeType="1"/>
            </p:cNvSpPr>
            <p:nvPr/>
          </p:nvSpPr>
          <p:spPr bwMode="auto">
            <a:xfrm>
              <a:off x="724" y="148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1736" name="Line 8"/>
            <p:cNvSpPr>
              <a:spLocks noChangeShapeType="1"/>
            </p:cNvSpPr>
            <p:nvPr/>
          </p:nvSpPr>
          <p:spPr bwMode="auto">
            <a:xfrm>
              <a:off x="820" y="2400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1737" name="Line 9"/>
            <p:cNvSpPr>
              <a:spLocks noChangeShapeType="1"/>
            </p:cNvSpPr>
            <p:nvPr/>
          </p:nvSpPr>
          <p:spPr bwMode="auto">
            <a:xfrm flipV="1">
              <a:off x="820" y="3360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1738" name="AutoShape 10"/>
            <p:cNvSpPr>
              <a:spLocks noChangeArrowheads="1"/>
            </p:cNvSpPr>
            <p:nvPr/>
          </p:nvSpPr>
          <p:spPr bwMode="auto">
            <a:xfrm flipV="1">
              <a:off x="724" y="3792"/>
              <a:ext cx="192" cy="96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201739" name="Object 11"/>
            <p:cNvGraphicFramePr>
              <a:graphicFrameLocks noChangeAspect="1"/>
            </p:cNvGraphicFramePr>
            <p:nvPr/>
          </p:nvGraphicFramePr>
          <p:xfrm>
            <a:off x="724" y="2928"/>
            <a:ext cx="208" cy="480"/>
          </p:xfrm>
          <a:graphic>
            <a:graphicData uri="http://schemas.openxmlformats.org/presentationml/2006/ole">
              <p:oleObj spid="_x0000_s309647" name="Visio" r:id="rId5" imgW="292320" imgH="622440" progId="">
                <p:embed/>
              </p:oleObj>
            </a:graphicData>
          </a:graphic>
        </p:graphicFrame>
        <p:sp>
          <p:nvSpPr>
            <p:cNvPr id="201740" name="Line 12"/>
            <p:cNvSpPr>
              <a:spLocks noChangeShapeType="1"/>
            </p:cNvSpPr>
            <p:nvPr/>
          </p:nvSpPr>
          <p:spPr bwMode="auto">
            <a:xfrm>
              <a:off x="2782" y="2688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1741" name="Line 13"/>
            <p:cNvSpPr>
              <a:spLocks noChangeShapeType="1"/>
            </p:cNvSpPr>
            <p:nvPr/>
          </p:nvSpPr>
          <p:spPr bwMode="auto">
            <a:xfrm>
              <a:off x="820" y="3600"/>
              <a:ext cx="19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1742" name="Line 14"/>
            <p:cNvSpPr>
              <a:spLocks noChangeShapeType="1"/>
            </p:cNvSpPr>
            <p:nvPr/>
          </p:nvSpPr>
          <p:spPr bwMode="auto">
            <a:xfrm>
              <a:off x="2782" y="331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1743" name="Line 15"/>
            <p:cNvSpPr>
              <a:spLocks noChangeShapeType="1"/>
            </p:cNvSpPr>
            <p:nvPr/>
          </p:nvSpPr>
          <p:spPr bwMode="auto">
            <a:xfrm>
              <a:off x="814" y="2688"/>
              <a:ext cx="12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1744" name="Text Box 16"/>
            <p:cNvSpPr txBox="1">
              <a:spLocks noChangeArrowheads="1"/>
            </p:cNvSpPr>
            <p:nvPr/>
          </p:nvSpPr>
          <p:spPr bwMode="auto">
            <a:xfrm>
              <a:off x="334" y="1071"/>
              <a:ext cx="10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V</a:t>
              </a:r>
              <a:r>
                <a:rPr lang="en-US" altLang="zh-CN" b="1" baseline="-25000" dirty="0"/>
                <a:t>CC</a:t>
              </a:r>
              <a:r>
                <a:rPr lang="en-US" altLang="zh-CN" b="1" dirty="0"/>
                <a:t> = + 5.0V</a:t>
              </a:r>
            </a:p>
          </p:txBody>
        </p:sp>
        <p:sp>
          <p:nvSpPr>
            <p:cNvPr id="201745" name="Text Box 17"/>
            <p:cNvSpPr txBox="1">
              <a:spLocks noChangeArrowheads="1"/>
            </p:cNvSpPr>
            <p:nvPr/>
          </p:nvSpPr>
          <p:spPr bwMode="auto">
            <a:xfrm>
              <a:off x="2154" y="2257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R</a:t>
              </a:r>
              <a:r>
                <a:rPr lang="en-US" altLang="zh-CN" b="1" baseline="-25000"/>
                <a:t>L</a:t>
              </a:r>
              <a:endParaRPr lang="en-US" altLang="zh-CN" b="1"/>
            </a:p>
          </p:txBody>
        </p:sp>
        <p:sp>
          <p:nvSpPr>
            <p:cNvPr id="201746" name="Text Box 18"/>
            <p:cNvSpPr txBox="1">
              <a:spLocks noChangeArrowheads="1"/>
            </p:cNvSpPr>
            <p:nvPr/>
          </p:nvSpPr>
          <p:spPr bwMode="auto">
            <a:xfrm>
              <a:off x="916" y="2064"/>
              <a:ext cx="3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Rp</a:t>
              </a:r>
            </a:p>
          </p:txBody>
        </p:sp>
        <p:sp>
          <p:nvSpPr>
            <p:cNvPr id="201747" name="Text Box 19"/>
            <p:cNvSpPr txBox="1">
              <a:spLocks noChangeArrowheads="1"/>
            </p:cNvSpPr>
            <p:nvPr/>
          </p:nvSpPr>
          <p:spPr bwMode="auto">
            <a:xfrm>
              <a:off x="916" y="3072"/>
              <a:ext cx="3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Rn</a:t>
              </a:r>
            </a:p>
          </p:txBody>
        </p:sp>
        <p:graphicFrame>
          <p:nvGraphicFramePr>
            <p:cNvPr id="201748" name="Object 20"/>
            <p:cNvGraphicFramePr>
              <a:graphicFrameLocks noChangeAspect="1"/>
            </p:cNvGraphicFramePr>
            <p:nvPr/>
          </p:nvGraphicFramePr>
          <p:xfrm>
            <a:off x="2062" y="2568"/>
            <a:ext cx="462" cy="216"/>
          </p:xfrm>
          <a:graphic>
            <a:graphicData uri="http://schemas.openxmlformats.org/presentationml/2006/ole">
              <p:oleObj spid="_x0000_s309648" name="Visio" r:id="rId6" imgW="622440" imgH="292320" progId="">
                <p:embed/>
              </p:oleObj>
            </a:graphicData>
          </a:graphic>
        </p:graphicFrame>
        <p:sp>
          <p:nvSpPr>
            <p:cNvPr id="201749" name="Line 21"/>
            <p:cNvSpPr>
              <a:spLocks noChangeShapeType="1"/>
            </p:cNvSpPr>
            <p:nvPr/>
          </p:nvSpPr>
          <p:spPr bwMode="auto">
            <a:xfrm>
              <a:off x="2494" y="2688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1750" name="Oval 22"/>
            <p:cNvSpPr>
              <a:spLocks noChangeArrowheads="1"/>
            </p:cNvSpPr>
            <p:nvPr/>
          </p:nvSpPr>
          <p:spPr bwMode="auto">
            <a:xfrm>
              <a:off x="2590" y="2928"/>
              <a:ext cx="384" cy="38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1751" name="Text Box 23"/>
            <p:cNvSpPr txBox="1">
              <a:spLocks noChangeArrowheads="1"/>
            </p:cNvSpPr>
            <p:nvPr/>
          </p:nvSpPr>
          <p:spPr bwMode="auto">
            <a:xfrm>
              <a:off x="2976" y="2977"/>
              <a:ext cx="2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V</a:t>
              </a:r>
              <a:r>
                <a:rPr lang="en-US" altLang="zh-CN" b="1" baseline="-25000"/>
                <a:t>L</a:t>
              </a:r>
              <a:endParaRPr lang="en-US" altLang="zh-CN" b="1"/>
            </a:p>
          </p:txBody>
        </p:sp>
        <p:sp>
          <p:nvSpPr>
            <p:cNvPr id="201752" name="Text Box 24"/>
            <p:cNvSpPr txBox="1">
              <a:spLocks noChangeArrowheads="1"/>
            </p:cNvSpPr>
            <p:nvPr/>
          </p:nvSpPr>
          <p:spPr bwMode="auto">
            <a:xfrm>
              <a:off x="2782" y="2688"/>
              <a:ext cx="2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b="1"/>
                <a:t>+</a:t>
              </a:r>
            </a:p>
          </p:txBody>
        </p:sp>
        <p:sp>
          <p:nvSpPr>
            <p:cNvPr id="201753" name="Line 25"/>
            <p:cNvSpPr>
              <a:spLocks noChangeShapeType="1"/>
            </p:cNvSpPr>
            <p:nvPr/>
          </p:nvSpPr>
          <p:spPr bwMode="auto">
            <a:xfrm>
              <a:off x="2830" y="340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1754" name="Line 26"/>
            <p:cNvSpPr>
              <a:spLocks noChangeShapeType="1"/>
            </p:cNvSpPr>
            <p:nvPr/>
          </p:nvSpPr>
          <p:spPr bwMode="auto">
            <a:xfrm>
              <a:off x="1824" y="2688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1755" name="Line 27"/>
            <p:cNvSpPr>
              <a:spLocks noChangeShapeType="1"/>
            </p:cNvSpPr>
            <p:nvPr/>
          </p:nvSpPr>
          <p:spPr bwMode="auto">
            <a:xfrm>
              <a:off x="1680" y="3072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1756" name="Line 28"/>
            <p:cNvSpPr>
              <a:spLocks noChangeShapeType="1"/>
            </p:cNvSpPr>
            <p:nvPr/>
          </p:nvSpPr>
          <p:spPr bwMode="auto">
            <a:xfrm>
              <a:off x="1680" y="3168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1757" name="Line 29"/>
            <p:cNvSpPr>
              <a:spLocks noChangeShapeType="1"/>
            </p:cNvSpPr>
            <p:nvPr/>
          </p:nvSpPr>
          <p:spPr bwMode="auto">
            <a:xfrm>
              <a:off x="1824" y="3168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1758" name="Text Box 30"/>
            <p:cNvSpPr txBox="1">
              <a:spLocks noChangeArrowheads="1"/>
            </p:cNvSpPr>
            <p:nvPr/>
          </p:nvSpPr>
          <p:spPr bwMode="auto">
            <a:xfrm>
              <a:off x="1968" y="2976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C</a:t>
              </a:r>
              <a:r>
                <a:rPr lang="en-US" altLang="zh-CN" b="1" baseline="-25000"/>
                <a:t>L</a:t>
              </a:r>
              <a:endParaRPr lang="en-US" altLang="zh-CN" b="1"/>
            </a:p>
          </p:txBody>
        </p:sp>
      </p:grpSp>
      <p:sp>
        <p:nvSpPr>
          <p:cNvPr id="201759" name="Text Box 31"/>
          <p:cNvSpPr txBox="1">
            <a:spLocks noChangeArrowheads="1"/>
          </p:cNvSpPr>
          <p:nvPr/>
        </p:nvSpPr>
        <p:spPr bwMode="auto">
          <a:xfrm>
            <a:off x="4825707" y="3402619"/>
            <a:ext cx="41520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电容两端电压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不能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突变。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01760" name="Text Box 32"/>
          <p:cNvSpPr txBox="1">
            <a:spLocks noChangeArrowheads="1"/>
          </p:cNvSpPr>
          <p:nvPr/>
        </p:nvSpPr>
        <p:spPr bwMode="auto">
          <a:xfrm>
            <a:off x="4857752" y="4000504"/>
            <a:ext cx="4685040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在实际电路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中，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用充放电电路的时间常数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近似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转换时间。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47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 autoUpdateAnimBg="0"/>
      <p:bldP spid="201759" grpId="0" autoUpdateAnimBg="0"/>
      <p:bldP spid="201760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76210" y="16835"/>
            <a:ext cx="7772400" cy="707886"/>
          </a:xfrm>
        </p:spPr>
        <p:txBody>
          <a:bodyPr/>
          <a:lstStyle/>
          <a:p>
            <a:r>
              <a:rPr kumimoji="0" lang="zh-CN" altLang="en-US" sz="4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+mn-cs"/>
              </a:rPr>
              <a:t>传播延迟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79550" y="2285992"/>
            <a:ext cx="5911850" cy="762000"/>
            <a:chOff x="932" y="1680"/>
            <a:chExt cx="3724" cy="480"/>
          </a:xfrm>
        </p:grpSpPr>
        <p:sp>
          <p:nvSpPr>
            <p:cNvPr id="202756" name="Line 4"/>
            <p:cNvSpPr>
              <a:spLocks noChangeShapeType="1"/>
            </p:cNvSpPr>
            <p:nvPr/>
          </p:nvSpPr>
          <p:spPr bwMode="auto">
            <a:xfrm>
              <a:off x="1344" y="216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2757" name="Line 5"/>
            <p:cNvSpPr>
              <a:spLocks noChangeShapeType="1"/>
            </p:cNvSpPr>
            <p:nvPr/>
          </p:nvSpPr>
          <p:spPr bwMode="auto">
            <a:xfrm flipV="1">
              <a:off x="1680" y="1680"/>
              <a:ext cx="48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2758" name="Line 6"/>
            <p:cNvSpPr>
              <a:spLocks noChangeShapeType="1"/>
            </p:cNvSpPr>
            <p:nvPr/>
          </p:nvSpPr>
          <p:spPr bwMode="auto">
            <a:xfrm>
              <a:off x="2160" y="1680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2759" name="Line 7"/>
            <p:cNvSpPr>
              <a:spLocks noChangeShapeType="1"/>
            </p:cNvSpPr>
            <p:nvPr/>
          </p:nvSpPr>
          <p:spPr bwMode="auto">
            <a:xfrm>
              <a:off x="3216" y="1680"/>
              <a:ext cx="19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2760" name="Line 8"/>
            <p:cNvSpPr>
              <a:spLocks noChangeShapeType="1"/>
            </p:cNvSpPr>
            <p:nvPr/>
          </p:nvSpPr>
          <p:spPr bwMode="auto">
            <a:xfrm>
              <a:off x="3408" y="2160"/>
              <a:ext cx="12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2761" name="Text Box 9"/>
            <p:cNvSpPr txBox="1">
              <a:spLocks noChangeArrowheads="1"/>
            </p:cNvSpPr>
            <p:nvPr/>
          </p:nvSpPr>
          <p:spPr bwMode="auto">
            <a:xfrm>
              <a:off x="932" y="1737"/>
              <a:ext cx="3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800" b="1"/>
                <a:t>V</a:t>
              </a:r>
              <a:r>
                <a:rPr lang="en-US" altLang="zh-CN" sz="2800" b="1" baseline="-25000"/>
                <a:t>IN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295400" y="3505192"/>
            <a:ext cx="6096000" cy="685800"/>
            <a:chOff x="816" y="2448"/>
            <a:chExt cx="3840" cy="432"/>
          </a:xfrm>
        </p:grpSpPr>
        <p:sp>
          <p:nvSpPr>
            <p:cNvPr id="202763" name="Line 11"/>
            <p:cNvSpPr>
              <a:spLocks noChangeShapeType="1"/>
            </p:cNvSpPr>
            <p:nvPr/>
          </p:nvSpPr>
          <p:spPr bwMode="auto">
            <a:xfrm>
              <a:off x="4320" y="2448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2764" name="Line 12"/>
            <p:cNvSpPr>
              <a:spLocks noChangeShapeType="1"/>
            </p:cNvSpPr>
            <p:nvPr/>
          </p:nvSpPr>
          <p:spPr bwMode="auto">
            <a:xfrm flipV="1">
              <a:off x="3888" y="2448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2765" name="Line 13"/>
            <p:cNvSpPr>
              <a:spLocks noChangeShapeType="1"/>
            </p:cNvSpPr>
            <p:nvPr/>
          </p:nvSpPr>
          <p:spPr bwMode="auto">
            <a:xfrm>
              <a:off x="2448" y="2880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2766" name="Line 14"/>
            <p:cNvSpPr>
              <a:spLocks noChangeShapeType="1"/>
            </p:cNvSpPr>
            <p:nvPr/>
          </p:nvSpPr>
          <p:spPr bwMode="auto">
            <a:xfrm>
              <a:off x="2256" y="2448"/>
              <a:ext cx="19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2767" name="Line 15"/>
            <p:cNvSpPr>
              <a:spLocks noChangeShapeType="1"/>
            </p:cNvSpPr>
            <p:nvPr/>
          </p:nvSpPr>
          <p:spPr bwMode="auto">
            <a:xfrm>
              <a:off x="1344" y="2448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2768" name="Text Box 16"/>
            <p:cNvSpPr txBox="1">
              <a:spLocks noChangeArrowheads="1"/>
            </p:cNvSpPr>
            <p:nvPr/>
          </p:nvSpPr>
          <p:spPr bwMode="auto">
            <a:xfrm>
              <a:off x="816" y="2457"/>
              <a:ext cx="50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800" b="1"/>
                <a:t>V</a:t>
              </a:r>
              <a:r>
                <a:rPr lang="en-US" altLang="zh-CN" sz="2800" b="1" baseline="-25000"/>
                <a:t>OUT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953000" y="2514592"/>
            <a:ext cx="1905000" cy="2438400"/>
            <a:chOff x="3120" y="1824"/>
            <a:chExt cx="1200" cy="1536"/>
          </a:xfrm>
        </p:grpSpPr>
        <p:sp>
          <p:nvSpPr>
            <p:cNvPr id="202770" name="Line 18"/>
            <p:cNvSpPr>
              <a:spLocks noChangeShapeType="1"/>
            </p:cNvSpPr>
            <p:nvPr/>
          </p:nvSpPr>
          <p:spPr bwMode="auto">
            <a:xfrm flipH="1">
              <a:off x="3312" y="1824"/>
              <a:ext cx="0" cy="148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2771" name="Line 19"/>
            <p:cNvSpPr>
              <a:spLocks noChangeShapeType="1"/>
            </p:cNvSpPr>
            <p:nvPr/>
          </p:nvSpPr>
          <p:spPr bwMode="auto">
            <a:xfrm>
              <a:off x="3216" y="192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2772" name="Line 20"/>
            <p:cNvSpPr>
              <a:spLocks noChangeShapeType="1"/>
            </p:cNvSpPr>
            <p:nvPr/>
          </p:nvSpPr>
          <p:spPr bwMode="auto">
            <a:xfrm>
              <a:off x="4128" y="2544"/>
              <a:ext cx="0" cy="81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2773" name="Line 21"/>
            <p:cNvSpPr>
              <a:spLocks noChangeShapeType="1"/>
            </p:cNvSpPr>
            <p:nvPr/>
          </p:nvSpPr>
          <p:spPr bwMode="auto">
            <a:xfrm>
              <a:off x="4032" y="264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2774" name="Line 22"/>
            <p:cNvSpPr>
              <a:spLocks noChangeShapeType="1"/>
            </p:cNvSpPr>
            <p:nvPr/>
          </p:nvSpPr>
          <p:spPr bwMode="auto">
            <a:xfrm>
              <a:off x="3120" y="316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2775" name="Line 23"/>
            <p:cNvSpPr>
              <a:spLocks noChangeShapeType="1"/>
            </p:cNvSpPr>
            <p:nvPr/>
          </p:nvSpPr>
          <p:spPr bwMode="auto">
            <a:xfrm flipH="1">
              <a:off x="4128" y="316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aphicFrame>
          <p:nvGraphicFramePr>
            <p:cNvPr id="202776" name="Object 24"/>
            <p:cNvGraphicFramePr>
              <a:graphicFrameLocks noChangeAspect="1"/>
            </p:cNvGraphicFramePr>
            <p:nvPr/>
          </p:nvGraphicFramePr>
          <p:xfrm>
            <a:off x="3444" y="2880"/>
            <a:ext cx="552" cy="456"/>
          </p:xfrm>
          <a:graphic>
            <a:graphicData uri="http://schemas.openxmlformats.org/presentationml/2006/ole">
              <p:oleObj spid="_x0000_s310670" name="Equation" r:id="rId3" imgW="9336600" imgH="7710840" progId="Equation.3">
                <p:embed/>
              </p:oleObj>
            </a:graphicData>
          </a:graphic>
        </p:graphicFrame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895600" y="2538410"/>
            <a:ext cx="990600" cy="2743200"/>
            <a:chOff x="1536" y="1392"/>
            <a:chExt cx="624" cy="1728"/>
          </a:xfrm>
        </p:grpSpPr>
        <p:sp>
          <p:nvSpPr>
            <p:cNvPr id="202778" name="Line 26"/>
            <p:cNvSpPr>
              <a:spLocks noChangeShapeType="1"/>
            </p:cNvSpPr>
            <p:nvPr/>
          </p:nvSpPr>
          <p:spPr bwMode="auto">
            <a:xfrm flipH="1">
              <a:off x="1632" y="1392"/>
              <a:ext cx="0" cy="13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2779" name="Line 27"/>
            <p:cNvSpPr>
              <a:spLocks noChangeShapeType="1"/>
            </p:cNvSpPr>
            <p:nvPr/>
          </p:nvSpPr>
          <p:spPr bwMode="auto">
            <a:xfrm>
              <a:off x="2064" y="2064"/>
              <a:ext cx="0" cy="67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2780" name="Line 28"/>
            <p:cNvSpPr>
              <a:spLocks noChangeShapeType="1"/>
            </p:cNvSpPr>
            <p:nvPr/>
          </p:nvSpPr>
          <p:spPr bwMode="auto">
            <a:xfrm>
              <a:off x="196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2781" name="Line 29"/>
            <p:cNvSpPr>
              <a:spLocks noChangeShapeType="1"/>
            </p:cNvSpPr>
            <p:nvPr/>
          </p:nvSpPr>
          <p:spPr bwMode="auto">
            <a:xfrm>
              <a:off x="1536" y="148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aphicFrame>
          <p:nvGraphicFramePr>
            <p:cNvPr id="202782" name="Object 30"/>
            <p:cNvGraphicFramePr>
              <a:graphicFrameLocks noChangeAspect="1"/>
            </p:cNvGraphicFramePr>
            <p:nvPr/>
          </p:nvGraphicFramePr>
          <p:xfrm>
            <a:off x="1584" y="2664"/>
            <a:ext cx="528" cy="456"/>
          </p:xfrm>
          <a:graphic>
            <a:graphicData uri="http://schemas.openxmlformats.org/presentationml/2006/ole">
              <p:oleObj spid="_x0000_s310671" name="Equation" r:id="rId4" imgW="8930160" imgH="7710840" progId="Equation.3">
                <p:embed/>
              </p:oleObj>
            </a:graphicData>
          </a:graphic>
        </p:graphicFrame>
        <p:sp>
          <p:nvSpPr>
            <p:cNvPr id="202783" name="Line 31"/>
            <p:cNvSpPr>
              <a:spLocks noChangeShapeType="1"/>
            </p:cNvSpPr>
            <p:nvPr/>
          </p:nvSpPr>
          <p:spPr bwMode="auto">
            <a:xfrm>
              <a:off x="1632" y="2640"/>
              <a:ext cx="43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02784" name="Text Box 32"/>
          <p:cNvSpPr txBox="1">
            <a:spLocks noChangeArrowheads="1"/>
          </p:cNvSpPr>
          <p:nvPr/>
        </p:nvSpPr>
        <p:spPr bwMode="auto">
          <a:xfrm>
            <a:off x="-36512" y="836712"/>
            <a:ext cx="9433048" cy="120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b="1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信号通路</a:t>
            </a:r>
            <a:r>
              <a:rPr lang="zh-CN" altLang="en-US" sz="2800" b="1" dirty="0">
                <a:latin typeface="黑体" pitchFamily="2" charset="-122"/>
                <a:ea typeface="黑体" pitchFamily="2" charset="-122"/>
              </a:rPr>
              <a:t>：一个特定</a:t>
            </a:r>
            <a:r>
              <a:rPr lang="zh-CN" altLang="en-US" sz="2800" b="1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输入信号</a:t>
            </a:r>
            <a:r>
              <a:rPr lang="zh-CN" altLang="en-US" sz="2800" b="1" dirty="0" smtClean="0">
                <a:latin typeface="黑体" pitchFamily="2" charset="-122"/>
                <a:ea typeface="黑体" pitchFamily="2" charset="-122"/>
              </a:rPr>
              <a:t>转化逻辑元件的特定</a:t>
            </a:r>
            <a:r>
              <a:rPr lang="zh-CN" altLang="en-US" sz="2800" b="1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输出信号</a:t>
            </a:r>
            <a:r>
              <a:rPr lang="zh-CN" altLang="en-US" sz="2800" b="1" dirty="0">
                <a:latin typeface="黑体" pitchFamily="2" charset="-122"/>
                <a:ea typeface="黑体" pitchFamily="2" charset="-122"/>
              </a:rPr>
              <a:t>所经历的电气通路</a:t>
            </a:r>
            <a:r>
              <a:rPr lang="zh-CN" altLang="en-US" sz="2800" b="1" dirty="0" smtClean="0">
                <a:latin typeface="黑体" pitchFamily="2" charset="-122"/>
                <a:ea typeface="黑体" pitchFamily="2" charset="-122"/>
              </a:rPr>
              <a:t>。经历通路的时间为</a:t>
            </a:r>
            <a:r>
              <a:rPr lang="zh-CN" altLang="en-US" sz="2800" b="1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传播延迟时间</a:t>
            </a:r>
            <a:endParaRPr lang="zh-CN" altLang="en-US" sz="2800" b="1" dirty="0">
              <a:solidFill>
                <a:srgbClr val="FFFF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02785" name="Text Box 33"/>
          <p:cNvSpPr txBox="1">
            <a:spLocks noChangeArrowheads="1"/>
          </p:cNvSpPr>
          <p:nvPr/>
        </p:nvSpPr>
        <p:spPr bwMode="auto">
          <a:xfrm>
            <a:off x="923941" y="6080159"/>
            <a:ext cx="3162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kumimoji="0" lang="zh-CN" altLang="en-US" b="1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平均传输延迟时间 </a:t>
            </a:r>
          </a:p>
        </p:txBody>
      </p:sp>
      <p:graphicFrame>
        <p:nvGraphicFramePr>
          <p:cNvPr id="202786" name="Object 34"/>
          <p:cNvGraphicFramePr>
            <a:graphicFrameLocks noChangeAspect="1"/>
          </p:cNvGraphicFramePr>
          <p:nvPr/>
        </p:nvGraphicFramePr>
        <p:xfrm>
          <a:off x="4071934" y="5822949"/>
          <a:ext cx="3897096" cy="1035051"/>
        </p:xfrm>
        <a:graphic>
          <a:graphicData uri="http://schemas.openxmlformats.org/presentationml/2006/ole">
            <p:oleObj spid="_x0000_s310672" name="Equation" r:id="rId5" imgW="1371600" imgH="419100" progId="Equation.DSMT4">
              <p:embed followColorScheme="textAndBackground"/>
            </p:oleObj>
          </a:graphicData>
        </a:graphic>
      </p:graphicFrame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48</a:t>
            </a:fld>
            <a:endParaRPr lang="en-US" altLang="zh-CN"/>
          </a:p>
        </p:txBody>
      </p:sp>
      <p:sp>
        <p:nvSpPr>
          <p:cNvPr id="36" name="矩形 35"/>
          <p:cNvSpPr/>
          <p:nvPr/>
        </p:nvSpPr>
        <p:spPr>
          <a:xfrm>
            <a:off x="0" y="4741143"/>
            <a:ext cx="3262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输出从</a:t>
            </a:r>
            <a:r>
              <a:rPr lang="zh-CN" altLang="en-US" sz="24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高</a:t>
            </a:r>
            <a:r>
              <a:rPr lang="zh-CN" altLang="en-US" sz="2400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到</a:t>
            </a:r>
            <a:r>
              <a:rPr lang="zh-CN" altLang="en-US" sz="24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低</a:t>
            </a:r>
            <a:r>
              <a:rPr lang="zh-CN" altLang="en-US" sz="2400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变化时，</a:t>
            </a:r>
            <a:endParaRPr lang="en-US" altLang="zh-CN" sz="2400" dirty="0" smtClean="0">
              <a:solidFill>
                <a:schemeClr val="accent1"/>
              </a:solidFill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延迟时间</a:t>
            </a:r>
            <a:endParaRPr lang="zh-CN" altLang="en-US" sz="2400" dirty="0">
              <a:solidFill>
                <a:schemeClr val="accent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357818" y="4857760"/>
            <a:ext cx="3262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输出从</a:t>
            </a:r>
            <a:r>
              <a:rPr lang="zh-CN" altLang="en-US" sz="24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低</a:t>
            </a:r>
            <a:r>
              <a:rPr lang="zh-CN" altLang="en-US" sz="2400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到</a:t>
            </a:r>
            <a:r>
              <a:rPr lang="zh-CN" altLang="en-US" sz="24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高</a:t>
            </a:r>
            <a:r>
              <a:rPr lang="zh-CN" altLang="en-US" sz="2400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变化时，</a:t>
            </a:r>
            <a:endParaRPr lang="en-US" altLang="zh-CN" sz="2400" dirty="0" smtClean="0">
              <a:solidFill>
                <a:schemeClr val="accent1"/>
              </a:solidFill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延迟时间</a:t>
            </a:r>
            <a:endParaRPr lang="zh-CN" altLang="en-US" sz="2400" dirty="0">
              <a:solidFill>
                <a:schemeClr val="accent1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84" grpId="0" autoUpdateAnimBg="0"/>
      <p:bldP spid="202785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49</a:t>
            </a:fld>
            <a:endParaRPr lang="en-US" altLang="zh-CN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14290"/>
            <a:ext cx="7772400" cy="762000"/>
          </a:xfrm>
        </p:spPr>
        <p:txBody>
          <a:bodyPr/>
          <a:lstStyle/>
          <a:p>
            <a:r>
              <a:rPr lang="zh-CN" altLang="en-US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功率损耗</a:t>
            </a: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179512" y="1173163"/>
            <a:ext cx="51283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分为：</a:t>
            </a:r>
            <a:r>
              <a: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静态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功耗、</a:t>
            </a:r>
            <a:r>
              <a: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动态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功耗</a:t>
            </a: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214282" y="2220977"/>
            <a:ext cx="71913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静态功耗：</a:t>
            </a:r>
            <a:endParaRPr lang="en-US" altLang="zh-C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输出不改变时，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CMOS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电路的功率损耗。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214282" y="4006927"/>
            <a:ext cx="8427307" cy="120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动态功耗：</a:t>
            </a:r>
            <a:endParaRPr lang="en-US" altLang="zh-C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CMOS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电路只在状态转换时，消耗的可观电能。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0" name="Rectangle 40"/>
          <p:cNvSpPr>
            <a:spLocks noChangeArrowheads="1"/>
          </p:cNvSpPr>
          <p:nvPr/>
        </p:nvSpPr>
        <p:spPr bwMode="auto">
          <a:xfrm>
            <a:off x="5643570" y="2500306"/>
            <a:ext cx="331152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特点：单向导电。正向导通，电阻很小；反向截止，电阻很大</a:t>
            </a:r>
          </a:p>
        </p:txBody>
      </p:sp>
      <p:sp>
        <p:nvSpPr>
          <p:cNvPr id="30762" name="Rectangle 42"/>
          <p:cNvSpPr>
            <a:spLocks noChangeArrowheads="1"/>
          </p:cNvSpPr>
          <p:nvPr/>
        </p:nvSpPr>
        <p:spPr bwMode="auto">
          <a:xfrm>
            <a:off x="203079" y="-24"/>
            <a:ext cx="40831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二极管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Diode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）开关</a:t>
            </a:r>
          </a:p>
        </p:txBody>
      </p:sp>
      <p:pic>
        <p:nvPicPr>
          <p:cNvPr id="30820" name="Picture 100" descr="Diod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2165"/>
            <a:ext cx="5210175" cy="623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EF14-0F8A-4EA7-B9B2-606A051D4A87}" type="slidenum">
              <a:rPr lang="zh-CN" altLang="en-US" smtClean="0"/>
              <a:pPr/>
              <a:t>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0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14290"/>
            <a:ext cx="7772400" cy="762000"/>
          </a:xfrm>
        </p:spPr>
        <p:txBody>
          <a:bodyPr/>
          <a:lstStyle/>
          <a:p>
            <a:r>
              <a:rPr lang="zh-CN" altLang="en-US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功率损耗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348880"/>
            <a:ext cx="4267200" cy="42672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2800" b="1" dirty="0">
                <a:latin typeface="黑体" pitchFamily="2" charset="-122"/>
                <a:ea typeface="黑体" pitchFamily="2" charset="-122"/>
              </a:rPr>
              <a:t>动态功耗的来源：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itchFamily="2" charset="-122"/>
                <a:ea typeface="黑体" pitchFamily="2" charset="-122"/>
              </a:rPr>
              <a:t>两个管子</a:t>
            </a:r>
            <a:r>
              <a:rPr lang="zh-CN" altLang="en-US" sz="2800" b="1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瞬间同时</a:t>
            </a:r>
            <a:r>
              <a:rPr lang="zh-CN" altLang="en-US" sz="2800" b="1" dirty="0">
                <a:latin typeface="黑体" pitchFamily="2" charset="-122"/>
                <a:ea typeface="黑体" pitchFamily="2" charset="-122"/>
              </a:rPr>
              <a:t>导通产生的功耗</a:t>
            </a:r>
            <a:r>
              <a:rPr lang="zh-CN" altLang="en-US" sz="2800" b="1" dirty="0"/>
              <a:t> </a:t>
            </a:r>
            <a:r>
              <a:rPr lang="en-US" altLang="zh-CN" sz="2800" b="1" dirty="0" smtClean="0"/>
              <a:t>P</a:t>
            </a:r>
            <a:r>
              <a:rPr lang="en-US" altLang="zh-CN" sz="2800" b="1" baseline="-25000" dirty="0" smtClean="0"/>
              <a:t>T</a:t>
            </a:r>
          </a:p>
          <a:p>
            <a:pPr>
              <a:lnSpc>
                <a:spcPct val="150000"/>
              </a:lnSpc>
            </a:pPr>
            <a:endParaRPr lang="en-US" altLang="zh-CN" sz="2800" b="1" baseline="-25000" dirty="0" smtClean="0"/>
          </a:p>
          <a:p>
            <a:pPr>
              <a:lnSpc>
                <a:spcPct val="150000"/>
              </a:lnSpc>
            </a:pPr>
            <a:endParaRPr lang="en-US" altLang="zh-CN" sz="2800" b="1" baseline="-25000" dirty="0"/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itchFamily="2" charset="-122"/>
                <a:ea typeface="黑体" pitchFamily="2" charset="-122"/>
              </a:rPr>
              <a:t>对</a:t>
            </a:r>
            <a:r>
              <a:rPr lang="zh-CN" altLang="en-US" sz="2800" b="1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负载电容</a:t>
            </a:r>
            <a:r>
              <a:rPr lang="zh-CN" altLang="en-US" sz="2800" b="1" dirty="0">
                <a:latin typeface="黑体" pitchFamily="2" charset="-122"/>
                <a:ea typeface="黑体" pitchFamily="2" charset="-122"/>
              </a:rPr>
              <a:t>充、放电所产生的功耗 </a:t>
            </a:r>
            <a:r>
              <a:rPr lang="en-US" altLang="zh-CN" sz="2800" b="1" dirty="0"/>
              <a:t>P</a:t>
            </a:r>
            <a:r>
              <a:rPr lang="en-US" altLang="zh-CN" sz="2800" b="1" baseline="-25000" dirty="0"/>
              <a:t>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429256" y="500042"/>
            <a:ext cx="2760663" cy="3714751"/>
            <a:chOff x="384" y="1116"/>
            <a:chExt cx="1739" cy="2340"/>
          </a:xfrm>
        </p:grpSpPr>
        <p:sp>
          <p:nvSpPr>
            <p:cNvPr id="203781" name="Line 5"/>
            <p:cNvSpPr>
              <a:spLocks noChangeShapeType="1"/>
            </p:cNvSpPr>
            <p:nvPr/>
          </p:nvSpPr>
          <p:spPr bwMode="auto">
            <a:xfrm flipV="1">
              <a:off x="1334" y="1488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046" y="1920"/>
              <a:ext cx="288" cy="384"/>
              <a:chOff x="3825" y="2064"/>
              <a:chExt cx="288" cy="384"/>
            </a:xfrm>
          </p:grpSpPr>
          <p:sp>
            <p:nvSpPr>
              <p:cNvPr id="203783" name="Line 7"/>
              <p:cNvSpPr>
                <a:spLocks noChangeShapeType="1"/>
              </p:cNvSpPr>
              <p:nvPr/>
            </p:nvSpPr>
            <p:spPr bwMode="auto">
              <a:xfrm>
                <a:off x="3825" y="216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03784" name="Line 8"/>
              <p:cNvSpPr>
                <a:spLocks noChangeShapeType="1"/>
              </p:cNvSpPr>
              <p:nvPr/>
            </p:nvSpPr>
            <p:spPr bwMode="auto">
              <a:xfrm>
                <a:off x="3921" y="2064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03785" name="Line 9"/>
              <p:cNvSpPr>
                <a:spLocks noChangeShapeType="1"/>
              </p:cNvSpPr>
              <p:nvPr/>
            </p:nvSpPr>
            <p:spPr bwMode="auto">
              <a:xfrm>
                <a:off x="3921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triangle" w="med" len="med"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03786" name="Line 10"/>
              <p:cNvSpPr>
                <a:spLocks noChangeShapeType="1"/>
              </p:cNvSpPr>
              <p:nvPr/>
            </p:nvSpPr>
            <p:spPr bwMode="auto">
              <a:xfrm>
                <a:off x="3921" y="2352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203787" name="Line 11"/>
            <p:cNvSpPr>
              <a:spLocks noChangeShapeType="1"/>
            </p:cNvSpPr>
            <p:nvPr/>
          </p:nvSpPr>
          <p:spPr bwMode="auto">
            <a:xfrm>
              <a:off x="1334" y="2208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3788" name="Line 12"/>
            <p:cNvSpPr>
              <a:spLocks noChangeShapeType="1"/>
            </p:cNvSpPr>
            <p:nvPr/>
          </p:nvSpPr>
          <p:spPr bwMode="auto">
            <a:xfrm flipH="1">
              <a:off x="806" y="211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3789" name="Line 13"/>
            <p:cNvSpPr>
              <a:spLocks noChangeShapeType="1"/>
            </p:cNvSpPr>
            <p:nvPr/>
          </p:nvSpPr>
          <p:spPr bwMode="auto">
            <a:xfrm flipV="1">
              <a:off x="1334" y="2880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1046" y="2592"/>
              <a:ext cx="288" cy="384"/>
              <a:chOff x="3840" y="1920"/>
              <a:chExt cx="288" cy="384"/>
            </a:xfrm>
          </p:grpSpPr>
          <p:sp>
            <p:nvSpPr>
              <p:cNvPr id="203791" name="Line 15"/>
              <p:cNvSpPr>
                <a:spLocks noChangeShapeType="1"/>
              </p:cNvSpPr>
              <p:nvPr/>
            </p:nvSpPr>
            <p:spPr bwMode="auto">
              <a:xfrm>
                <a:off x="3840" y="201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03792" name="Line 16"/>
              <p:cNvSpPr>
                <a:spLocks noChangeShapeType="1"/>
              </p:cNvSpPr>
              <p:nvPr/>
            </p:nvSpPr>
            <p:spPr bwMode="auto">
              <a:xfrm>
                <a:off x="3936" y="1920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03793" name="Line 17"/>
              <p:cNvSpPr>
                <a:spLocks noChangeShapeType="1"/>
              </p:cNvSpPr>
              <p:nvPr/>
            </p:nvSpPr>
            <p:spPr bwMode="auto">
              <a:xfrm>
                <a:off x="3936" y="201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03794" name="Line 18"/>
              <p:cNvSpPr>
                <a:spLocks noChangeShapeType="1"/>
              </p:cNvSpPr>
              <p:nvPr/>
            </p:nvSpPr>
            <p:spPr bwMode="auto">
              <a:xfrm>
                <a:off x="3936" y="220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203795" name="Line 19"/>
            <p:cNvSpPr>
              <a:spLocks noChangeShapeType="1"/>
            </p:cNvSpPr>
            <p:nvPr/>
          </p:nvSpPr>
          <p:spPr bwMode="auto">
            <a:xfrm flipH="1">
              <a:off x="672" y="2784"/>
              <a:ext cx="37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3796" name="Line 20"/>
            <p:cNvSpPr>
              <a:spLocks noChangeShapeType="1"/>
            </p:cNvSpPr>
            <p:nvPr/>
          </p:nvSpPr>
          <p:spPr bwMode="auto">
            <a:xfrm>
              <a:off x="1334" y="2448"/>
              <a:ext cx="5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3797" name="Line 21"/>
            <p:cNvSpPr>
              <a:spLocks noChangeShapeType="1"/>
            </p:cNvSpPr>
            <p:nvPr/>
          </p:nvSpPr>
          <p:spPr bwMode="auto">
            <a:xfrm>
              <a:off x="806" y="2112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3798" name="AutoShape 22"/>
            <p:cNvSpPr>
              <a:spLocks noChangeArrowheads="1"/>
            </p:cNvSpPr>
            <p:nvPr/>
          </p:nvSpPr>
          <p:spPr bwMode="auto">
            <a:xfrm flipV="1">
              <a:off x="1238" y="3360"/>
              <a:ext cx="192" cy="96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3799" name="Line 23"/>
            <p:cNvSpPr>
              <a:spLocks noChangeShapeType="1"/>
            </p:cNvSpPr>
            <p:nvPr/>
          </p:nvSpPr>
          <p:spPr bwMode="auto">
            <a:xfrm>
              <a:off x="1238" y="148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3800" name="Text Box 24"/>
            <p:cNvSpPr txBox="1">
              <a:spLocks noChangeArrowheads="1"/>
            </p:cNvSpPr>
            <p:nvPr/>
          </p:nvSpPr>
          <p:spPr bwMode="auto">
            <a:xfrm>
              <a:off x="854" y="1116"/>
              <a:ext cx="9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V</a:t>
              </a:r>
              <a:r>
                <a:rPr lang="en-US" altLang="zh-CN" b="1" baseline="-25000" dirty="0"/>
                <a:t>DD </a:t>
              </a:r>
              <a:r>
                <a:rPr lang="en-US" altLang="zh-CN" b="1" dirty="0"/>
                <a:t>= +5.0V</a:t>
              </a:r>
            </a:p>
          </p:txBody>
        </p:sp>
        <p:sp>
          <p:nvSpPr>
            <p:cNvPr id="203801" name="Text Box 25"/>
            <p:cNvSpPr txBox="1">
              <a:spLocks noChangeArrowheads="1"/>
            </p:cNvSpPr>
            <p:nvPr/>
          </p:nvSpPr>
          <p:spPr bwMode="auto">
            <a:xfrm>
              <a:off x="1680" y="2112"/>
              <a:ext cx="4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V</a:t>
              </a:r>
              <a:r>
                <a:rPr lang="en-US" altLang="zh-CN" b="1" baseline="-25000"/>
                <a:t>OUT</a:t>
              </a:r>
            </a:p>
          </p:txBody>
        </p:sp>
        <p:sp>
          <p:nvSpPr>
            <p:cNvPr id="203802" name="Text Box 26"/>
            <p:cNvSpPr txBox="1">
              <a:spLocks noChangeArrowheads="1"/>
            </p:cNvSpPr>
            <p:nvPr/>
          </p:nvSpPr>
          <p:spPr bwMode="auto">
            <a:xfrm>
              <a:off x="384" y="2640"/>
              <a:ext cx="3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V</a:t>
              </a:r>
              <a:r>
                <a:rPr lang="en-US" altLang="zh-CN" b="1" baseline="-25000"/>
                <a:t>IN</a:t>
              </a:r>
            </a:p>
          </p:txBody>
        </p:sp>
        <p:sp>
          <p:nvSpPr>
            <p:cNvPr id="203803" name="Text Box 27"/>
            <p:cNvSpPr txBox="1">
              <a:spLocks noChangeArrowheads="1"/>
            </p:cNvSpPr>
            <p:nvPr/>
          </p:nvSpPr>
          <p:spPr bwMode="auto">
            <a:xfrm>
              <a:off x="1334" y="1968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Tp</a:t>
              </a:r>
            </a:p>
          </p:txBody>
        </p:sp>
        <p:sp>
          <p:nvSpPr>
            <p:cNvPr id="203804" name="Text Box 28"/>
            <p:cNvSpPr txBox="1">
              <a:spLocks noChangeArrowheads="1"/>
            </p:cNvSpPr>
            <p:nvPr/>
          </p:nvSpPr>
          <p:spPr bwMode="auto">
            <a:xfrm>
              <a:off x="1334" y="2688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Tn</a:t>
              </a:r>
            </a:p>
          </p:txBody>
        </p:sp>
      </p:grpSp>
      <p:sp>
        <p:nvSpPr>
          <p:cNvPr id="203805" name="Text Box 29"/>
          <p:cNvSpPr txBox="1">
            <a:spLocks noChangeArrowheads="1"/>
          </p:cNvSpPr>
          <p:nvPr/>
        </p:nvSpPr>
        <p:spPr bwMode="auto">
          <a:xfrm>
            <a:off x="179512" y="1173163"/>
            <a:ext cx="51283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分为：</a:t>
            </a:r>
            <a:r>
              <a: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静态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功耗、</a:t>
            </a:r>
            <a:r>
              <a: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动态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功耗</a:t>
            </a:r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6953257" y="2614591"/>
            <a:ext cx="1662113" cy="1219200"/>
            <a:chOff x="1296" y="2496"/>
            <a:chExt cx="1047" cy="768"/>
          </a:xfrm>
        </p:grpSpPr>
        <p:sp>
          <p:nvSpPr>
            <p:cNvPr id="203808" name="Line 32"/>
            <p:cNvSpPr>
              <a:spLocks noChangeShapeType="1"/>
            </p:cNvSpPr>
            <p:nvPr/>
          </p:nvSpPr>
          <p:spPr bwMode="auto">
            <a:xfrm>
              <a:off x="1824" y="2496"/>
              <a:ext cx="0" cy="33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3809" name="Line 33"/>
            <p:cNvSpPr>
              <a:spLocks noChangeShapeType="1"/>
            </p:cNvSpPr>
            <p:nvPr/>
          </p:nvSpPr>
          <p:spPr bwMode="auto">
            <a:xfrm>
              <a:off x="1680" y="2832"/>
              <a:ext cx="288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3810" name="Line 34"/>
            <p:cNvSpPr>
              <a:spLocks noChangeShapeType="1"/>
            </p:cNvSpPr>
            <p:nvPr/>
          </p:nvSpPr>
          <p:spPr bwMode="auto">
            <a:xfrm>
              <a:off x="1680" y="2928"/>
              <a:ext cx="288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3811" name="Line 35"/>
            <p:cNvSpPr>
              <a:spLocks noChangeShapeType="1"/>
            </p:cNvSpPr>
            <p:nvPr/>
          </p:nvSpPr>
          <p:spPr bwMode="auto">
            <a:xfrm>
              <a:off x="1824" y="2928"/>
              <a:ext cx="0" cy="33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3812" name="Line 36"/>
            <p:cNvSpPr>
              <a:spLocks noChangeShapeType="1"/>
            </p:cNvSpPr>
            <p:nvPr/>
          </p:nvSpPr>
          <p:spPr bwMode="auto">
            <a:xfrm flipH="1">
              <a:off x="1296" y="3264"/>
              <a:ext cx="528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prstDash val="dash"/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3813" name="Text Box 37"/>
            <p:cNvSpPr txBox="1">
              <a:spLocks noChangeArrowheads="1"/>
            </p:cNvSpPr>
            <p:nvPr/>
          </p:nvSpPr>
          <p:spPr bwMode="auto">
            <a:xfrm>
              <a:off x="1962" y="2736"/>
              <a:ext cx="38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C</a:t>
              </a:r>
              <a:r>
                <a:rPr lang="en-US" altLang="zh-CN" b="1" baseline="-25000" dirty="0"/>
                <a:t>L</a:t>
              </a:r>
            </a:p>
          </p:txBody>
        </p:sp>
      </p:grpSp>
      <p:sp>
        <p:nvSpPr>
          <p:cNvPr id="37" name="灯片编号占位符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50</a:t>
            </a:fld>
            <a:endParaRPr lang="en-US" altLang="zh-CN"/>
          </a:p>
        </p:txBody>
      </p:sp>
      <p:sp>
        <p:nvSpPr>
          <p:cNvPr id="38" name="矩形 37"/>
          <p:cNvSpPr/>
          <p:nvPr/>
        </p:nvSpPr>
        <p:spPr>
          <a:xfrm>
            <a:off x="495794" y="4429132"/>
            <a:ext cx="66479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输入电压不接近供电轨道（</a:t>
            </a:r>
            <a:r>
              <a:rPr lang="en-US" altLang="zh-CN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0V</a:t>
            </a:r>
            <a:r>
              <a:rPr lang="zh-CN" altLang="en-US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或</a:t>
            </a:r>
            <a:r>
              <a:rPr lang="en-US" altLang="zh-CN" dirty="0" err="1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Vcc</a:t>
            </a:r>
            <a:r>
              <a:rPr lang="zh-CN" altLang="en-US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），</a:t>
            </a:r>
            <a:endParaRPr lang="en-US" altLang="zh-CN" dirty="0" smtClean="0">
              <a:solidFill>
                <a:schemeClr val="accent1"/>
              </a:solidFill>
              <a:latin typeface="黑体" pitchFamily="2" charset="-122"/>
              <a:ea typeface="黑体" pitchFamily="2" charset="-122"/>
            </a:endParaRPr>
          </a:p>
          <a:p>
            <a:r>
              <a:rPr lang="en-US" altLang="zh-CN" i="1" dirty="0" smtClean="0">
                <a:solidFill>
                  <a:schemeClr val="accent1"/>
                </a:solidFill>
                <a:latin typeface="Euclid" pitchFamily="18" charset="0"/>
                <a:ea typeface="黑体" pitchFamily="2" charset="-122"/>
              </a:rPr>
              <a:t>p</a:t>
            </a:r>
            <a:r>
              <a:rPr lang="zh-CN" altLang="en-US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沟道和</a:t>
            </a:r>
            <a:r>
              <a:rPr lang="en-US" altLang="zh-CN" i="1" dirty="0" smtClean="0">
                <a:solidFill>
                  <a:schemeClr val="accent1"/>
                </a:solidFill>
                <a:latin typeface="Euclid" pitchFamily="18" charset="0"/>
                <a:ea typeface="黑体" pitchFamily="2" charset="-122"/>
              </a:rPr>
              <a:t>n</a:t>
            </a:r>
            <a:r>
              <a:rPr lang="zh-CN" altLang="en-US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沟道部分“导通”，部分短路。</a:t>
            </a:r>
            <a:endParaRPr lang="zh-CN" altLang="en-US" dirty="0">
              <a:solidFill>
                <a:schemeClr val="accent1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 autoUpdateAnimBg="0"/>
      <p:bldP spid="203805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7772400" cy="762000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动态功耗的决定因素</a:t>
            </a:r>
            <a:endParaRPr lang="zh-CN" altLang="en-US" b="1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2132" y="836712"/>
            <a:ext cx="3600400" cy="4267200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b="1" dirty="0">
                <a:latin typeface="黑体" pitchFamily="2" charset="-122"/>
                <a:ea typeface="黑体" pitchFamily="2" charset="-122"/>
              </a:rPr>
              <a:t>动态功耗的来源：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000" b="1" dirty="0" smtClean="0"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3000" b="1" dirty="0" smtClean="0"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3000" b="1" dirty="0" smtClean="0">
                <a:latin typeface="黑体" pitchFamily="2" charset="-122"/>
                <a:ea typeface="黑体" pitchFamily="2" charset="-122"/>
              </a:rPr>
              <a:t>）两</a:t>
            </a:r>
            <a:r>
              <a:rPr lang="zh-CN" altLang="en-US" sz="3000" b="1" dirty="0">
                <a:latin typeface="黑体" pitchFamily="2" charset="-122"/>
                <a:ea typeface="黑体" pitchFamily="2" charset="-122"/>
              </a:rPr>
              <a:t>个管子瞬间同时导通产生的功耗 </a:t>
            </a:r>
            <a:r>
              <a:rPr lang="en-US" altLang="zh-CN" sz="3000" b="1" dirty="0" smtClean="0"/>
              <a:t>P</a:t>
            </a:r>
            <a:r>
              <a:rPr lang="en-US" altLang="zh-CN" sz="3000" b="1" baseline="-25000" dirty="0" smtClean="0"/>
              <a:t>T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3000" b="1" dirty="0" smtClean="0">
              <a:latin typeface="黑体" pitchFamily="2" charset="-122"/>
              <a:ea typeface="黑体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000" b="1" dirty="0" smtClean="0"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3000" b="1" dirty="0" smtClean="0"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3000" b="1" dirty="0" smtClean="0">
                <a:latin typeface="黑体" pitchFamily="2" charset="-122"/>
                <a:ea typeface="黑体" pitchFamily="2" charset="-122"/>
              </a:rPr>
              <a:t>）对</a:t>
            </a:r>
            <a:r>
              <a:rPr lang="zh-CN" altLang="en-US" sz="3000" b="1" dirty="0">
                <a:latin typeface="黑体" pitchFamily="2" charset="-122"/>
                <a:ea typeface="黑体" pitchFamily="2" charset="-122"/>
              </a:rPr>
              <a:t>负载电容充、放电所产生的功耗 </a:t>
            </a:r>
            <a:r>
              <a:rPr lang="en-US" altLang="zh-CN" sz="3000" b="1" dirty="0"/>
              <a:t>P</a:t>
            </a:r>
            <a:r>
              <a:rPr lang="en-US" altLang="zh-CN" sz="3000" b="1" baseline="-25000" dirty="0"/>
              <a:t>L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48999" y="1817688"/>
            <a:ext cx="5485095" cy="1754188"/>
            <a:chOff x="9" y="1362"/>
            <a:chExt cx="2060" cy="1105"/>
          </a:xfrm>
        </p:grpSpPr>
        <p:sp>
          <p:nvSpPr>
            <p:cNvPr id="204807" name="Text Box 7"/>
            <p:cNvSpPr txBox="1">
              <a:spLocks noChangeArrowheads="1"/>
            </p:cNvSpPr>
            <p:nvPr/>
          </p:nvSpPr>
          <p:spPr bwMode="auto">
            <a:xfrm>
              <a:off x="9" y="1362"/>
              <a:ext cx="1824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30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V</a:t>
              </a:r>
              <a:r>
                <a:rPr lang="en-US" altLang="zh-CN" sz="3000" b="1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CC </a:t>
              </a:r>
              <a:r>
                <a:rPr lang="zh-CN" altLang="en-US" sz="3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的</a:t>
              </a:r>
              <a:r>
                <a:rPr lang="zh-CN" altLang="en-US" sz="3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大小</a:t>
              </a:r>
              <a:endParaRPr lang="en-US" altLang="zh-CN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endParaRPr>
            </a:p>
            <a:p>
              <a:pPr algn="r">
                <a:lnSpc>
                  <a:spcPct val="120000"/>
                </a:lnSpc>
              </a:pPr>
              <a:r>
                <a:rPr lang="zh-CN" altLang="en-US" sz="3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功耗电容</a:t>
              </a:r>
              <a:r>
                <a:rPr lang="zh-CN" altLang="en-US" sz="3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（晶体管电流特性）</a:t>
              </a:r>
              <a:endParaRPr lang="en-US" altLang="zh-C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endParaRPr>
            </a:p>
            <a:p>
              <a:pPr algn="r">
                <a:lnSpc>
                  <a:spcPct val="120000"/>
                </a:lnSpc>
              </a:pPr>
              <a:r>
                <a:rPr lang="zh-CN" altLang="en-US" sz="3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输入信号</a:t>
              </a:r>
              <a:r>
                <a:rPr lang="zh-CN" altLang="en-US" sz="3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频率</a:t>
              </a:r>
            </a:p>
          </p:txBody>
        </p:sp>
        <p:sp>
          <p:nvSpPr>
            <p:cNvPr id="204808" name="AutoShape 8"/>
            <p:cNvSpPr>
              <a:spLocks/>
            </p:cNvSpPr>
            <p:nvPr/>
          </p:nvSpPr>
          <p:spPr bwMode="auto">
            <a:xfrm>
              <a:off x="1877" y="1497"/>
              <a:ext cx="192" cy="864"/>
            </a:xfrm>
            <a:prstGeom prst="rightBrace">
              <a:avLst>
                <a:gd name="adj1" fmla="val 37500"/>
                <a:gd name="adj2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sz="3000" b="1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982791" y="4732039"/>
            <a:ext cx="3375027" cy="1754188"/>
            <a:chOff x="-14" y="2653"/>
            <a:chExt cx="2126" cy="1105"/>
          </a:xfrm>
        </p:grpSpPr>
        <p:sp>
          <p:nvSpPr>
            <p:cNvPr id="204810" name="Text Box 10"/>
            <p:cNvSpPr txBox="1">
              <a:spLocks noChangeArrowheads="1"/>
            </p:cNvSpPr>
            <p:nvPr/>
          </p:nvSpPr>
          <p:spPr bwMode="auto">
            <a:xfrm>
              <a:off x="-14" y="2653"/>
              <a:ext cx="1824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30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V</a:t>
              </a:r>
              <a:r>
                <a:rPr lang="en-US" altLang="zh-CN" sz="3000" b="1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CC </a:t>
              </a:r>
              <a:r>
                <a:rPr lang="zh-CN" altLang="en-US" sz="3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的大小</a:t>
              </a:r>
            </a:p>
            <a:p>
              <a:pPr algn="r">
                <a:lnSpc>
                  <a:spcPct val="120000"/>
                </a:lnSpc>
              </a:pPr>
              <a:r>
                <a:rPr lang="zh-CN" altLang="en-US" sz="3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负载</a:t>
              </a:r>
              <a:r>
                <a:rPr lang="zh-CN" altLang="en-US" sz="3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电容</a:t>
              </a:r>
            </a:p>
            <a:p>
              <a:pPr algn="r">
                <a:lnSpc>
                  <a:spcPct val="120000"/>
                </a:lnSpc>
              </a:pPr>
              <a:r>
                <a:rPr lang="zh-CN" altLang="en-US" sz="3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输入信号</a:t>
              </a:r>
              <a:r>
                <a:rPr lang="zh-CN" altLang="en-US" sz="3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频率 </a:t>
              </a:r>
              <a:r>
                <a:rPr lang="en-US" altLang="zh-CN" sz="3000" b="1" baseline="300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 </a:t>
              </a:r>
              <a:r>
                <a:rPr lang="zh-CN" altLang="en-US" sz="3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 </a:t>
              </a:r>
              <a:endParaRPr lang="zh-CN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204811" name="AutoShape 11"/>
            <p:cNvSpPr>
              <a:spLocks/>
            </p:cNvSpPr>
            <p:nvPr/>
          </p:nvSpPr>
          <p:spPr bwMode="auto">
            <a:xfrm>
              <a:off x="1968" y="2775"/>
              <a:ext cx="144" cy="912"/>
            </a:xfrm>
            <a:prstGeom prst="rightBrace">
              <a:avLst>
                <a:gd name="adj1" fmla="val 52778"/>
                <a:gd name="adj2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sz="3000" b="1"/>
            </a:p>
          </p:txBody>
        </p:sp>
      </p:grp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51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52</a:t>
            </a:fld>
            <a:endParaRPr lang="en-US" altLang="zh-CN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8812" y="44624"/>
            <a:ext cx="7772400" cy="762000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电流尖峰和去耦电容器</a:t>
            </a:r>
          </a:p>
        </p:txBody>
      </p:sp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329161" y="857080"/>
            <a:ext cx="64780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  <a:cs typeface="Times New Roman" pitchFamily="18" charset="0"/>
              </a:rPr>
              <a:t>current   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  <a:cs typeface="Times New Roman" pitchFamily="18" charset="0"/>
              </a:rPr>
              <a:t>spikes  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  <a:cs typeface="Times New Roman" pitchFamily="18" charset="0"/>
              </a:rPr>
              <a:t>&amp;  decoupling   capacitors</a:t>
            </a:r>
          </a:p>
        </p:txBody>
      </p:sp>
      <p:sp>
        <p:nvSpPr>
          <p:cNvPr id="7" name="矩形 6"/>
          <p:cNvSpPr/>
          <p:nvPr/>
        </p:nvSpPr>
        <p:spPr>
          <a:xfrm>
            <a:off x="-32" y="1571612"/>
            <a:ext cx="9485289" cy="29315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电流尖峰：</a:t>
            </a:r>
            <a:endParaRPr lang="en-US" altLang="zh-CN" sz="31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当</a:t>
            </a:r>
            <a:r>
              <a:rPr lang="en-US" altLang="zh-CN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CMOS</a:t>
            </a:r>
            <a:r>
              <a:rPr lang="zh-CN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输出，在低态与高态之间交替变化时，</a:t>
            </a:r>
            <a:endParaRPr lang="en-US" altLang="zh-CN" sz="3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从</a:t>
            </a:r>
            <a:r>
              <a:rPr lang="en-US" altLang="zh-CN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Vcc</a:t>
            </a:r>
            <a:r>
              <a:rPr lang="zh-CN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到地线的电流，通过部分导通的</a:t>
            </a:r>
            <a:r>
              <a:rPr lang="en-US" altLang="zh-CN" sz="3100" i="1" dirty="0" smtClean="0">
                <a:latin typeface="Euclid" pitchFamily="18" charset="0"/>
                <a:ea typeface="黑体" pitchFamily="2" charset="-122"/>
              </a:rPr>
              <a:t>p</a:t>
            </a:r>
            <a:r>
              <a:rPr lang="zh-CN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沟道和</a:t>
            </a:r>
            <a:r>
              <a:rPr lang="en-US" altLang="zh-CN" sz="3100" i="1" dirty="0" smtClean="0">
                <a:latin typeface="Euclid" pitchFamily="18" charset="0"/>
                <a:ea typeface="黑体" pitchFamily="2" charset="-122"/>
              </a:rPr>
              <a:t>n</a:t>
            </a:r>
            <a:r>
              <a:rPr lang="zh-CN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沟道</a:t>
            </a:r>
            <a:endParaRPr lang="en-US" altLang="zh-CN" sz="3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晶体管而流动，持续时间很短。</a:t>
            </a:r>
            <a:endParaRPr lang="en-US" altLang="zh-CN" sz="3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32" y="4975152"/>
            <a:ext cx="8427307" cy="14542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在</a:t>
            </a:r>
            <a:r>
              <a:rPr lang="en-US" altLang="zh-CN" sz="3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CMOS</a:t>
            </a:r>
            <a:r>
              <a:rPr lang="zh-CN" altLang="en-US" sz="3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电路的电源和地线支路上呈现为噪声。</a:t>
            </a:r>
            <a:endParaRPr lang="en-US" altLang="zh-CN" sz="31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当多个输出同时交替变化时，尤为严重。</a:t>
            </a:r>
            <a:endParaRPr lang="en-US" altLang="zh-CN" sz="31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53</a:t>
            </a:fld>
            <a:endParaRPr lang="en-US" altLang="zh-CN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8812" y="44624"/>
            <a:ext cx="7772400" cy="762000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电流尖峰和去耦电容器</a:t>
            </a:r>
          </a:p>
        </p:txBody>
      </p:sp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329161" y="857080"/>
            <a:ext cx="64780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  <a:cs typeface="Times New Roman" pitchFamily="18" charset="0"/>
              </a:rPr>
              <a:t>current   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  <a:cs typeface="Times New Roman" pitchFamily="18" charset="0"/>
              </a:rPr>
              <a:t>spikes  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  <a:cs typeface="Times New Roman" pitchFamily="18" charset="0"/>
              </a:rPr>
              <a:t>&amp;  decoupling   capacitors</a:t>
            </a:r>
          </a:p>
        </p:txBody>
      </p:sp>
      <p:sp>
        <p:nvSpPr>
          <p:cNvPr id="7" name="矩形 6"/>
          <p:cNvSpPr/>
          <p:nvPr/>
        </p:nvSpPr>
        <p:spPr>
          <a:xfrm>
            <a:off x="642910" y="1785926"/>
            <a:ext cx="7808548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去耦电容器：</a:t>
            </a:r>
            <a:endParaRPr lang="en-US" altLang="zh-C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使用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CMOS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的系统，</a:t>
            </a:r>
            <a:endParaRPr lang="en-US" altLang="zh-C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要求在</a:t>
            </a:r>
            <a:r>
              <a:rPr lang="en-US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Vcc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与地线之间，接有去耦电容器，</a:t>
            </a:r>
            <a:endParaRPr lang="en-US" altLang="zh-C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在输出状态改变时，供给电流。</a:t>
            </a:r>
            <a:endParaRPr lang="en-US" altLang="zh-C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8812" y="44624"/>
            <a:ext cx="7772400" cy="762000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电流尖峰和去耦电容器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536" y="1722530"/>
            <a:ext cx="3394075" cy="3338512"/>
            <a:chOff x="576" y="1152"/>
            <a:chExt cx="2138" cy="2103"/>
          </a:xfrm>
        </p:grpSpPr>
        <p:sp>
          <p:nvSpPr>
            <p:cNvPr id="205828" name="Text Box 4"/>
            <p:cNvSpPr txBox="1">
              <a:spLocks noChangeArrowheads="1"/>
            </p:cNvSpPr>
            <p:nvPr/>
          </p:nvSpPr>
          <p:spPr bwMode="auto">
            <a:xfrm>
              <a:off x="1248" y="1152"/>
              <a:ext cx="146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黑体" pitchFamily="2" charset="-122"/>
                </a:rPr>
                <a:t>电流传输特性</a:t>
              </a: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76" y="1191"/>
              <a:ext cx="2074" cy="2064"/>
              <a:chOff x="3243" y="1296"/>
              <a:chExt cx="2074" cy="2064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3504" y="1392"/>
                <a:ext cx="1584" cy="1536"/>
                <a:chOff x="3504" y="1392"/>
                <a:chExt cx="1584" cy="1536"/>
              </a:xfrm>
            </p:grpSpPr>
            <p:sp>
              <p:nvSpPr>
                <p:cNvPr id="205831" name="Line 7"/>
                <p:cNvSpPr>
                  <a:spLocks noChangeShapeType="1"/>
                </p:cNvSpPr>
                <p:nvPr/>
              </p:nvSpPr>
              <p:spPr bwMode="auto">
                <a:xfrm>
                  <a:off x="3504" y="2928"/>
                  <a:ext cx="158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05832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3504" y="1392"/>
                  <a:ext cx="0" cy="15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05833" name="Line 9"/>
                <p:cNvSpPr>
                  <a:spLocks noChangeShapeType="1"/>
                </p:cNvSpPr>
                <p:nvPr/>
              </p:nvSpPr>
              <p:spPr bwMode="auto">
                <a:xfrm flipH="1" flipV="1">
                  <a:off x="4176" y="1872"/>
                  <a:ext cx="0" cy="105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05834" name="Freeform 10"/>
                <p:cNvSpPr>
                  <a:spLocks/>
                </p:cNvSpPr>
                <p:nvPr/>
              </p:nvSpPr>
              <p:spPr bwMode="auto">
                <a:xfrm>
                  <a:off x="4080" y="1872"/>
                  <a:ext cx="192" cy="864"/>
                </a:xfrm>
                <a:custGeom>
                  <a:avLst/>
                  <a:gdLst/>
                  <a:ahLst/>
                  <a:cxnLst>
                    <a:cxn ang="0">
                      <a:pos x="0" y="864"/>
                    </a:cxn>
                    <a:cxn ang="0">
                      <a:pos x="192" y="0"/>
                    </a:cxn>
                    <a:cxn ang="0">
                      <a:pos x="384" y="864"/>
                    </a:cxn>
                  </a:cxnLst>
                  <a:rect l="0" t="0" r="r" b="b"/>
                  <a:pathLst>
                    <a:path w="384" h="864">
                      <a:moveTo>
                        <a:pt x="0" y="864"/>
                      </a:moveTo>
                      <a:cubicBezTo>
                        <a:pt x="64" y="432"/>
                        <a:pt x="128" y="0"/>
                        <a:pt x="192" y="0"/>
                      </a:cubicBezTo>
                      <a:cubicBezTo>
                        <a:pt x="256" y="0"/>
                        <a:pt x="320" y="432"/>
                        <a:pt x="384" y="864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05835" name="Arc 11"/>
                <p:cNvSpPr>
                  <a:spLocks/>
                </p:cNvSpPr>
                <p:nvPr/>
              </p:nvSpPr>
              <p:spPr bwMode="auto">
                <a:xfrm flipV="1">
                  <a:off x="3792" y="2736"/>
                  <a:ext cx="288" cy="19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5836" name="Arc 12"/>
                <p:cNvSpPr>
                  <a:spLocks/>
                </p:cNvSpPr>
                <p:nvPr/>
              </p:nvSpPr>
              <p:spPr bwMode="auto">
                <a:xfrm flipH="1" flipV="1">
                  <a:off x="4272" y="2736"/>
                  <a:ext cx="336" cy="19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05837" name="Text Box 13"/>
              <p:cNvSpPr txBox="1">
                <a:spLocks noChangeArrowheads="1"/>
              </p:cNvSpPr>
              <p:nvPr/>
            </p:nvSpPr>
            <p:spPr bwMode="auto">
              <a:xfrm>
                <a:off x="3243" y="1296"/>
                <a:ext cx="2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 i="1">
                    <a:latin typeface="Times New Roman" pitchFamily="18" charset="0"/>
                  </a:rPr>
                  <a:t>i</a:t>
                </a:r>
                <a:r>
                  <a:rPr lang="en-US" altLang="zh-CN" b="1" baseline="-25000">
                    <a:latin typeface="Times New Roman" pitchFamily="18" charset="0"/>
                  </a:rPr>
                  <a:t>D</a:t>
                </a:r>
              </a:p>
            </p:txBody>
          </p:sp>
          <p:sp>
            <p:nvSpPr>
              <p:cNvPr id="205838" name="Text Box 14"/>
              <p:cNvSpPr txBox="1">
                <a:spLocks noChangeArrowheads="1"/>
              </p:cNvSpPr>
              <p:nvPr/>
            </p:nvSpPr>
            <p:spPr bwMode="auto">
              <a:xfrm>
                <a:off x="4933" y="2928"/>
                <a:ext cx="384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 i="1" dirty="0" err="1" smtClean="0">
                    <a:latin typeface="Times New Roman" pitchFamily="18" charset="0"/>
                  </a:rPr>
                  <a:t>v</a:t>
                </a:r>
                <a:r>
                  <a:rPr lang="en-US" altLang="zh-CN" b="1" baseline="-25000" dirty="0" err="1" smtClean="0">
                    <a:latin typeface="Times New Roman" pitchFamily="18" charset="0"/>
                  </a:rPr>
                  <a:t>IN</a:t>
                </a:r>
                <a:endParaRPr lang="en-US" altLang="zh-CN" b="1" baseline="-25000" dirty="0">
                  <a:latin typeface="Times New Roman" pitchFamily="18" charset="0"/>
                </a:endParaRPr>
              </a:p>
            </p:txBody>
          </p:sp>
          <p:sp>
            <p:nvSpPr>
              <p:cNvPr id="205839" name="Line 15"/>
              <p:cNvSpPr>
                <a:spLocks noChangeShapeType="1"/>
              </p:cNvSpPr>
              <p:nvPr/>
            </p:nvSpPr>
            <p:spPr bwMode="auto">
              <a:xfrm>
                <a:off x="3840" y="264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05840" name="Line 16"/>
              <p:cNvSpPr>
                <a:spLocks noChangeShapeType="1"/>
              </p:cNvSpPr>
              <p:nvPr/>
            </p:nvSpPr>
            <p:spPr bwMode="auto">
              <a:xfrm>
                <a:off x="4512" y="264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grpSp>
            <p:nvGrpSpPr>
              <p:cNvPr id="5" name="Group 17"/>
              <p:cNvGrpSpPr>
                <a:grpSpLocks/>
              </p:cNvGrpSpPr>
              <p:nvPr/>
            </p:nvGrpSpPr>
            <p:grpSpPr bwMode="auto">
              <a:xfrm>
                <a:off x="3888" y="2918"/>
                <a:ext cx="587" cy="442"/>
                <a:chOff x="3596" y="3072"/>
                <a:chExt cx="587" cy="442"/>
              </a:xfrm>
            </p:grpSpPr>
            <p:grpSp>
              <p:nvGrpSpPr>
                <p:cNvPr id="6" name="Group 18"/>
                <p:cNvGrpSpPr>
                  <a:grpSpLocks/>
                </p:cNvGrpSpPr>
                <p:nvPr/>
              </p:nvGrpSpPr>
              <p:grpSpPr bwMode="auto">
                <a:xfrm>
                  <a:off x="3596" y="3072"/>
                  <a:ext cx="196" cy="442"/>
                  <a:chOff x="3596" y="3513"/>
                  <a:chExt cx="196" cy="442"/>
                </a:xfrm>
              </p:grpSpPr>
              <p:sp>
                <p:nvSpPr>
                  <p:cNvPr id="205843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96" y="3513"/>
                    <a:ext cx="196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zh-CN" altLang="en-US" sz="2000" b="1">
                        <a:latin typeface="Times New Roman" pitchFamily="18" charset="0"/>
                      </a:rPr>
                      <a:t>1</a:t>
                    </a:r>
                  </a:p>
                  <a:p>
                    <a:r>
                      <a:rPr lang="zh-CN" altLang="en-US" sz="2000" b="1">
                        <a:latin typeface="Times New Roman" pitchFamily="18" charset="0"/>
                      </a:rPr>
                      <a:t>2</a:t>
                    </a:r>
                  </a:p>
                </p:txBody>
              </p:sp>
              <p:sp>
                <p:nvSpPr>
                  <p:cNvPr id="205844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622" y="3744"/>
                    <a:ext cx="144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0584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744" y="3168"/>
                  <a:ext cx="43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latin typeface="Times New Roman" pitchFamily="18" charset="0"/>
                    </a:rPr>
                    <a:t>V</a:t>
                  </a:r>
                  <a:r>
                    <a:rPr lang="en-US" altLang="zh-CN" b="1" baseline="-25000">
                      <a:latin typeface="Times New Roman" pitchFamily="18" charset="0"/>
                    </a:rPr>
                    <a:t>DD</a:t>
                  </a:r>
                </a:p>
              </p:txBody>
            </p:sp>
          </p:grpSp>
        </p:grp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5436096" y="1412776"/>
            <a:ext cx="3184525" cy="3786189"/>
            <a:chOff x="1834" y="495"/>
            <a:chExt cx="2006" cy="2385"/>
          </a:xfrm>
        </p:grpSpPr>
        <p:sp>
          <p:nvSpPr>
            <p:cNvPr id="205847" name="Line 23"/>
            <p:cNvSpPr>
              <a:spLocks noChangeShapeType="1"/>
            </p:cNvSpPr>
            <p:nvPr/>
          </p:nvSpPr>
          <p:spPr bwMode="auto">
            <a:xfrm flipV="1">
              <a:off x="2976" y="912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8" name="Group 24"/>
            <p:cNvGrpSpPr>
              <a:grpSpLocks/>
            </p:cNvGrpSpPr>
            <p:nvPr/>
          </p:nvGrpSpPr>
          <p:grpSpPr bwMode="auto">
            <a:xfrm>
              <a:off x="2688" y="1344"/>
              <a:ext cx="288" cy="384"/>
              <a:chOff x="3825" y="2064"/>
              <a:chExt cx="288" cy="384"/>
            </a:xfrm>
          </p:grpSpPr>
          <p:sp>
            <p:nvSpPr>
              <p:cNvPr id="205849" name="Line 25"/>
              <p:cNvSpPr>
                <a:spLocks noChangeShapeType="1"/>
              </p:cNvSpPr>
              <p:nvPr/>
            </p:nvSpPr>
            <p:spPr bwMode="auto">
              <a:xfrm>
                <a:off x="3825" y="216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05850" name="Line 26"/>
              <p:cNvSpPr>
                <a:spLocks noChangeShapeType="1"/>
              </p:cNvSpPr>
              <p:nvPr/>
            </p:nvSpPr>
            <p:spPr bwMode="auto">
              <a:xfrm>
                <a:off x="3921" y="2064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05851" name="Line 27"/>
              <p:cNvSpPr>
                <a:spLocks noChangeShapeType="1"/>
              </p:cNvSpPr>
              <p:nvPr/>
            </p:nvSpPr>
            <p:spPr bwMode="auto">
              <a:xfrm>
                <a:off x="3921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triangle" w="med" len="med"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05852" name="Line 28"/>
              <p:cNvSpPr>
                <a:spLocks noChangeShapeType="1"/>
              </p:cNvSpPr>
              <p:nvPr/>
            </p:nvSpPr>
            <p:spPr bwMode="auto">
              <a:xfrm>
                <a:off x="3921" y="2352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205853" name="Line 29"/>
            <p:cNvSpPr>
              <a:spLocks noChangeShapeType="1"/>
            </p:cNvSpPr>
            <p:nvPr/>
          </p:nvSpPr>
          <p:spPr bwMode="auto">
            <a:xfrm>
              <a:off x="2976" y="1632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5854" name="Line 30"/>
            <p:cNvSpPr>
              <a:spLocks noChangeShapeType="1"/>
            </p:cNvSpPr>
            <p:nvPr/>
          </p:nvSpPr>
          <p:spPr bwMode="auto">
            <a:xfrm flipH="1">
              <a:off x="2448" y="153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5855" name="Line 31"/>
            <p:cNvSpPr>
              <a:spLocks noChangeShapeType="1"/>
            </p:cNvSpPr>
            <p:nvPr/>
          </p:nvSpPr>
          <p:spPr bwMode="auto">
            <a:xfrm flipV="1">
              <a:off x="2976" y="2304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2688" y="2016"/>
              <a:ext cx="288" cy="384"/>
              <a:chOff x="3840" y="1920"/>
              <a:chExt cx="288" cy="384"/>
            </a:xfrm>
          </p:grpSpPr>
          <p:sp>
            <p:nvSpPr>
              <p:cNvPr id="205857" name="Line 33"/>
              <p:cNvSpPr>
                <a:spLocks noChangeShapeType="1"/>
              </p:cNvSpPr>
              <p:nvPr/>
            </p:nvSpPr>
            <p:spPr bwMode="auto">
              <a:xfrm>
                <a:off x="3840" y="201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05858" name="Line 34"/>
              <p:cNvSpPr>
                <a:spLocks noChangeShapeType="1"/>
              </p:cNvSpPr>
              <p:nvPr/>
            </p:nvSpPr>
            <p:spPr bwMode="auto">
              <a:xfrm>
                <a:off x="3936" y="1920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05859" name="Line 35"/>
              <p:cNvSpPr>
                <a:spLocks noChangeShapeType="1"/>
              </p:cNvSpPr>
              <p:nvPr/>
            </p:nvSpPr>
            <p:spPr bwMode="auto">
              <a:xfrm>
                <a:off x="3936" y="201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05860" name="Line 36"/>
              <p:cNvSpPr>
                <a:spLocks noChangeShapeType="1"/>
              </p:cNvSpPr>
              <p:nvPr/>
            </p:nvSpPr>
            <p:spPr bwMode="auto">
              <a:xfrm>
                <a:off x="3936" y="220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205861" name="Line 37"/>
            <p:cNvSpPr>
              <a:spLocks noChangeShapeType="1"/>
            </p:cNvSpPr>
            <p:nvPr/>
          </p:nvSpPr>
          <p:spPr bwMode="auto">
            <a:xfrm flipH="1">
              <a:off x="2160" y="2208"/>
              <a:ext cx="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5862" name="Line 38"/>
            <p:cNvSpPr>
              <a:spLocks noChangeShapeType="1"/>
            </p:cNvSpPr>
            <p:nvPr/>
          </p:nvSpPr>
          <p:spPr bwMode="auto">
            <a:xfrm>
              <a:off x="2976" y="1872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5863" name="Line 39"/>
            <p:cNvSpPr>
              <a:spLocks noChangeShapeType="1"/>
            </p:cNvSpPr>
            <p:nvPr/>
          </p:nvSpPr>
          <p:spPr bwMode="auto">
            <a:xfrm>
              <a:off x="2448" y="1536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5864" name="AutoShape 40"/>
            <p:cNvSpPr>
              <a:spLocks noChangeArrowheads="1"/>
            </p:cNvSpPr>
            <p:nvPr/>
          </p:nvSpPr>
          <p:spPr bwMode="auto">
            <a:xfrm flipV="1">
              <a:off x="2880" y="2784"/>
              <a:ext cx="192" cy="96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5865" name="Line 41"/>
            <p:cNvSpPr>
              <a:spLocks noChangeShapeType="1"/>
            </p:cNvSpPr>
            <p:nvPr/>
          </p:nvSpPr>
          <p:spPr bwMode="auto">
            <a:xfrm>
              <a:off x="2880" y="91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5866" name="Text Box 42"/>
            <p:cNvSpPr txBox="1">
              <a:spLocks noChangeArrowheads="1"/>
            </p:cNvSpPr>
            <p:nvPr/>
          </p:nvSpPr>
          <p:spPr bwMode="auto">
            <a:xfrm>
              <a:off x="2496" y="495"/>
              <a:ext cx="9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V</a:t>
              </a:r>
              <a:r>
                <a:rPr lang="en-US" altLang="zh-CN" b="1" baseline="-25000" dirty="0"/>
                <a:t>DD </a:t>
              </a:r>
              <a:r>
                <a:rPr lang="en-US" altLang="zh-CN" b="1" dirty="0"/>
                <a:t>= +5.0V</a:t>
              </a:r>
            </a:p>
          </p:txBody>
        </p:sp>
        <p:sp>
          <p:nvSpPr>
            <p:cNvPr id="205867" name="Text Box 43"/>
            <p:cNvSpPr txBox="1">
              <a:spLocks noChangeArrowheads="1"/>
            </p:cNvSpPr>
            <p:nvPr/>
          </p:nvSpPr>
          <p:spPr bwMode="auto">
            <a:xfrm>
              <a:off x="3397" y="1728"/>
              <a:ext cx="4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V</a:t>
              </a:r>
              <a:r>
                <a:rPr lang="en-US" altLang="zh-CN" b="1" baseline="-25000"/>
                <a:t>OUT</a:t>
              </a:r>
            </a:p>
          </p:txBody>
        </p:sp>
        <p:sp>
          <p:nvSpPr>
            <p:cNvPr id="205868" name="Text Box 44"/>
            <p:cNvSpPr txBox="1">
              <a:spLocks noChangeArrowheads="1"/>
            </p:cNvSpPr>
            <p:nvPr/>
          </p:nvSpPr>
          <p:spPr bwMode="auto">
            <a:xfrm>
              <a:off x="1834" y="2064"/>
              <a:ext cx="3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V</a:t>
              </a:r>
              <a:r>
                <a:rPr lang="en-US" altLang="zh-CN" b="1" baseline="-25000"/>
                <a:t>IN</a:t>
              </a:r>
            </a:p>
          </p:txBody>
        </p:sp>
        <p:sp>
          <p:nvSpPr>
            <p:cNvPr id="205869" name="Text Box 45"/>
            <p:cNvSpPr txBox="1">
              <a:spLocks noChangeArrowheads="1"/>
            </p:cNvSpPr>
            <p:nvPr/>
          </p:nvSpPr>
          <p:spPr bwMode="auto">
            <a:xfrm>
              <a:off x="2976" y="1392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Tp</a:t>
              </a:r>
            </a:p>
          </p:txBody>
        </p:sp>
        <p:sp>
          <p:nvSpPr>
            <p:cNvPr id="205870" name="Text Box 46"/>
            <p:cNvSpPr txBox="1">
              <a:spLocks noChangeArrowheads="1"/>
            </p:cNvSpPr>
            <p:nvPr/>
          </p:nvSpPr>
          <p:spPr bwMode="auto">
            <a:xfrm>
              <a:off x="2976" y="2112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Tn</a:t>
              </a:r>
            </a:p>
          </p:txBody>
        </p:sp>
      </p:grpSp>
      <p:sp>
        <p:nvSpPr>
          <p:cNvPr id="205871" name="Text Box 47"/>
          <p:cNvSpPr txBox="1">
            <a:spLocks noChangeArrowheads="1"/>
          </p:cNvSpPr>
          <p:nvPr/>
        </p:nvSpPr>
        <p:spPr bwMode="auto">
          <a:xfrm>
            <a:off x="329161" y="857080"/>
            <a:ext cx="64780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  <a:cs typeface="Times New Roman" pitchFamily="18" charset="0"/>
              </a:rPr>
              <a:t>current   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  <a:cs typeface="Times New Roman" pitchFamily="18" charset="0"/>
              </a:rPr>
              <a:t>spikes  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  <a:cs typeface="Times New Roman" pitchFamily="18" charset="0"/>
              </a:rPr>
              <a:t>&amp;  decoupling   capacitors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179512" y="5445223"/>
            <a:ext cx="87129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当输出在</a:t>
            </a:r>
            <a:r>
              <a:rPr lang="zh-CN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高、低电平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之间变化时，通过部分导通的</a:t>
            </a:r>
            <a:r>
              <a:rPr lang="en-US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Tp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和</a:t>
            </a:r>
            <a:r>
              <a:rPr lang="en-US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Tn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，在</a:t>
            </a:r>
            <a:r>
              <a:rPr lang="en-US" altLang="zh-CN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Vcc</a:t>
            </a:r>
            <a:r>
              <a:rPr lang="zh-CN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和地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之间存在电流。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9" name="灯片编号占位符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54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428604"/>
            <a:ext cx="7772400" cy="762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CMOS</a:t>
            </a:r>
            <a:r>
              <a:rPr lang="zh-CN" altLang="en-US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动态电气</a:t>
            </a:r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特性总结</a:t>
            </a:r>
            <a:endParaRPr lang="zh-CN" altLang="en-US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457340"/>
            <a:ext cx="78486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考虑两个方面：</a:t>
            </a:r>
          </a:p>
          <a:p>
            <a:pPr>
              <a:buFont typeface="Wingdings" pitchFamily="2" charset="2"/>
              <a:buNone/>
            </a:pPr>
            <a:endParaRPr lang="zh-CN" altLang="en-US" dirty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dirty="0">
                <a:latin typeface="黑体" pitchFamily="2" charset="-122"/>
                <a:ea typeface="黑体" pitchFamily="2" charset="-122"/>
              </a:rPr>
              <a:t>速度</a:t>
            </a:r>
          </a:p>
          <a:p>
            <a:pPr lvl="1"/>
            <a:endParaRPr lang="en-US" altLang="zh-CN" sz="3200" dirty="0" smtClean="0">
              <a:latin typeface="黑体" pitchFamily="2" charset="-122"/>
              <a:ea typeface="黑体" pitchFamily="2" charset="-122"/>
            </a:endParaRPr>
          </a:p>
          <a:p>
            <a:pPr lvl="1"/>
            <a:endParaRPr lang="zh-CN" altLang="en-US" sz="3200" dirty="0">
              <a:latin typeface="黑体" pitchFamily="2" charset="-122"/>
              <a:ea typeface="黑体" pitchFamily="2" charset="-122"/>
            </a:endParaRPr>
          </a:p>
          <a:p>
            <a:pPr lvl="1"/>
            <a:endParaRPr lang="zh-CN" altLang="en-US" sz="3200" dirty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dirty="0">
                <a:latin typeface="黑体" pitchFamily="2" charset="-122"/>
                <a:ea typeface="黑体" pitchFamily="2" charset="-122"/>
              </a:rPr>
              <a:t>功耗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28800" y="2285993"/>
            <a:ext cx="5972175" cy="1346201"/>
            <a:chOff x="1152" y="1375"/>
            <a:chExt cx="3762" cy="848"/>
          </a:xfrm>
        </p:grpSpPr>
        <p:sp>
          <p:nvSpPr>
            <p:cNvPr id="206853" name="Rectangle 5"/>
            <p:cNvSpPr>
              <a:spLocks noChangeArrowheads="1"/>
            </p:cNvSpPr>
            <p:nvPr/>
          </p:nvSpPr>
          <p:spPr bwMode="auto">
            <a:xfrm>
              <a:off x="1296" y="1375"/>
              <a:ext cx="322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转换时间</a:t>
              </a:r>
              <a:r>
                <a:rPr lang="zh-CN" altLang="en-US" sz="2800" b="1" dirty="0">
                  <a:latin typeface="Arial" charset="0"/>
                  <a:ea typeface="楷体_GB2312" pitchFamily="49" charset="-122"/>
                </a:rPr>
                <a:t>（</a:t>
              </a:r>
              <a:r>
                <a:rPr lang="en-US" altLang="zh-CN" sz="2800" b="1" dirty="0">
                  <a:latin typeface="Arial" charset="0"/>
                  <a:ea typeface="楷体_GB2312" pitchFamily="49" charset="-122"/>
                </a:rPr>
                <a:t>transition  time）</a:t>
              </a:r>
              <a:endParaRPr lang="zh-CN" altLang="en-US" sz="2800" b="1" dirty="0"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206854" name="Rectangle 6"/>
            <p:cNvSpPr>
              <a:spLocks noChangeArrowheads="1"/>
            </p:cNvSpPr>
            <p:nvPr/>
          </p:nvSpPr>
          <p:spPr bwMode="auto">
            <a:xfrm>
              <a:off x="1296" y="1855"/>
              <a:ext cx="361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传播延迟</a:t>
              </a:r>
              <a:r>
                <a:rPr lang="zh-CN" altLang="en-US" sz="2800" b="1" dirty="0">
                  <a:latin typeface="Arial" charset="0"/>
                  <a:ea typeface="楷体_GB2312" pitchFamily="49" charset="-122"/>
                </a:rPr>
                <a:t>（</a:t>
              </a:r>
              <a:r>
                <a:rPr lang="en-US" altLang="zh-CN" sz="2800" b="1" dirty="0">
                  <a:latin typeface="Arial" charset="0"/>
                  <a:ea typeface="楷体_GB2312" pitchFamily="49" charset="-122"/>
                </a:rPr>
                <a:t>propagation  delay）</a:t>
              </a:r>
              <a:endParaRPr lang="zh-CN" altLang="en-US" sz="2800" b="1" dirty="0"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206855" name="AutoShape 7"/>
            <p:cNvSpPr>
              <a:spLocks/>
            </p:cNvSpPr>
            <p:nvPr/>
          </p:nvSpPr>
          <p:spPr bwMode="auto">
            <a:xfrm>
              <a:off x="1152" y="1440"/>
              <a:ext cx="144" cy="672"/>
            </a:xfrm>
            <a:prstGeom prst="leftBrace">
              <a:avLst>
                <a:gd name="adj1" fmla="val 38889"/>
                <a:gd name="adj2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835150" y="4643447"/>
            <a:ext cx="7389813" cy="1346201"/>
            <a:chOff x="1152" y="1375"/>
            <a:chExt cx="4655" cy="848"/>
          </a:xfrm>
        </p:grpSpPr>
        <p:sp>
          <p:nvSpPr>
            <p:cNvPr id="206857" name="Rectangle 9"/>
            <p:cNvSpPr>
              <a:spLocks noChangeArrowheads="1"/>
            </p:cNvSpPr>
            <p:nvPr/>
          </p:nvSpPr>
          <p:spPr bwMode="auto">
            <a:xfrm>
              <a:off x="1296" y="1375"/>
              <a:ext cx="418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静态功耗</a:t>
              </a:r>
              <a:r>
                <a:rPr lang="zh-CN" altLang="en-US" sz="2800" b="1" dirty="0">
                  <a:latin typeface="Arial" charset="0"/>
                  <a:ea typeface="楷体_GB2312" pitchFamily="49" charset="-122"/>
                </a:rPr>
                <a:t>（</a:t>
              </a:r>
              <a:r>
                <a:rPr lang="en-US" altLang="zh-CN" sz="2800" b="1" dirty="0">
                  <a:latin typeface="Arial" charset="0"/>
                  <a:ea typeface="楷体_GB2312" pitchFamily="49" charset="-122"/>
                </a:rPr>
                <a:t>static power dissipation）</a:t>
              </a:r>
              <a:endParaRPr lang="zh-CN" altLang="en-US" sz="2800" b="1" dirty="0"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206858" name="Rectangle 10"/>
            <p:cNvSpPr>
              <a:spLocks noChangeArrowheads="1"/>
            </p:cNvSpPr>
            <p:nvPr/>
          </p:nvSpPr>
          <p:spPr bwMode="auto">
            <a:xfrm>
              <a:off x="1296" y="1855"/>
              <a:ext cx="451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动态功耗</a:t>
              </a:r>
              <a:r>
                <a:rPr lang="zh-CN" altLang="en-US" sz="2800" b="1" dirty="0">
                  <a:latin typeface="Arial" charset="0"/>
                  <a:ea typeface="楷体_GB2312" pitchFamily="49" charset="-122"/>
                </a:rPr>
                <a:t>（</a:t>
              </a:r>
              <a:r>
                <a:rPr lang="en-US" altLang="zh-CN" sz="2800" b="1" dirty="0">
                  <a:latin typeface="Arial" charset="0"/>
                  <a:ea typeface="楷体_GB2312" pitchFamily="49" charset="-122"/>
                </a:rPr>
                <a:t>dynamic power dissipation）</a:t>
              </a:r>
              <a:endParaRPr lang="zh-CN" altLang="en-US" sz="2800" b="1" dirty="0"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206859" name="AutoShape 11"/>
            <p:cNvSpPr>
              <a:spLocks/>
            </p:cNvSpPr>
            <p:nvPr/>
          </p:nvSpPr>
          <p:spPr bwMode="auto">
            <a:xfrm>
              <a:off x="1152" y="1440"/>
              <a:ext cx="144" cy="672"/>
            </a:xfrm>
            <a:prstGeom prst="leftBrace">
              <a:avLst>
                <a:gd name="adj1" fmla="val 38889"/>
                <a:gd name="adj2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55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9064"/>
            <a:ext cx="8772524" cy="738664"/>
          </a:xfrm>
        </p:spPr>
        <p:txBody>
          <a:bodyPr/>
          <a:lstStyle/>
          <a:p>
            <a:r>
              <a:rPr lang="en-US" altLang="zh-CN" sz="4200" b="1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4200" b="1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.</a:t>
            </a:r>
            <a:r>
              <a:rPr lang="en-US" altLang="zh-CN" sz="4200" b="1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4.4</a:t>
            </a:r>
            <a:r>
              <a:rPr lang="zh-CN" altLang="en-US" sz="4200" b="1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   其他类型</a:t>
            </a:r>
            <a:r>
              <a:rPr lang="en-US" altLang="zh-CN" sz="4200" b="1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CMOS</a:t>
            </a:r>
            <a:r>
              <a:rPr lang="zh-CN" altLang="en-US" sz="42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输入输出结构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714488"/>
            <a:ext cx="7848600" cy="4114800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传输</a:t>
            </a:r>
            <a:r>
              <a:rPr lang="zh-CN" altLang="en-US" b="1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门</a:t>
            </a:r>
            <a:endParaRPr lang="en-US" altLang="zh-CN" b="1" dirty="0" smtClean="0">
              <a:solidFill>
                <a:srgbClr val="FFFF00"/>
              </a:solidFill>
              <a:latin typeface="黑体" pitchFamily="2" charset="-122"/>
              <a:ea typeface="黑体" pitchFamily="2" charset="-122"/>
            </a:endParaRPr>
          </a:p>
          <a:p>
            <a:r>
              <a:rPr lang="en-US" altLang="zh-CN" b="1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Transmission Gate</a:t>
            </a:r>
            <a:endParaRPr lang="zh-CN" altLang="en-US" b="1" dirty="0">
              <a:solidFill>
                <a:srgbClr val="FFFF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4644008" y="1428736"/>
            <a:ext cx="500066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当</a:t>
            </a:r>
            <a:r>
              <a:rPr lang="en-US" altLang="zh-CN" sz="2800" b="1" dirty="0">
                <a:latin typeface="华文新魏" pitchFamily="2" charset="-122"/>
                <a:ea typeface="华文新魏" pitchFamily="2" charset="-122"/>
              </a:rPr>
              <a:t>EN = 0，EN_L = 1，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zh-CN" sz="2800" b="1" dirty="0">
                <a:latin typeface="华文新魏" pitchFamily="2" charset="-122"/>
                <a:ea typeface="华文新魏" pitchFamily="2" charset="-122"/>
              </a:rPr>
              <a:t>      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晶体管截止，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zh-CN" sz="2800" b="1" dirty="0">
                <a:latin typeface="华文新魏" pitchFamily="2" charset="-122"/>
                <a:ea typeface="华文新魏" pitchFamily="2" charset="-122"/>
              </a:rPr>
              <a:t>       A、B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断开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当</a:t>
            </a:r>
            <a:r>
              <a:rPr lang="en-US" altLang="zh-CN" sz="2800" b="1" dirty="0">
                <a:latin typeface="华文新魏" pitchFamily="2" charset="-122"/>
                <a:ea typeface="华文新魏" pitchFamily="2" charset="-122"/>
              </a:rPr>
              <a:t>EN = 1，EN_L = 0，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zh-CN" sz="2800" b="1" dirty="0">
                <a:latin typeface="华文新魏" pitchFamily="2" charset="-122"/>
                <a:ea typeface="华文新魏" pitchFamily="2" charset="-122"/>
              </a:rPr>
              <a:t>     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晶体管导通，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 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zh-CN" sz="2800" b="1" dirty="0">
                <a:latin typeface="华文新魏" pitchFamily="2" charset="-122"/>
                <a:ea typeface="华文新魏" pitchFamily="2" charset="-122"/>
              </a:rPr>
              <a:t>      A、B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之间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低阻抗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连接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v"/>
            </a:pPr>
            <a:r>
              <a:rPr lang="zh-CN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双向器件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v"/>
            </a:pPr>
            <a:r>
              <a:rPr lang="zh-CN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传播延迟非常短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7921" y="3213199"/>
            <a:ext cx="3073401" cy="2232025"/>
            <a:chOff x="224" y="1378"/>
            <a:chExt cx="1936" cy="140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64" y="1536"/>
              <a:ext cx="1056" cy="1104"/>
              <a:chOff x="3456" y="1296"/>
              <a:chExt cx="1056" cy="1104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 rot="5400000">
                <a:off x="3792" y="1488"/>
                <a:ext cx="384" cy="384"/>
                <a:chOff x="2880" y="1008"/>
                <a:chExt cx="384" cy="384"/>
              </a:xfrm>
            </p:grpSpPr>
            <p:sp>
              <p:nvSpPr>
                <p:cNvPr id="207880" name="Line 8"/>
                <p:cNvSpPr>
                  <a:spLocks noChangeShapeType="1"/>
                </p:cNvSpPr>
                <p:nvPr/>
              </p:nvSpPr>
              <p:spPr bwMode="auto">
                <a:xfrm>
                  <a:off x="2976" y="1104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07881" name="Line 9"/>
                <p:cNvSpPr>
                  <a:spLocks noChangeShapeType="1"/>
                </p:cNvSpPr>
                <p:nvPr/>
              </p:nvSpPr>
              <p:spPr bwMode="auto">
                <a:xfrm>
                  <a:off x="3072" y="1008"/>
                  <a:ext cx="0" cy="3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07882" name="Line 10"/>
                <p:cNvSpPr>
                  <a:spLocks noChangeShapeType="1"/>
                </p:cNvSpPr>
                <p:nvPr/>
              </p:nvSpPr>
              <p:spPr bwMode="auto">
                <a:xfrm>
                  <a:off x="3072" y="1104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07883" name="Line 11"/>
                <p:cNvSpPr>
                  <a:spLocks noChangeShapeType="1"/>
                </p:cNvSpPr>
                <p:nvPr/>
              </p:nvSpPr>
              <p:spPr bwMode="auto">
                <a:xfrm>
                  <a:off x="3072" y="1296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07884" name="Oval 12"/>
                <p:cNvSpPr>
                  <a:spLocks noChangeArrowheads="1"/>
                </p:cNvSpPr>
                <p:nvPr/>
              </p:nvSpPr>
              <p:spPr bwMode="auto">
                <a:xfrm>
                  <a:off x="2880" y="1152"/>
                  <a:ext cx="73" cy="73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07885" name="Line 13"/>
              <p:cNvSpPr>
                <a:spLocks noChangeShapeType="1"/>
              </p:cNvSpPr>
              <p:nvPr/>
            </p:nvSpPr>
            <p:spPr bwMode="auto">
              <a:xfrm>
                <a:off x="3456" y="1296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07886" name="Line 14"/>
              <p:cNvSpPr>
                <a:spLocks noChangeShapeType="1"/>
              </p:cNvSpPr>
              <p:nvPr/>
            </p:nvSpPr>
            <p:spPr bwMode="auto">
              <a:xfrm>
                <a:off x="3984" y="129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07887" name="Line 15"/>
              <p:cNvSpPr>
                <a:spLocks noChangeShapeType="1"/>
              </p:cNvSpPr>
              <p:nvPr/>
            </p:nvSpPr>
            <p:spPr bwMode="auto">
              <a:xfrm flipV="1">
                <a:off x="3984" y="2160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 rot="-5400000">
                <a:off x="3840" y="1824"/>
                <a:ext cx="288" cy="384"/>
                <a:chOff x="2976" y="1680"/>
                <a:chExt cx="288" cy="384"/>
              </a:xfrm>
            </p:grpSpPr>
            <p:sp>
              <p:nvSpPr>
                <p:cNvPr id="207889" name="Line 17"/>
                <p:cNvSpPr>
                  <a:spLocks noChangeShapeType="1"/>
                </p:cNvSpPr>
                <p:nvPr/>
              </p:nvSpPr>
              <p:spPr bwMode="auto">
                <a:xfrm>
                  <a:off x="2976" y="1776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07890" name="Line 18"/>
                <p:cNvSpPr>
                  <a:spLocks noChangeShapeType="1"/>
                </p:cNvSpPr>
                <p:nvPr/>
              </p:nvSpPr>
              <p:spPr bwMode="auto">
                <a:xfrm>
                  <a:off x="3072" y="1680"/>
                  <a:ext cx="0" cy="3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07891" name="Line 19"/>
                <p:cNvSpPr>
                  <a:spLocks noChangeShapeType="1"/>
                </p:cNvSpPr>
                <p:nvPr/>
              </p:nvSpPr>
              <p:spPr bwMode="auto">
                <a:xfrm>
                  <a:off x="3072" y="1776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07892" name="Line 20"/>
                <p:cNvSpPr>
                  <a:spLocks noChangeShapeType="1"/>
                </p:cNvSpPr>
                <p:nvPr/>
              </p:nvSpPr>
              <p:spPr bwMode="auto">
                <a:xfrm>
                  <a:off x="3072" y="1968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sp>
            <p:nvSpPr>
              <p:cNvPr id="207893" name="Line 21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oval" w="med" len="med"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07894" name="Line 22"/>
              <p:cNvSpPr>
                <a:spLocks noChangeShapeType="1"/>
              </p:cNvSpPr>
              <p:nvPr/>
            </p:nvSpPr>
            <p:spPr bwMode="auto">
              <a:xfrm flipH="1">
                <a:off x="3456" y="2400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07895" name="Line 23"/>
              <p:cNvSpPr>
                <a:spLocks noChangeShapeType="1"/>
              </p:cNvSpPr>
              <p:nvPr/>
            </p:nvSpPr>
            <p:spPr bwMode="auto">
              <a:xfrm flipH="1">
                <a:off x="3456" y="1872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oval" w="med" len="med"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207896" name="Text Box 24"/>
            <p:cNvSpPr txBox="1">
              <a:spLocks noChangeArrowheads="1"/>
            </p:cNvSpPr>
            <p:nvPr/>
          </p:nvSpPr>
          <p:spPr bwMode="auto">
            <a:xfrm>
              <a:off x="528" y="2496"/>
              <a:ext cx="3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EN</a:t>
              </a:r>
            </a:p>
          </p:txBody>
        </p:sp>
        <p:sp>
          <p:nvSpPr>
            <p:cNvPr id="207897" name="Text Box 25"/>
            <p:cNvSpPr txBox="1">
              <a:spLocks noChangeArrowheads="1"/>
            </p:cNvSpPr>
            <p:nvPr/>
          </p:nvSpPr>
          <p:spPr bwMode="auto">
            <a:xfrm>
              <a:off x="224" y="1378"/>
              <a:ext cx="5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EN_L</a:t>
              </a:r>
            </a:p>
          </p:txBody>
        </p:sp>
        <p:sp>
          <p:nvSpPr>
            <p:cNvPr id="207898" name="Text Box 26"/>
            <p:cNvSpPr txBox="1">
              <a:spLocks noChangeArrowheads="1"/>
            </p:cNvSpPr>
            <p:nvPr/>
          </p:nvSpPr>
          <p:spPr bwMode="auto">
            <a:xfrm>
              <a:off x="624" y="1968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A</a:t>
              </a:r>
            </a:p>
          </p:txBody>
        </p:sp>
        <p:sp>
          <p:nvSpPr>
            <p:cNvPr id="207899" name="Text Box 27"/>
            <p:cNvSpPr txBox="1">
              <a:spLocks noChangeArrowheads="1"/>
            </p:cNvSpPr>
            <p:nvPr/>
          </p:nvSpPr>
          <p:spPr bwMode="auto">
            <a:xfrm>
              <a:off x="1930" y="1968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B</a:t>
              </a:r>
            </a:p>
          </p:txBody>
        </p:sp>
      </p:grpSp>
      <p:sp>
        <p:nvSpPr>
          <p:cNvPr id="28" name="灯片编号占位符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56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7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7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7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7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7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7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78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build="p" autoUpdateAnimBg="0"/>
      <p:bldP spid="207876" grpId="0" uiExpand="1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71414"/>
            <a:ext cx="7772400" cy="707886"/>
          </a:xfrm>
        </p:spPr>
        <p:txBody>
          <a:bodyPr/>
          <a:lstStyle/>
          <a:p>
            <a:r>
              <a:rPr lang="zh-CN" altLang="en-US" sz="4000" b="1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施密特触发反相器</a:t>
            </a:r>
            <a:endParaRPr lang="zh-CN" altLang="en-US" sz="4000" b="1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2844" y="962035"/>
            <a:ext cx="4022725" cy="4252915"/>
            <a:chOff x="250" y="963"/>
            <a:chExt cx="2534" cy="2679"/>
          </a:xfrm>
        </p:grpSpPr>
        <p:sp>
          <p:nvSpPr>
            <p:cNvPr id="208900" name="Line 4"/>
            <p:cNvSpPr>
              <a:spLocks noChangeShapeType="1"/>
            </p:cNvSpPr>
            <p:nvPr/>
          </p:nvSpPr>
          <p:spPr bwMode="auto">
            <a:xfrm flipV="1">
              <a:off x="682" y="2880"/>
              <a:ext cx="177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8901" name="Line 5"/>
            <p:cNvSpPr>
              <a:spLocks noChangeShapeType="1"/>
            </p:cNvSpPr>
            <p:nvPr/>
          </p:nvSpPr>
          <p:spPr bwMode="auto">
            <a:xfrm flipV="1">
              <a:off x="682" y="1299"/>
              <a:ext cx="0" cy="15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8902" name="Line 6"/>
            <p:cNvSpPr>
              <a:spLocks noChangeShapeType="1"/>
            </p:cNvSpPr>
            <p:nvPr/>
          </p:nvSpPr>
          <p:spPr bwMode="auto">
            <a:xfrm flipV="1">
              <a:off x="682" y="1728"/>
              <a:ext cx="624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8903" name="Arc 7"/>
            <p:cNvSpPr>
              <a:spLocks/>
            </p:cNvSpPr>
            <p:nvPr/>
          </p:nvSpPr>
          <p:spPr bwMode="auto">
            <a:xfrm>
              <a:off x="1210" y="1732"/>
              <a:ext cx="240" cy="364"/>
            </a:xfrm>
            <a:custGeom>
              <a:avLst/>
              <a:gdLst>
                <a:gd name="G0" fmla="+- 0 0 0"/>
                <a:gd name="G1" fmla="+- 20265 0 0"/>
                <a:gd name="G2" fmla="+- 21600 0 0"/>
                <a:gd name="T0" fmla="*/ 7475 w 20770"/>
                <a:gd name="T1" fmla="*/ 0 h 20265"/>
                <a:gd name="T2" fmla="*/ 20770 w 20770"/>
                <a:gd name="T3" fmla="*/ 14335 h 20265"/>
                <a:gd name="T4" fmla="*/ 0 w 20770"/>
                <a:gd name="T5" fmla="*/ 20265 h 20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70" h="20265" fill="none" extrusionOk="0">
                  <a:moveTo>
                    <a:pt x="7475" y="-1"/>
                  </a:moveTo>
                  <a:cubicBezTo>
                    <a:pt x="13939" y="2384"/>
                    <a:pt x="18878" y="7709"/>
                    <a:pt x="20770" y="14334"/>
                  </a:cubicBezTo>
                </a:path>
                <a:path w="20770" h="20265" stroke="0" extrusionOk="0">
                  <a:moveTo>
                    <a:pt x="7475" y="-1"/>
                  </a:moveTo>
                  <a:cubicBezTo>
                    <a:pt x="13939" y="2384"/>
                    <a:pt x="18878" y="7709"/>
                    <a:pt x="20770" y="14334"/>
                  </a:cubicBezTo>
                  <a:lnTo>
                    <a:pt x="0" y="20265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8904" name="Arc 8"/>
            <p:cNvSpPr>
              <a:spLocks/>
            </p:cNvSpPr>
            <p:nvPr/>
          </p:nvSpPr>
          <p:spPr bwMode="auto">
            <a:xfrm flipH="1" flipV="1">
              <a:off x="1258" y="2640"/>
              <a:ext cx="192" cy="19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8905" name="Line 9"/>
            <p:cNvSpPr>
              <a:spLocks noChangeShapeType="1"/>
            </p:cNvSpPr>
            <p:nvPr/>
          </p:nvSpPr>
          <p:spPr bwMode="auto">
            <a:xfrm flipV="1">
              <a:off x="1450" y="2832"/>
              <a:ext cx="662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8906" name="Text Box 10"/>
            <p:cNvSpPr txBox="1">
              <a:spLocks noChangeArrowheads="1"/>
            </p:cNvSpPr>
            <p:nvPr/>
          </p:nvSpPr>
          <p:spPr bwMode="auto">
            <a:xfrm>
              <a:off x="250" y="963"/>
              <a:ext cx="4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V</a:t>
              </a:r>
              <a:r>
                <a:rPr lang="en-US" altLang="zh-CN" b="1" baseline="-25000" dirty="0"/>
                <a:t>OUT</a:t>
              </a:r>
            </a:p>
          </p:txBody>
        </p:sp>
        <p:sp>
          <p:nvSpPr>
            <p:cNvPr id="208907" name="Text Box 11"/>
            <p:cNvSpPr txBox="1">
              <a:spLocks noChangeArrowheads="1"/>
            </p:cNvSpPr>
            <p:nvPr/>
          </p:nvSpPr>
          <p:spPr bwMode="auto">
            <a:xfrm>
              <a:off x="2458" y="2736"/>
              <a:ext cx="3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V</a:t>
              </a:r>
              <a:r>
                <a:rPr lang="en-US" altLang="zh-CN" b="1" baseline="-25000"/>
                <a:t>IN</a:t>
              </a:r>
            </a:p>
          </p:txBody>
        </p:sp>
        <p:sp>
          <p:nvSpPr>
            <p:cNvPr id="208908" name="Line 12"/>
            <p:cNvSpPr>
              <a:spLocks noChangeShapeType="1"/>
            </p:cNvSpPr>
            <p:nvPr/>
          </p:nvSpPr>
          <p:spPr bwMode="auto">
            <a:xfrm>
              <a:off x="1546" y="2883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8909" name="Text Box 13"/>
            <p:cNvSpPr txBox="1">
              <a:spLocks noChangeArrowheads="1"/>
            </p:cNvSpPr>
            <p:nvPr/>
          </p:nvSpPr>
          <p:spPr bwMode="auto">
            <a:xfrm>
              <a:off x="1978" y="2979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5.0</a:t>
              </a:r>
              <a:endParaRPr lang="zh-CN" altLang="en-US" b="1"/>
            </a:p>
          </p:txBody>
        </p:sp>
        <p:sp>
          <p:nvSpPr>
            <p:cNvPr id="208910" name="Text Box 14"/>
            <p:cNvSpPr txBox="1">
              <a:spLocks noChangeArrowheads="1"/>
            </p:cNvSpPr>
            <p:nvPr/>
          </p:nvSpPr>
          <p:spPr bwMode="auto">
            <a:xfrm>
              <a:off x="1066" y="2979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2.1</a:t>
              </a:r>
              <a:endParaRPr lang="zh-CN" altLang="en-US" b="1"/>
            </a:p>
          </p:txBody>
        </p:sp>
        <p:sp>
          <p:nvSpPr>
            <p:cNvPr id="208911" name="Text Box 15"/>
            <p:cNvSpPr txBox="1">
              <a:spLocks noChangeArrowheads="1"/>
            </p:cNvSpPr>
            <p:nvPr/>
          </p:nvSpPr>
          <p:spPr bwMode="auto">
            <a:xfrm>
              <a:off x="1402" y="2979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2.9</a:t>
              </a:r>
              <a:endParaRPr lang="zh-CN" altLang="en-US" b="1"/>
            </a:p>
          </p:txBody>
        </p:sp>
        <p:sp>
          <p:nvSpPr>
            <p:cNvPr id="208912" name="Line 16"/>
            <p:cNvSpPr>
              <a:spLocks noChangeShapeType="1"/>
            </p:cNvSpPr>
            <p:nvPr/>
          </p:nvSpPr>
          <p:spPr bwMode="auto">
            <a:xfrm>
              <a:off x="2122" y="288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8913" name="Line 17"/>
            <p:cNvSpPr>
              <a:spLocks noChangeShapeType="1"/>
            </p:cNvSpPr>
            <p:nvPr/>
          </p:nvSpPr>
          <p:spPr bwMode="auto">
            <a:xfrm>
              <a:off x="1258" y="2883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8914" name="Text Box 18"/>
            <p:cNvSpPr txBox="1">
              <a:spLocks noChangeArrowheads="1"/>
            </p:cNvSpPr>
            <p:nvPr/>
          </p:nvSpPr>
          <p:spPr bwMode="auto">
            <a:xfrm>
              <a:off x="346" y="1587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5.0</a:t>
              </a:r>
              <a:endParaRPr lang="zh-CN" altLang="en-US" b="1"/>
            </a:p>
          </p:txBody>
        </p:sp>
        <p:sp>
          <p:nvSpPr>
            <p:cNvPr id="208915" name="Text Box 19"/>
            <p:cNvSpPr txBox="1">
              <a:spLocks noChangeArrowheads="1"/>
            </p:cNvSpPr>
            <p:nvPr/>
          </p:nvSpPr>
          <p:spPr bwMode="auto">
            <a:xfrm>
              <a:off x="655" y="3312"/>
              <a:ext cx="200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输入</a:t>
              </a:r>
              <a:r>
                <a:rPr lang="en-US" altLang="zh-CN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-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输出传输特性</a:t>
              </a:r>
              <a:endPara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endParaRPr>
            </a:p>
          </p:txBody>
        </p:sp>
        <p:sp>
          <p:nvSpPr>
            <p:cNvPr id="208916" name="Arc 20"/>
            <p:cNvSpPr>
              <a:spLocks/>
            </p:cNvSpPr>
            <p:nvPr/>
          </p:nvSpPr>
          <p:spPr bwMode="auto">
            <a:xfrm>
              <a:off x="970" y="1728"/>
              <a:ext cx="240" cy="364"/>
            </a:xfrm>
            <a:custGeom>
              <a:avLst/>
              <a:gdLst>
                <a:gd name="G0" fmla="+- 0 0 0"/>
                <a:gd name="G1" fmla="+- 20265 0 0"/>
                <a:gd name="G2" fmla="+- 21600 0 0"/>
                <a:gd name="T0" fmla="*/ 7475 w 20770"/>
                <a:gd name="T1" fmla="*/ 0 h 20265"/>
                <a:gd name="T2" fmla="*/ 20770 w 20770"/>
                <a:gd name="T3" fmla="*/ 14335 h 20265"/>
                <a:gd name="T4" fmla="*/ 0 w 20770"/>
                <a:gd name="T5" fmla="*/ 20265 h 20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70" h="20265" fill="none" extrusionOk="0">
                  <a:moveTo>
                    <a:pt x="7475" y="-1"/>
                  </a:moveTo>
                  <a:cubicBezTo>
                    <a:pt x="13939" y="2384"/>
                    <a:pt x="18878" y="7709"/>
                    <a:pt x="20770" y="14334"/>
                  </a:cubicBezTo>
                </a:path>
                <a:path w="20770" h="20265" stroke="0" extrusionOk="0">
                  <a:moveTo>
                    <a:pt x="7475" y="-1"/>
                  </a:moveTo>
                  <a:cubicBezTo>
                    <a:pt x="13939" y="2384"/>
                    <a:pt x="18878" y="7709"/>
                    <a:pt x="20770" y="14334"/>
                  </a:cubicBezTo>
                  <a:lnTo>
                    <a:pt x="0" y="20265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8918" name="Arc 22"/>
            <p:cNvSpPr>
              <a:spLocks/>
            </p:cNvSpPr>
            <p:nvPr/>
          </p:nvSpPr>
          <p:spPr bwMode="auto">
            <a:xfrm flipH="1" flipV="1">
              <a:off x="1498" y="2640"/>
              <a:ext cx="192" cy="19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8919" name="Line 23"/>
            <p:cNvSpPr>
              <a:spLocks noChangeShapeType="1"/>
            </p:cNvSpPr>
            <p:nvPr/>
          </p:nvSpPr>
          <p:spPr bwMode="auto">
            <a:xfrm>
              <a:off x="1450" y="1968"/>
              <a:ext cx="48" cy="676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 type="none"/>
              <a:tailEnd type="arrow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8920" name="Text Box 24"/>
            <p:cNvSpPr txBox="1">
              <a:spLocks noChangeArrowheads="1"/>
            </p:cNvSpPr>
            <p:nvPr/>
          </p:nvSpPr>
          <p:spPr bwMode="auto">
            <a:xfrm>
              <a:off x="1309" y="1392"/>
              <a:ext cx="4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Tahoma" pitchFamily="34" charset="0"/>
                </a:rPr>
                <a:t>V</a:t>
              </a:r>
              <a:r>
                <a:rPr lang="en-US" altLang="zh-CN" b="1" baseline="-25000">
                  <a:latin typeface="Tahoma" pitchFamily="34" charset="0"/>
                </a:rPr>
                <a:t>T+</a:t>
              </a:r>
            </a:p>
          </p:txBody>
        </p:sp>
        <p:sp>
          <p:nvSpPr>
            <p:cNvPr id="208921" name="Text Box 25"/>
            <p:cNvSpPr txBox="1">
              <a:spLocks noChangeArrowheads="1"/>
            </p:cNvSpPr>
            <p:nvPr/>
          </p:nvSpPr>
          <p:spPr bwMode="auto">
            <a:xfrm>
              <a:off x="879" y="1392"/>
              <a:ext cx="3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Tahoma" pitchFamily="34" charset="0"/>
                </a:rPr>
                <a:t>V</a:t>
              </a:r>
              <a:r>
                <a:rPr lang="en-US" altLang="zh-CN" b="1" baseline="-25000">
                  <a:latin typeface="Tahoma" pitchFamily="34" charset="0"/>
                </a:rPr>
                <a:t>T-</a:t>
              </a: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4557738" y="952488"/>
            <a:ext cx="3657600" cy="762000"/>
            <a:chOff x="1776" y="720"/>
            <a:chExt cx="2304" cy="480"/>
          </a:xfrm>
        </p:grpSpPr>
        <p:grpSp>
          <p:nvGrpSpPr>
            <p:cNvPr id="7" name="Group 44"/>
            <p:cNvGrpSpPr>
              <a:grpSpLocks/>
            </p:cNvGrpSpPr>
            <p:nvPr/>
          </p:nvGrpSpPr>
          <p:grpSpPr bwMode="auto">
            <a:xfrm>
              <a:off x="2976" y="720"/>
              <a:ext cx="1104" cy="480"/>
              <a:chOff x="1056" y="1344"/>
              <a:chExt cx="1392" cy="672"/>
            </a:xfrm>
          </p:grpSpPr>
          <p:sp>
            <p:nvSpPr>
              <p:cNvPr id="208941" name="AutoShape 45"/>
              <p:cNvSpPr>
                <a:spLocks noChangeArrowheads="1"/>
              </p:cNvSpPr>
              <p:nvPr/>
            </p:nvSpPr>
            <p:spPr bwMode="auto">
              <a:xfrm rot="5400000">
                <a:off x="1368" y="1416"/>
                <a:ext cx="672" cy="528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8942" name="Oval 46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96" cy="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8943" name="Line 47"/>
              <p:cNvSpPr>
                <a:spLocks noChangeShapeType="1"/>
              </p:cNvSpPr>
              <p:nvPr/>
            </p:nvSpPr>
            <p:spPr bwMode="auto">
              <a:xfrm>
                <a:off x="2064" y="1680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grpSp>
            <p:nvGrpSpPr>
              <p:cNvPr id="8" name="Group 48"/>
              <p:cNvGrpSpPr>
                <a:grpSpLocks/>
              </p:cNvGrpSpPr>
              <p:nvPr/>
            </p:nvGrpSpPr>
            <p:grpSpPr bwMode="auto">
              <a:xfrm>
                <a:off x="1440" y="1632"/>
                <a:ext cx="336" cy="192"/>
                <a:chOff x="1440" y="2688"/>
                <a:chExt cx="336" cy="192"/>
              </a:xfrm>
            </p:grpSpPr>
            <p:sp>
              <p:nvSpPr>
                <p:cNvPr id="208945" name="Line 49"/>
                <p:cNvSpPr>
                  <a:spLocks noChangeShapeType="1"/>
                </p:cNvSpPr>
                <p:nvPr/>
              </p:nvSpPr>
              <p:spPr bwMode="auto">
                <a:xfrm>
                  <a:off x="1584" y="2688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08946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1536" y="2688"/>
                  <a:ext cx="48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08947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1632" y="2688"/>
                  <a:ext cx="48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08948" name="Line 52"/>
                <p:cNvSpPr>
                  <a:spLocks noChangeShapeType="1"/>
                </p:cNvSpPr>
                <p:nvPr/>
              </p:nvSpPr>
              <p:spPr bwMode="auto">
                <a:xfrm>
                  <a:off x="1440" y="2880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sp>
            <p:nvSpPr>
              <p:cNvPr id="208949" name="Line 53"/>
              <p:cNvSpPr>
                <a:spLocks noChangeShapeType="1"/>
              </p:cNvSpPr>
              <p:nvPr/>
            </p:nvSpPr>
            <p:spPr bwMode="auto">
              <a:xfrm flipH="1">
                <a:off x="1056" y="1680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208950" name="Text Box 54"/>
            <p:cNvSpPr txBox="1">
              <a:spLocks noChangeArrowheads="1"/>
            </p:cNvSpPr>
            <p:nvPr/>
          </p:nvSpPr>
          <p:spPr bwMode="auto">
            <a:xfrm>
              <a:off x="1776" y="783"/>
              <a:ext cx="1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FFFC00"/>
                  </a:solidFill>
                  <a:ea typeface="黑体" pitchFamily="2" charset="-122"/>
                </a:rPr>
                <a:t>逻辑符号：</a:t>
              </a:r>
            </a:p>
          </p:txBody>
        </p:sp>
      </p:grpSp>
      <p:sp>
        <p:nvSpPr>
          <p:cNvPr id="55" name="Line 21"/>
          <p:cNvSpPr>
            <a:spLocks noChangeShapeType="1"/>
          </p:cNvSpPr>
          <p:nvPr/>
        </p:nvSpPr>
        <p:spPr bwMode="auto">
          <a:xfrm>
            <a:off x="1659048" y="2551123"/>
            <a:ext cx="76200" cy="1073151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56" name="灯片编号占位符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57</a:t>
            </a:fld>
            <a:endParaRPr lang="en-US" altLang="zh-CN"/>
          </a:p>
        </p:txBody>
      </p:sp>
      <p:sp>
        <p:nvSpPr>
          <p:cNvPr id="57" name="Text Box 42"/>
          <p:cNvSpPr txBox="1">
            <a:spLocks noChangeArrowheads="1"/>
          </p:cNvSpPr>
          <p:nvPr/>
        </p:nvSpPr>
        <p:spPr bwMode="auto">
          <a:xfrm>
            <a:off x="357158" y="5258715"/>
            <a:ext cx="736611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输入为</a:t>
            </a:r>
            <a:r>
              <a:rPr lang="en-US" altLang="zh-CN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0v</a:t>
            </a:r>
            <a:r>
              <a:rPr lang="zh-CN" alt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（低态），输出接近</a:t>
            </a:r>
            <a:r>
              <a:rPr lang="en-US" altLang="zh-CN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5.0V</a:t>
            </a:r>
            <a:r>
              <a:rPr lang="zh-CN" alt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（高态）。</a:t>
            </a:r>
            <a:endParaRPr lang="en-US" altLang="zh-CN" sz="2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要等到输入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升到</a:t>
            </a:r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2.9v</a:t>
            </a: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时，输出才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变低</a:t>
            </a: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。</a:t>
            </a:r>
            <a:endParaRPr lang="en-US" altLang="zh-CN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要等到输入</a:t>
            </a:r>
            <a:r>
              <a:rPr lang="zh-CN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降到</a:t>
            </a:r>
            <a:r>
              <a:rPr lang="en-US" altLang="zh-CN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2.1v</a:t>
            </a:r>
            <a:r>
              <a:rPr lang="zh-CN" alt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时，输出才</a:t>
            </a:r>
            <a:r>
              <a:rPr lang="zh-CN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变高</a:t>
            </a:r>
            <a:r>
              <a:rPr lang="zh-CN" alt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。</a:t>
            </a:r>
            <a:endParaRPr lang="zh-CN" altLang="en-US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4357686" y="2105932"/>
            <a:ext cx="4809350" cy="2985188"/>
            <a:chOff x="4357686" y="2105932"/>
            <a:chExt cx="4809350" cy="2985188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4357686" y="2929844"/>
              <a:ext cx="3119438" cy="1371600"/>
              <a:chOff x="3216" y="1968"/>
              <a:chExt cx="1965" cy="864"/>
            </a:xfrm>
          </p:grpSpPr>
          <p:grpSp>
            <p:nvGrpSpPr>
              <p:cNvPr id="4" name="Group 27"/>
              <p:cNvGrpSpPr>
                <a:grpSpLocks/>
              </p:cNvGrpSpPr>
              <p:nvPr/>
            </p:nvGrpSpPr>
            <p:grpSpPr bwMode="auto">
              <a:xfrm>
                <a:off x="3648" y="1968"/>
                <a:ext cx="432" cy="336"/>
                <a:chOff x="2640" y="3504"/>
                <a:chExt cx="432" cy="336"/>
              </a:xfrm>
            </p:grpSpPr>
            <p:sp>
              <p:nvSpPr>
                <p:cNvPr id="208924" name="Line 28"/>
                <p:cNvSpPr>
                  <a:spLocks noChangeShapeType="1"/>
                </p:cNvSpPr>
                <p:nvPr/>
              </p:nvSpPr>
              <p:spPr bwMode="auto">
                <a:xfrm>
                  <a:off x="2640" y="3840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08925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832" y="3504"/>
                  <a:ext cx="0" cy="3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08926" name="Line 30"/>
                <p:cNvSpPr>
                  <a:spLocks noChangeShapeType="1"/>
                </p:cNvSpPr>
                <p:nvPr/>
              </p:nvSpPr>
              <p:spPr bwMode="auto">
                <a:xfrm>
                  <a:off x="2832" y="3504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08927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2832" y="3648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sp>
            <p:nvSpPr>
              <p:cNvPr id="208928" name="Text Box 32"/>
              <p:cNvSpPr txBox="1">
                <a:spLocks noChangeArrowheads="1"/>
              </p:cNvSpPr>
              <p:nvPr/>
            </p:nvSpPr>
            <p:spPr bwMode="auto">
              <a:xfrm>
                <a:off x="3216" y="2112"/>
                <a:ext cx="341" cy="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zh-CN" alt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黑体" pitchFamily="2" charset="-122"/>
                  </a:rPr>
                  <a:t>输</a:t>
                </a:r>
              </a:p>
              <a:p>
                <a:r>
                  <a:rPr lang="zh-CN" alt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黑体" pitchFamily="2" charset="-122"/>
                  </a:rPr>
                  <a:t>入</a:t>
                </a:r>
              </a:p>
            </p:txBody>
          </p:sp>
          <p:grpSp>
            <p:nvGrpSpPr>
              <p:cNvPr id="5" name="Group 33"/>
              <p:cNvGrpSpPr>
                <a:grpSpLocks/>
              </p:cNvGrpSpPr>
              <p:nvPr/>
            </p:nvGrpSpPr>
            <p:grpSpPr bwMode="auto">
              <a:xfrm>
                <a:off x="3648" y="2496"/>
                <a:ext cx="432" cy="336"/>
                <a:chOff x="3696" y="2736"/>
                <a:chExt cx="432" cy="336"/>
              </a:xfrm>
            </p:grpSpPr>
            <p:sp>
              <p:nvSpPr>
                <p:cNvPr id="208930" name="Line 34"/>
                <p:cNvSpPr>
                  <a:spLocks noChangeShapeType="1"/>
                </p:cNvSpPr>
                <p:nvPr/>
              </p:nvSpPr>
              <p:spPr bwMode="auto">
                <a:xfrm>
                  <a:off x="3888" y="3072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08931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3888" y="2736"/>
                  <a:ext cx="0" cy="3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08932" name="Line 36"/>
                <p:cNvSpPr>
                  <a:spLocks noChangeShapeType="1"/>
                </p:cNvSpPr>
                <p:nvPr/>
              </p:nvSpPr>
              <p:spPr bwMode="auto">
                <a:xfrm>
                  <a:off x="3696" y="2736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08933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3888" y="288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triangle" w="med" len="med"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sp>
            <p:nvSpPr>
              <p:cNvPr id="208934" name="Text Box 38"/>
              <p:cNvSpPr txBox="1">
                <a:spLocks noChangeArrowheads="1"/>
              </p:cNvSpPr>
              <p:nvPr/>
            </p:nvSpPr>
            <p:spPr bwMode="auto">
              <a:xfrm>
                <a:off x="4128" y="2089"/>
                <a:ext cx="566" cy="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黑体" pitchFamily="2" charset="-122"/>
                  </a:rPr>
                  <a:t>门限</a:t>
                </a:r>
              </a:p>
              <a:p>
                <a:pPr>
                  <a:lnSpc>
                    <a:spcPct val="110000"/>
                  </a:lnSpc>
                </a:pPr>
                <a:r>
                  <a:rPr lang="zh-CN" alt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黑体" pitchFamily="2" charset="-122"/>
                  </a:rPr>
                  <a:t>电压</a:t>
                </a:r>
              </a:p>
            </p:txBody>
          </p:sp>
          <p:sp>
            <p:nvSpPr>
              <p:cNvPr id="208935" name="Rectangle 39"/>
              <p:cNvSpPr>
                <a:spLocks noChangeArrowheads="1"/>
              </p:cNvSpPr>
              <p:nvPr/>
            </p:nvSpPr>
            <p:spPr bwMode="auto">
              <a:xfrm>
                <a:off x="4752" y="1968"/>
                <a:ext cx="42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>
                    <a:latin typeface="Tahoma" pitchFamily="34" charset="0"/>
                  </a:rPr>
                  <a:t>V</a:t>
                </a:r>
                <a:r>
                  <a:rPr lang="en-US" altLang="zh-CN" b="1" baseline="-25000" dirty="0">
                    <a:latin typeface="Tahoma" pitchFamily="34" charset="0"/>
                  </a:rPr>
                  <a:t>T+</a:t>
                </a:r>
                <a:endParaRPr lang="zh-CN" altLang="en-US" b="1" baseline="-25000" dirty="0">
                  <a:latin typeface="Tahoma" pitchFamily="34" charset="0"/>
                </a:endParaRPr>
              </a:p>
            </p:txBody>
          </p:sp>
          <p:sp>
            <p:nvSpPr>
              <p:cNvPr id="208936" name="Rectangle 40"/>
              <p:cNvSpPr>
                <a:spLocks noChangeArrowheads="1"/>
              </p:cNvSpPr>
              <p:nvPr/>
            </p:nvSpPr>
            <p:spPr bwMode="auto">
              <a:xfrm>
                <a:off x="4757" y="2544"/>
                <a:ext cx="37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>
                    <a:latin typeface="Tahoma" pitchFamily="34" charset="0"/>
                  </a:rPr>
                  <a:t>V</a:t>
                </a:r>
                <a:r>
                  <a:rPr lang="en-US" altLang="zh-CN" b="1" baseline="-25000">
                    <a:latin typeface="Tahoma" pitchFamily="34" charset="0"/>
                  </a:rPr>
                  <a:t>T-</a:t>
                </a:r>
              </a:p>
            </p:txBody>
          </p:sp>
        </p:grpSp>
        <p:sp>
          <p:nvSpPr>
            <p:cNvPr id="208937" name="Text Box 41"/>
            <p:cNvSpPr txBox="1">
              <a:spLocks noChangeArrowheads="1"/>
            </p:cNvSpPr>
            <p:nvPr/>
          </p:nvSpPr>
          <p:spPr bwMode="auto">
            <a:xfrm>
              <a:off x="5484247" y="2105932"/>
              <a:ext cx="3159719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采用内部</a:t>
              </a:r>
              <a:r>
                <a:rPr lang="zh-CN" alt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反馈</a:t>
              </a:r>
              <a:endPara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endParaRPr>
            </a:p>
          </p:txBody>
        </p:sp>
        <p:sp>
          <p:nvSpPr>
            <p:cNvPr id="208938" name="Text Box 42"/>
            <p:cNvSpPr txBox="1">
              <a:spLocks noChangeArrowheads="1"/>
            </p:cNvSpPr>
            <p:nvPr/>
          </p:nvSpPr>
          <p:spPr bwMode="auto">
            <a:xfrm>
              <a:off x="4714876" y="4572008"/>
              <a:ext cx="4113212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FFF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滞后：</a:t>
              </a:r>
              <a:r>
                <a:rPr lang="zh-CN" alt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两个门限电压之差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7492756" y="3833810"/>
              <a:ext cx="16305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负向</a:t>
              </a:r>
              <a:r>
                <a:rPr lang="en-US" altLang="zh-CN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2.1v</a:t>
              </a:r>
              <a:endParaRPr lang="zh-CN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7536461" y="2976554"/>
              <a:ext cx="16305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正向</a:t>
              </a:r>
              <a:r>
                <a:rPr lang="en-US" altLang="zh-CN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2.9v</a:t>
              </a:r>
              <a:endParaRPr lang="zh-CN" altLang="en-US" b="1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7772400" cy="762000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三态</a:t>
            </a:r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输出：</a:t>
            </a:r>
            <a:r>
              <a:rPr lang="zh-CN" altLang="en-US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输出使能端</a:t>
            </a:r>
            <a:endParaRPr lang="zh-CN" altLang="en-US" dirty="0">
              <a:solidFill>
                <a:schemeClr val="accent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09970" name="Text Box 50"/>
          <p:cNvSpPr txBox="1">
            <a:spLocks noChangeArrowheads="1"/>
          </p:cNvSpPr>
          <p:nvPr/>
        </p:nvSpPr>
        <p:spPr bwMode="auto">
          <a:xfrm>
            <a:off x="0" y="1265074"/>
            <a:ext cx="4786314" cy="552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当</a:t>
            </a:r>
            <a:r>
              <a:rPr lang="en-US" altLang="zh-CN" sz="2800" b="1" dirty="0">
                <a:solidFill>
                  <a:schemeClr val="accent1"/>
                </a:solidFill>
                <a:latin typeface="华文新魏" pitchFamily="2" charset="-122"/>
                <a:ea typeface="华文新魏" pitchFamily="2" charset="-122"/>
              </a:rPr>
              <a:t>EN=0</a:t>
            </a: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时，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华文新魏" pitchFamily="2" charset="-122"/>
                <a:ea typeface="华文新魏" pitchFamily="2" charset="-122"/>
              </a:rPr>
              <a:t>    C=1, </a:t>
            </a:r>
            <a:r>
              <a:rPr lang="en-US" altLang="zh-CN" sz="2800" b="1" dirty="0" err="1">
                <a:latin typeface="华文新魏" pitchFamily="2" charset="-122"/>
                <a:ea typeface="华文新魏" pitchFamily="2" charset="-122"/>
              </a:rPr>
              <a:t>Tp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截止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华文新魏" pitchFamily="2" charset="-122"/>
                <a:ea typeface="华文新魏" pitchFamily="2" charset="-122"/>
              </a:rPr>
              <a:t>    B=1, D=0, </a:t>
            </a:r>
            <a:r>
              <a:rPr lang="en-US" altLang="zh-CN" sz="2800" b="1" dirty="0" err="1">
                <a:latin typeface="华文新魏" pitchFamily="2" charset="-122"/>
                <a:ea typeface="华文新魏" pitchFamily="2" charset="-122"/>
              </a:rPr>
              <a:t>Tn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截止</a:t>
            </a:r>
          </a:p>
          <a:p>
            <a:pPr>
              <a:lnSpc>
                <a:spcPct val="140000"/>
              </a:lnSpc>
            </a:pP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输出为</a:t>
            </a:r>
            <a:r>
              <a:rPr lang="zh-CN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高</a:t>
            </a:r>
            <a:r>
              <a:rPr lang="zh-CN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阻态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（悬空态）</a:t>
            </a:r>
          </a:p>
          <a:p>
            <a:pPr>
              <a:lnSpc>
                <a:spcPct val="140000"/>
              </a:lnSpc>
            </a:pP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当</a:t>
            </a:r>
            <a:r>
              <a:rPr lang="en-US" altLang="zh-CN" sz="2800" b="1" dirty="0">
                <a:solidFill>
                  <a:schemeClr val="accent1"/>
                </a:solidFill>
                <a:latin typeface="华文新魏" pitchFamily="2" charset="-122"/>
                <a:ea typeface="华文新魏" pitchFamily="2" charset="-122"/>
              </a:rPr>
              <a:t>EN=1</a:t>
            </a: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时，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华文新魏" pitchFamily="2" charset="-122"/>
                <a:ea typeface="华文新魏" pitchFamily="2" charset="-122"/>
              </a:rPr>
              <a:t>    </a:t>
            </a:r>
            <a:r>
              <a:rPr lang="en-US" altLang="zh-CN" sz="2800" b="1" dirty="0">
                <a:solidFill>
                  <a:schemeClr val="accent1"/>
                </a:solidFill>
                <a:latin typeface="华文新魏" pitchFamily="2" charset="-122"/>
                <a:ea typeface="华文新魏" pitchFamily="2" charset="-122"/>
              </a:rPr>
              <a:t>C=A</a:t>
            </a:r>
            <a:r>
              <a:rPr lang="en-US" altLang="zh-CN" sz="2800" b="1" dirty="0">
                <a:solidFill>
                  <a:schemeClr val="accent1"/>
                </a:solidFill>
                <a:latin typeface="Times New Roman"/>
                <a:ea typeface="华文新魏" pitchFamily="2" charset="-122"/>
              </a:rPr>
              <a:t>’</a:t>
            </a:r>
            <a:r>
              <a:rPr lang="en-US" altLang="zh-CN" sz="2800" b="1" dirty="0">
                <a:solidFill>
                  <a:schemeClr val="accent1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2800" b="1" dirty="0">
                <a:latin typeface="华文新魏" pitchFamily="2" charset="-122"/>
                <a:ea typeface="华文新魏" pitchFamily="2" charset="-122"/>
              </a:rPr>
              <a:t>, B=0 , </a:t>
            </a:r>
            <a:r>
              <a:rPr lang="en-US" altLang="zh-CN" sz="2800" b="1" dirty="0">
                <a:solidFill>
                  <a:schemeClr val="accent1"/>
                </a:solidFill>
                <a:latin typeface="华文新魏" pitchFamily="2" charset="-122"/>
                <a:ea typeface="华文新魏" pitchFamily="2" charset="-122"/>
              </a:rPr>
              <a:t>D=A</a:t>
            </a:r>
            <a:r>
              <a:rPr lang="en-US" altLang="zh-CN" sz="2800" b="1" dirty="0">
                <a:solidFill>
                  <a:schemeClr val="accent1"/>
                </a:solidFill>
                <a:latin typeface="Times New Roman"/>
                <a:ea typeface="华文新魏" pitchFamily="2" charset="-122"/>
              </a:rPr>
              <a:t>’</a:t>
            </a:r>
            <a:endParaRPr lang="zh-CN" altLang="en-US" sz="2800" b="1" dirty="0">
              <a:solidFill>
                <a:schemeClr val="accent1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输出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由</a:t>
            </a: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A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控制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(OUT=A)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，为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逻辑</a:t>
            </a:r>
            <a:r>
              <a:rPr lang="zh-CN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0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 或 </a:t>
            </a:r>
            <a:r>
              <a:rPr lang="zh-CN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逻辑1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3810000" y="533400"/>
            <a:ext cx="5029200" cy="3657600"/>
            <a:chOff x="3810000" y="533400"/>
            <a:chExt cx="5029200" cy="3657600"/>
          </a:xfrm>
        </p:grpSpPr>
        <p:grpSp>
          <p:nvGrpSpPr>
            <p:cNvPr id="2" name="Group 3"/>
            <p:cNvGrpSpPr>
              <a:grpSpLocks/>
            </p:cNvGrpSpPr>
            <p:nvPr/>
          </p:nvGrpSpPr>
          <p:grpSpPr bwMode="auto">
            <a:xfrm>
              <a:off x="3810000" y="533400"/>
              <a:ext cx="5029200" cy="3657600"/>
              <a:chOff x="2352" y="384"/>
              <a:chExt cx="3168" cy="2304"/>
            </a:xfrm>
          </p:grpSpPr>
          <p:grpSp>
            <p:nvGrpSpPr>
              <p:cNvPr id="3" name="Group 4"/>
              <p:cNvGrpSpPr>
                <a:grpSpLocks/>
              </p:cNvGrpSpPr>
              <p:nvPr/>
            </p:nvGrpSpPr>
            <p:grpSpPr bwMode="auto">
              <a:xfrm>
                <a:off x="4464" y="1152"/>
                <a:ext cx="384" cy="384"/>
                <a:chOff x="2880" y="1008"/>
                <a:chExt cx="384" cy="384"/>
              </a:xfrm>
            </p:grpSpPr>
            <p:sp>
              <p:nvSpPr>
                <p:cNvPr id="209925" name="Line 5"/>
                <p:cNvSpPr>
                  <a:spLocks noChangeShapeType="1"/>
                </p:cNvSpPr>
                <p:nvPr/>
              </p:nvSpPr>
              <p:spPr bwMode="auto">
                <a:xfrm>
                  <a:off x="2976" y="1104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09926" name="Line 6"/>
                <p:cNvSpPr>
                  <a:spLocks noChangeShapeType="1"/>
                </p:cNvSpPr>
                <p:nvPr/>
              </p:nvSpPr>
              <p:spPr bwMode="auto">
                <a:xfrm>
                  <a:off x="3072" y="1008"/>
                  <a:ext cx="0" cy="3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09927" name="Line 7"/>
                <p:cNvSpPr>
                  <a:spLocks noChangeShapeType="1"/>
                </p:cNvSpPr>
                <p:nvPr/>
              </p:nvSpPr>
              <p:spPr bwMode="auto">
                <a:xfrm>
                  <a:off x="3072" y="1104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09928" name="Line 8"/>
                <p:cNvSpPr>
                  <a:spLocks noChangeShapeType="1"/>
                </p:cNvSpPr>
                <p:nvPr/>
              </p:nvSpPr>
              <p:spPr bwMode="auto">
                <a:xfrm>
                  <a:off x="3072" y="1296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09929" name="Oval 9"/>
                <p:cNvSpPr>
                  <a:spLocks noChangeArrowheads="1"/>
                </p:cNvSpPr>
                <p:nvPr/>
              </p:nvSpPr>
              <p:spPr bwMode="auto">
                <a:xfrm>
                  <a:off x="2880" y="1152"/>
                  <a:ext cx="73" cy="73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09930" name="Line 10"/>
              <p:cNvSpPr>
                <a:spLocks noChangeShapeType="1"/>
              </p:cNvSpPr>
              <p:nvPr/>
            </p:nvSpPr>
            <p:spPr bwMode="auto">
              <a:xfrm flipV="1">
                <a:off x="4848" y="720"/>
                <a:ext cx="0" cy="5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09931" name="Line 11"/>
              <p:cNvSpPr>
                <a:spLocks noChangeShapeType="1"/>
              </p:cNvSpPr>
              <p:nvPr/>
            </p:nvSpPr>
            <p:spPr bwMode="auto">
              <a:xfrm>
                <a:off x="4752" y="72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09932" name="Line 12"/>
              <p:cNvSpPr>
                <a:spLocks noChangeShapeType="1"/>
              </p:cNvSpPr>
              <p:nvPr/>
            </p:nvSpPr>
            <p:spPr bwMode="auto">
              <a:xfrm>
                <a:off x="4848" y="1440"/>
                <a:ext cx="0" cy="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09933" name="Line 13"/>
              <p:cNvSpPr>
                <a:spLocks noChangeShapeType="1"/>
              </p:cNvSpPr>
              <p:nvPr/>
            </p:nvSpPr>
            <p:spPr bwMode="auto">
              <a:xfrm flipV="1">
                <a:off x="4848" y="2208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09934" name="AutoShape 14"/>
              <p:cNvSpPr>
                <a:spLocks noChangeArrowheads="1"/>
              </p:cNvSpPr>
              <p:nvPr/>
            </p:nvSpPr>
            <p:spPr bwMode="auto">
              <a:xfrm flipV="1">
                <a:off x="4752" y="2592"/>
                <a:ext cx="192" cy="96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4560" y="1920"/>
                <a:ext cx="288" cy="384"/>
                <a:chOff x="2976" y="1680"/>
                <a:chExt cx="288" cy="384"/>
              </a:xfrm>
            </p:grpSpPr>
            <p:sp>
              <p:nvSpPr>
                <p:cNvPr id="209936" name="Line 16"/>
                <p:cNvSpPr>
                  <a:spLocks noChangeShapeType="1"/>
                </p:cNvSpPr>
                <p:nvPr/>
              </p:nvSpPr>
              <p:spPr bwMode="auto">
                <a:xfrm>
                  <a:off x="2976" y="1776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09937" name="Line 17"/>
                <p:cNvSpPr>
                  <a:spLocks noChangeShapeType="1"/>
                </p:cNvSpPr>
                <p:nvPr/>
              </p:nvSpPr>
              <p:spPr bwMode="auto">
                <a:xfrm>
                  <a:off x="3072" y="1680"/>
                  <a:ext cx="0" cy="3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09938" name="Line 18"/>
                <p:cNvSpPr>
                  <a:spLocks noChangeShapeType="1"/>
                </p:cNvSpPr>
                <p:nvPr/>
              </p:nvSpPr>
              <p:spPr bwMode="auto">
                <a:xfrm>
                  <a:off x="3072" y="1776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09939" name="Line 19"/>
                <p:cNvSpPr>
                  <a:spLocks noChangeShapeType="1"/>
                </p:cNvSpPr>
                <p:nvPr/>
              </p:nvSpPr>
              <p:spPr bwMode="auto">
                <a:xfrm>
                  <a:off x="3072" y="1968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sp>
            <p:nvSpPr>
              <p:cNvPr id="209940" name="Line 20"/>
              <p:cNvSpPr>
                <a:spLocks noChangeShapeType="1"/>
              </p:cNvSpPr>
              <p:nvPr/>
            </p:nvSpPr>
            <p:spPr bwMode="auto">
              <a:xfrm>
                <a:off x="4848" y="1728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oval" w="med" len="med"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09941" name="Line 21"/>
              <p:cNvSpPr>
                <a:spLocks noChangeShapeType="1"/>
              </p:cNvSpPr>
              <p:nvPr/>
            </p:nvSpPr>
            <p:spPr bwMode="auto">
              <a:xfrm flipH="1">
                <a:off x="4224" y="1344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09942" name="Line 22"/>
              <p:cNvSpPr>
                <a:spLocks noChangeShapeType="1"/>
              </p:cNvSpPr>
              <p:nvPr/>
            </p:nvSpPr>
            <p:spPr bwMode="auto">
              <a:xfrm>
                <a:off x="3504" y="1440"/>
                <a:ext cx="0" cy="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 type="oval" w="med" len="med"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09943" name="Line 23"/>
              <p:cNvSpPr>
                <a:spLocks noChangeShapeType="1"/>
              </p:cNvSpPr>
              <p:nvPr/>
            </p:nvSpPr>
            <p:spPr bwMode="auto">
              <a:xfrm flipH="1">
                <a:off x="4224" y="2112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09944" name="Line 24"/>
              <p:cNvSpPr>
                <a:spLocks noChangeShapeType="1"/>
              </p:cNvSpPr>
              <p:nvPr/>
            </p:nvSpPr>
            <p:spPr bwMode="auto">
              <a:xfrm flipH="1">
                <a:off x="2688" y="1200"/>
                <a:ext cx="105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09945" name="Line 25"/>
              <p:cNvSpPr>
                <a:spLocks noChangeShapeType="1"/>
              </p:cNvSpPr>
              <p:nvPr/>
            </p:nvSpPr>
            <p:spPr bwMode="auto">
              <a:xfrm flipH="1">
                <a:off x="3504" y="1440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grpSp>
            <p:nvGrpSpPr>
              <p:cNvPr id="5" name="Group 26"/>
              <p:cNvGrpSpPr>
                <a:grpSpLocks/>
              </p:cNvGrpSpPr>
              <p:nvPr/>
            </p:nvGrpSpPr>
            <p:grpSpPr bwMode="auto">
              <a:xfrm>
                <a:off x="3744" y="1152"/>
                <a:ext cx="480" cy="336"/>
                <a:chOff x="1488" y="2256"/>
                <a:chExt cx="672" cy="432"/>
              </a:xfrm>
            </p:grpSpPr>
            <p:sp>
              <p:nvSpPr>
                <p:cNvPr id="209947" name="Arc 27"/>
                <p:cNvSpPr>
                  <a:spLocks/>
                </p:cNvSpPr>
                <p:nvPr/>
              </p:nvSpPr>
              <p:spPr bwMode="auto">
                <a:xfrm>
                  <a:off x="1753" y="2257"/>
                  <a:ext cx="311" cy="431"/>
                </a:xfrm>
                <a:custGeom>
                  <a:avLst/>
                  <a:gdLst>
                    <a:gd name="G0" fmla="+- 1748 0 0"/>
                    <a:gd name="G1" fmla="+- 21600 0 0"/>
                    <a:gd name="G2" fmla="+- 21600 0 0"/>
                    <a:gd name="T0" fmla="*/ 1748 w 23348"/>
                    <a:gd name="T1" fmla="*/ 0 h 43200"/>
                    <a:gd name="T2" fmla="*/ 0 w 23348"/>
                    <a:gd name="T3" fmla="*/ 43129 h 43200"/>
                    <a:gd name="T4" fmla="*/ 1748 w 23348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348" h="43200" fill="none" extrusionOk="0">
                      <a:moveTo>
                        <a:pt x="1747" y="0"/>
                      </a:moveTo>
                      <a:cubicBezTo>
                        <a:pt x="13677" y="0"/>
                        <a:pt x="23348" y="9670"/>
                        <a:pt x="23348" y="21600"/>
                      </a:cubicBezTo>
                      <a:cubicBezTo>
                        <a:pt x="23348" y="33529"/>
                        <a:pt x="13677" y="43200"/>
                        <a:pt x="1748" y="43200"/>
                      </a:cubicBezTo>
                      <a:cubicBezTo>
                        <a:pt x="1164" y="43200"/>
                        <a:pt x="581" y="43176"/>
                        <a:pt x="-1" y="43129"/>
                      </a:cubicBezTo>
                    </a:path>
                    <a:path w="23348" h="43200" stroke="0" extrusionOk="0">
                      <a:moveTo>
                        <a:pt x="1747" y="0"/>
                      </a:moveTo>
                      <a:cubicBezTo>
                        <a:pt x="13677" y="0"/>
                        <a:pt x="23348" y="9670"/>
                        <a:pt x="23348" y="21600"/>
                      </a:cubicBezTo>
                      <a:cubicBezTo>
                        <a:pt x="23348" y="33529"/>
                        <a:pt x="13677" y="43200"/>
                        <a:pt x="1748" y="43200"/>
                      </a:cubicBezTo>
                      <a:cubicBezTo>
                        <a:pt x="1164" y="43200"/>
                        <a:pt x="581" y="43176"/>
                        <a:pt x="-1" y="43129"/>
                      </a:cubicBezTo>
                      <a:lnTo>
                        <a:pt x="1748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9948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488" y="2256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09949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1488" y="2688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09950" name="Line 30"/>
                <p:cNvSpPr>
                  <a:spLocks noChangeShapeType="1"/>
                </p:cNvSpPr>
                <p:nvPr/>
              </p:nvSpPr>
              <p:spPr bwMode="auto">
                <a:xfrm>
                  <a:off x="1488" y="2256"/>
                  <a:ext cx="0" cy="43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09951" name="Oval 31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96" cy="96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" name="Group 32"/>
              <p:cNvGrpSpPr>
                <a:grpSpLocks/>
              </p:cNvGrpSpPr>
              <p:nvPr/>
            </p:nvGrpSpPr>
            <p:grpSpPr bwMode="auto">
              <a:xfrm>
                <a:off x="3648" y="1920"/>
                <a:ext cx="576" cy="384"/>
                <a:chOff x="1482" y="2928"/>
                <a:chExt cx="726" cy="480"/>
              </a:xfrm>
            </p:grpSpPr>
            <p:sp>
              <p:nvSpPr>
                <p:cNvPr id="209953" name="Arc 33"/>
                <p:cNvSpPr>
                  <a:spLocks/>
                </p:cNvSpPr>
                <p:nvPr/>
              </p:nvSpPr>
              <p:spPr bwMode="auto">
                <a:xfrm>
                  <a:off x="1488" y="2928"/>
                  <a:ext cx="624" cy="24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9954" name="Arc 34"/>
                <p:cNvSpPr>
                  <a:spLocks/>
                </p:cNvSpPr>
                <p:nvPr/>
              </p:nvSpPr>
              <p:spPr bwMode="auto">
                <a:xfrm flipV="1">
                  <a:off x="1488" y="3168"/>
                  <a:ext cx="624" cy="24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9955" name="Oval 35"/>
                <p:cNvSpPr>
                  <a:spLocks noChangeArrowheads="1"/>
                </p:cNvSpPr>
                <p:nvPr/>
              </p:nvSpPr>
              <p:spPr bwMode="auto">
                <a:xfrm>
                  <a:off x="2112" y="3120"/>
                  <a:ext cx="96" cy="96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9956" name="Arc 36"/>
                <p:cNvSpPr>
                  <a:spLocks/>
                </p:cNvSpPr>
                <p:nvPr/>
              </p:nvSpPr>
              <p:spPr bwMode="auto">
                <a:xfrm flipV="1">
                  <a:off x="1482" y="2928"/>
                  <a:ext cx="102" cy="480"/>
                </a:xfrm>
                <a:custGeom>
                  <a:avLst/>
                  <a:gdLst>
                    <a:gd name="G0" fmla="+- 1011 0 0"/>
                    <a:gd name="G1" fmla="+- 21600 0 0"/>
                    <a:gd name="G2" fmla="+- 21600 0 0"/>
                    <a:gd name="T0" fmla="*/ 1011 w 22611"/>
                    <a:gd name="T1" fmla="*/ 0 h 43200"/>
                    <a:gd name="T2" fmla="*/ 0 w 22611"/>
                    <a:gd name="T3" fmla="*/ 43176 h 43200"/>
                    <a:gd name="T4" fmla="*/ 1011 w 22611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611" h="43200" fill="none" extrusionOk="0">
                      <a:moveTo>
                        <a:pt x="1010" y="0"/>
                      </a:moveTo>
                      <a:cubicBezTo>
                        <a:pt x="12940" y="0"/>
                        <a:pt x="22611" y="9670"/>
                        <a:pt x="22611" y="21600"/>
                      </a:cubicBezTo>
                      <a:cubicBezTo>
                        <a:pt x="22611" y="33529"/>
                        <a:pt x="12940" y="43200"/>
                        <a:pt x="1011" y="43200"/>
                      </a:cubicBezTo>
                      <a:cubicBezTo>
                        <a:pt x="673" y="43200"/>
                        <a:pt x="336" y="43192"/>
                        <a:pt x="-1" y="43176"/>
                      </a:cubicBezTo>
                    </a:path>
                    <a:path w="22611" h="43200" stroke="0" extrusionOk="0">
                      <a:moveTo>
                        <a:pt x="1010" y="0"/>
                      </a:moveTo>
                      <a:cubicBezTo>
                        <a:pt x="12940" y="0"/>
                        <a:pt x="22611" y="9670"/>
                        <a:pt x="22611" y="21600"/>
                      </a:cubicBezTo>
                      <a:cubicBezTo>
                        <a:pt x="22611" y="33529"/>
                        <a:pt x="12940" y="43200"/>
                        <a:pt x="1011" y="43200"/>
                      </a:cubicBezTo>
                      <a:cubicBezTo>
                        <a:pt x="673" y="43200"/>
                        <a:pt x="336" y="43192"/>
                        <a:pt x="-1" y="43176"/>
                      </a:cubicBezTo>
                      <a:lnTo>
                        <a:pt x="1011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09957" name="Line 37"/>
              <p:cNvSpPr>
                <a:spLocks noChangeShapeType="1"/>
              </p:cNvSpPr>
              <p:nvPr/>
            </p:nvSpPr>
            <p:spPr bwMode="auto">
              <a:xfrm>
                <a:off x="3360" y="2448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09958" name="Line 38"/>
              <p:cNvSpPr>
                <a:spLocks noChangeShapeType="1"/>
              </p:cNvSpPr>
              <p:nvPr/>
            </p:nvSpPr>
            <p:spPr bwMode="auto">
              <a:xfrm flipH="1">
                <a:off x="2688" y="2016"/>
                <a:ext cx="101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09959" name="Line 39"/>
              <p:cNvSpPr>
                <a:spLocks noChangeShapeType="1"/>
              </p:cNvSpPr>
              <p:nvPr/>
            </p:nvSpPr>
            <p:spPr bwMode="auto">
              <a:xfrm flipH="1">
                <a:off x="3504" y="220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grpSp>
            <p:nvGrpSpPr>
              <p:cNvPr id="7" name="Group 40"/>
              <p:cNvGrpSpPr>
                <a:grpSpLocks/>
              </p:cNvGrpSpPr>
              <p:nvPr/>
            </p:nvGrpSpPr>
            <p:grpSpPr bwMode="auto">
              <a:xfrm>
                <a:off x="3024" y="2304"/>
                <a:ext cx="336" cy="288"/>
                <a:chOff x="1824" y="2304"/>
                <a:chExt cx="432" cy="384"/>
              </a:xfrm>
            </p:grpSpPr>
            <p:sp>
              <p:nvSpPr>
                <p:cNvPr id="209961" name="AutoShape 41"/>
                <p:cNvSpPr>
                  <a:spLocks noChangeArrowheads="1"/>
                </p:cNvSpPr>
                <p:nvPr/>
              </p:nvSpPr>
              <p:spPr bwMode="auto">
                <a:xfrm rot="5400000">
                  <a:off x="1800" y="2328"/>
                  <a:ext cx="384" cy="336"/>
                </a:xfrm>
                <a:prstGeom prst="triangle">
                  <a:avLst>
                    <a:gd name="adj" fmla="val 50000"/>
                  </a:avLst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9962" name="Oval 42"/>
                <p:cNvSpPr>
                  <a:spLocks noChangeArrowheads="1"/>
                </p:cNvSpPr>
                <p:nvPr/>
              </p:nvSpPr>
              <p:spPr bwMode="auto">
                <a:xfrm>
                  <a:off x="2160" y="2448"/>
                  <a:ext cx="96" cy="96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09963" name="Line 43"/>
              <p:cNvSpPr>
                <a:spLocks noChangeShapeType="1"/>
              </p:cNvSpPr>
              <p:nvPr/>
            </p:nvSpPr>
            <p:spPr bwMode="auto">
              <a:xfrm>
                <a:off x="3504" y="2208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09964" name="Line 44"/>
              <p:cNvSpPr>
                <a:spLocks noChangeShapeType="1"/>
              </p:cNvSpPr>
              <p:nvPr/>
            </p:nvSpPr>
            <p:spPr bwMode="auto">
              <a:xfrm flipH="1">
                <a:off x="2880" y="2448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09965" name="Line 45"/>
              <p:cNvSpPr>
                <a:spLocks noChangeShapeType="1"/>
              </p:cNvSpPr>
              <p:nvPr/>
            </p:nvSpPr>
            <p:spPr bwMode="auto">
              <a:xfrm>
                <a:off x="2880" y="1200"/>
                <a:ext cx="0" cy="12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oval" w="med" len="med"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09966" name="Text Box 46"/>
              <p:cNvSpPr txBox="1">
                <a:spLocks noChangeArrowheads="1"/>
              </p:cNvSpPr>
              <p:nvPr/>
            </p:nvSpPr>
            <p:spPr bwMode="auto">
              <a:xfrm>
                <a:off x="4667" y="384"/>
                <a:ext cx="37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/>
                  <a:t>V</a:t>
                </a:r>
                <a:r>
                  <a:rPr lang="en-US" altLang="zh-CN" b="1" baseline="-25000"/>
                  <a:t>CC</a:t>
                </a:r>
              </a:p>
            </p:txBody>
          </p:sp>
          <p:sp>
            <p:nvSpPr>
              <p:cNvPr id="209967" name="Text Box 47"/>
              <p:cNvSpPr txBox="1">
                <a:spLocks noChangeArrowheads="1"/>
              </p:cNvSpPr>
              <p:nvPr/>
            </p:nvSpPr>
            <p:spPr bwMode="auto">
              <a:xfrm>
                <a:off x="5071" y="1584"/>
                <a:ext cx="44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/>
                  <a:t>OUT</a:t>
                </a:r>
              </a:p>
            </p:txBody>
          </p:sp>
          <p:sp>
            <p:nvSpPr>
              <p:cNvPr id="209968" name="Text Box 48"/>
              <p:cNvSpPr txBox="1">
                <a:spLocks noChangeArrowheads="1"/>
              </p:cNvSpPr>
              <p:nvPr/>
            </p:nvSpPr>
            <p:spPr bwMode="auto">
              <a:xfrm>
                <a:off x="2352" y="1056"/>
                <a:ext cx="33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/>
                  <a:t>EN</a:t>
                </a:r>
              </a:p>
            </p:txBody>
          </p:sp>
          <p:sp>
            <p:nvSpPr>
              <p:cNvPr id="209969" name="Text Box 49"/>
              <p:cNvSpPr txBox="1">
                <a:spLocks noChangeArrowheads="1"/>
              </p:cNvSpPr>
              <p:nvPr/>
            </p:nvSpPr>
            <p:spPr bwMode="auto">
              <a:xfrm>
                <a:off x="2458" y="1872"/>
                <a:ext cx="23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/>
                  <a:t>A</a:t>
                </a:r>
              </a:p>
            </p:txBody>
          </p:sp>
        </p:grpSp>
        <p:grpSp>
          <p:nvGrpSpPr>
            <p:cNvPr id="8" name="Group 51"/>
            <p:cNvGrpSpPr>
              <a:grpSpLocks/>
            </p:cNvGrpSpPr>
            <p:nvPr/>
          </p:nvGrpSpPr>
          <p:grpSpPr bwMode="auto">
            <a:xfrm>
              <a:off x="5273676" y="1600200"/>
              <a:ext cx="3122613" cy="2200275"/>
              <a:chOff x="3274" y="1056"/>
              <a:chExt cx="1967" cy="1386"/>
            </a:xfrm>
          </p:grpSpPr>
          <p:sp>
            <p:nvSpPr>
              <p:cNvPr id="209972" name="Text Box 52"/>
              <p:cNvSpPr txBox="1">
                <a:spLocks noChangeArrowheads="1"/>
              </p:cNvSpPr>
              <p:nvPr/>
            </p:nvSpPr>
            <p:spPr bwMode="auto">
              <a:xfrm>
                <a:off x="3274" y="2112"/>
                <a:ext cx="267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>
                    <a:solidFill>
                      <a:srgbClr val="FFFF00"/>
                    </a:solidFill>
                  </a:rPr>
                  <a:t>B</a:t>
                </a:r>
              </a:p>
            </p:txBody>
          </p:sp>
          <p:sp>
            <p:nvSpPr>
              <p:cNvPr id="209973" name="Text Box 53"/>
              <p:cNvSpPr txBox="1">
                <a:spLocks noChangeArrowheads="1"/>
              </p:cNvSpPr>
              <p:nvPr/>
            </p:nvSpPr>
            <p:spPr bwMode="auto">
              <a:xfrm>
                <a:off x="4234" y="1056"/>
                <a:ext cx="280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>
                    <a:solidFill>
                      <a:srgbClr val="FFFF00"/>
                    </a:solidFill>
                  </a:rPr>
                  <a:t>C</a:t>
                </a:r>
              </a:p>
            </p:txBody>
          </p:sp>
          <p:sp>
            <p:nvSpPr>
              <p:cNvPr id="209974" name="Text Box 54"/>
              <p:cNvSpPr txBox="1">
                <a:spLocks noChangeArrowheads="1"/>
              </p:cNvSpPr>
              <p:nvPr/>
            </p:nvSpPr>
            <p:spPr bwMode="auto">
              <a:xfrm>
                <a:off x="4282" y="1824"/>
                <a:ext cx="280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>
                    <a:solidFill>
                      <a:srgbClr val="FFFF00"/>
                    </a:solidFill>
                  </a:rPr>
                  <a:t>D</a:t>
                </a:r>
              </a:p>
            </p:txBody>
          </p:sp>
          <p:sp>
            <p:nvSpPr>
              <p:cNvPr id="209975" name="Text Box 55"/>
              <p:cNvSpPr txBox="1">
                <a:spLocks noChangeArrowheads="1"/>
              </p:cNvSpPr>
              <p:nvPr/>
            </p:nvSpPr>
            <p:spPr bwMode="auto">
              <a:xfrm>
                <a:off x="4848" y="1200"/>
                <a:ext cx="393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 err="1">
                    <a:solidFill>
                      <a:srgbClr val="FFFF00"/>
                    </a:solidFill>
                  </a:rPr>
                  <a:t>Tp</a:t>
                </a:r>
                <a:endParaRPr lang="en-US" altLang="zh-CN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09976" name="Text Box 56"/>
              <p:cNvSpPr txBox="1">
                <a:spLocks noChangeArrowheads="1"/>
              </p:cNvSpPr>
              <p:nvPr/>
            </p:nvSpPr>
            <p:spPr bwMode="auto">
              <a:xfrm>
                <a:off x="4848" y="1968"/>
                <a:ext cx="393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 err="1">
                    <a:solidFill>
                      <a:srgbClr val="FFFF00"/>
                    </a:solidFill>
                  </a:rPr>
                  <a:t>Tn</a:t>
                </a:r>
                <a:endParaRPr lang="en-US" altLang="zh-CN" b="1" dirty="0">
                  <a:solidFill>
                    <a:srgbClr val="FFFF00"/>
                  </a:solidFill>
                </a:endParaRPr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4773612" y="4648200"/>
            <a:ext cx="3552824" cy="1863257"/>
            <a:chOff x="4773612" y="4648200"/>
            <a:chExt cx="3552824" cy="1863257"/>
          </a:xfrm>
        </p:grpSpPr>
        <p:grpSp>
          <p:nvGrpSpPr>
            <p:cNvPr id="9" name="Group 57"/>
            <p:cNvGrpSpPr>
              <a:grpSpLocks/>
            </p:cNvGrpSpPr>
            <p:nvPr/>
          </p:nvGrpSpPr>
          <p:grpSpPr bwMode="auto">
            <a:xfrm>
              <a:off x="4773612" y="4648200"/>
              <a:ext cx="3552824" cy="1143000"/>
              <a:chOff x="2976" y="2928"/>
              <a:chExt cx="2238" cy="720"/>
            </a:xfrm>
          </p:grpSpPr>
          <p:sp>
            <p:nvSpPr>
              <p:cNvPr id="209978" name="AutoShape 58"/>
              <p:cNvSpPr>
                <a:spLocks noChangeArrowheads="1"/>
              </p:cNvSpPr>
              <p:nvPr/>
            </p:nvSpPr>
            <p:spPr bwMode="auto">
              <a:xfrm rot="5400000">
                <a:off x="3744" y="3264"/>
                <a:ext cx="384" cy="38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9979" name="Line 59"/>
              <p:cNvSpPr>
                <a:spLocks noChangeShapeType="1"/>
              </p:cNvSpPr>
              <p:nvPr/>
            </p:nvSpPr>
            <p:spPr bwMode="auto">
              <a:xfrm>
                <a:off x="4128" y="3456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09980" name="Line 60"/>
              <p:cNvSpPr>
                <a:spLocks noChangeShapeType="1"/>
              </p:cNvSpPr>
              <p:nvPr/>
            </p:nvSpPr>
            <p:spPr bwMode="auto">
              <a:xfrm flipH="1">
                <a:off x="3312" y="3456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09981" name="Line 61"/>
              <p:cNvSpPr>
                <a:spLocks noChangeShapeType="1"/>
              </p:cNvSpPr>
              <p:nvPr/>
            </p:nvSpPr>
            <p:spPr bwMode="auto">
              <a:xfrm flipV="1">
                <a:off x="3936" y="3072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09982" name="Line 62"/>
              <p:cNvSpPr>
                <a:spLocks noChangeShapeType="1"/>
              </p:cNvSpPr>
              <p:nvPr/>
            </p:nvSpPr>
            <p:spPr bwMode="auto">
              <a:xfrm flipH="1">
                <a:off x="3312" y="307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09983" name="Text Box 63"/>
              <p:cNvSpPr txBox="1">
                <a:spLocks noChangeArrowheads="1"/>
              </p:cNvSpPr>
              <p:nvPr/>
            </p:nvSpPr>
            <p:spPr bwMode="auto">
              <a:xfrm>
                <a:off x="3082" y="3312"/>
                <a:ext cx="280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>
                    <a:solidFill>
                      <a:srgbClr val="FFFF00"/>
                    </a:solidFill>
                  </a:rPr>
                  <a:t>A</a:t>
                </a:r>
              </a:p>
            </p:txBody>
          </p:sp>
          <p:sp>
            <p:nvSpPr>
              <p:cNvPr id="209984" name="Text Box 64"/>
              <p:cNvSpPr txBox="1">
                <a:spLocks noChangeArrowheads="1"/>
              </p:cNvSpPr>
              <p:nvPr/>
            </p:nvSpPr>
            <p:spPr bwMode="auto">
              <a:xfrm>
                <a:off x="2976" y="2928"/>
                <a:ext cx="430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>
                    <a:solidFill>
                      <a:srgbClr val="FFFF00"/>
                    </a:solidFill>
                  </a:rPr>
                  <a:t>EN</a:t>
                </a:r>
              </a:p>
            </p:txBody>
          </p:sp>
          <p:sp>
            <p:nvSpPr>
              <p:cNvPr id="209985" name="Text Box 65"/>
              <p:cNvSpPr txBox="1">
                <a:spLocks noChangeArrowheads="1"/>
              </p:cNvSpPr>
              <p:nvPr/>
            </p:nvSpPr>
            <p:spPr bwMode="auto">
              <a:xfrm>
                <a:off x="4608" y="3312"/>
                <a:ext cx="606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>
                    <a:solidFill>
                      <a:srgbClr val="FFFF00"/>
                    </a:solidFill>
                  </a:rPr>
                  <a:t>OUT</a:t>
                </a:r>
              </a:p>
            </p:txBody>
          </p:sp>
          <p:sp>
            <p:nvSpPr>
              <p:cNvPr id="209986" name="Text Box 66"/>
              <p:cNvSpPr txBox="1">
                <a:spLocks noChangeArrowheads="1"/>
              </p:cNvSpPr>
              <p:nvPr/>
            </p:nvSpPr>
            <p:spPr bwMode="auto">
              <a:xfrm>
                <a:off x="4104" y="2928"/>
                <a:ext cx="102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黑体" pitchFamily="2" charset="-122"/>
                  </a:rPr>
                  <a:t>逻辑符号</a:t>
                </a:r>
              </a:p>
            </p:txBody>
          </p:sp>
        </p:grpSp>
        <p:sp>
          <p:nvSpPr>
            <p:cNvPr id="67" name="Text Box 66"/>
            <p:cNvSpPr txBox="1">
              <a:spLocks noChangeArrowheads="1"/>
            </p:cNvSpPr>
            <p:nvPr/>
          </p:nvSpPr>
          <p:spPr bwMode="auto">
            <a:xfrm>
              <a:off x="5003087" y="5988237"/>
              <a:ext cx="299793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CMOS</a:t>
              </a:r>
              <a:r>
                <a:rPr lang="zh-CN" altLang="en-US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三态缓冲器</a:t>
              </a:r>
              <a:endPara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endParaRPr>
            </a:p>
          </p:txBody>
        </p:sp>
      </p:grpSp>
      <p:sp>
        <p:nvSpPr>
          <p:cNvPr id="68" name="灯片编号占位符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58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9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9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9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9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9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9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9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9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70" grpId="0" uiExpand="1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AutoShape 3"/>
          <p:cNvSpPr>
            <a:spLocks noChangeArrowheads="1"/>
          </p:cNvSpPr>
          <p:nvPr/>
        </p:nvSpPr>
        <p:spPr bwMode="auto">
          <a:xfrm>
            <a:off x="4038600" y="4343400"/>
            <a:ext cx="3105168" cy="1600200"/>
          </a:xfrm>
          <a:prstGeom prst="wedgeRoundRectCallout">
            <a:avLst>
              <a:gd name="adj1" fmla="val -75366"/>
              <a:gd name="adj2" fmla="val -45435"/>
              <a:gd name="adj3" fmla="val 1666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很大的负载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电流同时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流过输出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级可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使门电路损坏</a:t>
            </a:r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7772400" cy="762000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漏极开路输出</a:t>
            </a:r>
          </a:p>
        </p:txBody>
      </p:sp>
      <p:sp>
        <p:nvSpPr>
          <p:cNvPr id="210973" name="Text Box 29"/>
          <p:cNvSpPr txBox="1">
            <a:spLocks noChangeArrowheads="1"/>
          </p:cNvSpPr>
          <p:nvPr/>
        </p:nvSpPr>
        <p:spPr bwMode="auto">
          <a:xfrm>
            <a:off x="723900" y="4975223"/>
            <a:ext cx="238078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有源上拉</a:t>
            </a:r>
          </a:p>
          <a:p>
            <a:pPr algn="ctr"/>
            <a:r>
              <a:rPr lang="en-US" altLang="zh-CN" b="1" dirty="0">
                <a:ea typeface="黑体" pitchFamily="2" charset="-122"/>
              </a:rPr>
              <a:t>active  pull-up</a:t>
            </a:r>
          </a:p>
        </p:txBody>
      </p: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2209800" y="2133600"/>
            <a:ext cx="685800" cy="2133600"/>
            <a:chOff x="1296" y="1776"/>
            <a:chExt cx="432" cy="1344"/>
          </a:xfrm>
        </p:grpSpPr>
        <p:sp>
          <p:nvSpPr>
            <p:cNvPr id="211001" name="Line 57"/>
            <p:cNvSpPr>
              <a:spLocks noChangeShapeType="1"/>
            </p:cNvSpPr>
            <p:nvPr/>
          </p:nvSpPr>
          <p:spPr bwMode="auto">
            <a:xfrm>
              <a:off x="1296" y="1776"/>
              <a:ext cx="0" cy="62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1002" name="Arc 58"/>
            <p:cNvSpPr>
              <a:spLocks/>
            </p:cNvSpPr>
            <p:nvPr/>
          </p:nvSpPr>
          <p:spPr bwMode="auto">
            <a:xfrm>
              <a:off x="1584" y="2544"/>
              <a:ext cx="144" cy="1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1003" name="Arc 59"/>
            <p:cNvSpPr>
              <a:spLocks/>
            </p:cNvSpPr>
            <p:nvPr/>
          </p:nvSpPr>
          <p:spPr bwMode="auto">
            <a:xfrm flipH="1" flipV="1">
              <a:off x="1296" y="2400"/>
              <a:ext cx="144" cy="1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1004" name="Line 60"/>
            <p:cNvSpPr>
              <a:spLocks noChangeShapeType="1"/>
            </p:cNvSpPr>
            <p:nvPr/>
          </p:nvSpPr>
          <p:spPr bwMode="auto">
            <a:xfrm>
              <a:off x="1440" y="2544"/>
              <a:ext cx="14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1005" name="Line 61"/>
            <p:cNvSpPr>
              <a:spLocks noChangeShapeType="1"/>
            </p:cNvSpPr>
            <p:nvPr/>
          </p:nvSpPr>
          <p:spPr bwMode="auto">
            <a:xfrm>
              <a:off x="1728" y="2640"/>
              <a:ext cx="0" cy="48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11006" name="Text Box 62"/>
          <p:cNvSpPr txBox="1">
            <a:spLocks noChangeArrowheads="1"/>
          </p:cNvSpPr>
          <p:nvPr/>
        </p:nvSpPr>
        <p:spPr bwMode="auto">
          <a:xfrm>
            <a:off x="4868573" y="1073352"/>
            <a:ext cx="3775393" cy="12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有源上拉的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CMOS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器件</a:t>
            </a:r>
          </a:p>
          <a:p>
            <a:pPr>
              <a:lnSpc>
                <a:spcPct val="130000"/>
              </a:lnSpc>
            </a:pP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其输出端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不能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直接相联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533400" y="1371600"/>
            <a:ext cx="4127500" cy="3200400"/>
            <a:chOff x="533400" y="1371600"/>
            <a:chExt cx="4127500" cy="3200400"/>
          </a:xfrm>
        </p:grpSpPr>
        <p:grpSp>
          <p:nvGrpSpPr>
            <p:cNvPr id="2" name="Group 5"/>
            <p:cNvGrpSpPr>
              <a:grpSpLocks/>
            </p:cNvGrpSpPr>
            <p:nvPr/>
          </p:nvGrpSpPr>
          <p:grpSpPr bwMode="auto">
            <a:xfrm>
              <a:off x="609600" y="1371600"/>
              <a:ext cx="2089150" cy="3200400"/>
              <a:chOff x="288" y="1296"/>
              <a:chExt cx="1316" cy="2016"/>
            </a:xfrm>
          </p:grpSpPr>
          <p:grpSp>
            <p:nvGrpSpPr>
              <p:cNvPr id="3" name="Group 6"/>
              <p:cNvGrpSpPr>
                <a:grpSpLocks/>
              </p:cNvGrpSpPr>
              <p:nvPr/>
            </p:nvGrpSpPr>
            <p:grpSpPr bwMode="auto">
              <a:xfrm>
                <a:off x="816" y="1920"/>
                <a:ext cx="384" cy="384"/>
                <a:chOff x="2880" y="1008"/>
                <a:chExt cx="384" cy="384"/>
              </a:xfrm>
            </p:grpSpPr>
            <p:sp>
              <p:nvSpPr>
                <p:cNvPr id="210951" name="Line 7"/>
                <p:cNvSpPr>
                  <a:spLocks noChangeShapeType="1"/>
                </p:cNvSpPr>
                <p:nvPr/>
              </p:nvSpPr>
              <p:spPr bwMode="auto">
                <a:xfrm>
                  <a:off x="2976" y="1104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10952" name="Line 8"/>
                <p:cNvSpPr>
                  <a:spLocks noChangeShapeType="1"/>
                </p:cNvSpPr>
                <p:nvPr/>
              </p:nvSpPr>
              <p:spPr bwMode="auto">
                <a:xfrm>
                  <a:off x="3072" y="1008"/>
                  <a:ext cx="0" cy="3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10953" name="Line 9"/>
                <p:cNvSpPr>
                  <a:spLocks noChangeShapeType="1"/>
                </p:cNvSpPr>
                <p:nvPr/>
              </p:nvSpPr>
              <p:spPr bwMode="auto">
                <a:xfrm>
                  <a:off x="3072" y="1104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10954" name="Line 10"/>
                <p:cNvSpPr>
                  <a:spLocks noChangeShapeType="1"/>
                </p:cNvSpPr>
                <p:nvPr/>
              </p:nvSpPr>
              <p:spPr bwMode="auto">
                <a:xfrm>
                  <a:off x="3072" y="1296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10955" name="Oval 11"/>
                <p:cNvSpPr>
                  <a:spLocks noChangeArrowheads="1"/>
                </p:cNvSpPr>
                <p:nvPr/>
              </p:nvSpPr>
              <p:spPr bwMode="auto">
                <a:xfrm>
                  <a:off x="2880" y="1152"/>
                  <a:ext cx="73" cy="73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10956" name="Line 12"/>
              <p:cNvSpPr>
                <a:spLocks noChangeShapeType="1"/>
              </p:cNvSpPr>
              <p:nvPr/>
            </p:nvSpPr>
            <p:spPr bwMode="auto">
              <a:xfrm flipV="1">
                <a:off x="1200" y="1632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0957" name="Line 13"/>
              <p:cNvSpPr>
                <a:spLocks noChangeShapeType="1"/>
              </p:cNvSpPr>
              <p:nvPr/>
            </p:nvSpPr>
            <p:spPr bwMode="auto">
              <a:xfrm>
                <a:off x="1104" y="1632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0958" name="Line 14"/>
              <p:cNvSpPr>
                <a:spLocks noChangeShapeType="1"/>
              </p:cNvSpPr>
              <p:nvPr/>
            </p:nvSpPr>
            <p:spPr bwMode="auto">
              <a:xfrm>
                <a:off x="1200" y="2208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0959" name="Line 15"/>
              <p:cNvSpPr>
                <a:spLocks noChangeShapeType="1"/>
              </p:cNvSpPr>
              <p:nvPr/>
            </p:nvSpPr>
            <p:spPr bwMode="auto">
              <a:xfrm flipV="1">
                <a:off x="1200" y="2880"/>
                <a:ext cx="0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0960" name="AutoShape 16"/>
              <p:cNvSpPr>
                <a:spLocks noChangeArrowheads="1"/>
              </p:cNvSpPr>
              <p:nvPr/>
            </p:nvSpPr>
            <p:spPr bwMode="auto">
              <a:xfrm flipV="1">
                <a:off x="1104" y="3216"/>
                <a:ext cx="192" cy="96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4" name="Group 17"/>
              <p:cNvGrpSpPr>
                <a:grpSpLocks/>
              </p:cNvGrpSpPr>
              <p:nvPr/>
            </p:nvGrpSpPr>
            <p:grpSpPr bwMode="auto">
              <a:xfrm>
                <a:off x="912" y="2592"/>
                <a:ext cx="288" cy="384"/>
                <a:chOff x="2976" y="1680"/>
                <a:chExt cx="288" cy="384"/>
              </a:xfrm>
            </p:grpSpPr>
            <p:sp>
              <p:nvSpPr>
                <p:cNvPr id="210962" name="Line 18"/>
                <p:cNvSpPr>
                  <a:spLocks noChangeShapeType="1"/>
                </p:cNvSpPr>
                <p:nvPr/>
              </p:nvSpPr>
              <p:spPr bwMode="auto">
                <a:xfrm>
                  <a:off x="2976" y="1776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10963" name="Line 19"/>
                <p:cNvSpPr>
                  <a:spLocks noChangeShapeType="1"/>
                </p:cNvSpPr>
                <p:nvPr/>
              </p:nvSpPr>
              <p:spPr bwMode="auto">
                <a:xfrm>
                  <a:off x="3072" y="1680"/>
                  <a:ext cx="0" cy="3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10964" name="Line 20"/>
                <p:cNvSpPr>
                  <a:spLocks noChangeShapeType="1"/>
                </p:cNvSpPr>
                <p:nvPr/>
              </p:nvSpPr>
              <p:spPr bwMode="auto">
                <a:xfrm>
                  <a:off x="3072" y="1776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10965" name="Line 21"/>
                <p:cNvSpPr>
                  <a:spLocks noChangeShapeType="1"/>
                </p:cNvSpPr>
                <p:nvPr/>
              </p:nvSpPr>
              <p:spPr bwMode="auto">
                <a:xfrm>
                  <a:off x="3072" y="1968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sp>
            <p:nvSpPr>
              <p:cNvPr id="210966" name="Line 22"/>
              <p:cNvSpPr>
                <a:spLocks noChangeShapeType="1"/>
              </p:cNvSpPr>
              <p:nvPr/>
            </p:nvSpPr>
            <p:spPr bwMode="auto">
              <a:xfrm>
                <a:off x="1200" y="244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oval" w="med" len="med"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0967" name="Line 23"/>
              <p:cNvSpPr>
                <a:spLocks noChangeShapeType="1"/>
              </p:cNvSpPr>
              <p:nvPr/>
            </p:nvSpPr>
            <p:spPr bwMode="auto">
              <a:xfrm flipH="1">
                <a:off x="672" y="2112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0968" name="Line 24"/>
              <p:cNvSpPr>
                <a:spLocks noChangeShapeType="1"/>
              </p:cNvSpPr>
              <p:nvPr/>
            </p:nvSpPr>
            <p:spPr bwMode="auto">
              <a:xfrm>
                <a:off x="672" y="2112"/>
                <a:ext cx="0" cy="6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 type="oval" w="med" len="med"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0969" name="Line 25"/>
              <p:cNvSpPr>
                <a:spLocks noChangeShapeType="1"/>
              </p:cNvSpPr>
              <p:nvPr/>
            </p:nvSpPr>
            <p:spPr bwMode="auto">
              <a:xfrm flipH="1">
                <a:off x="480" y="2736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0970" name="Text Box 26"/>
              <p:cNvSpPr txBox="1">
                <a:spLocks noChangeArrowheads="1"/>
              </p:cNvSpPr>
              <p:nvPr/>
            </p:nvSpPr>
            <p:spPr bwMode="auto">
              <a:xfrm>
                <a:off x="1008" y="1296"/>
                <a:ext cx="37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/>
                  <a:t>V</a:t>
                </a:r>
                <a:r>
                  <a:rPr lang="en-US" altLang="zh-CN" b="1" baseline="-25000"/>
                  <a:t>CC</a:t>
                </a:r>
                <a:endParaRPr lang="zh-CN" altLang="en-US" b="1" baseline="-25000"/>
              </a:p>
            </p:txBody>
          </p:sp>
          <p:sp>
            <p:nvSpPr>
              <p:cNvPr id="210971" name="Text Box 27"/>
              <p:cNvSpPr txBox="1">
                <a:spLocks noChangeArrowheads="1"/>
              </p:cNvSpPr>
              <p:nvPr/>
            </p:nvSpPr>
            <p:spPr bwMode="auto">
              <a:xfrm>
                <a:off x="288" y="2592"/>
                <a:ext cx="23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/>
                  <a:t>A</a:t>
                </a:r>
              </a:p>
            </p:txBody>
          </p:sp>
          <p:sp>
            <p:nvSpPr>
              <p:cNvPr id="210972" name="Text Box 28"/>
              <p:cNvSpPr txBox="1">
                <a:spLocks noChangeArrowheads="1"/>
              </p:cNvSpPr>
              <p:nvPr/>
            </p:nvSpPr>
            <p:spPr bwMode="auto">
              <a:xfrm>
                <a:off x="1392" y="2160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/>
                  <a:t>Z</a:t>
                </a:r>
              </a:p>
            </p:txBody>
          </p:sp>
        </p:grpSp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2346325" y="1371600"/>
              <a:ext cx="2209800" cy="3200400"/>
              <a:chOff x="1382" y="1296"/>
              <a:chExt cx="1392" cy="2016"/>
            </a:xfrm>
          </p:grpSpPr>
          <p:grpSp>
            <p:nvGrpSpPr>
              <p:cNvPr id="6" name="Group 31"/>
              <p:cNvGrpSpPr>
                <a:grpSpLocks/>
              </p:cNvGrpSpPr>
              <p:nvPr/>
            </p:nvGrpSpPr>
            <p:grpSpPr bwMode="auto">
              <a:xfrm flipH="1">
                <a:off x="1824" y="1920"/>
                <a:ext cx="384" cy="384"/>
                <a:chOff x="2880" y="1008"/>
                <a:chExt cx="384" cy="384"/>
              </a:xfrm>
            </p:grpSpPr>
            <p:sp>
              <p:nvSpPr>
                <p:cNvPr id="210976" name="Line 32"/>
                <p:cNvSpPr>
                  <a:spLocks noChangeShapeType="1"/>
                </p:cNvSpPr>
                <p:nvPr/>
              </p:nvSpPr>
              <p:spPr bwMode="auto">
                <a:xfrm>
                  <a:off x="2976" y="1104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10977" name="Line 33"/>
                <p:cNvSpPr>
                  <a:spLocks noChangeShapeType="1"/>
                </p:cNvSpPr>
                <p:nvPr/>
              </p:nvSpPr>
              <p:spPr bwMode="auto">
                <a:xfrm>
                  <a:off x="3072" y="1008"/>
                  <a:ext cx="0" cy="3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10978" name="Line 34"/>
                <p:cNvSpPr>
                  <a:spLocks noChangeShapeType="1"/>
                </p:cNvSpPr>
                <p:nvPr/>
              </p:nvSpPr>
              <p:spPr bwMode="auto">
                <a:xfrm>
                  <a:off x="3072" y="1104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10979" name="Line 35"/>
                <p:cNvSpPr>
                  <a:spLocks noChangeShapeType="1"/>
                </p:cNvSpPr>
                <p:nvPr/>
              </p:nvSpPr>
              <p:spPr bwMode="auto">
                <a:xfrm>
                  <a:off x="3072" y="1296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10980" name="Oval 36"/>
                <p:cNvSpPr>
                  <a:spLocks noChangeArrowheads="1"/>
                </p:cNvSpPr>
                <p:nvPr/>
              </p:nvSpPr>
              <p:spPr bwMode="auto">
                <a:xfrm>
                  <a:off x="2880" y="1152"/>
                  <a:ext cx="73" cy="73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10981" name="Line 37"/>
              <p:cNvSpPr>
                <a:spLocks noChangeShapeType="1"/>
              </p:cNvSpPr>
              <p:nvPr/>
            </p:nvSpPr>
            <p:spPr bwMode="auto">
              <a:xfrm flipH="1" flipV="1">
                <a:off x="1824" y="1632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0982" name="Line 38"/>
              <p:cNvSpPr>
                <a:spLocks noChangeShapeType="1"/>
              </p:cNvSpPr>
              <p:nvPr/>
            </p:nvSpPr>
            <p:spPr bwMode="auto">
              <a:xfrm flipH="1">
                <a:off x="1728" y="1632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0983" name="Line 39"/>
              <p:cNvSpPr>
                <a:spLocks noChangeShapeType="1"/>
              </p:cNvSpPr>
              <p:nvPr/>
            </p:nvSpPr>
            <p:spPr bwMode="auto">
              <a:xfrm flipH="1">
                <a:off x="1824" y="2208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0984" name="Line 40"/>
              <p:cNvSpPr>
                <a:spLocks noChangeShapeType="1"/>
              </p:cNvSpPr>
              <p:nvPr/>
            </p:nvSpPr>
            <p:spPr bwMode="auto">
              <a:xfrm flipH="1" flipV="1">
                <a:off x="1824" y="2880"/>
                <a:ext cx="0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0985" name="AutoShape 41"/>
              <p:cNvSpPr>
                <a:spLocks noChangeArrowheads="1"/>
              </p:cNvSpPr>
              <p:nvPr/>
            </p:nvSpPr>
            <p:spPr bwMode="auto">
              <a:xfrm flipH="1" flipV="1">
                <a:off x="1728" y="3216"/>
                <a:ext cx="192" cy="96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7" name="Group 42"/>
              <p:cNvGrpSpPr>
                <a:grpSpLocks/>
              </p:cNvGrpSpPr>
              <p:nvPr/>
            </p:nvGrpSpPr>
            <p:grpSpPr bwMode="auto">
              <a:xfrm flipH="1">
                <a:off x="1824" y="2592"/>
                <a:ext cx="288" cy="384"/>
                <a:chOff x="2976" y="1680"/>
                <a:chExt cx="288" cy="384"/>
              </a:xfrm>
            </p:grpSpPr>
            <p:sp>
              <p:nvSpPr>
                <p:cNvPr id="210987" name="Line 43"/>
                <p:cNvSpPr>
                  <a:spLocks noChangeShapeType="1"/>
                </p:cNvSpPr>
                <p:nvPr/>
              </p:nvSpPr>
              <p:spPr bwMode="auto">
                <a:xfrm>
                  <a:off x="2976" y="1776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10988" name="Line 44"/>
                <p:cNvSpPr>
                  <a:spLocks noChangeShapeType="1"/>
                </p:cNvSpPr>
                <p:nvPr/>
              </p:nvSpPr>
              <p:spPr bwMode="auto">
                <a:xfrm>
                  <a:off x="3072" y="1680"/>
                  <a:ext cx="0" cy="3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10989" name="Line 45"/>
                <p:cNvSpPr>
                  <a:spLocks noChangeShapeType="1"/>
                </p:cNvSpPr>
                <p:nvPr/>
              </p:nvSpPr>
              <p:spPr bwMode="auto">
                <a:xfrm>
                  <a:off x="3072" y="1776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10990" name="Line 46"/>
                <p:cNvSpPr>
                  <a:spLocks noChangeShapeType="1"/>
                </p:cNvSpPr>
                <p:nvPr/>
              </p:nvSpPr>
              <p:spPr bwMode="auto">
                <a:xfrm>
                  <a:off x="3072" y="1968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sp>
            <p:nvSpPr>
              <p:cNvPr id="210991" name="Line 47"/>
              <p:cNvSpPr>
                <a:spLocks noChangeShapeType="1"/>
              </p:cNvSpPr>
              <p:nvPr/>
            </p:nvSpPr>
            <p:spPr bwMode="auto">
              <a:xfrm flipH="1">
                <a:off x="1382" y="2448"/>
                <a:ext cx="44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oval" w="med" len="med"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0992" name="Line 48"/>
              <p:cNvSpPr>
                <a:spLocks noChangeShapeType="1"/>
              </p:cNvSpPr>
              <p:nvPr/>
            </p:nvSpPr>
            <p:spPr bwMode="auto">
              <a:xfrm>
                <a:off x="2208" y="2112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0993" name="Line 49"/>
              <p:cNvSpPr>
                <a:spLocks noChangeShapeType="1"/>
              </p:cNvSpPr>
              <p:nvPr/>
            </p:nvSpPr>
            <p:spPr bwMode="auto">
              <a:xfrm flipH="1">
                <a:off x="2352" y="2112"/>
                <a:ext cx="0" cy="6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 type="oval" w="med" len="med"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0994" name="Line 50"/>
              <p:cNvSpPr>
                <a:spLocks noChangeShapeType="1"/>
              </p:cNvSpPr>
              <p:nvPr/>
            </p:nvSpPr>
            <p:spPr bwMode="auto">
              <a:xfrm>
                <a:off x="2112" y="2736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0995" name="Text Box 51"/>
              <p:cNvSpPr txBox="1">
                <a:spLocks noChangeArrowheads="1"/>
              </p:cNvSpPr>
              <p:nvPr/>
            </p:nvSpPr>
            <p:spPr bwMode="auto">
              <a:xfrm>
                <a:off x="1632" y="1296"/>
                <a:ext cx="37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/>
                  <a:t>V</a:t>
                </a:r>
                <a:r>
                  <a:rPr lang="en-US" altLang="zh-CN" b="1" baseline="-25000"/>
                  <a:t>CC</a:t>
                </a:r>
                <a:endParaRPr lang="zh-CN" altLang="en-US" b="1" baseline="-25000"/>
              </a:p>
            </p:txBody>
          </p:sp>
          <p:sp>
            <p:nvSpPr>
              <p:cNvPr id="210996" name="Text Box 52"/>
              <p:cNvSpPr txBox="1">
                <a:spLocks noChangeArrowheads="1"/>
              </p:cNvSpPr>
              <p:nvPr/>
            </p:nvSpPr>
            <p:spPr bwMode="auto">
              <a:xfrm>
                <a:off x="2544" y="2592"/>
                <a:ext cx="23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/>
                  <a:t>B</a:t>
                </a:r>
                <a:endParaRPr lang="en-US" altLang="zh-CN" b="1">
                  <a:latin typeface="Tahoma" pitchFamily="34" charset="0"/>
                </a:endParaRPr>
              </a:p>
            </p:txBody>
          </p:sp>
        </p:grpSp>
        <p:grpSp>
          <p:nvGrpSpPr>
            <p:cNvPr id="8" name="Group 53"/>
            <p:cNvGrpSpPr>
              <a:grpSpLocks/>
            </p:cNvGrpSpPr>
            <p:nvPr/>
          </p:nvGrpSpPr>
          <p:grpSpPr bwMode="auto">
            <a:xfrm>
              <a:off x="533400" y="3762375"/>
              <a:ext cx="4127500" cy="523875"/>
              <a:chOff x="240" y="2802"/>
              <a:chExt cx="2600" cy="330"/>
            </a:xfrm>
          </p:grpSpPr>
          <p:sp>
            <p:nvSpPr>
              <p:cNvPr id="210998" name="Text Box 54"/>
              <p:cNvSpPr txBox="1">
                <a:spLocks noChangeArrowheads="1"/>
              </p:cNvSpPr>
              <p:nvPr/>
            </p:nvSpPr>
            <p:spPr bwMode="auto">
              <a:xfrm>
                <a:off x="240" y="2802"/>
                <a:ext cx="344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itchFamily="2" charset="-122"/>
                    <a:ea typeface="黑体" pitchFamily="2" charset="-122"/>
                  </a:rPr>
                  <a:t>低</a:t>
                </a:r>
              </a:p>
            </p:txBody>
          </p:sp>
          <p:sp>
            <p:nvSpPr>
              <p:cNvPr id="210999" name="Text Box 55"/>
              <p:cNvSpPr txBox="1">
                <a:spLocks noChangeArrowheads="1"/>
              </p:cNvSpPr>
              <p:nvPr/>
            </p:nvSpPr>
            <p:spPr bwMode="auto">
              <a:xfrm>
                <a:off x="2496" y="2802"/>
                <a:ext cx="344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itchFamily="2" charset="-122"/>
                    <a:ea typeface="黑体" pitchFamily="2" charset="-122"/>
                  </a:rPr>
                  <a:t>高</a:t>
                </a:r>
              </a:p>
            </p:txBody>
          </p:sp>
        </p:grpSp>
        <p:grpSp>
          <p:nvGrpSpPr>
            <p:cNvPr id="10" name="Group 63"/>
            <p:cNvGrpSpPr>
              <a:grpSpLocks/>
            </p:cNvGrpSpPr>
            <p:nvPr/>
          </p:nvGrpSpPr>
          <p:grpSpPr bwMode="auto">
            <a:xfrm>
              <a:off x="3087689" y="1928813"/>
              <a:ext cx="912813" cy="2490788"/>
              <a:chOff x="1849" y="1647"/>
              <a:chExt cx="575" cy="1569"/>
            </a:xfrm>
          </p:grpSpPr>
          <p:sp>
            <p:nvSpPr>
              <p:cNvPr id="211008" name="Text Box 64"/>
              <p:cNvSpPr txBox="1">
                <a:spLocks noChangeArrowheads="1"/>
              </p:cNvSpPr>
              <p:nvPr/>
            </p:nvSpPr>
            <p:spPr bwMode="auto">
              <a:xfrm>
                <a:off x="1851" y="2928"/>
                <a:ext cx="5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zh-CN" altLang="en-US" b="1" dirty="0">
                    <a:solidFill>
                      <a:schemeClr val="accent1"/>
                    </a:solidFill>
                  </a:rPr>
                  <a:t>100</a:t>
                </a:r>
                <a:r>
                  <a:rPr lang="en-US" altLang="zh-CN" b="1" dirty="0">
                    <a:solidFill>
                      <a:schemeClr val="accent1"/>
                    </a:solidFill>
                    <a:sym typeface="Symbol" pitchFamily="18" charset="2"/>
                  </a:rPr>
                  <a:t></a:t>
                </a:r>
                <a:endParaRPr lang="zh-CN" altLang="en-US" b="1" dirty="0">
                  <a:solidFill>
                    <a:schemeClr val="accent1"/>
                  </a:solidFill>
                  <a:sym typeface="Symbol" pitchFamily="18" charset="2"/>
                </a:endParaRPr>
              </a:p>
            </p:txBody>
          </p:sp>
          <p:sp>
            <p:nvSpPr>
              <p:cNvPr id="211009" name="Rectangle 65"/>
              <p:cNvSpPr>
                <a:spLocks noChangeArrowheads="1"/>
              </p:cNvSpPr>
              <p:nvPr/>
            </p:nvSpPr>
            <p:spPr bwMode="auto">
              <a:xfrm>
                <a:off x="1849" y="1647"/>
                <a:ext cx="57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zh-CN" altLang="en-US" b="1" dirty="0">
                    <a:solidFill>
                      <a:schemeClr val="accent1"/>
                    </a:solidFill>
                  </a:rPr>
                  <a:t>&gt;1</a:t>
                </a:r>
                <a:r>
                  <a:rPr lang="en-US" altLang="zh-CN" b="1" dirty="0">
                    <a:solidFill>
                      <a:schemeClr val="accent1"/>
                    </a:solidFill>
                  </a:rPr>
                  <a:t>M</a:t>
                </a:r>
                <a:r>
                  <a:rPr lang="en-US" altLang="zh-CN" b="1" dirty="0">
                    <a:solidFill>
                      <a:schemeClr val="accent1"/>
                    </a:solidFill>
                    <a:sym typeface="Symbol" pitchFamily="18" charset="2"/>
                  </a:rPr>
                  <a:t></a:t>
                </a:r>
                <a:endParaRPr lang="zh-CN" altLang="en-US" b="1" dirty="0">
                  <a:solidFill>
                    <a:schemeClr val="accent1"/>
                  </a:solidFill>
                  <a:sym typeface="Symbol" pitchFamily="18" charset="2"/>
                </a:endParaRPr>
              </a:p>
            </p:txBody>
          </p:sp>
        </p:grpSp>
        <p:grpSp>
          <p:nvGrpSpPr>
            <p:cNvPr id="11" name="Group 66"/>
            <p:cNvGrpSpPr>
              <a:grpSpLocks/>
            </p:cNvGrpSpPr>
            <p:nvPr/>
          </p:nvGrpSpPr>
          <p:grpSpPr bwMode="auto">
            <a:xfrm>
              <a:off x="714374" y="1905000"/>
              <a:ext cx="1123947" cy="2624138"/>
              <a:chOff x="354" y="1632"/>
              <a:chExt cx="708" cy="1653"/>
            </a:xfrm>
          </p:grpSpPr>
          <p:sp>
            <p:nvSpPr>
              <p:cNvPr id="211011" name="Text Box 67"/>
              <p:cNvSpPr txBox="1">
                <a:spLocks noChangeArrowheads="1"/>
              </p:cNvSpPr>
              <p:nvPr/>
            </p:nvSpPr>
            <p:spPr bwMode="auto">
              <a:xfrm>
                <a:off x="534" y="1632"/>
                <a:ext cx="5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zh-CN" altLang="en-US" b="1" dirty="0">
                    <a:solidFill>
                      <a:schemeClr val="accent1"/>
                    </a:solidFill>
                  </a:rPr>
                  <a:t>100</a:t>
                </a:r>
                <a:r>
                  <a:rPr lang="en-US" altLang="zh-CN" b="1" dirty="0">
                    <a:solidFill>
                      <a:schemeClr val="accent1"/>
                    </a:solidFill>
                    <a:sym typeface="Symbol" pitchFamily="18" charset="2"/>
                  </a:rPr>
                  <a:t></a:t>
                </a:r>
                <a:endParaRPr lang="zh-CN" altLang="en-US" b="1" dirty="0">
                  <a:solidFill>
                    <a:schemeClr val="accent1"/>
                  </a:solidFill>
                  <a:sym typeface="Symbol" pitchFamily="18" charset="2"/>
                </a:endParaRPr>
              </a:p>
            </p:txBody>
          </p:sp>
          <p:sp>
            <p:nvSpPr>
              <p:cNvPr id="211012" name="Rectangle 68"/>
              <p:cNvSpPr>
                <a:spLocks noChangeArrowheads="1"/>
              </p:cNvSpPr>
              <p:nvPr/>
            </p:nvSpPr>
            <p:spPr bwMode="auto">
              <a:xfrm>
                <a:off x="354" y="2997"/>
                <a:ext cx="57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zh-CN" altLang="en-US" b="1" dirty="0">
                    <a:solidFill>
                      <a:schemeClr val="accent1"/>
                    </a:solidFill>
                  </a:rPr>
                  <a:t>&gt;1</a:t>
                </a:r>
                <a:r>
                  <a:rPr lang="en-US" altLang="zh-CN" b="1" dirty="0">
                    <a:solidFill>
                      <a:schemeClr val="accent1"/>
                    </a:solidFill>
                  </a:rPr>
                  <a:t>M</a:t>
                </a:r>
                <a:r>
                  <a:rPr lang="en-US" altLang="zh-CN" b="1" dirty="0">
                    <a:solidFill>
                      <a:schemeClr val="accent1"/>
                    </a:solidFill>
                    <a:sym typeface="Symbol" pitchFamily="18" charset="2"/>
                  </a:rPr>
                  <a:t></a:t>
                </a:r>
                <a:endParaRPr lang="zh-CN" altLang="en-US" b="1" dirty="0">
                  <a:solidFill>
                    <a:schemeClr val="accent1"/>
                  </a:solidFill>
                  <a:sym typeface="Symbol" pitchFamily="18" charset="2"/>
                </a:endParaRPr>
              </a:p>
            </p:txBody>
          </p:sp>
        </p:grpSp>
      </p:grpSp>
      <p:sp>
        <p:nvSpPr>
          <p:cNvPr id="68" name="灯片编号占位符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59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animBg="1"/>
      <p:bldP spid="210973" grpId="0"/>
      <p:bldP spid="2110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9" name="Picture 69" descr="Transistorer_(croped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4725" y="642918"/>
            <a:ext cx="4179888" cy="560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30" name="Rectangle 70"/>
          <p:cNvSpPr>
            <a:spLocks noChangeArrowheads="1"/>
          </p:cNvSpPr>
          <p:nvPr/>
        </p:nvSpPr>
        <p:spPr bwMode="auto">
          <a:xfrm>
            <a:off x="107950" y="1290618"/>
            <a:ext cx="4498975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双极型晶体管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Bipolar Junction Transistor, BJT), 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俗称</a:t>
            </a:r>
            <a:r>
              <a:rPr lang="zh-CN" altLang="en-US" sz="3200" dirty="0">
                <a:solidFill>
                  <a:srgbClr val="FFF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三极管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。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Transistor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源于</a:t>
            </a:r>
            <a:r>
              <a:rPr lang="en-US" altLang="zh-CN" sz="3200" dirty="0">
                <a:solidFill>
                  <a:srgbClr val="FFF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transfer  resistor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合成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单词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。</a:t>
            </a:r>
            <a:r>
              <a:rPr lang="zh-CN" altLang="en-US" sz="3200" dirty="0">
                <a:solidFill>
                  <a:srgbClr val="FFF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德州仪器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Texas Instrument,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 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TI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）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1954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生产出了世界上第一片硅晶体管。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71414"/>
            <a:ext cx="7772400" cy="762000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漏极开路输出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7158" y="1700226"/>
            <a:ext cx="2393950" cy="3657600"/>
            <a:chOff x="1852" y="1152"/>
            <a:chExt cx="1508" cy="230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852" y="1488"/>
              <a:ext cx="1508" cy="1968"/>
              <a:chOff x="528" y="960"/>
              <a:chExt cx="1508" cy="1968"/>
            </a:xfrm>
          </p:grpSpPr>
          <p:sp>
            <p:nvSpPr>
              <p:cNvPr id="211973" name="Rectangle 5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816" cy="153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720" y="960"/>
                <a:ext cx="1104" cy="1968"/>
                <a:chOff x="2112" y="1536"/>
                <a:chExt cx="1104" cy="1968"/>
              </a:xfrm>
            </p:grpSpPr>
            <p:sp>
              <p:nvSpPr>
                <p:cNvPr id="211975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2784" y="1536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11976" name="Line 8"/>
                <p:cNvSpPr>
                  <a:spLocks noChangeShapeType="1"/>
                </p:cNvSpPr>
                <p:nvPr/>
              </p:nvSpPr>
              <p:spPr bwMode="auto">
                <a:xfrm>
                  <a:off x="2688" y="1536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11977" name="Line 9"/>
                <p:cNvSpPr>
                  <a:spLocks noChangeShapeType="1"/>
                </p:cNvSpPr>
                <p:nvPr/>
              </p:nvSpPr>
              <p:spPr bwMode="auto">
                <a:xfrm>
                  <a:off x="2784" y="2448"/>
                  <a:ext cx="0" cy="3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11978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2784" y="3024"/>
                  <a:ext cx="0" cy="3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11979" name="AutoShape 11"/>
                <p:cNvSpPr>
                  <a:spLocks noChangeArrowheads="1"/>
                </p:cNvSpPr>
                <p:nvPr/>
              </p:nvSpPr>
              <p:spPr bwMode="auto">
                <a:xfrm flipV="1">
                  <a:off x="2688" y="3408"/>
                  <a:ext cx="192" cy="96"/>
                </a:xfrm>
                <a:prstGeom prst="triangle">
                  <a:avLst>
                    <a:gd name="adj" fmla="val 50000"/>
                  </a:avLst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5" name="Group 12"/>
                <p:cNvGrpSpPr>
                  <a:grpSpLocks/>
                </p:cNvGrpSpPr>
                <p:nvPr/>
              </p:nvGrpSpPr>
              <p:grpSpPr bwMode="auto">
                <a:xfrm>
                  <a:off x="2496" y="2736"/>
                  <a:ext cx="288" cy="384"/>
                  <a:chOff x="2976" y="1680"/>
                  <a:chExt cx="288" cy="384"/>
                </a:xfrm>
              </p:grpSpPr>
              <p:sp>
                <p:nvSpPr>
                  <p:cNvPr id="21198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976" y="1776"/>
                    <a:ext cx="0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198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3072" y="1680"/>
                    <a:ext cx="0" cy="38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198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072" y="1776"/>
                    <a:ext cx="19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1984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072" y="1968"/>
                    <a:ext cx="19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11985" name="Line 17"/>
                <p:cNvSpPr>
                  <a:spLocks noChangeShapeType="1"/>
                </p:cNvSpPr>
                <p:nvPr/>
              </p:nvSpPr>
              <p:spPr bwMode="auto">
                <a:xfrm>
                  <a:off x="2784" y="2016"/>
                  <a:ext cx="43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11986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2112" y="2352"/>
                  <a:ext cx="38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11987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2112" y="2928"/>
                  <a:ext cx="38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grpSp>
              <p:nvGrpSpPr>
                <p:cNvPr id="6" name="Group 20"/>
                <p:cNvGrpSpPr>
                  <a:grpSpLocks/>
                </p:cNvGrpSpPr>
                <p:nvPr/>
              </p:nvGrpSpPr>
              <p:grpSpPr bwMode="auto">
                <a:xfrm>
                  <a:off x="2496" y="2160"/>
                  <a:ext cx="288" cy="384"/>
                  <a:chOff x="2976" y="1680"/>
                  <a:chExt cx="288" cy="384"/>
                </a:xfrm>
              </p:grpSpPr>
              <p:sp>
                <p:nvSpPr>
                  <p:cNvPr id="211989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976" y="1776"/>
                    <a:ext cx="0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1990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072" y="1680"/>
                    <a:ext cx="0" cy="38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1991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072" y="1776"/>
                    <a:ext cx="19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1992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072" y="1968"/>
                    <a:ext cx="19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11993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784" y="2016"/>
                  <a:ext cx="0" cy="24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sp>
            <p:nvSpPr>
              <p:cNvPr id="211994" name="Text Box 26"/>
              <p:cNvSpPr txBox="1">
                <a:spLocks noChangeArrowheads="1"/>
              </p:cNvSpPr>
              <p:nvPr/>
            </p:nvSpPr>
            <p:spPr bwMode="auto">
              <a:xfrm>
                <a:off x="528" y="1632"/>
                <a:ext cx="23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/>
                  <a:t>A</a:t>
                </a:r>
              </a:p>
            </p:txBody>
          </p:sp>
          <p:sp>
            <p:nvSpPr>
              <p:cNvPr id="211995" name="Text Box 27"/>
              <p:cNvSpPr txBox="1">
                <a:spLocks noChangeArrowheads="1"/>
              </p:cNvSpPr>
              <p:nvPr/>
            </p:nvSpPr>
            <p:spPr bwMode="auto">
              <a:xfrm>
                <a:off x="528" y="2208"/>
                <a:ext cx="23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/>
                  <a:t>B</a:t>
                </a:r>
              </a:p>
            </p:txBody>
          </p:sp>
          <p:sp>
            <p:nvSpPr>
              <p:cNvPr id="211996" name="Text Box 28"/>
              <p:cNvSpPr txBox="1">
                <a:spLocks noChangeArrowheads="1"/>
              </p:cNvSpPr>
              <p:nvPr/>
            </p:nvSpPr>
            <p:spPr bwMode="auto">
              <a:xfrm>
                <a:off x="1824" y="1296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/>
                  <a:t>Z</a:t>
                </a:r>
              </a:p>
            </p:txBody>
          </p:sp>
        </p:grpSp>
        <p:sp>
          <p:nvSpPr>
            <p:cNvPr id="211997" name="Rectangle 29"/>
            <p:cNvSpPr>
              <a:spLocks noChangeArrowheads="1"/>
            </p:cNvSpPr>
            <p:nvPr/>
          </p:nvSpPr>
          <p:spPr bwMode="auto">
            <a:xfrm>
              <a:off x="2507" y="1152"/>
              <a:ext cx="3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V</a:t>
              </a:r>
              <a:r>
                <a:rPr lang="en-US" altLang="zh-CN" b="1" baseline="-25000"/>
                <a:t>CC</a:t>
              </a:r>
              <a:endParaRPr lang="zh-CN" altLang="en-US" b="1" baseline="-25000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1728758" y="714390"/>
            <a:ext cx="2498725" cy="4338636"/>
            <a:chOff x="1728758" y="714390"/>
            <a:chExt cx="2498725" cy="4338636"/>
          </a:xfrm>
        </p:grpSpPr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2109758" y="714390"/>
              <a:ext cx="2117725" cy="2281239"/>
              <a:chOff x="1728" y="579"/>
              <a:chExt cx="1334" cy="1437"/>
            </a:xfrm>
          </p:grpSpPr>
          <p:sp>
            <p:nvSpPr>
              <p:cNvPr id="211999" name="Line 31"/>
              <p:cNvSpPr>
                <a:spLocks noChangeShapeType="1"/>
              </p:cNvSpPr>
              <p:nvPr/>
            </p:nvSpPr>
            <p:spPr bwMode="auto">
              <a:xfrm flipV="1">
                <a:off x="1920" y="1632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graphicFrame>
            <p:nvGraphicFramePr>
              <p:cNvPr id="212000" name="Object 32"/>
              <p:cNvGraphicFramePr>
                <a:graphicFrameLocks noChangeAspect="1"/>
              </p:cNvGraphicFramePr>
              <p:nvPr/>
            </p:nvGraphicFramePr>
            <p:xfrm>
              <a:off x="1824" y="1248"/>
              <a:ext cx="208" cy="432"/>
            </p:xfrm>
            <a:graphic>
              <a:graphicData uri="http://schemas.openxmlformats.org/presentationml/2006/ole">
                <p:oleObj spid="_x0000_s311429" name="Visio" r:id="rId3" imgW="292320" imgH="622440" progId="">
                  <p:embed/>
                </p:oleObj>
              </a:graphicData>
            </a:graphic>
          </p:graphicFrame>
          <p:sp>
            <p:nvSpPr>
              <p:cNvPr id="212001" name="Line 33"/>
              <p:cNvSpPr>
                <a:spLocks noChangeShapeType="1"/>
              </p:cNvSpPr>
              <p:nvPr/>
            </p:nvSpPr>
            <p:spPr bwMode="auto">
              <a:xfrm flipV="1">
                <a:off x="1920" y="1056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2002" name="Line 34"/>
              <p:cNvSpPr>
                <a:spLocks noChangeShapeType="1"/>
              </p:cNvSpPr>
              <p:nvPr/>
            </p:nvSpPr>
            <p:spPr bwMode="auto">
              <a:xfrm>
                <a:off x="1824" y="1056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2003" name="Rectangle 35"/>
              <p:cNvSpPr>
                <a:spLocks noChangeArrowheads="1"/>
              </p:cNvSpPr>
              <p:nvPr/>
            </p:nvSpPr>
            <p:spPr bwMode="auto">
              <a:xfrm>
                <a:off x="1728" y="651"/>
                <a:ext cx="37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>
                    <a:sym typeface="Symbol" pitchFamily="18" charset="2"/>
                  </a:rPr>
                  <a:t>V</a:t>
                </a:r>
                <a:r>
                  <a:rPr lang="en-US" altLang="zh-CN" b="1" baseline="-25000">
                    <a:sym typeface="Symbol" pitchFamily="18" charset="2"/>
                  </a:rPr>
                  <a:t>CC</a:t>
                </a:r>
                <a:endParaRPr lang="zh-CN" altLang="en-US" b="1" baseline="-25000">
                  <a:sym typeface="Symbol" pitchFamily="18" charset="2"/>
                </a:endParaRPr>
              </a:p>
            </p:txBody>
          </p:sp>
          <p:sp>
            <p:nvSpPr>
              <p:cNvPr id="212004" name="Text Box 36"/>
              <p:cNvSpPr txBox="1">
                <a:spLocks noChangeArrowheads="1"/>
              </p:cNvSpPr>
              <p:nvPr/>
            </p:nvSpPr>
            <p:spPr bwMode="auto">
              <a:xfrm>
                <a:off x="1872" y="579"/>
                <a:ext cx="1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zh-CN" altLang="en-US" b="1" dirty="0">
                    <a:latin typeface="Tahoma" pitchFamily="34" charset="0"/>
                  </a:rPr>
                  <a:t>’</a:t>
                </a:r>
              </a:p>
            </p:txBody>
          </p:sp>
          <p:sp>
            <p:nvSpPr>
              <p:cNvPr id="212005" name="Text Box 37"/>
              <p:cNvSpPr txBox="1">
                <a:spLocks noChangeArrowheads="1"/>
              </p:cNvSpPr>
              <p:nvPr/>
            </p:nvSpPr>
            <p:spPr bwMode="auto">
              <a:xfrm>
                <a:off x="2016" y="1344"/>
                <a:ext cx="104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>
                    <a:sym typeface="Symbol" pitchFamily="18" charset="2"/>
                  </a:rPr>
                  <a:t>R </a:t>
                </a:r>
                <a:r>
                  <a:rPr lang="zh-CN" altLang="en-US" b="1">
                    <a:ea typeface="黑体" pitchFamily="2" charset="-122"/>
                    <a:sym typeface="Symbol" pitchFamily="18" charset="2"/>
                  </a:rPr>
                  <a:t>上拉电阻</a:t>
                </a:r>
              </a:p>
            </p:txBody>
          </p:sp>
        </p:grpSp>
        <p:grpSp>
          <p:nvGrpSpPr>
            <p:cNvPr id="12" name="Group 57"/>
            <p:cNvGrpSpPr>
              <a:grpSpLocks/>
            </p:cNvGrpSpPr>
            <p:nvPr/>
          </p:nvGrpSpPr>
          <p:grpSpPr bwMode="auto">
            <a:xfrm>
              <a:off x="1728758" y="2995626"/>
              <a:ext cx="838200" cy="2057400"/>
              <a:chOff x="1488" y="2016"/>
              <a:chExt cx="528" cy="1296"/>
            </a:xfrm>
          </p:grpSpPr>
          <p:sp>
            <p:nvSpPr>
              <p:cNvPr id="212026" name="Line 58"/>
              <p:cNvSpPr>
                <a:spLocks noChangeShapeType="1"/>
              </p:cNvSpPr>
              <p:nvPr/>
            </p:nvSpPr>
            <p:spPr bwMode="auto">
              <a:xfrm>
                <a:off x="1824" y="2592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2027" name="Line 59"/>
              <p:cNvSpPr>
                <a:spLocks noChangeShapeType="1"/>
              </p:cNvSpPr>
              <p:nvPr/>
            </p:nvSpPr>
            <p:spPr bwMode="auto">
              <a:xfrm flipV="1">
                <a:off x="1920" y="2016"/>
                <a:ext cx="0" cy="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/>
                <a:tailEnd type="oval" w="med" len="med"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2028" name="Line 60"/>
              <p:cNvSpPr>
                <a:spLocks noChangeShapeType="1"/>
              </p:cNvSpPr>
              <p:nvPr/>
            </p:nvSpPr>
            <p:spPr bwMode="auto">
              <a:xfrm>
                <a:off x="1824" y="268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2029" name="Line 61"/>
              <p:cNvSpPr>
                <a:spLocks noChangeShapeType="1"/>
              </p:cNvSpPr>
              <p:nvPr/>
            </p:nvSpPr>
            <p:spPr bwMode="auto">
              <a:xfrm>
                <a:off x="1920" y="2688"/>
                <a:ext cx="0" cy="6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2030" name="Line 62"/>
              <p:cNvSpPr>
                <a:spLocks noChangeShapeType="1"/>
              </p:cNvSpPr>
              <p:nvPr/>
            </p:nvSpPr>
            <p:spPr bwMode="auto">
              <a:xfrm flipH="1">
                <a:off x="1488" y="3264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/>
                <a:tailEnd type="oval" w="med" len="med"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3060255" y="2500314"/>
            <a:ext cx="5576655" cy="1803235"/>
            <a:chOff x="3060255" y="2500314"/>
            <a:chExt cx="5576655" cy="1803235"/>
          </a:xfrm>
        </p:grpSpPr>
        <p:sp>
          <p:nvSpPr>
            <p:cNvPr id="212024" name="Text Box 56"/>
            <p:cNvSpPr txBox="1">
              <a:spLocks noChangeArrowheads="1"/>
            </p:cNvSpPr>
            <p:nvPr/>
          </p:nvSpPr>
          <p:spPr bwMode="auto">
            <a:xfrm>
              <a:off x="4143372" y="3000372"/>
              <a:ext cx="4493538" cy="1303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希望尽量小，减少上升时间</a:t>
              </a: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太小则吸收电流太大</a:t>
              </a:r>
            </a:p>
          </p:txBody>
        </p:sp>
        <p:grpSp>
          <p:nvGrpSpPr>
            <p:cNvPr id="13" name="Group 63"/>
            <p:cNvGrpSpPr>
              <a:grpSpLocks/>
            </p:cNvGrpSpPr>
            <p:nvPr/>
          </p:nvGrpSpPr>
          <p:grpSpPr bwMode="auto">
            <a:xfrm>
              <a:off x="3060255" y="2500314"/>
              <a:ext cx="1219200" cy="1143000"/>
              <a:chOff x="1981" y="1632"/>
              <a:chExt cx="768" cy="720"/>
            </a:xfrm>
          </p:grpSpPr>
          <p:sp>
            <p:nvSpPr>
              <p:cNvPr id="212032" name="Line 64"/>
              <p:cNvSpPr>
                <a:spLocks noChangeShapeType="1"/>
              </p:cNvSpPr>
              <p:nvPr/>
            </p:nvSpPr>
            <p:spPr bwMode="auto">
              <a:xfrm>
                <a:off x="1981" y="1632"/>
                <a:ext cx="768" cy="0"/>
              </a:xfrm>
              <a:prstGeom prst="line">
                <a:avLst/>
              </a:prstGeom>
              <a:noFill/>
              <a:ln w="57150" cmpd="thickThin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2033" name="Line 65"/>
              <p:cNvSpPr>
                <a:spLocks noChangeShapeType="1"/>
              </p:cNvSpPr>
              <p:nvPr/>
            </p:nvSpPr>
            <p:spPr bwMode="auto">
              <a:xfrm>
                <a:off x="2304" y="1632"/>
                <a:ext cx="0" cy="720"/>
              </a:xfrm>
              <a:prstGeom prst="line">
                <a:avLst/>
              </a:prstGeom>
              <a:noFill/>
              <a:ln w="57150" cmpd="thickThin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2034" name="Line 66"/>
              <p:cNvSpPr>
                <a:spLocks noChangeShapeType="1"/>
              </p:cNvSpPr>
              <p:nvPr/>
            </p:nvSpPr>
            <p:spPr bwMode="auto">
              <a:xfrm>
                <a:off x="2304" y="2352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</p:grpSp>
      <p:sp>
        <p:nvSpPr>
          <p:cNvPr id="212035" name="Text Box 67"/>
          <p:cNvSpPr txBox="1">
            <a:spLocks noChangeArrowheads="1"/>
          </p:cNvSpPr>
          <p:nvPr/>
        </p:nvSpPr>
        <p:spPr bwMode="auto">
          <a:xfrm>
            <a:off x="3500430" y="4357694"/>
            <a:ext cx="5391219" cy="129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应用：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驱动发光二极管（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LED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）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、</a:t>
            </a:r>
          </a:p>
          <a:p>
            <a:pPr algn="ctr">
              <a:lnSpc>
                <a:spcPct val="140000"/>
              </a:lnSpc>
            </a:pPr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    实现线连逻辑（线与）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8" name="灯片编号占位符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60</a:t>
            </a:fld>
            <a:endParaRPr lang="en-US" altLang="zh-CN"/>
          </a:p>
        </p:txBody>
      </p: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5343524" y="195914"/>
            <a:ext cx="2638425" cy="1524000"/>
            <a:chOff x="2928" y="1968"/>
            <a:chExt cx="1662" cy="960"/>
          </a:xfrm>
        </p:grpSpPr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2928" y="2400"/>
              <a:ext cx="1662" cy="528"/>
              <a:chOff x="2784" y="1920"/>
              <a:chExt cx="1662" cy="528"/>
            </a:xfrm>
          </p:grpSpPr>
          <p:grpSp>
            <p:nvGrpSpPr>
              <p:cNvPr id="10" name="Group 40"/>
              <p:cNvGrpSpPr>
                <a:grpSpLocks/>
              </p:cNvGrpSpPr>
              <p:nvPr/>
            </p:nvGrpSpPr>
            <p:grpSpPr bwMode="auto">
              <a:xfrm>
                <a:off x="3312" y="1968"/>
                <a:ext cx="672" cy="432"/>
                <a:chOff x="1488" y="2256"/>
                <a:chExt cx="672" cy="432"/>
              </a:xfrm>
            </p:grpSpPr>
            <p:sp>
              <p:nvSpPr>
                <p:cNvPr id="212009" name="Arc 41"/>
                <p:cNvSpPr>
                  <a:spLocks/>
                </p:cNvSpPr>
                <p:nvPr/>
              </p:nvSpPr>
              <p:spPr bwMode="auto">
                <a:xfrm>
                  <a:off x="1753" y="2257"/>
                  <a:ext cx="311" cy="431"/>
                </a:xfrm>
                <a:custGeom>
                  <a:avLst/>
                  <a:gdLst>
                    <a:gd name="G0" fmla="+- 1748 0 0"/>
                    <a:gd name="G1" fmla="+- 21600 0 0"/>
                    <a:gd name="G2" fmla="+- 21600 0 0"/>
                    <a:gd name="T0" fmla="*/ 1748 w 23348"/>
                    <a:gd name="T1" fmla="*/ 0 h 43200"/>
                    <a:gd name="T2" fmla="*/ 0 w 23348"/>
                    <a:gd name="T3" fmla="*/ 43129 h 43200"/>
                    <a:gd name="T4" fmla="*/ 1748 w 23348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348" h="43200" fill="none" extrusionOk="0">
                      <a:moveTo>
                        <a:pt x="1747" y="0"/>
                      </a:moveTo>
                      <a:cubicBezTo>
                        <a:pt x="13677" y="0"/>
                        <a:pt x="23348" y="9670"/>
                        <a:pt x="23348" y="21600"/>
                      </a:cubicBezTo>
                      <a:cubicBezTo>
                        <a:pt x="23348" y="33529"/>
                        <a:pt x="13677" y="43200"/>
                        <a:pt x="1748" y="43200"/>
                      </a:cubicBezTo>
                      <a:cubicBezTo>
                        <a:pt x="1164" y="43200"/>
                        <a:pt x="581" y="43176"/>
                        <a:pt x="-1" y="43129"/>
                      </a:cubicBezTo>
                    </a:path>
                    <a:path w="23348" h="43200" stroke="0" extrusionOk="0">
                      <a:moveTo>
                        <a:pt x="1747" y="0"/>
                      </a:moveTo>
                      <a:cubicBezTo>
                        <a:pt x="13677" y="0"/>
                        <a:pt x="23348" y="9670"/>
                        <a:pt x="23348" y="21600"/>
                      </a:cubicBezTo>
                      <a:cubicBezTo>
                        <a:pt x="23348" y="33529"/>
                        <a:pt x="13677" y="43200"/>
                        <a:pt x="1748" y="43200"/>
                      </a:cubicBezTo>
                      <a:cubicBezTo>
                        <a:pt x="1164" y="43200"/>
                        <a:pt x="581" y="43176"/>
                        <a:pt x="-1" y="43129"/>
                      </a:cubicBezTo>
                      <a:lnTo>
                        <a:pt x="1748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2010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1488" y="2256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12011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1488" y="2688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12012" name="Line 44"/>
                <p:cNvSpPr>
                  <a:spLocks noChangeShapeType="1"/>
                </p:cNvSpPr>
                <p:nvPr/>
              </p:nvSpPr>
              <p:spPr bwMode="auto">
                <a:xfrm>
                  <a:off x="1488" y="2256"/>
                  <a:ext cx="0" cy="43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12013" name="Oval 45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96" cy="96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12014" name="Line 46"/>
              <p:cNvSpPr>
                <a:spLocks noChangeShapeType="1"/>
              </p:cNvSpPr>
              <p:nvPr/>
            </p:nvSpPr>
            <p:spPr bwMode="auto">
              <a:xfrm>
                <a:off x="3984" y="2208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2015" name="Line 47"/>
              <p:cNvSpPr>
                <a:spLocks noChangeShapeType="1"/>
              </p:cNvSpPr>
              <p:nvPr/>
            </p:nvSpPr>
            <p:spPr bwMode="auto">
              <a:xfrm flipH="1">
                <a:off x="2976" y="2064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2016" name="Line 48"/>
              <p:cNvSpPr>
                <a:spLocks noChangeShapeType="1"/>
              </p:cNvSpPr>
              <p:nvPr/>
            </p:nvSpPr>
            <p:spPr bwMode="auto">
              <a:xfrm flipH="1">
                <a:off x="2976" y="2304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2017" name="Text Box 49"/>
              <p:cNvSpPr txBox="1">
                <a:spLocks noChangeArrowheads="1"/>
              </p:cNvSpPr>
              <p:nvPr/>
            </p:nvSpPr>
            <p:spPr bwMode="auto">
              <a:xfrm>
                <a:off x="2784" y="1920"/>
                <a:ext cx="23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/>
                  <a:t>A</a:t>
                </a:r>
              </a:p>
            </p:txBody>
          </p:sp>
          <p:sp>
            <p:nvSpPr>
              <p:cNvPr id="212018" name="Text Box 50"/>
              <p:cNvSpPr txBox="1">
                <a:spLocks noChangeArrowheads="1"/>
              </p:cNvSpPr>
              <p:nvPr/>
            </p:nvSpPr>
            <p:spPr bwMode="auto">
              <a:xfrm>
                <a:off x="2784" y="2160"/>
                <a:ext cx="23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/>
                  <a:t>B</a:t>
                </a:r>
              </a:p>
            </p:txBody>
          </p:sp>
          <p:sp>
            <p:nvSpPr>
              <p:cNvPr id="212019" name="Text Box 51"/>
              <p:cNvSpPr txBox="1">
                <a:spLocks noChangeArrowheads="1"/>
              </p:cNvSpPr>
              <p:nvPr/>
            </p:nvSpPr>
            <p:spPr bwMode="auto">
              <a:xfrm>
                <a:off x="4234" y="2064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/>
                  <a:t>Z</a:t>
                </a:r>
              </a:p>
            </p:txBody>
          </p:sp>
          <p:grpSp>
            <p:nvGrpSpPr>
              <p:cNvPr id="11" name="Group 52"/>
              <p:cNvGrpSpPr>
                <a:grpSpLocks/>
              </p:cNvGrpSpPr>
              <p:nvPr/>
            </p:nvGrpSpPr>
            <p:grpSpPr bwMode="auto">
              <a:xfrm>
                <a:off x="3936" y="1920"/>
                <a:ext cx="96" cy="144"/>
                <a:chOff x="2928" y="3072"/>
                <a:chExt cx="96" cy="144"/>
              </a:xfrm>
            </p:grpSpPr>
            <p:sp>
              <p:nvSpPr>
                <p:cNvPr id="212021" name="AutoShape 53"/>
                <p:cNvSpPr>
                  <a:spLocks noChangeArrowheads="1"/>
                </p:cNvSpPr>
                <p:nvPr/>
              </p:nvSpPr>
              <p:spPr bwMode="auto">
                <a:xfrm>
                  <a:off x="2928" y="3072"/>
                  <a:ext cx="96" cy="144"/>
                </a:xfrm>
                <a:prstGeom prst="diamond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2022" name="Line 54"/>
                <p:cNvSpPr>
                  <a:spLocks noChangeShapeType="1"/>
                </p:cNvSpPr>
                <p:nvPr/>
              </p:nvSpPr>
              <p:spPr bwMode="auto">
                <a:xfrm>
                  <a:off x="2928" y="3216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12023" name="Text Box 55"/>
            <p:cNvSpPr txBox="1">
              <a:spLocks noChangeArrowheads="1"/>
            </p:cNvSpPr>
            <p:nvPr/>
          </p:nvSpPr>
          <p:spPr bwMode="auto">
            <a:xfrm>
              <a:off x="3168" y="1968"/>
              <a:ext cx="10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逻辑符号</a:t>
              </a:r>
            </a:p>
          </p:txBody>
        </p:sp>
      </p:grpSp>
      <p:sp>
        <p:nvSpPr>
          <p:cNvPr id="69" name="Text Box 55"/>
          <p:cNvSpPr txBox="1">
            <a:spLocks noChangeArrowheads="1"/>
          </p:cNvSpPr>
          <p:nvPr/>
        </p:nvSpPr>
        <p:spPr bwMode="auto">
          <a:xfrm>
            <a:off x="5288839" y="1905648"/>
            <a:ext cx="29979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漏极开路的</a:t>
            </a:r>
            <a:endParaRPr lang="en-US" altLang="zh-C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itchFamily="2" charset="-122"/>
            </a:endParaRPr>
          </a:p>
          <a:p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CMOS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“与非”门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itchFamily="2" charset="-122"/>
            </a:endParaRPr>
          </a:p>
        </p:txBody>
      </p:sp>
      <p:sp>
        <p:nvSpPr>
          <p:cNvPr id="70" name="Text Box 67"/>
          <p:cNvSpPr txBox="1">
            <a:spLocks noChangeArrowheads="1"/>
          </p:cNvSpPr>
          <p:nvPr/>
        </p:nvSpPr>
        <p:spPr bwMode="auto">
          <a:xfrm>
            <a:off x="52105" y="5577985"/>
            <a:ext cx="9363461" cy="129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“与非”门最上面的</a:t>
            </a:r>
            <a:r>
              <a:rPr lang="en-US" altLang="zh-CN" i="1" dirty="0" smtClean="0">
                <a:solidFill>
                  <a:srgbClr val="FFFF00"/>
                </a:solidFill>
                <a:latin typeface="Euclid" pitchFamily="18" charset="0"/>
                <a:ea typeface="黑体" pitchFamily="2" charset="-122"/>
              </a:rPr>
              <a:t>n</a:t>
            </a:r>
            <a:r>
              <a:rPr lang="zh-CN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沟道晶体管的漏极</a:t>
            </a:r>
            <a:r>
              <a:rPr lang="zh-CN" alt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不与其他点相连，</a:t>
            </a:r>
            <a:endParaRPr lang="en-US" altLang="zh-CN" sz="2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输出不为低态时，为“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开路</a:t>
            </a: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”。</a:t>
            </a:r>
            <a:endParaRPr lang="zh-CN" altLang="en-US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35" grpId="0"/>
      <p:bldP spid="69" grpId="0"/>
      <p:bldP spid="7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8596" y="642918"/>
            <a:ext cx="6889750" cy="5257800"/>
            <a:chOff x="384" y="432"/>
            <a:chExt cx="4340" cy="3312"/>
          </a:xfrm>
        </p:grpSpPr>
        <p:sp>
          <p:nvSpPr>
            <p:cNvPr id="212995" name="Rectangle 3"/>
            <p:cNvSpPr>
              <a:spLocks noChangeArrowheads="1"/>
            </p:cNvSpPr>
            <p:nvPr/>
          </p:nvSpPr>
          <p:spPr bwMode="auto">
            <a:xfrm>
              <a:off x="720" y="960"/>
              <a:ext cx="816" cy="153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2996" name="Line 4"/>
            <p:cNvSpPr>
              <a:spLocks noChangeShapeType="1"/>
            </p:cNvSpPr>
            <p:nvPr/>
          </p:nvSpPr>
          <p:spPr bwMode="auto">
            <a:xfrm flipV="1">
              <a:off x="1248" y="76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2997" name="Line 5"/>
            <p:cNvSpPr>
              <a:spLocks noChangeShapeType="1"/>
            </p:cNvSpPr>
            <p:nvPr/>
          </p:nvSpPr>
          <p:spPr bwMode="auto">
            <a:xfrm>
              <a:off x="1152" y="76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2998" name="Line 6"/>
            <p:cNvSpPr>
              <a:spLocks noChangeShapeType="1"/>
            </p:cNvSpPr>
            <p:nvPr/>
          </p:nvSpPr>
          <p:spPr bwMode="auto">
            <a:xfrm>
              <a:off x="1248" y="1680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2999" name="Line 7"/>
            <p:cNvSpPr>
              <a:spLocks noChangeShapeType="1"/>
            </p:cNvSpPr>
            <p:nvPr/>
          </p:nvSpPr>
          <p:spPr bwMode="auto">
            <a:xfrm flipV="1">
              <a:off x="1248" y="2256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3000" name="AutoShape 8"/>
            <p:cNvSpPr>
              <a:spLocks noChangeArrowheads="1"/>
            </p:cNvSpPr>
            <p:nvPr/>
          </p:nvSpPr>
          <p:spPr bwMode="auto">
            <a:xfrm flipV="1">
              <a:off x="1152" y="2640"/>
              <a:ext cx="192" cy="96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960" y="1968"/>
              <a:ext cx="288" cy="384"/>
              <a:chOff x="2976" y="1680"/>
              <a:chExt cx="288" cy="384"/>
            </a:xfrm>
          </p:grpSpPr>
          <p:sp>
            <p:nvSpPr>
              <p:cNvPr id="213002" name="Line 10"/>
              <p:cNvSpPr>
                <a:spLocks noChangeShapeType="1"/>
              </p:cNvSpPr>
              <p:nvPr/>
            </p:nvSpPr>
            <p:spPr bwMode="auto">
              <a:xfrm>
                <a:off x="2976" y="177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3003" name="Line 11"/>
              <p:cNvSpPr>
                <a:spLocks noChangeShapeType="1"/>
              </p:cNvSpPr>
              <p:nvPr/>
            </p:nvSpPr>
            <p:spPr bwMode="auto">
              <a:xfrm>
                <a:off x="3072" y="1680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3004" name="Line 12"/>
              <p:cNvSpPr>
                <a:spLocks noChangeShapeType="1"/>
              </p:cNvSpPr>
              <p:nvPr/>
            </p:nvSpPr>
            <p:spPr bwMode="auto">
              <a:xfrm>
                <a:off x="3072" y="177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3005" name="Line 13"/>
              <p:cNvSpPr>
                <a:spLocks noChangeShapeType="1"/>
              </p:cNvSpPr>
              <p:nvPr/>
            </p:nvSpPr>
            <p:spPr bwMode="auto">
              <a:xfrm>
                <a:off x="3072" y="196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213006" name="Line 14"/>
            <p:cNvSpPr>
              <a:spLocks noChangeShapeType="1"/>
            </p:cNvSpPr>
            <p:nvPr/>
          </p:nvSpPr>
          <p:spPr bwMode="auto">
            <a:xfrm>
              <a:off x="1248" y="1248"/>
              <a:ext cx="2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3007" name="Line 15"/>
            <p:cNvSpPr>
              <a:spLocks noChangeShapeType="1"/>
            </p:cNvSpPr>
            <p:nvPr/>
          </p:nvSpPr>
          <p:spPr bwMode="auto">
            <a:xfrm flipH="1">
              <a:off x="576" y="1584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3008" name="Line 16"/>
            <p:cNvSpPr>
              <a:spLocks noChangeShapeType="1"/>
            </p:cNvSpPr>
            <p:nvPr/>
          </p:nvSpPr>
          <p:spPr bwMode="auto">
            <a:xfrm flipH="1">
              <a:off x="576" y="2160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960" y="1392"/>
              <a:ext cx="288" cy="384"/>
              <a:chOff x="2976" y="1680"/>
              <a:chExt cx="288" cy="384"/>
            </a:xfrm>
          </p:grpSpPr>
          <p:sp>
            <p:nvSpPr>
              <p:cNvPr id="213010" name="Line 18"/>
              <p:cNvSpPr>
                <a:spLocks noChangeShapeType="1"/>
              </p:cNvSpPr>
              <p:nvPr/>
            </p:nvSpPr>
            <p:spPr bwMode="auto">
              <a:xfrm>
                <a:off x="2976" y="177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3011" name="Line 19"/>
              <p:cNvSpPr>
                <a:spLocks noChangeShapeType="1"/>
              </p:cNvSpPr>
              <p:nvPr/>
            </p:nvSpPr>
            <p:spPr bwMode="auto">
              <a:xfrm>
                <a:off x="3072" y="1680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3012" name="Line 20"/>
              <p:cNvSpPr>
                <a:spLocks noChangeShapeType="1"/>
              </p:cNvSpPr>
              <p:nvPr/>
            </p:nvSpPr>
            <p:spPr bwMode="auto">
              <a:xfrm>
                <a:off x="3072" y="177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3013" name="Line 21"/>
              <p:cNvSpPr>
                <a:spLocks noChangeShapeType="1"/>
              </p:cNvSpPr>
              <p:nvPr/>
            </p:nvSpPr>
            <p:spPr bwMode="auto">
              <a:xfrm>
                <a:off x="3072" y="196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213014" name="Line 22"/>
            <p:cNvSpPr>
              <a:spLocks noChangeShapeType="1"/>
            </p:cNvSpPr>
            <p:nvPr/>
          </p:nvSpPr>
          <p:spPr bwMode="auto">
            <a:xfrm flipV="1">
              <a:off x="1248" y="1248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3015" name="Text Box 23"/>
            <p:cNvSpPr txBox="1">
              <a:spLocks noChangeArrowheads="1"/>
            </p:cNvSpPr>
            <p:nvPr/>
          </p:nvSpPr>
          <p:spPr bwMode="auto">
            <a:xfrm>
              <a:off x="384" y="1440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A</a:t>
              </a:r>
            </a:p>
          </p:txBody>
        </p:sp>
        <p:sp>
          <p:nvSpPr>
            <p:cNvPr id="213016" name="Text Box 24"/>
            <p:cNvSpPr txBox="1">
              <a:spLocks noChangeArrowheads="1"/>
            </p:cNvSpPr>
            <p:nvPr/>
          </p:nvSpPr>
          <p:spPr bwMode="auto">
            <a:xfrm>
              <a:off x="384" y="2016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B</a:t>
              </a:r>
            </a:p>
          </p:txBody>
        </p:sp>
        <p:sp>
          <p:nvSpPr>
            <p:cNvPr id="213017" name="Text Box 25"/>
            <p:cNvSpPr txBox="1">
              <a:spLocks noChangeArrowheads="1"/>
            </p:cNvSpPr>
            <p:nvPr/>
          </p:nvSpPr>
          <p:spPr bwMode="auto">
            <a:xfrm>
              <a:off x="4512" y="201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Z</a:t>
              </a:r>
            </a:p>
          </p:txBody>
        </p:sp>
        <p:sp>
          <p:nvSpPr>
            <p:cNvPr id="213018" name="Rectangle 26"/>
            <p:cNvSpPr>
              <a:spLocks noChangeArrowheads="1"/>
            </p:cNvSpPr>
            <p:nvPr/>
          </p:nvSpPr>
          <p:spPr bwMode="auto">
            <a:xfrm>
              <a:off x="1056" y="432"/>
              <a:ext cx="3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V</a:t>
              </a:r>
              <a:r>
                <a:rPr lang="en-US" altLang="zh-CN" b="1" baseline="-25000"/>
                <a:t>CC</a:t>
              </a:r>
              <a:endParaRPr lang="zh-CN" altLang="en-US" b="1" baseline="-25000"/>
            </a:p>
          </p:txBody>
        </p:sp>
        <p:sp>
          <p:nvSpPr>
            <p:cNvPr id="213019" name="Line 27"/>
            <p:cNvSpPr>
              <a:spLocks noChangeShapeType="1"/>
            </p:cNvSpPr>
            <p:nvPr/>
          </p:nvSpPr>
          <p:spPr bwMode="auto">
            <a:xfrm flipV="1">
              <a:off x="4320" y="1824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aphicFrame>
          <p:nvGraphicFramePr>
            <p:cNvPr id="213020" name="Object 28"/>
            <p:cNvGraphicFramePr>
              <a:graphicFrameLocks noChangeAspect="1"/>
            </p:cNvGraphicFramePr>
            <p:nvPr/>
          </p:nvGraphicFramePr>
          <p:xfrm>
            <a:off x="4224" y="1392"/>
            <a:ext cx="178" cy="480"/>
          </p:xfrm>
          <a:graphic>
            <a:graphicData uri="http://schemas.openxmlformats.org/presentationml/2006/ole">
              <p:oleObj spid="_x0000_s312453" name="Visio" r:id="rId4" imgW="292320" imgH="622440" progId="">
                <p:embed/>
              </p:oleObj>
            </a:graphicData>
          </a:graphic>
        </p:graphicFrame>
        <p:sp>
          <p:nvSpPr>
            <p:cNvPr id="213021" name="Line 29"/>
            <p:cNvSpPr>
              <a:spLocks noChangeShapeType="1"/>
            </p:cNvSpPr>
            <p:nvPr/>
          </p:nvSpPr>
          <p:spPr bwMode="auto">
            <a:xfrm flipV="1">
              <a:off x="4320" y="1200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3022" name="Line 30"/>
            <p:cNvSpPr>
              <a:spLocks noChangeShapeType="1"/>
            </p:cNvSpPr>
            <p:nvPr/>
          </p:nvSpPr>
          <p:spPr bwMode="auto">
            <a:xfrm>
              <a:off x="4224" y="120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3023" name="Rectangle 31"/>
            <p:cNvSpPr>
              <a:spLocks noChangeArrowheads="1"/>
            </p:cNvSpPr>
            <p:nvPr/>
          </p:nvSpPr>
          <p:spPr bwMode="auto">
            <a:xfrm>
              <a:off x="4128" y="864"/>
              <a:ext cx="3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>
                  <a:sym typeface="Symbol" pitchFamily="18" charset="2"/>
                </a:rPr>
                <a:t>V</a:t>
              </a:r>
              <a:r>
                <a:rPr lang="en-US" altLang="zh-CN" b="1" baseline="-25000">
                  <a:sym typeface="Symbol" pitchFamily="18" charset="2"/>
                </a:rPr>
                <a:t>CC</a:t>
              </a:r>
              <a:endParaRPr lang="zh-CN" altLang="en-US" b="1" baseline="-25000">
                <a:sym typeface="Symbol" pitchFamily="18" charset="2"/>
              </a:endParaRPr>
            </a:p>
          </p:txBody>
        </p:sp>
        <p:sp>
          <p:nvSpPr>
            <p:cNvPr id="213024" name="Text Box 32"/>
            <p:cNvSpPr txBox="1">
              <a:spLocks noChangeArrowheads="1"/>
            </p:cNvSpPr>
            <p:nvPr/>
          </p:nvSpPr>
          <p:spPr bwMode="auto">
            <a:xfrm>
              <a:off x="4378" y="1488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>
                  <a:sym typeface="Symbol" pitchFamily="18" charset="2"/>
                </a:rPr>
                <a:t>R</a:t>
              </a:r>
              <a:endParaRPr lang="zh-CN" altLang="en-US" b="1">
                <a:ea typeface="黑体" pitchFamily="2" charset="-122"/>
                <a:sym typeface="Symbol" pitchFamily="18" charset="2"/>
              </a:endParaRPr>
            </a:p>
          </p:txBody>
        </p:sp>
        <p:sp>
          <p:nvSpPr>
            <p:cNvPr id="213025" name="Rectangle 33"/>
            <p:cNvSpPr>
              <a:spLocks noChangeArrowheads="1"/>
            </p:cNvSpPr>
            <p:nvPr/>
          </p:nvSpPr>
          <p:spPr bwMode="auto">
            <a:xfrm>
              <a:off x="2160" y="1968"/>
              <a:ext cx="816" cy="153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3026" name="Line 34"/>
            <p:cNvSpPr>
              <a:spLocks noChangeShapeType="1"/>
            </p:cNvSpPr>
            <p:nvPr/>
          </p:nvSpPr>
          <p:spPr bwMode="auto">
            <a:xfrm flipV="1">
              <a:off x="2688" y="17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3027" name="Line 35"/>
            <p:cNvSpPr>
              <a:spLocks noChangeShapeType="1"/>
            </p:cNvSpPr>
            <p:nvPr/>
          </p:nvSpPr>
          <p:spPr bwMode="auto">
            <a:xfrm>
              <a:off x="2592" y="177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3028" name="Line 36"/>
            <p:cNvSpPr>
              <a:spLocks noChangeShapeType="1"/>
            </p:cNvSpPr>
            <p:nvPr/>
          </p:nvSpPr>
          <p:spPr bwMode="auto">
            <a:xfrm>
              <a:off x="2688" y="2688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3029" name="Line 37"/>
            <p:cNvSpPr>
              <a:spLocks noChangeShapeType="1"/>
            </p:cNvSpPr>
            <p:nvPr/>
          </p:nvSpPr>
          <p:spPr bwMode="auto">
            <a:xfrm flipV="1">
              <a:off x="2688" y="3264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3030" name="AutoShape 38"/>
            <p:cNvSpPr>
              <a:spLocks noChangeArrowheads="1"/>
            </p:cNvSpPr>
            <p:nvPr/>
          </p:nvSpPr>
          <p:spPr bwMode="auto">
            <a:xfrm flipV="1">
              <a:off x="2592" y="3648"/>
              <a:ext cx="192" cy="96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5" name="Group 39"/>
            <p:cNvGrpSpPr>
              <a:grpSpLocks/>
            </p:cNvGrpSpPr>
            <p:nvPr/>
          </p:nvGrpSpPr>
          <p:grpSpPr bwMode="auto">
            <a:xfrm>
              <a:off x="2400" y="2976"/>
              <a:ext cx="288" cy="384"/>
              <a:chOff x="2976" y="1680"/>
              <a:chExt cx="288" cy="384"/>
            </a:xfrm>
          </p:grpSpPr>
          <p:sp>
            <p:nvSpPr>
              <p:cNvPr id="213032" name="Line 40"/>
              <p:cNvSpPr>
                <a:spLocks noChangeShapeType="1"/>
              </p:cNvSpPr>
              <p:nvPr/>
            </p:nvSpPr>
            <p:spPr bwMode="auto">
              <a:xfrm>
                <a:off x="2976" y="177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3033" name="Line 41"/>
              <p:cNvSpPr>
                <a:spLocks noChangeShapeType="1"/>
              </p:cNvSpPr>
              <p:nvPr/>
            </p:nvSpPr>
            <p:spPr bwMode="auto">
              <a:xfrm>
                <a:off x="3072" y="1680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3034" name="Line 42"/>
              <p:cNvSpPr>
                <a:spLocks noChangeShapeType="1"/>
              </p:cNvSpPr>
              <p:nvPr/>
            </p:nvSpPr>
            <p:spPr bwMode="auto">
              <a:xfrm>
                <a:off x="3072" y="177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3035" name="Line 43"/>
              <p:cNvSpPr>
                <a:spLocks noChangeShapeType="1"/>
              </p:cNvSpPr>
              <p:nvPr/>
            </p:nvSpPr>
            <p:spPr bwMode="auto">
              <a:xfrm>
                <a:off x="3072" y="196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213036" name="Line 44"/>
            <p:cNvSpPr>
              <a:spLocks noChangeShapeType="1"/>
            </p:cNvSpPr>
            <p:nvPr/>
          </p:nvSpPr>
          <p:spPr bwMode="auto">
            <a:xfrm>
              <a:off x="2688" y="2256"/>
              <a:ext cx="11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3037" name="Line 45"/>
            <p:cNvSpPr>
              <a:spLocks noChangeShapeType="1"/>
            </p:cNvSpPr>
            <p:nvPr/>
          </p:nvSpPr>
          <p:spPr bwMode="auto">
            <a:xfrm flipH="1">
              <a:off x="2016" y="2592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3038" name="Line 46"/>
            <p:cNvSpPr>
              <a:spLocks noChangeShapeType="1"/>
            </p:cNvSpPr>
            <p:nvPr/>
          </p:nvSpPr>
          <p:spPr bwMode="auto">
            <a:xfrm flipH="1">
              <a:off x="2016" y="3168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6" name="Group 47"/>
            <p:cNvGrpSpPr>
              <a:grpSpLocks/>
            </p:cNvGrpSpPr>
            <p:nvPr/>
          </p:nvGrpSpPr>
          <p:grpSpPr bwMode="auto">
            <a:xfrm>
              <a:off x="2400" y="2400"/>
              <a:ext cx="288" cy="384"/>
              <a:chOff x="2976" y="1680"/>
              <a:chExt cx="288" cy="384"/>
            </a:xfrm>
          </p:grpSpPr>
          <p:sp>
            <p:nvSpPr>
              <p:cNvPr id="213040" name="Line 48"/>
              <p:cNvSpPr>
                <a:spLocks noChangeShapeType="1"/>
              </p:cNvSpPr>
              <p:nvPr/>
            </p:nvSpPr>
            <p:spPr bwMode="auto">
              <a:xfrm>
                <a:off x="2976" y="177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3041" name="Line 49"/>
              <p:cNvSpPr>
                <a:spLocks noChangeShapeType="1"/>
              </p:cNvSpPr>
              <p:nvPr/>
            </p:nvSpPr>
            <p:spPr bwMode="auto">
              <a:xfrm>
                <a:off x="3072" y="1680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3042" name="Line 50"/>
              <p:cNvSpPr>
                <a:spLocks noChangeShapeType="1"/>
              </p:cNvSpPr>
              <p:nvPr/>
            </p:nvSpPr>
            <p:spPr bwMode="auto">
              <a:xfrm>
                <a:off x="3072" y="177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3043" name="Line 51"/>
              <p:cNvSpPr>
                <a:spLocks noChangeShapeType="1"/>
              </p:cNvSpPr>
              <p:nvPr/>
            </p:nvSpPr>
            <p:spPr bwMode="auto">
              <a:xfrm>
                <a:off x="3072" y="196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213044" name="Line 52"/>
            <p:cNvSpPr>
              <a:spLocks noChangeShapeType="1"/>
            </p:cNvSpPr>
            <p:nvPr/>
          </p:nvSpPr>
          <p:spPr bwMode="auto">
            <a:xfrm flipV="1">
              <a:off x="2688" y="2256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3045" name="Text Box 53"/>
            <p:cNvSpPr txBox="1">
              <a:spLocks noChangeArrowheads="1"/>
            </p:cNvSpPr>
            <p:nvPr/>
          </p:nvSpPr>
          <p:spPr bwMode="auto">
            <a:xfrm>
              <a:off x="1824" y="2448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C</a:t>
              </a:r>
            </a:p>
          </p:txBody>
        </p:sp>
        <p:sp>
          <p:nvSpPr>
            <p:cNvPr id="213046" name="Text Box 54"/>
            <p:cNvSpPr txBox="1">
              <a:spLocks noChangeArrowheads="1"/>
            </p:cNvSpPr>
            <p:nvPr/>
          </p:nvSpPr>
          <p:spPr bwMode="auto">
            <a:xfrm>
              <a:off x="1824" y="3024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D</a:t>
              </a:r>
            </a:p>
          </p:txBody>
        </p:sp>
        <p:sp>
          <p:nvSpPr>
            <p:cNvPr id="213047" name="Rectangle 55"/>
            <p:cNvSpPr>
              <a:spLocks noChangeArrowheads="1"/>
            </p:cNvSpPr>
            <p:nvPr/>
          </p:nvSpPr>
          <p:spPr bwMode="auto">
            <a:xfrm>
              <a:off x="2496" y="1440"/>
              <a:ext cx="3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V</a:t>
              </a:r>
              <a:r>
                <a:rPr lang="en-US" altLang="zh-CN" b="1" baseline="-25000"/>
                <a:t>CC</a:t>
              </a:r>
              <a:endParaRPr lang="zh-CN" altLang="en-US" b="1" baseline="-25000"/>
            </a:p>
          </p:txBody>
        </p:sp>
        <p:sp>
          <p:nvSpPr>
            <p:cNvPr id="213048" name="Line 56"/>
            <p:cNvSpPr>
              <a:spLocks noChangeShapeType="1"/>
            </p:cNvSpPr>
            <p:nvPr/>
          </p:nvSpPr>
          <p:spPr bwMode="auto">
            <a:xfrm>
              <a:off x="3408" y="1248"/>
              <a:ext cx="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3049" name="Line 57"/>
            <p:cNvSpPr>
              <a:spLocks noChangeShapeType="1"/>
            </p:cNvSpPr>
            <p:nvPr/>
          </p:nvSpPr>
          <p:spPr bwMode="auto">
            <a:xfrm>
              <a:off x="3408" y="2064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3050" name="Line 58"/>
            <p:cNvSpPr>
              <a:spLocks noChangeShapeType="1"/>
            </p:cNvSpPr>
            <p:nvPr/>
          </p:nvSpPr>
          <p:spPr bwMode="auto">
            <a:xfrm>
              <a:off x="3792" y="206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3051" name="Line 59"/>
            <p:cNvSpPr>
              <a:spLocks noChangeShapeType="1"/>
            </p:cNvSpPr>
            <p:nvPr/>
          </p:nvSpPr>
          <p:spPr bwMode="auto">
            <a:xfrm>
              <a:off x="3792" y="2160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13052" name="Text Box 60"/>
          <p:cNvSpPr txBox="1">
            <a:spLocks noChangeArrowheads="1"/>
          </p:cNvSpPr>
          <p:nvPr/>
        </p:nvSpPr>
        <p:spPr bwMode="auto">
          <a:xfrm>
            <a:off x="5284586" y="3786190"/>
            <a:ext cx="3930884" cy="233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rgbClr val="FFFF00"/>
                </a:solidFill>
                <a:latin typeface="Tahoma" pitchFamily="34" charset="0"/>
              </a:rPr>
              <a:t>Z = </a:t>
            </a:r>
            <a:r>
              <a:rPr lang="en-US" altLang="zh-CN" sz="2800" dirty="0">
                <a:solidFill>
                  <a:srgbClr val="FFFF00"/>
                </a:solidFill>
                <a:latin typeface="Tahoma" pitchFamily="34" charset="0"/>
              </a:rPr>
              <a:t>Z1 · Z2</a:t>
            </a: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chemeClr val="accent1"/>
                </a:solidFill>
                <a:latin typeface="Tahoma" pitchFamily="34" charset="0"/>
              </a:rPr>
              <a:t>  </a:t>
            </a:r>
            <a:r>
              <a:rPr lang="en-US" altLang="zh-CN" sz="2800" dirty="0" smtClean="0">
                <a:solidFill>
                  <a:srgbClr val="FFFF00"/>
                </a:solidFill>
                <a:latin typeface="Tahoma" pitchFamily="34" charset="0"/>
              </a:rPr>
              <a:t>= </a:t>
            </a:r>
            <a:r>
              <a:rPr lang="en-US" altLang="zh-CN" sz="2800" dirty="0">
                <a:solidFill>
                  <a:srgbClr val="FFFF00"/>
                </a:solidFill>
                <a:latin typeface="Tahoma" pitchFamily="34" charset="0"/>
              </a:rPr>
              <a:t>(A·B)’ · (C·D)’</a:t>
            </a:r>
          </a:p>
          <a:p>
            <a:pPr>
              <a:lnSpc>
                <a:spcPct val="130000"/>
              </a:lnSpc>
            </a:pPr>
            <a:r>
              <a:rPr lang="en-US" altLang="zh-CN" dirty="0" smtClean="0">
                <a:solidFill>
                  <a:srgbClr val="FFFF00"/>
                </a:solidFill>
                <a:latin typeface="Tahoma" pitchFamily="34" charset="0"/>
              </a:rPr>
              <a:t>  = {{(</a:t>
            </a:r>
            <a:r>
              <a:rPr lang="en-US" altLang="zh-CN" dirty="0">
                <a:solidFill>
                  <a:srgbClr val="FFFF00"/>
                </a:solidFill>
                <a:latin typeface="Tahoma" pitchFamily="34" charset="0"/>
              </a:rPr>
              <a:t>A·B)’ · (C·D</a:t>
            </a:r>
            <a:r>
              <a:rPr lang="en-US" altLang="zh-CN" dirty="0" smtClean="0">
                <a:solidFill>
                  <a:srgbClr val="FFFF00"/>
                </a:solidFill>
                <a:latin typeface="Tahoma" pitchFamily="34" charset="0"/>
              </a:rPr>
              <a:t>)’}’}’ </a:t>
            </a:r>
            <a:endParaRPr lang="en-US" altLang="zh-CN" sz="2800" dirty="0" smtClean="0">
              <a:solidFill>
                <a:srgbClr val="FFFF00"/>
              </a:solidFill>
              <a:latin typeface="Tahoma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rgbClr val="FFFF00"/>
                </a:solidFill>
                <a:latin typeface="Tahoma" pitchFamily="34" charset="0"/>
              </a:rPr>
              <a:t>  = (A·B + C·D)’</a:t>
            </a:r>
            <a:endParaRPr lang="en-US" altLang="zh-CN" sz="28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213053" name="Rectangle 61"/>
          <p:cNvSpPr>
            <a:spLocks noGrp="1" noChangeArrowheads="1"/>
          </p:cNvSpPr>
          <p:nvPr>
            <p:ph type="title"/>
          </p:nvPr>
        </p:nvSpPr>
        <p:spPr>
          <a:xfrm>
            <a:off x="107504" y="0"/>
            <a:ext cx="9120340" cy="785794"/>
          </a:xfrm>
        </p:spPr>
        <p:txBody>
          <a:bodyPr/>
          <a:lstStyle/>
          <a:p>
            <a:r>
              <a:rPr lang="zh-CN" altLang="en-US" sz="38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漏极开路输出的线连</a:t>
            </a:r>
            <a:r>
              <a:rPr lang="zh-CN" altLang="en-US" sz="3800" b="1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逻辑</a:t>
            </a:r>
            <a:r>
              <a:rPr lang="en-US" altLang="zh-CN" sz="3800" b="1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(</a:t>
            </a:r>
            <a:r>
              <a:rPr lang="en-US" altLang="zh-CN" sz="3800" b="1" dirty="0" err="1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Tn</a:t>
            </a:r>
            <a:r>
              <a:rPr lang="zh-CN" altLang="en-US" sz="3800" b="1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的漏极开路</a:t>
            </a:r>
            <a:r>
              <a:rPr lang="en-US" altLang="zh-CN" sz="3800" b="1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)</a:t>
            </a:r>
            <a:endParaRPr lang="zh-CN" altLang="en-US" sz="3800" b="1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4771996" y="2357430"/>
            <a:ext cx="1484347" cy="1704963"/>
            <a:chOff x="4771996" y="2357430"/>
            <a:chExt cx="1484347" cy="1704963"/>
          </a:xfrm>
        </p:grpSpPr>
        <p:grpSp>
          <p:nvGrpSpPr>
            <p:cNvPr id="7" name="Group 62"/>
            <p:cNvGrpSpPr>
              <a:grpSpLocks/>
            </p:cNvGrpSpPr>
            <p:nvPr/>
          </p:nvGrpSpPr>
          <p:grpSpPr bwMode="auto">
            <a:xfrm>
              <a:off x="4771996" y="2852718"/>
              <a:ext cx="1447800" cy="1209675"/>
              <a:chOff x="3120" y="1920"/>
              <a:chExt cx="912" cy="762"/>
            </a:xfrm>
          </p:grpSpPr>
          <p:grpSp>
            <p:nvGrpSpPr>
              <p:cNvPr id="8" name="Group 63"/>
              <p:cNvGrpSpPr>
                <a:grpSpLocks/>
              </p:cNvGrpSpPr>
              <p:nvPr/>
            </p:nvGrpSpPr>
            <p:grpSpPr bwMode="auto">
              <a:xfrm>
                <a:off x="3552" y="2064"/>
                <a:ext cx="480" cy="384"/>
                <a:chOff x="3600" y="1920"/>
                <a:chExt cx="576" cy="432"/>
              </a:xfrm>
            </p:grpSpPr>
            <p:sp>
              <p:nvSpPr>
                <p:cNvPr id="213056" name="Arc 64"/>
                <p:cNvSpPr>
                  <a:spLocks/>
                </p:cNvSpPr>
                <p:nvPr/>
              </p:nvSpPr>
              <p:spPr bwMode="auto">
                <a:xfrm>
                  <a:off x="3865" y="1921"/>
                  <a:ext cx="311" cy="431"/>
                </a:xfrm>
                <a:custGeom>
                  <a:avLst/>
                  <a:gdLst>
                    <a:gd name="G0" fmla="+- 1748 0 0"/>
                    <a:gd name="G1" fmla="+- 21600 0 0"/>
                    <a:gd name="G2" fmla="+- 21600 0 0"/>
                    <a:gd name="T0" fmla="*/ 1748 w 23348"/>
                    <a:gd name="T1" fmla="*/ 0 h 43200"/>
                    <a:gd name="T2" fmla="*/ 0 w 23348"/>
                    <a:gd name="T3" fmla="*/ 43129 h 43200"/>
                    <a:gd name="T4" fmla="*/ 1748 w 23348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348" h="43200" fill="none" extrusionOk="0">
                      <a:moveTo>
                        <a:pt x="1747" y="0"/>
                      </a:moveTo>
                      <a:cubicBezTo>
                        <a:pt x="13677" y="0"/>
                        <a:pt x="23348" y="9670"/>
                        <a:pt x="23348" y="21600"/>
                      </a:cubicBezTo>
                      <a:cubicBezTo>
                        <a:pt x="23348" y="33529"/>
                        <a:pt x="13677" y="43200"/>
                        <a:pt x="1748" y="43200"/>
                      </a:cubicBezTo>
                      <a:cubicBezTo>
                        <a:pt x="1164" y="43200"/>
                        <a:pt x="581" y="43176"/>
                        <a:pt x="-1" y="43129"/>
                      </a:cubicBezTo>
                    </a:path>
                    <a:path w="23348" h="43200" stroke="0" extrusionOk="0">
                      <a:moveTo>
                        <a:pt x="1747" y="0"/>
                      </a:moveTo>
                      <a:cubicBezTo>
                        <a:pt x="13677" y="0"/>
                        <a:pt x="23348" y="9670"/>
                        <a:pt x="23348" y="21600"/>
                      </a:cubicBezTo>
                      <a:cubicBezTo>
                        <a:pt x="23348" y="33529"/>
                        <a:pt x="13677" y="43200"/>
                        <a:pt x="1748" y="43200"/>
                      </a:cubicBezTo>
                      <a:cubicBezTo>
                        <a:pt x="1164" y="43200"/>
                        <a:pt x="581" y="43176"/>
                        <a:pt x="-1" y="43129"/>
                      </a:cubicBezTo>
                      <a:lnTo>
                        <a:pt x="1748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3057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3600" y="1920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13058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3600" y="2352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13059" name="Line 67"/>
                <p:cNvSpPr>
                  <a:spLocks noChangeShapeType="1"/>
                </p:cNvSpPr>
                <p:nvPr/>
              </p:nvSpPr>
              <p:spPr bwMode="auto">
                <a:xfrm>
                  <a:off x="3600" y="1920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sp>
            <p:nvSpPr>
              <p:cNvPr id="213060" name="Text Box 68"/>
              <p:cNvSpPr txBox="1">
                <a:spLocks noChangeArrowheads="1"/>
              </p:cNvSpPr>
              <p:nvPr/>
            </p:nvSpPr>
            <p:spPr bwMode="auto">
              <a:xfrm>
                <a:off x="3120" y="1920"/>
                <a:ext cx="380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>
                    <a:solidFill>
                      <a:srgbClr val="FFFF00"/>
                    </a:solidFill>
                  </a:rPr>
                  <a:t>Z1</a:t>
                </a:r>
              </a:p>
            </p:txBody>
          </p:sp>
          <p:sp>
            <p:nvSpPr>
              <p:cNvPr id="213061" name="Text Box 69"/>
              <p:cNvSpPr txBox="1">
                <a:spLocks noChangeArrowheads="1"/>
              </p:cNvSpPr>
              <p:nvPr/>
            </p:nvSpPr>
            <p:spPr bwMode="auto">
              <a:xfrm>
                <a:off x="3120" y="2352"/>
                <a:ext cx="380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>
                    <a:solidFill>
                      <a:srgbClr val="FFFF00"/>
                    </a:solidFill>
                  </a:rPr>
                  <a:t>Z2</a:t>
                </a:r>
              </a:p>
            </p:txBody>
          </p:sp>
        </p:grpSp>
        <p:sp>
          <p:nvSpPr>
            <p:cNvPr id="213062" name="Text Box 70"/>
            <p:cNvSpPr txBox="1">
              <a:spLocks noChangeArrowheads="1"/>
            </p:cNvSpPr>
            <p:nvPr/>
          </p:nvSpPr>
          <p:spPr bwMode="auto">
            <a:xfrm>
              <a:off x="5357818" y="2357430"/>
              <a:ext cx="898525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线与</a:t>
              </a:r>
            </a:p>
          </p:txBody>
        </p:sp>
      </p:grpSp>
      <p:sp>
        <p:nvSpPr>
          <p:cNvPr id="213065" name="Text Box 73"/>
          <p:cNvSpPr txBox="1">
            <a:spLocks noChangeArrowheads="1"/>
          </p:cNvSpPr>
          <p:nvPr/>
        </p:nvSpPr>
        <p:spPr bwMode="auto">
          <a:xfrm>
            <a:off x="5746721" y="5595918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" name="灯片编号占位符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61</a:t>
            </a:fld>
            <a:endParaRPr lang="en-US" altLang="zh-CN"/>
          </a:p>
        </p:txBody>
      </p:sp>
      <p:sp>
        <p:nvSpPr>
          <p:cNvPr id="73" name="Text Box 67"/>
          <p:cNvSpPr txBox="1">
            <a:spLocks noChangeArrowheads="1"/>
          </p:cNvSpPr>
          <p:nvPr/>
        </p:nvSpPr>
        <p:spPr bwMode="auto">
          <a:xfrm>
            <a:off x="0" y="5473029"/>
            <a:ext cx="55707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用一个上拉电阻，</a:t>
            </a:r>
            <a:endParaRPr lang="en-US" altLang="zh-CN" sz="2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将多个漏极开路门电路的输出，</a:t>
            </a:r>
            <a:endParaRPr lang="en-US" altLang="zh-CN" sz="2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连接在一起，形成“线连逻辑”。</a:t>
            </a:r>
            <a:endParaRPr lang="zh-CN" altLang="en-US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4" name="Text Box 67"/>
          <p:cNvSpPr txBox="1">
            <a:spLocks noChangeArrowheads="1"/>
          </p:cNvSpPr>
          <p:nvPr/>
        </p:nvSpPr>
        <p:spPr bwMode="auto">
          <a:xfrm>
            <a:off x="2428860" y="785794"/>
            <a:ext cx="63579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任何门输出为低态，</a:t>
            </a: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把线连逻辑的输出拉为低态。</a:t>
            </a:r>
            <a:endParaRPr lang="zh-CN" altLang="en-US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52" grpId="0"/>
      <p:bldP spid="73" grpId="0"/>
      <p:bldP spid="7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500042"/>
            <a:ext cx="8358222" cy="762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.</a:t>
            </a:r>
            <a:r>
              <a:rPr lang="en-US" altLang="zh-CN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4.5   </a:t>
            </a:r>
            <a:r>
              <a:rPr lang="zh-CN" altLang="en-US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低电压</a:t>
            </a:r>
            <a:r>
              <a:rPr lang="en-US" altLang="zh-CN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CMOS</a:t>
            </a:r>
            <a:r>
              <a:rPr lang="zh-CN" altLang="en-US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逻辑和接口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785926"/>
            <a:ext cx="8572528" cy="4000528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为什么使用低电压？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减小电源电压可以减小动态</a:t>
            </a:r>
            <a:r>
              <a:rPr lang="zh-CN" altLang="en-US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功耗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更小的</a:t>
            </a:r>
            <a:r>
              <a:rPr lang="zh-CN" altLang="en-US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尺寸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、更高的集成度</a:t>
            </a:r>
          </a:p>
          <a:p>
            <a:pPr>
              <a:lnSpc>
                <a:spcPct val="120000"/>
              </a:lnSpc>
            </a:pPr>
            <a:endParaRPr lang="zh-CN" altLang="en-US" dirty="0"/>
          </a:p>
          <a:p>
            <a:pPr algn="ctr">
              <a:lnSpc>
                <a:spcPct val="120000"/>
              </a:lnSpc>
              <a:buFont typeface="Wingdings" pitchFamily="2" charset="2"/>
              <a:buNone/>
            </a:pPr>
            <a:r>
              <a:rPr lang="zh-CN" altLang="en-US" dirty="0">
                <a:sym typeface="Symbol" pitchFamily="18" charset="2"/>
              </a:rPr>
              <a:t>3.3  0.3</a:t>
            </a:r>
            <a:r>
              <a:rPr lang="en-US" altLang="zh-CN" dirty="0">
                <a:sym typeface="Symbol" pitchFamily="18" charset="2"/>
              </a:rPr>
              <a:t>V    2.5 </a:t>
            </a:r>
            <a:r>
              <a:rPr lang="zh-CN" altLang="en-US" dirty="0">
                <a:sym typeface="Symbol" pitchFamily="18" charset="2"/>
              </a:rPr>
              <a:t></a:t>
            </a:r>
            <a:r>
              <a:rPr lang="en-US" altLang="zh-CN" dirty="0">
                <a:sym typeface="Symbol" pitchFamily="18" charset="2"/>
              </a:rPr>
              <a:t> </a:t>
            </a:r>
            <a:r>
              <a:rPr lang="en-US" altLang="zh-CN" dirty="0" smtClean="0">
                <a:sym typeface="Symbol" pitchFamily="18" charset="2"/>
              </a:rPr>
              <a:t>0.2V    </a:t>
            </a:r>
            <a:r>
              <a:rPr lang="en-US" altLang="zh-CN" dirty="0">
                <a:sym typeface="Symbol" pitchFamily="18" charset="2"/>
              </a:rPr>
              <a:t>1.8 </a:t>
            </a:r>
            <a:r>
              <a:rPr lang="zh-CN" altLang="en-US" dirty="0">
                <a:sym typeface="Symbol" pitchFamily="18" charset="2"/>
              </a:rPr>
              <a:t></a:t>
            </a:r>
            <a:r>
              <a:rPr lang="en-US" altLang="zh-CN" dirty="0">
                <a:sym typeface="Symbol" pitchFamily="18" charset="2"/>
              </a:rPr>
              <a:t> 0.15V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62</a:t>
            </a:fld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2015441" y="5429264"/>
            <a:ext cx="5128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黑体" pitchFamily="2" charset="-122"/>
                <a:ea typeface="黑体" pitchFamily="2" charset="-122"/>
              </a:rPr>
              <a:t>新的“标准”逻辑供电电压</a:t>
            </a:r>
            <a:endParaRPr lang="zh-CN" altLang="en-US" sz="3200" b="1" dirty="0"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500042"/>
            <a:ext cx="7772400" cy="762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.</a:t>
            </a:r>
            <a:r>
              <a:rPr lang="en-US" altLang="zh-CN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5   </a:t>
            </a:r>
            <a:r>
              <a:rPr lang="zh-CN" altLang="en-US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双极逻辑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428736"/>
            <a:ext cx="7848600" cy="4114800"/>
          </a:xfrm>
        </p:spPr>
        <p:txBody>
          <a:bodyPr/>
          <a:lstStyle/>
          <a:p>
            <a:r>
              <a:rPr lang="zh-CN" altLang="en-US" dirty="0">
                <a:latin typeface="黑体" pitchFamily="2" charset="-122"/>
                <a:ea typeface="黑体" pitchFamily="2" charset="-122"/>
              </a:rPr>
              <a:t>二极管开关特性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4929190" y="1676400"/>
            <a:ext cx="3529010" cy="4538682"/>
            <a:chOff x="4929190" y="1676400"/>
            <a:chExt cx="3529010" cy="4538682"/>
          </a:xfrm>
        </p:grpSpPr>
        <p:sp>
          <p:nvSpPr>
            <p:cNvPr id="215044" name="AutoShape 4"/>
            <p:cNvSpPr>
              <a:spLocks noChangeArrowheads="1"/>
            </p:cNvSpPr>
            <p:nvPr/>
          </p:nvSpPr>
          <p:spPr bwMode="auto">
            <a:xfrm>
              <a:off x="7239000" y="3962400"/>
              <a:ext cx="1066800" cy="1038236"/>
            </a:xfrm>
            <a:prstGeom prst="wedgeRoundRectCallout">
              <a:avLst>
                <a:gd name="adj1" fmla="val -36014"/>
                <a:gd name="adj2" fmla="val -99431"/>
                <a:gd name="adj3" fmla="val 16667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zh-CN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黑体" pitchFamily="2" charset="-122"/>
                </a:rPr>
                <a:t>门限</a:t>
              </a:r>
            </a:p>
            <a:p>
              <a:pPr algn="ctr"/>
              <a:r>
                <a:rPr lang="zh-CN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黑体" pitchFamily="2" charset="-122"/>
                </a:rPr>
                <a:t>电压</a:t>
              </a:r>
            </a:p>
          </p:txBody>
        </p:sp>
        <p:sp>
          <p:nvSpPr>
            <p:cNvPr id="215045" name="AutoShape 5"/>
            <p:cNvSpPr>
              <a:spLocks noChangeArrowheads="1"/>
            </p:cNvSpPr>
            <p:nvPr/>
          </p:nvSpPr>
          <p:spPr bwMode="auto">
            <a:xfrm>
              <a:off x="6019800" y="4343400"/>
              <a:ext cx="914400" cy="1871682"/>
            </a:xfrm>
            <a:prstGeom prst="wedgeRoundRectCallout">
              <a:avLst>
                <a:gd name="adj1" fmla="val -45883"/>
                <a:gd name="adj2" fmla="val -80037"/>
                <a:gd name="adj3" fmla="val 16667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zh-CN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黑体" pitchFamily="2" charset="-122"/>
                </a:rPr>
                <a:t>反向击穿</a:t>
              </a:r>
              <a:endParaRPr lang="zh-CN" alt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endParaRPr>
            </a:p>
          </p:txBody>
        </p:sp>
        <p:sp>
          <p:nvSpPr>
            <p:cNvPr id="215046" name="AutoShape 6"/>
            <p:cNvSpPr>
              <a:spLocks noChangeArrowheads="1"/>
            </p:cNvSpPr>
            <p:nvPr/>
          </p:nvSpPr>
          <p:spPr bwMode="auto">
            <a:xfrm>
              <a:off x="4929190" y="1905000"/>
              <a:ext cx="1471610" cy="609600"/>
            </a:xfrm>
            <a:prstGeom prst="wedgeRoundRectCallout">
              <a:avLst>
                <a:gd name="adj1" fmla="val 70713"/>
                <a:gd name="adj2" fmla="val 101042"/>
                <a:gd name="adj3" fmla="val 16667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zh-CN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黑体" pitchFamily="2" charset="-122"/>
                </a:rPr>
                <a:t>漏电流</a:t>
              </a:r>
            </a:p>
          </p:txBody>
        </p:sp>
        <p:grpSp>
          <p:nvGrpSpPr>
            <p:cNvPr id="2" name="Group 7"/>
            <p:cNvGrpSpPr>
              <a:grpSpLocks/>
            </p:cNvGrpSpPr>
            <p:nvPr/>
          </p:nvGrpSpPr>
          <p:grpSpPr bwMode="auto">
            <a:xfrm>
              <a:off x="5486400" y="1676400"/>
              <a:ext cx="2971800" cy="2743200"/>
              <a:chOff x="2688" y="1488"/>
              <a:chExt cx="1872" cy="1728"/>
            </a:xfrm>
          </p:grpSpPr>
          <p:sp>
            <p:nvSpPr>
              <p:cNvPr id="215048" name="Line 8"/>
              <p:cNvSpPr>
                <a:spLocks noChangeShapeType="1"/>
              </p:cNvSpPr>
              <p:nvPr/>
            </p:nvSpPr>
            <p:spPr bwMode="auto">
              <a:xfrm>
                <a:off x="2688" y="2415"/>
                <a:ext cx="16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" name="Group 9"/>
              <p:cNvGrpSpPr>
                <a:grpSpLocks/>
              </p:cNvGrpSpPr>
              <p:nvPr/>
            </p:nvGrpSpPr>
            <p:grpSpPr bwMode="auto">
              <a:xfrm>
                <a:off x="2902" y="1572"/>
                <a:ext cx="1098" cy="1644"/>
                <a:chOff x="1248" y="1872"/>
                <a:chExt cx="1230" cy="1872"/>
              </a:xfrm>
            </p:grpSpPr>
            <p:sp>
              <p:nvSpPr>
                <p:cNvPr id="215050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2112" y="1872"/>
                  <a:ext cx="0" cy="177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051" name="Line 11"/>
                <p:cNvSpPr>
                  <a:spLocks noChangeShapeType="1"/>
                </p:cNvSpPr>
                <p:nvPr/>
              </p:nvSpPr>
              <p:spPr bwMode="auto">
                <a:xfrm>
                  <a:off x="1440" y="2880"/>
                  <a:ext cx="45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052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2352" y="1968"/>
                  <a:ext cx="126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053" name="Arc 13"/>
                <p:cNvSpPr>
                  <a:spLocks/>
                </p:cNvSpPr>
                <p:nvPr/>
              </p:nvSpPr>
              <p:spPr bwMode="auto">
                <a:xfrm flipV="1">
                  <a:off x="1890" y="2550"/>
                  <a:ext cx="460" cy="33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493"/>
                    <a:gd name="T1" fmla="*/ 0 h 21600"/>
                    <a:gd name="T2" fmla="*/ 21493 w 21493"/>
                    <a:gd name="T3" fmla="*/ 19450 h 21600"/>
                    <a:gd name="T4" fmla="*/ 0 w 2149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493" h="21600" fill="none" extrusionOk="0">
                      <a:moveTo>
                        <a:pt x="-1" y="0"/>
                      </a:moveTo>
                      <a:cubicBezTo>
                        <a:pt x="11096" y="0"/>
                        <a:pt x="20388" y="8408"/>
                        <a:pt x="21492" y="19450"/>
                      </a:cubicBezTo>
                    </a:path>
                    <a:path w="21493" h="21600" stroke="0" extrusionOk="0">
                      <a:moveTo>
                        <a:pt x="-1" y="0"/>
                      </a:moveTo>
                      <a:cubicBezTo>
                        <a:pt x="11096" y="0"/>
                        <a:pt x="20388" y="8408"/>
                        <a:pt x="21492" y="1945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5054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248" y="2976"/>
                  <a:ext cx="96" cy="7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055" name="Arc 15"/>
                <p:cNvSpPr>
                  <a:spLocks/>
                </p:cNvSpPr>
                <p:nvPr/>
              </p:nvSpPr>
              <p:spPr bwMode="auto">
                <a:xfrm flipH="1">
                  <a:off x="1344" y="2880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15056" name="Text Box 16"/>
              <p:cNvSpPr txBox="1">
                <a:spLocks noChangeArrowheads="1"/>
              </p:cNvSpPr>
              <p:nvPr/>
            </p:nvSpPr>
            <p:spPr bwMode="auto">
              <a:xfrm>
                <a:off x="4358" y="2256"/>
                <a:ext cx="20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 i="1">
                    <a:latin typeface="Times New Roman" pitchFamily="18" charset="0"/>
                  </a:rPr>
                  <a:t>v</a:t>
                </a:r>
              </a:p>
            </p:txBody>
          </p:sp>
          <p:sp>
            <p:nvSpPr>
              <p:cNvPr id="215057" name="Text Box 17"/>
              <p:cNvSpPr txBox="1">
                <a:spLocks noChangeArrowheads="1"/>
              </p:cNvSpPr>
              <p:nvPr/>
            </p:nvSpPr>
            <p:spPr bwMode="auto">
              <a:xfrm>
                <a:off x="3456" y="1488"/>
                <a:ext cx="1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 i="1">
                    <a:latin typeface="Times New Roman" pitchFamily="18" charset="0"/>
                  </a:rPr>
                  <a:t>i</a:t>
                </a:r>
              </a:p>
            </p:txBody>
          </p:sp>
          <p:sp>
            <p:nvSpPr>
              <p:cNvPr id="215058" name="Line 18"/>
              <p:cNvSpPr>
                <a:spLocks noChangeShapeType="1"/>
              </p:cNvSpPr>
              <p:nvPr/>
            </p:nvSpPr>
            <p:spPr bwMode="auto">
              <a:xfrm flipH="1">
                <a:off x="3845" y="2247"/>
                <a:ext cx="42" cy="168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059" name="Text Box 19"/>
              <p:cNvSpPr txBox="1">
                <a:spLocks noChangeArrowheads="1"/>
              </p:cNvSpPr>
              <p:nvPr/>
            </p:nvSpPr>
            <p:spPr bwMode="auto">
              <a:xfrm>
                <a:off x="3716" y="2415"/>
                <a:ext cx="3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>
                    <a:latin typeface="Times New Roman" pitchFamily="18" charset="0"/>
                  </a:rPr>
                  <a:t>V</a:t>
                </a:r>
                <a:r>
                  <a:rPr lang="en-US" altLang="zh-CN" b="1" baseline="-25000">
                    <a:latin typeface="Times New Roman" pitchFamily="18" charset="0"/>
                  </a:rPr>
                  <a:t>T</a:t>
                </a:r>
              </a:p>
            </p:txBody>
          </p:sp>
          <p:sp>
            <p:nvSpPr>
              <p:cNvPr id="215060" name="Line 20"/>
              <p:cNvSpPr>
                <a:spLocks noChangeShapeType="1"/>
              </p:cNvSpPr>
              <p:nvPr/>
            </p:nvSpPr>
            <p:spPr bwMode="auto">
              <a:xfrm>
                <a:off x="3331" y="2289"/>
                <a:ext cx="0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061" name="Line 21"/>
              <p:cNvSpPr>
                <a:spLocks noChangeShapeType="1"/>
              </p:cNvSpPr>
              <p:nvPr/>
            </p:nvSpPr>
            <p:spPr bwMode="auto">
              <a:xfrm flipV="1">
                <a:off x="3331" y="2457"/>
                <a:ext cx="0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062" name="Text Box 22"/>
              <p:cNvSpPr txBox="1">
                <a:spLocks noChangeArrowheads="1"/>
              </p:cNvSpPr>
              <p:nvPr/>
            </p:nvSpPr>
            <p:spPr bwMode="auto">
              <a:xfrm>
                <a:off x="3331" y="2160"/>
                <a:ext cx="27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>
                    <a:latin typeface="Times New Roman" pitchFamily="18" charset="0"/>
                  </a:rPr>
                  <a:t>I</a:t>
                </a:r>
                <a:r>
                  <a:rPr lang="en-US" altLang="zh-CN" sz="1600" b="1">
                    <a:latin typeface="Times New Roman" pitchFamily="18" charset="0"/>
                  </a:rPr>
                  <a:t> </a:t>
                </a:r>
                <a:r>
                  <a:rPr lang="en-US" altLang="zh-CN" b="1" baseline="-10000">
                    <a:latin typeface="Times New Roman" pitchFamily="18" charset="0"/>
                  </a:rPr>
                  <a:t>s</a:t>
                </a:r>
              </a:p>
            </p:txBody>
          </p:sp>
        </p:grpSp>
      </p:grpSp>
      <p:sp>
        <p:nvSpPr>
          <p:cNvPr id="54" name="灯片编号占位符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63</a:t>
            </a:fld>
            <a:endParaRPr lang="en-US" altLang="zh-CN"/>
          </a:p>
        </p:txBody>
      </p:sp>
      <p:grpSp>
        <p:nvGrpSpPr>
          <p:cNvPr id="59" name="组合 58"/>
          <p:cNvGrpSpPr/>
          <p:nvPr/>
        </p:nvGrpSpPr>
        <p:grpSpPr>
          <a:xfrm>
            <a:off x="428596" y="2428868"/>
            <a:ext cx="4046083" cy="762000"/>
            <a:chOff x="428596" y="2428868"/>
            <a:chExt cx="4046083" cy="762000"/>
          </a:xfrm>
        </p:grpSpPr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1524000" y="2428868"/>
              <a:ext cx="1828800" cy="762000"/>
              <a:chOff x="624" y="1296"/>
              <a:chExt cx="1152" cy="480"/>
            </a:xfrm>
          </p:grpSpPr>
          <p:sp>
            <p:nvSpPr>
              <p:cNvPr id="215064" name="AutoShape 24"/>
              <p:cNvSpPr>
                <a:spLocks noChangeArrowheads="1"/>
              </p:cNvSpPr>
              <p:nvPr/>
            </p:nvSpPr>
            <p:spPr bwMode="auto">
              <a:xfrm rot="5400000">
                <a:off x="1080" y="1512"/>
                <a:ext cx="288" cy="240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065" name="Line 25"/>
              <p:cNvSpPr>
                <a:spLocks noChangeShapeType="1"/>
              </p:cNvSpPr>
              <p:nvPr/>
            </p:nvSpPr>
            <p:spPr bwMode="auto">
              <a:xfrm>
                <a:off x="1344" y="148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5066" name="Line 26"/>
              <p:cNvSpPr>
                <a:spLocks noChangeShapeType="1"/>
              </p:cNvSpPr>
              <p:nvPr/>
            </p:nvSpPr>
            <p:spPr bwMode="auto">
              <a:xfrm>
                <a:off x="1344" y="1632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5067" name="Line 27"/>
              <p:cNvSpPr>
                <a:spLocks noChangeShapeType="1"/>
              </p:cNvSpPr>
              <p:nvPr/>
            </p:nvSpPr>
            <p:spPr bwMode="auto">
              <a:xfrm flipH="1">
                <a:off x="816" y="1632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5068" name="Text Box 28"/>
              <p:cNvSpPr txBox="1">
                <a:spLocks noChangeArrowheads="1"/>
              </p:cNvSpPr>
              <p:nvPr/>
            </p:nvSpPr>
            <p:spPr bwMode="auto">
              <a:xfrm>
                <a:off x="624" y="1296"/>
                <a:ext cx="30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zh-CN" altLang="en-US" b="1">
                    <a:ea typeface="黑体" pitchFamily="2" charset="-122"/>
                  </a:rPr>
                  <a:t>＋</a:t>
                </a:r>
              </a:p>
            </p:txBody>
          </p:sp>
          <p:sp>
            <p:nvSpPr>
              <p:cNvPr id="215069" name="Line 29"/>
              <p:cNvSpPr>
                <a:spLocks noChangeShapeType="1"/>
              </p:cNvSpPr>
              <p:nvPr/>
            </p:nvSpPr>
            <p:spPr bwMode="auto">
              <a:xfrm>
                <a:off x="1632" y="1440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55" name="矩形 54"/>
            <p:cNvSpPr/>
            <p:nvPr/>
          </p:nvSpPr>
          <p:spPr>
            <a:xfrm>
              <a:off x="428596" y="2571744"/>
              <a:ext cx="90281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阳极</a:t>
              </a:r>
              <a:endPara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3571868" y="2571744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阴极</a:t>
              </a:r>
              <a:endPara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14282" y="3648068"/>
            <a:ext cx="5331909" cy="1447160"/>
            <a:chOff x="214282" y="3648068"/>
            <a:chExt cx="5331909" cy="1447160"/>
          </a:xfrm>
        </p:grpSpPr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520700" y="3648068"/>
              <a:ext cx="3975100" cy="973138"/>
              <a:chOff x="232" y="2016"/>
              <a:chExt cx="2504" cy="613"/>
            </a:xfrm>
          </p:grpSpPr>
          <p:grpSp>
            <p:nvGrpSpPr>
              <p:cNvPr id="6" name="Group 31"/>
              <p:cNvGrpSpPr>
                <a:grpSpLocks/>
              </p:cNvGrpSpPr>
              <p:nvPr/>
            </p:nvGrpSpPr>
            <p:grpSpPr bwMode="auto">
              <a:xfrm>
                <a:off x="1152" y="2016"/>
                <a:ext cx="1584" cy="480"/>
                <a:chOff x="768" y="1584"/>
                <a:chExt cx="1584" cy="480"/>
              </a:xfrm>
            </p:grpSpPr>
            <p:grpSp>
              <p:nvGrpSpPr>
                <p:cNvPr id="7" name="Group 32"/>
                <p:cNvGrpSpPr>
                  <a:grpSpLocks/>
                </p:cNvGrpSpPr>
                <p:nvPr/>
              </p:nvGrpSpPr>
              <p:grpSpPr bwMode="auto">
                <a:xfrm>
                  <a:off x="768" y="1680"/>
                  <a:ext cx="1584" cy="384"/>
                  <a:chOff x="768" y="1680"/>
                  <a:chExt cx="1584" cy="384"/>
                </a:xfrm>
              </p:grpSpPr>
              <p:sp>
                <p:nvSpPr>
                  <p:cNvPr id="21507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920"/>
                    <a:ext cx="288" cy="96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5074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1968"/>
                    <a:ext cx="19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5075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1872"/>
                    <a:ext cx="0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507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1920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507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1968"/>
                    <a:ext cx="144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5078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4" y="1920"/>
                    <a:ext cx="240" cy="4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 type="oval" w="med" len="med"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5079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1968"/>
                    <a:ext cx="24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 type="oval" w="med" len="med"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5080" name="Line 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12" y="1968"/>
                    <a:ext cx="24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5081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8" y="1680"/>
                    <a:ext cx="224" cy="288"/>
                  </a:xfrm>
                  <a:prstGeom prst="rect">
                    <a:avLst/>
                  </a:prstGeom>
                  <a:noFill/>
                  <a:ln w="1905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zh-CN" altLang="en-US" b="1">
                        <a:latin typeface="Times New Roman" pitchFamily="18" charset="0"/>
                      </a:rPr>
                      <a:t>+</a:t>
                    </a:r>
                  </a:p>
                </p:txBody>
              </p:sp>
              <p:sp>
                <p:nvSpPr>
                  <p:cNvPr id="21508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2256" y="1824"/>
                    <a:ext cx="9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15083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152" y="1584"/>
                  <a:ext cx="28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 i="1">
                      <a:latin typeface="Times New Roman" pitchFamily="18" charset="0"/>
                    </a:rPr>
                    <a:t>R</a:t>
                  </a:r>
                  <a:r>
                    <a:rPr lang="en-US" altLang="zh-CN" b="1" i="1" baseline="-25000">
                      <a:latin typeface="Times New Roman" pitchFamily="18" charset="0"/>
                    </a:rPr>
                    <a:t>f</a:t>
                  </a:r>
                  <a:endParaRPr lang="en-US" altLang="zh-CN" sz="2000" b="1" i="1" baseline="-25000">
                    <a:latin typeface="Times New Roman" pitchFamily="18" charset="0"/>
                  </a:endParaRPr>
                </a:p>
              </p:txBody>
            </p:sp>
            <p:sp>
              <p:nvSpPr>
                <p:cNvPr id="215084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1516" y="1584"/>
                  <a:ext cx="3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 i="1">
                      <a:latin typeface="Times New Roman" pitchFamily="18" charset="0"/>
                    </a:rPr>
                    <a:t>V</a:t>
                  </a:r>
                  <a:r>
                    <a:rPr lang="en-US" altLang="zh-CN" b="1" i="1" baseline="-25000">
                      <a:latin typeface="Times New Roman" pitchFamily="18" charset="0"/>
                    </a:rPr>
                    <a:t>d</a:t>
                  </a:r>
                </a:p>
              </p:txBody>
            </p:sp>
          </p:grpSp>
          <p:sp>
            <p:nvSpPr>
              <p:cNvPr id="215085" name="Text Box 45"/>
              <p:cNvSpPr txBox="1">
                <a:spLocks noChangeArrowheads="1"/>
              </p:cNvSpPr>
              <p:nvPr/>
            </p:nvSpPr>
            <p:spPr bwMode="auto">
              <a:xfrm>
                <a:off x="232" y="2033"/>
                <a:ext cx="1016" cy="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黑体" pitchFamily="2" charset="-122"/>
                  </a:rPr>
                  <a:t>正偏</a:t>
                </a:r>
              </a:p>
              <a:p>
                <a:pPr algn="ctr"/>
                <a:r>
                  <a:rPr lang="zh-CN" alt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黑体" pitchFamily="2" charset="-122"/>
                  </a:rPr>
                  <a:t>（导通）</a:t>
                </a:r>
              </a:p>
            </p:txBody>
          </p:sp>
        </p:grpSp>
        <p:sp>
          <p:nvSpPr>
            <p:cNvPr id="57" name="矩形 56"/>
            <p:cNvSpPr/>
            <p:nvPr/>
          </p:nvSpPr>
          <p:spPr>
            <a:xfrm>
              <a:off x="214282" y="4572008"/>
              <a:ext cx="53319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阳极</a:t>
              </a:r>
              <a:r>
                <a:rPr lang="en-US" altLang="zh-CN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-</a:t>
              </a:r>
              <a:r>
                <a:rPr lang="zh-CN" altLang="en-US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阴极电压为正，电流为正值</a:t>
              </a:r>
              <a:endParaRPr lang="zh-CN" alt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214282" y="5286388"/>
            <a:ext cx="4972836" cy="1428760"/>
            <a:chOff x="214282" y="5286388"/>
            <a:chExt cx="4972836" cy="1428760"/>
          </a:xfrm>
        </p:grpSpPr>
        <p:grpSp>
          <p:nvGrpSpPr>
            <p:cNvPr id="8" name="Group 46"/>
            <p:cNvGrpSpPr>
              <a:grpSpLocks/>
            </p:cNvGrpSpPr>
            <p:nvPr/>
          </p:nvGrpSpPr>
          <p:grpSpPr bwMode="auto">
            <a:xfrm>
              <a:off x="596900" y="5286388"/>
              <a:ext cx="3289300" cy="946150"/>
              <a:chOff x="328" y="2913"/>
              <a:chExt cx="2072" cy="596"/>
            </a:xfrm>
          </p:grpSpPr>
          <p:grpSp>
            <p:nvGrpSpPr>
              <p:cNvPr id="9" name="Group 47"/>
              <p:cNvGrpSpPr>
                <a:grpSpLocks/>
              </p:cNvGrpSpPr>
              <p:nvPr/>
            </p:nvGrpSpPr>
            <p:grpSpPr bwMode="auto">
              <a:xfrm>
                <a:off x="1216" y="2928"/>
                <a:ext cx="1184" cy="288"/>
                <a:chOff x="880" y="2832"/>
                <a:chExt cx="1184" cy="288"/>
              </a:xfrm>
            </p:grpSpPr>
            <p:sp>
              <p:nvSpPr>
                <p:cNvPr id="215088" name="Line 48"/>
                <p:cNvSpPr>
                  <a:spLocks noChangeShapeType="1"/>
                </p:cNvSpPr>
                <p:nvPr/>
              </p:nvSpPr>
              <p:spPr bwMode="auto">
                <a:xfrm>
                  <a:off x="1088" y="3120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15089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1424" y="3024"/>
                  <a:ext cx="192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oval" w="med" len="med"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15090" name="Line 50"/>
                <p:cNvSpPr>
                  <a:spLocks noChangeShapeType="1"/>
                </p:cNvSpPr>
                <p:nvPr/>
              </p:nvSpPr>
              <p:spPr bwMode="auto">
                <a:xfrm>
                  <a:off x="1616" y="3120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oval" w="med" len="med"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15091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880" y="2832"/>
                  <a:ext cx="224" cy="288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b="1">
                      <a:latin typeface="Times New Roman" pitchFamily="18" charset="0"/>
                    </a:rPr>
                    <a:t>+</a:t>
                  </a:r>
                </a:p>
              </p:txBody>
            </p:sp>
            <p:sp>
              <p:nvSpPr>
                <p:cNvPr id="215092" name="Line 52"/>
                <p:cNvSpPr>
                  <a:spLocks noChangeShapeType="1"/>
                </p:cNvSpPr>
                <p:nvPr/>
              </p:nvSpPr>
              <p:spPr bwMode="auto">
                <a:xfrm>
                  <a:off x="1968" y="2976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sp>
            <p:nvSpPr>
              <p:cNvPr id="215093" name="Text Box 53"/>
              <p:cNvSpPr txBox="1">
                <a:spLocks noChangeArrowheads="1"/>
              </p:cNvSpPr>
              <p:nvPr/>
            </p:nvSpPr>
            <p:spPr bwMode="auto">
              <a:xfrm>
                <a:off x="328" y="2913"/>
                <a:ext cx="1016" cy="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黑体" pitchFamily="2" charset="-122"/>
                  </a:rPr>
                  <a:t>反偏</a:t>
                </a:r>
              </a:p>
              <a:p>
                <a:pPr algn="ctr"/>
                <a:r>
                  <a:rPr lang="zh-CN" alt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黑体" pitchFamily="2" charset="-122"/>
                  </a:rPr>
                  <a:t>（截止）</a:t>
                </a:r>
              </a:p>
            </p:txBody>
          </p:sp>
        </p:grpSp>
        <p:sp>
          <p:nvSpPr>
            <p:cNvPr id="58" name="矩形 57"/>
            <p:cNvSpPr/>
            <p:nvPr/>
          </p:nvSpPr>
          <p:spPr>
            <a:xfrm>
              <a:off x="214282" y="6191928"/>
              <a:ext cx="4972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阳极</a:t>
              </a:r>
              <a:r>
                <a:rPr lang="en-US" altLang="zh-CN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-</a:t>
              </a:r>
              <a:r>
                <a:rPr lang="zh-CN" altLang="en-US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阴极电压为负，电流为零</a:t>
              </a:r>
              <a:endParaRPr lang="zh-CN" alt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357166"/>
            <a:ext cx="7772400" cy="762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.</a:t>
            </a:r>
            <a:r>
              <a:rPr lang="en-US" altLang="zh-CN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5   </a:t>
            </a:r>
            <a:r>
              <a:rPr lang="zh-CN" altLang="en-US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双极逻辑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357298"/>
            <a:ext cx="7848600" cy="4114800"/>
          </a:xfrm>
        </p:spPr>
        <p:txBody>
          <a:bodyPr/>
          <a:lstStyle/>
          <a:p>
            <a:r>
              <a:rPr lang="zh-CN" altLang="en-US" dirty="0">
                <a:latin typeface="黑体" pitchFamily="2" charset="-122"/>
                <a:ea typeface="黑体" pitchFamily="2" charset="-122"/>
              </a:rPr>
              <a:t>二极管逻辑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16095" name="Text Box 31"/>
          <p:cNvSpPr txBox="1">
            <a:spLocks noChangeArrowheads="1"/>
          </p:cNvSpPr>
          <p:nvPr/>
        </p:nvSpPr>
        <p:spPr bwMode="auto">
          <a:xfrm>
            <a:off x="71406" y="4813089"/>
            <a:ext cx="6208751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zh-CN" altLang="en-US" b="1" dirty="0">
                <a:latin typeface="Times New Roman" pitchFamily="18" charset="0"/>
                <a:ea typeface="黑体" pitchFamily="2" charset="-122"/>
              </a:rPr>
              <a:t> 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电平偏移：输出和输入的数值不相等</a:t>
            </a:r>
          </a:p>
          <a:p>
            <a:pPr>
              <a:lnSpc>
                <a:spcPct val="14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 不能直接驱动负载</a:t>
            </a:r>
          </a:p>
          <a:p>
            <a:pPr>
              <a:lnSpc>
                <a:spcPct val="14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 通常用于集成电路内部的逻辑单元</a:t>
            </a:r>
          </a:p>
        </p:txBody>
      </p:sp>
      <p:sp>
        <p:nvSpPr>
          <p:cNvPr id="216096" name="Text Box 32"/>
          <p:cNvSpPr txBox="1">
            <a:spLocks noChangeArrowheads="1"/>
          </p:cNvSpPr>
          <p:nvPr/>
        </p:nvSpPr>
        <p:spPr bwMode="auto">
          <a:xfrm>
            <a:off x="571472" y="2357430"/>
            <a:ext cx="3589381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b="1" dirty="0">
                <a:ea typeface="黑体" pitchFamily="2" charset="-122"/>
              </a:rPr>
              <a:t>0～2</a:t>
            </a:r>
            <a:r>
              <a:rPr lang="en-US" altLang="zh-CN" b="1" dirty="0">
                <a:ea typeface="黑体" pitchFamily="2" charset="-122"/>
              </a:rPr>
              <a:t>V 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低电平    逻辑</a:t>
            </a:r>
            <a:r>
              <a:rPr lang="zh-CN" altLang="en-US" b="1" dirty="0">
                <a:ea typeface="黑体" pitchFamily="2" charset="-122"/>
              </a:rPr>
              <a:t>0</a:t>
            </a:r>
          </a:p>
          <a:p>
            <a:pPr>
              <a:lnSpc>
                <a:spcPct val="140000"/>
              </a:lnSpc>
            </a:pPr>
            <a:r>
              <a:rPr lang="zh-CN" altLang="en-US" b="1" dirty="0">
                <a:ea typeface="黑体" pitchFamily="2" charset="-122"/>
              </a:rPr>
              <a:t>2～3</a:t>
            </a:r>
            <a:r>
              <a:rPr lang="en-US" altLang="zh-CN" b="1" dirty="0">
                <a:ea typeface="黑体" pitchFamily="2" charset="-122"/>
              </a:rPr>
              <a:t>V  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未定义</a:t>
            </a:r>
          </a:p>
          <a:p>
            <a:pPr>
              <a:lnSpc>
                <a:spcPct val="140000"/>
              </a:lnSpc>
            </a:pPr>
            <a:r>
              <a:rPr lang="zh-CN" altLang="en-US" b="1" dirty="0">
                <a:ea typeface="黑体" pitchFamily="2" charset="-122"/>
              </a:rPr>
              <a:t>3～5</a:t>
            </a:r>
            <a:r>
              <a:rPr lang="en-US" altLang="zh-CN" b="1" dirty="0">
                <a:ea typeface="黑体" pitchFamily="2" charset="-122"/>
              </a:rPr>
              <a:t>V 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高电平    逻辑</a:t>
            </a:r>
            <a:r>
              <a:rPr lang="zh-CN" altLang="en-US" b="1" dirty="0">
                <a:ea typeface="黑体" pitchFamily="2" charset="-122"/>
              </a:rPr>
              <a:t>1</a:t>
            </a:r>
          </a:p>
        </p:txBody>
      </p:sp>
      <p:sp>
        <p:nvSpPr>
          <p:cNvPr id="34" name="灯片编号占位符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64</a:t>
            </a:fld>
            <a:endParaRPr lang="en-US" altLang="zh-CN"/>
          </a:p>
        </p:txBody>
      </p:sp>
      <p:grpSp>
        <p:nvGrpSpPr>
          <p:cNvPr id="36" name="组合 35"/>
          <p:cNvGrpSpPr/>
          <p:nvPr/>
        </p:nvGrpSpPr>
        <p:grpSpPr>
          <a:xfrm>
            <a:off x="4429124" y="71414"/>
            <a:ext cx="4714938" cy="4742581"/>
            <a:chOff x="4429124" y="71414"/>
            <a:chExt cx="4714938" cy="4742581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6273861" y="681014"/>
              <a:ext cx="2870201" cy="2590800"/>
              <a:chOff x="465" y="240"/>
              <a:chExt cx="1808" cy="1632"/>
            </a:xfrm>
          </p:grpSpPr>
          <p:sp>
            <p:nvSpPr>
              <p:cNvPr id="216069" name="Rectangle 5"/>
              <p:cNvSpPr>
                <a:spLocks noChangeArrowheads="1"/>
              </p:cNvSpPr>
              <p:nvPr/>
            </p:nvSpPr>
            <p:spPr bwMode="auto">
              <a:xfrm>
                <a:off x="1392" y="720"/>
                <a:ext cx="96" cy="28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6070" name="Line 6"/>
              <p:cNvSpPr>
                <a:spLocks noChangeShapeType="1"/>
              </p:cNvSpPr>
              <p:nvPr/>
            </p:nvSpPr>
            <p:spPr bwMode="auto">
              <a:xfrm flipV="1">
                <a:off x="1440" y="52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071" name="Line 7"/>
              <p:cNvSpPr>
                <a:spLocks noChangeShapeType="1"/>
              </p:cNvSpPr>
              <p:nvPr/>
            </p:nvSpPr>
            <p:spPr bwMode="auto">
              <a:xfrm>
                <a:off x="1440" y="1008"/>
                <a:ext cx="0" cy="5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" name="Group 8"/>
              <p:cNvGrpSpPr>
                <a:grpSpLocks/>
              </p:cNvGrpSpPr>
              <p:nvPr/>
            </p:nvGrpSpPr>
            <p:grpSpPr bwMode="auto">
              <a:xfrm>
                <a:off x="672" y="1440"/>
                <a:ext cx="768" cy="192"/>
                <a:chOff x="480" y="2448"/>
                <a:chExt cx="768" cy="192"/>
              </a:xfrm>
            </p:grpSpPr>
            <p:sp>
              <p:nvSpPr>
                <p:cNvPr id="216073" name="AutoShape 9"/>
                <p:cNvSpPr>
                  <a:spLocks noChangeArrowheads="1"/>
                </p:cNvSpPr>
                <p:nvPr/>
              </p:nvSpPr>
              <p:spPr bwMode="auto">
                <a:xfrm rot="-5400000">
                  <a:off x="768" y="2448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6074" name="Line 10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6075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80" y="2544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6076" name="Line 12"/>
                <p:cNvSpPr>
                  <a:spLocks noChangeShapeType="1"/>
                </p:cNvSpPr>
                <p:nvPr/>
              </p:nvSpPr>
              <p:spPr bwMode="auto">
                <a:xfrm>
                  <a:off x="960" y="2544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672" y="1104"/>
                <a:ext cx="768" cy="192"/>
                <a:chOff x="480" y="2448"/>
                <a:chExt cx="768" cy="192"/>
              </a:xfrm>
            </p:grpSpPr>
            <p:sp>
              <p:nvSpPr>
                <p:cNvPr id="216078" name="AutoShape 14"/>
                <p:cNvSpPr>
                  <a:spLocks noChangeArrowheads="1"/>
                </p:cNvSpPr>
                <p:nvPr/>
              </p:nvSpPr>
              <p:spPr bwMode="auto">
                <a:xfrm rot="-5400000">
                  <a:off x="768" y="2448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6079" name="Line 15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6080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480" y="2544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6081" name="Line 17"/>
                <p:cNvSpPr>
                  <a:spLocks noChangeShapeType="1"/>
                </p:cNvSpPr>
                <p:nvPr/>
              </p:nvSpPr>
              <p:spPr bwMode="auto">
                <a:xfrm>
                  <a:off x="960" y="2544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16082" name="Line 18"/>
              <p:cNvSpPr>
                <a:spLocks noChangeShapeType="1"/>
              </p:cNvSpPr>
              <p:nvPr/>
            </p:nvSpPr>
            <p:spPr bwMode="auto">
              <a:xfrm>
                <a:off x="1440" y="1200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oval" w="med" len="med"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083" name="Text Box 19"/>
              <p:cNvSpPr txBox="1">
                <a:spLocks noChangeArrowheads="1"/>
              </p:cNvSpPr>
              <p:nvPr/>
            </p:nvSpPr>
            <p:spPr bwMode="auto">
              <a:xfrm>
                <a:off x="465" y="1056"/>
                <a:ext cx="255" cy="28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216084" name="Text Box 20"/>
              <p:cNvSpPr txBox="1">
                <a:spLocks noChangeArrowheads="1"/>
              </p:cNvSpPr>
              <p:nvPr/>
            </p:nvSpPr>
            <p:spPr bwMode="auto">
              <a:xfrm>
                <a:off x="476" y="1392"/>
                <a:ext cx="244" cy="28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216085" name="Text Box 21"/>
              <p:cNvSpPr txBox="1">
                <a:spLocks noChangeArrowheads="1"/>
              </p:cNvSpPr>
              <p:nvPr/>
            </p:nvSpPr>
            <p:spPr bwMode="auto">
              <a:xfrm>
                <a:off x="912" y="816"/>
                <a:ext cx="319" cy="28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>
                    <a:latin typeface="Times New Roman" pitchFamily="18" charset="0"/>
                  </a:rPr>
                  <a:t>D</a:t>
                </a:r>
                <a:r>
                  <a:rPr lang="en-US" altLang="zh-CN" b="1" baseline="-25000"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216086" name="Text Box 22"/>
              <p:cNvSpPr txBox="1">
                <a:spLocks noChangeArrowheads="1"/>
              </p:cNvSpPr>
              <p:nvPr/>
            </p:nvSpPr>
            <p:spPr bwMode="auto">
              <a:xfrm>
                <a:off x="929" y="1584"/>
                <a:ext cx="319" cy="28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>
                    <a:latin typeface="Times New Roman" pitchFamily="18" charset="0"/>
                  </a:rPr>
                  <a:t>D</a:t>
                </a:r>
                <a:r>
                  <a:rPr lang="en-US" altLang="zh-CN" b="1" baseline="-25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216087" name="Text Box 23"/>
              <p:cNvSpPr txBox="1">
                <a:spLocks noChangeArrowheads="1"/>
              </p:cNvSpPr>
              <p:nvPr/>
            </p:nvSpPr>
            <p:spPr bwMode="auto">
              <a:xfrm>
                <a:off x="1479" y="720"/>
                <a:ext cx="255" cy="28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>
                    <a:latin typeface="Times New Roman" pitchFamily="18" charset="0"/>
                  </a:rPr>
                  <a:t>R</a:t>
                </a:r>
              </a:p>
            </p:txBody>
          </p:sp>
          <p:sp>
            <p:nvSpPr>
              <p:cNvPr id="216088" name="Text Box 24"/>
              <p:cNvSpPr txBox="1">
                <a:spLocks noChangeArrowheads="1"/>
              </p:cNvSpPr>
              <p:nvPr/>
            </p:nvSpPr>
            <p:spPr bwMode="auto">
              <a:xfrm>
                <a:off x="1248" y="240"/>
                <a:ext cx="1025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 smtClean="0">
                    <a:latin typeface="Times New Roman" pitchFamily="18" charset="0"/>
                  </a:rPr>
                  <a:t>V</a:t>
                </a:r>
                <a:r>
                  <a:rPr lang="en-US" altLang="zh-CN" b="1" baseline="-25000" dirty="0" smtClean="0">
                    <a:latin typeface="Times New Roman" pitchFamily="18" charset="0"/>
                  </a:rPr>
                  <a:t>CC </a:t>
                </a:r>
                <a:r>
                  <a:rPr lang="en-US" altLang="zh-CN" b="1" dirty="0" smtClean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黑体" pitchFamily="2" charset="-122"/>
                  </a:rPr>
                  <a:t>   </a:t>
                </a:r>
                <a:r>
                  <a:rPr lang="en-US" altLang="zh-CN" dirty="0" smtClean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黑体" pitchFamily="2" charset="-122"/>
                  </a:rPr>
                  <a:t>5V</a:t>
                </a:r>
                <a:endParaRPr lang="en-US" altLang="zh-CN" b="1" baseline="-25000" dirty="0">
                  <a:latin typeface="Times New Roman" pitchFamily="18" charset="0"/>
                </a:endParaRPr>
              </a:p>
            </p:txBody>
          </p:sp>
          <p:sp>
            <p:nvSpPr>
              <p:cNvPr id="216089" name="Text Box 25"/>
              <p:cNvSpPr txBox="1">
                <a:spLocks noChangeArrowheads="1"/>
              </p:cNvSpPr>
              <p:nvPr/>
            </p:nvSpPr>
            <p:spPr bwMode="auto">
              <a:xfrm>
                <a:off x="1793" y="1056"/>
                <a:ext cx="255" cy="28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>
                    <a:latin typeface="Times New Roman" pitchFamily="18" charset="0"/>
                  </a:rPr>
                  <a:t>Y</a:t>
                </a:r>
              </a:p>
            </p:txBody>
          </p:sp>
        </p:grpSp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8178861" y="2205014"/>
              <a:ext cx="304800" cy="1219200"/>
              <a:chOff x="1632" y="2736"/>
              <a:chExt cx="192" cy="768"/>
            </a:xfrm>
          </p:grpSpPr>
          <p:sp>
            <p:nvSpPr>
              <p:cNvPr id="216091" name="Rectangle 27"/>
              <p:cNvSpPr>
                <a:spLocks noChangeArrowheads="1"/>
              </p:cNvSpPr>
              <p:nvPr/>
            </p:nvSpPr>
            <p:spPr bwMode="auto">
              <a:xfrm>
                <a:off x="1680" y="2976"/>
                <a:ext cx="96" cy="28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6092" name="Line 28"/>
              <p:cNvSpPr>
                <a:spLocks noChangeShapeType="1"/>
              </p:cNvSpPr>
              <p:nvPr/>
            </p:nvSpPr>
            <p:spPr bwMode="auto">
              <a:xfrm>
                <a:off x="1728" y="2736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6093" name="Line 29"/>
              <p:cNvSpPr>
                <a:spLocks noChangeShapeType="1"/>
              </p:cNvSpPr>
              <p:nvPr/>
            </p:nvSpPr>
            <p:spPr bwMode="auto">
              <a:xfrm>
                <a:off x="1728" y="3264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6094" name="Line 30"/>
              <p:cNvSpPr>
                <a:spLocks noChangeShapeType="1"/>
              </p:cNvSpPr>
              <p:nvPr/>
            </p:nvSpPr>
            <p:spPr bwMode="auto">
              <a:xfrm>
                <a:off x="1632" y="3504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216097" name="Text Box 33"/>
            <p:cNvSpPr txBox="1">
              <a:spLocks noChangeArrowheads="1"/>
            </p:cNvSpPr>
            <p:nvPr/>
          </p:nvSpPr>
          <p:spPr bwMode="auto">
            <a:xfrm>
              <a:off x="6350061" y="71414"/>
              <a:ext cx="1970088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二极管与门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4429124" y="3429000"/>
              <a:ext cx="4644220" cy="13849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输入（</a:t>
              </a:r>
              <a:r>
                <a:rPr lang="en-US" altLang="zh-CN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4V</a:t>
              </a:r>
              <a:r>
                <a:rPr lang="zh-CN" altLang="en-US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，</a:t>
              </a:r>
              <a:r>
                <a:rPr lang="en-US" altLang="zh-CN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4V</a:t>
              </a:r>
              <a:r>
                <a:rPr lang="zh-CN" altLang="en-US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），输出</a:t>
              </a:r>
              <a:r>
                <a:rPr lang="en-US" altLang="zh-CN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4.6V</a:t>
              </a:r>
            </a:p>
            <a:p>
              <a:r>
                <a:rPr lang="zh-CN" altLang="en-US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输入（</a:t>
              </a:r>
              <a:r>
                <a:rPr lang="en-US" altLang="zh-CN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1V</a:t>
              </a:r>
              <a:r>
                <a:rPr lang="zh-CN" altLang="en-US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，</a:t>
              </a:r>
              <a:r>
                <a:rPr lang="en-US" altLang="zh-CN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4V</a:t>
              </a:r>
              <a:r>
                <a:rPr lang="zh-CN" altLang="en-US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），输出</a:t>
              </a:r>
              <a:r>
                <a:rPr lang="en-US" altLang="zh-CN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1.6V</a:t>
              </a:r>
            </a:p>
            <a:p>
              <a:pPr algn="ctr"/>
              <a:r>
                <a:rPr lang="zh-CN" altLang="en-US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二极管压降</a:t>
              </a:r>
              <a:r>
                <a:rPr lang="en-US" altLang="zh-CN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0.6V</a:t>
              </a:r>
              <a:endParaRPr lang="zh-CN" altLang="en-US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/>
      <p:bldP spid="216095" grpId="0"/>
      <p:bldP spid="21609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214290"/>
            <a:ext cx="9289032" cy="677108"/>
          </a:xfrm>
        </p:spPr>
        <p:txBody>
          <a:bodyPr/>
          <a:lstStyle/>
          <a:p>
            <a:r>
              <a:rPr lang="zh-CN" altLang="en-US" sz="3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双极</a:t>
            </a:r>
            <a:r>
              <a:rPr lang="zh-CN" altLang="en-US" sz="3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结型晶体管</a:t>
            </a:r>
            <a:r>
              <a:rPr lang="en-US" altLang="zh-CN" sz="3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bipolar junction transistor</a:t>
            </a:r>
            <a:endParaRPr lang="zh-CN" altLang="en-US" sz="3800" b="1" dirty="0">
              <a:solidFill>
                <a:schemeClr val="tx1"/>
              </a:solidFill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7554" y="885828"/>
            <a:ext cx="3505200" cy="2971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截止区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放大区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饱和区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1071546"/>
            <a:ext cx="2320925" cy="3092450"/>
            <a:chOff x="650" y="874"/>
            <a:chExt cx="1462" cy="1948"/>
          </a:xfrm>
        </p:grpSpPr>
        <p:sp>
          <p:nvSpPr>
            <p:cNvPr id="217093" name="Line 5"/>
            <p:cNvSpPr>
              <a:spLocks noChangeShapeType="1"/>
            </p:cNvSpPr>
            <p:nvPr/>
          </p:nvSpPr>
          <p:spPr bwMode="auto">
            <a:xfrm>
              <a:off x="1488" y="1680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7094" name="Line 6"/>
            <p:cNvSpPr>
              <a:spLocks noChangeShapeType="1"/>
            </p:cNvSpPr>
            <p:nvPr/>
          </p:nvSpPr>
          <p:spPr bwMode="auto">
            <a:xfrm>
              <a:off x="1488" y="1920"/>
              <a:ext cx="24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7095" name="Line 7"/>
            <p:cNvSpPr>
              <a:spLocks noChangeShapeType="1"/>
            </p:cNvSpPr>
            <p:nvPr/>
          </p:nvSpPr>
          <p:spPr bwMode="auto">
            <a:xfrm flipV="1">
              <a:off x="1488" y="1680"/>
              <a:ext cx="24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7096" name="Line 8"/>
            <p:cNvSpPr>
              <a:spLocks noChangeShapeType="1"/>
            </p:cNvSpPr>
            <p:nvPr/>
          </p:nvSpPr>
          <p:spPr bwMode="auto">
            <a:xfrm flipV="1">
              <a:off x="1728" y="1440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7097" name="Line 9"/>
            <p:cNvSpPr>
              <a:spLocks noChangeShapeType="1"/>
            </p:cNvSpPr>
            <p:nvPr/>
          </p:nvSpPr>
          <p:spPr bwMode="auto">
            <a:xfrm>
              <a:off x="1728" y="206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7098" name="Line 10"/>
            <p:cNvSpPr>
              <a:spLocks noChangeShapeType="1"/>
            </p:cNvSpPr>
            <p:nvPr/>
          </p:nvSpPr>
          <p:spPr bwMode="auto">
            <a:xfrm flipH="1">
              <a:off x="1152" y="1872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7099" name="Text Box 11"/>
            <p:cNvSpPr txBox="1">
              <a:spLocks noChangeArrowheads="1"/>
            </p:cNvSpPr>
            <p:nvPr/>
          </p:nvSpPr>
          <p:spPr bwMode="auto">
            <a:xfrm>
              <a:off x="650" y="1594"/>
              <a:ext cx="50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>
                  <a:ea typeface="黑体" pitchFamily="2" charset="-122"/>
                </a:rPr>
                <a:t>基极</a:t>
              </a:r>
            </a:p>
            <a:p>
              <a:pPr algn="ctr"/>
              <a:r>
                <a:rPr lang="en-US" altLang="zh-CN" b="1">
                  <a:ea typeface="黑体" pitchFamily="2" charset="-122"/>
                </a:rPr>
                <a:t>base</a:t>
              </a:r>
            </a:p>
          </p:txBody>
        </p:sp>
        <p:sp>
          <p:nvSpPr>
            <p:cNvPr id="217100" name="Text Box 12"/>
            <p:cNvSpPr txBox="1">
              <a:spLocks noChangeArrowheads="1"/>
            </p:cNvSpPr>
            <p:nvPr/>
          </p:nvSpPr>
          <p:spPr bwMode="auto">
            <a:xfrm>
              <a:off x="1339" y="874"/>
              <a:ext cx="77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>
                  <a:ea typeface="黑体" pitchFamily="2" charset="-122"/>
                </a:rPr>
                <a:t>collector</a:t>
              </a:r>
            </a:p>
            <a:p>
              <a:pPr algn="ctr"/>
              <a:r>
                <a:rPr lang="zh-CN" altLang="en-US" b="1">
                  <a:ea typeface="黑体" pitchFamily="2" charset="-122"/>
                </a:rPr>
                <a:t>集电极</a:t>
              </a:r>
            </a:p>
          </p:txBody>
        </p:sp>
        <p:sp>
          <p:nvSpPr>
            <p:cNvPr id="217101" name="Text Box 13"/>
            <p:cNvSpPr txBox="1">
              <a:spLocks noChangeArrowheads="1"/>
            </p:cNvSpPr>
            <p:nvPr/>
          </p:nvSpPr>
          <p:spPr bwMode="auto">
            <a:xfrm>
              <a:off x="1369" y="2304"/>
              <a:ext cx="69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>
                  <a:ea typeface="黑体" pitchFamily="2" charset="-122"/>
                </a:rPr>
                <a:t>发射极</a:t>
              </a:r>
            </a:p>
            <a:p>
              <a:pPr algn="ctr"/>
              <a:r>
                <a:rPr lang="en-US" altLang="zh-CN" b="1" dirty="0">
                  <a:ea typeface="黑体" pitchFamily="2" charset="-122"/>
                </a:rPr>
                <a:t>emitter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808690" y="1000108"/>
            <a:ext cx="2692400" cy="3490912"/>
            <a:chOff x="3456" y="1344"/>
            <a:chExt cx="1696" cy="2199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3456" y="1344"/>
              <a:ext cx="1696" cy="1776"/>
              <a:chOff x="528" y="144"/>
              <a:chExt cx="1696" cy="1776"/>
            </a:xfrm>
          </p:grpSpPr>
          <p:sp>
            <p:nvSpPr>
              <p:cNvPr id="217104" name="Text Box 16"/>
              <p:cNvSpPr txBox="1">
                <a:spLocks noChangeArrowheads="1"/>
              </p:cNvSpPr>
              <p:nvPr/>
            </p:nvSpPr>
            <p:spPr bwMode="auto">
              <a:xfrm>
                <a:off x="1400" y="144"/>
                <a:ext cx="382" cy="25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000" b="1">
                    <a:latin typeface="Times New Roman" pitchFamily="18" charset="0"/>
                  </a:rPr>
                  <a:t>V</a:t>
                </a:r>
                <a:r>
                  <a:rPr lang="en-US" altLang="zh-CN" sz="2000" b="1" baseline="-25000">
                    <a:latin typeface="Times New Roman" pitchFamily="18" charset="0"/>
                  </a:rPr>
                  <a:t>CC</a:t>
                </a:r>
              </a:p>
            </p:txBody>
          </p:sp>
          <p:grpSp>
            <p:nvGrpSpPr>
              <p:cNvPr id="5" name="Group 17"/>
              <p:cNvGrpSpPr>
                <a:grpSpLocks/>
              </p:cNvGrpSpPr>
              <p:nvPr/>
            </p:nvGrpSpPr>
            <p:grpSpPr bwMode="auto">
              <a:xfrm>
                <a:off x="768" y="384"/>
                <a:ext cx="1344" cy="1536"/>
                <a:chOff x="768" y="384"/>
                <a:chExt cx="1344" cy="1536"/>
              </a:xfrm>
            </p:grpSpPr>
            <p:sp>
              <p:nvSpPr>
                <p:cNvPr id="217106" name="Line 18"/>
                <p:cNvSpPr>
                  <a:spLocks noChangeShapeType="1"/>
                </p:cNvSpPr>
                <p:nvPr/>
              </p:nvSpPr>
              <p:spPr bwMode="auto">
                <a:xfrm>
                  <a:off x="1392" y="1152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7107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392" y="110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7108" name="Line 20"/>
                <p:cNvSpPr>
                  <a:spLocks noChangeShapeType="1"/>
                </p:cNvSpPr>
                <p:nvPr/>
              </p:nvSpPr>
              <p:spPr bwMode="auto">
                <a:xfrm>
                  <a:off x="1392" y="1344"/>
                  <a:ext cx="192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7109" name="Line 21"/>
                <p:cNvSpPr>
                  <a:spLocks noChangeShapeType="1"/>
                </p:cNvSpPr>
                <p:nvPr/>
              </p:nvSpPr>
              <p:spPr bwMode="auto">
                <a:xfrm>
                  <a:off x="1584" y="144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oval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7110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584" y="816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7111" name="Rectangle 23"/>
                <p:cNvSpPr>
                  <a:spLocks noChangeArrowheads="1"/>
                </p:cNvSpPr>
                <p:nvPr/>
              </p:nvSpPr>
              <p:spPr bwMode="auto">
                <a:xfrm>
                  <a:off x="1536" y="576"/>
                  <a:ext cx="96" cy="24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7112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584" y="384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7113" name="Line 25"/>
                <p:cNvSpPr>
                  <a:spLocks noChangeShapeType="1"/>
                </p:cNvSpPr>
                <p:nvPr/>
              </p:nvSpPr>
              <p:spPr bwMode="auto">
                <a:xfrm>
                  <a:off x="1584" y="960"/>
                  <a:ext cx="48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oval" w="med" len="med"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7114" name="Line 26"/>
                <p:cNvSpPr>
                  <a:spLocks noChangeShapeType="1"/>
                </p:cNvSpPr>
                <p:nvPr/>
              </p:nvSpPr>
              <p:spPr bwMode="auto">
                <a:xfrm>
                  <a:off x="768" y="1728"/>
                  <a:ext cx="134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7115" name="Line 27"/>
                <p:cNvSpPr>
                  <a:spLocks noChangeShapeType="1"/>
                </p:cNvSpPr>
                <p:nvPr/>
              </p:nvSpPr>
              <p:spPr bwMode="auto">
                <a:xfrm>
                  <a:off x="1584" y="1728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7116" name="Line 28"/>
                <p:cNvSpPr>
                  <a:spLocks noChangeShapeType="1"/>
                </p:cNvSpPr>
                <p:nvPr/>
              </p:nvSpPr>
              <p:spPr bwMode="auto">
                <a:xfrm>
                  <a:off x="1488" y="1920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7117" name="Line 29"/>
                <p:cNvSpPr>
                  <a:spLocks noChangeShapeType="1"/>
                </p:cNvSpPr>
                <p:nvPr/>
              </p:nvSpPr>
              <p:spPr bwMode="auto">
                <a:xfrm>
                  <a:off x="768" y="1296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7118" name="Rectangle 30"/>
                <p:cNvSpPr>
                  <a:spLocks noChangeArrowheads="1"/>
                </p:cNvSpPr>
                <p:nvPr/>
              </p:nvSpPr>
              <p:spPr bwMode="auto">
                <a:xfrm>
                  <a:off x="960" y="1248"/>
                  <a:ext cx="240" cy="96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7119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200" y="1296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17120" name="Text Box 32"/>
              <p:cNvSpPr txBox="1">
                <a:spLocks noChangeArrowheads="1"/>
              </p:cNvSpPr>
              <p:nvPr/>
            </p:nvSpPr>
            <p:spPr bwMode="auto">
              <a:xfrm>
                <a:off x="1929" y="1200"/>
                <a:ext cx="265" cy="28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 i="1">
                    <a:latin typeface="Times New Roman" pitchFamily="18" charset="0"/>
                  </a:rPr>
                  <a:t>v</a:t>
                </a:r>
                <a:r>
                  <a:rPr lang="en-US" altLang="zh-CN" b="1" i="1" baseline="-25000">
                    <a:latin typeface="Times New Roman" pitchFamily="18" charset="0"/>
                  </a:rPr>
                  <a:t>o</a:t>
                </a:r>
              </a:p>
            </p:txBody>
          </p:sp>
          <p:sp>
            <p:nvSpPr>
              <p:cNvPr id="217121" name="Text Box 33"/>
              <p:cNvSpPr txBox="1">
                <a:spLocks noChangeArrowheads="1"/>
              </p:cNvSpPr>
              <p:nvPr/>
            </p:nvSpPr>
            <p:spPr bwMode="auto">
              <a:xfrm>
                <a:off x="2000" y="890"/>
                <a:ext cx="224" cy="28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b="1"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217122" name="Text Box 34"/>
              <p:cNvSpPr txBox="1">
                <a:spLocks noChangeArrowheads="1"/>
              </p:cNvSpPr>
              <p:nvPr/>
            </p:nvSpPr>
            <p:spPr bwMode="auto">
              <a:xfrm>
                <a:off x="2022" y="1488"/>
                <a:ext cx="180" cy="28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b="1">
                    <a:latin typeface="Times New Roman" pitchFamily="18" charset="0"/>
                  </a:rPr>
                  <a:t>-</a:t>
                </a:r>
              </a:p>
            </p:txBody>
          </p:sp>
          <p:sp>
            <p:nvSpPr>
              <p:cNvPr id="217123" name="Text Box 35"/>
              <p:cNvSpPr txBox="1">
                <a:spLocks noChangeArrowheads="1"/>
              </p:cNvSpPr>
              <p:nvPr/>
            </p:nvSpPr>
            <p:spPr bwMode="auto">
              <a:xfrm>
                <a:off x="531" y="1344"/>
                <a:ext cx="237" cy="28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 i="1">
                    <a:latin typeface="Times New Roman" pitchFamily="18" charset="0"/>
                  </a:rPr>
                  <a:t>v</a:t>
                </a:r>
                <a:r>
                  <a:rPr lang="en-US" altLang="zh-CN" b="1" i="1" baseline="-25000">
                    <a:latin typeface="Times New Roman" pitchFamily="18" charset="0"/>
                  </a:rPr>
                  <a:t>i</a:t>
                </a:r>
              </a:p>
            </p:txBody>
          </p:sp>
          <p:sp>
            <p:nvSpPr>
              <p:cNvPr id="217124" name="Text Box 36"/>
              <p:cNvSpPr txBox="1">
                <a:spLocks noChangeArrowheads="1"/>
              </p:cNvSpPr>
              <p:nvPr/>
            </p:nvSpPr>
            <p:spPr bwMode="auto">
              <a:xfrm>
                <a:off x="528" y="1178"/>
                <a:ext cx="224" cy="28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b="1"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217125" name="Text Box 37"/>
              <p:cNvSpPr txBox="1">
                <a:spLocks noChangeArrowheads="1"/>
              </p:cNvSpPr>
              <p:nvPr/>
            </p:nvSpPr>
            <p:spPr bwMode="auto">
              <a:xfrm>
                <a:off x="540" y="1536"/>
                <a:ext cx="180" cy="28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b="1">
                    <a:latin typeface="Times New Roman" pitchFamily="18" charset="0"/>
                  </a:rPr>
                  <a:t>-</a:t>
                </a:r>
              </a:p>
            </p:txBody>
          </p:sp>
          <p:sp>
            <p:nvSpPr>
              <p:cNvPr id="217126" name="Text Box 38"/>
              <p:cNvSpPr txBox="1">
                <a:spLocks noChangeArrowheads="1"/>
              </p:cNvSpPr>
              <p:nvPr/>
            </p:nvSpPr>
            <p:spPr bwMode="auto">
              <a:xfrm>
                <a:off x="926" y="991"/>
                <a:ext cx="301" cy="25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000" b="1">
                    <a:latin typeface="Times New Roman" pitchFamily="18" charset="0"/>
                  </a:rPr>
                  <a:t>R</a:t>
                </a:r>
                <a:r>
                  <a:rPr lang="en-US" altLang="zh-CN" sz="2000" b="1" baseline="-25000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217127" name="Text Box 39"/>
              <p:cNvSpPr txBox="1">
                <a:spLocks noChangeArrowheads="1"/>
              </p:cNvSpPr>
              <p:nvPr/>
            </p:nvSpPr>
            <p:spPr bwMode="auto">
              <a:xfrm>
                <a:off x="1625" y="566"/>
                <a:ext cx="307" cy="25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000" b="1">
                    <a:latin typeface="Times New Roman" pitchFamily="18" charset="0"/>
                  </a:rPr>
                  <a:t>R</a:t>
                </a:r>
                <a:r>
                  <a:rPr lang="en-US" altLang="zh-CN" sz="2000" b="1" baseline="-25000"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217128" name="Line 40"/>
              <p:cNvSpPr>
                <a:spLocks noChangeShapeType="1"/>
              </p:cNvSpPr>
              <p:nvPr/>
            </p:nvSpPr>
            <p:spPr bwMode="auto">
              <a:xfrm>
                <a:off x="1680" y="1104"/>
                <a:ext cx="0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129" name="Text Box 41"/>
              <p:cNvSpPr txBox="1">
                <a:spLocks noChangeArrowheads="1"/>
              </p:cNvSpPr>
              <p:nvPr/>
            </p:nvSpPr>
            <p:spPr bwMode="auto">
              <a:xfrm>
                <a:off x="1692" y="991"/>
                <a:ext cx="229" cy="25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000" b="1" i="1">
                    <a:latin typeface="Times New Roman" pitchFamily="18" charset="0"/>
                  </a:rPr>
                  <a:t>i</a:t>
                </a:r>
                <a:r>
                  <a:rPr lang="en-US" altLang="zh-CN" sz="2000" b="1" i="1" baseline="-25000">
                    <a:latin typeface="Times New Roman" pitchFamily="18" charset="0"/>
                  </a:rPr>
                  <a:t>C</a:t>
                </a:r>
              </a:p>
            </p:txBody>
          </p:sp>
        </p:grpSp>
        <p:sp>
          <p:nvSpPr>
            <p:cNvPr id="217130" name="Text Box 42"/>
            <p:cNvSpPr txBox="1">
              <a:spLocks noChangeArrowheads="1"/>
            </p:cNvSpPr>
            <p:nvPr/>
          </p:nvSpPr>
          <p:spPr bwMode="auto">
            <a:xfrm>
              <a:off x="3648" y="3216"/>
              <a:ext cx="146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三极管</a:t>
              </a:r>
              <a:r>
                <a:rPr lang="zh-CN" altLang="en-US" sz="2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反相器</a:t>
              </a:r>
            </a:p>
          </p:txBody>
        </p:sp>
      </p:grp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65</a:t>
            </a:fld>
            <a:endParaRPr lang="en-US" altLang="zh-CN"/>
          </a:p>
        </p:txBody>
      </p:sp>
      <p:sp>
        <p:nvSpPr>
          <p:cNvPr id="44" name="矩形 43"/>
          <p:cNvSpPr/>
          <p:nvPr/>
        </p:nvSpPr>
        <p:spPr>
          <a:xfrm>
            <a:off x="0" y="4475157"/>
            <a:ext cx="8572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  <a:ea typeface="黑体" pitchFamily="2" charset="-122"/>
              </a:rPr>
              <a:t>“</a:t>
            </a:r>
            <a:r>
              <a:rPr lang="zh-CN" altLang="en-US" b="1" dirty="0" smtClean="0">
                <a:solidFill>
                  <a:srgbClr val="FFFF00"/>
                </a:solidFill>
                <a:ea typeface="黑体" pitchFamily="2" charset="-122"/>
              </a:rPr>
              <a:t>基极</a:t>
            </a:r>
            <a:r>
              <a:rPr lang="zh-CN" altLang="en-US" b="1" dirty="0" smtClean="0">
                <a:solidFill>
                  <a:schemeClr val="accent1"/>
                </a:solidFill>
                <a:ea typeface="黑体" pitchFamily="2" charset="-122"/>
              </a:rPr>
              <a:t>”注入</a:t>
            </a:r>
            <a:r>
              <a:rPr lang="zh-CN" altLang="en-US" b="1" dirty="0" smtClean="0">
                <a:solidFill>
                  <a:srgbClr val="FFFF00"/>
                </a:solidFill>
                <a:ea typeface="黑体" pitchFamily="2" charset="-122"/>
              </a:rPr>
              <a:t>小电流</a:t>
            </a:r>
            <a:r>
              <a:rPr lang="zh-CN" altLang="en-US" b="1" dirty="0" smtClean="0">
                <a:solidFill>
                  <a:schemeClr val="accent1"/>
                </a:solidFill>
                <a:ea typeface="黑体" pitchFamily="2" charset="-122"/>
              </a:rPr>
              <a:t>，开关“</a:t>
            </a:r>
            <a:r>
              <a:rPr lang="zh-CN" altLang="en-US" b="1" dirty="0" smtClean="0">
                <a:solidFill>
                  <a:srgbClr val="FFFF00"/>
                </a:solidFill>
                <a:ea typeface="黑体" pitchFamily="2" charset="-122"/>
              </a:rPr>
              <a:t>接通</a:t>
            </a:r>
            <a:r>
              <a:rPr lang="zh-CN" altLang="en-US" b="1" dirty="0" smtClean="0">
                <a:solidFill>
                  <a:schemeClr val="accent1"/>
                </a:solidFill>
                <a:ea typeface="黑体" pitchFamily="2" charset="-122"/>
              </a:rPr>
              <a:t>”，</a:t>
            </a:r>
            <a:endParaRPr lang="en-US" altLang="zh-CN" b="1" dirty="0" smtClean="0">
              <a:solidFill>
                <a:schemeClr val="accent1"/>
              </a:solidFill>
              <a:ea typeface="黑体" pitchFamily="2" charset="-122"/>
            </a:endParaRPr>
          </a:p>
          <a:p>
            <a:r>
              <a:rPr lang="zh-CN" altLang="en-US" b="1" dirty="0" smtClean="0">
                <a:solidFill>
                  <a:schemeClr val="accent1"/>
                </a:solidFill>
                <a:ea typeface="黑体" pitchFamily="2" charset="-122"/>
              </a:rPr>
              <a:t>“发射极”和“集电极”之间有电流。</a:t>
            </a:r>
            <a:r>
              <a:rPr lang="en-US" altLang="zh-CN" b="1" dirty="0" smtClean="0">
                <a:solidFill>
                  <a:srgbClr val="FFFF00"/>
                </a:solidFill>
                <a:ea typeface="黑体" pitchFamily="2" charset="-122"/>
              </a:rPr>
              <a:t>—</a:t>
            </a:r>
            <a:r>
              <a:rPr lang="zh-CN" altLang="en-US" b="1" dirty="0" smtClean="0">
                <a:solidFill>
                  <a:srgbClr val="FFFF00"/>
                </a:solidFill>
                <a:ea typeface="黑体" pitchFamily="2" charset="-122"/>
              </a:rPr>
              <a:t>放大、饱和</a:t>
            </a:r>
          </a:p>
        </p:txBody>
      </p:sp>
      <p:sp>
        <p:nvSpPr>
          <p:cNvPr id="45" name="矩形 44"/>
          <p:cNvSpPr/>
          <p:nvPr/>
        </p:nvSpPr>
        <p:spPr>
          <a:xfrm>
            <a:off x="-32" y="5618165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  <a:ea typeface="黑体" pitchFamily="2" charset="-122"/>
              </a:rPr>
              <a:t>“</a:t>
            </a:r>
            <a:r>
              <a:rPr lang="zh-CN" altLang="en-US" b="1" dirty="0" smtClean="0">
                <a:solidFill>
                  <a:srgbClr val="FFFF00"/>
                </a:solidFill>
                <a:ea typeface="黑体" pitchFamily="2" charset="-122"/>
              </a:rPr>
              <a:t>基极</a:t>
            </a:r>
            <a:r>
              <a:rPr lang="zh-CN" altLang="en-US" b="1" dirty="0" smtClean="0">
                <a:solidFill>
                  <a:schemeClr val="accent1"/>
                </a:solidFill>
                <a:ea typeface="黑体" pitchFamily="2" charset="-122"/>
              </a:rPr>
              <a:t>”</a:t>
            </a:r>
            <a:r>
              <a:rPr lang="zh-CN" altLang="en-US" b="1" dirty="0" smtClean="0">
                <a:solidFill>
                  <a:srgbClr val="FFFF00"/>
                </a:solidFill>
                <a:ea typeface="黑体" pitchFamily="2" charset="-122"/>
              </a:rPr>
              <a:t>无电流</a:t>
            </a:r>
            <a:r>
              <a:rPr lang="zh-CN" altLang="en-US" b="1" dirty="0" smtClean="0">
                <a:solidFill>
                  <a:schemeClr val="accent1"/>
                </a:solidFill>
                <a:ea typeface="黑体" pitchFamily="2" charset="-122"/>
              </a:rPr>
              <a:t>，开关“</a:t>
            </a:r>
            <a:r>
              <a:rPr lang="zh-CN" altLang="en-US" b="1" dirty="0" smtClean="0">
                <a:solidFill>
                  <a:srgbClr val="FFFF00"/>
                </a:solidFill>
                <a:ea typeface="黑体" pitchFamily="2" charset="-122"/>
              </a:rPr>
              <a:t>断开</a:t>
            </a:r>
            <a:r>
              <a:rPr lang="zh-CN" altLang="en-US" b="1" dirty="0" smtClean="0">
                <a:solidFill>
                  <a:schemeClr val="accent1"/>
                </a:solidFill>
                <a:ea typeface="黑体" pitchFamily="2" charset="-122"/>
              </a:rPr>
              <a:t>”，</a:t>
            </a:r>
            <a:endParaRPr lang="en-US" altLang="zh-CN" b="1" dirty="0" smtClean="0">
              <a:solidFill>
                <a:schemeClr val="accent1"/>
              </a:solidFill>
              <a:ea typeface="黑体" pitchFamily="2" charset="-122"/>
            </a:endParaRPr>
          </a:p>
          <a:p>
            <a:r>
              <a:rPr lang="zh-CN" altLang="en-US" b="1" dirty="0" smtClean="0">
                <a:solidFill>
                  <a:schemeClr val="accent1"/>
                </a:solidFill>
                <a:ea typeface="黑体" pitchFamily="2" charset="-122"/>
              </a:rPr>
              <a:t>“发射极”和“集电极”之间无电流。</a:t>
            </a:r>
            <a:r>
              <a:rPr lang="en-US" altLang="zh-CN" b="1" dirty="0" smtClean="0">
                <a:solidFill>
                  <a:srgbClr val="FFFF00"/>
                </a:solidFill>
                <a:ea typeface="黑体" pitchFamily="2" charset="-122"/>
              </a:rPr>
              <a:t> —</a:t>
            </a:r>
            <a:r>
              <a:rPr lang="zh-CN" altLang="en-US" b="1" dirty="0" smtClean="0">
                <a:solidFill>
                  <a:srgbClr val="FFFF00"/>
                </a:solidFill>
                <a:ea typeface="黑体" pitchFamily="2" charset="-122"/>
              </a:rPr>
              <a:t>截止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/>
      <p:bldP spid="44" grpId="0"/>
      <p:bldP spid="4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7772400" cy="762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.</a:t>
            </a:r>
            <a:r>
              <a:rPr lang="en-US" altLang="zh-CN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5.1   </a:t>
            </a:r>
            <a:r>
              <a:rPr lang="zh-CN" altLang="en-US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晶体管－晶体管逻辑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06488"/>
            <a:ext cx="7848600" cy="4114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sz="3600" b="1" dirty="0" smtClean="0">
                <a:latin typeface="黑体" pitchFamily="2" charset="-122"/>
                <a:ea typeface="黑体" pitchFamily="2" charset="-122"/>
              </a:rPr>
              <a:t>晶体管工作原理</a:t>
            </a:r>
            <a:endParaRPr lang="zh-CN" altLang="en-US" sz="3600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899592" y="3140968"/>
            <a:ext cx="5211683" cy="177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—— TTL</a:t>
            </a: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系列</a:t>
            </a:r>
          </a:p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   低</a:t>
            </a:r>
            <a:r>
              <a:rPr lang="zh-CN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态（低电平）：</a:t>
            </a: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0.0～0.8</a:t>
            </a:r>
            <a:r>
              <a:rPr lang="en-US" altLang="zh-C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V</a:t>
            </a:r>
          </a:p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   高</a:t>
            </a:r>
            <a:r>
              <a:rPr lang="zh-CN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态（高电平）：</a:t>
            </a: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2.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0～5</a:t>
            </a: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.0</a:t>
            </a:r>
            <a:r>
              <a:rPr lang="en-US" altLang="zh-C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V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66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build="p"/>
      <p:bldP spid="21914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72455" y="214769"/>
            <a:ext cx="377946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NPN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型晶体管原理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示意图。</a:t>
            </a:r>
            <a:r>
              <a:rPr lang="en-US" altLang="zh-CN" sz="3200" dirty="0">
                <a:solidFill>
                  <a:srgbClr val="FFF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E</a:t>
            </a:r>
            <a:r>
              <a:rPr lang="zh-CN" altLang="en-US" sz="3200" dirty="0">
                <a:solidFill>
                  <a:srgbClr val="FFF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：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emitter 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发射极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；</a:t>
            </a:r>
            <a:r>
              <a:rPr lang="en-US" altLang="zh-CN" sz="3200" dirty="0">
                <a:solidFill>
                  <a:srgbClr val="FFF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B: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 base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基极；</a:t>
            </a:r>
            <a:r>
              <a:rPr lang="en-US" altLang="zh-CN" sz="3200" dirty="0">
                <a:solidFill>
                  <a:srgbClr val="FFF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C: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 collector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集电极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97638" name="Picture 6" descr="NP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640"/>
            <a:ext cx="5040313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7639" name="Picture 7" descr="Icon_of_Bipolar_transis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7934" y="4071942"/>
            <a:ext cx="2330450" cy="27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7641" name="Picture 9" descr="PNP_Real_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89166"/>
            <a:ext cx="2881313" cy="166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7642" name="Rectangle 10"/>
          <p:cNvSpPr>
            <a:spLocks noChangeArrowheads="1"/>
          </p:cNvSpPr>
          <p:nvPr/>
        </p:nvSpPr>
        <p:spPr bwMode="auto">
          <a:xfrm>
            <a:off x="107504" y="2780928"/>
            <a:ext cx="46805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NPN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型晶体管制造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示意图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7643" name="Rectangle 11"/>
          <p:cNvSpPr>
            <a:spLocks noChangeArrowheads="1"/>
          </p:cNvSpPr>
          <p:nvPr/>
        </p:nvSpPr>
        <p:spPr bwMode="auto">
          <a:xfrm>
            <a:off x="107504" y="5674568"/>
            <a:ext cx="48244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NPN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型晶体管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NPN (</a:t>
            </a:r>
            <a:r>
              <a:rPr lang="en-US" altLang="zh-CN" sz="3200">
                <a:solidFill>
                  <a:srgbClr val="FFF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N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ot </a:t>
            </a:r>
            <a:r>
              <a:rPr lang="en-US" altLang="zh-CN" sz="3200">
                <a:solidFill>
                  <a:srgbClr val="FFF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P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ointing i</a:t>
            </a:r>
            <a:r>
              <a:rPr lang="en-US" altLang="zh-CN" sz="3200">
                <a:solidFill>
                  <a:srgbClr val="FFF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N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)</a:t>
            </a:r>
          </a:p>
        </p:txBody>
      </p:sp>
      <p:sp>
        <p:nvSpPr>
          <p:cNvPr id="197644" name="Rectangle 12"/>
          <p:cNvSpPr>
            <a:spLocks noChangeArrowheads="1"/>
          </p:cNvSpPr>
          <p:nvPr/>
        </p:nvSpPr>
        <p:spPr bwMode="auto">
          <a:xfrm>
            <a:off x="107504" y="4436318"/>
            <a:ext cx="48244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PNP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型晶体管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PNP (</a:t>
            </a:r>
            <a:r>
              <a:rPr lang="en-US" altLang="zh-CN" sz="3200" dirty="0">
                <a:solidFill>
                  <a:srgbClr val="FFF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P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oint </a:t>
            </a:r>
            <a:r>
              <a:rPr lang="en-US" altLang="zh-CN" sz="3200" dirty="0" err="1"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i</a:t>
            </a:r>
            <a:r>
              <a:rPr lang="en-US" altLang="zh-CN" sz="3200" dirty="0" err="1">
                <a:solidFill>
                  <a:srgbClr val="FFF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N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 </a:t>
            </a:r>
            <a:r>
              <a:rPr lang="en-US" altLang="zh-CN" sz="3200" dirty="0">
                <a:solidFill>
                  <a:srgbClr val="FFF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P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roudly)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67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9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2" grpId="0"/>
      <p:bldP spid="197643" grpId="0"/>
      <p:bldP spid="19764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7" name="Rectangle 103"/>
          <p:cNvSpPr>
            <a:spLocks noChangeArrowheads="1"/>
          </p:cNvSpPr>
          <p:nvPr/>
        </p:nvSpPr>
        <p:spPr bwMode="auto">
          <a:xfrm>
            <a:off x="304800" y="304800"/>
            <a:ext cx="74013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集电极</a:t>
            </a:r>
            <a:r>
              <a:rPr lang="zh-CN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开路输出</a:t>
            </a:r>
            <a:r>
              <a:rPr lang="en-US" altLang="zh-CN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OC</a:t>
            </a:r>
            <a:r>
              <a:rPr lang="zh-CN" alt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（</a:t>
            </a:r>
            <a:r>
              <a:rPr lang="en-US" altLang="zh-CN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open collector</a:t>
            </a:r>
            <a:r>
              <a:rPr lang="zh-CN" alt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）</a:t>
            </a:r>
            <a:r>
              <a:rPr lang="zh-CN" alt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门</a:t>
            </a:r>
            <a:r>
              <a:rPr lang="zh-CN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:</a:t>
            </a:r>
          </a:p>
        </p:txBody>
      </p:sp>
      <p:pic>
        <p:nvPicPr>
          <p:cNvPr id="67692" name="Picture 108" descr="2000px-Opencoll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25538"/>
            <a:ext cx="6551613" cy="541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7693" name="Rectangle 109"/>
          <p:cNvSpPr>
            <a:spLocks noChangeArrowheads="1"/>
          </p:cNvSpPr>
          <p:nvPr/>
        </p:nvSpPr>
        <p:spPr bwMode="auto">
          <a:xfrm>
            <a:off x="3348038" y="2133600"/>
            <a:ext cx="140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芯片内</a:t>
            </a:r>
            <a:endParaRPr lang="en-US" altLang="zh-CN" sz="32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67694" name="Rectangle 110"/>
          <p:cNvSpPr>
            <a:spLocks noChangeArrowheads="1"/>
          </p:cNvSpPr>
          <p:nvPr/>
        </p:nvSpPr>
        <p:spPr bwMode="auto">
          <a:xfrm>
            <a:off x="5580063" y="3644900"/>
            <a:ext cx="140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F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集电极</a:t>
            </a:r>
          </a:p>
        </p:txBody>
      </p:sp>
      <p:sp>
        <p:nvSpPr>
          <p:cNvPr id="67695" name="Rectangle 111"/>
          <p:cNvSpPr>
            <a:spLocks noChangeArrowheads="1"/>
          </p:cNvSpPr>
          <p:nvPr/>
        </p:nvSpPr>
        <p:spPr bwMode="auto">
          <a:xfrm>
            <a:off x="2987675" y="3429000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F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基极</a:t>
            </a:r>
          </a:p>
        </p:txBody>
      </p:sp>
      <p:sp>
        <p:nvSpPr>
          <p:cNvPr id="67696" name="Rectangle 112"/>
          <p:cNvSpPr>
            <a:spLocks noChangeArrowheads="1"/>
          </p:cNvSpPr>
          <p:nvPr/>
        </p:nvSpPr>
        <p:spPr bwMode="auto">
          <a:xfrm>
            <a:off x="5219700" y="4868863"/>
            <a:ext cx="1403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F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发射极</a:t>
            </a:r>
          </a:p>
        </p:txBody>
      </p:sp>
      <p:sp>
        <p:nvSpPr>
          <p:cNvPr id="67697" name="Rectangle 113"/>
          <p:cNvSpPr>
            <a:spLocks noChangeArrowheads="1"/>
          </p:cNvSpPr>
          <p:nvPr/>
        </p:nvSpPr>
        <p:spPr bwMode="auto">
          <a:xfrm>
            <a:off x="6227763" y="2133600"/>
            <a:ext cx="140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芯片外</a:t>
            </a:r>
          </a:p>
        </p:txBody>
      </p:sp>
      <p:sp>
        <p:nvSpPr>
          <p:cNvPr id="67698" name="Rectangle 114"/>
          <p:cNvSpPr>
            <a:spLocks noChangeArrowheads="1"/>
          </p:cNvSpPr>
          <p:nvPr/>
        </p:nvSpPr>
        <p:spPr bwMode="auto">
          <a:xfrm>
            <a:off x="3348038" y="2133600"/>
            <a:ext cx="140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F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芯片内</a:t>
            </a:r>
            <a:endParaRPr lang="en-US" altLang="zh-CN" sz="3200" dirty="0">
              <a:solidFill>
                <a:srgbClr val="FFF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67699" name="Rectangle 115"/>
          <p:cNvSpPr>
            <a:spLocks noChangeArrowheads="1"/>
          </p:cNvSpPr>
          <p:nvPr/>
        </p:nvSpPr>
        <p:spPr bwMode="auto">
          <a:xfrm>
            <a:off x="6227763" y="2133600"/>
            <a:ext cx="140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F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芯片外</a:t>
            </a: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68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29886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7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93" grpId="0"/>
      <p:bldP spid="67694" grpId="0"/>
      <p:bldP spid="67695" grpId="0"/>
      <p:bldP spid="67697" grpId="0"/>
      <p:bldP spid="67698" grpId="0"/>
      <p:bldP spid="6769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86" name="Rectangle 78"/>
          <p:cNvSpPr>
            <a:spLocks noChangeArrowheads="1"/>
          </p:cNvSpPr>
          <p:nvPr/>
        </p:nvSpPr>
        <p:spPr bwMode="auto">
          <a:xfrm>
            <a:off x="395288" y="260350"/>
            <a:ext cx="2419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OC</a:t>
            </a:r>
            <a:r>
              <a:rPr lang="zh-CN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门的特点:</a:t>
            </a:r>
          </a:p>
        </p:txBody>
      </p:sp>
      <p:sp>
        <p:nvSpPr>
          <p:cNvPr id="68687" name="Rectangle 79"/>
          <p:cNvSpPr>
            <a:spLocks noChangeArrowheads="1"/>
          </p:cNvSpPr>
          <p:nvPr/>
        </p:nvSpPr>
        <p:spPr bwMode="auto">
          <a:xfrm>
            <a:off x="0" y="1295400"/>
            <a:ext cx="4991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(1) </a:t>
            </a:r>
            <a:r>
              <a:rPr lang="zh-CN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必须外接上拉电阻</a:t>
            </a:r>
            <a:r>
              <a:rPr lang="en-US" altLang="zh-CN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R</a:t>
            </a:r>
            <a:r>
              <a:rPr lang="en-US" altLang="zh-CN" sz="32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L</a:t>
            </a:r>
            <a:r>
              <a:rPr lang="en-US" altLang="zh-CN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。</a:t>
            </a:r>
          </a:p>
        </p:txBody>
      </p:sp>
      <p:sp>
        <p:nvSpPr>
          <p:cNvPr id="68688" name="Rectangle 80"/>
          <p:cNvSpPr>
            <a:spLocks noChangeArrowheads="1"/>
          </p:cNvSpPr>
          <p:nvPr/>
        </p:nvSpPr>
        <p:spPr bwMode="auto">
          <a:xfrm>
            <a:off x="0" y="2514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(2) </a:t>
            </a:r>
            <a:r>
              <a:rPr lang="zh-CN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多个</a:t>
            </a:r>
            <a:r>
              <a:rPr lang="en-US" altLang="zh-CN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OC</a:t>
            </a:r>
            <a:r>
              <a:rPr lang="zh-CN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门的输出可以连接在一起</a:t>
            </a:r>
            <a:r>
              <a:rPr lang="zh-CN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“</a:t>
            </a:r>
            <a:r>
              <a:rPr lang="zh-CN" alt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线与</a:t>
            </a:r>
            <a:r>
              <a:rPr lang="en-US" altLang="zh-CN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”</a:t>
            </a:r>
            <a:r>
              <a:rPr lang="zh-CN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。 </a:t>
            </a:r>
          </a:p>
          <a:p>
            <a:r>
              <a:rPr lang="en-US" altLang="zh-CN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Wired-AND</a:t>
            </a:r>
          </a:p>
        </p:txBody>
      </p:sp>
      <p:sp>
        <p:nvSpPr>
          <p:cNvPr id="68689" name="Rectangle 81"/>
          <p:cNvSpPr>
            <a:spLocks noChangeArrowheads="1"/>
          </p:cNvSpPr>
          <p:nvPr/>
        </p:nvSpPr>
        <p:spPr bwMode="auto">
          <a:xfrm>
            <a:off x="0" y="4076700"/>
            <a:ext cx="8718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(3) </a:t>
            </a:r>
            <a:r>
              <a:rPr lang="zh-CN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“</a:t>
            </a:r>
            <a:r>
              <a:rPr lang="zh-CN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线与</a:t>
            </a:r>
            <a:r>
              <a:rPr lang="zh-CN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”</a:t>
            </a:r>
            <a:r>
              <a:rPr lang="zh-CN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后的输出为各逻辑门输出值相</a:t>
            </a:r>
            <a:r>
              <a:rPr lang="zh-CN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“</a:t>
            </a:r>
            <a:r>
              <a:rPr lang="zh-CN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与</a:t>
            </a:r>
            <a:r>
              <a:rPr lang="zh-CN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”</a:t>
            </a:r>
            <a:r>
              <a:rPr lang="zh-CN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。</a:t>
            </a:r>
          </a:p>
        </p:txBody>
      </p:sp>
      <p:sp>
        <p:nvSpPr>
          <p:cNvPr id="68690" name="Rectangle 82"/>
          <p:cNvSpPr>
            <a:spLocks noChangeArrowheads="1"/>
          </p:cNvSpPr>
          <p:nvPr/>
        </p:nvSpPr>
        <p:spPr bwMode="auto">
          <a:xfrm>
            <a:off x="0" y="5226050"/>
            <a:ext cx="5060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(4) </a:t>
            </a:r>
            <a:r>
              <a:rPr lang="en-US" altLang="zh-CN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OC</a:t>
            </a:r>
            <a:r>
              <a:rPr lang="zh-CN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门可实现电平转换。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69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24927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87" grpId="0" build="p" autoUpdateAnimBg="0"/>
      <p:bldP spid="68688" grpId="0" build="p" autoUpdateAnimBg="0"/>
      <p:bldP spid="68689" grpId="0" build="p" autoUpdateAnimBg="0"/>
      <p:bldP spid="6869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7772400" cy="762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1   </a:t>
            </a:r>
            <a:r>
              <a:rPr lang="zh-CN" altLang="en-US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逻辑信号和门电路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6844"/>
            <a:ext cx="8229600" cy="48768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如何获得高、低电平？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高电平对应 0 还是 1？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397348" y="1866920"/>
            <a:ext cx="4513263" cy="3800475"/>
            <a:chOff x="3024" y="816"/>
            <a:chExt cx="2843" cy="2394"/>
          </a:xfrm>
        </p:grpSpPr>
        <p:sp>
          <p:nvSpPr>
            <p:cNvPr id="126982" name="Rectangle 6"/>
            <p:cNvSpPr>
              <a:spLocks noChangeArrowheads="1"/>
            </p:cNvSpPr>
            <p:nvPr/>
          </p:nvSpPr>
          <p:spPr bwMode="auto">
            <a:xfrm>
              <a:off x="4181" y="1344"/>
              <a:ext cx="96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6983" name="Line 7"/>
            <p:cNvSpPr>
              <a:spLocks noChangeShapeType="1"/>
            </p:cNvSpPr>
            <p:nvPr/>
          </p:nvSpPr>
          <p:spPr bwMode="auto">
            <a:xfrm>
              <a:off x="4229" y="1104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984" name="Line 8"/>
            <p:cNvSpPr>
              <a:spLocks noChangeShapeType="1"/>
            </p:cNvSpPr>
            <p:nvPr/>
          </p:nvSpPr>
          <p:spPr bwMode="auto">
            <a:xfrm>
              <a:off x="4229" y="163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985" name="Line 9"/>
            <p:cNvSpPr>
              <a:spLocks noChangeShapeType="1"/>
            </p:cNvSpPr>
            <p:nvPr/>
          </p:nvSpPr>
          <p:spPr bwMode="auto">
            <a:xfrm>
              <a:off x="4229" y="1824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986" name="Line 10"/>
            <p:cNvSpPr>
              <a:spLocks noChangeShapeType="1"/>
            </p:cNvSpPr>
            <p:nvPr/>
          </p:nvSpPr>
          <p:spPr bwMode="auto">
            <a:xfrm>
              <a:off x="4229" y="2400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987" name="Line 11"/>
            <p:cNvSpPr>
              <a:spLocks noChangeShapeType="1"/>
            </p:cNvSpPr>
            <p:nvPr/>
          </p:nvSpPr>
          <p:spPr bwMode="auto">
            <a:xfrm>
              <a:off x="4133" y="278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988" name="Line 12"/>
            <p:cNvSpPr>
              <a:spLocks noChangeShapeType="1"/>
            </p:cNvSpPr>
            <p:nvPr/>
          </p:nvSpPr>
          <p:spPr bwMode="auto">
            <a:xfrm flipV="1">
              <a:off x="4229" y="2208"/>
              <a:ext cx="8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989" name="Rectangle 13"/>
            <p:cNvSpPr>
              <a:spLocks noChangeArrowheads="1"/>
            </p:cNvSpPr>
            <p:nvPr/>
          </p:nvSpPr>
          <p:spPr bwMode="auto">
            <a:xfrm>
              <a:off x="3925" y="1968"/>
              <a:ext cx="672" cy="62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6990" name="Line 14"/>
            <p:cNvSpPr>
              <a:spLocks noChangeShapeType="1"/>
            </p:cNvSpPr>
            <p:nvPr/>
          </p:nvSpPr>
          <p:spPr bwMode="auto">
            <a:xfrm>
              <a:off x="3605" y="2304"/>
              <a:ext cx="3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991" name="Line 15"/>
            <p:cNvSpPr>
              <a:spLocks noChangeShapeType="1"/>
            </p:cNvSpPr>
            <p:nvPr/>
          </p:nvSpPr>
          <p:spPr bwMode="auto">
            <a:xfrm>
              <a:off x="4021" y="230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992" name="Text Box 16"/>
            <p:cNvSpPr txBox="1">
              <a:spLocks noChangeArrowheads="1"/>
            </p:cNvSpPr>
            <p:nvPr/>
          </p:nvSpPr>
          <p:spPr bwMode="auto">
            <a:xfrm>
              <a:off x="4645" y="1677"/>
              <a:ext cx="4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V</a:t>
              </a:r>
              <a:r>
                <a:rPr lang="en-US" altLang="zh-CN" b="1" baseline="-25000"/>
                <a:t>OUT</a:t>
              </a:r>
            </a:p>
          </p:txBody>
        </p:sp>
        <p:sp>
          <p:nvSpPr>
            <p:cNvPr id="126993" name="Text Box 17"/>
            <p:cNvSpPr txBox="1">
              <a:spLocks noChangeArrowheads="1"/>
            </p:cNvSpPr>
            <p:nvPr/>
          </p:nvSpPr>
          <p:spPr bwMode="auto">
            <a:xfrm>
              <a:off x="3301" y="2157"/>
              <a:ext cx="3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V</a:t>
              </a:r>
              <a:r>
                <a:rPr lang="en-US" altLang="zh-CN" b="1" baseline="-25000"/>
                <a:t>IN</a:t>
              </a:r>
            </a:p>
          </p:txBody>
        </p:sp>
        <p:sp>
          <p:nvSpPr>
            <p:cNvPr id="126996" name="Text Box 20"/>
            <p:cNvSpPr txBox="1">
              <a:spLocks noChangeArrowheads="1"/>
            </p:cNvSpPr>
            <p:nvPr/>
          </p:nvSpPr>
          <p:spPr bwMode="auto">
            <a:xfrm>
              <a:off x="4021" y="816"/>
              <a:ext cx="3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Vcc</a:t>
              </a:r>
            </a:p>
          </p:txBody>
        </p:sp>
        <p:sp>
          <p:nvSpPr>
            <p:cNvPr id="126998" name="Text Box 22"/>
            <p:cNvSpPr txBox="1">
              <a:spLocks noChangeArrowheads="1"/>
            </p:cNvSpPr>
            <p:nvPr/>
          </p:nvSpPr>
          <p:spPr bwMode="auto">
            <a:xfrm>
              <a:off x="3951" y="1341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R</a:t>
              </a:r>
            </a:p>
          </p:txBody>
        </p:sp>
        <p:sp>
          <p:nvSpPr>
            <p:cNvPr id="126999" name="Text Box 23"/>
            <p:cNvSpPr txBox="1">
              <a:spLocks noChangeArrowheads="1"/>
            </p:cNvSpPr>
            <p:nvPr/>
          </p:nvSpPr>
          <p:spPr bwMode="auto">
            <a:xfrm>
              <a:off x="3024" y="2880"/>
              <a:ext cx="28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黑体" pitchFamily="2" charset="-122"/>
                </a:rPr>
                <a:t>获得高、低电平的基本原理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42910" y="3371870"/>
            <a:ext cx="1633537" cy="2922588"/>
            <a:chOff x="3011" y="1008"/>
            <a:chExt cx="1029" cy="1841"/>
          </a:xfrm>
        </p:grpSpPr>
        <p:sp>
          <p:nvSpPr>
            <p:cNvPr id="127002" name="Rectangle 26" descr="深色上对角线"/>
            <p:cNvSpPr>
              <a:spLocks noChangeArrowheads="1"/>
            </p:cNvSpPr>
            <p:nvPr/>
          </p:nvSpPr>
          <p:spPr bwMode="auto">
            <a:xfrm>
              <a:off x="3456" y="1824"/>
              <a:ext cx="432" cy="336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 b="1">
                <a:latin typeface="Times New Roman" pitchFamily="18" charset="0"/>
              </a:endParaRPr>
            </a:p>
          </p:txBody>
        </p:sp>
        <p:sp>
          <p:nvSpPr>
            <p:cNvPr id="127003" name="Rectangle 27" descr="深色上对角线"/>
            <p:cNvSpPr>
              <a:spLocks noChangeArrowheads="1"/>
            </p:cNvSpPr>
            <p:nvPr/>
          </p:nvSpPr>
          <p:spPr bwMode="auto">
            <a:xfrm>
              <a:off x="3024" y="1008"/>
              <a:ext cx="432" cy="336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 b="1">
                <a:latin typeface="Times New Roman" pitchFamily="18" charset="0"/>
              </a:endParaRPr>
            </a:p>
          </p:txBody>
        </p:sp>
        <p:sp>
          <p:nvSpPr>
            <p:cNvPr id="127004" name="Line 28"/>
            <p:cNvSpPr>
              <a:spLocks noChangeShapeType="1"/>
            </p:cNvSpPr>
            <p:nvPr/>
          </p:nvSpPr>
          <p:spPr bwMode="auto">
            <a:xfrm>
              <a:off x="3024" y="1008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005" name="Line 29"/>
            <p:cNvSpPr>
              <a:spLocks noChangeShapeType="1"/>
            </p:cNvSpPr>
            <p:nvPr/>
          </p:nvSpPr>
          <p:spPr bwMode="auto">
            <a:xfrm>
              <a:off x="3456" y="2160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006" name="Line 30"/>
            <p:cNvSpPr>
              <a:spLocks noChangeShapeType="1"/>
            </p:cNvSpPr>
            <p:nvPr/>
          </p:nvSpPr>
          <p:spPr bwMode="auto">
            <a:xfrm>
              <a:off x="3456" y="1008"/>
              <a:ext cx="0" cy="1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007" name="Text Box 31"/>
            <p:cNvSpPr txBox="1">
              <a:spLocks noChangeArrowheads="1"/>
            </p:cNvSpPr>
            <p:nvPr/>
          </p:nvSpPr>
          <p:spPr bwMode="auto">
            <a:xfrm>
              <a:off x="3011" y="2248"/>
              <a:ext cx="1029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正逻辑</a:t>
              </a:r>
            </a:p>
            <a:p>
              <a:pPr algn="ctr"/>
              <a:r>
                <a:rPr lang="en-US" altLang="zh-C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positive</a:t>
              </a:r>
            </a:p>
          </p:txBody>
        </p:sp>
        <p:sp>
          <p:nvSpPr>
            <p:cNvPr id="127008" name="Text Box 32"/>
            <p:cNvSpPr txBox="1">
              <a:spLocks noChangeArrowheads="1"/>
            </p:cNvSpPr>
            <p:nvPr/>
          </p:nvSpPr>
          <p:spPr bwMode="auto">
            <a:xfrm>
              <a:off x="3504" y="1017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27009" name="Text Box 33"/>
            <p:cNvSpPr txBox="1">
              <a:spLocks noChangeArrowheads="1"/>
            </p:cNvSpPr>
            <p:nvPr/>
          </p:nvSpPr>
          <p:spPr bwMode="auto">
            <a:xfrm>
              <a:off x="3168" y="1824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2339947" y="3371870"/>
            <a:ext cx="1633538" cy="2922588"/>
            <a:chOff x="4403" y="1008"/>
            <a:chExt cx="1029" cy="1841"/>
          </a:xfrm>
        </p:grpSpPr>
        <p:sp>
          <p:nvSpPr>
            <p:cNvPr id="127011" name="Rectangle 35" descr="深色上对角线"/>
            <p:cNvSpPr>
              <a:spLocks noChangeArrowheads="1"/>
            </p:cNvSpPr>
            <p:nvPr/>
          </p:nvSpPr>
          <p:spPr bwMode="auto">
            <a:xfrm>
              <a:off x="4896" y="1824"/>
              <a:ext cx="432" cy="336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 b="1">
                <a:latin typeface="Times New Roman" pitchFamily="18" charset="0"/>
              </a:endParaRPr>
            </a:p>
          </p:txBody>
        </p:sp>
        <p:sp>
          <p:nvSpPr>
            <p:cNvPr id="127012" name="Rectangle 36" descr="深色上对角线"/>
            <p:cNvSpPr>
              <a:spLocks noChangeArrowheads="1"/>
            </p:cNvSpPr>
            <p:nvPr/>
          </p:nvSpPr>
          <p:spPr bwMode="auto">
            <a:xfrm>
              <a:off x="4464" y="1008"/>
              <a:ext cx="432" cy="336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 b="1">
                <a:latin typeface="Times New Roman" pitchFamily="18" charset="0"/>
              </a:endParaRPr>
            </a:p>
          </p:txBody>
        </p:sp>
        <p:sp>
          <p:nvSpPr>
            <p:cNvPr id="127013" name="Line 37"/>
            <p:cNvSpPr>
              <a:spLocks noChangeShapeType="1"/>
            </p:cNvSpPr>
            <p:nvPr/>
          </p:nvSpPr>
          <p:spPr bwMode="auto">
            <a:xfrm>
              <a:off x="4464" y="1008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014" name="Line 38"/>
            <p:cNvSpPr>
              <a:spLocks noChangeShapeType="1"/>
            </p:cNvSpPr>
            <p:nvPr/>
          </p:nvSpPr>
          <p:spPr bwMode="auto">
            <a:xfrm>
              <a:off x="4896" y="2160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015" name="Line 39"/>
            <p:cNvSpPr>
              <a:spLocks noChangeShapeType="1"/>
            </p:cNvSpPr>
            <p:nvPr/>
          </p:nvSpPr>
          <p:spPr bwMode="auto">
            <a:xfrm>
              <a:off x="4896" y="1008"/>
              <a:ext cx="0" cy="1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016" name="Text Box 40"/>
            <p:cNvSpPr txBox="1">
              <a:spLocks noChangeArrowheads="1"/>
            </p:cNvSpPr>
            <p:nvPr/>
          </p:nvSpPr>
          <p:spPr bwMode="auto">
            <a:xfrm>
              <a:off x="4403" y="2248"/>
              <a:ext cx="1029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负逻辑</a:t>
              </a:r>
            </a:p>
            <a:p>
              <a:pPr algn="ctr"/>
              <a:r>
                <a:rPr lang="en-US" altLang="zh-C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negative</a:t>
              </a:r>
            </a:p>
          </p:txBody>
        </p:sp>
        <p:sp>
          <p:nvSpPr>
            <p:cNvPr id="127017" name="Text Box 41"/>
            <p:cNvSpPr txBox="1">
              <a:spLocks noChangeArrowheads="1"/>
            </p:cNvSpPr>
            <p:nvPr/>
          </p:nvSpPr>
          <p:spPr bwMode="auto">
            <a:xfrm>
              <a:off x="4608" y="1824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27018" name="Text Box 42"/>
            <p:cNvSpPr txBox="1">
              <a:spLocks noChangeArrowheads="1"/>
            </p:cNvSpPr>
            <p:nvPr/>
          </p:nvSpPr>
          <p:spPr bwMode="auto">
            <a:xfrm>
              <a:off x="4956" y="1008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38" name="灯片编号占位符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1371600" y="990600"/>
            <a:ext cx="2133600" cy="4876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0163" name="Rectangle 3"/>
          <p:cNvSpPr>
            <a:spLocks noChangeArrowheads="1"/>
          </p:cNvSpPr>
          <p:nvPr/>
        </p:nvSpPr>
        <p:spPr bwMode="auto">
          <a:xfrm>
            <a:off x="3810000" y="990600"/>
            <a:ext cx="1447800" cy="4876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5562600" y="990600"/>
            <a:ext cx="2133600" cy="4876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54075" y="214314"/>
            <a:ext cx="7299325" cy="5957889"/>
            <a:chOff x="538" y="135"/>
            <a:chExt cx="4598" cy="3753"/>
          </a:xfrm>
        </p:grpSpPr>
        <p:sp>
          <p:nvSpPr>
            <p:cNvPr id="220166" name="Line 6"/>
            <p:cNvSpPr>
              <a:spLocks noChangeShapeType="1"/>
            </p:cNvSpPr>
            <p:nvPr/>
          </p:nvSpPr>
          <p:spPr bwMode="auto">
            <a:xfrm flipV="1">
              <a:off x="4656" y="1104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167" name="Line 7"/>
            <p:cNvSpPr>
              <a:spLocks noChangeShapeType="1"/>
            </p:cNvSpPr>
            <p:nvPr/>
          </p:nvSpPr>
          <p:spPr bwMode="auto">
            <a:xfrm>
              <a:off x="4656" y="1680"/>
              <a:ext cx="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168" name="Line 8"/>
            <p:cNvSpPr>
              <a:spLocks noChangeShapeType="1"/>
            </p:cNvSpPr>
            <p:nvPr/>
          </p:nvSpPr>
          <p:spPr bwMode="auto">
            <a:xfrm flipH="1">
              <a:off x="4128" y="1536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4416" y="1392"/>
              <a:ext cx="240" cy="288"/>
              <a:chOff x="4128" y="1968"/>
              <a:chExt cx="240" cy="288"/>
            </a:xfrm>
          </p:grpSpPr>
          <p:sp>
            <p:nvSpPr>
              <p:cNvPr id="220170" name="Line 10"/>
              <p:cNvSpPr>
                <a:spLocks noChangeShapeType="1"/>
              </p:cNvSpPr>
              <p:nvPr/>
            </p:nvSpPr>
            <p:spPr bwMode="auto">
              <a:xfrm>
                <a:off x="4176" y="196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0171" name="Line 11"/>
              <p:cNvSpPr>
                <a:spLocks noChangeShapeType="1"/>
              </p:cNvSpPr>
              <p:nvPr/>
            </p:nvSpPr>
            <p:spPr bwMode="auto">
              <a:xfrm>
                <a:off x="4176" y="2160"/>
                <a:ext cx="192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0172" name="Line 12"/>
              <p:cNvSpPr>
                <a:spLocks noChangeShapeType="1"/>
              </p:cNvSpPr>
              <p:nvPr/>
            </p:nvSpPr>
            <p:spPr bwMode="auto">
              <a:xfrm flipV="1">
                <a:off x="4176" y="1968"/>
                <a:ext cx="192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0173" name="Line 13"/>
              <p:cNvSpPr>
                <a:spLocks noChangeShapeType="1"/>
              </p:cNvSpPr>
              <p:nvPr/>
            </p:nvSpPr>
            <p:spPr bwMode="auto">
              <a:xfrm>
                <a:off x="4176" y="1968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0174" name="Line 14"/>
              <p:cNvSpPr>
                <a:spLocks noChangeShapeType="1"/>
              </p:cNvSpPr>
              <p:nvPr/>
            </p:nvSpPr>
            <p:spPr bwMode="auto">
              <a:xfrm>
                <a:off x="4128" y="2256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220175" name="AutoShape 15"/>
            <p:cNvSpPr>
              <a:spLocks noChangeArrowheads="1"/>
            </p:cNvSpPr>
            <p:nvPr/>
          </p:nvSpPr>
          <p:spPr bwMode="auto">
            <a:xfrm rot="16200000" flipH="1">
              <a:off x="1608" y="1368"/>
              <a:ext cx="192" cy="144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176" name="Line 16"/>
            <p:cNvSpPr>
              <a:spLocks noChangeShapeType="1"/>
            </p:cNvSpPr>
            <p:nvPr/>
          </p:nvSpPr>
          <p:spPr bwMode="auto">
            <a:xfrm>
              <a:off x="1632" y="134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177" name="Line 17"/>
            <p:cNvSpPr>
              <a:spLocks noChangeShapeType="1"/>
            </p:cNvSpPr>
            <p:nvPr/>
          </p:nvSpPr>
          <p:spPr bwMode="auto">
            <a:xfrm>
              <a:off x="1776" y="187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178" name="Line 18"/>
            <p:cNvSpPr>
              <a:spLocks noChangeShapeType="1"/>
            </p:cNvSpPr>
            <p:nvPr/>
          </p:nvSpPr>
          <p:spPr bwMode="auto">
            <a:xfrm>
              <a:off x="1632" y="134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179" name="Line 19"/>
            <p:cNvSpPr>
              <a:spLocks noChangeShapeType="1"/>
            </p:cNvSpPr>
            <p:nvPr/>
          </p:nvSpPr>
          <p:spPr bwMode="auto">
            <a:xfrm flipH="1">
              <a:off x="1584" y="153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180" name="Line 20"/>
            <p:cNvSpPr>
              <a:spLocks noChangeShapeType="1"/>
            </p:cNvSpPr>
            <p:nvPr/>
          </p:nvSpPr>
          <p:spPr bwMode="auto">
            <a:xfrm flipH="1">
              <a:off x="768" y="1440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181" name="Line 21"/>
            <p:cNvSpPr>
              <a:spLocks noChangeShapeType="1"/>
            </p:cNvSpPr>
            <p:nvPr/>
          </p:nvSpPr>
          <p:spPr bwMode="auto">
            <a:xfrm>
              <a:off x="2016" y="1152"/>
              <a:ext cx="0" cy="9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1584" y="1776"/>
              <a:ext cx="192" cy="192"/>
              <a:chOff x="1200" y="1680"/>
              <a:chExt cx="192" cy="192"/>
            </a:xfrm>
          </p:grpSpPr>
          <p:sp>
            <p:nvSpPr>
              <p:cNvPr id="220183" name="AutoShape 23"/>
              <p:cNvSpPr>
                <a:spLocks noChangeArrowheads="1"/>
              </p:cNvSpPr>
              <p:nvPr/>
            </p:nvSpPr>
            <p:spPr bwMode="auto">
              <a:xfrm rot="16200000" flipH="1">
                <a:off x="1224" y="1704"/>
                <a:ext cx="192" cy="14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0184" name="Line 24"/>
              <p:cNvSpPr>
                <a:spLocks noChangeShapeType="1"/>
              </p:cNvSpPr>
              <p:nvPr/>
            </p:nvSpPr>
            <p:spPr bwMode="auto">
              <a:xfrm>
                <a:off x="1248" y="168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0185" name="Line 25"/>
              <p:cNvSpPr>
                <a:spLocks noChangeShapeType="1"/>
              </p:cNvSpPr>
              <p:nvPr/>
            </p:nvSpPr>
            <p:spPr bwMode="auto">
              <a:xfrm>
                <a:off x="1248" y="1680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0186" name="Line 26"/>
              <p:cNvSpPr>
                <a:spLocks noChangeShapeType="1"/>
              </p:cNvSpPr>
              <p:nvPr/>
            </p:nvSpPr>
            <p:spPr bwMode="auto">
              <a:xfrm flipH="1">
                <a:off x="1200" y="1872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220187" name="Line 27"/>
            <p:cNvSpPr>
              <a:spLocks noChangeShapeType="1"/>
            </p:cNvSpPr>
            <p:nvPr/>
          </p:nvSpPr>
          <p:spPr bwMode="auto">
            <a:xfrm flipH="1">
              <a:off x="768" y="1872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188" name="Line 28"/>
            <p:cNvSpPr>
              <a:spLocks noChangeShapeType="1"/>
            </p:cNvSpPr>
            <p:nvPr/>
          </p:nvSpPr>
          <p:spPr bwMode="auto">
            <a:xfrm>
              <a:off x="2016" y="720"/>
              <a:ext cx="26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189" name="Line 29"/>
            <p:cNvSpPr>
              <a:spLocks noChangeShapeType="1"/>
            </p:cNvSpPr>
            <p:nvPr/>
          </p:nvSpPr>
          <p:spPr bwMode="auto">
            <a:xfrm>
              <a:off x="2016" y="72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190" name="Rectangle 30"/>
            <p:cNvSpPr>
              <a:spLocks noChangeArrowheads="1"/>
            </p:cNvSpPr>
            <p:nvPr/>
          </p:nvSpPr>
          <p:spPr bwMode="auto">
            <a:xfrm>
              <a:off x="1968" y="912"/>
              <a:ext cx="96" cy="2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191" name="Rectangle 31"/>
            <p:cNvSpPr>
              <a:spLocks noChangeArrowheads="1"/>
            </p:cNvSpPr>
            <p:nvPr/>
          </p:nvSpPr>
          <p:spPr bwMode="auto">
            <a:xfrm>
              <a:off x="4608" y="864"/>
              <a:ext cx="96" cy="2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3888" y="1248"/>
              <a:ext cx="240" cy="288"/>
              <a:chOff x="4128" y="1968"/>
              <a:chExt cx="240" cy="288"/>
            </a:xfrm>
          </p:grpSpPr>
          <p:sp>
            <p:nvSpPr>
              <p:cNvPr id="220193" name="Line 33"/>
              <p:cNvSpPr>
                <a:spLocks noChangeShapeType="1"/>
              </p:cNvSpPr>
              <p:nvPr/>
            </p:nvSpPr>
            <p:spPr bwMode="auto">
              <a:xfrm>
                <a:off x="4176" y="196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0194" name="Line 34"/>
              <p:cNvSpPr>
                <a:spLocks noChangeShapeType="1"/>
              </p:cNvSpPr>
              <p:nvPr/>
            </p:nvSpPr>
            <p:spPr bwMode="auto">
              <a:xfrm>
                <a:off x="4176" y="2160"/>
                <a:ext cx="192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0195" name="Line 35"/>
              <p:cNvSpPr>
                <a:spLocks noChangeShapeType="1"/>
              </p:cNvSpPr>
              <p:nvPr/>
            </p:nvSpPr>
            <p:spPr bwMode="auto">
              <a:xfrm flipV="1">
                <a:off x="4176" y="1968"/>
                <a:ext cx="192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0196" name="Line 36"/>
              <p:cNvSpPr>
                <a:spLocks noChangeShapeType="1"/>
              </p:cNvSpPr>
              <p:nvPr/>
            </p:nvSpPr>
            <p:spPr bwMode="auto">
              <a:xfrm>
                <a:off x="4176" y="1968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0197" name="Line 37"/>
              <p:cNvSpPr>
                <a:spLocks noChangeShapeType="1"/>
              </p:cNvSpPr>
              <p:nvPr/>
            </p:nvSpPr>
            <p:spPr bwMode="auto">
              <a:xfrm>
                <a:off x="4128" y="2256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220198" name="Line 38"/>
            <p:cNvSpPr>
              <a:spLocks noChangeShapeType="1"/>
            </p:cNvSpPr>
            <p:nvPr/>
          </p:nvSpPr>
          <p:spPr bwMode="auto">
            <a:xfrm>
              <a:off x="4272" y="1536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199" name="Rectangle 39"/>
            <p:cNvSpPr>
              <a:spLocks noChangeArrowheads="1"/>
            </p:cNvSpPr>
            <p:nvPr/>
          </p:nvSpPr>
          <p:spPr bwMode="auto">
            <a:xfrm>
              <a:off x="4224" y="1920"/>
              <a:ext cx="96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00" name="Line 40"/>
            <p:cNvSpPr>
              <a:spLocks noChangeShapeType="1"/>
            </p:cNvSpPr>
            <p:nvPr/>
          </p:nvSpPr>
          <p:spPr bwMode="auto">
            <a:xfrm>
              <a:off x="4272" y="211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01" name="AutoShape 41"/>
            <p:cNvSpPr>
              <a:spLocks noChangeArrowheads="1"/>
            </p:cNvSpPr>
            <p:nvPr/>
          </p:nvSpPr>
          <p:spPr bwMode="auto">
            <a:xfrm rot="16200000" flipH="1">
              <a:off x="3816" y="1704"/>
              <a:ext cx="192" cy="144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02" name="Line 42"/>
            <p:cNvSpPr>
              <a:spLocks noChangeShapeType="1"/>
            </p:cNvSpPr>
            <p:nvPr/>
          </p:nvSpPr>
          <p:spPr bwMode="auto">
            <a:xfrm>
              <a:off x="3840" y="168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03" name="Line 43"/>
            <p:cNvSpPr>
              <a:spLocks noChangeShapeType="1"/>
            </p:cNvSpPr>
            <p:nvPr/>
          </p:nvSpPr>
          <p:spPr bwMode="auto">
            <a:xfrm>
              <a:off x="3840" y="1680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04" name="Line 44"/>
            <p:cNvSpPr>
              <a:spLocks noChangeShapeType="1"/>
            </p:cNvSpPr>
            <p:nvPr/>
          </p:nvSpPr>
          <p:spPr bwMode="auto">
            <a:xfrm flipH="1">
              <a:off x="3792" y="187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05" name="Line 45"/>
            <p:cNvSpPr>
              <a:spLocks noChangeShapeType="1"/>
            </p:cNvSpPr>
            <p:nvPr/>
          </p:nvSpPr>
          <p:spPr bwMode="auto">
            <a:xfrm flipH="1">
              <a:off x="3984" y="177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06" name="Line 46"/>
            <p:cNvSpPr>
              <a:spLocks noChangeShapeType="1"/>
            </p:cNvSpPr>
            <p:nvPr/>
          </p:nvSpPr>
          <p:spPr bwMode="auto">
            <a:xfrm flipH="1">
              <a:off x="3648" y="177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07" name="Line 47"/>
            <p:cNvSpPr>
              <a:spLocks noChangeShapeType="1"/>
            </p:cNvSpPr>
            <p:nvPr/>
          </p:nvSpPr>
          <p:spPr bwMode="auto">
            <a:xfrm flipH="1">
              <a:off x="3120" y="1392"/>
              <a:ext cx="8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08" name="Line 48"/>
            <p:cNvSpPr>
              <a:spLocks noChangeShapeType="1"/>
            </p:cNvSpPr>
            <p:nvPr/>
          </p:nvSpPr>
          <p:spPr bwMode="auto">
            <a:xfrm>
              <a:off x="3648" y="1392"/>
              <a:ext cx="0" cy="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09" name="AutoShape 49"/>
            <p:cNvSpPr>
              <a:spLocks noChangeArrowheads="1"/>
            </p:cNvSpPr>
            <p:nvPr/>
          </p:nvSpPr>
          <p:spPr bwMode="auto">
            <a:xfrm rot="16200000" flipH="1">
              <a:off x="3816" y="2184"/>
              <a:ext cx="192" cy="144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10" name="Line 50"/>
            <p:cNvSpPr>
              <a:spLocks noChangeShapeType="1"/>
            </p:cNvSpPr>
            <p:nvPr/>
          </p:nvSpPr>
          <p:spPr bwMode="auto">
            <a:xfrm>
              <a:off x="3840" y="216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11" name="Line 51"/>
            <p:cNvSpPr>
              <a:spLocks noChangeShapeType="1"/>
            </p:cNvSpPr>
            <p:nvPr/>
          </p:nvSpPr>
          <p:spPr bwMode="auto">
            <a:xfrm>
              <a:off x="3840" y="2160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12" name="Line 52"/>
            <p:cNvSpPr>
              <a:spLocks noChangeShapeType="1"/>
            </p:cNvSpPr>
            <p:nvPr/>
          </p:nvSpPr>
          <p:spPr bwMode="auto">
            <a:xfrm flipH="1">
              <a:off x="3792" y="23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13" name="Line 53"/>
            <p:cNvSpPr>
              <a:spLocks noChangeShapeType="1"/>
            </p:cNvSpPr>
            <p:nvPr/>
          </p:nvSpPr>
          <p:spPr bwMode="auto">
            <a:xfrm>
              <a:off x="3648" y="225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14" name="Line 54"/>
            <p:cNvSpPr>
              <a:spLocks noChangeShapeType="1"/>
            </p:cNvSpPr>
            <p:nvPr/>
          </p:nvSpPr>
          <p:spPr bwMode="auto">
            <a:xfrm>
              <a:off x="3984" y="2256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6" name="Group 55"/>
            <p:cNvGrpSpPr>
              <a:grpSpLocks/>
            </p:cNvGrpSpPr>
            <p:nvPr/>
          </p:nvGrpSpPr>
          <p:grpSpPr bwMode="auto">
            <a:xfrm>
              <a:off x="4416" y="2496"/>
              <a:ext cx="240" cy="288"/>
              <a:chOff x="4128" y="1968"/>
              <a:chExt cx="240" cy="288"/>
            </a:xfrm>
          </p:grpSpPr>
          <p:sp>
            <p:nvSpPr>
              <p:cNvPr id="220216" name="Line 56"/>
              <p:cNvSpPr>
                <a:spLocks noChangeShapeType="1"/>
              </p:cNvSpPr>
              <p:nvPr/>
            </p:nvSpPr>
            <p:spPr bwMode="auto">
              <a:xfrm>
                <a:off x="4176" y="196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0217" name="Line 57"/>
              <p:cNvSpPr>
                <a:spLocks noChangeShapeType="1"/>
              </p:cNvSpPr>
              <p:nvPr/>
            </p:nvSpPr>
            <p:spPr bwMode="auto">
              <a:xfrm>
                <a:off x="4176" y="2160"/>
                <a:ext cx="192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0218" name="Line 58"/>
              <p:cNvSpPr>
                <a:spLocks noChangeShapeType="1"/>
              </p:cNvSpPr>
              <p:nvPr/>
            </p:nvSpPr>
            <p:spPr bwMode="auto">
              <a:xfrm flipV="1">
                <a:off x="4176" y="1968"/>
                <a:ext cx="192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0219" name="Line 59"/>
              <p:cNvSpPr>
                <a:spLocks noChangeShapeType="1"/>
              </p:cNvSpPr>
              <p:nvPr/>
            </p:nvSpPr>
            <p:spPr bwMode="auto">
              <a:xfrm>
                <a:off x="4176" y="1968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0220" name="Line 60"/>
              <p:cNvSpPr>
                <a:spLocks noChangeShapeType="1"/>
              </p:cNvSpPr>
              <p:nvPr/>
            </p:nvSpPr>
            <p:spPr bwMode="auto">
              <a:xfrm>
                <a:off x="4128" y="2256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220221" name="Line 61"/>
            <p:cNvSpPr>
              <a:spLocks noChangeShapeType="1"/>
            </p:cNvSpPr>
            <p:nvPr/>
          </p:nvSpPr>
          <p:spPr bwMode="auto">
            <a:xfrm>
              <a:off x="3120" y="1104"/>
              <a:ext cx="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22" name="Line 62"/>
            <p:cNvSpPr>
              <a:spLocks noChangeShapeType="1"/>
            </p:cNvSpPr>
            <p:nvPr/>
          </p:nvSpPr>
          <p:spPr bwMode="auto">
            <a:xfrm>
              <a:off x="3120" y="720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23" name="Rectangle 63"/>
            <p:cNvSpPr>
              <a:spLocks noChangeArrowheads="1"/>
            </p:cNvSpPr>
            <p:nvPr/>
          </p:nvSpPr>
          <p:spPr bwMode="auto">
            <a:xfrm>
              <a:off x="3072" y="864"/>
              <a:ext cx="96" cy="2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24" name="Line 64"/>
            <p:cNvSpPr>
              <a:spLocks noChangeShapeType="1"/>
            </p:cNvSpPr>
            <p:nvPr/>
          </p:nvSpPr>
          <p:spPr bwMode="auto">
            <a:xfrm>
              <a:off x="1776" y="1440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7" name="Group 65"/>
            <p:cNvGrpSpPr>
              <a:grpSpLocks/>
            </p:cNvGrpSpPr>
            <p:nvPr/>
          </p:nvGrpSpPr>
          <p:grpSpPr bwMode="auto">
            <a:xfrm>
              <a:off x="2880" y="1920"/>
              <a:ext cx="240" cy="288"/>
              <a:chOff x="4128" y="1968"/>
              <a:chExt cx="240" cy="288"/>
            </a:xfrm>
          </p:grpSpPr>
          <p:sp>
            <p:nvSpPr>
              <p:cNvPr id="220226" name="Line 66"/>
              <p:cNvSpPr>
                <a:spLocks noChangeShapeType="1"/>
              </p:cNvSpPr>
              <p:nvPr/>
            </p:nvSpPr>
            <p:spPr bwMode="auto">
              <a:xfrm>
                <a:off x="4176" y="196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0227" name="Line 67"/>
              <p:cNvSpPr>
                <a:spLocks noChangeShapeType="1"/>
              </p:cNvSpPr>
              <p:nvPr/>
            </p:nvSpPr>
            <p:spPr bwMode="auto">
              <a:xfrm>
                <a:off x="4176" y="2160"/>
                <a:ext cx="192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0228" name="Line 68"/>
              <p:cNvSpPr>
                <a:spLocks noChangeShapeType="1"/>
              </p:cNvSpPr>
              <p:nvPr/>
            </p:nvSpPr>
            <p:spPr bwMode="auto">
              <a:xfrm flipV="1">
                <a:off x="4176" y="1968"/>
                <a:ext cx="192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0229" name="Line 69"/>
              <p:cNvSpPr>
                <a:spLocks noChangeShapeType="1"/>
              </p:cNvSpPr>
              <p:nvPr/>
            </p:nvSpPr>
            <p:spPr bwMode="auto">
              <a:xfrm>
                <a:off x="4176" y="1968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0230" name="Line 70"/>
              <p:cNvSpPr>
                <a:spLocks noChangeShapeType="1"/>
              </p:cNvSpPr>
              <p:nvPr/>
            </p:nvSpPr>
            <p:spPr bwMode="auto">
              <a:xfrm>
                <a:off x="4128" y="2256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8" name="Group 71"/>
            <p:cNvGrpSpPr>
              <a:grpSpLocks/>
            </p:cNvGrpSpPr>
            <p:nvPr/>
          </p:nvGrpSpPr>
          <p:grpSpPr bwMode="auto">
            <a:xfrm>
              <a:off x="3840" y="3168"/>
              <a:ext cx="240" cy="288"/>
              <a:chOff x="4128" y="1968"/>
              <a:chExt cx="240" cy="288"/>
            </a:xfrm>
          </p:grpSpPr>
          <p:sp>
            <p:nvSpPr>
              <p:cNvPr id="220232" name="Line 72"/>
              <p:cNvSpPr>
                <a:spLocks noChangeShapeType="1"/>
              </p:cNvSpPr>
              <p:nvPr/>
            </p:nvSpPr>
            <p:spPr bwMode="auto">
              <a:xfrm>
                <a:off x="4176" y="196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0233" name="Line 73"/>
              <p:cNvSpPr>
                <a:spLocks noChangeShapeType="1"/>
              </p:cNvSpPr>
              <p:nvPr/>
            </p:nvSpPr>
            <p:spPr bwMode="auto">
              <a:xfrm>
                <a:off x="4176" y="2160"/>
                <a:ext cx="192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0234" name="Line 74"/>
              <p:cNvSpPr>
                <a:spLocks noChangeShapeType="1"/>
              </p:cNvSpPr>
              <p:nvPr/>
            </p:nvSpPr>
            <p:spPr bwMode="auto">
              <a:xfrm flipV="1">
                <a:off x="4176" y="1968"/>
                <a:ext cx="192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0235" name="Line 75"/>
              <p:cNvSpPr>
                <a:spLocks noChangeShapeType="1"/>
              </p:cNvSpPr>
              <p:nvPr/>
            </p:nvSpPr>
            <p:spPr bwMode="auto">
              <a:xfrm>
                <a:off x="4176" y="1968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0236" name="Line 76"/>
              <p:cNvSpPr>
                <a:spLocks noChangeShapeType="1"/>
              </p:cNvSpPr>
              <p:nvPr/>
            </p:nvSpPr>
            <p:spPr bwMode="auto">
              <a:xfrm>
                <a:off x="4128" y="2256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220237" name="Line 77"/>
            <p:cNvSpPr>
              <a:spLocks noChangeShapeType="1"/>
            </p:cNvSpPr>
            <p:nvPr/>
          </p:nvSpPr>
          <p:spPr bwMode="auto">
            <a:xfrm flipV="1">
              <a:off x="4656" y="720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38" name="Line 78"/>
            <p:cNvSpPr>
              <a:spLocks noChangeShapeType="1"/>
            </p:cNvSpPr>
            <p:nvPr/>
          </p:nvSpPr>
          <p:spPr bwMode="auto">
            <a:xfrm>
              <a:off x="4128" y="1248"/>
              <a:ext cx="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39" name="Line 79"/>
            <p:cNvSpPr>
              <a:spLocks noChangeShapeType="1"/>
            </p:cNvSpPr>
            <p:nvPr/>
          </p:nvSpPr>
          <p:spPr bwMode="auto">
            <a:xfrm flipH="1" flipV="1">
              <a:off x="2016" y="2064"/>
              <a:ext cx="9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40" name="Line 80"/>
            <p:cNvSpPr>
              <a:spLocks noChangeShapeType="1"/>
            </p:cNvSpPr>
            <p:nvPr/>
          </p:nvSpPr>
          <p:spPr bwMode="auto">
            <a:xfrm>
              <a:off x="2592" y="206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41" name="Rectangle 81"/>
            <p:cNvSpPr>
              <a:spLocks noChangeArrowheads="1"/>
            </p:cNvSpPr>
            <p:nvPr/>
          </p:nvSpPr>
          <p:spPr bwMode="auto">
            <a:xfrm>
              <a:off x="2544" y="2256"/>
              <a:ext cx="96" cy="2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42" name="Line 82"/>
            <p:cNvSpPr>
              <a:spLocks noChangeShapeType="1"/>
            </p:cNvSpPr>
            <p:nvPr/>
          </p:nvSpPr>
          <p:spPr bwMode="auto">
            <a:xfrm>
              <a:off x="2592" y="2496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43" name="Line 83"/>
            <p:cNvSpPr>
              <a:spLocks noChangeShapeType="1"/>
            </p:cNvSpPr>
            <p:nvPr/>
          </p:nvSpPr>
          <p:spPr bwMode="auto">
            <a:xfrm>
              <a:off x="3120" y="2208"/>
              <a:ext cx="0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44" name="Line 84"/>
            <p:cNvSpPr>
              <a:spLocks noChangeShapeType="1"/>
            </p:cNvSpPr>
            <p:nvPr/>
          </p:nvSpPr>
          <p:spPr bwMode="auto">
            <a:xfrm>
              <a:off x="2592" y="2640"/>
              <a:ext cx="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45" name="Line 85"/>
            <p:cNvSpPr>
              <a:spLocks noChangeShapeType="1"/>
            </p:cNvSpPr>
            <p:nvPr/>
          </p:nvSpPr>
          <p:spPr bwMode="auto">
            <a:xfrm flipH="1">
              <a:off x="3120" y="2640"/>
              <a:ext cx="13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46" name="Line 86"/>
            <p:cNvSpPr>
              <a:spLocks noChangeShapeType="1"/>
            </p:cNvSpPr>
            <p:nvPr/>
          </p:nvSpPr>
          <p:spPr bwMode="auto">
            <a:xfrm>
              <a:off x="4080" y="2640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47" name="Rectangle 87"/>
            <p:cNvSpPr>
              <a:spLocks noChangeArrowheads="1"/>
            </p:cNvSpPr>
            <p:nvPr/>
          </p:nvSpPr>
          <p:spPr bwMode="auto">
            <a:xfrm>
              <a:off x="4032" y="2784"/>
              <a:ext cx="96" cy="2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48" name="Line 88"/>
            <p:cNvSpPr>
              <a:spLocks noChangeShapeType="1"/>
            </p:cNvSpPr>
            <p:nvPr/>
          </p:nvSpPr>
          <p:spPr bwMode="auto">
            <a:xfrm>
              <a:off x="4080" y="3024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49" name="Rectangle 89"/>
            <p:cNvSpPr>
              <a:spLocks noChangeArrowheads="1"/>
            </p:cNvSpPr>
            <p:nvPr/>
          </p:nvSpPr>
          <p:spPr bwMode="auto">
            <a:xfrm>
              <a:off x="3072" y="2832"/>
              <a:ext cx="96" cy="2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50" name="Line 90"/>
            <p:cNvSpPr>
              <a:spLocks noChangeShapeType="1"/>
            </p:cNvSpPr>
            <p:nvPr/>
          </p:nvSpPr>
          <p:spPr bwMode="auto">
            <a:xfrm>
              <a:off x="3120" y="307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51" name="Line 91"/>
            <p:cNvSpPr>
              <a:spLocks noChangeShapeType="1"/>
            </p:cNvSpPr>
            <p:nvPr/>
          </p:nvSpPr>
          <p:spPr bwMode="auto">
            <a:xfrm>
              <a:off x="3120" y="3312"/>
              <a:ext cx="7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52" name="Line 92"/>
            <p:cNvSpPr>
              <a:spLocks noChangeShapeType="1"/>
            </p:cNvSpPr>
            <p:nvPr/>
          </p:nvSpPr>
          <p:spPr bwMode="auto">
            <a:xfrm>
              <a:off x="4080" y="3456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53" name="Line 93"/>
            <p:cNvSpPr>
              <a:spLocks noChangeShapeType="1"/>
            </p:cNvSpPr>
            <p:nvPr/>
          </p:nvSpPr>
          <p:spPr bwMode="auto">
            <a:xfrm>
              <a:off x="1104" y="3600"/>
              <a:ext cx="35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54" name="Line 94"/>
            <p:cNvSpPr>
              <a:spLocks noChangeShapeType="1"/>
            </p:cNvSpPr>
            <p:nvPr/>
          </p:nvSpPr>
          <p:spPr bwMode="auto">
            <a:xfrm>
              <a:off x="4656" y="2784"/>
              <a:ext cx="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9" name="Group 95"/>
            <p:cNvGrpSpPr>
              <a:grpSpLocks/>
            </p:cNvGrpSpPr>
            <p:nvPr/>
          </p:nvGrpSpPr>
          <p:grpSpPr bwMode="auto">
            <a:xfrm rot="5400000">
              <a:off x="1344" y="2496"/>
              <a:ext cx="192" cy="192"/>
              <a:chOff x="1200" y="1680"/>
              <a:chExt cx="192" cy="192"/>
            </a:xfrm>
          </p:grpSpPr>
          <p:sp>
            <p:nvSpPr>
              <p:cNvPr id="220256" name="AutoShape 96"/>
              <p:cNvSpPr>
                <a:spLocks noChangeArrowheads="1"/>
              </p:cNvSpPr>
              <p:nvPr/>
            </p:nvSpPr>
            <p:spPr bwMode="auto">
              <a:xfrm rot="16200000" flipH="1">
                <a:off x="1224" y="1704"/>
                <a:ext cx="192" cy="14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0257" name="Line 97"/>
              <p:cNvSpPr>
                <a:spLocks noChangeShapeType="1"/>
              </p:cNvSpPr>
              <p:nvPr/>
            </p:nvSpPr>
            <p:spPr bwMode="auto">
              <a:xfrm>
                <a:off x="1248" y="168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0258" name="Line 98"/>
              <p:cNvSpPr>
                <a:spLocks noChangeShapeType="1"/>
              </p:cNvSpPr>
              <p:nvPr/>
            </p:nvSpPr>
            <p:spPr bwMode="auto">
              <a:xfrm>
                <a:off x="1248" y="1680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0259" name="Line 99"/>
              <p:cNvSpPr>
                <a:spLocks noChangeShapeType="1"/>
              </p:cNvSpPr>
              <p:nvPr/>
            </p:nvSpPr>
            <p:spPr bwMode="auto">
              <a:xfrm flipH="1">
                <a:off x="1200" y="1872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10" name="Group 100"/>
            <p:cNvGrpSpPr>
              <a:grpSpLocks/>
            </p:cNvGrpSpPr>
            <p:nvPr/>
          </p:nvGrpSpPr>
          <p:grpSpPr bwMode="auto">
            <a:xfrm rot="5400000">
              <a:off x="1008" y="2496"/>
              <a:ext cx="192" cy="192"/>
              <a:chOff x="1200" y="1680"/>
              <a:chExt cx="192" cy="192"/>
            </a:xfrm>
          </p:grpSpPr>
          <p:sp>
            <p:nvSpPr>
              <p:cNvPr id="220261" name="AutoShape 101"/>
              <p:cNvSpPr>
                <a:spLocks noChangeArrowheads="1"/>
              </p:cNvSpPr>
              <p:nvPr/>
            </p:nvSpPr>
            <p:spPr bwMode="auto">
              <a:xfrm rot="16200000" flipH="1">
                <a:off x="1224" y="1704"/>
                <a:ext cx="192" cy="14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0262" name="Line 102"/>
              <p:cNvSpPr>
                <a:spLocks noChangeShapeType="1"/>
              </p:cNvSpPr>
              <p:nvPr/>
            </p:nvSpPr>
            <p:spPr bwMode="auto">
              <a:xfrm>
                <a:off x="1248" y="168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0263" name="Line 103"/>
              <p:cNvSpPr>
                <a:spLocks noChangeShapeType="1"/>
              </p:cNvSpPr>
              <p:nvPr/>
            </p:nvSpPr>
            <p:spPr bwMode="auto">
              <a:xfrm>
                <a:off x="1248" y="1680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0264" name="Line 104"/>
              <p:cNvSpPr>
                <a:spLocks noChangeShapeType="1"/>
              </p:cNvSpPr>
              <p:nvPr/>
            </p:nvSpPr>
            <p:spPr bwMode="auto">
              <a:xfrm flipH="1">
                <a:off x="1200" y="1872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220265" name="Line 105"/>
            <p:cNvSpPr>
              <a:spLocks noChangeShapeType="1"/>
            </p:cNvSpPr>
            <p:nvPr/>
          </p:nvSpPr>
          <p:spPr bwMode="auto">
            <a:xfrm>
              <a:off x="1440" y="1872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66" name="Line 106"/>
            <p:cNvSpPr>
              <a:spLocks noChangeShapeType="1"/>
            </p:cNvSpPr>
            <p:nvPr/>
          </p:nvSpPr>
          <p:spPr bwMode="auto">
            <a:xfrm>
              <a:off x="1440" y="2688"/>
              <a:ext cx="0" cy="9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67" name="Line 107"/>
            <p:cNvSpPr>
              <a:spLocks noChangeShapeType="1"/>
            </p:cNvSpPr>
            <p:nvPr/>
          </p:nvSpPr>
          <p:spPr bwMode="auto">
            <a:xfrm>
              <a:off x="1104" y="1440"/>
              <a:ext cx="0" cy="11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68" name="Line 108"/>
            <p:cNvSpPr>
              <a:spLocks noChangeShapeType="1"/>
            </p:cNvSpPr>
            <p:nvPr/>
          </p:nvSpPr>
          <p:spPr bwMode="auto">
            <a:xfrm flipV="1">
              <a:off x="1104" y="2688"/>
              <a:ext cx="0" cy="9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69" name="Line 109"/>
            <p:cNvSpPr>
              <a:spLocks noChangeShapeType="1"/>
            </p:cNvSpPr>
            <p:nvPr/>
          </p:nvSpPr>
          <p:spPr bwMode="auto">
            <a:xfrm flipV="1">
              <a:off x="2880" y="52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70" name="Line 110"/>
            <p:cNvSpPr>
              <a:spLocks noChangeShapeType="1"/>
            </p:cNvSpPr>
            <p:nvPr/>
          </p:nvSpPr>
          <p:spPr bwMode="auto">
            <a:xfrm>
              <a:off x="2784" y="52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71" name="Line 111"/>
            <p:cNvSpPr>
              <a:spLocks noChangeShapeType="1"/>
            </p:cNvSpPr>
            <p:nvPr/>
          </p:nvSpPr>
          <p:spPr bwMode="auto">
            <a:xfrm>
              <a:off x="2832" y="360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72" name="AutoShape 112"/>
            <p:cNvSpPr>
              <a:spLocks noChangeArrowheads="1"/>
            </p:cNvSpPr>
            <p:nvPr/>
          </p:nvSpPr>
          <p:spPr bwMode="auto">
            <a:xfrm flipV="1">
              <a:off x="2736" y="3792"/>
              <a:ext cx="192" cy="96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73" name="Line 113"/>
            <p:cNvSpPr>
              <a:spLocks noChangeShapeType="1"/>
            </p:cNvSpPr>
            <p:nvPr/>
          </p:nvSpPr>
          <p:spPr bwMode="auto">
            <a:xfrm>
              <a:off x="4656" y="225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74" name="Text Box 114"/>
            <p:cNvSpPr txBox="1">
              <a:spLocks noChangeArrowheads="1"/>
            </p:cNvSpPr>
            <p:nvPr/>
          </p:nvSpPr>
          <p:spPr bwMode="auto">
            <a:xfrm>
              <a:off x="538" y="1296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A</a:t>
              </a:r>
            </a:p>
          </p:txBody>
        </p:sp>
        <p:sp>
          <p:nvSpPr>
            <p:cNvPr id="220275" name="Text Box 115"/>
            <p:cNvSpPr txBox="1">
              <a:spLocks noChangeArrowheads="1"/>
            </p:cNvSpPr>
            <p:nvPr/>
          </p:nvSpPr>
          <p:spPr bwMode="auto">
            <a:xfrm>
              <a:off x="538" y="1728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B</a:t>
              </a:r>
            </a:p>
          </p:txBody>
        </p:sp>
        <p:sp>
          <p:nvSpPr>
            <p:cNvPr id="220276" name="Text Box 116"/>
            <p:cNvSpPr txBox="1">
              <a:spLocks noChangeArrowheads="1"/>
            </p:cNvSpPr>
            <p:nvPr/>
          </p:nvSpPr>
          <p:spPr bwMode="auto">
            <a:xfrm>
              <a:off x="4924" y="211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/>
                <a:t>Z</a:t>
              </a:r>
            </a:p>
          </p:txBody>
        </p:sp>
        <p:sp>
          <p:nvSpPr>
            <p:cNvPr id="220277" name="Text Box 117"/>
            <p:cNvSpPr txBox="1">
              <a:spLocks noChangeArrowheads="1"/>
            </p:cNvSpPr>
            <p:nvPr/>
          </p:nvSpPr>
          <p:spPr bwMode="auto">
            <a:xfrm>
              <a:off x="2400" y="135"/>
              <a:ext cx="8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V</a:t>
              </a:r>
              <a:r>
                <a:rPr lang="en-US" altLang="zh-CN" b="1" baseline="-25000" dirty="0"/>
                <a:t>CC</a:t>
              </a:r>
              <a:r>
                <a:rPr lang="en-US" altLang="zh-CN" b="1" dirty="0"/>
                <a:t> = +5V</a:t>
              </a:r>
            </a:p>
          </p:txBody>
        </p:sp>
        <p:sp>
          <p:nvSpPr>
            <p:cNvPr id="220278" name="Text Box 118"/>
            <p:cNvSpPr txBox="1">
              <a:spLocks noChangeArrowheads="1"/>
            </p:cNvSpPr>
            <p:nvPr/>
          </p:nvSpPr>
          <p:spPr bwMode="auto">
            <a:xfrm>
              <a:off x="2985" y="1920"/>
              <a:ext cx="40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FFFF00"/>
                  </a:solidFill>
                </a:rPr>
                <a:t>Q2</a:t>
              </a:r>
            </a:p>
          </p:txBody>
        </p:sp>
        <p:sp>
          <p:nvSpPr>
            <p:cNvPr id="220279" name="Text Box 119"/>
            <p:cNvSpPr txBox="1">
              <a:spLocks noChangeArrowheads="1"/>
            </p:cNvSpPr>
            <p:nvPr/>
          </p:nvSpPr>
          <p:spPr bwMode="auto">
            <a:xfrm>
              <a:off x="3984" y="1248"/>
              <a:ext cx="40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FFFF00"/>
                  </a:solidFill>
                </a:rPr>
                <a:t>Q3</a:t>
              </a:r>
            </a:p>
          </p:txBody>
        </p:sp>
        <p:sp>
          <p:nvSpPr>
            <p:cNvPr id="220280" name="Text Box 120"/>
            <p:cNvSpPr txBox="1">
              <a:spLocks noChangeArrowheads="1"/>
            </p:cNvSpPr>
            <p:nvPr/>
          </p:nvSpPr>
          <p:spPr bwMode="auto">
            <a:xfrm>
              <a:off x="4512" y="1392"/>
              <a:ext cx="40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FFFF00"/>
                  </a:solidFill>
                </a:rPr>
                <a:t>Q4</a:t>
              </a:r>
            </a:p>
          </p:txBody>
        </p:sp>
        <p:sp>
          <p:nvSpPr>
            <p:cNvPr id="220281" name="Text Box 121"/>
            <p:cNvSpPr txBox="1">
              <a:spLocks noChangeArrowheads="1"/>
            </p:cNvSpPr>
            <p:nvPr/>
          </p:nvSpPr>
          <p:spPr bwMode="auto">
            <a:xfrm>
              <a:off x="4521" y="2496"/>
              <a:ext cx="40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FFFF00"/>
                  </a:solidFill>
                </a:rPr>
                <a:t>Q5</a:t>
              </a:r>
            </a:p>
          </p:txBody>
        </p:sp>
        <p:sp>
          <p:nvSpPr>
            <p:cNvPr id="220282" name="Text Box 122"/>
            <p:cNvSpPr txBox="1">
              <a:spLocks noChangeArrowheads="1"/>
            </p:cNvSpPr>
            <p:nvPr/>
          </p:nvSpPr>
          <p:spPr bwMode="auto">
            <a:xfrm>
              <a:off x="3936" y="3168"/>
              <a:ext cx="40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FFFF00"/>
                  </a:solidFill>
                </a:rPr>
                <a:t>Q6</a:t>
              </a:r>
            </a:p>
          </p:txBody>
        </p:sp>
        <p:sp>
          <p:nvSpPr>
            <p:cNvPr id="220283" name="Text Box 123"/>
            <p:cNvSpPr txBox="1">
              <a:spLocks noChangeArrowheads="1"/>
            </p:cNvSpPr>
            <p:nvPr/>
          </p:nvSpPr>
          <p:spPr bwMode="auto">
            <a:xfrm>
              <a:off x="1488" y="1056"/>
              <a:ext cx="55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FFFF00"/>
                  </a:solidFill>
                </a:rPr>
                <a:t>D1A</a:t>
              </a:r>
            </a:p>
          </p:txBody>
        </p:sp>
        <p:sp>
          <p:nvSpPr>
            <p:cNvPr id="220284" name="Text Box 124"/>
            <p:cNvSpPr txBox="1">
              <a:spLocks noChangeArrowheads="1"/>
            </p:cNvSpPr>
            <p:nvPr/>
          </p:nvSpPr>
          <p:spPr bwMode="auto">
            <a:xfrm>
              <a:off x="1488" y="1968"/>
              <a:ext cx="5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FFFF00"/>
                  </a:solidFill>
                </a:rPr>
                <a:t>D1B</a:t>
              </a:r>
            </a:p>
          </p:txBody>
        </p:sp>
      </p:grpSp>
      <p:sp>
        <p:nvSpPr>
          <p:cNvPr id="220285" name="Text Box 125"/>
          <p:cNvSpPr txBox="1">
            <a:spLocks noChangeArrowheads="1"/>
          </p:cNvSpPr>
          <p:nvPr/>
        </p:nvSpPr>
        <p:spPr bwMode="auto">
          <a:xfrm>
            <a:off x="1298071" y="1000108"/>
            <a:ext cx="19880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二极管与门</a:t>
            </a:r>
          </a:p>
        </p:txBody>
      </p:sp>
      <p:sp>
        <p:nvSpPr>
          <p:cNvPr id="220286" name="Text Box 126"/>
          <p:cNvSpPr txBox="1">
            <a:spLocks noChangeArrowheads="1"/>
          </p:cNvSpPr>
          <p:nvPr/>
        </p:nvSpPr>
        <p:spPr bwMode="auto">
          <a:xfrm>
            <a:off x="2403475" y="4587875"/>
            <a:ext cx="9060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输入</a:t>
            </a:r>
          </a:p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保护</a:t>
            </a:r>
          </a:p>
        </p:txBody>
      </p:sp>
      <p:sp>
        <p:nvSpPr>
          <p:cNvPr id="220287" name="Text Box 127"/>
          <p:cNvSpPr txBox="1">
            <a:spLocks noChangeArrowheads="1"/>
          </p:cNvSpPr>
          <p:nvPr/>
        </p:nvSpPr>
        <p:spPr bwMode="auto">
          <a:xfrm>
            <a:off x="4038600" y="1555750"/>
            <a:ext cx="54534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分</a:t>
            </a:r>
          </a:p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相</a:t>
            </a:r>
          </a:p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器</a:t>
            </a:r>
          </a:p>
        </p:txBody>
      </p:sp>
      <p:sp>
        <p:nvSpPr>
          <p:cNvPr id="220288" name="Text Box 128"/>
          <p:cNvSpPr txBox="1">
            <a:spLocks noChangeArrowheads="1"/>
          </p:cNvSpPr>
          <p:nvPr/>
        </p:nvSpPr>
        <p:spPr bwMode="auto">
          <a:xfrm>
            <a:off x="5715000" y="457200"/>
            <a:ext cx="19880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推拉式输出</a:t>
            </a:r>
          </a:p>
        </p:txBody>
      </p:sp>
      <p:sp>
        <p:nvSpPr>
          <p:cNvPr id="129" name="灯片编号占位符 1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D5D8-2F5E-4D45-9133-1E552CC3DE09}" type="slidenum">
              <a:rPr lang="zh-CN" altLang="en-US" smtClean="0"/>
              <a:pPr/>
              <a:t>70</a:t>
            </a:fld>
            <a:endParaRPr lang="en-US" altLang="zh-CN"/>
          </a:p>
        </p:txBody>
      </p:sp>
      <p:sp>
        <p:nvSpPr>
          <p:cNvPr id="130" name="Text Box 128"/>
          <p:cNvSpPr txBox="1">
            <a:spLocks noChangeArrowheads="1"/>
          </p:cNvSpPr>
          <p:nvPr/>
        </p:nvSpPr>
        <p:spPr bwMode="auto">
          <a:xfrm>
            <a:off x="7858148" y="2000240"/>
            <a:ext cx="12618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上拉</a:t>
            </a:r>
            <a:endParaRPr lang="en-US" altLang="zh-CN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itchFamily="2" charset="-122"/>
            </a:endParaRPr>
          </a:p>
          <a:p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至高态</a:t>
            </a:r>
            <a:endParaRPr lang="zh-CN" alt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itchFamily="2" charset="-122"/>
            </a:endParaRPr>
          </a:p>
        </p:txBody>
      </p:sp>
      <p:sp>
        <p:nvSpPr>
          <p:cNvPr id="131" name="Text Box 128"/>
          <p:cNvSpPr txBox="1">
            <a:spLocks noChangeArrowheads="1"/>
          </p:cNvSpPr>
          <p:nvPr/>
        </p:nvSpPr>
        <p:spPr bwMode="auto">
          <a:xfrm>
            <a:off x="7786710" y="4477416"/>
            <a:ext cx="12618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下拉</a:t>
            </a:r>
            <a:endParaRPr lang="en-US" altLang="zh-CN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itchFamily="2" charset="-122"/>
            </a:endParaRPr>
          </a:p>
          <a:p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至低态</a:t>
            </a:r>
            <a:endParaRPr lang="zh-CN" alt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itchFamily="2" charset="-122"/>
            </a:endParaRPr>
          </a:p>
        </p:txBody>
      </p:sp>
      <p:sp>
        <p:nvSpPr>
          <p:cNvPr id="132" name="Text Box 128"/>
          <p:cNvSpPr txBox="1">
            <a:spLocks noChangeArrowheads="1"/>
          </p:cNvSpPr>
          <p:nvPr/>
        </p:nvSpPr>
        <p:spPr bwMode="auto">
          <a:xfrm>
            <a:off x="2357422" y="6072206"/>
            <a:ext cx="55007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Q2</a:t>
            </a: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是否导通：控制输出级别</a:t>
            </a:r>
            <a:endParaRPr lang="zh-CN" alt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itchFamily="2" charset="-122"/>
            </a:endParaRPr>
          </a:p>
        </p:txBody>
      </p:sp>
      <p:sp>
        <p:nvSpPr>
          <p:cNvPr id="133" name="Text Box 128"/>
          <p:cNvSpPr txBox="1">
            <a:spLocks noChangeArrowheads="1"/>
          </p:cNvSpPr>
          <p:nvPr/>
        </p:nvSpPr>
        <p:spPr bwMode="auto">
          <a:xfrm>
            <a:off x="214282" y="214290"/>
            <a:ext cx="149271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与非门</a:t>
            </a:r>
            <a:endParaRPr lang="zh-CN" alt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22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 animBg="1"/>
      <p:bldP spid="220163" grpId="0" animBg="1"/>
      <p:bldP spid="220164" grpId="0" animBg="1"/>
      <p:bldP spid="220285" grpId="0" autoUpdateAnimBg="0"/>
      <p:bldP spid="220286" grpId="0" autoUpdateAnimBg="0"/>
      <p:bldP spid="220287" grpId="0" autoUpdateAnimBg="0"/>
      <p:bldP spid="220288" grpId="0" autoUpdateAnimBg="0"/>
      <p:bldP spid="130" grpId="0" autoUpdateAnimBg="0"/>
      <p:bldP spid="131" grpId="0" autoUpdateAnimBg="0"/>
      <p:bldP spid="132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562600" y="457200"/>
            <a:ext cx="2139950" cy="5410200"/>
            <a:chOff x="3504" y="288"/>
            <a:chExt cx="1348" cy="3408"/>
          </a:xfrm>
        </p:grpSpPr>
        <p:sp>
          <p:nvSpPr>
            <p:cNvPr id="221187" name="Rectangle 3"/>
            <p:cNvSpPr>
              <a:spLocks noChangeArrowheads="1"/>
            </p:cNvSpPr>
            <p:nvPr/>
          </p:nvSpPr>
          <p:spPr bwMode="auto">
            <a:xfrm>
              <a:off x="3504" y="624"/>
              <a:ext cx="1344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188" name="Text Box 4"/>
            <p:cNvSpPr txBox="1">
              <a:spLocks noChangeArrowheads="1"/>
            </p:cNvSpPr>
            <p:nvPr/>
          </p:nvSpPr>
          <p:spPr bwMode="auto">
            <a:xfrm>
              <a:off x="3600" y="288"/>
              <a:ext cx="125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FFFF00"/>
                  </a:solidFill>
                  <a:ea typeface="黑体" pitchFamily="2" charset="-122"/>
                </a:rPr>
                <a:t>推拉式输出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810000" y="990600"/>
            <a:ext cx="1447800" cy="4876800"/>
            <a:chOff x="2400" y="624"/>
            <a:chExt cx="912" cy="3072"/>
          </a:xfrm>
        </p:grpSpPr>
        <p:sp>
          <p:nvSpPr>
            <p:cNvPr id="221190" name="Rectangle 6"/>
            <p:cNvSpPr>
              <a:spLocks noChangeArrowheads="1"/>
            </p:cNvSpPr>
            <p:nvPr/>
          </p:nvSpPr>
          <p:spPr bwMode="auto">
            <a:xfrm>
              <a:off x="2400" y="624"/>
              <a:ext cx="91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191" name="Text Box 7"/>
            <p:cNvSpPr txBox="1">
              <a:spLocks noChangeArrowheads="1"/>
            </p:cNvSpPr>
            <p:nvPr/>
          </p:nvSpPr>
          <p:spPr bwMode="auto">
            <a:xfrm>
              <a:off x="2544" y="912"/>
              <a:ext cx="344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分</a:t>
              </a:r>
            </a:p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相</a:t>
              </a:r>
            </a:p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器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298575" y="990600"/>
            <a:ext cx="2206625" cy="4876800"/>
            <a:chOff x="818" y="624"/>
            <a:chExt cx="1390" cy="3072"/>
          </a:xfrm>
        </p:grpSpPr>
        <p:sp>
          <p:nvSpPr>
            <p:cNvPr id="221193" name="Rectangle 9"/>
            <p:cNvSpPr>
              <a:spLocks noChangeArrowheads="1"/>
            </p:cNvSpPr>
            <p:nvPr/>
          </p:nvSpPr>
          <p:spPr bwMode="auto">
            <a:xfrm>
              <a:off x="864" y="624"/>
              <a:ext cx="1344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194" name="Text Box 10"/>
            <p:cNvSpPr txBox="1">
              <a:spLocks noChangeArrowheads="1"/>
            </p:cNvSpPr>
            <p:nvPr/>
          </p:nvSpPr>
          <p:spPr bwMode="auto">
            <a:xfrm>
              <a:off x="818" y="630"/>
              <a:ext cx="125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二极管与门</a:t>
              </a:r>
            </a:p>
          </p:txBody>
        </p:sp>
        <p:sp>
          <p:nvSpPr>
            <p:cNvPr id="221195" name="Text Box 11"/>
            <p:cNvSpPr txBox="1">
              <a:spLocks noChangeArrowheads="1"/>
            </p:cNvSpPr>
            <p:nvPr/>
          </p:nvSpPr>
          <p:spPr bwMode="auto">
            <a:xfrm>
              <a:off x="1514" y="2890"/>
              <a:ext cx="571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输入</a:t>
              </a:r>
            </a:p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保护</a:t>
              </a:r>
            </a:p>
          </p:txBody>
        </p:sp>
      </p:grpSp>
      <p:sp>
        <p:nvSpPr>
          <p:cNvPr id="221196" name="AutoShape 12"/>
          <p:cNvSpPr>
            <a:spLocks noChangeArrowheads="1"/>
          </p:cNvSpPr>
          <p:nvPr/>
        </p:nvSpPr>
        <p:spPr bwMode="auto">
          <a:xfrm>
            <a:off x="3276600" y="2571744"/>
            <a:ext cx="762000" cy="685800"/>
          </a:xfrm>
          <a:prstGeom prst="cloudCallout">
            <a:avLst>
              <a:gd name="adj1" fmla="val 4583"/>
              <a:gd name="adj2" fmla="val 44213"/>
            </a:avLst>
          </a:prstGeom>
          <a:solidFill>
            <a:srgbClr val="CC66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低</a:t>
            </a: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791200" y="1295400"/>
            <a:ext cx="2514600" cy="1905000"/>
            <a:chOff x="3648" y="816"/>
            <a:chExt cx="1584" cy="1200"/>
          </a:xfrm>
        </p:grpSpPr>
        <p:sp>
          <p:nvSpPr>
            <p:cNvPr id="221198" name="AutoShape 14"/>
            <p:cNvSpPr>
              <a:spLocks noChangeArrowheads="1"/>
            </p:cNvSpPr>
            <p:nvPr/>
          </p:nvSpPr>
          <p:spPr bwMode="auto">
            <a:xfrm>
              <a:off x="3648" y="816"/>
              <a:ext cx="1584" cy="1200"/>
            </a:xfrm>
            <a:prstGeom prst="cloudCallout">
              <a:avLst>
                <a:gd name="adj1" fmla="val 23801"/>
                <a:gd name="adj2" fmla="val -21000"/>
              </a:avLst>
            </a:prstGeom>
            <a:solidFill>
              <a:srgbClr val="CC66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zh-CN" altLang="en-US" b="1">
                <a:solidFill>
                  <a:srgbClr val="FF0000"/>
                </a:solidFill>
                <a:ea typeface="黑体" pitchFamily="2" charset="-122"/>
              </a:endParaRPr>
            </a:p>
          </p:txBody>
        </p:sp>
        <p:sp>
          <p:nvSpPr>
            <p:cNvPr id="221199" name="Text Box 15"/>
            <p:cNvSpPr txBox="1">
              <a:spLocks noChangeArrowheads="1"/>
            </p:cNvSpPr>
            <p:nvPr/>
          </p:nvSpPr>
          <p:spPr bwMode="auto">
            <a:xfrm>
              <a:off x="4831" y="990"/>
              <a:ext cx="344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导</a:t>
              </a:r>
            </a:p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通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5791200" y="3810000"/>
            <a:ext cx="2438400" cy="2057400"/>
            <a:chOff x="3648" y="2400"/>
            <a:chExt cx="1536" cy="1296"/>
          </a:xfrm>
        </p:grpSpPr>
        <p:sp>
          <p:nvSpPr>
            <p:cNvPr id="221201" name="AutoShape 17"/>
            <p:cNvSpPr>
              <a:spLocks noChangeArrowheads="1"/>
            </p:cNvSpPr>
            <p:nvPr/>
          </p:nvSpPr>
          <p:spPr bwMode="auto">
            <a:xfrm>
              <a:off x="3648" y="2400"/>
              <a:ext cx="1536" cy="1296"/>
            </a:xfrm>
            <a:prstGeom prst="cloudCallout">
              <a:avLst>
                <a:gd name="adj1" fmla="val 26106"/>
                <a:gd name="adj2" fmla="val -23148"/>
              </a:avLst>
            </a:prstGeom>
            <a:solidFill>
              <a:srgbClr val="CC66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zh-CN" altLang="en-US" b="1">
                <a:solidFill>
                  <a:srgbClr val="FF0000"/>
                </a:solidFill>
                <a:ea typeface="黑体" pitchFamily="2" charset="-122"/>
              </a:endParaRPr>
            </a:p>
          </p:txBody>
        </p:sp>
        <p:sp>
          <p:nvSpPr>
            <p:cNvPr id="221202" name="Text Box 18"/>
            <p:cNvSpPr txBox="1">
              <a:spLocks noChangeArrowheads="1"/>
            </p:cNvSpPr>
            <p:nvPr/>
          </p:nvSpPr>
          <p:spPr bwMode="auto">
            <a:xfrm>
              <a:off x="4704" y="2746"/>
              <a:ext cx="344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截</a:t>
              </a:r>
            </a:p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止</a:t>
              </a:r>
            </a:p>
          </p:txBody>
        </p:sp>
      </p:grpSp>
      <p:sp>
        <p:nvSpPr>
          <p:cNvPr id="221203" name="AutoShape 19"/>
          <p:cNvSpPr>
            <a:spLocks noChangeArrowheads="1"/>
          </p:cNvSpPr>
          <p:nvPr/>
        </p:nvSpPr>
        <p:spPr bwMode="auto">
          <a:xfrm>
            <a:off x="3857620" y="2857496"/>
            <a:ext cx="1643074" cy="1500198"/>
          </a:xfrm>
          <a:prstGeom prst="cloudCallout">
            <a:avLst>
              <a:gd name="adj1" fmla="val -22134"/>
              <a:gd name="adj2" fmla="val 13773"/>
            </a:avLst>
          </a:prstGeom>
          <a:solidFill>
            <a:srgbClr val="CC66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20000"/>
              </a:lnSpc>
            </a:pPr>
            <a:endParaRPr lang="en-US" altLang="zh-CN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截止</a:t>
            </a:r>
            <a:endParaRPr lang="zh-CN" altLang="en-US" b="1" dirty="0">
              <a:solidFill>
                <a:schemeClr val="bg1"/>
              </a:solidFill>
              <a:ea typeface="黑体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itchFamily="2" charset="-122"/>
            </a:endParaRPr>
          </a:p>
        </p:txBody>
      </p:sp>
      <p:sp>
        <p:nvSpPr>
          <p:cNvPr id="221204" name="Text Box 20"/>
          <p:cNvSpPr txBox="1">
            <a:spLocks noChangeArrowheads="1"/>
          </p:cNvSpPr>
          <p:nvPr/>
        </p:nvSpPr>
        <p:spPr bwMode="auto">
          <a:xfrm>
            <a:off x="8170062" y="3290888"/>
            <a:ext cx="545342" cy="55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高</a:t>
            </a:r>
          </a:p>
        </p:txBody>
      </p:sp>
      <p:sp>
        <p:nvSpPr>
          <p:cNvPr id="221205" name="AutoShape 21"/>
          <p:cNvSpPr>
            <a:spLocks noChangeArrowheads="1"/>
          </p:cNvSpPr>
          <p:nvPr/>
        </p:nvSpPr>
        <p:spPr bwMode="auto">
          <a:xfrm>
            <a:off x="5029200" y="1428736"/>
            <a:ext cx="762000" cy="685800"/>
          </a:xfrm>
          <a:prstGeom prst="cloudCallout">
            <a:avLst>
              <a:gd name="adj1" fmla="val 4583"/>
              <a:gd name="adj2" fmla="val 44213"/>
            </a:avLst>
          </a:prstGeom>
          <a:solidFill>
            <a:srgbClr val="CC66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高</a:t>
            </a:r>
          </a:p>
        </p:txBody>
      </p:sp>
      <p:sp>
        <p:nvSpPr>
          <p:cNvPr id="221206" name="AutoShape 22"/>
          <p:cNvSpPr>
            <a:spLocks noChangeArrowheads="1"/>
          </p:cNvSpPr>
          <p:nvPr/>
        </p:nvSpPr>
        <p:spPr bwMode="auto">
          <a:xfrm>
            <a:off x="5029200" y="4314836"/>
            <a:ext cx="762000" cy="685800"/>
          </a:xfrm>
          <a:prstGeom prst="cloudCallout">
            <a:avLst>
              <a:gd name="adj1" fmla="val 4583"/>
              <a:gd name="adj2" fmla="val 44213"/>
            </a:avLst>
          </a:prstGeom>
          <a:solidFill>
            <a:srgbClr val="CC66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低</a:t>
            </a:r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854075" y="190501"/>
            <a:ext cx="7386638" cy="5981702"/>
            <a:chOff x="538" y="120"/>
            <a:chExt cx="4653" cy="3768"/>
          </a:xfrm>
        </p:grpSpPr>
        <p:sp>
          <p:nvSpPr>
            <p:cNvPr id="221208" name="Line 24"/>
            <p:cNvSpPr>
              <a:spLocks noChangeShapeType="1"/>
            </p:cNvSpPr>
            <p:nvPr/>
          </p:nvSpPr>
          <p:spPr bwMode="auto">
            <a:xfrm flipV="1">
              <a:off x="4656" y="1104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209" name="Line 25"/>
            <p:cNvSpPr>
              <a:spLocks noChangeShapeType="1"/>
            </p:cNvSpPr>
            <p:nvPr/>
          </p:nvSpPr>
          <p:spPr bwMode="auto">
            <a:xfrm>
              <a:off x="4656" y="1680"/>
              <a:ext cx="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210" name="Line 26"/>
            <p:cNvSpPr>
              <a:spLocks noChangeShapeType="1"/>
            </p:cNvSpPr>
            <p:nvPr/>
          </p:nvSpPr>
          <p:spPr bwMode="auto">
            <a:xfrm flipH="1">
              <a:off x="4128" y="1536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4416" y="1392"/>
              <a:ext cx="240" cy="288"/>
              <a:chOff x="4128" y="1968"/>
              <a:chExt cx="240" cy="288"/>
            </a:xfrm>
          </p:grpSpPr>
          <p:sp>
            <p:nvSpPr>
              <p:cNvPr id="221212" name="Line 28"/>
              <p:cNvSpPr>
                <a:spLocks noChangeShapeType="1"/>
              </p:cNvSpPr>
              <p:nvPr/>
            </p:nvSpPr>
            <p:spPr bwMode="auto">
              <a:xfrm>
                <a:off x="4176" y="196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1213" name="Line 29"/>
              <p:cNvSpPr>
                <a:spLocks noChangeShapeType="1"/>
              </p:cNvSpPr>
              <p:nvPr/>
            </p:nvSpPr>
            <p:spPr bwMode="auto">
              <a:xfrm>
                <a:off x="4176" y="2160"/>
                <a:ext cx="192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1214" name="Line 30"/>
              <p:cNvSpPr>
                <a:spLocks noChangeShapeType="1"/>
              </p:cNvSpPr>
              <p:nvPr/>
            </p:nvSpPr>
            <p:spPr bwMode="auto">
              <a:xfrm flipV="1">
                <a:off x="4176" y="1968"/>
                <a:ext cx="192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1215" name="Line 31"/>
              <p:cNvSpPr>
                <a:spLocks noChangeShapeType="1"/>
              </p:cNvSpPr>
              <p:nvPr/>
            </p:nvSpPr>
            <p:spPr bwMode="auto">
              <a:xfrm>
                <a:off x="4176" y="1968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1216" name="Line 32"/>
              <p:cNvSpPr>
                <a:spLocks noChangeShapeType="1"/>
              </p:cNvSpPr>
              <p:nvPr/>
            </p:nvSpPr>
            <p:spPr bwMode="auto">
              <a:xfrm>
                <a:off x="4128" y="2256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221217" name="AutoShape 33"/>
            <p:cNvSpPr>
              <a:spLocks noChangeArrowheads="1"/>
            </p:cNvSpPr>
            <p:nvPr/>
          </p:nvSpPr>
          <p:spPr bwMode="auto">
            <a:xfrm rot="16200000" flipH="1">
              <a:off x="1608" y="1368"/>
              <a:ext cx="192" cy="144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18" name="Line 34"/>
            <p:cNvSpPr>
              <a:spLocks noChangeShapeType="1"/>
            </p:cNvSpPr>
            <p:nvPr/>
          </p:nvSpPr>
          <p:spPr bwMode="auto">
            <a:xfrm>
              <a:off x="1632" y="134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219" name="Line 35"/>
            <p:cNvSpPr>
              <a:spLocks noChangeShapeType="1"/>
            </p:cNvSpPr>
            <p:nvPr/>
          </p:nvSpPr>
          <p:spPr bwMode="auto">
            <a:xfrm>
              <a:off x="1776" y="187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220" name="Line 36"/>
            <p:cNvSpPr>
              <a:spLocks noChangeShapeType="1"/>
            </p:cNvSpPr>
            <p:nvPr/>
          </p:nvSpPr>
          <p:spPr bwMode="auto">
            <a:xfrm>
              <a:off x="1632" y="134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221" name="Line 37"/>
            <p:cNvSpPr>
              <a:spLocks noChangeShapeType="1"/>
            </p:cNvSpPr>
            <p:nvPr/>
          </p:nvSpPr>
          <p:spPr bwMode="auto">
            <a:xfrm flipH="1">
              <a:off x="1584" y="153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222" name="Line 38"/>
            <p:cNvSpPr>
              <a:spLocks noChangeShapeType="1"/>
            </p:cNvSpPr>
            <p:nvPr/>
          </p:nvSpPr>
          <p:spPr bwMode="auto">
            <a:xfrm flipH="1">
              <a:off x="768" y="1440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223" name="Line 39"/>
            <p:cNvSpPr>
              <a:spLocks noChangeShapeType="1"/>
            </p:cNvSpPr>
            <p:nvPr/>
          </p:nvSpPr>
          <p:spPr bwMode="auto">
            <a:xfrm>
              <a:off x="2016" y="1152"/>
              <a:ext cx="0" cy="9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9" name="Group 40"/>
            <p:cNvGrpSpPr>
              <a:grpSpLocks/>
            </p:cNvGrpSpPr>
            <p:nvPr/>
          </p:nvGrpSpPr>
          <p:grpSpPr bwMode="auto">
            <a:xfrm>
              <a:off x="1584" y="1776"/>
              <a:ext cx="192" cy="192"/>
              <a:chOff x="1200" y="1680"/>
              <a:chExt cx="192" cy="192"/>
            </a:xfrm>
          </p:grpSpPr>
          <p:sp>
            <p:nvSpPr>
              <p:cNvPr id="221225" name="AutoShape 41"/>
              <p:cNvSpPr>
                <a:spLocks noChangeArrowheads="1"/>
              </p:cNvSpPr>
              <p:nvPr/>
            </p:nvSpPr>
            <p:spPr bwMode="auto">
              <a:xfrm rot="16200000" flipH="1">
                <a:off x="1224" y="1704"/>
                <a:ext cx="192" cy="14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1226" name="Line 42"/>
              <p:cNvSpPr>
                <a:spLocks noChangeShapeType="1"/>
              </p:cNvSpPr>
              <p:nvPr/>
            </p:nvSpPr>
            <p:spPr bwMode="auto">
              <a:xfrm>
                <a:off x="1248" y="168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1227" name="Line 43"/>
              <p:cNvSpPr>
                <a:spLocks noChangeShapeType="1"/>
              </p:cNvSpPr>
              <p:nvPr/>
            </p:nvSpPr>
            <p:spPr bwMode="auto">
              <a:xfrm>
                <a:off x="1248" y="1680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1228" name="Line 44"/>
              <p:cNvSpPr>
                <a:spLocks noChangeShapeType="1"/>
              </p:cNvSpPr>
              <p:nvPr/>
            </p:nvSpPr>
            <p:spPr bwMode="auto">
              <a:xfrm flipH="1">
                <a:off x="1200" y="1872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221229" name="Line 45"/>
            <p:cNvSpPr>
              <a:spLocks noChangeShapeType="1"/>
            </p:cNvSpPr>
            <p:nvPr/>
          </p:nvSpPr>
          <p:spPr bwMode="auto">
            <a:xfrm flipH="1">
              <a:off x="768" y="1872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230" name="Line 46"/>
            <p:cNvSpPr>
              <a:spLocks noChangeShapeType="1"/>
            </p:cNvSpPr>
            <p:nvPr/>
          </p:nvSpPr>
          <p:spPr bwMode="auto">
            <a:xfrm>
              <a:off x="2016" y="720"/>
              <a:ext cx="26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231" name="Line 47"/>
            <p:cNvSpPr>
              <a:spLocks noChangeShapeType="1"/>
            </p:cNvSpPr>
            <p:nvPr/>
          </p:nvSpPr>
          <p:spPr bwMode="auto">
            <a:xfrm>
              <a:off x="2016" y="72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232" name="Rectangle 48"/>
            <p:cNvSpPr>
              <a:spLocks noChangeArrowheads="1"/>
            </p:cNvSpPr>
            <p:nvPr/>
          </p:nvSpPr>
          <p:spPr bwMode="auto">
            <a:xfrm>
              <a:off x="1968" y="912"/>
              <a:ext cx="96" cy="2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33" name="Rectangle 49"/>
            <p:cNvSpPr>
              <a:spLocks noChangeArrowheads="1"/>
            </p:cNvSpPr>
            <p:nvPr/>
          </p:nvSpPr>
          <p:spPr bwMode="auto">
            <a:xfrm>
              <a:off x="4608" y="864"/>
              <a:ext cx="96" cy="2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0" name="Group 50"/>
            <p:cNvGrpSpPr>
              <a:grpSpLocks/>
            </p:cNvGrpSpPr>
            <p:nvPr/>
          </p:nvGrpSpPr>
          <p:grpSpPr bwMode="auto">
            <a:xfrm>
              <a:off x="3888" y="1248"/>
              <a:ext cx="240" cy="288"/>
              <a:chOff x="4128" y="1968"/>
              <a:chExt cx="240" cy="288"/>
            </a:xfrm>
          </p:grpSpPr>
          <p:sp>
            <p:nvSpPr>
              <p:cNvPr id="221235" name="Line 51"/>
              <p:cNvSpPr>
                <a:spLocks noChangeShapeType="1"/>
              </p:cNvSpPr>
              <p:nvPr/>
            </p:nvSpPr>
            <p:spPr bwMode="auto">
              <a:xfrm>
                <a:off x="4176" y="196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1236" name="Line 52"/>
              <p:cNvSpPr>
                <a:spLocks noChangeShapeType="1"/>
              </p:cNvSpPr>
              <p:nvPr/>
            </p:nvSpPr>
            <p:spPr bwMode="auto">
              <a:xfrm>
                <a:off x="4176" y="2160"/>
                <a:ext cx="192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1237" name="Line 53"/>
              <p:cNvSpPr>
                <a:spLocks noChangeShapeType="1"/>
              </p:cNvSpPr>
              <p:nvPr/>
            </p:nvSpPr>
            <p:spPr bwMode="auto">
              <a:xfrm flipV="1">
                <a:off x="4176" y="1968"/>
                <a:ext cx="192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1238" name="Line 54"/>
              <p:cNvSpPr>
                <a:spLocks noChangeShapeType="1"/>
              </p:cNvSpPr>
              <p:nvPr/>
            </p:nvSpPr>
            <p:spPr bwMode="auto">
              <a:xfrm>
                <a:off x="4176" y="1968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1239" name="Line 55"/>
              <p:cNvSpPr>
                <a:spLocks noChangeShapeType="1"/>
              </p:cNvSpPr>
              <p:nvPr/>
            </p:nvSpPr>
            <p:spPr bwMode="auto">
              <a:xfrm>
                <a:off x="4128" y="2256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221240" name="Line 56"/>
            <p:cNvSpPr>
              <a:spLocks noChangeShapeType="1"/>
            </p:cNvSpPr>
            <p:nvPr/>
          </p:nvSpPr>
          <p:spPr bwMode="auto">
            <a:xfrm>
              <a:off x="4272" y="1536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241" name="Rectangle 57"/>
            <p:cNvSpPr>
              <a:spLocks noChangeArrowheads="1"/>
            </p:cNvSpPr>
            <p:nvPr/>
          </p:nvSpPr>
          <p:spPr bwMode="auto">
            <a:xfrm>
              <a:off x="4224" y="1920"/>
              <a:ext cx="96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42" name="Line 58"/>
            <p:cNvSpPr>
              <a:spLocks noChangeShapeType="1"/>
            </p:cNvSpPr>
            <p:nvPr/>
          </p:nvSpPr>
          <p:spPr bwMode="auto">
            <a:xfrm>
              <a:off x="4272" y="211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243" name="AutoShape 59"/>
            <p:cNvSpPr>
              <a:spLocks noChangeArrowheads="1"/>
            </p:cNvSpPr>
            <p:nvPr/>
          </p:nvSpPr>
          <p:spPr bwMode="auto">
            <a:xfrm rot="16200000" flipH="1">
              <a:off x="3816" y="1704"/>
              <a:ext cx="192" cy="144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44" name="Line 60"/>
            <p:cNvSpPr>
              <a:spLocks noChangeShapeType="1"/>
            </p:cNvSpPr>
            <p:nvPr/>
          </p:nvSpPr>
          <p:spPr bwMode="auto">
            <a:xfrm>
              <a:off x="3840" y="168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245" name="Line 61"/>
            <p:cNvSpPr>
              <a:spLocks noChangeShapeType="1"/>
            </p:cNvSpPr>
            <p:nvPr/>
          </p:nvSpPr>
          <p:spPr bwMode="auto">
            <a:xfrm>
              <a:off x="3840" y="1680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246" name="Line 62"/>
            <p:cNvSpPr>
              <a:spLocks noChangeShapeType="1"/>
            </p:cNvSpPr>
            <p:nvPr/>
          </p:nvSpPr>
          <p:spPr bwMode="auto">
            <a:xfrm flipH="1">
              <a:off x="3792" y="187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247" name="Line 63"/>
            <p:cNvSpPr>
              <a:spLocks noChangeShapeType="1"/>
            </p:cNvSpPr>
            <p:nvPr/>
          </p:nvSpPr>
          <p:spPr bwMode="auto">
            <a:xfrm flipH="1">
              <a:off x="3984" y="177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248" name="Line 64"/>
            <p:cNvSpPr>
              <a:spLocks noChangeShapeType="1"/>
            </p:cNvSpPr>
            <p:nvPr/>
          </p:nvSpPr>
          <p:spPr bwMode="auto">
            <a:xfrm flipH="1">
              <a:off x="3648" y="177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249" name="Line 65"/>
            <p:cNvSpPr>
              <a:spLocks noChangeShapeType="1"/>
            </p:cNvSpPr>
            <p:nvPr/>
          </p:nvSpPr>
          <p:spPr bwMode="auto">
            <a:xfrm flipH="1">
              <a:off x="3120" y="1392"/>
              <a:ext cx="8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250" name="Line 66"/>
            <p:cNvSpPr>
              <a:spLocks noChangeShapeType="1"/>
            </p:cNvSpPr>
            <p:nvPr/>
          </p:nvSpPr>
          <p:spPr bwMode="auto">
            <a:xfrm>
              <a:off x="3648" y="1392"/>
              <a:ext cx="0" cy="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251" name="AutoShape 67"/>
            <p:cNvSpPr>
              <a:spLocks noChangeArrowheads="1"/>
            </p:cNvSpPr>
            <p:nvPr/>
          </p:nvSpPr>
          <p:spPr bwMode="auto">
            <a:xfrm rot="16200000" flipH="1">
              <a:off x="3816" y="2184"/>
              <a:ext cx="192" cy="144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52" name="Line 68"/>
            <p:cNvSpPr>
              <a:spLocks noChangeShapeType="1"/>
            </p:cNvSpPr>
            <p:nvPr/>
          </p:nvSpPr>
          <p:spPr bwMode="auto">
            <a:xfrm>
              <a:off x="3840" y="216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253" name="Line 69"/>
            <p:cNvSpPr>
              <a:spLocks noChangeShapeType="1"/>
            </p:cNvSpPr>
            <p:nvPr/>
          </p:nvSpPr>
          <p:spPr bwMode="auto">
            <a:xfrm>
              <a:off x="3840" y="2160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254" name="Line 70"/>
            <p:cNvSpPr>
              <a:spLocks noChangeShapeType="1"/>
            </p:cNvSpPr>
            <p:nvPr/>
          </p:nvSpPr>
          <p:spPr bwMode="auto">
            <a:xfrm flipH="1">
              <a:off x="3792" y="23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255" name="Line 71"/>
            <p:cNvSpPr>
              <a:spLocks noChangeShapeType="1"/>
            </p:cNvSpPr>
            <p:nvPr/>
          </p:nvSpPr>
          <p:spPr bwMode="auto">
            <a:xfrm>
              <a:off x="3648" y="225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256" name="Line 72"/>
            <p:cNvSpPr>
              <a:spLocks noChangeShapeType="1"/>
            </p:cNvSpPr>
            <p:nvPr/>
          </p:nvSpPr>
          <p:spPr bwMode="auto">
            <a:xfrm>
              <a:off x="3984" y="2256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11" name="Group 73"/>
            <p:cNvGrpSpPr>
              <a:grpSpLocks/>
            </p:cNvGrpSpPr>
            <p:nvPr/>
          </p:nvGrpSpPr>
          <p:grpSpPr bwMode="auto">
            <a:xfrm>
              <a:off x="4416" y="2496"/>
              <a:ext cx="240" cy="288"/>
              <a:chOff x="4128" y="1968"/>
              <a:chExt cx="240" cy="288"/>
            </a:xfrm>
          </p:grpSpPr>
          <p:sp>
            <p:nvSpPr>
              <p:cNvPr id="221258" name="Line 74"/>
              <p:cNvSpPr>
                <a:spLocks noChangeShapeType="1"/>
              </p:cNvSpPr>
              <p:nvPr/>
            </p:nvSpPr>
            <p:spPr bwMode="auto">
              <a:xfrm>
                <a:off x="4176" y="196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1259" name="Line 75"/>
              <p:cNvSpPr>
                <a:spLocks noChangeShapeType="1"/>
              </p:cNvSpPr>
              <p:nvPr/>
            </p:nvSpPr>
            <p:spPr bwMode="auto">
              <a:xfrm>
                <a:off x="4176" y="2160"/>
                <a:ext cx="192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1260" name="Line 76"/>
              <p:cNvSpPr>
                <a:spLocks noChangeShapeType="1"/>
              </p:cNvSpPr>
              <p:nvPr/>
            </p:nvSpPr>
            <p:spPr bwMode="auto">
              <a:xfrm flipV="1">
                <a:off x="4176" y="1968"/>
                <a:ext cx="192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1261" name="Line 77"/>
              <p:cNvSpPr>
                <a:spLocks noChangeShapeType="1"/>
              </p:cNvSpPr>
              <p:nvPr/>
            </p:nvSpPr>
            <p:spPr bwMode="auto">
              <a:xfrm>
                <a:off x="4176" y="1968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1262" name="Line 78"/>
              <p:cNvSpPr>
                <a:spLocks noChangeShapeType="1"/>
              </p:cNvSpPr>
              <p:nvPr/>
            </p:nvSpPr>
            <p:spPr bwMode="auto">
              <a:xfrm>
                <a:off x="4128" y="2256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221263" name="Line 79"/>
            <p:cNvSpPr>
              <a:spLocks noChangeShapeType="1"/>
            </p:cNvSpPr>
            <p:nvPr/>
          </p:nvSpPr>
          <p:spPr bwMode="auto">
            <a:xfrm>
              <a:off x="3120" y="1104"/>
              <a:ext cx="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264" name="Line 80"/>
            <p:cNvSpPr>
              <a:spLocks noChangeShapeType="1"/>
            </p:cNvSpPr>
            <p:nvPr/>
          </p:nvSpPr>
          <p:spPr bwMode="auto">
            <a:xfrm>
              <a:off x="3120" y="720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265" name="Rectangle 81"/>
            <p:cNvSpPr>
              <a:spLocks noChangeArrowheads="1"/>
            </p:cNvSpPr>
            <p:nvPr/>
          </p:nvSpPr>
          <p:spPr bwMode="auto">
            <a:xfrm>
              <a:off x="3072" y="864"/>
              <a:ext cx="96" cy="2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66" name="Line 82"/>
            <p:cNvSpPr>
              <a:spLocks noChangeShapeType="1"/>
            </p:cNvSpPr>
            <p:nvPr/>
          </p:nvSpPr>
          <p:spPr bwMode="auto">
            <a:xfrm>
              <a:off x="1776" y="1440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12" name="Group 83"/>
            <p:cNvGrpSpPr>
              <a:grpSpLocks/>
            </p:cNvGrpSpPr>
            <p:nvPr/>
          </p:nvGrpSpPr>
          <p:grpSpPr bwMode="auto">
            <a:xfrm>
              <a:off x="2880" y="1920"/>
              <a:ext cx="240" cy="288"/>
              <a:chOff x="4128" y="1968"/>
              <a:chExt cx="240" cy="288"/>
            </a:xfrm>
          </p:grpSpPr>
          <p:sp>
            <p:nvSpPr>
              <p:cNvPr id="221268" name="Line 84"/>
              <p:cNvSpPr>
                <a:spLocks noChangeShapeType="1"/>
              </p:cNvSpPr>
              <p:nvPr/>
            </p:nvSpPr>
            <p:spPr bwMode="auto">
              <a:xfrm>
                <a:off x="4176" y="196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1269" name="Line 85"/>
              <p:cNvSpPr>
                <a:spLocks noChangeShapeType="1"/>
              </p:cNvSpPr>
              <p:nvPr/>
            </p:nvSpPr>
            <p:spPr bwMode="auto">
              <a:xfrm>
                <a:off x="4176" y="2160"/>
                <a:ext cx="192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1270" name="Line 86"/>
              <p:cNvSpPr>
                <a:spLocks noChangeShapeType="1"/>
              </p:cNvSpPr>
              <p:nvPr/>
            </p:nvSpPr>
            <p:spPr bwMode="auto">
              <a:xfrm flipV="1">
                <a:off x="4176" y="1968"/>
                <a:ext cx="192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1271" name="Line 87"/>
              <p:cNvSpPr>
                <a:spLocks noChangeShapeType="1"/>
              </p:cNvSpPr>
              <p:nvPr/>
            </p:nvSpPr>
            <p:spPr bwMode="auto">
              <a:xfrm>
                <a:off x="4176" y="1968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1272" name="Line 88"/>
              <p:cNvSpPr>
                <a:spLocks noChangeShapeType="1"/>
              </p:cNvSpPr>
              <p:nvPr/>
            </p:nvSpPr>
            <p:spPr bwMode="auto">
              <a:xfrm>
                <a:off x="4128" y="2256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13" name="Group 89"/>
            <p:cNvGrpSpPr>
              <a:grpSpLocks/>
            </p:cNvGrpSpPr>
            <p:nvPr/>
          </p:nvGrpSpPr>
          <p:grpSpPr bwMode="auto">
            <a:xfrm>
              <a:off x="3840" y="3168"/>
              <a:ext cx="240" cy="288"/>
              <a:chOff x="4128" y="1968"/>
              <a:chExt cx="240" cy="288"/>
            </a:xfrm>
          </p:grpSpPr>
          <p:sp>
            <p:nvSpPr>
              <p:cNvPr id="221274" name="Line 90"/>
              <p:cNvSpPr>
                <a:spLocks noChangeShapeType="1"/>
              </p:cNvSpPr>
              <p:nvPr/>
            </p:nvSpPr>
            <p:spPr bwMode="auto">
              <a:xfrm>
                <a:off x="4176" y="196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1275" name="Line 91"/>
              <p:cNvSpPr>
                <a:spLocks noChangeShapeType="1"/>
              </p:cNvSpPr>
              <p:nvPr/>
            </p:nvSpPr>
            <p:spPr bwMode="auto">
              <a:xfrm>
                <a:off x="4176" y="2160"/>
                <a:ext cx="192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1276" name="Line 92"/>
              <p:cNvSpPr>
                <a:spLocks noChangeShapeType="1"/>
              </p:cNvSpPr>
              <p:nvPr/>
            </p:nvSpPr>
            <p:spPr bwMode="auto">
              <a:xfrm flipV="1">
                <a:off x="4176" y="1968"/>
                <a:ext cx="192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1277" name="Line 93"/>
              <p:cNvSpPr>
                <a:spLocks noChangeShapeType="1"/>
              </p:cNvSpPr>
              <p:nvPr/>
            </p:nvSpPr>
            <p:spPr bwMode="auto">
              <a:xfrm>
                <a:off x="4176" y="1968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1278" name="Line 94"/>
              <p:cNvSpPr>
                <a:spLocks noChangeShapeType="1"/>
              </p:cNvSpPr>
              <p:nvPr/>
            </p:nvSpPr>
            <p:spPr bwMode="auto">
              <a:xfrm>
                <a:off x="4128" y="2256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221279" name="Line 95"/>
            <p:cNvSpPr>
              <a:spLocks noChangeShapeType="1"/>
            </p:cNvSpPr>
            <p:nvPr/>
          </p:nvSpPr>
          <p:spPr bwMode="auto">
            <a:xfrm flipV="1">
              <a:off x="4656" y="720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280" name="Line 96"/>
            <p:cNvSpPr>
              <a:spLocks noChangeShapeType="1"/>
            </p:cNvSpPr>
            <p:nvPr/>
          </p:nvSpPr>
          <p:spPr bwMode="auto">
            <a:xfrm>
              <a:off x="4128" y="1248"/>
              <a:ext cx="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281" name="Line 97"/>
            <p:cNvSpPr>
              <a:spLocks noChangeShapeType="1"/>
            </p:cNvSpPr>
            <p:nvPr/>
          </p:nvSpPr>
          <p:spPr bwMode="auto">
            <a:xfrm flipH="1" flipV="1">
              <a:off x="2016" y="2064"/>
              <a:ext cx="9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282" name="Line 98"/>
            <p:cNvSpPr>
              <a:spLocks noChangeShapeType="1"/>
            </p:cNvSpPr>
            <p:nvPr/>
          </p:nvSpPr>
          <p:spPr bwMode="auto">
            <a:xfrm>
              <a:off x="2592" y="206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283" name="Rectangle 99"/>
            <p:cNvSpPr>
              <a:spLocks noChangeArrowheads="1"/>
            </p:cNvSpPr>
            <p:nvPr/>
          </p:nvSpPr>
          <p:spPr bwMode="auto">
            <a:xfrm>
              <a:off x="2544" y="2256"/>
              <a:ext cx="96" cy="2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84" name="Line 100"/>
            <p:cNvSpPr>
              <a:spLocks noChangeShapeType="1"/>
            </p:cNvSpPr>
            <p:nvPr/>
          </p:nvSpPr>
          <p:spPr bwMode="auto">
            <a:xfrm>
              <a:off x="2592" y="2496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285" name="Line 101"/>
            <p:cNvSpPr>
              <a:spLocks noChangeShapeType="1"/>
            </p:cNvSpPr>
            <p:nvPr/>
          </p:nvSpPr>
          <p:spPr bwMode="auto">
            <a:xfrm>
              <a:off x="3120" y="2208"/>
              <a:ext cx="0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286" name="Line 102"/>
            <p:cNvSpPr>
              <a:spLocks noChangeShapeType="1"/>
            </p:cNvSpPr>
            <p:nvPr/>
          </p:nvSpPr>
          <p:spPr bwMode="auto">
            <a:xfrm>
              <a:off x="2592" y="2640"/>
              <a:ext cx="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287" name="Line 103"/>
            <p:cNvSpPr>
              <a:spLocks noChangeShapeType="1"/>
            </p:cNvSpPr>
            <p:nvPr/>
          </p:nvSpPr>
          <p:spPr bwMode="auto">
            <a:xfrm flipH="1">
              <a:off x="3120" y="2640"/>
              <a:ext cx="13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288" name="Line 104"/>
            <p:cNvSpPr>
              <a:spLocks noChangeShapeType="1"/>
            </p:cNvSpPr>
            <p:nvPr/>
          </p:nvSpPr>
          <p:spPr bwMode="auto">
            <a:xfrm>
              <a:off x="4080" y="2640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289" name="Rectangle 105"/>
            <p:cNvSpPr>
              <a:spLocks noChangeArrowheads="1"/>
            </p:cNvSpPr>
            <p:nvPr/>
          </p:nvSpPr>
          <p:spPr bwMode="auto">
            <a:xfrm>
              <a:off x="4032" y="2784"/>
              <a:ext cx="96" cy="2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90" name="Line 106"/>
            <p:cNvSpPr>
              <a:spLocks noChangeShapeType="1"/>
            </p:cNvSpPr>
            <p:nvPr/>
          </p:nvSpPr>
          <p:spPr bwMode="auto">
            <a:xfrm>
              <a:off x="4080" y="3024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291" name="Rectangle 107"/>
            <p:cNvSpPr>
              <a:spLocks noChangeArrowheads="1"/>
            </p:cNvSpPr>
            <p:nvPr/>
          </p:nvSpPr>
          <p:spPr bwMode="auto">
            <a:xfrm>
              <a:off x="3072" y="2832"/>
              <a:ext cx="96" cy="2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92" name="Line 108"/>
            <p:cNvSpPr>
              <a:spLocks noChangeShapeType="1"/>
            </p:cNvSpPr>
            <p:nvPr/>
          </p:nvSpPr>
          <p:spPr bwMode="auto">
            <a:xfrm>
              <a:off x="3120" y="307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293" name="Line 109"/>
            <p:cNvSpPr>
              <a:spLocks noChangeShapeType="1"/>
            </p:cNvSpPr>
            <p:nvPr/>
          </p:nvSpPr>
          <p:spPr bwMode="auto">
            <a:xfrm>
              <a:off x="3120" y="3312"/>
              <a:ext cx="7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294" name="Line 110"/>
            <p:cNvSpPr>
              <a:spLocks noChangeShapeType="1"/>
            </p:cNvSpPr>
            <p:nvPr/>
          </p:nvSpPr>
          <p:spPr bwMode="auto">
            <a:xfrm>
              <a:off x="4080" y="3456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295" name="Line 111"/>
            <p:cNvSpPr>
              <a:spLocks noChangeShapeType="1"/>
            </p:cNvSpPr>
            <p:nvPr/>
          </p:nvSpPr>
          <p:spPr bwMode="auto">
            <a:xfrm>
              <a:off x="1104" y="3600"/>
              <a:ext cx="35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296" name="Line 112"/>
            <p:cNvSpPr>
              <a:spLocks noChangeShapeType="1"/>
            </p:cNvSpPr>
            <p:nvPr/>
          </p:nvSpPr>
          <p:spPr bwMode="auto">
            <a:xfrm>
              <a:off x="4656" y="2784"/>
              <a:ext cx="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14" name="Group 113"/>
            <p:cNvGrpSpPr>
              <a:grpSpLocks/>
            </p:cNvGrpSpPr>
            <p:nvPr/>
          </p:nvGrpSpPr>
          <p:grpSpPr bwMode="auto">
            <a:xfrm rot="5400000">
              <a:off x="1344" y="2496"/>
              <a:ext cx="192" cy="192"/>
              <a:chOff x="1200" y="1680"/>
              <a:chExt cx="192" cy="192"/>
            </a:xfrm>
          </p:grpSpPr>
          <p:sp>
            <p:nvSpPr>
              <p:cNvPr id="221298" name="AutoShape 114"/>
              <p:cNvSpPr>
                <a:spLocks noChangeArrowheads="1"/>
              </p:cNvSpPr>
              <p:nvPr/>
            </p:nvSpPr>
            <p:spPr bwMode="auto">
              <a:xfrm rot="16200000" flipH="1">
                <a:off x="1224" y="1704"/>
                <a:ext cx="192" cy="14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1299" name="Line 115"/>
              <p:cNvSpPr>
                <a:spLocks noChangeShapeType="1"/>
              </p:cNvSpPr>
              <p:nvPr/>
            </p:nvSpPr>
            <p:spPr bwMode="auto">
              <a:xfrm>
                <a:off x="1248" y="168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1300" name="Line 116"/>
              <p:cNvSpPr>
                <a:spLocks noChangeShapeType="1"/>
              </p:cNvSpPr>
              <p:nvPr/>
            </p:nvSpPr>
            <p:spPr bwMode="auto">
              <a:xfrm>
                <a:off x="1248" y="1680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1301" name="Line 117"/>
              <p:cNvSpPr>
                <a:spLocks noChangeShapeType="1"/>
              </p:cNvSpPr>
              <p:nvPr/>
            </p:nvSpPr>
            <p:spPr bwMode="auto">
              <a:xfrm flipH="1">
                <a:off x="1200" y="1872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15" name="Group 118"/>
            <p:cNvGrpSpPr>
              <a:grpSpLocks/>
            </p:cNvGrpSpPr>
            <p:nvPr/>
          </p:nvGrpSpPr>
          <p:grpSpPr bwMode="auto">
            <a:xfrm rot="5400000">
              <a:off x="1008" y="2496"/>
              <a:ext cx="192" cy="192"/>
              <a:chOff x="1200" y="1680"/>
              <a:chExt cx="192" cy="192"/>
            </a:xfrm>
          </p:grpSpPr>
          <p:sp>
            <p:nvSpPr>
              <p:cNvPr id="221303" name="AutoShape 119"/>
              <p:cNvSpPr>
                <a:spLocks noChangeArrowheads="1"/>
              </p:cNvSpPr>
              <p:nvPr/>
            </p:nvSpPr>
            <p:spPr bwMode="auto">
              <a:xfrm rot="16200000" flipH="1">
                <a:off x="1224" y="1704"/>
                <a:ext cx="192" cy="14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1304" name="Line 120"/>
              <p:cNvSpPr>
                <a:spLocks noChangeShapeType="1"/>
              </p:cNvSpPr>
              <p:nvPr/>
            </p:nvSpPr>
            <p:spPr bwMode="auto">
              <a:xfrm>
                <a:off x="1248" y="168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1305" name="Line 121"/>
              <p:cNvSpPr>
                <a:spLocks noChangeShapeType="1"/>
              </p:cNvSpPr>
              <p:nvPr/>
            </p:nvSpPr>
            <p:spPr bwMode="auto">
              <a:xfrm>
                <a:off x="1248" y="1680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1306" name="Line 122"/>
              <p:cNvSpPr>
                <a:spLocks noChangeShapeType="1"/>
              </p:cNvSpPr>
              <p:nvPr/>
            </p:nvSpPr>
            <p:spPr bwMode="auto">
              <a:xfrm flipH="1">
                <a:off x="1200" y="1872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221307" name="Line 123"/>
            <p:cNvSpPr>
              <a:spLocks noChangeShapeType="1"/>
            </p:cNvSpPr>
            <p:nvPr/>
          </p:nvSpPr>
          <p:spPr bwMode="auto">
            <a:xfrm>
              <a:off x="1440" y="1872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308" name="Line 124"/>
            <p:cNvSpPr>
              <a:spLocks noChangeShapeType="1"/>
            </p:cNvSpPr>
            <p:nvPr/>
          </p:nvSpPr>
          <p:spPr bwMode="auto">
            <a:xfrm>
              <a:off x="1440" y="2688"/>
              <a:ext cx="0" cy="9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309" name="Line 125"/>
            <p:cNvSpPr>
              <a:spLocks noChangeShapeType="1"/>
            </p:cNvSpPr>
            <p:nvPr/>
          </p:nvSpPr>
          <p:spPr bwMode="auto">
            <a:xfrm>
              <a:off x="1104" y="1440"/>
              <a:ext cx="0" cy="11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310" name="Line 126"/>
            <p:cNvSpPr>
              <a:spLocks noChangeShapeType="1"/>
            </p:cNvSpPr>
            <p:nvPr/>
          </p:nvSpPr>
          <p:spPr bwMode="auto">
            <a:xfrm flipV="1">
              <a:off x="1104" y="2688"/>
              <a:ext cx="0" cy="9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311" name="Line 127"/>
            <p:cNvSpPr>
              <a:spLocks noChangeShapeType="1"/>
            </p:cNvSpPr>
            <p:nvPr/>
          </p:nvSpPr>
          <p:spPr bwMode="auto">
            <a:xfrm flipV="1">
              <a:off x="2880" y="52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312" name="Line 128"/>
            <p:cNvSpPr>
              <a:spLocks noChangeShapeType="1"/>
            </p:cNvSpPr>
            <p:nvPr/>
          </p:nvSpPr>
          <p:spPr bwMode="auto">
            <a:xfrm>
              <a:off x="2784" y="52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313" name="Line 129"/>
            <p:cNvSpPr>
              <a:spLocks noChangeShapeType="1"/>
            </p:cNvSpPr>
            <p:nvPr/>
          </p:nvSpPr>
          <p:spPr bwMode="auto">
            <a:xfrm>
              <a:off x="2832" y="360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314" name="AutoShape 130"/>
            <p:cNvSpPr>
              <a:spLocks noChangeArrowheads="1"/>
            </p:cNvSpPr>
            <p:nvPr/>
          </p:nvSpPr>
          <p:spPr bwMode="auto">
            <a:xfrm flipV="1">
              <a:off x="2736" y="3792"/>
              <a:ext cx="192" cy="96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315" name="Line 131"/>
            <p:cNvSpPr>
              <a:spLocks noChangeShapeType="1"/>
            </p:cNvSpPr>
            <p:nvPr/>
          </p:nvSpPr>
          <p:spPr bwMode="auto">
            <a:xfrm>
              <a:off x="4656" y="225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1316" name="Text Box 132"/>
            <p:cNvSpPr txBox="1">
              <a:spLocks noChangeArrowheads="1"/>
            </p:cNvSpPr>
            <p:nvPr/>
          </p:nvSpPr>
          <p:spPr bwMode="auto">
            <a:xfrm>
              <a:off x="538" y="1296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221317" name="Text Box 133"/>
            <p:cNvSpPr txBox="1">
              <a:spLocks noChangeArrowheads="1"/>
            </p:cNvSpPr>
            <p:nvPr/>
          </p:nvSpPr>
          <p:spPr bwMode="auto">
            <a:xfrm>
              <a:off x="538" y="1728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221318" name="Text Box 134"/>
            <p:cNvSpPr txBox="1">
              <a:spLocks noChangeArrowheads="1"/>
            </p:cNvSpPr>
            <p:nvPr/>
          </p:nvSpPr>
          <p:spPr bwMode="auto">
            <a:xfrm>
              <a:off x="4924" y="2112"/>
              <a:ext cx="26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FFFF00"/>
                  </a:solidFill>
                </a:rPr>
                <a:t>Z</a:t>
              </a:r>
            </a:p>
          </p:txBody>
        </p:sp>
        <p:sp>
          <p:nvSpPr>
            <p:cNvPr id="221319" name="Text Box 135"/>
            <p:cNvSpPr txBox="1">
              <a:spLocks noChangeArrowheads="1"/>
            </p:cNvSpPr>
            <p:nvPr/>
          </p:nvSpPr>
          <p:spPr bwMode="auto">
            <a:xfrm>
              <a:off x="2400" y="120"/>
              <a:ext cx="114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V</a:t>
              </a:r>
              <a:r>
                <a:rPr lang="en-US" altLang="zh-CN" b="1" baseline="-25000" dirty="0"/>
                <a:t>CC</a:t>
              </a:r>
              <a:r>
                <a:rPr lang="en-US" altLang="zh-CN" b="1" dirty="0"/>
                <a:t> = +5V</a:t>
              </a:r>
            </a:p>
          </p:txBody>
        </p:sp>
        <p:sp>
          <p:nvSpPr>
            <p:cNvPr id="221320" name="Text Box 136"/>
            <p:cNvSpPr txBox="1">
              <a:spLocks noChangeArrowheads="1"/>
            </p:cNvSpPr>
            <p:nvPr/>
          </p:nvSpPr>
          <p:spPr bwMode="auto">
            <a:xfrm>
              <a:off x="2985" y="1890"/>
              <a:ext cx="40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Q2</a:t>
              </a:r>
            </a:p>
          </p:txBody>
        </p:sp>
        <p:sp>
          <p:nvSpPr>
            <p:cNvPr id="221321" name="Text Box 137"/>
            <p:cNvSpPr txBox="1">
              <a:spLocks noChangeArrowheads="1"/>
            </p:cNvSpPr>
            <p:nvPr/>
          </p:nvSpPr>
          <p:spPr bwMode="auto">
            <a:xfrm>
              <a:off x="3984" y="1248"/>
              <a:ext cx="40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Q3</a:t>
              </a:r>
            </a:p>
          </p:txBody>
        </p:sp>
        <p:sp>
          <p:nvSpPr>
            <p:cNvPr id="221322" name="Text Box 138"/>
            <p:cNvSpPr txBox="1">
              <a:spLocks noChangeArrowheads="1"/>
            </p:cNvSpPr>
            <p:nvPr/>
          </p:nvSpPr>
          <p:spPr bwMode="auto">
            <a:xfrm>
              <a:off x="4512" y="1392"/>
              <a:ext cx="40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Q4</a:t>
              </a:r>
            </a:p>
          </p:txBody>
        </p:sp>
        <p:sp>
          <p:nvSpPr>
            <p:cNvPr id="221323" name="Text Box 139"/>
            <p:cNvSpPr txBox="1">
              <a:spLocks noChangeArrowheads="1"/>
            </p:cNvSpPr>
            <p:nvPr/>
          </p:nvSpPr>
          <p:spPr bwMode="auto">
            <a:xfrm>
              <a:off x="4521" y="2496"/>
              <a:ext cx="40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Q5</a:t>
              </a:r>
            </a:p>
          </p:txBody>
        </p:sp>
        <p:sp>
          <p:nvSpPr>
            <p:cNvPr id="221324" name="Text Box 140"/>
            <p:cNvSpPr txBox="1">
              <a:spLocks noChangeArrowheads="1"/>
            </p:cNvSpPr>
            <p:nvPr/>
          </p:nvSpPr>
          <p:spPr bwMode="auto">
            <a:xfrm>
              <a:off x="3936" y="3168"/>
              <a:ext cx="40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Q6</a:t>
              </a:r>
            </a:p>
          </p:txBody>
        </p:sp>
        <p:sp>
          <p:nvSpPr>
            <p:cNvPr id="221325" name="Text Box 141"/>
            <p:cNvSpPr txBox="1">
              <a:spLocks noChangeArrowheads="1"/>
            </p:cNvSpPr>
            <p:nvPr/>
          </p:nvSpPr>
          <p:spPr bwMode="auto">
            <a:xfrm>
              <a:off x="1488" y="1056"/>
              <a:ext cx="55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D1A</a:t>
              </a:r>
            </a:p>
          </p:txBody>
        </p:sp>
        <p:sp>
          <p:nvSpPr>
            <p:cNvPr id="221326" name="Text Box 142"/>
            <p:cNvSpPr txBox="1">
              <a:spLocks noChangeArrowheads="1"/>
            </p:cNvSpPr>
            <p:nvPr/>
          </p:nvSpPr>
          <p:spPr bwMode="auto">
            <a:xfrm>
              <a:off x="1488" y="1968"/>
              <a:ext cx="5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D1B</a:t>
              </a:r>
            </a:p>
          </p:txBody>
        </p:sp>
      </p:grpSp>
      <p:sp>
        <p:nvSpPr>
          <p:cNvPr id="143" name="灯片编号占位符 1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D5D8-2F5E-4D45-9133-1E552CC3DE09}" type="slidenum">
              <a:rPr lang="zh-CN" altLang="en-US" smtClean="0"/>
              <a:pPr/>
              <a:t>71</a:t>
            </a:fld>
            <a:endParaRPr lang="en-US" altLang="zh-CN"/>
          </a:p>
        </p:txBody>
      </p:sp>
      <p:sp>
        <p:nvSpPr>
          <p:cNvPr id="144" name="Text Box 128"/>
          <p:cNvSpPr txBox="1">
            <a:spLocks noChangeArrowheads="1"/>
          </p:cNvSpPr>
          <p:nvPr/>
        </p:nvSpPr>
        <p:spPr bwMode="auto">
          <a:xfrm>
            <a:off x="214282" y="214290"/>
            <a:ext cx="149271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与非门</a:t>
            </a:r>
            <a:endParaRPr lang="zh-CN" alt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6" grpId="0" animBg="1" autoUpdateAnimBg="0"/>
      <p:bldP spid="221203" grpId="0" animBg="1" autoUpdateAnimBg="0"/>
      <p:bldP spid="221204" grpId="0" autoUpdateAnimBg="0"/>
      <p:bldP spid="221205" grpId="0" animBg="1" autoUpdateAnimBg="0"/>
      <p:bldP spid="221206" grpId="0" animBg="1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562600" y="457200"/>
            <a:ext cx="2139950" cy="5410200"/>
            <a:chOff x="3504" y="288"/>
            <a:chExt cx="1348" cy="3408"/>
          </a:xfrm>
        </p:grpSpPr>
        <p:sp>
          <p:nvSpPr>
            <p:cNvPr id="222211" name="Rectangle 3"/>
            <p:cNvSpPr>
              <a:spLocks noChangeArrowheads="1"/>
            </p:cNvSpPr>
            <p:nvPr/>
          </p:nvSpPr>
          <p:spPr bwMode="auto">
            <a:xfrm>
              <a:off x="3504" y="624"/>
              <a:ext cx="1344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2212" name="Text Box 4"/>
            <p:cNvSpPr txBox="1">
              <a:spLocks noChangeArrowheads="1"/>
            </p:cNvSpPr>
            <p:nvPr/>
          </p:nvSpPr>
          <p:spPr bwMode="auto">
            <a:xfrm>
              <a:off x="3600" y="288"/>
              <a:ext cx="125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推拉式输出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810000" y="990600"/>
            <a:ext cx="1447800" cy="4876800"/>
            <a:chOff x="2400" y="624"/>
            <a:chExt cx="912" cy="3072"/>
          </a:xfrm>
        </p:grpSpPr>
        <p:sp>
          <p:nvSpPr>
            <p:cNvPr id="222214" name="Rectangle 6"/>
            <p:cNvSpPr>
              <a:spLocks noChangeArrowheads="1"/>
            </p:cNvSpPr>
            <p:nvPr/>
          </p:nvSpPr>
          <p:spPr bwMode="auto">
            <a:xfrm>
              <a:off x="2400" y="624"/>
              <a:ext cx="91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2215" name="Text Box 7"/>
            <p:cNvSpPr txBox="1">
              <a:spLocks noChangeArrowheads="1"/>
            </p:cNvSpPr>
            <p:nvPr/>
          </p:nvSpPr>
          <p:spPr bwMode="auto">
            <a:xfrm>
              <a:off x="2544" y="912"/>
              <a:ext cx="344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分</a:t>
              </a:r>
            </a:p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相</a:t>
              </a:r>
            </a:p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器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285875" y="990600"/>
            <a:ext cx="2219325" cy="4876800"/>
            <a:chOff x="810" y="624"/>
            <a:chExt cx="1398" cy="3072"/>
          </a:xfrm>
        </p:grpSpPr>
        <p:sp>
          <p:nvSpPr>
            <p:cNvPr id="222217" name="Rectangle 9"/>
            <p:cNvSpPr>
              <a:spLocks noChangeArrowheads="1"/>
            </p:cNvSpPr>
            <p:nvPr/>
          </p:nvSpPr>
          <p:spPr bwMode="auto">
            <a:xfrm>
              <a:off x="864" y="624"/>
              <a:ext cx="1344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2218" name="Text Box 10"/>
            <p:cNvSpPr txBox="1">
              <a:spLocks noChangeArrowheads="1"/>
            </p:cNvSpPr>
            <p:nvPr/>
          </p:nvSpPr>
          <p:spPr bwMode="auto">
            <a:xfrm>
              <a:off x="810" y="675"/>
              <a:ext cx="124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二极管与门</a:t>
              </a:r>
            </a:p>
          </p:txBody>
        </p:sp>
        <p:sp>
          <p:nvSpPr>
            <p:cNvPr id="222219" name="Text Box 11"/>
            <p:cNvSpPr txBox="1">
              <a:spLocks noChangeArrowheads="1"/>
            </p:cNvSpPr>
            <p:nvPr/>
          </p:nvSpPr>
          <p:spPr bwMode="auto">
            <a:xfrm>
              <a:off x="1514" y="2890"/>
              <a:ext cx="571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输入</a:t>
              </a:r>
            </a:p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保护</a:t>
              </a:r>
            </a:p>
          </p:txBody>
        </p:sp>
      </p:grpSp>
      <p:sp>
        <p:nvSpPr>
          <p:cNvPr id="222220" name="AutoShape 12"/>
          <p:cNvSpPr>
            <a:spLocks noChangeArrowheads="1"/>
          </p:cNvSpPr>
          <p:nvPr/>
        </p:nvSpPr>
        <p:spPr bwMode="auto">
          <a:xfrm>
            <a:off x="3276600" y="2743200"/>
            <a:ext cx="762000" cy="685800"/>
          </a:xfrm>
          <a:prstGeom prst="cloudCallout">
            <a:avLst>
              <a:gd name="adj1" fmla="val 4583"/>
              <a:gd name="adj2" fmla="val 44213"/>
            </a:avLst>
          </a:prstGeom>
          <a:solidFill>
            <a:srgbClr val="CC66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zh-CN" altLang="en-US" b="1" dirty="0">
                <a:solidFill>
                  <a:srgbClr val="FFFF00"/>
                </a:solidFill>
                <a:ea typeface="黑体" pitchFamily="2" charset="-122"/>
              </a:rPr>
              <a:t>高</a:t>
            </a: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791200" y="1295400"/>
            <a:ext cx="2514600" cy="1905000"/>
            <a:chOff x="3648" y="816"/>
            <a:chExt cx="1584" cy="1200"/>
          </a:xfrm>
        </p:grpSpPr>
        <p:sp>
          <p:nvSpPr>
            <p:cNvPr id="222222" name="AutoShape 14"/>
            <p:cNvSpPr>
              <a:spLocks noChangeArrowheads="1"/>
            </p:cNvSpPr>
            <p:nvPr/>
          </p:nvSpPr>
          <p:spPr bwMode="auto">
            <a:xfrm>
              <a:off x="3648" y="816"/>
              <a:ext cx="1584" cy="1200"/>
            </a:xfrm>
            <a:prstGeom prst="cloudCallout">
              <a:avLst>
                <a:gd name="adj1" fmla="val 23801"/>
                <a:gd name="adj2" fmla="val -21000"/>
              </a:avLst>
            </a:prstGeom>
            <a:solidFill>
              <a:srgbClr val="CC66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zh-CN" altLang="en-US" b="1">
                <a:solidFill>
                  <a:srgbClr val="FF0000"/>
                </a:solidFill>
                <a:ea typeface="黑体" pitchFamily="2" charset="-122"/>
              </a:endParaRPr>
            </a:p>
          </p:txBody>
        </p:sp>
        <p:sp>
          <p:nvSpPr>
            <p:cNvPr id="222223" name="Text Box 15"/>
            <p:cNvSpPr txBox="1">
              <a:spLocks noChangeArrowheads="1"/>
            </p:cNvSpPr>
            <p:nvPr/>
          </p:nvSpPr>
          <p:spPr bwMode="auto">
            <a:xfrm>
              <a:off x="4779" y="1056"/>
              <a:ext cx="344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截</a:t>
              </a:r>
            </a:p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止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5791200" y="3810000"/>
            <a:ext cx="2438400" cy="2057400"/>
            <a:chOff x="3648" y="2400"/>
            <a:chExt cx="1536" cy="1296"/>
          </a:xfrm>
        </p:grpSpPr>
        <p:sp>
          <p:nvSpPr>
            <p:cNvPr id="222225" name="AutoShape 17"/>
            <p:cNvSpPr>
              <a:spLocks noChangeArrowheads="1"/>
            </p:cNvSpPr>
            <p:nvPr/>
          </p:nvSpPr>
          <p:spPr bwMode="auto">
            <a:xfrm>
              <a:off x="3648" y="2400"/>
              <a:ext cx="1536" cy="1296"/>
            </a:xfrm>
            <a:prstGeom prst="cloudCallout">
              <a:avLst>
                <a:gd name="adj1" fmla="val 26106"/>
                <a:gd name="adj2" fmla="val -23148"/>
              </a:avLst>
            </a:prstGeom>
            <a:solidFill>
              <a:srgbClr val="CC66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zh-CN" altLang="en-US" b="1">
                <a:solidFill>
                  <a:srgbClr val="FF0000"/>
                </a:solidFill>
                <a:ea typeface="黑体" pitchFamily="2" charset="-122"/>
              </a:endParaRPr>
            </a:p>
          </p:txBody>
        </p:sp>
        <p:sp>
          <p:nvSpPr>
            <p:cNvPr id="222226" name="Text Box 18"/>
            <p:cNvSpPr txBox="1">
              <a:spLocks noChangeArrowheads="1"/>
            </p:cNvSpPr>
            <p:nvPr/>
          </p:nvSpPr>
          <p:spPr bwMode="auto">
            <a:xfrm>
              <a:off x="4704" y="2746"/>
              <a:ext cx="344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导</a:t>
              </a:r>
            </a:p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通</a:t>
              </a:r>
            </a:p>
          </p:txBody>
        </p:sp>
      </p:grpSp>
      <p:sp>
        <p:nvSpPr>
          <p:cNvPr id="222227" name="AutoShape 19"/>
          <p:cNvSpPr>
            <a:spLocks noChangeArrowheads="1"/>
          </p:cNvSpPr>
          <p:nvPr/>
        </p:nvSpPr>
        <p:spPr bwMode="auto">
          <a:xfrm>
            <a:off x="3924304" y="3000372"/>
            <a:ext cx="1433514" cy="1428760"/>
          </a:xfrm>
          <a:prstGeom prst="cloudCallout">
            <a:avLst>
              <a:gd name="adj1" fmla="val -22134"/>
              <a:gd name="adj2" fmla="val 13773"/>
            </a:avLst>
          </a:prstGeom>
          <a:solidFill>
            <a:srgbClr val="CC66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导</a:t>
            </a:r>
            <a:endParaRPr lang="en-US" altLang="zh-CN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通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itchFamily="2" charset="-122"/>
            </a:endParaRPr>
          </a:p>
        </p:txBody>
      </p:sp>
      <p:sp>
        <p:nvSpPr>
          <p:cNvPr id="222228" name="Text Box 20"/>
          <p:cNvSpPr txBox="1">
            <a:spLocks noChangeArrowheads="1"/>
          </p:cNvSpPr>
          <p:nvPr/>
        </p:nvSpPr>
        <p:spPr bwMode="auto">
          <a:xfrm>
            <a:off x="8170062" y="3290888"/>
            <a:ext cx="545342" cy="55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低</a:t>
            </a:r>
          </a:p>
        </p:txBody>
      </p:sp>
      <p:sp>
        <p:nvSpPr>
          <p:cNvPr id="222229" name="AutoShape 21"/>
          <p:cNvSpPr>
            <a:spLocks noChangeArrowheads="1"/>
          </p:cNvSpPr>
          <p:nvPr/>
        </p:nvSpPr>
        <p:spPr bwMode="auto">
          <a:xfrm>
            <a:off x="4876800" y="1676400"/>
            <a:ext cx="838200" cy="685800"/>
          </a:xfrm>
          <a:prstGeom prst="cloudCallout">
            <a:avLst>
              <a:gd name="adj1" fmla="val -380"/>
              <a:gd name="adj2" fmla="val 44213"/>
            </a:avLst>
          </a:prstGeom>
          <a:solidFill>
            <a:srgbClr val="CC66FF"/>
          </a:solidFill>
          <a:ln w="9525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algn="ctr"/>
            <a:r>
              <a:rPr lang="zh-CN" altLang="en-US" b="1" dirty="0">
                <a:ea typeface="黑体" pitchFamily="2" charset="-122"/>
              </a:rPr>
              <a:t>1.0</a:t>
            </a:r>
            <a:r>
              <a:rPr lang="en-US" altLang="zh-CN" b="1" dirty="0">
                <a:solidFill>
                  <a:schemeClr val="bg1"/>
                </a:solidFill>
                <a:ea typeface="黑体" pitchFamily="2" charset="-122"/>
              </a:rPr>
              <a:t>V</a:t>
            </a:r>
            <a:endParaRPr lang="zh-CN" altLang="en-US" b="1" dirty="0">
              <a:solidFill>
                <a:schemeClr val="bg1"/>
              </a:solidFill>
              <a:ea typeface="黑体" pitchFamily="2" charset="-122"/>
            </a:endParaRPr>
          </a:p>
        </p:txBody>
      </p:sp>
      <p:sp>
        <p:nvSpPr>
          <p:cNvPr id="222235" name="AutoShape 27"/>
          <p:cNvSpPr>
            <a:spLocks noChangeArrowheads="1"/>
          </p:cNvSpPr>
          <p:nvPr/>
        </p:nvSpPr>
        <p:spPr bwMode="auto">
          <a:xfrm>
            <a:off x="4876800" y="4176722"/>
            <a:ext cx="1195398" cy="609600"/>
          </a:xfrm>
          <a:prstGeom prst="cloudCallout">
            <a:avLst>
              <a:gd name="adj1" fmla="val 2463"/>
              <a:gd name="adj2" fmla="val 48176"/>
            </a:avLst>
          </a:prstGeom>
          <a:solidFill>
            <a:srgbClr val="CC66FF"/>
          </a:solidFill>
          <a:ln w="9525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algn="ctr">
              <a:lnSpc>
                <a:spcPct val="110000"/>
              </a:lnSpc>
            </a:pPr>
            <a:r>
              <a:rPr lang="zh-CN" altLang="en-US" b="1" dirty="0">
                <a:ea typeface="黑体" pitchFamily="2" charset="-122"/>
              </a:rPr>
              <a:t>0.7</a:t>
            </a:r>
            <a:r>
              <a:rPr lang="en-US" altLang="zh-CN" b="1" dirty="0">
                <a:ea typeface="黑体" pitchFamily="2" charset="-122"/>
              </a:rPr>
              <a:t>V</a:t>
            </a:r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854075" y="381000"/>
            <a:ext cx="7386638" cy="5791200"/>
            <a:chOff x="538" y="240"/>
            <a:chExt cx="4653" cy="3648"/>
          </a:xfrm>
        </p:grpSpPr>
        <p:sp>
          <p:nvSpPr>
            <p:cNvPr id="222237" name="Line 29"/>
            <p:cNvSpPr>
              <a:spLocks noChangeShapeType="1"/>
            </p:cNvSpPr>
            <p:nvPr/>
          </p:nvSpPr>
          <p:spPr bwMode="auto">
            <a:xfrm flipV="1">
              <a:off x="4656" y="1104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238" name="Line 30"/>
            <p:cNvSpPr>
              <a:spLocks noChangeShapeType="1"/>
            </p:cNvSpPr>
            <p:nvPr/>
          </p:nvSpPr>
          <p:spPr bwMode="auto">
            <a:xfrm>
              <a:off x="4656" y="1680"/>
              <a:ext cx="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239" name="Line 31"/>
            <p:cNvSpPr>
              <a:spLocks noChangeShapeType="1"/>
            </p:cNvSpPr>
            <p:nvPr/>
          </p:nvSpPr>
          <p:spPr bwMode="auto">
            <a:xfrm flipH="1">
              <a:off x="4128" y="1536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4416" y="1392"/>
              <a:ext cx="240" cy="288"/>
              <a:chOff x="4128" y="1968"/>
              <a:chExt cx="240" cy="288"/>
            </a:xfrm>
          </p:grpSpPr>
          <p:sp>
            <p:nvSpPr>
              <p:cNvPr id="222241" name="Line 33"/>
              <p:cNvSpPr>
                <a:spLocks noChangeShapeType="1"/>
              </p:cNvSpPr>
              <p:nvPr/>
            </p:nvSpPr>
            <p:spPr bwMode="auto">
              <a:xfrm>
                <a:off x="4176" y="196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2242" name="Line 34"/>
              <p:cNvSpPr>
                <a:spLocks noChangeShapeType="1"/>
              </p:cNvSpPr>
              <p:nvPr/>
            </p:nvSpPr>
            <p:spPr bwMode="auto">
              <a:xfrm>
                <a:off x="4176" y="2160"/>
                <a:ext cx="192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2243" name="Line 35"/>
              <p:cNvSpPr>
                <a:spLocks noChangeShapeType="1"/>
              </p:cNvSpPr>
              <p:nvPr/>
            </p:nvSpPr>
            <p:spPr bwMode="auto">
              <a:xfrm flipV="1">
                <a:off x="4176" y="1968"/>
                <a:ext cx="192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2244" name="Line 36"/>
              <p:cNvSpPr>
                <a:spLocks noChangeShapeType="1"/>
              </p:cNvSpPr>
              <p:nvPr/>
            </p:nvSpPr>
            <p:spPr bwMode="auto">
              <a:xfrm>
                <a:off x="4176" y="1968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2245" name="Line 37"/>
              <p:cNvSpPr>
                <a:spLocks noChangeShapeType="1"/>
              </p:cNvSpPr>
              <p:nvPr/>
            </p:nvSpPr>
            <p:spPr bwMode="auto">
              <a:xfrm>
                <a:off x="4128" y="2256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222246" name="AutoShape 38"/>
            <p:cNvSpPr>
              <a:spLocks noChangeArrowheads="1"/>
            </p:cNvSpPr>
            <p:nvPr/>
          </p:nvSpPr>
          <p:spPr bwMode="auto">
            <a:xfrm rot="16200000" flipH="1">
              <a:off x="1608" y="1368"/>
              <a:ext cx="192" cy="144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2247" name="Line 39"/>
            <p:cNvSpPr>
              <a:spLocks noChangeShapeType="1"/>
            </p:cNvSpPr>
            <p:nvPr/>
          </p:nvSpPr>
          <p:spPr bwMode="auto">
            <a:xfrm>
              <a:off x="1632" y="134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248" name="Line 40"/>
            <p:cNvSpPr>
              <a:spLocks noChangeShapeType="1"/>
            </p:cNvSpPr>
            <p:nvPr/>
          </p:nvSpPr>
          <p:spPr bwMode="auto">
            <a:xfrm>
              <a:off x="1776" y="187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249" name="Line 41"/>
            <p:cNvSpPr>
              <a:spLocks noChangeShapeType="1"/>
            </p:cNvSpPr>
            <p:nvPr/>
          </p:nvSpPr>
          <p:spPr bwMode="auto">
            <a:xfrm>
              <a:off x="1632" y="134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250" name="Line 42"/>
            <p:cNvSpPr>
              <a:spLocks noChangeShapeType="1"/>
            </p:cNvSpPr>
            <p:nvPr/>
          </p:nvSpPr>
          <p:spPr bwMode="auto">
            <a:xfrm flipH="1">
              <a:off x="1584" y="153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251" name="Line 43"/>
            <p:cNvSpPr>
              <a:spLocks noChangeShapeType="1"/>
            </p:cNvSpPr>
            <p:nvPr/>
          </p:nvSpPr>
          <p:spPr bwMode="auto">
            <a:xfrm flipH="1">
              <a:off x="768" y="1440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252" name="Line 44"/>
            <p:cNvSpPr>
              <a:spLocks noChangeShapeType="1"/>
            </p:cNvSpPr>
            <p:nvPr/>
          </p:nvSpPr>
          <p:spPr bwMode="auto">
            <a:xfrm>
              <a:off x="2016" y="1152"/>
              <a:ext cx="0" cy="9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10" name="Group 45"/>
            <p:cNvGrpSpPr>
              <a:grpSpLocks/>
            </p:cNvGrpSpPr>
            <p:nvPr/>
          </p:nvGrpSpPr>
          <p:grpSpPr bwMode="auto">
            <a:xfrm>
              <a:off x="1584" y="1776"/>
              <a:ext cx="192" cy="192"/>
              <a:chOff x="1200" y="1680"/>
              <a:chExt cx="192" cy="192"/>
            </a:xfrm>
          </p:grpSpPr>
          <p:sp>
            <p:nvSpPr>
              <p:cNvPr id="222254" name="AutoShape 46"/>
              <p:cNvSpPr>
                <a:spLocks noChangeArrowheads="1"/>
              </p:cNvSpPr>
              <p:nvPr/>
            </p:nvSpPr>
            <p:spPr bwMode="auto">
              <a:xfrm rot="16200000" flipH="1">
                <a:off x="1224" y="1704"/>
                <a:ext cx="192" cy="14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2255" name="Line 47"/>
              <p:cNvSpPr>
                <a:spLocks noChangeShapeType="1"/>
              </p:cNvSpPr>
              <p:nvPr/>
            </p:nvSpPr>
            <p:spPr bwMode="auto">
              <a:xfrm>
                <a:off x="1248" y="168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2256" name="Line 48"/>
              <p:cNvSpPr>
                <a:spLocks noChangeShapeType="1"/>
              </p:cNvSpPr>
              <p:nvPr/>
            </p:nvSpPr>
            <p:spPr bwMode="auto">
              <a:xfrm>
                <a:off x="1248" y="1680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2257" name="Line 49"/>
              <p:cNvSpPr>
                <a:spLocks noChangeShapeType="1"/>
              </p:cNvSpPr>
              <p:nvPr/>
            </p:nvSpPr>
            <p:spPr bwMode="auto">
              <a:xfrm flipH="1">
                <a:off x="1200" y="1872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222258" name="Line 50"/>
            <p:cNvSpPr>
              <a:spLocks noChangeShapeType="1"/>
            </p:cNvSpPr>
            <p:nvPr/>
          </p:nvSpPr>
          <p:spPr bwMode="auto">
            <a:xfrm flipH="1">
              <a:off x="768" y="1872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259" name="Line 51"/>
            <p:cNvSpPr>
              <a:spLocks noChangeShapeType="1"/>
            </p:cNvSpPr>
            <p:nvPr/>
          </p:nvSpPr>
          <p:spPr bwMode="auto">
            <a:xfrm>
              <a:off x="2016" y="720"/>
              <a:ext cx="26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260" name="Line 52"/>
            <p:cNvSpPr>
              <a:spLocks noChangeShapeType="1"/>
            </p:cNvSpPr>
            <p:nvPr/>
          </p:nvSpPr>
          <p:spPr bwMode="auto">
            <a:xfrm>
              <a:off x="2016" y="72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261" name="Rectangle 53"/>
            <p:cNvSpPr>
              <a:spLocks noChangeArrowheads="1"/>
            </p:cNvSpPr>
            <p:nvPr/>
          </p:nvSpPr>
          <p:spPr bwMode="auto">
            <a:xfrm>
              <a:off x="1968" y="912"/>
              <a:ext cx="96" cy="2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2262" name="Rectangle 54"/>
            <p:cNvSpPr>
              <a:spLocks noChangeArrowheads="1"/>
            </p:cNvSpPr>
            <p:nvPr/>
          </p:nvSpPr>
          <p:spPr bwMode="auto">
            <a:xfrm>
              <a:off x="4608" y="864"/>
              <a:ext cx="96" cy="2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" name="Group 55"/>
            <p:cNvGrpSpPr>
              <a:grpSpLocks/>
            </p:cNvGrpSpPr>
            <p:nvPr/>
          </p:nvGrpSpPr>
          <p:grpSpPr bwMode="auto">
            <a:xfrm>
              <a:off x="3888" y="1248"/>
              <a:ext cx="240" cy="288"/>
              <a:chOff x="4128" y="1968"/>
              <a:chExt cx="240" cy="288"/>
            </a:xfrm>
          </p:grpSpPr>
          <p:sp>
            <p:nvSpPr>
              <p:cNvPr id="222264" name="Line 56"/>
              <p:cNvSpPr>
                <a:spLocks noChangeShapeType="1"/>
              </p:cNvSpPr>
              <p:nvPr/>
            </p:nvSpPr>
            <p:spPr bwMode="auto">
              <a:xfrm>
                <a:off x="4176" y="196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2265" name="Line 57"/>
              <p:cNvSpPr>
                <a:spLocks noChangeShapeType="1"/>
              </p:cNvSpPr>
              <p:nvPr/>
            </p:nvSpPr>
            <p:spPr bwMode="auto">
              <a:xfrm>
                <a:off x="4176" y="2160"/>
                <a:ext cx="192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2266" name="Line 58"/>
              <p:cNvSpPr>
                <a:spLocks noChangeShapeType="1"/>
              </p:cNvSpPr>
              <p:nvPr/>
            </p:nvSpPr>
            <p:spPr bwMode="auto">
              <a:xfrm flipV="1">
                <a:off x="4176" y="1968"/>
                <a:ext cx="192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2267" name="Line 59"/>
              <p:cNvSpPr>
                <a:spLocks noChangeShapeType="1"/>
              </p:cNvSpPr>
              <p:nvPr/>
            </p:nvSpPr>
            <p:spPr bwMode="auto">
              <a:xfrm>
                <a:off x="4176" y="1968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2268" name="Line 60"/>
              <p:cNvSpPr>
                <a:spLocks noChangeShapeType="1"/>
              </p:cNvSpPr>
              <p:nvPr/>
            </p:nvSpPr>
            <p:spPr bwMode="auto">
              <a:xfrm>
                <a:off x="4128" y="2256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222269" name="Line 61"/>
            <p:cNvSpPr>
              <a:spLocks noChangeShapeType="1"/>
            </p:cNvSpPr>
            <p:nvPr/>
          </p:nvSpPr>
          <p:spPr bwMode="auto">
            <a:xfrm>
              <a:off x="4272" y="1536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270" name="Rectangle 62"/>
            <p:cNvSpPr>
              <a:spLocks noChangeArrowheads="1"/>
            </p:cNvSpPr>
            <p:nvPr/>
          </p:nvSpPr>
          <p:spPr bwMode="auto">
            <a:xfrm>
              <a:off x="4224" y="1920"/>
              <a:ext cx="96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2271" name="Line 63"/>
            <p:cNvSpPr>
              <a:spLocks noChangeShapeType="1"/>
            </p:cNvSpPr>
            <p:nvPr/>
          </p:nvSpPr>
          <p:spPr bwMode="auto">
            <a:xfrm>
              <a:off x="4272" y="211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272" name="AutoShape 64"/>
            <p:cNvSpPr>
              <a:spLocks noChangeArrowheads="1"/>
            </p:cNvSpPr>
            <p:nvPr/>
          </p:nvSpPr>
          <p:spPr bwMode="auto">
            <a:xfrm rot="16200000" flipH="1">
              <a:off x="3816" y="1704"/>
              <a:ext cx="192" cy="144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2273" name="Line 65"/>
            <p:cNvSpPr>
              <a:spLocks noChangeShapeType="1"/>
            </p:cNvSpPr>
            <p:nvPr/>
          </p:nvSpPr>
          <p:spPr bwMode="auto">
            <a:xfrm>
              <a:off x="3840" y="168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274" name="Line 66"/>
            <p:cNvSpPr>
              <a:spLocks noChangeShapeType="1"/>
            </p:cNvSpPr>
            <p:nvPr/>
          </p:nvSpPr>
          <p:spPr bwMode="auto">
            <a:xfrm>
              <a:off x="3840" y="1680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275" name="Line 67"/>
            <p:cNvSpPr>
              <a:spLocks noChangeShapeType="1"/>
            </p:cNvSpPr>
            <p:nvPr/>
          </p:nvSpPr>
          <p:spPr bwMode="auto">
            <a:xfrm flipH="1">
              <a:off x="3792" y="187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276" name="Line 68"/>
            <p:cNvSpPr>
              <a:spLocks noChangeShapeType="1"/>
            </p:cNvSpPr>
            <p:nvPr/>
          </p:nvSpPr>
          <p:spPr bwMode="auto">
            <a:xfrm flipH="1">
              <a:off x="3984" y="177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277" name="Line 69"/>
            <p:cNvSpPr>
              <a:spLocks noChangeShapeType="1"/>
            </p:cNvSpPr>
            <p:nvPr/>
          </p:nvSpPr>
          <p:spPr bwMode="auto">
            <a:xfrm flipH="1">
              <a:off x="3648" y="177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278" name="Line 70"/>
            <p:cNvSpPr>
              <a:spLocks noChangeShapeType="1"/>
            </p:cNvSpPr>
            <p:nvPr/>
          </p:nvSpPr>
          <p:spPr bwMode="auto">
            <a:xfrm flipH="1">
              <a:off x="3120" y="1392"/>
              <a:ext cx="8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279" name="Line 71"/>
            <p:cNvSpPr>
              <a:spLocks noChangeShapeType="1"/>
            </p:cNvSpPr>
            <p:nvPr/>
          </p:nvSpPr>
          <p:spPr bwMode="auto">
            <a:xfrm>
              <a:off x="3648" y="1392"/>
              <a:ext cx="0" cy="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280" name="AutoShape 72"/>
            <p:cNvSpPr>
              <a:spLocks noChangeArrowheads="1"/>
            </p:cNvSpPr>
            <p:nvPr/>
          </p:nvSpPr>
          <p:spPr bwMode="auto">
            <a:xfrm rot="16200000" flipH="1">
              <a:off x="3816" y="2184"/>
              <a:ext cx="192" cy="144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2281" name="Line 73"/>
            <p:cNvSpPr>
              <a:spLocks noChangeShapeType="1"/>
            </p:cNvSpPr>
            <p:nvPr/>
          </p:nvSpPr>
          <p:spPr bwMode="auto">
            <a:xfrm>
              <a:off x="3840" y="216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282" name="Line 74"/>
            <p:cNvSpPr>
              <a:spLocks noChangeShapeType="1"/>
            </p:cNvSpPr>
            <p:nvPr/>
          </p:nvSpPr>
          <p:spPr bwMode="auto">
            <a:xfrm>
              <a:off x="3840" y="2160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283" name="Line 75"/>
            <p:cNvSpPr>
              <a:spLocks noChangeShapeType="1"/>
            </p:cNvSpPr>
            <p:nvPr/>
          </p:nvSpPr>
          <p:spPr bwMode="auto">
            <a:xfrm flipH="1">
              <a:off x="3792" y="23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284" name="Line 76"/>
            <p:cNvSpPr>
              <a:spLocks noChangeShapeType="1"/>
            </p:cNvSpPr>
            <p:nvPr/>
          </p:nvSpPr>
          <p:spPr bwMode="auto">
            <a:xfrm>
              <a:off x="3648" y="225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285" name="Line 77"/>
            <p:cNvSpPr>
              <a:spLocks noChangeShapeType="1"/>
            </p:cNvSpPr>
            <p:nvPr/>
          </p:nvSpPr>
          <p:spPr bwMode="auto">
            <a:xfrm>
              <a:off x="3984" y="2256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12" name="Group 78"/>
            <p:cNvGrpSpPr>
              <a:grpSpLocks/>
            </p:cNvGrpSpPr>
            <p:nvPr/>
          </p:nvGrpSpPr>
          <p:grpSpPr bwMode="auto">
            <a:xfrm>
              <a:off x="4416" y="2496"/>
              <a:ext cx="240" cy="288"/>
              <a:chOff x="4128" y="1968"/>
              <a:chExt cx="240" cy="288"/>
            </a:xfrm>
          </p:grpSpPr>
          <p:sp>
            <p:nvSpPr>
              <p:cNvPr id="222287" name="Line 79"/>
              <p:cNvSpPr>
                <a:spLocks noChangeShapeType="1"/>
              </p:cNvSpPr>
              <p:nvPr/>
            </p:nvSpPr>
            <p:spPr bwMode="auto">
              <a:xfrm>
                <a:off x="4176" y="196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2288" name="Line 80"/>
              <p:cNvSpPr>
                <a:spLocks noChangeShapeType="1"/>
              </p:cNvSpPr>
              <p:nvPr/>
            </p:nvSpPr>
            <p:spPr bwMode="auto">
              <a:xfrm>
                <a:off x="4176" y="2160"/>
                <a:ext cx="192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2289" name="Line 81"/>
              <p:cNvSpPr>
                <a:spLocks noChangeShapeType="1"/>
              </p:cNvSpPr>
              <p:nvPr/>
            </p:nvSpPr>
            <p:spPr bwMode="auto">
              <a:xfrm flipV="1">
                <a:off x="4176" y="1968"/>
                <a:ext cx="192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2290" name="Line 82"/>
              <p:cNvSpPr>
                <a:spLocks noChangeShapeType="1"/>
              </p:cNvSpPr>
              <p:nvPr/>
            </p:nvSpPr>
            <p:spPr bwMode="auto">
              <a:xfrm>
                <a:off x="4176" y="1968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2291" name="Line 83"/>
              <p:cNvSpPr>
                <a:spLocks noChangeShapeType="1"/>
              </p:cNvSpPr>
              <p:nvPr/>
            </p:nvSpPr>
            <p:spPr bwMode="auto">
              <a:xfrm>
                <a:off x="4128" y="2256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222292" name="Line 84"/>
            <p:cNvSpPr>
              <a:spLocks noChangeShapeType="1"/>
            </p:cNvSpPr>
            <p:nvPr/>
          </p:nvSpPr>
          <p:spPr bwMode="auto">
            <a:xfrm>
              <a:off x="3120" y="1104"/>
              <a:ext cx="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293" name="Line 85"/>
            <p:cNvSpPr>
              <a:spLocks noChangeShapeType="1"/>
            </p:cNvSpPr>
            <p:nvPr/>
          </p:nvSpPr>
          <p:spPr bwMode="auto">
            <a:xfrm>
              <a:off x="3120" y="720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294" name="Rectangle 86"/>
            <p:cNvSpPr>
              <a:spLocks noChangeArrowheads="1"/>
            </p:cNvSpPr>
            <p:nvPr/>
          </p:nvSpPr>
          <p:spPr bwMode="auto">
            <a:xfrm>
              <a:off x="3072" y="864"/>
              <a:ext cx="96" cy="2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2295" name="Line 87"/>
            <p:cNvSpPr>
              <a:spLocks noChangeShapeType="1"/>
            </p:cNvSpPr>
            <p:nvPr/>
          </p:nvSpPr>
          <p:spPr bwMode="auto">
            <a:xfrm>
              <a:off x="1776" y="1440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13" name="Group 88"/>
            <p:cNvGrpSpPr>
              <a:grpSpLocks/>
            </p:cNvGrpSpPr>
            <p:nvPr/>
          </p:nvGrpSpPr>
          <p:grpSpPr bwMode="auto">
            <a:xfrm>
              <a:off x="2880" y="1920"/>
              <a:ext cx="240" cy="288"/>
              <a:chOff x="4128" y="1968"/>
              <a:chExt cx="240" cy="288"/>
            </a:xfrm>
          </p:grpSpPr>
          <p:sp>
            <p:nvSpPr>
              <p:cNvPr id="222297" name="Line 89"/>
              <p:cNvSpPr>
                <a:spLocks noChangeShapeType="1"/>
              </p:cNvSpPr>
              <p:nvPr/>
            </p:nvSpPr>
            <p:spPr bwMode="auto">
              <a:xfrm>
                <a:off x="4176" y="196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2298" name="Line 90"/>
              <p:cNvSpPr>
                <a:spLocks noChangeShapeType="1"/>
              </p:cNvSpPr>
              <p:nvPr/>
            </p:nvSpPr>
            <p:spPr bwMode="auto">
              <a:xfrm>
                <a:off x="4176" y="2160"/>
                <a:ext cx="192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2299" name="Line 91"/>
              <p:cNvSpPr>
                <a:spLocks noChangeShapeType="1"/>
              </p:cNvSpPr>
              <p:nvPr/>
            </p:nvSpPr>
            <p:spPr bwMode="auto">
              <a:xfrm flipV="1">
                <a:off x="4176" y="1968"/>
                <a:ext cx="192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2300" name="Line 92"/>
              <p:cNvSpPr>
                <a:spLocks noChangeShapeType="1"/>
              </p:cNvSpPr>
              <p:nvPr/>
            </p:nvSpPr>
            <p:spPr bwMode="auto">
              <a:xfrm>
                <a:off x="4176" y="1968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2301" name="Line 93"/>
              <p:cNvSpPr>
                <a:spLocks noChangeShapeType="1"/>
              </p:cNvSpPr>
              <p:nvPr/>
            </p:nvSpPr>
            <p:spPr bwMode="auto">
              <a:xfrm>
                <a:off x="4128" y="2256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14" name="Group 94"/>
            <p:cNvGrpSpPr>
              <a:grpSpLocks/>
            </p:cNvGrpSpPr>
            <p:nvPr/>
          </p:nvGrpSpPr>
          <p:grpSpPr bwMode="auto">
            <a:xfrm>
              <a:off x="3840" y="3168"/>
              <a:ext cx="240" cy="288"/>
              <a:chOff x="4128" y="1968"/>
              <a:chExt cx="240" cy="288"/>
            </a:xfrm>
          </p:grpSpPr>
          <p:sp>
            <p:nvSpPr>
              <p:cNvPr id="222303" name="Line 95"/>
              <p:cNvSpPr>
                <a:spLocks noChangeShapeType="1"/>
              </p:cNvSpPr>
              <p:nvPr/>
            </p:nvSpPr>
            <p:spPr bwMode="auto">
              <a:xfrm>
                <a:off x="4176" y="196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2304" name="Line 96"/>
              <p:cNvSpPr>
                <a:spLocks noChangeShapeType="1"/>
              </p:cNvSpPr>
              <p:nvPr/>
            </p:nvSpPr>
            <p:spPr bwMode="auto">
              <a:xfrm>
                <a:off x="4176" y="2160"/>
                <a:ext cx="192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2305" name="Line 97"/>
              <p:cNvSpPr>
                <a:spLocks noChangeShapeType="1"/>
              </p:cNvSpPr>
              <p:nvPr/>
            </p:nvSpPr>
            <p:spPr bwMode="auto">
              <a:xfrm flipV="1">
                <a:off x="4176" y="1968"/>
                <a:ext cx="192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2306" name="Line 98"/>
              <p:cNvSpPr>
                <a:spLocks noChangeShapeType="1"/>
              </p:cNvSpPr>
              <p:nvPr/>
            </p:nvSpPr>
            <p:spPr bwMode="auto">
              <a:xfrm>
                <a:off x="4176" y="1968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2307" name="Line 99"/>
              <p:cNvSpPr>
                <a:spLocks noChangeShapeType="1"/>
              </p:cNvSpPr>
              <p:nvPr/>
            </p:nvSpPr>
            <p:spPr bwMode="auto">
              <a:xfrm>
                <a:off x="4128" y="2256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222308" name="Line 100"/>
            <p:cNvSpPr>
              <a:spLocks noChangeShapeType="1"/>
            </p:cNvSpPr>
            <p:nvPr/>
          </p:nvSpPr>
          <p:spPr bwMode="auto">
            <a:xfrm flipV="1">
              <a:off x="4656" y="720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309" name="Line 101"/>
            <p:cNvSpPr>
              <a:spLocks noChangeShapeType="1"/>
            </p:cNvSpPr>
            <p:nvPr/>
          </p:nvSpPr>
          <p:spPr bwMode="auto">
            <a:xfrm>
              <a:off x="4128" y="1248"/>
              <a:ext cx="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310" name="Line 102"/>
            <p:cNvSpPr>
              <a:spLocks noChangeShapeType="1"/>
            </p:cNvSpPr>
            <p:nvPr/>
          </p:nvSpPr>
          <p:spPr bwMode="auto">
            <a:xfrm flipH="1" flipV="1">
              <a:off x="2016" y="2064"/>
              <a:ext cx="9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311" name="Line 103"/>
            <p:cNvSpPr>
              <a:spLocks noChangeShapeType="1"/>
            </p:cNvSpPr>
            <p:nvPr/>
          </p:nvSpPr>
          <p:spPr bwMode="auto">
            <a:xfrm>
              <a:off x="2592" y="206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312" name="Rectangle 104"/>
            <p:cNvSpPr>
              <a:spLocks noChangeArrowheads="1"/>
            </p:cNvSpPr>
            <p:nvPr/>
          </p:nvSpPr>
          <p:spPr bwMode="auto">
            <a:xfrm>
              <a:off x="2544" y="2256"/>
              <a:ext cx="96" cy="2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2313" name="Line 105"/>
            <p:cNvSpPr>
              <a:spLocks noChangeShapeType="1"/>
            </p:cNvSpPr>
            <p:nvPr/>
          </p:nvSpPr>
          <p:spPr bwMode="auto">
            <a:xfrm>
              <a:off x="2592" y="2496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314" name="Line 106"/>
            <p:cNvSpPr>
              <a:spLocks noChangeShapeType="1"/>
            </p:cNvSpPr>
            <p:nvPr/>
          </p:nvSpPr>
          <p:spPr bwMode="auto">
            <a:xfrm>
              <a:off x="3120" y="2208"/>
              <a:ext cx="0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315" name="Line 107"/>
            <p:cNvSpPr>
              <a:spLocks noChangeShapeType="1"/>
            </p:cNvSpPr>
            <p:nvPr/>
          </p:nvSpPr>
          <p:spPr bwMode="auto">
            <a:xfrm>
              <a:off x="2592" y="2640"/>
              <a:ext cx="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316" name="Line 108"/>
            <p:cNvSpPr>
              <a:spLocks noChangeShapeType="1"/>
            </p:cNvSpPr>
            <p:nvPr/>
          </p:nvSpPr>
          <p:spPr bwMode="auto">
            <a:xfrm flipH="1">
              <a:off x="3120" y="2640"/>
              <a:ext cx="13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317" name="Line 109"/>
            <p:cNvSpPr>
              <a:spLocks noChangeShapeType="1"/>
            </p:cNvSpPr>
            <p:nvPr/>
          </p:nvSpPr>
          <p:spPr bwMode="auto">
            <a:xfrm>
              <a:off x="4080" y="2640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318" name="Rectangle 110"/>
            <p:cNvSpPr>
              <a:spLocks noChangeArrowheads="1"/>
            </p:cNvSpPr>
            <p:nvPr/>
          </p:nvSpPr>
          <p:spPr bwMode="auto">
            <a:xfrm>
              <a:off x="4032" y="2784"/>
              <a:ext cx="96" cy="2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2319" name="Line 111"/>
            <p:cNvSpPr>
              <a:spLocks noChangeShapeType="1"/>
            </p:cNvSpPr>
            <p:nvPr/>
          </p:nvSpPr>
          <p:spPr bwMode="auto">
            <a:xfrm>
              <a:off x="4080" y="3024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320" name="Rectangle 112"/>
            <p:cNvSpPr>
              <a:spLocks noChangeArrowheads="1"/>
            </p:cNvSpPr>
            <p:nvPr/>
          </p:nvSpPr>
          <p:spPr bwMode="auto">
            <a:xfrm>
              <a:off x="3072" y="2832"/>
              <a:ext cx="96" cy="2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2321" name="Line 113"/>
            <p:cNvSpPr>
              <a:spLocks noChangeShapeType="1"/>
            </p:cNvSpPr>
            <p:nvPr/>
          </p:nvSpPr>
          <p:spPr bwMode="auto">
            <a:xfrm>
              <a:off x="3120" y="307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322" name="Line 114"/>
            <p:cNvSpPr>
              <a:spLocks noChangeShapeType="1"/>
            </p:cNvSpPr>
            <p:nvPr/>
          </p:nvSpPr>
          <p:spPr bwMode="auto">
            <a:xfrm>
              <a:off x="3120" y="3312"/>
              <a:ext cx="7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323" name="Line 115"/>
            <p:cNvSpPr>
              <a:spLocks noChangeShapeType="1"/>
            </p:cNvSpPr>
            <p:nvPr/>
          </p:nvSpPr>
          <p:spPr bwMode="auto">
            <a:xfrm>
              <a:off x="4080" y="3456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324" name="Line 116"/>
            <p:cNvSpPr>
              <a:spLocks noChangeShapeType="1"/>
            </p:cNvSpPr>
            <p:nvPr/>
          </p:nvSpPr>
          <p:spPr bwMode="auto">
            <a:xfrm>
              <a:off x="1104" y="3600"/>
              <a:ext cx="35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325" name="Line 117"/>
            <p:cNvSpPr>
              <a:spLocks noChangeShapeType="1"/>
            </p:cNvSpPr>
            <p:nvPr/>
          </p:nvSpPr>
          <p:spPr bwMode="auto">
            <a:xfrm>
              <a:off x="4656" y="2784"/>
              <a:ext cx="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15" name="Group 118"/>
            <p:cNvGrpSpPr>
              <a:grpSpLocks/>
            </p:cNvGrpSpPr>
            <p:nvPr/>
          </p:nvGrpSpPr>
          <p:grpSpPr bwMode="auto">
            <a:xfrm rot="5400000">
              <a:off x="1344" y="2496"/>
              <a:ext cx="192" cy="192"/>
              <a:chOff x="1200" y="1680"/>
              <a:chExt cx="192" cy="192"/>
            </a:xfrm>
          </p:grpSpPr>
          <p:sp>
            <p:nvSpPr>
              <p:cNvPr id="222327" name="AutoShape 119"/>
              <p:cNvSpPr>
                <a:spLocks noChangeArrowheads="1"/>
              </p:cNvSpPr>
              <p:nvPr/>
            </p:nvSpPr>
            <p:spPr bwMode="auto">
              <a:xfrm rot="16200000" flipH="1">
                <a:off x="1224" y="1704"/>
                <a:ext cx="192" cy="14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2328" name="Line 120"/>
              <p:cNvSpPr>
                <a:spLocks noChangeShapeType="1"/>
              </p:cNvSpPr>
              <p:nvPr/>
            </p:nvSpPr>
            <p:spPr bwMode="auto">
              <a:xfrm>
                <a:off x="1248" y="168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2329" name="Line 121"/>
              <p:cNvSpPr>
                <a:spLocks noChangeShapeType="1"/>
              </p:cNvSpPr>
              <p:nvPr/>
            </p:nvSpPr>
            <p:spPr bwMode="auto">
              <a:xfrm>
                <a:off x="1248" y="1680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2330" name="Line 122"/>
              <p:cNvSpPr>
                <a:spLocks noChangeShapeType="1"/>
              </p:cNvSpPr>
              <p:nvPr/>
            </p:nvSpPr>
            <p:spPr bwMode="auto">
              <a:xfrm flipH="1">
                <a:off x="1200" y="1872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16" name="Group 123"/>
            <p:cNvGrpSpPr>
              <a:grpSpLocks/>
            </p:cNvGrpSpPr>
            <p:nvPr/>
          </p:nvGrpSpPr>
          <p:grpSpPr bwMode="auto">
            <a:xfrm rot="5400000">
              <a:off x="1008" y="2496"/>
              <a:ext cx="192" cy="192"/>
              <a:chOff x="1200" y="1680"/>
              <a:chExt cx="192" cy="192"/>
            </a:xfrm>
          </p:grpSpPr>
          <p:sp>
            <p:nvSpPr>
              <p:cNvPr id="222332" name="AutoShape 124"/>
              <p:cNvSpPr>
                <a:spLocks noChangeArrowheads="1"/>
              </p:cNvSpPr>
              <p:nvPr/>
            </p:nvSpPr>
            <p:spPr bwMode="auto">
              <a:xfrm rot="16200000" flipH="1">
                <a:off x="1224" y="1704"/>
                <a:ext cx="192" cy="14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2333" name="Line 125"/>
              <p:cNvSpPr>
                <a:spLocks noChangeShapeType="1"/>
              </p:cNvSpPr>
              <p:nvPr/>
            </p:nvSpPr>
            <p:spPr bwMode="auto">
              <a:xfrm>
                <a:off x="1248" y="168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2334" name="Line 126"/>
              <p:cNvSpPr>
                <a:spLocks noChangeShapeType="1"/>
              </p:cNvSpPr>
              <p:nvPr/>
            </p:nvSpPr>
            <p:spPr bwMode="auto">
              <a:xfrm>
                <a:off x="1248" y="1680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2335" name="Line 127"/>
              <p:cNvSpPr>
                <a:spLocks noChangeShapeType="1"/>
              </p:cNvSpPr>
              <p:nvPr/>
            </p:nvSpPr>
            <p:spPr bwMode="auto">
              <a:xfrm flipH="1">
                <a:off x="1200" y="1872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222336" name="Line 128"/>
            <p:cNvSpPr>
              <a:spLocks noChangeShapeType="1"/>
            </p:cNvSpPr>
            <p:nvPr/>
          </p:nvSpPr>
          <p:spPr bwMode="auto">
            <a:xfrm>
              <a:off x="1440" y="1872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337" name="Line 129"/>
            <p:cNvSpPr>
              <a:spLocks noChangeShapeType="1"/>
            </p:cNvSpPr>
            <p:nvPr/>
          </p:nvSpPr>
          <p:spPr bwMode="auto">
            <a:xfrm>
              <a:off x="1440" y="2688"/>
              <a:ext cx="0" cy="9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338" name="Line 130"/>
            <p:cNvSpPr>
              <a:spLocks noChangeShapeType="1"/>
            </p:cNvSpPr>
            <p:nvPr/>
          </p:nvSpPr>
          <p:spPr bwMode="auto">
            <a:xfrm>
              <a:off x="1104" y="1440"/>
              <a:ext cx="0" cy="11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339" name="Line 131"/>
            <p:cNvSpPr>
              <a:spLocks noChangeShapeType="1"/>
            </p:cNvSpPr>
            <p:nvPr/>
          </p:nvSpPr>
          <p:spPr bwMode="auto">
            <a:xfrm flipV="1">
              <a:off x="1104" y="2688"/>
              <a:ext cx="0" cy="9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340" name="Line 132"/>
            <p:cNvSpPr>
              <a:spLocks noChangeShapeType="1"/>
            </p:cNvSpPr>
            <p:nvPr/>
          </p:nvSpPr>
          <p:spPr bwMode="auto">
            <a:xfrm flipV="1">
              <a:off x="2880" y="52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341" name="Line 133"/>
            <p:cNvSpPr>
              <a:spLocks noChangeShapeType="1"/>
            </p:cNvSpPr>
            <p:nvPr/>
          </p:nvSpPr>
          <p:spPr bwMode="auto">
            <a:xfrm>
              <a:off x="2784" y="52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342" name="Line 134"/>
            <p:cNvSpPr>
              <a:spLocks noChangeShapeType="1"/>
            </p:cNvSpPr>
            <p:nvPr/>
          </p:nvSpPr>
          <p:spPr bwMode="auto">
            <a:xfrm>
              <a:off x="2832" y="360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oval" w="med" len="med"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343" name="AutoShape 135"/>
            <p:cNvSpPr>
              <a:spLocks noChangeArrowheads="1"/>
            </p:cNvSpPr>
            <p:nvPr/>
          </p:nvSpPr>
          <p:spPr bwMode="auto">
            <a:xfrm flipV="1">
              <a:off x="2736" y="3792"/>
              <a:ext cx="192" cy="96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2344" name="Line 136"/>
            <p:cNvSpPr>
              <a:spLocks noChangeShapeType="1"/>
            </p:cNvSpPr>
            <p:nvPr/>
          </p:nvSpPr>
          <p:spPr bwMode="auto">
            <a:xfrm>
              <a:off x="4656" y="225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345" name="Text Box 137"/>
            <p:cNvSpPr txBox="1">
              <a:spLocks noChangeArrowheads="1"/>
            </p:cNvSpPr>
            <p:nvPr/>
          </p:nvSpPr>
          <p:spPr bwMode="auto">
            <a:xfrm>
              <a:off x="538" y="1296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222346" name="Text Box 138"/>
            <p:cNvSpPr txBox="1">
              <a:spLocks noChangeArrowheads="1"/>
            </p:cNvSpPr>
            <p:nvPr/>
          </p:nvSpPr>
          <p:spPr bwMode="auto">
            <a:xfrm>
              <a:off x="538" y="1728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222347" name="Text Box 139"/>
            <p:cNvSpPr txBox="1">
              <a:spLocks noChangeArrowheads="1"/>
            </p:cNvSpPr>
            <p:nvPr/>
          </p:nvSpPr>
          <p:spPr bwMode="auto">
            <a:xfrm>
              <a:off x="4924" y="2112"/>
              <a:ext cx="26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Z</a:t>
              </a:r>
            </a:p>
          </p:txBody>
        </p:sp>
        <p:sp>
          <p:nvSpPr>
            <p:cNvPr id="222348" name="Text Box 140"/>
            <p:cNvSpPr txBox="1">
              <a:spLocks noChangeArrowheads="1"/>
            </p:cNvSpPr>
            <p:nvPr/>
          </p:nvSpPr>
          <p:spPr bwMode="auto">
            <a:xfrm>
              <a:off x="2400" y="240"/>
              <a:ext cx="114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V</a:t>
              </a:r>
              <a:r>
                <a:rPr lang="en-US" altLang="zh-CN" b="1" baseline="-25000" dirty="0"/>
                <a:t>CC</a:t>
              </a:r>
              <a:r>
                <a:rPr lang="en-US" altLang="zh-CN" b="1" dirty="0"/>
                <a:t> = +5V</a:t>
              </a:r>
            </a:p>
          </p:txBody>
        </p:sp>
        <p:sp>
          <p:nvSpPr>
            <p:cNvPr id="222349" name="Text Box 141"/>
            <p:cNvSpPr txBox="1">
              <a:spLocks noChangeArrowheads="1"/>
            </p:cNvSpPr>
            <p:nvPr/>
          </p:nvSpPr>
          <p:spPr bwMode="auto">
            <a:xfrm>
              <a:off x="2985" y="1920"/>
              <a:ext cx="40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Q2</a:t>
              </a:r>
            </a:p>
          </p:txBody>
        </p:sp>
        <p:sp>
          <p:nvSpPr>
            <p:cNvPr id="222350" name="Text Box 142"/>
            <p:cNvSpPr txBox="1">
              <a:spLocks noChangeArrowheads="1"/>
            </p:cNvSpPr>
            <p:nvPr/>
          </p:nvSpPr>
          <p:spPr bwMode="auto">
            <a:xfrm>
              <a:off x="3984" y="1248"/>
              <a:ext cx="40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Q3</a:t>
              </a:r>
            </a:p>
          </p:txBody>
        </p:sp>
        <p:sp>
          <p:nvSpPr>
            <p:cNvPr id="222351" name="Text Box 143"/>
            <p:cNvSpPr txBox="1">
              <a:spLocks noChangeArrowheads="1"/>
            </p:cNvSpPr>
            <p:nvPr/>
          </p:nvSpPr>
          <p:spPr bwMode="auto">
            <a:xfrm>
              <a:off x="4512" y="1392"/>
              <a:ext cx="40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Q4</a:t>
              </a:r>
            </a:p>
          </p:txBody>
        </p:sp>
        <p:sp>
          <p:nvSpPr>
            <p:cNvPr id="222352" name="Text Box 144"/>
            <p:cNvSpPr txBox="1">
              <a:spLocks noChangeArrowheads="1"/>
            </p:cNvSpPr>
            <p:nvPr/>
          </p:nvSpPr>
          <p:spPr bwMode="auto">
            <a:xfrm>
              <a:off x="4521" y="2496"/>
              <a:ext cx="40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Q5</a:t>
              </a:r>
            </a:p>
          </p:txBody>
        </p:sp>
        <p:sp>
          <p:nvSpPr>
            <p:cNvPr id="222353" name="Text Box 145"/>
            <p:cNvSpPr txBox="1">
              <a:spLocks noChangeArrowheads="1"/>
            </p:cNvSpPr>
            <p:nvPr/>
          </p:nvSpPr>
          <p:spPr bwMode="auto">
            <a:xfrm>
              <a:off x="3936" y="3168"/>
              <a:ext cx="40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Q6</a:t>
              </a:r>
            </a:p>
          </p:txBody>
        </p:sp>
        <p:sp>
          <p:nvSpPr>
            <p:cNvPr id="222354" name="Text Box 146"/>
            <p:cNvSpPr txBox="1">
              <a:spLocks noChangeArrowheads="1"/>
            </p:cNvSpPr>
            <p:nvPr/>
          </p:nvSpPr>
          <p:spPr bwMode="auto">
            <a:xfrm>
              <a:off x="1488" y="1056"/>
              <a:ext cx="55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D1A</a:t>
              </a:r>
            </a:p>
          </p:txBody>
        </p:sp>
        <p:sp>
          <p:nvSpPr>
            <p:cNvPr id="222355" name="Text Box 147"/>
            <p:cNvSpPr txBox="1">
              <a:spLocks noChangeArrowheads="1"/>
            </p:cNvSpPr>
            <p:nvPr/>
          </p:nvSpPr>
          <p:spPr bwMode="auto">
            <a:xfrm>
              <a:off x="1488" y="1968"/>
              <a:ext cx="5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D1B</a:t>
              </a:r>
            </a:p>
          </p:txBody>
        </p:sp>
      </p:grpSp>
      <p:sp>
        <p:nvSpPr>
          <p:cNvPr id="148" name="灯片编号占位符 1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D5D8-2F5E-4D45-9133-1E552CC3DE09}" type="slidenum">
              <a:rPr lang="zh-CN" altLang="en-US" smtClean="0"/>
              <a:pPr/>
              <a:t>72</a:t>
            </a:fld>
            <a:endParaRPr lang="en-US" altLang="zh-CN"/>
          </a:p>
        </p:txBody>
      </p:sp>
      <p:sp>
        <p:nvSpPr>
          <p:cNvPr id="149" name="Text Box 128"/>
          <p:cNvSpPr txBox="1">
            <a:spLocks noChangeArrowheads="1"/>
          </p:cNvSpPr>
          <p:nvPr/>
        </p:nvSpPr>
        <p:spPr bwMode="auto">
          <a:xfrm>
            <a:off x="214282" y="214290"/>
            <a:ext cx="149271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与非门</a:t>
            </a:r>
            <a:endParaRPr lang="zh-CN" alt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itchFamily="2" charset="-122"/>
            </a:endParaRP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3886200" y="3429000"/>
            <a:ext cx="3276600" cy="2133600"/>
            <a:chOff x="2448" y="2160"/>
            <a:chExt cx="2064" cy="1344"/>
          </a:xfrm>
        </p:grpSpPr>
        <p:sp>
          <p:nvSpPr>
            <p:cNvPr id="222231" name="Line 23"/>
            <p:cNvSpPr>
              <a:spLocks noChangeShapeType="1"/>
            </p:cNvSpPr>
            <p:nvPr/>
          </p:nvSpPr>
          <p:spPr bwMode="auto">
            <a:xfrm>
              <a:off x="2448" y="2160"/>
              <a:ext cx="0" cy="57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232" name="Line 24"/>
            <p:cNvSpPr>
              <a:spLocks noChangeShapeType="1"/>
            </p:cNvSpPr>
            <p:nvPr/>
          </p:nvSpPr>
          <p:spPr bwMode="auto">
            <a:xfrm>
              <a:off x="2448" y="2736"/>
              <a:ext cx="187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233" name="Line 25"/>
            <p:cNvSpPr>
              <a:spLocks noChangeShapeType="1"/>
            </p:cNvSpPr>
            <p:nvPr/>
          </p:nvSpPr>
          <p:spPr bwMode="auto">
            <a:xfrm>
              <a:off x="4320" y="2736"/>
              <a:ext cx="192" cy="9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2234" name="Line 26"/>
            <p:cNvSpPr>
              <a:spLocks noChangeShapeType="1"/>
            </p:cNvSpPr>
            <p:nvPr/>
          </p:nvSpPr>
          <p:spPr bwMode="auto">
            <a:xfrm>
              <a:off x="4512" y="2832"/>
              <a:ext cx="0" cy="67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2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20" grpId="0" animBg="1"/>
      <p:bldP spid="222227" grpId="0" animBg="1"/>
      <p:bldP spid="222228" grpId="0"/>
      <p:bldP spid="222229" grpId="0" animBg="1"/>
      <p:bldP spid="22223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16632"/>
            <a:ext cx="7772400" cy="762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.</a:t>
            </a:r>
            <a:r>
              <a:rPr lang="en-US" altLang="zh-CN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5.2   </a:t>
            </a:r>
            <a:r>
              <a:rPr lang="en-US" altLang="zh-CN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CMOS/TTL</a:t>
            </a:r>
            <a:r>
              <a:rPr lang="zh-CN" altLang="en-US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接口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35502" y="1124744"/>
            <a:ext cx="3844925" cy="3340100"/>
            <a:chOff x="2788" y="1304"/>
            <a:chExt cx="2422" cy="2104"/>
          </a:xfrm>
        </p:grpSpPr>
        <p:sp>
          <p:nvSpPr>
            <p:cNvPr id="224261" name="Rectangle 5"/>
            <p:cNvSpPr>
              <a:spLocks noChangeArrowheads="1"/>
            </p:cNvSpPr>
            <p:nvPr/>
          </p:nvSpPr>
          <p:spPr bwMode="auto">
            <a:xfrm>
              <a:off x="3504" y="3032"/>
              <a:ext cx="1104" cy="9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4262" name="Rectangle 6"/>
            <p:cNvSpPr>
              <a:spLocks noChangeArrowheads="1"/>
            </p:cNvSpPr>
            <p:nvPr/>
          </p:nvSpPr>
          <p:spPr bwMode="auto">
            <a:xfrm>
              <a:off x="3504" y="2312"/>
              <a:ext cx="1104" cy="240"/>
            </a:xfrm>
            <a:prstGeom prst="rect">
              <a:avLst/>
            </a:prstGeom>
            <a:solidFill>
              <a:srgbClr val="91610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4263" name="Rectangle 7"/>
            <p:cNvSpPr>
              <a:spLocks noChangeArrowheads="1"/>
            </p:cNvSpPr>
            <p:nvPr/>
          </p:nvSpPr>
          <p:spPr bwMode="auto">
            <a:xfrm>
              <a:off x="3504" y="1624"/>
              <a:ext cx="1104" cy="164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50000"/>
                </a:lnSpc>
              </a:pPr>
              <a:endParaRPr lang="zh-CN" altLang="en-US" b="1" dirty="0">
                <a:ea typeface="黑体" pitchFamily="2" charset="-122"/>
              </a:endParaRPr>
            </a:p>
            <a:p>
              <a:pPr algn="ctr">
                <a:lnSpc>
                  <a:spcPct val="130000"/>
                </a:lnSpc>
              </a:pPr>
              <a:endParaRPr lang="zh-CN" altLang="en-US" b="1" dirty="0">
                <a:ea typeface="黑体" pitchFamily="2" charset="-122"/>
              </a:endParaRPr>
            </a:p>
            <a:p>
              <a:pPr algn="ctr">
                <a:lnSpc>
                  <a:spcPct val="130000"/>
                </a:lnSpc>
              </a:pPr>
              <a:endParaRPr lang="zh-CN" altLang="en-US" b="1" dirty="0">
                <a:ea typeface="黑体" pitchFamily="2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不正常状态</a:t>
              </a:r>
            </a:p>
            <a:p>
              <a:pPr algn="ctr">
                <a:lnSpc>
                  <a:spcPct val="110000"/>
                </a:lnSpc>
              </a:pPr>
              <a:endParaRPr lang="zh-CN" altLang="en-US" b="1" dirty="0">
                <a:ea typeface="黑体" pitchFamily="2" charset="-122"/>
              </a:endParaRPr>
            </a:p>
          </p:txBody>
        </p:sp>
        <p:sp>
          <p:nvSpPr>
            <p:cNvPr id="224264" name="Rectangle 8"/>
            <p:cNvSpPr>
              <a:spLocks noChangeArrowheads="1"/>
            </p:cNvSpPr>
            <p:nvPr/>
          </p:nvSpPr>
          <p:spPr bwMode="auto">
            <a:xfrm>
              <a:off x="4634" y="2890"/>
              <a:ext cx="57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 err="1">
                  <a:solidFill>
                    <a:schemeClr val="accent1"/>
                  </a:solidFill>
                  <a:ea typeface="楷体_GB2312" pitchFamily="49" charset="-122"/>
                </a:rPr>
                <a:t>V</a:t>
              </a:r>
              <a:r>
                <a:rPr lang="en-US" altLang="zh-CN" b="1" baseline="-25000" dirty="0" err="1">
                  <a:solidFill>
                    <a:schemeClr val="accent1"/>
                  </a:solidFill>
                  <a:ea typeface="楷体_GB2312" pitchFamily="49" charset="-122"/>
                </a:rPr>
                <a:t>OLmax</a:t>
              </a:r>
              <a:endParaRPr lang="en-US" altLang="zh-CN" b="1" baseline="-25000" dirty="0">
                <a:solidFill>
                  <a:schemeClr val="accent1"/>
                </a:solidFill>
                <a:ea typeface="楷体_GB2312" pitchFamily="49" charset="-122"/>
              </a:endParaRPr>
            </a:p>
            <a:p>
              <a:r>
                <a:rPr lang="zh-CN" altLang="en-US" b="1" dirty="0">
                  <a:solidFill>
                    <a:schemeClr val="accent1"/>
                  </a:solidFill>
                  <a:ea typeface="楷体_GB2312" pitchFamily="49" charset="-122"/>
                </a:rPr>
                <a:t>0.5</a:t>
              </a:r>
              <a:endParaRPr lang="zh-CN" altLang="en-US" b="1" dirty="0">
                <a:ea typeface="楷体_GB2312" pitchFamily="49" charset="-122"/>
              </a:endParaRPr>
            </a:p>
          </p:txBody>
        </p:sp>
        <p:sp>
          <p:nvSpPr>
            <p:cNvPr id="224265" name="Rectangle 9"/>
            <p:cNvSpPr>
              <a:spLocks noChangeArrowheads="1"/>
            </p:cNvSpPr>
            <p:nvPr/>
          </p:nvSpPr>
          <p:spPr bwMode="auto">
            <a:xfrm>
              <a:off x="4608" y="2026"/>
              <a:ext cx="56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>
                  <a:solidFill>
                    <a:schemeClr val="accent1"/>
                  </a:solidFill>
                  <a:ea typeface="楷体_GB2312" pitchFamily="49" charset="-122"/>
                </a:rPr>
                <a:t>V</a:t>
              </a:r>
              <a:r>
                <a:rPr lang="en-US" altLang="zh-CN" b="1" baseline="-25000">
                  <a:solidFill>
                    <a:schemeClr val="accent1"/>
                  </a:solidFill>
                  <a:ea typeface="楷体_GB2312" pitchFamily="49" charset="-122"/>
                </a:rPr>
                <a:t>OHmin</a:t>
              </a:r>
            </a:p>
            <a:p>
              <a:r>
                <a:rPr lang="zh-CN" altLang="en-US" b="1">
                  <a:solidFill>
                    <a:schemeClr val="accent1"/>
                  </a:solidFill>
                  <a:ea typeface="楷体_GB2312" pitchFamily="49" charset="-122"/>
                </a:rPr>
                <a:t>2.7</a:t>
              </a:r>
              <a:endParaRPr lang="zh-CN" altLang="en-US" b="1">
                <a:ea typeface="楷体_GB2312" pitchFamily="49" charset="-122"/>
              </a:endParaRPr>
            </a:p>
          </p:txBody>
        </p:sp>
        <p:sp>
          <p:nvSpPr>
            <p:cNvPr id="224266" name="Rectangle 10"/>
            <p:cNvSpPr>
              <a:spLocks noChangeArrowheads="1"/>
            </p:cNvSpPr>
            <p:nvPr/>
          </p:nvSpPr>
          <p:spPr bwMode="auto">
            <a:xfrm>
              <a:off x="2992" y="2304"/>
              <a:ext cx="51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altLang="zh-CN" b="1">
                  <a:solidFill>
                    <a:schemeClr val="accent1"/>
                  </a:solidFill>
                  <a:ea typeface="楷体_GB2312" pitchFamily="49" charset="-122"/>
                </a:rPr>
                <a:t>V</a:t>
              </a:r>
              <a:r>
                <a:rPr lang="en-US" altLang="zh-CN" b="1" baseline="-25000">
                  <a:solidFill>
                    <a:schemeClr val="accent1"/>
                  </a:solidFill>
                  <a:ea typeface="楷体_GB2312" pitchFamily="49" charset="-122"/>
                </a:rPr>
                <a:t>IHmin</a:t>
              </a:r>
            </a:p>
            <a:p>
              <a:pPr algn="r"/>
              <a:r>
                <a:rPr lang="zh-CN" altLang="en-US" b="1">
                  <a:solidFill>
                    <a:schemeClr val="accent1"/>
                  </a:solidFill>
                  <a:ea typeface="楷体_GB2312" pitchFamily="49" charset="-122"/>
                </a:rPr>
                <a:t>2.0</a:t>
              </a:r>
              <a:endParaRPr lang="zh-CN" altLang="en-US" b="1">
                <a:ea typeface="楷体_GB2312" pitchFamily="49" charset="-122"/>
              </a:endParaRPr>
            </a:p>
          </p:txBody>
        </p:sp>
        <p:sp>
          <p:nvSpPr>
            <p:cNvPr id="224267" name="Rectangle 11"/>
            <p:cNvSpPr>
              <a:spLocks noChangeArrowheads="1"/>
            </p:cNvSpPr>
            <p:nvPr/>
          </p:nvSpPr>
          <p:spPr bwMode="auto">
            <a:xfrm>
              <a:off x="2788" y="2756"/>
              <a:ext cx="716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altLang="zh-CN" b="1" dirty="0" err="1" smtClean="0">
                  <a:solidFill>
                    <a:schemeClr val="accent1"/>
                  </a:solidFill>
                  <a:ea typeface="楷体_GB2312" pitchFamily="49" charset="-122"/>
                </a:rPr>
                <a:t>V</a:t>
              </a:r>
              <a:r>
                <a:rPr lang="en-US" altLang="zh-CN" b="1" baseline="-25000" dirty="0" err="1" smtClean="0">
                  <a:solidFill>
                    <a:schemeClr val="accent1"/>
                  </a:solidFill>
                  <a:ea typeface="楷体_GB2312" pitchFamily="49" charset="-122"/>
                </a:rPr>
                <a:t>ILmax</a:t>
              </a:r>
              <a:endParaRPr lang="en-US" altLang="zh-CN" b="1" baseline="-25000" dirty="0">
                <a:solidFill>
                  <a:schemeClr val="accent1"/>
                </a:solidFill>
                <a:ea typeface="楷体_GB2312" pitchFamily="49" charset="-122"/>
              </a:endParaRPr>
            </a:p>
            <a:p>
              <a:pPr algn="r"/>
              <a:r>
                <a:rPr lang="zh-CN" altLang="en-US" b="1" dirty="0">
                  <a:solidFill>
                    <a:schemeClr val="accent1"/>
                  </a:solidFill>
                  <a:ea typeface="楷体_GB2312" pitchFamily="49" charset="-122"/>
                </a:rPr>
                <a:t>0.8</a:t>
              </a:r>
              <a:endParaRPr lang="zh-CN" altLang="en-US" b="1" dirty="0">
                <a:ea typeface="楷体_GB2312" pitchFamily="49" charset="-122"/>
              </a:endParaRPr>
            </a:p>
          </p:txBody>
        </p:sp>
        <p:sp>
          <p:nvSpPr>
            <p:cNvPr id="224268" name="Text Box 12"/>
            <p:cNvSpPr txBox="1">
              <a:spLocks noChangeArrowheads="1"/>
            </p:cNvSpPr>
            <p:nvPr/>
          </p:nvSpPr>
          <p:spPr bwMode="auto">
            <a:xfrm>
              <a:off x="3840" y="1304"/>
              <a:ext cx="4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Tahoma" pitchFamily="34" charset="0"/>
                </a:rPr>
                <a:t>TTL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06346" y="1151731"/>
            <a:ext cx="3921125" cy="3313113"/>
            <a:chOff x="244" y="1296"/>
            <a:chExt cx="2470" cy="2087"/>
          </a:xfrm>
        </p:grpSpPr>
        <p:sp>
          <p:nvSpPr>
            <p:cNvPr id="224270" name="Rectangle 14"/>
            <p:cNvSpPr>
              <a:spLocks noChangeArrowheads="1"/>
            </p:cNvSpPr>
            <p:nvPr/>
          </p:nvSpPr>
          <p:spPr bwMode="auto">
            <a:xfrm>
              <a:off x="1008" y="3032"/>
              <a:ext cx="1104" cy="14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4271" name="Rectangle 15"/>
            <p:cNvSpPr>
              <a:spLocks noChangeArrowheads="1"/>
            </p:cNvSpPr>
            <p:nvPr/>
          </p:nvSpPr>
          <p:spPr bwMode="auto">
            <a:xfrm>
              <a:off x="1008" y="1968"/>
              <a:ext cx="1104" cy="576"/>
            </a:xfrm>
            <a:prstGeom prst="rect">
              <a:avLst/>
            </a:prstGeom>
            <a:solidFill>
              <a:srgbClr val="91610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4272" name="Rectangle 16"/>
            <p:cNvSpPr>
              <a:spLocks noChangeArrowheads="1"/>
            </p:cNvSpPr>
            <p:nvPr/>
          </p:nvSpPr>
          <p:spPr bwMode="auto">
            <a:xfrm>
              <a:off x="1008" y="1624"/>
              <a:ext cx="1104" cy="164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50000"/>
                </a:lnSpc>
              </a:pPr>
              <a:endParaRPr lang="zh-CN" altLang="en-US" b="1" dirty="0">
                <a:ea typeface="黑体" pitchFamily="2" charset="-122"/>
              </a:endParaRPr>
            </a:p>
            <a:p>
              <a:pPr algn="ctr">
                <a:lnSpc>
                  <a:spcPct val="130000"/>
                </a:lnSpc>
              </a:pPr>
              <a:endParaRPr lang="zh-CN" altLang="en-US" b="1" dirty="0">
                <a:ea typeface="黑体" pitchFamily="2" charset="-122"/>
              </a:endParaRPr>
            </a:p>
            <a:p>
              <a:pPr algn="ctr">
                <a:lnSpc>
                  <a:spcPct val="130000"/>
                </a:lnSpc>
              </a:pPr>
              <a:endParaRPr lang="zh-CN" altLang="en-US" b="1" dirty="0">
                <a:ea typeface="黑体" pitchFamily="2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</a:rPr>
                <a:t>不正常状态</a:t>
              </a:r>
            </a:p>
          </p:txBody>
        </p:sp>
        <p:sp>
          <p:nvSpPr>
            <p:cNvPr id="224273" name="Rectangle 17"/>
            <p:cNvSpPr>
              <a:spLocks noChangeArrowheads="1"/>
            </p:cNvSpPr>
            <p:nvPr/>
          </p:nvSpPr>
          <p:spPr bwMode="auto">
            <a:xfrm>
              <a:off x="2138" y="2865"/>
              <a:ext cx="57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 err="1">
                  <a:solidFill>
                    <a:schemeClr val="accent1"/>
                  </a:solidFill>
                  <a:ea typeface="楷体_GB2312" pitchFamily="49" charset="-122"/>
                </a:rPr>
                <a:t>V</a:t>
              </a:r>
              <a:r>
                <a:rPr lang="en-US" altLang="zh-CN" b="1" baseline="-25000" dirty="0" err="1">
                  <a:solidFill>
                    <a:schemeClr val="accent1"/>
                  </a:solidFill>
                  <a:ea typeface="楷体_GB2312" pitchFamily="49" charset="-122"/>
                </a:rPr>
                <a:t>OLmax</a:t>
              </a:r>
              <a:endParaRPr lang="en-US" altLang="zh-CN" b="1" baseline="-25000" dirty="0">
                <a:solidFill>
                  <a:schemeClr val="accent1"/>
                </a:solidFill>
                <a:ea typeface="楷体_GB2312" pitchFamily="49" charset="-122"/>
              </a:endParaRPr>
            </a:p>
            <a:p>
              <a:r>
                <a:rPr lang="zh-CN" altLang="en-US" b="1" dirty="0">
                  <a:solidFill>
                    <a:schemeClr val="accent1"/>
                  </a:solidFill>
                  <a:ea typeface="楷体_GB2312" pitchFamily="49" charset="-122"/>
                </a:rPr>
                <a:t>0.33</a:t>
              </a:r>
              <a:endParaRPr lang="zh-CN" altLang="en-US" b="1" dirty="0">
                <a:ea typeface="楷体_GB2312" pitchFamily="49" charset="-122"/>
              </a:endParaRPr>
            </a:p>
          </p:txBody>
        </p:sp>
        <p:sp>
          <p:nvSpPr>
            <p:cNvPr id="224274" name="Rectangle 18"/>
            <p:cNvSpPr>
              <a:spLocks noChangeArrowheads="1"/>
            </p:cNvSpPr>
            <p:nvPr/>
          </p:nvSpPr>
          <p:spPr bwMode="auto">
            <a:xfrm>
              <a:off x="244" y="2748"/>
              <a:ext cx="716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altLang="zh-CN" b="1" dirty="0" err="1" smtClean="0">
                  <a:solidFill>
                    <a:schemeClr val="accent1"/>
                  </a:solidFill>
                  <a:ea typeface="楷体_GB2312" pitchFamily="49" charset="-122"/>
                </a:rPr>
                <a:t>V</a:t>
              </a:r>
              <a:r>
                <a:rPr lang="en-US" altLang="zh-CN" b="1" baseline="-25000" dirty="0" err="1">
                  <a:solidFill>
                    <a:schemeClr val="accent1"/>
                  </a:solidFill>
                  <a:ea typeface="楷体_GB2312" pitchFamily="49" charset="-122"/>
                </a:rPr>
                <a:t>I</a:t>
              </a:r>
              <a:r>
                <a:rPr lang="en-US" altLang="zh-CN" b="1" baseline="-25000" dirty="0" err="1" smtClean="0">
                  <a:solidFill>
                    <a:schemeClr val="accent1"/>
                  </a:solidFill>
                  <a:ea typeface="楷体_GB2312" pitchFamily="49" charset="-122"/>
                </a:rPr>
                <a:t>Lmax</a:t>
              </a:r>
              <a:endParaRPr lang="en-US" altLang="zh-CN" b="1" baseline="-25000" dirty="0">
                <a:solidFill>
                  <a:schemeClr val="accent1"/>
                </a:solidFill>
                <a:ea typeface="楷体_GB2312" pitchFamily="49" charset="-122"/>
              </a:endParaRPr>
            </a:p>
            <a:p>
              <a:pPr algn="r"/>
              <a:r>
                <a:rPr lang="zh-CN" altLang="en-US" b="1" dirty="0">
                  <a:solidFill>
                    <a:schemeClr val="accent1"/>
                  </a:solidFill>
                  <a:ea typeface="楷体_GB2312" pitchFamily="49" charset="-122"/>
                </a:rPr>
                <a:t>0.8</a:t>
              </a:r>
            </a:p>
          </p:txBody>
        </p:sp>
        <p:sp>
          <p:nvSpPr>
            <p:cNvPr id="224275" name="Rectangle 19"/>
            <p:cNvSpPr>
              <a:spLocks noChangeArrowheads="1"/>
            </p:cNvSpPr>
            <p:nvPr/>
          </p:nvSpPr>
          <p:spPr bwMode="auto">
            <a:xfrm>
              <a:off x="496" y="2266"/>
              <a:ext cx="51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altLang="zh-CN" b="1">
                  <a:solidFill>
                    <a:schemeClr val="accent1"/>
                  </a:solidFill>
                  <a:ea typeface="楷体_GB2312" pitchFamily="49" charset="-122"/>
                </a:rPr>
                <a:t>V</a:t>
              </a:r>
              <a:r>
                <a:rPr lang="en-US" altLang="zh-CN" b="1" baseline="-25000">
                  <a:solidFill>
                    <a:schemeClr val="accent1"/>
                  </a:solidFill>
                  <a:ea typeface="楷体_GB2312" pitchFamily="49" charset="-122"/>
                </a:rPr>
                <a:t>IHmin</a:t>
              </a:r>
            </a:p>
            <a:p>
              <a:pPr algn="r"/>
              <a:r>
                <a:rPr lang="zh-CN" altLang="en-US" b="1">
                  <a:solidFill>
                    <a:schemeClr val="accent1"/>
                  </a:solidFill>
                  <a:ea typeface="楷体_GB2312" pitchFamily="49" charset="-122"/>
                </a:rPr>
                <a:t>2.0</a:t>
              </a:r>
              <a:endParaRPr lang="en-US" altLang="zh-CN" b="1">
                <a:solidFill>
                  <a:schemeClr val="accent1"/>
                </a:solidFill>
                <a:ea typeface="楷体_GB2312" pitchFamily="49" charset="-122"/>
              </a:endParaRPr>
            </a:p>
          </p:txBody>
        </p:sp>
        <p:sp>
          <p:nvSpPr>
            <p:cNvPr id="224276" name="Rectangle 20"/>
            <p:cNvSpPr>
              <a:spLocks noChangeArrowheads="1"/>
            </p:cNvSpPr>
            <p:nvPr/>
          </p:nvSpPr>
          <p:spPr bwMode="auto">
            <a:xfrm>
              <a:off x="2112" y="1688"/>
              <a:ext cx="56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>
                  <a:solidFill>
                    <a:schemeClr val="accent1"/>
                  </a:solidFill>
                  <a:ea typeface="楷体_GB2312" pitchFamily="49" charset="-122"/>
                </a:rPr>
                <a:t>V</a:t>
              </a:r>
              <a:r>
                <a:rPr lang="en-US" altLang="zh-CN" b="1" baseline="-25000">
                  <a:solidFill>
                    <a:schemeClr val="accent1"/>
                  </a:solidFill>
                  <a:ea typeface="楷体_GB2312" pitchFamily="49" charset="-122"/>
                </a:rPr>
                <a:t>OHmin</a:t>
              </a:r>
            </a:p>
            <a:p>
              <a:r>
                <a:rPr lang="zh-CN" altLang="en-US" b="1">
                  <a:solidFill>
                    <a:schemeClr val="accent1"/>
                  </a:solidFill>
                  <a:ea typeface="楷体_GB2312" pitchFamily="49" charset="-122"/>
                </a:rPr>
                <a:t>3.84</a:t>
              </a:r>
              <a:endParaRPr lang="zh-CN" altLang="en-US" b="1">
                <a:ea typeface="楷体_GB2312" pitchFamily="49" charset="-122"/>
              </a:endParaRPr>
            </a:p>
          </p:txBody>
        </p:sp>
        <p:sp>
          <p:nvSpPr>
            <p:cNvPr id="224277" name="Text Box 21"/>
            <p:cNvSpPr txBox="1">
              <a:spLocks noChangeArrowheads="1"/>
            </p:cNvSpPr>
            <p:nvPr/>
          </p:nvSpPr>
          <p:spPr bwMode="auto">
            <a:xfrm>
              <a:off x="1187" y="1296"/>
              <a:ext cx="6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Tahoma" pitchFamily="34" charset="0"/>
                </a:rPr>
                <a:t>CMOS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-59298" y="5500702"/>
            <a:ext cx="43316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低态：</a:t>
            </a:r>
            <a:r>
              <a:rPr lang="en-US" altLang="zh-CN" b="1" dirty="0" err="1" smtClean="0">
                <a:solidFill>
                  <a:schemeClr val="accent1"/>
                </a:solidFill>
                <a:ea typeface="楷体_GB2312" pitchFamily="49" charset="-122"/>
              </a:rPr>
              <a:t>V</a:t>
            </a:r>
            <a:r>
              <a:rPr lang="en-US" altLang="zh-CN" b="1" baseline="-25000" dirty="0" err="1" smtClean="0">
                <a:solidFill>
                  <a:schemeClr val="accent1"/>
                </a:solidFill>
                <a:ea typeface="楷体_GB2312" pitchFamily="49" charset="-122"/>
              </a:rPr>
              <a:t>ILmax</a:t>
            </a:r>
            <a:r>
              <a:rPr lang="en-US" altLang="zh-CN" dirty="0" err="1" smtClean="0">
                <a:latin typeface="黑体" pitchFamily="2" charset="-122"/>
                <a:ea typeface="黑体" pitchFamily="2" charset="-122"/>
              </a:rPr>
              <a:t>-</a:t>
            </a:r>
            <a:r>
              <a:rPr lang="en-US" altLang="zh-CN" b="1" dirty="0" err="1" smtClean="0">
                <a:solidFill>
                  <a:schemeClr val="accent1"/>
                </a:solidFill>
                <a:ea typeface="楷体_GB2312" pitchFamily="49" charset="-122"/>
              </a:rPr>
              <a:t>V</a:t>
            </a:r>
            <a:r>
              <a:rPr lang="en-US" altLang="zh-CN" b="1" baseline="-25000" dirty="0" err="1" smtClean="0">
                <a:solidFill>
                  <a:schemeClr val="accent1"/>
                </a:solidFill>
                <a:ea typeface="楷体_GB2312" pitchFamily="49" charset="-122"/>
              </a:rPr>
              <a:t>OLmax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214282" y="6072206"/>
            <a:ext cx="4286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输出的低态不超过输入的低态</a:t>
            </a:r>
            <a:endParaRPr lang="zh-CN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812301" y="5500702"/>
            <a:ext cx="43316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高态：</a:t>
            </a:r>
            <a:r>
              <a:rPr lang="en-US" altLang="zh-CN" b="1" dirty="0" err="1" smtClean="0">
                <a:solidFill>
                  <a:schemeClr val="accent1"/>
                </a:solidFill>
                <a:ea typeface="楷体_GB2312" pitchFamily="49" charset="-122"/>
              </a:rPr>
              <a:t>V</a:t>
            </a:r>
            <a:r>
              <a:rPr lang="en-US" altLang="zh-CN" b="1" baseline="-25000" dirty="0" err="1" smtClean="0">
                <a:solidFill>
                  <a:schemeClr val="accent1"/>
                </a:solidFill>
                <a:ea typeface="楷体_GB2312" pitchFamily="49" charset="-122"/>
              </a:rPr>
              <a:t>OHmin</a:t>
            </a:r>
            <a:r>
              <a:rPr lang="en-US" altLang="zh-CN" dirty="0" err="1" smtClean="0">
                <a:latin typeface="黑体" pitchFamily="2" charset="-122"/>
                <a:ea typeface="黑体" pitchFamily="2" charset="-122"/>
              </a:rPr>
              <a:t>-</a:t>
            </a:r>
            <a:r>
              <a:rPr lang="en-US" altLang="zh-CN" b="1" dirty="0" err="1" smtClean="0">
                <a:solidFill>
                  <a:schemeClr val="accent1"/>
                </a:solidFill>
                <a:ea typeface="楷体_GB2312" pitchFamily="49" charset="-122"/>
              </a:rPr>
              <a:t>V</a:t>
            </a:r>
            <a:r>
              <a:rPr lang="en-US" altLang="zh-CN" b="1" baseline="-25000" dirty="0" err="1" smtClean="0">
                <a:solidFill>
                  <a:schemeClr val="accent1"/>
                </a:solidFill>
                <a:ea typeface="楷体_GB2312" pitchFamily="49" charset="-122"/>
              </a:rPr>
              <a:t>IHmin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5" name="灯片编号占位符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73</a:t>
            </a:fld>
            <a:endParaRPr lang="en-US" altLang="zh-CN" dirty="0"/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182960" y="4643446"/>
            <a:ext cx="91134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1、直流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噪声容限（考虑电压匹配问题</a:t>
            </a:r>
            <a:r>
              <a:rPr lang="zh-CN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）</a:t>
            </a:r>
            <a:endParaRPr lang="zh-CN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4857752" y="6039169"/>
            <a:ext cx="4286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输入的高态不超过输出的高态</a:t>
            </a:r>
            <a:endParaRPr lang="zh-CN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6" grpId="0"/>
      <p:bldP spid="2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179512" y="3888455"/>
            <a:ext cx="4036682" cy="177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FFFF00"/>
                </a:solidFill>
                <a:ea typeface="黑体" pitchFamily="2" charset="-122"/>
              </a:rPr>
              <a:t>74HCT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驱动</a:t>
            </a:r>
            <a:r>
              <a:rPr lang="zh-CN" altLang="en-US" sz="2800" b="1" dirty="0">
                <a:solidFill>
                  <a:srgbClr val="FFFF00"/>
                </a:solidFill>
                <a:ea typeface="黑体" pitchFamily="2" charset="-122"/>
              </a:rPr>
              <a:t>74</a:t>
            </a:r>
            <a:r>
              <a:rPr lang="en-US" altLang="zh-CN" sz="2800" b="1" dirty="0">
                <a:solidFill>
                  <a:srgbClr val="FFFF00"/>
                </a:solidFill>
                <a:ea typeface="黑体" pitchFamily="2" charset="-122"/>
              </a:rPr>
              <a:t>LS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zh-CN" altLang="en-US" sz="2800" b="1" dirty="0">
                <a:ea typeface="黑体" pitchFamily="2" charset="-122"/>
              </a:rPr>
              <a:t> 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高态</a:t>
            </a:r>
            <a:r>
              <a:rPr lang="zh-CN" altLang="en-US" sz="2800" b="1" dirty="0">
                <a:ea typeface="黑体" pitchFamily="2" charset="-122"/>
              </a:rPr>
              <a:t>: 3.84 – 2.0 = 1.84</a:t>
            </a:r>
            <a:r>
              <a:rPr lang="en-US" altLang="zh-CN" sz="2800" b="1" dirty="0">
                <a:ea typeface="黑体" pitchFamily="2" charset="-122"/>
              </a:rPr>
              <a:t>V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zh-CN" altLang="en-US" sz="2800" b="1" dirty="0">
                <a:ea typeface="黑体" pitchFamily="2" charset="-122"/>
              </a:rPr>
              <a:t> 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低态</a:t>
            </a:r>
            <a:r>
              <a:rPr lang="zh-CN" altLang="en-US" sz="2800" b="1" dirty="0">
                <a:ea typeface="黑体" pitchFamily="2" charset="-122"/>
              </a:rPr>
              <a:t>: </a:t>
            </a:r>
            <a:r>
              <a:rPr lang="zh-CN" altLang="en-US" sz="2800" b="1" dirty="0" smtClean="0">
                <a:ea typeface="黑体" pitchFamily="2" charset="-122"/>
              </a:rPr>
              <a:t>0.</a:t>
            </a:r>
            <a:r>
              <a:rPr lang="en-US" altLang="zh-CN" sz="2800" b="1" dirty="0" smtClean="0">
                <a:ea typeface="黑体" pitchFamily="2" charset="-122"/>
              </a:rPr>
              <a:t>8</a:t>
            </a:r>
            <a:r>
              <a:rPr lang="zh-CN" altLang="en-US" sz="2800" b="1" dirty="0" smtClean="0">
                <a:ea typeface="黑体" pitchFamily="2" charset="-122"/>
              </a:rPr>
              <a:t> </a:t>
            </a:r>
            <a:r>
              <a:rPr lang="zh-CN" altLang="en-US" sz="2800" b="1" dirty="0">
                <a:ea typeface="黑体" pitchFamily="2" charset="-122"/>
              </a:rPr>
              <a:t>– 0</a:t>
            </a:r>
            <a:r>
              <a:rPr lang="zh-CN" altLang="en-US" sz="2800" b="1" dirty="0" smtClean="0">
                <a:ea typeface="黑体" pitchFamily="2" charset="-122"/>
              </a:rPr>
              <a:t>.</a:t>
            </a:r>
            <a:r>
              <a:rPr lang="en-US" altLang="zh-CN" sz="2800" b="1" dirty="0" smtClean="0">
                <a:ea typeface="黑体" pitchFamily="2" charset="-122"/>
              </a:rPr>
              <a:t>33</a:t>
            </a:r>
            <a:r>
              <a:rPr lang="zh-CN" altLang="en-US" sz="2800" b="1" dirty="0" smtClean="0">
                <a:ea typeface="黑体" pitchFamily="2" charset="-122"/>
              </a:rPr>
              <a:t> </a:t>
            </a:r>
            <a:r>
              <a:rPr lang="zh-CN" altLang="en-US" sz="2800" b="1" dirty="0">
                <a:ea typeface="黑体" pitchFamily="2" charset="-122"/>
              </a:rPr>
              <a:t>= 0.47</a:t>
            </a:r>
            <a:r>
              <a:rPr lang="en-US" altLang="zh-CN" sz="2800" b="1" dirty="0">
                <a:ea typeface="黑体" pitchFamily="2" charset="-122"/>
              </a:rPr>
              <a:t>V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4950" y="148208"/>
            <a:ext cx="8223250" cy="3352800"/>
            <a:chOff x="148" y="480"/>
            <a:chExt cx="5180" cy="211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48" y="480"/>
              <a:ext cx="2505" cy="2060"/>
              <a:chOff x="244" y="1296"/>
              <a:chExt cx="2505" cy="2060"/>
            </a:xfrm>
          </p:grpSpPr>
          <p:sp>
            <p:nvSpPr>
              <p:cNvPr id="225285" name="Rectangle 5"/>
              <p:cNvSpPr>
                <a:spLocks noChangeArrowheads="1"/>
              </p:cNvSpPr>
              <p:nvPr/>
            </p:nvSpPr>
            <p:spPr bwMode="auto">
              <a:xfrm>
                <a:off x="1008" y="3032"/>
                <a:ext cx="1104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286" name="Rectangle 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1104" cy="576"/>
              </a:xfrm>
              <a:prstGeom prst="rect">
                <a:avLst/>
              </a:prstGeom>
              <a:solidFill>
                <a:srgbClr val="91610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287" name="Rectangle 7"/>
              <p:cNvSpPr>
                <a:spLocks noChangeArrowheads="1"/>
              </p:cNvSpPr>
              <p:nvPr/>
            </p:nvSpPr>
            <p:spPr bwMode="auto">
              <a:xfrm>
                <a:off x="1008" y="1624"/>
                <a:ext cx="1104" cy="164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Ctr="1"/>
              <a:lstStyle/>
              <a:p>
                <a:pPr algn="ctr">
                  <a:lnSpc>
                    <a:spcPct val="150000"/>
                  </a:lnSpc>
                </a:pPr>
                <a:endParaRPr lang="zh-CN" altLang="en-US" b="1" dirty="0">
                  <a:ea typeface="黑体" pitchFamily="2" charset="-122"/>
                </a:endParaRPr>
              </a:p>
              <a:p>
                <a:pPr algn="ctr">
                  <a:lnSpc>
                    <a:spcPct val="130000"/>
                  </a:lnSpc>
                </a:pPr>
                <a:endParaRPr lang="zh-CN" altLang="en-US" b="1" dirty="0">
                  <a:ea typeface="黑体" pitchFamily="2" charset="-122"/>
                </a:endParaRPr>
              </a:p>
              <a:p>
                <a:pPr algn="ctr">
                  <a:lnSpc>
                    <a:spcPct val="130000"/>
                  </a:lnSpc>
                </a:pPr>
                <a:endParaRPr lang="zh-CN" altLang="en-US" b="1" dirty="0">
                  <a:ea typeface="黑体" pitchFamily="2" charset="-122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CN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黑体" pitchFamily="2" charset="-122"/>
                  </a:rPr>
                  <a:t>不正常状态</a:t>
                </a:r>
              </a:p>
            </p:txBody>
          </p:sp>
          <p:sp>
            <p:nvSpPr>
              <p:cNvPr id="225288" name="Rectangle 8"/>
              <p:cNvSpPr>
                <a:spLocks noChangeArrowheads="1"/>
              </p:cNvSpPr>
              <p:nvPr/>
            </p:nvSpPr>
            <p:spPr bwMode="auto">
              <a:xfrm>
                <a:off x="2173" y="2838"/>
                <a:ext cx="576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 err="1">
                    <a:solidFill>
                      <a:schemeClr val="accent1"/>
                    </a:solidFill>
                    <a:ea typeface="楷体_GB2312" pitchFamily="49" charset="-122"/>
                  </a:rPr>
                  <a:t>V</a:t>
                </a:r>
                <a:r>
                  <a:rPr lang="en-US" altLang="zh-CN" b="1" baseline="-25000" dirty="0" err="1">
                    <a:solidFill>
                      <a:schemeClr val="accent1"/>
                    </a:solidFill>
                    <a:ea typeface="楷体_GB2312" pitchFamily="49" charset="-122"/>
                  </a:rPr>
                  <a:t>OLmax</a:t>
                </a:r>
                <a:endParaRPr lang="en-US" altLang="zh-CN" b="1" baseline="-25000" dirty="0">
                  <a:solidFill>
                    <a:schemeClr val="accent1"/>
                  </a:solidFill>
                  <a:ea typeface="楷体_GB2312" pitchFamily="49" charset="-122"/>
                </a:endParaRPr>
              </a:p>
              <a:p>
                <a:r>
                  <a:rPr lang="zh-CN" altLang="en-US" b="1" dirty="0">
                    <a:solidFill>
                      <a:schemeClr val="accent1"/>
                    </a:solidFill>
                    <a:ea typeface="楷体_GB2312" pitchFamily="49" charset="-122"/>
                  </a:rPr>
                  <a:t>0.33</a:t>
                </a:r>
                <a:endParaRPr lang="zh-CN" altLang="en-US" b="1" dirty="0">
                  <a:ea typeface="楷体_GB2312" pitchFamily="49" charset="-122"/>
                </a:endParaRPr>
              </a:p>
            </p:txBody>
          </p:sp>
          <p:sp>
            <p:nvSpPr>
              <p:cNvPr id="225289" name="Rectangle 9"/>
              <p:cNvSpPr>
                <a:spLocks noChangeArrowheads="1"/>
              </p:cNvSpPr>
              <p:nvPr/>
            </p:nvSpPr>
            <p:spPr bwMode="auto">
              <a:xfrm>
                <a:off x="244" y="2736"/>
                <a:ext cx="716" cy="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zh-CN" b="1" dirty="0" err="1" smtClean="0">
                    <a:solidFill>
                      <a:schemeClr val="accent1"/>
                    </a:solidFill>
                    <a:ea typeface="楷体_GB2312" pitchFamily="49" charset="-122"/>
                  </a:rPr>
                  <a:t>V</a:t>
                </a:r>
                <a:r>
                  <a:rPr lang="en-US" altLang="zh-CN" b="1" baseline="-25000" dirty="0" err="1" smtClean="0">
                    <a:solidFill>
                      <a:schemeClr val="accent1"/>
                    </a:solidFill>
                    <a:ea typeface="楷体_GB2312" pitchFamily="49" charset="-122"/>
                  </a:rPr>
                  <a:t>ILmax</a:t>
                </a:r>
                <a:endParaRPr lang="en-US" altLang="zh-CN" b="1" baseline="-25000" dirty="0">
                  <a:solidFill>
                    <a:schemeClr val="accent1"/>
                  </a:solidFill>
                  <a:ea typeface="楷体_GB2312" pitchFamily="49" charset="-122"/>
                </a:endParaRPr>
              </a:p>
              <a:p>
                <a:pPr algn="r"/>
                <a:r>
                  <a:rPr lang="zh-CN" altLang="en-US" b="1" dirty="0">
                    <a:solidFill>
                      <a:schemeClr val="accent1"/>
                    </a:solidFill>
                    <a:ea typeface="楷体_GB2312" pitchFamily="49" charset="-122"/>
                  </a:rPr>
                  <a:t>0.8</a:t>
                </a:r>
              </a:p>
            </p:txBody>
          </p:sp>
          <p:sp>
            <p:nvSpPr>
              <p:cNvPr id="225290" name="Rectangle 10"/>
              <p:cNvSpPr>
                <a:spLocks noChangeArrowheads="1"/>
              </p:cNvSpPr>
              <p:nvPr/>
            </p:nvSpPr>
            <p:spPr bwMode="auto">
              <a:xfrm>
                <a:off x="496" y="2266"/>
                <a:ext cx="512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zh-CN" b="1">
                    <a:solidFill>
                      <a:schemeClr val="accent1"/>
                    </a:solidFill>
                    <a:ea typeface="楷体_GB2312" pitchFamily="49" charset="-122"/>
                  </a:rPr>
                  <a:t>V</a:t>
                </a:r>
                <a:r>
                  <a:rPr lang="en-US" altLang="zh-CN" b="1" baseline="-25000">
                    <a:solidFill>
                      <a:schemeClr val="accent1"/>
                    </a:solidFill>
                    <a:ea typeface="楷体_GB2312" pitchFamily="49" charset="-122"/>
                  </a:rPr>
                  <a:t>IHmin</a:t>
                </a:r>
              </a:p>
              <a:p>
                <a:pPr algn="r"/>
                <a:r>
                  <a:rPr lang="zh-CN" altLang="en-US" b="1">
                    <a:solidFill>
                      <a:schemeClr val="accent1"/>
                    </a:solidFill>
                    <a:ea typeface="楷体_GB2312" pitchFamily="49" charset="-122"/>
                  </a:rPr>
                  <a:t>2.0</a:t>
                </a:r>
                <a:endParaRPr lang="en-US" altLang="zh-CN" b="1">
                  <a:solidFill>
                    <a:schemeClr val="accent1"/>
                  </a:solidFill>
                  <a:ea typeface="楷体_GB2312" pitchFamily="49" charset="-122"/>
                </a:endParaRPr>
              </a:p>
            </p:txBody>
          </p:sp>
          <p:sp>
            <p:nvSpPr>
              <p:cNvPr id="225291" name="Rectangle 11"/>
              <p:cNvSpPr>
                <a:spLocks noChangeArrowheads="1"/>
              </p:cNvSpPr>
              <p:nvPr/>
            </p:nvSpPr>
            <p:spPr bwMode="auto">
              <a:xfrm>
                <a:off x="2112" y="1688"/>
                <a:ext cx="565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>
                    <a:solidFill>
                      <a:schemeClr val="accent1"/>
                    </a:solidFill>
                    <a:ea typeface="楷体_GB2312" pitchFamily="49" charset="-122"/>
                  </a:rPr>
                  <a:t>V</a:t>
                </a:r>
                <a:r>
                  <a:rPr lang="en-US" altLang="zh-CN" b="1" baseline="-25000">
                    <a:solidFill>
                      <a:schemeClr val="accent1"/>
                    </a:solidFill>
                    <a:ea typeface="楷体_GB2312" pitchFamily="49" charset="-122"/>
                  </a:rPr>
                  <a:t>OHmin</a:t>
                </a:r>
              </a:p>
              <a:p>
                <a:r>
                  <a:rPr lang="zh-CN" altLang="en-US" b="1">
                    <a:solidFill>
                      <a:schemeClr val="accent1"/>
                    </a:solidFill>
                    <a:ea typeface="楷体_GB2312" pitchFamily="49" charset="-122"/>
                  </a:rPr>
                  <a:t>3.84</a:t>
                </a:r>
                <a:endParaRPr lang="zh-CN" altLang="en-US" b="1">
                  <a:ea typeface="楷体_GB2312" pitchFamily="49" charset="-122"/>
                </a:endParaRPr>
              </a:p>
            </p:txBody>
          </p:sp>
          <p:sp>
            <p:nvSpPr>
              <p:cNvPr id="225292" name="Text Box 12"/>
              <p:cNvSpPr txBox="1">
                <a:spLocks noChangeArrowheads="1"/>
              </p:cNvSpPr>
              <p:nvPr/>
            </p:nvSpPr>
            <p:spPr bwMode="auto">
              <a:xfrm>
                <a:off x="1187" y="1296"/>
                <a:ext cx="75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>
                    <a:latin typeface="Tahoma" pitchFamily="34" charset="0"/>
                  </a:rPr>
                  <a:t>74HCT</a:t>
                </a:r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2906" y="488"/>
              <a:ext cx="2422" cy="2104"/>
              <a:chOff x="2788" y="1304"/>
              <a:chExt cx="2422" cy="2104"/>
            </a:xfrm>
          </p:grpSpPr>
          <p:sp>
            <p:nvSpPr>
              <p:cNvPr id="225294" name="Rectangle 14"/>
              <p:cNvSpPr>
                <a:spLocks noChangeArrowheads="1"/>
              </p:cNvSpPr>
              <p:nvPr/>
            </p:nvSpPr>
            <p:spPr bwMode="auto">
              <a:xfrm>
                <a:off x="3504" y="3032"/>
                <a:ext cx="1104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295" name="Rectangle 15"/>
              <p:cNvSpPr>
                <a:spLocks noChangeArrowheads="1"/>
              </p:cNvSpPr>
              <p:nvPr/>
            </p:nvSpPr>
            <p:spPr bwMode="auto">
              <a:xfrm>
                <a:off x="3504" y="2312"/>
                <a:ext cx="1104" cy="240"/>
              </a:xfrm>
              <a:prstGeom prst="rect">
                <a:avLst/>
              </a:prstGeom>
              <a:solidFill>
                <a:srgbClr val="91610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296" name="Rectangle 16"/>
              <p:cNvSpPr>
                <a:spLocks noChangeArrowheads="1"/>
              </p:cNvSpPr>
              <p:nvPr/>
            </p:nvSpPr>
            <p:spPr bwMode="auto">
              <a:xfrm>
                <a:off x="3504" y="1624"/>
                <a:ext cx="1104" cy="164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Ctr="1"/>
              <a:lstStyle/>
              <a:p>
                <a:pPr algn="ctr">
                  <a:lnSpc>
                    <a:spcPct val="150000"/>
                  </a:lnSpc>
                </a:pPr>
                <a:endParaRPr lang="zh-CN" altLang="en-US" b="1" dirty="0">
                  <a:ea typeface="黑体" pitchFamily="2" charset="-122"/>
                </a:endParaRPr>
              </a:p>
              <a:p>
                <a:pPr algn="ctr">
                  <a:lnSpc>
                    <a:spcPct val="130000"/>
                  </a:lnSpc>
                </a:pPr>
                <a:endParaRPr lang="zh-CN" altLang="en-US" b="1" dirty="0">
                  <a:ea typeface="黑体" pitchFamily="2" charset="-122"/>
                </a:endParaRPr>
              </a:p>
              <a:p>
                <a:pPr algn="ctr">
                  <a:lnSpc>
                    <a:spcPct val="130000"/>
                  </a:lnSpc>
                </a:pPr>
                <a:endParaRPr lang="zh-CN" altLang="en-US" b="1" dirty="0">
                  <a:ea typeface="黑体" pitchFamily="2" charset="-122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CN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黑体" pitchFamily="2" charset="-122"/>
                  </a:rPr>
                  <a:t>不正常状态</a:t>
                </a:r>
              </a:p>
              <a:p>
                <a:pPr algn="ctr">
                  <a:lnSpc>
                    <a:spcPct val="110000"/>
                  </a:lnSpc>
                </a:pPr>
                <a:endParaRPr lang="zh-CN" altLang="en-US" b="1" dirty="0">
                  <a:ea typeface="黑体" pitchFamily="2" charset="-122"/>
                </a:endParaRPr>
              </a:p>
            </p:txBody>
          </p:sp>
          <p:sp>
            <p:nvSpPr>
              <p:cNvPr id="225297" name="Rectangle 17"/>
              <p:cNvSpPr>
                <a:spLocks noChangeArrowheads="1"/>
              </p:cNvSpPr>
              <p:nvPr/>
            </p:nvSpPr>
            <p:spPr bwMode="auto">
              <a:xfrm>
                <a:off x="4634" y="2890"/>
                <a:ext cx="576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>
                    <a:solidFill>
                      <a:schemeClr val="accent1"/>
                    </a:solidFill>
                    <a:ea typeface="楷体_GB2312" pitchFamily="49" charset="-122"/>
                  </a:rPr>
                  <a:t>V</a:t>
                </a:r>
                <a:r>
                  <a:rPr lang="en-US" altLang="zh-CN" b="1" baseline="-25000">
                    <a:solidFill>
                      <a:schemeClr val="accent1"/>
                    </a:solidFill>
                    <a:ea typeface="楷体_GB2312" pitchFamily="49" charset="-122"/>
                  </a:rPr>
                  <a:t>OLmax</a:t>
                </a:r>
              </a:p>
              <a:p>
                <a:r>
                  <a:rPr lang="zh-CN" altLang="en-US" b="1">
                    <a:solidFill>
                      <a:schemeClr val="accent1"/>
                    </a:solidFill>
                    <a:ea typeface="楷体_GB2312" pitchFamily="49" charset="-122"/>
                  </a:rPr>
                  <a:t>0.5</a:t>
                </a:r>
                <a:endParaRPr lang="zh-CN" altLang="en-US" b="1">
                  <a:ea typeface="楷体_GB2312" pitchFamily="49" charset="-122"/>
                </a:endParaRPr>
              </a:p>
            </p:txBody>
          </p:sp>
          <p:sp>
            <p:nvSpPr>
              <p:cNvPr id="225298" name="Rectangle 18"/>
              <p:cNvSpPr>
                <a:spLocks noChangeArrowheads="1"/>
              </p:cNvSpPr>
              <p:nvPr/>
            </p:nvSpPr>
            <p:spPr bwMode="auto">
              <a:xfrm>
                <a:off x="4608" y="2026"/>
                <a:ext cx="565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>
                    <a:solidFill>
                      <a:schemeClr val="accent1"/>
                    </a:solidFill>
                    <a:ea typeface="楷体_GB2312" pitchFamily="49" charset="-122"/>
                  </a:rPr>
                  <a:t>V</a:t>
                </a:r>
                <a:r>
                  <a:rPr lang="en-US" altLang="zh-CN" b="1" baseline="-25000">
                    <a:solidFill>
                      <a:schemeClr val="accent1"/>
                    </a:solidFill>
                    <a:ea typeface="楷体_GB2312" pitchFamily="49" charset="-122"/>
                  </a:rPr>
                  <a:t>OHmin</a:t>
                </a:r>
              </a:p>
              <a:p>
                <a:r>
                  <a:rPr lang="zh-CN" altLang="en-US" b="1">
                    <a:solidFill>
                      <a:schemeClr val="accent1"/>
                    </a:solidFill>
                    <a:ea typeface="楷体_GB2312" pitchFamily="49" charset="-122"/>
                  </a:rPr>
                  <a:t>2.7</a:t>
                </a:r>
                <a:endParaRPr lang="zh-CN" altLang="en-US" b="1">
                  <a:ea typeface="楷体_GB2312" pitchFamily="49" charset="-122"/>
                </a:endParaRPr>
              </a:p>
            </p:txBody>
          </p:sp>
          <p:sp>
            <p:nvSpPr>
              <p:cNvPr id="225299" name="Rectangle 19"/>
              <p:cNvSpPr>
                <a:spLocks noChangeArrowheads="1"/>
              </p:cNvSpPr>
              <p:nvPr/>
            </p:nvSpPr>
            <p:spPr bwMode="auto">
              <a:xfrm>
                <a:off x="2992" y="2304"/>
                <a:ext cx="512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zh-CN" b="1">
                    <a:solidFill>
                      <a:schemeClr val="accent1"/>
                    </a:solidFill>
                    <a:ea typeface="楷体_GB2312" pitchFamily="49" charset="-122"/>
                  </a:rPr>
                  <a:t>V</a:t>
                </a:r>
                <a:r>
                  <a:rPr lang="en-US" altLang="zh-CN" b="1" baseline="-25000">
                    <a:solidFill>
                      <a:schemeClr val="accent1"/>
                    </a:solidFill>
                    <a:ea typeface="楷体_GB2312" pitchFamily="49" charset="-122"/>
                  </a:rPr>
                  <a:t>IHmin</a:t>
                </a:r>
              </a:p>
              <a:p>
                <a:pPr algn="r"/>
                <a:r>
                  <a:rPr lang="zh-CN" altLang="en-US" b="1">
                    <a:solidFill>
                      <a:schemeClr val="accent1"/>
                    </a:solidFill>
                    <a:ea typeface="楷体_GB2312" pitchFamily="49" charset="-122"/>
                  </a:rPr>
                  <a:t>2.0</a:t>
                </a:r>
                <a:endParaRPr lang="zh-CN" altLang="en-US" b="1">
                  <a:ea typeface="楷体_GB2312" pitchFamily="49" charset="-122"/>
                </a:endParaRPr>
              </a:p>
            </p:txBody>
          </p:sp>
          <p:sp>
            <p:nvSpPr>
              <p:cNvPr id="225300" name="Rectangle 20"/>
              <p:cNvSpPr>
                <a:spLocks noChangeArrowheads="1"/>
              </p:cNvSpPr>
              <p:nvPr/>
            </p:nvSpPr>
            <p:spPr bwMode="auto">
              <a:xfrm>
                <a:off x="2788" y="2756"/>
                <a:ext cx="716" cy="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zh-CN" b="1" dirty="0" err="1" smtClean="0">
                    <a:solidFill>
                      <a:schemeClr val="accent1"/>
                    </a:solidFill>
                    <a:ea typeface="楷体_GB2312" pitchFamily="49" charset="-122"/>
                  </a:rPr>
                  <a:t>V</a:t>
                </a:r>
                <a:r>
                  <a:rPr lang="en-US" altLang="zh-CN" b="1" baseline="-25000" dirty="0" err="1" smtClean="0">
                    <a:solidFill>
                      <a:schemeClr val="accent1"/>
                    </a:solidFill>
                    <a:ea typeface="楷体_GB2312" pitchFamily="49" charset="-122"/>
                  </a:rPr>
                  <a:t>ILmax</a:t>
                </a:r>
                <a:endParaRPr lang="en-US" altLang="zh-CN" b="1" baseline="-25000" dirty="0">
                  <a:solidFill>
                    <a:schemeClr val="accent1"/>
                  </a:solidFill>
                  <a:ea typeface="楷体_GB2312" pitchFamily="49" charset="-122"/>
                </a:endParaRPr>
              </a:p>
              <a:p>
                <a:pPr algn="r"/>
                <a:r>
                  <a:rPr lang="zh-CN" altLang="en-US" b="1" dirty="0">
                    <a:solidFill>
                      <a:schemeClr val="accent1"/>
                    </a:solidFill>
                    <a:ea typeface="楷体_GB2312" pitchFamily="49" charset="-122"/>
                  </a:rPr>
                  <a:t>0.8</a:t>
                </a:r>
                <a:endParaRPr lang="zh-CN" altLang="en-US" b="1" dirty="0">
                  <a:ea typeface="楷体_GB2312" pitchFamily="49" charset="-122"/>
                </a:endParaRPr>
              </a:p>
            </p:txBody>
          </p:sp>
          <p:sp>
            <p:nvSpPr>
              <p:cNvPr id="225301" name="Text Box 21"/>
              <p:cNvSpPr txBox="1">
                <a:spLocks noChangeArrowheads="1"/>
              </p:cNvSpPr>
              <p:nvPr/>
            </p:nvSpPr>
            <p:spPr bwMode="auto">
              <a:xfrm>
                <a:off x="3840" y="1304"/>
                <a:ext cx="59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>
                    <a:latin typeface="Tahoma" pitchFamily="34" charset="0"/>
                  </a:rPr>
                  <a:t>74LS</a:t>
                </a:r>
              </a:p>
            </p:txBody>
          </p:sp>
        </p:grpSp>
      </p:grpSp>
      <p:sp>
        <p:nvSpPr>
          <p:cNvPr id="225302" name="Text Box 22"/>
          <p:cNvSpPr txBox="1">
            <a:spLocks noChangeArrowheads="1"/>
          </p:cNvSpPr>
          <p:nvPr/>
        </p:nvSpPr>
        <p:spPr bwMode="auto">
          <a:xfrm>
            <a:off x="5076056" y="3888455"/>
            <a:ext cx="3677610" cy="177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FF00"/>
                </a:solidFill>
                <a:ea typeface="黑体" pitchFamily="2" charset="-122"/>
              </a:rPr>
              <a:t>74</a:t>
            </a:r>
            <a:r>
              <a:rPr lang="en-US" altLang="zh-CN" sz="2800" b="1" dirty="0">
                <a:solidFill>
                  <a:srgbClr val="FFFF00"/>
                </a:solidFill>
                <a:ea typeface="黑体" pitchFamily="2" charset="-122"/>
              </a:rPr>
              <a:t>LS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驱动</a:t>
            </a:r>
            <a:r>
              <a:rPr lang="en-US" altLang="zh-CN" sz="2800" b="1" dirty="0">
                <a:solidFill>
                  <a:srgbClr val="FFFF00"/>
                </a:solidFill>
                <a:ea typeface="黑体" pitchFamily="2" charset="-122"/>
              </a:rPr>
              <a:t>74HCT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zh-CN" altLang="en-US" sz="2800" b="1" dirty="0">
                <a:ea typeface="黑体" pitchFamily="2" charset="-122"/>
              </a:rPr>
              <a:t> 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高态</a:t>
            </a:r>
            <a:r>
              <a:rPr lang="zh-CN" altLang="en-US" sz="2800" b="1" dirty="0">
                <a:ea typeface="黑体" pitchFamily="2" charset="-122"/>
              </a:rPr>
              <a:t>: 2.7 – 2.0 = 0.7</a:t>
            </a:r>
            <a:r>
              <a:rPr lang="en-US" altLang="zh-CN" sz="2800" b="1" dirty="0">
                <a:ea typeface="黑体" pitchFamily="2" charset="-122"/>
              </a:rPr>
              <a:t>V</a:t>
            </a:r>
            <a:endParaRPr lang="zh-CN" altLang="en-US" sz="2800" b="1" dirty="0">
              <a:ea typeface="黑体" pitchFamily="2" charset="-122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zh-CN" altLang="en-US" sz="2800" b="1" dirty="0">
                <a:ea typeface="黑体" pitchFamily="2" charset="-122"/>
              </a:rPr>
              <a:t> 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低态</a:t>
            </a:r>
            <a:r>
              <a:rPr lang="zh-CN" altLang="en-US" sz="2800" b="1" dirty="0">
                <a:ea typeface="黑体" pitchFamily="2" charset="-122"/>
              </a:rPr>
              <a:t>: </a:t>
            </a:r>
            <a:r>
              <a:rPr lang="zh-CN" altLang="en-US" sz="2800" b="1" dirty="0" smtClean="0">
                <a:ea typeface="黑体" pitchFamily="2" charset="-122"/>
              </a:rPr>
              <a:t>0.</a:t>
            </a:r>
            <a:r>
              <a:rPr lang="en-US" altLang="zh-CN" sz="2800" b="1" dirty="0" smtClean="0">
                <a:ea typeface="黑体" pitchFamily="2" charset="-122"/>
              </a:rPr>
              <a:t>8</a:t>
            </a:r>
            <a:r>
              <a:rPr lang="zh-CN" altLang="en-US" sz="2800" b="1" dirty="0" smtClean="0">
                <a:ea typeface="黑体" pitchFamily="2" charset="-122"/>
              </a:rPr>
              <a:t> </a:t>
            </a:r>
            <a:r>
              <a:rPr lang="zh-CN" altLang="en-US" sz="2800" b="1" dirty="0">
                <a:ea typeface="黑体" pitchFamily="2" charset="-122"/>
              </a:rPr>
              <a:t>– 0</a:t>
            </a:r>
            <a:r>
              <a:rPr lang="zh-CN" altLang="en-US" sz="2800" b="1" dirty="0" smtClean="0">
                <a:ea typeface="黑体" pitchFamily="2" charset="-122"/>
              </a:rPr>
              <a:t>.</a:t>
            </a:r>
            <a:r>
              <a:rPr lang="en-US" altLang="zh-CN" sz="2800" b="1" dirty="0" smtClean="0">
                <a:ea typeface="黑体" pitchFamily="2" charset="-122"/>
              </a:rPr>
              <a:t>5</a:t>
            </a:r>
            <a:r>
              <a:rPr lang="zh-CN" altLang="en-US" sz="2800" b="1" dirty="0" smtClean="0">
                <a:ea typeface="黑体" pitchFamily="2" charset="-122"/>
              </a:rPr>
              <a:t> = </a:t>
            </a:r>
            <a:r>
              <a:rPr lang="zh-CN" altLang="en-US" sz="2800" b="1" dirty="0">
                <a:ea typeface="黑体" pitchFamily="2" charset="-122"/>
              </a:rPr>
              <a:t>0.3</a:t>
            </a:r>
            <a:r>
              <a:rPr lang="en-US" altLang="zh-CN" sz="2800" b="1" dirty="0">
                <a:ea typeface="黑体" pitchFamily="2" charset="-122"/>
              </a:rPr>
              <a:t>V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11088" y="5987497"/>
            <a:ext cx="85425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可见，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它们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满足彼此的直流噪声容限（</a:t>
            </a:r>
            <a:r>
              <a:rPr lang="zh-CN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值</a:t>
            </a:r>
            <a:r>
              <a:rPr lang="en-US" altLang="zh-C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&gt;0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）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5" name="灯片编号占位符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D5D8-2F5E-4D45-9133-1E552CC3DE09}" type="slidenum">
              <a:rPr lang="zh-CN" altLang="en-US" smtClean="0"/>
              <a:pPr/>
              <a:t>74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2" grpId="0"/>
      <p:bldP spid="225302" grpId="0"/>
      <p:bldP spid="2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ext Box 2"/>
          <p:cNvSpPr txBox="1">
            <a:spLocks noChangeArrowheads="1"/>
          </p:cNvSpPr>
          <p:nvPr/>
        </p:nvSpPr>
        <p:spPr bwMode="auto">
          <a:xfrm>
            <a:off x="-15382" y="3786190"/>
            <a:ext cx="6389891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latin typeface="华文新魏" pitchFamily="2" charset="-122"/>
                <a:ea typeface="华文新魏" pitchFamily="2" charset="-122"/>
              </a:rPr>
              <a:t>74HCT</a:t>
            </a:r>
            <a:r>
              <a:rPr lang="zh-CN" altLang="en-US" sz="2800" b="1" dirty="0" smtClean="0">
                <a:latin typeface="黑体" pitchFamily="2" charset="-122"/>
                <a:ea typeface="黑体" pitchFamily="2" charset="-122"/>
              </a:rPr>
              <a:t>（</a:t>
            </a:r>
            <a:r>
              <a:rPr lang="zh-CN" altLang="en-US" sz="2800" b="1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看输出</a:t>
            </a:r>
            <a:r>
              <a:rPr lang="zh-CN" altLang="en-US" sz="2800" b="1" dirty="0" smtClean="0">
                <a:latin typeface="黑体" pitchFamily="2" charset="-122"/>
                <a:ea typeface="黑体" pitchFamily="2" charset="-122"/>
              </a:rPr>
              <a:t>）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驱动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74</a:t>
            </a:r>
            <a:r>
              <a:rPr lang="en-US" altLang="zh-CN" sz="2800" b="1" dirty="0" smtClean="0">
                <a:latin typeface="华文新魏" pitchFamily="2" charset="-122"/>
                <a:ea typeface="华文新魏" pitchFamily="2" charset="-122"/>
              </a:rPr>
              <a:t>LS</a:t>
            </a:r>
            <a:r>
              <a:rPr lang="zh-CN" altLang="en-US" sz="2800" b="1" dirty="0" smtClean="0">
                <a:latin typeface="黑体" pitchFamily="2" charset="-122"/>
                <a:ea typeface="黑体" pitchFamily="2" charset="-122"/>
              </a:rPr>
              <a:t>（</a:t>
            </a:r>
            <a:r>
              <a:rPr lang="zh-CN" altLang="en-US" sz="2800" b="1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看输入</a:t>
            </a:r>
            <a:r>
              <a:rPr lang="zh-CN" altLang="en-US" sz="2800" b="1" dirty="0" smtClean="0">
                <a:latin typeface="黑体" pitchFamily="2" charset="-122"/>
                <a:ea typeface="黑体" pitchFamily="2" charset="-122"/>
              </a:rPr>
              <a:t>）</a:t>
            </a:r>
            <a:endParaRPr lang="en-US" altLang="zh-CN" sz="2800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357158" y="214290"/>
            <a:ext cx="1635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2、扇出</a:t>
            </a:r>
            <a:endParaRPr lang="en-US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graphicFrame>
        <p:nvGraphicFramePr>
          <p:cNvPr id="2263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41639041"/>
              </p:ext>
            </p:extLst>
          </p:nvPr>
        </p:nvGraphicFramePr>
        <p:xfrm>
          <a:off x="198932" y="5072074"/>
          <a:ext cx="2743200" cy="1003300"/>
        </p:xfrm>
        <a:graphic>
          <a:graphicData uri="http://schemas.openxmlformats.org/presentationml/2006/ole">
            <p:oleObj spid="_x0000_s313739" name="Equation" r:id="rId4" imgW="37790640" imgH="13808160" progId="Equation.3">
              <p:embed/>
            </p:oleObj>
          </a:graphicData>
        </a:graphic>
      </p:graphicFrame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3635896" y="4434832"/>
            <a:ext cx="1980029" cy="54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Clr>
                <a:srgbClr val="FFFF00"/>
              </a:buClr>
            </a:pPr>
            <a:r>
              <a:rPr lang="zh-CN" alt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高</a:t>
            </a:r>
            <a:r>
              <a:rPr lang="zh-CN" alt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态扇出：</a:t>
            </a:r>
            <a:endParaRPr lang="en-US" altLang="zh-CN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graphicFrame>
        <p:nvGraphicFramePr>
          <p:cNvPr id="2263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35719276"/>
              </p:ext>
            </p:extLst>
          </p:nvPr>
        </p:nvGraphicFramePr>
        <p:xfrm>
          <a:off x="5572132" y="4135438"/>
          <a:ext cx="3313112" cy="1082675"/>
        </p:xfrm>
        <a:graphic>
          <a:graphicData uri="http://schemas.openxmlformats.org/presentationml/2006/ole">
            <p:oleObj spid="_x0000_s313740" name="公式" r:id="rId5" imgW="1358640" imgH="444240" progId="Equation.3">
              <p:embed/>
            </p:oleObj>
          </a:graphicData>
        </a:graphic>
      </p:graphicFrame>
      <p:sp>
        <p:nvSpPr>
          <p:cNvPr id="226320" name="Text Box 16"/>
          <p:cNvSpPr txBox="1">
            <a:spLocks noChangeArrowheads="1"/>
          </p:cNvSpPr>
          <p:nvPr/>
        </p:nvSpPr>
        <p:spPr bwMode="auto">
          <a:xfrm>
            <a:off x="3428992" y="5481655"/>
            <a:ext cx="57502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总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扇出：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min(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低态扇出，高态扇出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)</a:t>
            </a:r>
          </a:p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=min(200,10)=10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77757" y="982984"/>
            <a:ext cx="10826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P102</a:t>
            </a:r>
            <a:endParaRPr lang="en-US" altLang="zh-CN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表3</a:t>
            </a:r>
            <a:r>
              <a:rPr lang="zh-CN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-</a:t>
            </a:r>
            <a:r>
              <a:rPr lang="en-US" altLang="zh-CN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7</a:t>
            </a:r>
            <a:endParaRPr lang="zh-CN" alt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P101</a:t>
            </a:r>
            <a:endParaRPr lang="en-US" altLang="zh-CN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表3</a:t>
            </a:r>
            <a:r>
              <a:rPr lang="zh-CN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-</a:t>
            </a:r>
            <a:r>
              <a:rPr lang="en-US" altLang="zh-CN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6</a:t>
            </a:r>
            <a:endParaRPr lang="zh-CN" alt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7981921" y="1631056"/>
            <a:ext cx="1261884" cy="12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P116</a:t>
            </a:r>
            <a:endParaRPr lang="en-US" altLang="zh-CN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表3-11</a:t>
            </a:r>
          </a:p>
        </p:txBody>
      </p:sp>
      <p:grpSp>
        <p:nvGrpSpPr>
          <p:cNvPr id="21" name="Group 3"/>
          <p:cNvGrpSpPr>
            <a:grpSpLocks/>
          </p:cNvGrpSpPr>
          <p:nvPr/>
        </p:nvGrpSpPr>
        <p:grpSpPr bwMode="auto">
          <a:xfrm>
            <a:off x="1214406" y="785794"/>
            <a:ext cx="6770688" cy="2928938"/>
            <a:chOff x="912" y="480"/>
            <a:chExt cx="4265" cy="1845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912" y="480"/>
              <a:ext cx="1687" cy="1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b="1" dirty="0">
                  <a:latin typeface="Tahoma" pitchFamily="34" charset="0"/>
                </a:rPr>
                <a:t>CMOS: 74HCT</a:t>
              </a:r>
              <a:endParaRPr lang="en-US" altLang="zh-CN" b="1" dirty="0">
                <a:latin typeface="Tahoma" pitchFamily="34" charset="0"/>
                <a:ea typeface="楷体_GB2312" pitchFamily="49" charset="-122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b="1" dirty="0">
                  <a:solidFill>
                    <a:schemeClr val="accent1"/>
                  </a:solidFill>
                  <a:latin typeface="Tahoma" pitchFamily="34" charset="0"/>
                  <a:ea typeface="楷体_GB2312" pitchFamily="49" charset="-122"/>
                </a:rPr>
                <a:t>I</a:t>
              </a:r>
              <a:r>
                <a:rPr lang="en-US" altLang="zh-CN" b="1" baseline="-25000" dirty="0">
                  <a:solidFill>
                    <a:schemeClr val="accent1"/>
                  </a:solidFill>
                  <a:latin typeface="Tahoma" pitchFamily="34" charset="0"/>
                  <a:ea typeface="楷体_GB2312" pitchFamily="49" charset="-122"/>
                </a:rPr>
                <a:t>OH </a:t>
              </a:r>
              <a:r>
                <a:rPr lang="zh-CN" altLang="en-US" b="1" dirty="0">
                  <a:solidFill>
                    <a:schemeClr val="accent1"/>
                  </a:solidFill>
                  <a:latin typeface="Tahoma" pitchFamily="34" charset="0"/>
                  <a:ea typeface="楷体_GB2312" pitchFamily="49" charset="-122"/>
                </a:rPr>
                <a:t>= </a:t>
              </a:r>
              <a:r>
                <a:rPr lang="zh-CN" altLang="en-US" b="1" dirty="0">
                  <a:solidFill>
                    <a:schemeClr val="accent1"/>
                  </a:solidFill>
                  <a:latin typeface="Tahoma" pitchFamily="34" charset="0"/>
                  <a:ea typeface="黑体" pitchFamily="2" charset="-122"/>
                </a:rPr>
                <a:t>– </a:t>
              </a:r>
              <a:r>
                <a:rPr lang="zh-CN" altLang="en-US" b="1" dirty="0">
                  <a:solidFill>
                    <a:schemeClr val="accent1"/>
                  </a:solidFill>
                  <a:latin typeface="Tahoma" pitchFamily="34" charset="0"/>
                  <a:ea typeface="楷体_GB2312" pitchFamily="49" charset="-122"/>
                </a:rPr>
                <a:t>4 </a:t>
              </a:r>
              <a:r>
                <a:rPr lang="en-US" altLang="zh-CN" b="1" dirty="0" err="1">
                  <a:solidFill>
                    <a:schemeClr val="accent1"/>
                  </a:solidFill>
                  <a:latin typeface="Tahoma" pitchFamily="34" charset="0"/>
                  <a:ea typeface="楷体_GB2312" pitchFamily="49" charset="-122"/>
                </a:rPr>
                <a:t>mA</a:t>
              </a:r>
              <a:endParaRPr lang="en-US" altLang="zh-CN" b="1" dirty="0">
                <a:solidFill>
                  <a:schemeClr val="accent1"/>
                </a:solidFill>
                <a:latin typeface="Tahoma" pitchFamily="34" charset="0"/>
                <a:ea typeface="楷体_GB2312" pitchFamily="49" charset="-122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b="1" dirty="0">
                  <a:solidFill>
                    <a:srgbClr val="FFFF00"/>
                  </a:solidFill>
                  <a:latin typeface="Tahoma" pitchFamily="34" charset="0"/>
                  <a:ea typeface="楷体_GB2312" pitchFamily="49" charset="-122"/>
                </a:rPr>
                <a:t>I</a:t>
              </a:r>
              <a:r>
                <a:rPr lang="en-US" altLang="zh-CN" b="1" baseline="-25000" dirty="0">
                  <a:solidFill>
                    <a:srgbClr val="FFFF00"/>
                  </a:solidFill>
                  <a:latin typeface="Tahoma" pitchFamily="34" charset="0"/>
                  <a:ea typeface="楷体_GB2312" pitchFamily="49" charset="-122"/>
                </a:rPr>
                <a:t>OL  </a:t>
              </a:r>
              <a:r>
                <a:rPr lang="zh-CN" altLang="en-US" b="1" dirty="0">
                  <a:solidFill>
                    <a:srgbClr val="FFFF00"/>
                  </a:solidFill>
                  <a:latin typeface="Tahoma" pitchFamily="34" charset="0"/>
                  <a:ea typeface="楷体_GB2312" pitchFamily="49" charset="-122"/>
                </a:rPr>
                <a:t>=  4 </a:t>
              </a:r>
              <a:r>
                <a:rPr lang="en-US" altLang="zh-CN" b="1" dirty="0" err="1">
                  <a:solidFill>
                    <a:srgbClr val="FFFF00"/>
                  </a:solidFill>
                  <a:latin typeface="Tahoma" pitchFamily="34" charset="0"/>
                  <a:ea typeface="楷体_GB2312" pitchFamily="49" charset="-122"/>
                </a:rPr>
                <a:t>mA</a:t>
              </a:r>
              <a:endParaRPr lang="en-US" altLang="zh-CN" b="1" dirty="0">
                <a:solidFill>
                  <a:srgbClr val="FFFF00"/>
                </a:solidFill>
                <a:latin typeface="Tahoma" pitchFamily="34" charset="0"/>
                <a:ea typeface="楷体_GB2312" pitchFamily="49" charset="-122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b="1" dirty="0">
                  <a:latin typeface="Tahoma" pitchFamily="34" charset="0"/>
                  <a:ea typeface="楷体_GB2312" pitchFamily="49" charset="-122"/>
                </a:rPr>
                <a:t>I</a:t>
              </a:r>
              <a:r>
                <a:rPr lang="en-US" altLang="zh-CN" b="1" baseline="-25000" dirty="0">
                  <a:latin typeface="Tahoma" pitchFamily="34" charset="0"/>
                  <a:ea typeface="楷体_GB2312" pitchFamily="49" charset="-122"/>
                </a:rPr>
                <a:t>IH </a:t>
              </a:r>
              <a:r>
                <a:rPr lang="zh-CN" altLang="en-US" b="1" dirty="0">
                  <a:latin typeface="Tahoma" pitchFamily="34" charset="0"/>
                  <a:ea typeface="楷体_GB2312" pitchFamily="49" charset="-122"/>
                </a:rPr>
                <a:t>= 1 </a:t>
              </a:r>
              <a:r>
                <a:rPr lang="en-US" altLang="zh-CN" b="1" dirty="0">
                  <a:latin typeface="Tahoma" pitchFamily="34" charset="0"/>
                  <a:ea typeface="楷体_GB2312" pitchFamily="49" charset="-122"/>
                  <a:sym typeface="Symbol" pitchFamily="18" charset="2"/>
                </a:rPr>
                <a:t></a:t>
              </a:r>
              <a:r>
                <a:rPr lang="en-US" altLang="zh-CN" b="1" dirty="0">
                  <a:latin typeface="Tahoma" pitchFamily="34" charset="0"/>
                  <a:ea typeface="楷体_GB2312" pitchFamily="49" charset="-122"/>
                </a:rPr>
                <a:t>A</a:t>
              </a:r>
            </a:p>
            <a:p>
              <a:pPr>
                <a:lnSpc>
                  <a:spcPct val="130000"/>
                </a:lnSpc>
              </a:pPr>
              <a:r>
                <a:rPr lang="en-US" altLang="zh-CN" b="1" dirty="0">
                  <a:latin typeface="Tahoma" pitchFamily="34" charset="0"/>
                  <a:ea typeface="楷体_GB2312" pitchFamily="49" charset="-122"/>
                </a:rPr>
                <a:t>I</a:t>
              </a:r>
              <a:r>
                <a:rPr lang="en-US" altLang="zh-CN" b="1" baseline="-25000" dirty="0">
                  <a:latin typeface="Tahoma" pitchFamily="34" charset="0"/>
                  <a:ea typeface="楷体_GB2312" pitchFamily="49" charset="-122"/>
                </a:rPr>
                <a:t>IL  </a:t>
              </a:r>
              <a:r>
                <a:rPr lang="zh-CN" altLang="en-US" b="1" dirty="0">
                  <a:latin typeface="Tahoma" pitchFamily="34" charset="0"/>
                  <a:ea typeface="楷体_GB2312" pitchFamily="49" charset="-122"/>
                </a:rPr>
                <a:t>= </a:t>
              </a:r>
              <a:r>
                <a:rPr lang="zh-CN" altLang="en-US" b="1" dirty="0">
                  <a:latin typeface="Tahoma" pitchFamily="34" charset="0"/>
                  <a:ea typeface="黑体" pitchFamily="2" charset="-122"/>
                </a:rPr>
                <a:t>–</a:t>
              </a:r>
              <a:r>
                <a:rPr lang="zh-CN" altLang="en-US" b="1" dirty="0">
                  <a:latin typeface="Tahoma" pitchFamily="34" charset="0"/>
                  <a:ea typeface="楷体_GB2312" pitchFamily="49" charset="-122"/>
                </a:rPr>
                <a:t> 1 </a:t>
              </a:r>
              <a:r>
                <a:rPr lang="en-US" altLang="zh-CN" b="1" dirty="0">
                  <a:latin typeface="Tahoma" pitchFamily="34" charset="0"/>
                  <a:ea typeface="楷体_GB2312" pitchFamily="49" charset="-122"/>
                  <a:sym typeface="Symbol" pitchFamily="18" charset="2"/>
                </a:rPr>
                <a:t></a:t>
              </a:r>
              <a:r>
                <a:rPr lang="en-US" altLang="zh-CN" b="1" dirty="0">
                  <a:latin typeface="Tahoma" pitchFamily="34" charset="0"/>
                  <a:ea typeface="楷体_GB2312" pitchFamily="49" charset="-122"/>
                </a:rPr>
                <a:t>A</a:t>
              </a:r>
            </a:p>
          </p:txBody>
        </p:sp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3445" y="480"/>
              <a:ext cx="1732" cy="1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b="1" dirty="0">
                  <a:latin typeface="Tahoma" pitchFamily="34" charset="0"/>
                </a:rPr>
                <a:t>TTL: 74LS</a:t>
              </a:r>
              <a:endParaRPr lang="en-US" altLang="zh-CN" b="1" dirty="0">
                <a:latin typeface="Tahoma" pitchFamily="34" charset="0"/>
                <a:ea typeface="楷体_GB2312" pitchFamily="49" charset="-122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b="1" dirty="0">
                  <a:latin typeface="Tahoma" pitchFamily="34" charset="0"/>
                  <a:ea typeface="楷体_GB2312" pitchFamily="49" charset="-122"/>
                </a:rPr>
                <a:t>I</a:t>
              </a:r>
              <a:r>
                <a:rPr lang="en-US" altLang="zh-CN" b="1" baseline="-25000" dirty="0">
                  <a:latin typeface="Tahoma" pitchFamily="34" charset="0"/>
                  <a:ea typeface="楷体_GB2312" pitchFamily="49" charset="-122"/>
                </a:rPr>
                <a:t>OH </a:t>
              </a:r>
              <a:r>
                <a:rPr lang="zh-CN" altLang="en-US" b="1" dirty="0">
                  <a:latin typeface="Tahoma" pitchFamily="34" charset="0"/>
                  <a:ea typeface="楷体_GB2312" pitchFamily="49" charset="-122"/>
                </a:rPr>
                <a:t>= </a:t>
              </a:r>
              <a:r>
                <a:rPr lang="zh-CN" altLang="en-US" b="1" dirty="0">
                  <a:latin typeface="Tahoma" pitchFamily="34" charset="0"/>
                  <a:ea typeface="黑体" pitchFamily="2" charset="-122"/>
                </a:rPr>
                <a:t>– </a:t>
              </a:r>
              <a:r>
                <a:rPr lang="en-US" altLang="zh-CN" b="1" dirty="0" smtClean="0">
                  <a:latin typeface="Tahoma" pitchFamily="34" charset="0"/>
                  <a:ea typeface="黑体" pitchFamily="2" charset="-122"/>
                </a:rPr>
                <a:t>0.</a:t>
              </a:r>
              <a:r>
                <a:rPr lang="zh-CN" altLang="en-US" b="1" dirty="0" smtClean="0">
                  <a:latin typeface="Tahoma" pitchFamily="34" charset="0"/>
                  <a:ea typeface="黑体" pitchFamily="2" charset="-122"/>
                </a:rPr>
                <a:t>4</a:t>
              </a:r>
              <a:r>
                <a:rPr lang="en-US" altLang="zh-CN" b="1" dirty="0" smtClean="0">
                  <a:latin typeface="Tahoma" pitchFamily="34" charset="0"/>
                  <a:ea typeface="黑体" pitchFamily="2" charset="-122"/>
                </a:rPr>
                <a:t>m</a:t>
              </a:r>
              <a:r>
                <a:rPr lang="en-US" altLang="zh-CN" b="1" dirty="0" smtClean="0">
                  <a:latin typeface="Tahoma" pitchFamily="34" charset="0"/>
                  <a:ea typeface="楷体_GB2312" pitchFamily="49" charset="-122"/>
                </a:rPr>
                <a:t>A</a:t>
              </a:r>
              <a:endParaRPr lang="en-US" altLang="zh-CN" b="1" dirty="0">
                <a:latin typeface="Tahoma" pitchFamily="34" charset="0"/>
                <a:ea typeface="楷体_GB2312" pitchFamily="49" charset="-122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b="1" dirty="0">
                  <a:latin typeface="Tahoma" pitchFamily="34" charset="0"/>
                  <a:ea typeface="楷体_GB2312" pitchFamily="49" charset="-122"/>
                </a:rPr>
                <a:t>I</a:t>
              </a:r>
              <a:r>
                <a:rPr lang="en-US" altLang="zh-CN" b="1" baseline="-25000" dirty="0">
                  <a:latin typeface="Tahoma" pitchFamily="34" charset="0"/>
                  <a:ea typeface="楷体_GB2312" pitchFamily="49" charset="-122"/>
                </a:rPr>
                <a:t>OL  </a:t>
              </a:r>
              <a:r>
                <a:rPr lang="zh-CN" altLang="en-US" b="1" dirty="0">
                  <a:latin typeface="Tahoma" pitchFamily="34" charset="0"/>
                  <a:ea typeface="楷体_GB2312" pitchFamily="49" charset="-122"/>
                </a:rPr>
                <a:t>=  8 </a:t>
              </a:r>
              <a:r>
                <a:rPr lang="en-US" altLang="zh-CN" b="1" dirty="0" err="1">
                  <a:latin typeface="Tahoma" pitchFamily="34" charset="0"/>
                  <a:ea typeface="楷体_GB2312" pitchFamily="49" charset="-122"/>
                </a:rPr>
                <a:t>mA</a:t>
              </a:r>
              <a:endParaRPr lang="en-US" altLang="zh-CN" b="1" dirty="0">
                <a:latin typeface="Tahoma" pitchFamily="34" charset="0"/>
                <a:ea typeface="楷体_GB2312" pitchFamily="49" charset="-122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b="1" dirty="0">
                  <a:solidFill>
                    <a:schemeClr val="accent1"/>
                  </a:solidFill>
                  <a:latin typeface="Tahoma" pitchFamily="34" charset="0"/>
                  <a:ea typeface="楷体_GB2312" pitchFamily="49" charset="-122"/>
                </a:rPr>
                <a:t>I</a:t>
              </a:r>
              <a:r>
                <a:rPr lang="en-US" altLang="zh-CN" b="1" baseline="-25000" dirty="0">
                  <a:solidFill>
                    <a:schemeClr val="accent1"/>
                  </a:solidFill>
                  <a:latin typeface="Tahoma" pitchFamily="34" charset="0"/>
                  <a:ea typeface="楷体_GB2312" pitchFamily="49" charset="-122"/>
                </a:rPr>
                <a:t>IH </a:t>
              </a:r>
              <a:r>
                <a:rPr lang="zh-CN" altLang="en-US" b="1" dirty="0">
                  <a:solidFill>
                    <a:schemeClr val="accent1"/>
                  </a:solidFill>
                  <a:latin typeface="Tahoma" pitchFamily="34" charset="0"/>
                  <a:ea typeface="楷体_GB2312" pitchFamily="49" charset="-122"/>
                </a:rPr>
                <a:t>= </a:t>
              </a:r>
              <a:r>
                <a:rPr lang="en-US" altLang="zh-CN" b="1" dirty="0" smtClean="0">
                  <a:solidFill>
                    <a:schemeClr val="accent1"/>
                  </a:solidFill>
                  <a:latin typeface="Tahoma" pitchFamily="34" charset="0"/>
                  <a:ea typeface="楷体_GB2312" pitchFamily="49" charset="-122"/>
                </a:rPr>
                <a:t>0.0</a:t>
              </a:r>
              <a:r>
                <a:rPr lang="zh-CN" altLang="en-US" b="1" dirty="0" smtClean="0">
                  <a:solidFill>
                    <a:schemeClr val="accent1"/>
                  </a:solidFill>
                  <a:latin typeface="Tahoma" pitchFamily="34" charset="0"/>
                  <a:ea typeface="楷体_GB2312" pitchFamily="49" charset="-122"/>
                </a:rPr>
                <a:t>2</a:t>
              </a:r>
              <a:r>
                <a:rPr lang="en-US" altLang="zh-CN" b="1" dirty="0" smtClean="0">
                  <a:solidFill>
                    <a:schemeClr val="accent1"/>
                  </a:solidFill>
                  <a:latin typeface="Tahoma" pitchFamily="34" charset="0"/>
                  <a:ea typeface="楷体_GB2312" pitchFamily="49" charset="-122"/>
                </a:rPr>
                <a:t>mA</a:t>
              </a:r>
              <a:endParaRPr lang="en-US" altLang="zh-CN" b="1" dirty="0">
                <a:solidFill>
                  <a:schemeClr val="accent1"/>
                </a:solidFill>
                <a:latin typeface="Tahoma" pitchFamily="34" charset="0"/>
                <a:ea typeface="楷体_GB2312" pitchFamily="49" charset="-122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b="1" dirty="0">
                  <a:solidFill>
                    <a:srgbClr val="FFFF00"/>
                  </a:solidFill>
                  <a:latin typeface="Tahoma" pitchFamily="34" charset="0"/>
                  <a:ea typeface="楷体_GB2312" pitchFamily="49" charset="-122"/>
                </a:rPr>
                <a:t>I</a:t>
              </a:r>
              <a:r>
                <a:rPr lang="en-US" altLang="zh-CN" b="1" baseline="-25000" dirty="0">
                  <a:solidFill>
                    <a:srgbClr val="FFFF00"/>
                  </a:solidFill>
                  <a:latin typeface="Tahoma" pitchFamily="34" charset="0"/>
                  <a:ea typeface="楷体_GB2312" pitchFamily="49" charset="-122"/>
                </a:rPr>
                <a:t>IL  </a:t>
              </a:r>
              <a:r>
                <a:rPr lang="zh-CN" altLang="en-US" b="1" dirty="0">
                  <a:solidFill>
                    <a:srgbClr val="FFFF00"/>
                  </a:solidFill>
                  <a:latin typeface="Tahoma" pitchFamily="34" charset="0"/>
                  <a:ea typeface="楷体_GB2312" pitchFamily="49" charset="-122"/>
                </a:rPr>
                <a:t>= </a:t>
              </a:r>
              <a:r>
                <a:rPr lang="zh-CN" altLang="en-US" b="1" dirty="0">
                  <a:solidFill>
                    <a:srgbClr val="FFFF00"/>
                  </a:solidFill>
                  <a:latin typeface="Tahoma" pitchFamily="34" charset="0"/>
                  <a:ea typeface="黑体" pitchFamily="2" charset="-122"/>
                </a:rPr>
                <a:t>–</a:t>
              </a:r>
              <a:r>
                <a:rPr lang="zh-CN" altLang="en-US" b="1" dirty="0">
                  <a:solidFill>
                    <a:srgbClr val="FFFF00"/>
                  </a:solidFill>
                  <a:latin typeface="Tahoma" pitchFamily="34" charset="0"/>
                  <a:ea typeface="楷体_GB2312" pitchFamily="49" charset="-122"/>
                </a:rPr>
                <a:t> 0.4 </a:t>
              </a:r>
              <a:r>
                <a:rPr lang="en-US" altLang="zh-CN" b="1" dirty="0" err="1">
                  <a:solidFill>
                    <a:srgbClr val="FFFF00"/>
                  </a:solidFill>
                  <a:latin typeface="Tahoma" pitchFamily="34" charset="0"/>
                  <a:ea typeface="楷体_GB2312" pitchFamily="49" charset="-122"/>
                </a:rPr>
                <a:t>mA</a:t>
              </a:r>
              <a:endParaRPr lang="en-US" altLang="zh-CN" b="1" dirty="0">
                <a:solidFill>
                  <a:srgbClr val="FFFF00"/>
                </a:solidFill>
                <a:latin typeface="Tahoma" pitchFamily="34" charset="0"/>
                <a:ea typeface="楷体_GB2312" pitchFamily="49" charset="-122"/>
              </a:endParaRPr>
            </a:p>
          </p:txBody>
        </p:sp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1005" y="1560"/>
              <a:ext cx="4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960" y="885"/>
              <a:ext cx="4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>
              <a:off x="1005" y="2325"/>
              <a:ext cx="4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D5D8-2F5E-4D45-9133-1E552CC3DE09}" type="slidenum">
              <a:rPr lang="zh-CN" altLang="en-US" smtClean="0"/>
              <a:pPr/>
              <a:t>75</a:t>
            </a:fld>
            <a:endParaRPr lang="en-US" altLang="zh-CN"/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214282" y="4500570"/>
            <a:ext cx="1980029" cy="54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低</a:t>
            </a: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态扇出：</a:t>
            </a:r>
            <a:endParaRPr lang="en-US" altLang="zh-CN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071670" y="285728"/>
            <a:ext cx="7072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晶体管流入电流为“</a:t>
            </a:r>
            <a:r>
              <a:rPr lang="en-US" altLang="zh-CN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+</a:t>
            </a:r>
            <a:r>
              <a:rPr lang="zh-CN" altLang="en-US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”，流出电路为“</a:t>
            </a:r>
            <a:r>
              <a:rPr lang="en-US" altLang="zh-CN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-</a:t>
            </a:r>
            <a:r>
              <a:rPr lang="zh-CN" altLang="en-US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” </a:t>
            </a:r>
            <a:endParaRPr lang="zh-CN" altLang="en-US" dirty="0">
              <a:solidFill>
                <a:schemeClr val="accent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00034" y="6191928"/>
            <a:ext cx="2220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  <a:sym typeface="Symbol" pitchFamily="18" charset="2"/>
              </a:rPr>
              <a:t>mA</a:t>
            </a:r>
            <a:r>
              <a:rPr lang="zh-CN" altLang="en-US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  <a:sym typeface="Symbol" pitchFamily="18" charset="2"/>
              </a:rPr>
              <a:t>毫安</a:t>
            </a:r>
            <a:r>
              <a:rPr lang="en-US" altLang="zh-CN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  <a:sym typeface="Symbol" pitchFamily="18" charset="2"/>
              </a:rPr>
              <a:t>10</a:t>
            </a:r>
            <a:r>
              <a:rPr lang="en-US" altLang="zh-CN" baseline="30000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  <a:sym typeface="Symbol" pitchFamily="18" charset="2"/>
              </a:rPr>
              <a:t>-3</a:t>
            </a:r>
            <a:r>
              <a:rPr lang="en-US" altLang="zh-CN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  <a:sym typeface="Symbol" pitchFamily="18" charset="2"/>
              </a:rPr>
              <a:t>A </a:t>
            </a:r>
            <a:endParaRPr lang="zh-CN" alt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6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6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6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build="p" autoUpdateAnimBg="0"/>
      <p:bldP spid="226309" grpId="0" autoUpdateAnimBg="0"/>
      <p:bldP spid="226320" grpId="0"/>
      <p:bldP spid="27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ext Box 2"/>
          <p:cNvSpPr txBox="1">
            <a:spLocks noChangeArrowheads="1"/>
          </p:cNvSpPr>
          <p:nvPr/>
        </p:nvSpPr>
        <p:spPr bwMode="auto">
          <a:xfrm>
            <a:off x="-15382" y="4030730"/>
            <a:ext cx="6389891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 smtClean="0">
                <a:latin typeface="华文新魏" pitchFamily="2" charset="-122"/>
                <a:ea typeface="华文新魏" pitchFamily="2" charset="-122"/>
              </a:rPr>
              <a:t>74HCT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（</a:t>
            </a:r>
            <a:r>
              <a:rPr lang="zh-CN" altLang="en-US" b="1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看输出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）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驱动</a:t>
            </a:r>
            <a:r>
              <a:rPr lang="zh-CN" altLang="en-US" b="1" dirty="0" smtClean="0">
                <a:latin typeface="华文新魏" pitchFamily="2" charset="-122"/>
                <a:ea typeface="华文新魏" pitchFamily="2" charset="-122"/>
              </a:rPr>
              <a:t>74</a:t>
            </a:r>
            <a:r>
              <a:rPr lang="en-US" altLang="zh-CN" b="1" dirty="0" smtClean="0">
                <a:latin typeface="华文新魏" pitchFamily="2" charset="-122"/>
                <a:ea typeface="华文新魏" pitchFamily="2" charset="-122"/>
              </a:rPr>
              <a:t>LS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（</a:t>
            </a:r>
            <a:r>
              <a:rPr lang="zh-CN" altLang="en-US" b="1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看输入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）</a:t>
            </a:r>
            <a:endParaRPr lang="en-US" altLang="zh-CN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357158" y="214290"/>
            <a:ext cx="1635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2、扇出</a:t>
            </a:r>
            <a:endParaRPr lang="en-US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26311" name="Text Box 7"/>
          <p:cNvSpPr txBox="1">
            <a:spLocks noChangeArrowheads="1"/>
          </p:cNvSpPr>
          <p:nvPr/>
        </p:nvSpPr>
        <p:spPr bwMode="auto">
          <a:xfrm>
            <a:off x="71406" y="4714884"/>
            <a:ext cx="34307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高态剩余驱动能力：</a:t>
            </a:r>
          </a:p>
        </p:txBody>
      </p:sp>
      <p:graphicFrame>
        <p:nvGraphicFramePr>
          <p:cNvPr id="226318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90820830"/>
              </p:ext>
            </p:extLst>
          </p:nvPr>
        </p:nvGraphicFramePr>
        <p:xfrm>
          <a:off x="71406" y="5143512"/>
          <a:ext cx="8689975" cy="1214446"/>
        </p:xfrm>
        <a:graphic>
          <a:graphicData uri="http://schemas.openxmlformats.org/presentationml/2006/ole">
            <p:oleObj spid="_x0000_s400388" name="Equation" r:id="rId4" imgW="3213000" imgH="431640" progId="Equation.DSMT4">
              <p:embed/>
            </p:oleObj>
          </a:graphicData>
        </a:graphic>
      </p:graphicFrame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77757" y="1268760"/>
            <a:ext cx="10826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P102</a:t>
            </a:r>
            <a:endParaRPr lang="en-US" altLang="zh-CN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表3</a:t>
            </a:r>
            <a:r>
              <a:rPr lang="zh-CN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-</a:t>
            </a:r>
            <a:r>
              <a:rPr lang="en-US" altLang="zh-CN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7</a:t>
            </a:r>
            <a:endParaRPr lang="zh-CN" alt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P101</a:t>
            </a:r>
            <a:endParaRPr lang="en-US" altLang="zh-CN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表3</a:t>
            </a:r>
            <a:r>
              <a:rPr lang="zh-CN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-</a:t>
            </a:r>
            <a:r>
              <a:rPr lang="en-US" altLang="zh-CN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6</a:t>
            </a:r>
            <a:endParaRPr lang="zh-CN" alt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7981921" y="1916832"/>
            <a:ext cx="1261884" cy="12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P116</a:t>
            </a:r>
            <a:endParaRPr lang="en-US" altLang="zh-CN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表3-11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214406" y="1071570"/>
            <a:ext cx="6770688" cy="2928938"/>
            <a:chOff x="912" y="480"/>
            <a:chExt cx="4265" cy="1845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912" y="480"/>
              <a:ext cx="1687" cy="1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b="1" dirty="0">
                  <a:latin typeface="Tahoma" pitchFamily="34" charset="0"/>
                </a:rPr>
                <a:t>CMOS: 74HCT</a:t>
              </a:r>
              <a:endParaRPr lang="en-US" altLang="zh-CN" b="1" dirty="0">
                <a:latin typeface="Tahoma" pitchFamily="34" charset="0"/>
                <a:ea typeface="楷体_GB2312" pitchFamily="49" charset="-122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b="1" dirty="0">
                  <a:solidFill>
                    <a:srgbClr val="FFFF00"/>
                  </a:solidFill>
                  <a:latin typeface="Tahoma" pitchFamily="34" charset="0"/>
                  <a:ea typeface="楷体_GB2312" pitchFamily="49" charset="-122"/>
                </a:rPr>
                <a:t>I</a:t>
              </a:r>
              <a:r>
                <a:rPr lang="en-US" altLang="zh-CN" b="1" baseline="-25000" dirty="0">
                  <a:solidFill>
                    <a:srgbClr val="FFFF00"/>
                  </a:solidFill>
                  <a:latin typeface="Tahoma" pitchFamily="34" charset="0"/>
                  <a:ea typeface="楷体_GB2312" pitchFamily="49" charset="-122"/>
                </a:rPr>
                <a:t>OH </a:t>
              </a:r>
              <a:r>
                <a:rPr lang="zh-CN" altLang="en-US" b="1" dirty="0">
                  <a:solidFill>
                    <a:srgbClr val="FFFF00"/>
                  </a:solidFill>
                  <a:latin typeface="Tahoma" pitchFamily="34" charset="0"/>
                  <a:ea typeface="楷体_GB2312" pitchFamily="49" charset="-122"/>
                </a:rPr>
                <a:t>= </a:t>
              </a:r>
              <a:r>
                <a:rPr lang="zh-CN" altLang="en-US" b="1" dirty="0">
                  <a:solidFill>
                    <a:srgbClr val="FFFF00"/>
                  </a:solidFill>
                  <a:latin typeface="Tahoma" pitchFamily="34" charset="0"/>
                  <a:ea typeface="黑体" pitchFamily="2" charset="-122"/>
                </a:rPr>
                <a:t>– </a:t>
              </a:r>
              <a:r>
                <a:rPr lang="zh-CN" altLang="en-US" b="1" dirty="0">
                  <a:solidFill>
                    <a:srgbClr val="FFFF00"/>
                  </a:solidFill>
                  <a:latin typeface="Tahoma" pitchFamily="34" charset="0"/>
                  <a:ea typeface="楷体_GB2312" pitchFamily="49" charset="-122"/>
                </a:rPr>
                <a:t>4 </a:t>
              </a:r>
              <a:r>
                <a:rPr lang="en-US" altLang="zh-CN" b="1" dirty="0" err="1">
                  <a:solidFill>
                    <a:srgbClr val="FFFF00"/>
                  </a:solidFill>
                  <a:latin typeface="Tahoma" pitchFamily="34" charset="0"/>
                  <a:ea typeface="楷体_GB2312" pitchFamily="49" charset="-122"/>
                </a:rPr>
                <a:t>mA</a:t>
              </a:r>
              <a:endParaRPr lang="en-US" altLang="zh-CN" b="1" dirty="0">
                <a:solidFill>
                  <a:srgbClr val="FFFF00"/>
                </a:solidFill>
                <a:latin typeface="Tahoma" pitchFamily="34" charset="0"/>
                <a:ea typeface="楷体_GB2312" pitchFamily="49" charset="-122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b="1" dirty="0">
                  <a:latin typeface="Tahoma" pitchFamily="34" charset="0"/>
                  <a:ea typeface="楷体_GB2312" pitchFamily="49" charset="-122"/>
                </a:rPr>
                <a:t>I</a:t>
              </a:r>
              <a:r>
                <a:rPr lang="en-US" altLang="zh-CN" b="1" baseline="-25000" dirty="0">
                  <a:latin typeface="Tahoma" pitchFamily="34" charset="0"/>
                  <a:ea typeface="楷体_GB2312" pitchFamily="49" charset="-122"/>
                </a:rPr>
                <a:t>OL  </a:t>
              </a:r>
              <a:r>
                <a:rPr lang="zh-CN" altLang="en-US" b="1" dirty="0">
                  <a:latin typeface="Tahoma" pitchFamily="34" charset="0"/>
                  <a:ea typeface="楷体_GB2312" pitchFamily="49" charset="-122"/>
                </a:rPr>
                <a:t>=  4 </a:t>
              </a:r>
              <a:r>
                <a:rPr lang="en-US" altLang="zh-CN" b="1" dirty="0" err="1">
                  <a:latin typeface="Tahoma" pitchFamily="34" charset="0"/>
                  <a:ea typeface="楷体_GB2312" pitchFamily="49" charset="-122"/>
                </a:rPr>
                <a:t>mA</a:t>
              </a:r>
              <a:endParaRPr lang="en-US" altLang="zh-CN" b="1" dirty="0">
                <a:latin typeface="Tahoma" pitchFamily="34" charset="0"/>
                <a:ea typeface="楷体_GB2312" pitchFamily="49" charset="-122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b="1" dirty="0">
                  <a:latin typeface="Tahoma" pitchFamily="34" charset="0"/>
                  <a:ea typeface="楷体_GB2312" pitchFamily="49" charset="-122"/>
                </a:rPr>
                <a:t>I</a:t>
              </a:r>
              <a:r>
                <a:rPr lang="en-US" altLang="zh-CN" b="1" baseline="-25000" dirty="0">
                  <a:latin typeface="Tahoma" pitchFamily="34" charset="0"/>
                  <a:ea typeface="楷体_GB2312" pitchFamily="49" charset="-122"/>
                </a:rPr>
                <a:t>IH </a:t>
              </a:r>
              <a:r>
                <a:rPr lang="zh-CN" altLang="en-US" b="1" dirty="0">
                  <a:latin typeface="Tahoma" pitchFamily="34" charset="0"/>
                  <a:ea typeface="楷体_GB2312" pitchFamily="49" charset="-122"/>
                </a:rPr>
                <a:t>= 1 </a:t>
              </a:r>
              <a:r>
                <a:rPr lang="en-US" altLang="zh-CN" b="1" dirty="0">
                  <a:latin typeface="Tahoma" pitchFamily="34" charset="0"/>
                  <a:ea typeface="楷体_GB2312" pitchFamily="49" charset="-122"/>
                  <a:sym typeface="Symbol" pitchFamily="18" charset="2"/>
                </a:rPr>
                <a:t></a:t>
              </a:r>
              <a:r>
                <a:rPr lang="en-US" altLang="zh-CN" b="1" dirty="0">
                  <a:latin typeface="Tahoma" pitchFamily="34" charset="0"/>
                  <a:ea typeface="楷体_GB2312" pitchFamily="49" charset="-122"/>
                </a:rPr>
                <a:t>A</a:t>
              </a:r>
            </a:p>
            <a:p>
              <a:pPr>
                <a:lnSpc>
                  <a:spcPct val="130000"/>
                </a:lnSpc>
              </a:pPr>
              <a:r>
                <a:rPr lang="en-US" altLang="zh-CN" b="1" dirty="0">
                  <a:latin typeface="Tahoma" pitchFamily="34" charset="0"/>
                  <a:ea typeface="楷体_GB2312" pitchFamily="49" charset="-122"/>
                </a:rPr>
                <a:t>I</a:t>
              </a:r>
              <a:r>
                <a:rPr lang="en-US" altLang="zh-CN" b="1" baseline="-25000" dirty="0">
                  <a:latin typeface="Tahoma" pitchFamily="34" charset="0"/>
                  <a:ea typeface="楷体_GB2312" pitchFamily="49" charset="-122"/>
                </a:rPr>
                <a:t>IL  </a:t>
              </a:r>
              <a:r>
                <a:rPr lang="zh-CN" altLang="en-US" b="1" dirty="0">
                  <a:latin typeface="Tahoma" pitchFamily="34" charset="0"/>
                  <a:ea typeface="楷体_GB2312" pitchFamily="49" charset="-122"/>
                </a:rPr>
                <a:t>= </a:t>
              </a:r>
              <a:r>
                <a:rPr lang="zh-CN" altLang="en-US" b="1" dirty="0">
                  <a:latin typeface="Tahoma" pitchFamily="34" charset="0"/>
                  <a:ea typeface="黑体" pitchFamily="2" charset="-122"/>
                </a:rPr>
                <a:t>–</a:t>
              </a:r>
              <a:r>
                <a:rPr lang="zh-CN" altLang="en-US" b="1" dirty="0">
                  <a:latin typeface="Tahoma" pitchFamily="34" charset="0"/>
                  <a:ea typeface="楷体_GB2312" pitchFamily="49" charset="-122"/>
                </a:rPr>
                <a:t> 1 </a:t>
              </a:r>
              <a:r>
                <a:rPr lang="en-US" altLang="zh-CN" b="1" dirty="0">
                  <a:latin typeface="Tahoma" pitchFamily="34" charset="0"/>
                  <a:ea typeface="楷体_GB2312" pitchFamily="49" charset="-122"/>
                  <a:sym typeface="Symbol" pitchFamily="18" charset="2"/>
                </a:rPr>
                <a:t></a:t>
              </a:r>
              <a:r>
                <a:rPr lang="en-US" altLang="zh-CN" b="1" dirty="0">
                  <a:latin typeface="Tahoma" pitchFamily="34" charset="0"/>
                  <a:ea typeface="楷体_GB2312" pitchFamily="49" charset="-122"/>
                </a:rPr>
                <a:t>A</a:t>
              </a:r>
            </a:p>
          </p:txBody>
        </p:sp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3445" y="480"/>
              <a:ext cx="1732" cy="1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b="1" dirty="0">
                  <a:latin typeface="Tahoma" pitchFamily="34" charset="0"/>
                </a:rPr>
                <a:t>TTL: 74LS</a:t>
              </a:r>
              <a:endParaRPr lang="en-US" altLang="zh-CN" b="1" dirty="0">
                <a:latin typeface="Tahoma" pitchFamily="34" charset="0"/>
                <a:ea typeface="楷体_GB2312" pitchFamily="49" charset="-122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b="1" dirty="0">
                  <a:latin typeface="Tahoma" pitchFamily="34" charset="0"/>
                  <a:ea typeface="楷体_GB2312" pitchFamily="49" charset="-122"/>
                </a:rPr>
                <a:t>I</a:t>
              </a:r>
              <a:r>
                <a:rPr lang="en-US" altLang="zh-CN" b="1" baseline="-25000" dirty="0">
                  <a:latin typeface="Tahoma" pitchFamily="34" charset="0"/>
                  <a:ea typeface="楷体_GB2312" pitchFamily="49" charset="-122"/>
                </a:rPr>
                <a:t>OH </a:t>
              </a:r>
              <a:r>
                <a:rPr lang="zh-CN" altLang="en-US" b="1" dirty="0">
                  <a:latin typeface="Tahoma" pitchFamily="34" charset="0"/>
                  <a:ea typeface="楷体_GB2312" pitchFamily="49" charset="-122"/>
                </a:rPr>
                <a:t>= </a:t>
              </a:r>
              <a:r>
                <a:rPr lang="zh-CN" altLang="en-US" b="1" dirty="0">
                  <a:latin typeface="Tahoma" pitchFamily="34" charset="0"/>
                  <a:ea typeface="黑体" pitchFamily="2" charset="-122"/>
                </a:rPr>
                <a:t>– </a:t>
              </a:r>
              <a:r>
                <a:rPr lang="en-US" altLang="zh-CN" b="1" dirty="0" smtClean="0">
                  <a:latin typeface="Tahoma" pitchFamily="34" charset="0"/>
                  <a:ea typeface="黑体" pitchFamily="2" charset="-122"/>
                </a:rPr>
                <a:t>0.</a:t>
              </a:r>
              <a:r>
                <a:rPr lang="zh-CN" altLang="en-US" b="1" dirty="0" smtClean="0">
                  <a:latin typeface="Tahoma" pitchFamily="34" charset="0"/>
                  <a:ea typeface="黑体" pitchFamily="2" charset="-122"/>
                </a:rPr>
                <a:t>4</a:t>
              </a:r>
              <a:r>
                <a:rPr lang="en-US" altLang="zh-CN" b="1" dirty="0" smtClean="0">
                  <a:latin typeface="Tahoma" pitchFamily="34" charset="0"/>
                  <a:ea typeface="黑体" pitchFamily="2" charset="-122"/>
                </a:rPr>
                <a:t>m</a:t>
              </a:r>
              <a:r>
                <a:rPr lang="en-US" altLang="zh-CN" b="1" dirty="0" smtClean="0">
                  <a:latin typeface="Tahoma" pitchFamily="34" charset="0"/>
                  <a:ea typeface="楷体_GB2312" pitchFamily="49" charset="-122"/>
                </a:rPr>
                <a:t>A</a:t>
              </a:r>
              <a:endParaRPr lang="en-US" altLang="zh-CN" b="1" dirty="0">
                <a:latin typeface="Tahoma" pitchFamily="34" charset="0"/>
                <a:ea typeface="楷体_GB2312" pitchFamily="49" charset="-122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b="1" dirty="0">
                  <a:latin typeface="Tahoma" pitchFamily="34" charset="0"/>
                  <a:ea typeface="楷体_GB2312" pitchFamily="49" charset="-122"/>
                </a:rPr>
                <a:t>I</a:t>
              </a:r>
              <a:r>
                <a:rPr lang="en-US" altLang="zh-CN" b="1" baseline="-25000" dirty="0">
                  <a:latin typeface="Tahoma" pitchFamily="34" charset="0"/>
                  <a:ea typeface="楷体_GB2312" pitchFamily="49" charset="-122"/>
                </a:rPr>
                <a:t>OL  </a:t>
              </a:r>
              <a:r>
                <a:rPr lang="zh-CN" altLang="en-US" b="1" dirty="0">
                  <a:latin typeface="Tahoma" pitchFamily="34" charset="0"/>
                  <a:ea typeface="楷体_GB2312" pitchFamily="49" charset="-122"/>
                </a:rPr>
                <a:t>=  8 </a:t>
              </a:r>
              <a:r>
                <a:rPr lang="en-US" altLang="zh-CN" b="1" dirty="0" err="1">
                  <a:latin typeface="Tahoma" pitchFamily="34" charset="0"/>
                  <a:ea typeface="楷体_GB2312" pitchFamily="49" charset="-122"/>
                </a:rPr>
                <a:t>mA</a:t>
              </a:r>
              <a:endParaRPr lang="en-US" altLang="zh-CN" b="1" dirty="0">
                <a:latin typeface="Tahoma" pitchFamily="34" charset="0"/>
                <a:ea typeface="楷体_GB2312" pitchFamily="49" charset="-122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b="1" dirty="0">
                  <a:solidFill>
                    <a:srgbClr val="FFFF00"/>
                  </a:solidFill>
                  <a:latin typeface="Tahoma" pitchFamily="34" charset="0"/>
                  <a:ea typeface="楷体_GB2312" pitchFamily="49" charset="-122"/>
                </a:rPr>
                <a:t>I</a:t>
              </a:r>
              <a:r>
                <a:rPr lang="en-US" altLang="zh-CN" b="1" baseline="-25000" dirty="0">
                  <a:solidFill>
                    <a:srgbClr val="FFFF00"/>
                  </a:solidFill>
                  <a:latin typeface="Tahoma" pitchFamily="34" charset="0"/>
                  <a:ea typeface="楷体_GB2312" pitchFamily="49" charset="-122"/>
                </a:rPr>
                <a:t>IH </a:t>
              </a:r>
              <a:r>
                <a:rPr lang="zh-CN" altLang="en-US" b="1" dirty="0">
                  <a:solidFill>
                    <a:srgbClr val="FFFF00"/>
                  </a:solidFill>
                  <a:latin typeface="Tahoma" pitchFamily="34" charset="0"/>
                  <a:ea typeface="楷体_GB2312" pitchFamily="49" charset="-122"/>
                </a:rPr>
                <a:t>= </a:t>
              </a:r>
              <a:r>
                <a:rPr lang="en-US" altLang="zh-CN" b="1" dirty="0" smtClean="0">
                  <a:solidFill>
                    <a:srgbClr val="FFFF00"/>
                  </a:solidFill>
                  <a:latin typeface="Tahoma" pitchFamily="34" charset="0"/>
                  <a:ea typeface="楷体_GB2312" pitchFamily="49" charset="-122"/>
                </a:rPr>
                <a:t>0.0</a:t>
              </a:r>
              <a:r>
                <a:rPr lang="zh-CN" altLang="en-US" b="1" dirty="0" smtClean="0">
                  <a:solidFill>
                    <a:srgbClr val="FFFF00"/>
                  </a:solidFill>
                  <a:latin typeface="Tahoma" pitchFamily="34" charset="0"/>
                  <a:ea typeface="楷体_GB2312" pitchFamily="49" charset="-122"/>
                </a:rPr>
                <a:t>2</a:t>
              </a:r>
              <a:r>
                <a:rPr lang="en-US" altLang="zh-CN" b="1" dirty="0" smtClean="0">
                  <a:solidFill>
                    <a:srgbClr val="FFFF00"/>
                  </a:solidFill>
                  <a:latin typeface="Tahoma" pitchFamily="34" charset="0"/>
                  <a:ea typeface="楷体_GB2312" pitchFamily="49" charset="-122"/>
                </a:rPr>
                <a:t>mA</a:t>
              </a:r>
              <a:endParaRPr lang="en-US" altLang="zh-CN" b="1" dirty="0">
                <a:solidFill>
                  <a:srgbClr val="FFFF00"/>
                </a:solidFill>
                <a:latin typeface="Tahoma" pitchFamily="34" charset="0"/>
                <a:ea typeface="楷体_GB2312" pitchFamily="49" charset="-122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b="1" dirty="0">
                  <a:latin typeface="Tahoma" pitchFamily="34" charset="0"/>
                  <a:ea typeface="楷体_GB2312" pitchFamily="49" charset="-122"/>
                </a:rPr>
                <a:t>I</a:t>
              </a:r>
              <a:r>
                <a:rPr lang="en-US" altLang="zh-CN" b="1" baseline="-25000" dirty="0">
                  <a:latin typeface="Tahoma" pitchFamily="34" charset="0"/>
                  <a:ea typeface="楷体_GB2312" pitchFamily="49" charset="-122"/>
                </a:rPr>
                <a:t>IL  </a:t>
              </a:r>
              <a:r>
                <a:rPr lang="zh-CN" altLang="en-US" b="1" dirty="0">
                  <a:latin typeface="Tahoma" pitchFamily="34" charset="0"/>
                  <a:ea typeface="楷体_GB2312" pitchFamily="49" charset="-122"/>
                </a:rPr>
                <a:t>= </a:t>
              </a:r>
              <a:r>
                <a:rPr lang="zh-CN" altLang="en-US" b="1" dirty="0">
                  <a:latin typeface="Tahoma" pitchFamily="34" charset="0"/>
                  <a:ea typeface="黑体" pitchFamily="2" charset="-122"/>
                </a:rPr>
                <a:t>–</a:t>
              </a:r>
              <a:r>
                <a:rPr lang="zh-CN" altLang="en-US" b="1" dirty="0">
                  <a:latin typeface="Tahoma" pitchFamily="34" charset="0"/>
                  <a:ea typeface="楷体_GB2312" pitchFamily="49" charset="-122"/>
                </a:rPr>
                <a:t> 0.4 </a:t>
              </a:r>
              <a:r>
                <a:rPr lang="en-US" altLang="zh-CN" b="1" dirty="0" err="1">
                  <a:latin typeface="Tahoma" pitchFamily="34" charset="0"/>
                  <a:ea typeface="楷体_GB2312" pitchFamily="49" charset="-122"/>
                </a:rPr>
                <a:t>mA</a:t>
              </a:r>
              <a:endParaRPr lang="en-US" altLang="zh-CN" b="1" dirty="0">
                <a:latin typeface="Tahoma" pitchFamily="34" charset="0"/>
                <a:ea typeface="楷体_GB2312" pitchFamily="49" charset="-122"/>
              </a:endParaRPr>
            </a:p>
          </p:txBody>
        </p:sp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1005" y="1560"/>
              <a:ext cx="4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960" y="885"/>
              <a:ext cx="4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>
              <a:off x="1005" y="2325"/>
              <a:ext cx="4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D5D8-2F5E-4D45-9133-1E552CC3DE09}" type="slidenum">
              <a:rPr lang="zh-CN" altLang="en-US" smtClean="0"/>
              <a:pPr/>
              <a:t>76</a:t>
            </a:fld>
            <a:endParaRPr lang="en-US" altLang="zh-CN"/>
          </a:p>
        </p:txBody>
      </p:sp>
      <p:sp>
        <p:nvSpPr>
          <p:cNvPr id="21" name="矩形 20"/>
          <p:cNvSpPr/>
          <p:nvPr/>
        </p:nvSpPr>
        <p:spPr>
          <a:xfrm>
            <a:off x="2071670" y="285728"/>
            <a:ext cx="7072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晶体管流入电流为“</a:t>
            </a:r>
            <a:r>
              <a:rPr lang="en-US" altLang="zh-CN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+</a:t>
            </a:r>
            <a:r>
              <a:rPr lang="zh-CN" altLang="en-US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”，流出电路为“</a:t>
            </a:r>
            <a:r>
              <a:rPr lang="en-US" altLang="zh-CN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-</a:t>
            </a:r>
            <a:r>
              <a:rPr lang="zh-CN" altLang="en-US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” </a:t>
            </a:r>
            <a:endParaRPr lang="zh-CN" altLang="en-US" dirty="0">
              <a:solidFill>
                <a:schemeClr val="accent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0034" y="6263366"/>
            <a:ext cx="2220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  <a:sym typeface="Symbol" pitchFamily="18" charset="2"/>
              </a:rPr>
              <a:t>mA</a:t>
            </a:r>
            <a:r>
              <a:rPr lang="zh-CN" altLang="en-US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  <a:sym typeface="Symbol" pitchFamily="18" charset="2"/>
              </a:rPr>
              <a:t>毫安</a:t>
            </a:r>
            <a:r>
              <a:rPr lang="en-US" altLang="zh-CN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  <a:sym typeface="Symbol" pitchFamily="18" charset="2"/>
              </a:rPr>
              <a:t>10</a:t>
            </a:r>
            <a:r>
              <a:rPr lang="en-US" altLang="zh-CN" baseline="30000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  <a:sym typeface="Symbol" pitchFamily="18" charset="2"/>
              </a:rPr>
              <a:t>-3</a:t>
            </a:r>
            <a:r>
              <a:rPr lang="en-US" altLang="zh-CN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  <a:sym typeface="Symbol" pitchFamily="18" charset="2"/>
              </a:rPr>
              <a:t>A </a:t>
            </a:r>
            <a:endParaRPr lang="zh-CN" alt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6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6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build="p" autoUpdateAnimBg="0"/>
      <p:bldP spid="22631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428604"/>
            <a:ext cx="7772400" cy="762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1   逻辑</a:t>
            </a:r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信号与门电路</a:t>
            </a:r>
            <a:endParaRPr lang="zh-CN" altLang="en-US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428736"/>
            <a:ext cx="8715404" cy="41148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从物理的角度</a:t>
            </a:r>
          </a:p>
          <a:p>
            <a:pPr lvl="1">
              <a:lnSpc>
                <a:spcPct val="130000"/>
              </a:lnSpc>
            </a:pP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考虑电路如何工作，工作中的电气特性</a:t>
            </a:r>
          </a:p>
          <a:p>
            <a:pPr lvl="1">
              <a:lnSpc>
                <a:spcPct val="130000"/>
              </a:lnSpc>
            </a:pP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实际物理器件不可避免的时间延迟问题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从逻辑角度</a:t>
            </a:r>
          </a:p>
          <a:p>
            <a:pPr lvl="1">
              <a:lnSpc>
                <a:spcPct val="130000"/>
              </a:lnSpc>
            </a:pP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输入、输出的逻辑关系</a:t>
            </a:r>
          </a:p>
          <a:p>
            <a:pPr lvl="4">
              <a:lnSpc>
                <a:spcPct val="70000"/>
              </a:lnSpc>
            </a:pPr>
            <a:endParaRPr lang="zh-CN" altLang="en-US" sz="3200" dirty="0">
              <a:latin typeface="黑体" pitchFamily="2" charset="-122"/>
              <a:ea typeface="黑体" pitchFamily="2" charset="-122"/>
            </a:endParaRPr>
          </a:p>
          <a:p>
            <a:pPr algn="ctr">
              <a:buFont typeface="Wingdings" pitchFamily="2" charset="2"/>
              <a:buNone/>
            </a:pPr>
            <a:r>
              <a:rPr lang="zh-CN" altLang="en-US" u="sng" dirty="0">
                <a:latin typeface="黑体" pitchFamily="2" charset="-122"/>
                <a:ea typeface="黑体" pitchFamily="2" charset="-122"/>
              </a:rPr>
              <a:t>三种基本逻辑：与、或、非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7772400" cy="762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2   逻辑系列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28660" y="1266844"/>
            <a:ext cx="9386928" cy="4876800"/>
          </a:xfrm>
        </p:spPr>
        <p:txBody>
          <a:bodyPr/>
          <a:lstStyle/>
          <a:p>
            <a:pPr algn="ctr"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 dirty="0">
                <a:latin typeface="黑体" pitchFamily="2" charset="-122"/>
                <a:ea typeface="黑体" pitchFamily="2" charset="-122"/>
              </a:rPr>
              <a:t>（Logic   Family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）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同一系列的芯片具有类似的输入、输出及内部电路特征，但逻辑功能不同。</a:t>
            </a:r>
          </a:p>
          <a:p>
            <a:pPr lvl="1">
              <a:lnSpc>
                <a:spcPct val="120000"/>
              </a:lnSpc>
            </a:pP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不同系列的芯片可能不匹配</a:t>
            </a:r>
          </a:p>
          <a:p>
            <a:pPr lvl="4">
              <a:lnSpc>
                <a:spcPct val="120000"/>
              </a:lnSpc>
            </a:pPr>
            <a:endParaRPr lang="zh-CN" altLang="en-US" sz="3200" dirty="0">
              <a:latin typeface="黑体" pitchFamily="2" charset="-122"/>
              <a:ea typeface="黑体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dirty="0"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CMOS 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逻辑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dirty="0"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TTL  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逻辑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B735-1BA6-419A-8D50-60D4ED0D41A5}" type="slidenum">
              <a:rPr lang="zh-CN" altLang="en-US" smtClean="0"/>
              <a:pPr/>
              <a:t>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 bldLvl="2" autoUpdateAnimBg="0"/>
    </p:bldLst>
  </p:timing>
</p:sld>
</file>

<file path=ppt/theme/theme1.xml><?xml version="1.0" encoding="utf-8"?>
<a:theme xmlns:a="http://schemas.openxmlformats.org/drawingml/2006/main" name="High Voltage">
  <a:themeElements>
    <a:clrScheme name="High Voltage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High Voltage">
      <a:majorFont>
        <a:latin typeface="Arial Black"/>
        <a:ea typeface="宋体"/>
        <a:cs typeface=""/>
      </a:majorFont>
      <a:minorFont>
        <a:latin typeface="Arial Black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High Voltage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files\Templates\Presentation Designs\High Voltage.pot</Template>
  <TotalTime>14118</TotalTime>
  <Words>4801</Words>
  <Application>Microsoft Office PowerPoint</Application>
  <PresentationFormat>全屏显示(4:3)</PresentationFormat>
  <Paragraphs>1189</Paragraphs>
  <Slides>76</Slides>
  <Notes>19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76</vt:i4>
      </vt:variant>
    </vt:vector>
  </HeadingPairs>
  <TitlesOfParts>
    <vt:vector size="80" baseType="lpstr">
      <vt:lpstr>High Voltage</vt:lpstr>
      <vt:lpstr>Visio</vt:lpstr>
      <vt:lpstr>Equation</vt:lpstr>
      <vt:lpstr>公式</vt:lpstr>
      <vt:lpstr>   第二章 数字电路</vt:lpstr>
      <vt:lpstr>思考几个问题</vt:lpstr>
      <vt:lpstr>幻灯片 3</vt:lpstr>
      <vt:lpstr>幻灯片 4</vt:lpstr>
      <vt:lpstr>幻灯片 5</vt:lpstr>
      <vt:lpstr>幻灯片 6</vt:lpstr>
      <vt:lpstr>2.1   逻辑信号和门电路</vt:lpstr>
      <vt:lpstr>2.1   逻辑信号与门电路</vt:lpstr>
      <vt:lpstr>2.2   逻辑系列</vt:lpstr>
      <vt:lpstr>幻灯片 10</vt:lpstr>
      <vt:lpstr>2.3   CMOS逻辑</vt:lpstr>
      <vt:lpstr>2、MOS晶体管</vt:lpstr>
      <vt:lpstr>MOS晶体管</vt:lpstr>
      <vt:lpstr>MOS晶体管</vt:lpstr>
      <vt:lpstr>MOS管的基本开关电路</vt:lpstr>
      <vt:lpstr>MOS管的基本开关电路</vt:lpstr>
      <vt:lpstr>3、基本的CMOS反相器</vt:lpstr>
      <vt:lpstr>幻灯片 18</vt:lpstr>
      <vt:lpstr>4、CMOS与非门</vt:lpstr>
      <vt:lpstr>4、CMOS或非门</vt:lpstr>
      <vt:lpstr>幻灯片 21</vt:lpstr>
      <vt:lpstr>5、非反相缓冲 noninverting buffer</vt:lpstr>
      <vt:lpstr>幻灯片 23</vt:lpstr>
      <vt:lpstr>2.4   CMOS电路的电气特性</vt:lpstr>
      <vt:lpstr>2.4   CMOS电路的电气特性</vt:lpstr>
      <vt:lpstr>2.4.1   CMOS稳态电气特性</vt:lpstr>
      <vt:lpstr>幻灯片 27</vt:lpstr>
      <vt:lpstr>幻灯片 28</vt:lpstr>
      <vt:lpstr>带电阻性负载的电路特性</vt:lpstr>
      <vt:lpstr>幻灯片 30</vt:lpstr>
      <vt:lpstr>幻灯片 31</vt:lpstr>
      <vt:lpstr>幻灯片 32</vt:lpstr>
      <vt:lpstr>幻灯片 33</vt:lpstr>
      <vt:lpstr>幻灯片 34</vt:lpstr>
      <vt:lpstr>非理想输入时的电路特性</vt:lpstr>
      <vt:lpstr>幻灯片 36</vt:lpstr>
      <vt:lpstr>扇入（fan－in）</vt:lpstr>
      <vt:lpstr>扇出（fan-out）</vt:lpstr>
      <vt:lpstr>幻灯片 39</vt:lpstr>
      <vt:lpstr>幻灯片 40</vt:lpstr>
      <vt:lpstr>不用的CMOS输入端</vt:lpstr>
      <vt:lpstr>不用的CMOS输入端处理方法</vt:lpstr>
      <vt:lpstr>2.4.2   CMOS动态电气特性</vt:lpstr>
      <vt:lpstr>CMOS动态电气特性</vt:lpstr>
      <vt:lpstr>幻灯片 45</vt:lpstr>
      <vt:lpstr>幻灯片 46</vt:lpstr>
      <vt:lpstr>幻灯片 47</vt:lpstr>
      <vt:lpstr>传播延迟</vt:lpstr>
      <vt:lpstr>功率损耗</vt:lpstr>
      <vt:lpstr>功率损耗</vt:lpstr>
      <vt:lpstr>动态功耗的决定因素</vt:lpstr>
      <vt:lpstr>电流尖峰和去耦电容器</vt:lpstr>
      <vt:lpstr>电流尖峰和去耦电容器</vt:lpstr>
      <vt:lpstr>电流尖峰和去耦电容器</vt:lpstr>
      <vt:lpstr>CMOS动态电气特性总结</vt:lpstr>
      <vt:lpstr>2.4.4   其他类型CMOS输入输出结构</vt:lpstr>
      <vt:lpstr>施密特触发反相器</vt:lpstr>
      <vt:lpstr>三态输出：输出使能端</vt:lpstr>
      <vt:lpstr>漏极开路输出</vt:lpstr>
      <vt:lpstr>漏极开路输出</vt:lpstr>
      <vt:lpstr>漏极开路输出的线连逻辑(Tn的漏极开路)</vt:lpstr>
      <vt:lpstr>2.4.5   低电压CMOS逻辑和接口</vt:lpstr>
      <vt:lpstr>2.5   双极逻辑</vt:lpstr>
      <vt:lpstr>2.5   双极逻辑</vt:lpstr>
      <vt:lpstr>双极结型晶体管bipolar junction transistor</vt:lpstr>
      <vt:lpstr>2.5.1   晶体管－晶体管逻辑</vt:lpstr>
      <vt:lpstr>幻灯片 67</vt:lpstr>
      <vt:lpstr>幻灯片 68</vt:lpstr>
      <vt:lpstr>幻灯片 69</vt:lpstr>
      <vt:lpstr>幻灯片 70</vt:lpstr>
      <vt:lpstr>幻灯片 71</vt:lpstr>
      <vt:lpstr>幻灯片 72</vt:lpstr>
      <vt:lpstr>2.5.2   CMOS/TTL接口</vt:lpstr>
      <vt:lpstr>幻灯片 74</vt:lpstr>
      <vt:lpstr>幻灯片 75</vt:lpstr>
      <vt:lpstr>幻灯片 76</vt:lpstr>
    </vt:vector>
  </TitlesOfParts>
  <Company>电子科大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第三章 逻辑器件(门电路)</dc:title>
  <dc:creator>武庆生</dc:creator>
  <cp:lastModifiedBy>Career</cp:lastModifiedBy>
  <cp:revision>1173</cp:revision>
  <cp:lastPrinted>1601-01-01T00:00:00Z</cp:lastPrinted>
  <dcterms:created xsi:type="dcterms:W3CDTF">2001-12-18T13:54:46Z</dcterms:created>
  <dcterms:modified xsi:type="dcterms:W3CDTF">2019-09-25T14:12:59Z</dcterms:modified>
</cp:coreProperties>
</file>