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3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7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94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4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5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05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9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BE17-DE95-4819-B371-5F766BAF4AB3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C049-0EDC-421D-93FC-ABA6390F08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74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Chap 14: Sinusoidal Steady State: Resonance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Second-order circuits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40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544250"/>
            <a:ext cx="8970418" cy="30490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5837" y="3593306"/>
            <a:ext cx="6665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Notice also from Figure 14.11a that the 0.707 </a:t>
            </a:r>
            <a:r>
              <a:rPr lang="en-US" altLang="zh-CN" dirty="0" smtClean="0">
                <a:latin typeface="SabonBQ-Roman"/>
              </a:rPr>
              <a:t>frequencies </a:t>
            </a:r>
            <a:r>
              <a:rPr lang="en-US" altLang="zh-CN" dirty="0">
                <a:latin typeface="SabonBQ-Roman"/>
              </a:rPr>
              <a:t>are not </a:t>
            </a:r>
            <a:r>
              <a:rPr lang="en-US" altLang="zh-CN" dirty="0" smtClean="0">
                <a:latin typeface="SabonBQ-Roman"/>
              </a:rPr>
              <a:t>usually symmetric </a:t>
            </a:r>
            <a:r>
              <a:rPr lang="en-US" altLang="zh-CN" dirty="0">
                <a:latin typeface="SabonBQ-Roman"/>
              </a:rPr>
              <a:t>about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o</a:t>
            </a:r>
            <a:r>
              <a:rPr lang="en-US" altLang="zh-CN" dirty="0">
                <a:latin typeface="SabonBQ-Roman"/>
              </a:rPr>
              <a:t>, rather they are symmetric about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64" y="4516637"/>
            <a:ext cx="1473456" cy="730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700" y="4609651"/>
            <a:ext cx="1172093" cy="544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95598" y="469717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2987" y="5241547"/>
            <a:ext cx="7843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However, for low values of </a:t>
            </a:r>
            <a:r>
              <a:rPr lang="en-US" altLang="zh-CN" i="1" dirty="0">
                <a:latin typeface="SabonBQ-Italic"/>
              </a:rPr>
              <a:t>G</a:t>
            </a:r>
            <a:r>
              <a:rPr lang="en-US" altLang="zh-CN" dirty="0">
                <a:latin typeface="SabonBQ-Roman"/>
              </a:rPr>
              <a:t>, this value is close to the resonance </a:t>
            </a:r>
            <a:r>
              <a:rPr lang="en-US" altLang="zh-CN" dirty="0" smtClean="0">
                <a:latin typeface="SabonBQ-Roman"/>
              </a:rPr>
              <a:t>frequency. Therefore</a:t>
            </a:r>
            <a:r>
              <a:rPr lang="en-US" altLang="zh-CN" dirty="0">
                <a:latin typeface="SabonBQ-Roman"/>
              </a:rPr>
              <a:t>, the terms </a:t>
            </a:r>
            <a:r>
              <a:rPr lang="en-US" altLang="zh-CN" i="1" dirty="0">
                <a:latin typeface="SabonBQ-Italic"/>
              </a:rPr>
              <a:t>center frequency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>
                <a:latin typeface="SabonBQ-Italic"/>
              </a:rPr>
              <a:t>resonance frequency </a:t>
            </a:r>
            <a:r>
              <a:rPr lang="en-US" altLang="zh-CN" dirty="0">
                <a:latin typeface="SabonBQ-Roman"/>
              </a:rPr>
              <a:t>are </a:t>
            </a:r>
            <a:r>
              <a:rPr lang="en-US" altLang="zh-CN" dirty="0" smtClean="0">
                <a:latin typeface="SabonBQ-Roman"/>
              </a:rPr>
              <a:t>used </a:t>
            </a:r>
            <a:r>
              <a:rPr lang="en-GB" altLang="zh-CN" dirty="0" smtClean="0">
                <a:latin typeface="SabonBQ-Roman"/>
              </a:rPr>
              <a:t>interchangeably</a:t>
            </a:r>
            <a:r>
              <a:rPr lang="en-GB" altLang="zh-CN" dirty="0">
                <a:latin typeface="SabonBQ-Roman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114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4387" y="535692"/>
            <a:ext cx="658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SabonBQ-Roman"/>
              </a:rPr>
              <a:t>A useful </a:t>
            </a:r>
            <a:r>
              <a:rPr lang="en-US" altLang="zh-CN" dirty="0">
                <a:latin typeface="SabonBQ-Roman"/>
              </a:rPr>
              <a:t>gauge of the sharpness of the resonance is the ratio of the </a:t>
            </a:r>
            <a:r>
              <a:rPr lang="en-US" altLang="zh-CN" dirty="0" smtClean="0">
                <a:latin typeface="SabonBQ-Roman"/>
              </a:rPr>
              <a:t>resonance </a:t>
            </a:r>
            <a:r>
              <a:rPr lang="en-GB" altLang="zh-CN" dirty="0" smtClean="0">
                <a:latin typeface="SabonBQ-Roman"/>
              </a:rPr>
              <a:t>frequency </a:t>
            </a:r>
            <a:r>
              <a:rPr lang="en-GB" altLang="zh-CN" dirty="0">
                <a:latin typeface="SabonBQ-Roman"/>
              </a:rPr>
              <a:t>to the bandwidth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20" y="1331956"/>
            <a:ext cx="5190698" cy="636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1544" y="2364581"/>
            <a:ext cx="7518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Quality factor in time-domain </a:t>
            </a:r>
          </a:p>
          <a:p>
            <a:r>
              <a:rPr lang="en-US" altLang="zh-CN" i="1" dirty="0" smtClean="0"/>
              <a:t>Q </a:t>
            </a:r>
            <a:r>
              <a:rPr lang="en-US" altLang="zh-CN" dirty="0"/>
              <a:t>indicated the length of time for which the circuit would ‘‘ring’’ when excited</a:t>
            </a:r>
          </a:p>
          <a:p>
            <a:r>
              <a:rPr lang="en-US" altLang="zh-CN" dirty="0"/>
              <a:t>by an input such as a step.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569" y="3390911"/>
            <a:ext cx="1841861" cy="586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8" y="3990966"/>
            <a:ext cx="7531680" cy="28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14.3 Series RLC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1" y="1506894"/>
            <a:ext cx="7434420" cy="2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28" y="3650894"/>
            <a:ext cx="2545117" cy="1549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493" y="4040331"/>
            <a:ext cx="3315349" cy="77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493" y="4970362"/>
            <a:ext cx="3516280" cy="1432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978" y="5878331"/>
            <a:ext cx="703256" cy="4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2792" y="5687328"/>
            <a:ext cx="1105116" cy="787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713" y="4786112"/>
            <a:ext cx="1373023" cy="3685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9946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6" y="2184080"/>
            <a:ext cx="3047442" cy="2504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8" y="0"/>
            <a:ext cx="7568373" cy="209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83" y="2184080"/>
            <a:ext cx="3616745" cy="829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923" y="3013205"/>
            <a:ext cx="3918140" cy="711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115" y="4430972"/>
            <a:ext cx="7534885" cy="23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14.5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8650" y="1451699"/>
            <a:ext cx="738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SabonBQ-Roman"/>
              </a:rPr>
              <a:t>The </a:t>
            </a:r>
            <a:r>
              <a:rPr lang="en-GB" altLang="zh-CN" dirty="0" smtClean="0">
                <a:latin typeface="SabonBQ-Roman"/>
              </a:rPr>
              <a:t>input </a:t>
            </a:r>
            <a:r>
              <a:rPr lang="en-US" altLang="zh-CN" i="1" dirty="0" err="1" smtClean="0">
                <a:latin typeface="SabonBQ-Italic"/>
              </a:rPr>
              <a:t>v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z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in the second-order circuit in Figure 14.25 is a sinusoid. Determine the </a:t>
            </a:r>
            <a:r>
              <a:rPr lang="en-US" altLang="zh-CN" dirty="0" smtClean="0">
                <a:latin typeface="SabonBQ-Roman"/>
              </a:rPr>
              <a:t>impedance </a:t>
            </a:r>
            <a:r>
              <a:rPr lang="en-US" altLang="zh-CN" i="1" dirty="0" smtClean="0">
                <a:latin typeface="SabonBQ-Italic"/>
              </a:rPr>
              <a:t>Z</a:t>
            </a:r>
            <a:r>
              <a:rPr lang="en-US" altLang="zh-CN" dirty="0">
                <a:latin typeface="SabonBQ-Roman"/>
              </a:rPr>
              <a:t>. Determine also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o</a:t>
            </a:r>
            <a:r>
              <a:rPr lang="en-US" altLang="zh-CN" dirty="0" smtClean="0">
                <a:latin typeface="SabonBQ-Roman"/>
              </a:rPr>
              <a:t>, </a:t>
            </a:r>
            <a:r>
              <a:rPr lang="en-US" altLang="zh-CN" i="1" dirty="0" smtClean="0">
                <a:latin typeface="MTMI"/>
              </a:rPr>
              <a:t>α</a:t>
            </a:r>
            <a:r>
              <a:rPr lang="en-US" altLang="zh-CN" dirty="0" smtClean="0">
                <a:latin typeface="SabonBQ-Roman"/>
              </a:rPr>
              <a:t>,</a:t>
            </a:r>
            <a:r>
              <a:rPr lang="en-US" altLang="zh-CN" i="1" dirty="0" err="1" smtClean="0">
                <a:latin typeface="MTMI"/>
              </a:rPr>
              <a:t>ω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d</a:t>
            </a:r>
            <a:r>
              <a:rPr lang="en-US" altLang="zh-CN" dirty="0">
                <a:latin typeface="SabonBQ-Roman"/>
              </a:rPr>
              <a:t>, and </a:t>
            </a:r>
            <a:r>
              <a:rPr lang="en-US" altLang="zh-CN" i="1" dirty="0">
                <a:latin typeface="SabonBQ-Italic"/>
              </a:rPr>
              <a:t>Q </a:t>
            </a:r>
            <a:r>
              <a:rPr lang="en-US" altLang="zh-CN" dirty="0">
                <a:latin typeface="SabonBQ-Roman"/>
              </a:rPr>
              <a:t>for the circuit.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12" y="2375029"/>
            <a:ext cx="1942326" cy="169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05" y="2716227"/>
            <a:ext cx="1506977" cy="745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93" y="3461602"/>
            <a:ext cx="1440000" cy="435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81" y="4386866"/>
            <a:ext cx="4822326" cy="1574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411" y="2592525"/>
            <a:ext cx="1540465" cy="3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14.5 Filter Examples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4" y="1544387"/>
            <a:ext cx="3013954" cy="41121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45" y="1662114"/>
            <a:ext cx="2344186" cy="1490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60" y="3152864"/>
            <a:ext cx="1138605" cy="795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064" y="3236614"/>
            <a:ext cx="2243721" cy="711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268" y="3127738"/>
            <a:ext cx="1841861" cy="845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260" y="4030747"/>
            <a:ext cx="1205582" cy="795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7441" y="4097747"/>
            <a:ext cx="937675" cy="7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Band-Pass </a:t>
            </a:r>
            <a:r>
              <a:rPr lang="en-US" altLang="zh-CN" dirty="0" err="1" smtClean="0"/>
              <a:t>FIlter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6" y="1542844"/>
            <a:ext cx="2779535" cy="155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96" y="1690689"/>
            <a:ext cx="2679070" cy="812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396" y="2589750"/>
            <a:ext cx="2377675" cy="678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354811"/>
            <a:ext cx="6495486" cy="2963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605" y="2589750"/>
            <a:ext cx="803721" cy="7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Low-pass Filter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45" y="1571419"/>
            <a:ext cx="2779535" cy="87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4" y="1571419"/>
            <a:ext cx="2779535" cy="155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45" y="2665868"/>
            <a:ext cx="2344186" cy="711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" y="3455338"/>
            <a:ext cx="3657505" cy="34026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50330" y="3596798"/>
            <a:ext cx="6050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SabonBQ-Roman"/>
              </a:rPr>
              <a:t>as with </a:t>
            </a:r>
            <a:r>
              <a:rPr lang="en-GB" altLang="zh-CN" dirty="0" smtClean="0">
                <a:latin typeface="SabonBQ-Roman"/>
              </a:rPr>
              <a:t>the </a:t>
            </a:r>
            <a:r>
              <a:rPr lang="en-US" altLang="zh-CN" dirty="0" err="1" smtClean="0">
                <a:latin typeface="SabonBQ-Roman"/>
              </a:rPr>
              <a:t>bandpass</a:t>
            </a:r>
            <a:r>
              <a:rPr lang="en-US" altLang="zh-CN" dirty="0" smtClean="0">
                <a:latin typeface="SabonBQ-Roman"/>
              </a:rPr>
              <a:t> </a:t>
            </a:r>
            <a:r>
              <a:rPr lang="en-US" altLang="zh-CN" dirty="0">
                <a:latin typeface="SabonBQ-Roman"/>
              </a:rPr>
              <a:t>filter, the higher the value of </a:t>
            </a:r>
            <a:r>
              <a:rPr lang="en-US" altLang="zh-CN" i="1" dirty="0">
                <a:latin typeface="SabonBQ-Italic"/>
              </a:rPr>
              <a:t>Q</a:t>
            </a:r>
            <a:r>
              <a:rPr lang="en-US" altLang="zh-CN" dirty="0">
                <a:latin typeface="SabonBQ-Roman"/>
              </a:rPr>
              <a:t>, the greater the </a:t>
            </a:r>
            <a:r>
              <a:rPr lang="en-US" altLang="zh-CN" dirty="0" smtClean="0">
                <a:latin typeface="SabonBQ-Roman"/>
              </a:rPr>
              <a:t>“</a:t>
            </a:r>
            <a:r>
              <a:rPr lang="en-US" altLang="zh-CN" dirty="0" err="1" smtClean="0">
                <a:latin typeface="SabonBQ-Roman"/>
              </a:rPr>
              <a:t>peakiness</a:t>
            </a:r>
            <a:r>
              <a:rPr lang="en-US" altLang="zh-CN" dirty="0" smtClean="0">
                <a:latin typeface="SabonBQ-Roman"/>
              </a:rPr>
              <a:t>” </a:t>
            </a:r>
            <a:r>
              <a:rPr lang="en-US" altLang="zh-CN" dirty="0">
                <a:latin typeface="SabonBQ-Roman"/>
              </a:rPr>
              <a:t>of </a:t>
            </a:r>
            <a:r>
              <a:rPr lang="en-US" altLang="zh-CN" dirty="0" smtClean="0">
                <a:latin typeface="SabonBQ-Roman"/>
              </a:rPr>
              <a:t>the </a:t>
            </a:r>
            <a:r>
              <a:rPr lang="en-GB" altLang="zh-CN" dirty="0" smtClean="0">
                <a:latin typeface="SabonBQ-Roman"/>
              </a:rPr>
              <a:t>curve </a:t>
            </a:r>
            <a:r>
              <a:rPr lang="en-GB" altLang="zh-CN" dirty="0">
                <a:latin typeface="SabonBQ-Roman"/>
              </a:rPr>
              <a:t>near </a:t>
            </a:r>
            <a:r>
              <a:rPr lang="el-GR" altLang="zh-CN" i="1" dirty="0">
                <a:latin typeface="MTMI"/>
              </a:rPr>
              <a:t>ω</a:t>
            </a:r>
            <a:r>
              <a:rPr lang="en-GB" altLang="zh-CN" sz="800" b="0" i="1" u="none" strike="noStrike" baseline="0" dirty="0" smtClean="0">
                <a:latin typeface="SabonBQ-Italic"/>
              </a:rPr>
              <a:t>o</a:t>
            </a:r>
            <a:r>
              <a:rPr lang="en-GB" altLang="zh-CN" dirty="0">
                <a:latin typeface="SabonBQ-Roman"/>
              </a:rPr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36094" y="4545201"/>
            <a:ext cx="547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Substituting </a:t>
            </a:r>
            <a:r>
              <a:rPr lang="en-US" altLang="zh-CN" i="1" dirty="0">
                <a:latin typeface="MTMI"/>
              </a:rPr>
              <a:t>ω </a:t>
            </a:r>
            <a:r>
              <a:rPr lang="en-US" altLang="zh-CN" dirty="0">
                <a:latin typeface="MTSYN"/>
              </a:rPr>
              <a:t>=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o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and simplifying we obtain the following response </a:t>
            </a:r>
            <a:r>
              <a:rPr lang="en-US" altLang="zh-CN" dirty="0" smtClean="0">
                <a:latin typeface="SabonBQ-Roman"/>
              </a:rPr>
              <a:t>at </a:t>
            </a:r>
            <a:r>
              <a:rPr lang="en-GB" altLang="zh-CN" dirty="0" smtClean="0">
                <a:latin typeface="SabonBQ-Roman"/>
              </a:rPr>
              <a:t>resonance</a:t>
            </a:r>
            <a:r>
              <a:rPr lang="en-GB" altLang="zh-CN" dirty="0">
                <a:latin typeface="SabonBQ-Roman"/>
              </a:rPr>
              <a:t>: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871" y="5203582"/>
            <a:ext cx="1306047" cy="7118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103" y="6024237"/>
            <a:ext cx="1205582" cy="4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3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High-pass Filter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4" y="1571419"/>
            <a:ext cx="2779535" cy="155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14" y="1690689"/>
            <a:ext cx="2746047" cy="812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31" y="2503064"/>
            <a:ext cx="3248373" cy="845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295" y="3315439"/>
            <a:ext cx="7037275" cy="33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Notch Filter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71525" y="1450092"/>
            <a:ext cx="707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A notch filter is also called a </a:t>
            </a:r>
            <a:r>
              <a:rPr lang="en-US" altLang="zh-CN" i="1" dirty="0" err="1">
                <a:latin typeface="SabonBQ-Italic"/>
              </a:rPr>
              <a:t>bandstop</a:t>
            </a:r>
            <a:r>
              <a:rPr lang="en-US" altLang="zh-CN" i="1" dirty="0">
                <a:latin typeface="SabonBQ-Italic"/>
              </a:rPr>
              <a:t> filter</a:t>
            </a:r>
            <a:r>
              <a:rPr lang="en-US" altLang="zh-CN" dirty="0">
                <a:latin typeface="SabonBQ-Roman"/>
              </a:rPr>
              <a:t>. It eliminates a range of </a:t>
            </a:r>
            <a:r>
              <a:rPr lang="en-US" altLang="zh-CN" dirty="0" smtClean="0">
                <a:latin typeface="SabonBQ-Roman"/>
              </a:rPr>
              <a:t>frequencies </a:t>
            </a:r>
            <a:r>
              <a:rPr lang="en-GB" altLang="zh-CN" dirty="0" smtClean="0">
                <a:latin typeface="SabonBQ-Roman"/>
              </a:rPr>
              <a:t>about </a:t>
            </a:r>
            <a:r>
              <a:rPr lang="en-GB" altLang="zh-CN" dirty="0">
                <a:latin typeface="SabonBQ-Roman"/>
              </a:rPr>
              <a:t>a </a:t>
            </a:r>
            <a:r>
              <a:rPr lang="en-GB" altLang="zh-CN" i="1" dirty="0">
                <a:latin typeface="SabonBQ-Italic"/>
              </a:rPr>
              <a:t>notch frequency</a:t>
            </a:r>
            <a:r>
              <a:rPr lang="en-GB" altLang="zh-CN" dirty="0">
                <a:latin typeface="SabonBQ-Roman"/>
              </a:rPr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5" y="2150063"/>
            <a:ext cx="2779535" cy="155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67" y="2281588"/>
            <a:ext cx="3482791" cy="83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67" y="3119088"/>
            <a:ext cx="3181396" cy="887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795" y="3962217"/>
            <a:ext cx="6207918" cy="289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14.1 Parallel RLC, Sinusoidal Response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51275"/>
            <a:ext cx="3482791" cy="129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2" y="3425806"/>
            <a:ext cx="2344186" cy="33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587" y="4407694"/>
            <a:ext cx="387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 will skip the homogeneous solution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66" y="3779043"/>
            <a:ext cx="2545117" cy="695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78" y="2051275"/>
            <a:ext cx="3147907" cy="14740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336256" y="2051275"/>
            <a:ext cx="0" cy="2725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224" y="3593306"/>
            <a:ext cx="2377675" cy="887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752" y="4474168"/>
            <a:ext cx="2076279" cy="7621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30" y="5140736"/>
            <a:ext cx="2243721" cy="1306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479" y="6443020"/>
            <a:ext cx="2411163" cy="3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14.6 Stored Energy in a Resonant Circuit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0" y="1989938"/>
            <a:ext cx="7434420" cy="1306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90" y="3448994"/>
            <a:ext cx="7501396" cy="1574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7" y="4928975"/>
            <a:ext cx="7534885" cy="13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21531" y="1764506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14.1, 14.3, 14.6, 14.10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34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" y="13497"/>
            <a:ext cx="3686175" cy="4679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68" y="4679253"/>
            <a:ext cx="2377675" cy="175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912" y="33858"/>
            <a:ext cx="3496787" cy="4645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069" y="4679253"/>
            <a:ext cx="2344186" cy="19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14.2 Frequency Response for Resonant Systems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5" y="1854212"/>
            <a:ext cx="3114419" cy="154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48" y="1854212"/>
            <a:ext cx="2009303" cy="678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815" y="2628899"/>
            <a:ext cx="2712558" cy="1231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369" y="3956336"/>
            <a:ext cx="6570475" cy="28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8" y="0"/>
            <a:ext cx="8506048" cy="3810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4" y="3939213"/>
            <a:ext cx="1373023" cy="127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34" y="4091912"/>
            <a:ext cx="3583256" cy="845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3113" y="2343151"/>
            <a:ext cx="16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Bandpass</a:t>
            </a:r>
            <a:r>
              <a:rPr lang="en-US" altLang="zh-CN" dirty="0" smtClean="0"/>
              <a:t> Filter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91145" y="214312"/>
            <a:ext cx="122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Resonance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778919" y="507206"/>
            <a:ext cx="142875" cy="21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8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0" y="1236395"/>
            <a:ext cx="7601861" cy="125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31" y="262125"/>
            <a:ext cx="3415814" cy="904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594" y="2492645"/>
            <a:ext cx="1406512" cy="904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877" y="2588957"/>
            <a:ext cx="1205582" cy="711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0931" y="3300832"/>
            <a:ext cx="8480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the behavior of the system response depends </a:t>
            </a:r>
            <a:r>
              <a:rPr lang="en-US" altLang="zh-CN" dirty="0" smtClean="0">
                <a:latin typeface="SabonBQ-Roman"/>
              </a:rPr>
              <a:t>heavily on </a:t>
            </a:r>
            <a:r>
              <a:rPr lang="en-US" altLang="zh-CN" dirty="0">
                <a:latin typeface="SabonBQ-Roman"/>
              </a:rPr>
              <a:t>the nature of these roots, and that the values of </a:t>
            </a:r>
            <a:r>
              <a:rPr lang="en-US" altLang="zh-CN" i="1" dirty="0" err="1">
                <a:latin typeface="MTMI"/>
              </a:rPr>
              <a:t>ω</a:t>
            </a:r>
            <a:r>
              <a:rPr lang="en-US" altLang="zh-CN" sz="800" b="0" i="1" u="none" strike="noStrike" baseline="0" dirty="0" err="1" smtClean="0">
                <a:latin typeface="SabonBQ-Italic"/>
              </a:rPr>
              <a:t>o</a:t>
            </a:r>
            <a:r>
              <a:rPr lang="en-US" altLang="zh-CN" sz="800" b="0" i="1" u="none" strike="noStrike" baseline="0" dirty="0" smtClean="0">
                <a:latin typeface="SabonBQ-Italic"/>
              </a:rPr>
              <a:t> </a:t>
            </a:r>
            <a:r>
              <a:rPr lang="en-US" altLang="zh-CN" dirty="0">
                <a:latin typeface="SabonBQ-Roman"/>
              </a:rPr>
              <a:t>and </a:t>
            </a:r>
            <a:r>
              <a:rPr lang="en-US" altLang="zh-CN" i="1" dirty="0">
                <a:latin typeface="MTMI"/>
              </a:rPr>
              <a:t>α </a:t>
            </a:r>
            <a:r>
              <a:rPr lang="en-US" altLang="zh-CN" dirty="0">
                <a:latin typeface="SabonBQ-Roman"/>
              </a:rPr>
              <a:t>provide </a:t>
            </a:r>
            <a:r>
              <a:rPr lang="en-US" altLang="zh-CN" dirty="0" smtClean="0">
                <a:latin typeface="SabonBQ-Roman"/>
              </a:rPr>
              <a:t>substantial insight </a:t>
            </a:r>
            <a:r>
              <a:rPr lang="en-US" altLang="zh-CN" dirty="0">
                <a:latin typeface="SabonBQ-Roman"/>
              </a:rPr>
              <a:t>into the form of the frequency response plot.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21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21" y="202262"/>
            <a:ext cx="5056745" cy="795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31" y="1093999"/>
            <a:ext cx="5257675" cy="812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7206" y="2002486"/>
            <a:ext cx="760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At one particular frequency, the L and C terms in the </a:t>
            </a:r>
            <a:r>
              <a:rPr lang="en-US" altLang="zh-CN" dirty="0" smtClean="0">
                <a:latin typeface="SabonBQ-Roman"/>
              </a:rPr>
              <a:t>denominator</a:t>
            </a:r>
            <a:r>
              <a:rPr lang="en-US" altLang="zh-CN" dirty="0"/>
              <a:t> </a:t>
            </a:r>
            <a:r>
              <a:rPr lang="en-US" altLang="zh-CN" dirty="0">
                <a:latin typeface="SabonBQ-Roman"/>
              </a:rPr>
              <a:t>will cancel, and |H| will be maximum. This cancellation occurs where</a:t>
            </a:r>
            <a:endParaRPr lang="zh-CN" altLang="en-US" dirty="0">
              <a:latin typeface="SabonBQ-Roman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38" y="2557316"/>
            <a:ext cx="1373023" cy="368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089" y="3021928"/>
            <a:ext cx="1808372" cy="67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78" y="3201990"/>
            <a:ext cx="2143256" cy="3098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53" y="3788039"/>
            <a:ext cx="3970279" cy="8468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14" y="4731047"/>
            <a:ext cx="7467908" cy="611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6614" y="5707856"/>
            <a:ext cx="519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Parallel LC tank at resonance frequency = open circuit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368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" y="2004231"/>
            <a:ext cx="3114419" cy="1549375"/>
          </a:xfrm>
          <a:prstGeom prst="rect">
            <a:avLst/>
          </a:prstGeom>
        </p:spPr>
      </p:pic>
      <p:sp>
        <p:nvSpPr>
          <p:cNvPr id="3" name="左大括号 2"/>
          <p:cNvSpPr/>
          <p:nvPr/>
        </p:nvSpPr>
        <p:spPr>
          <a:xfrm>
            <a:off x="3457574" y="950119"/>
            <a:ext cx="600075" cy="34861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57649" y="1007269"/>
            <a:ext cx="495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Low-frequency: Capacitor can be regarded as open, </a:t>
            </a:r>
            <a:r>
              <a:rPr lang="en-US" altLang="zh-CN" i="1" dirty="0"/>
              <a:t>circuit behaves like an inductor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57649" y="4170253"/>
            <a:ext cx="495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High-frequency: Inductor can be regarded as open, </a:t>
            </a:r>
            <a:r>
              <a:rPr lang="en-US" altLang="zh-CN" i="1" dirty="0"/>
              <a:t>circuit behaves like an </a:t>
            </a:r>
            <a:r>
              <a:rPr lang="en-US" altLang="zh-CN" i="1" dirty="0" smtClean="0"/>
              <a:t>capacitor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682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Bandwidth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28650" y="1690689"/>
            <a:ext cx="829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define the filter bandwidth as the frequency space between two |H|=0.707 frequency points.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36" y="2337020"/>
            <a:ext cx="3013954" cy="7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22" y="3065645"/>
            <a:ext cx="3516280" cy="93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42" y="4012020"/>
            <a:ext cx="2511628" cy="720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42" y="4702184"/>
            <a:ext cx="2511628" cy="6616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49790" y="5492397"/>
            <a:ext cx="672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SabonBQ-Roman"/>
              </a:rPr>
              <a:t>we came across this same </a:t>
            </a:r>
            <a:r>
              <a:rPr lang="en-US" altLang="zh-CN" i="1" dirty="0">
                <a:latin typeface="SabonBQ-Italic"/>
              </a:rPr>
              <a:t>damping factor </a:t>
            </a:r>
            <a:r>
              <a:rPr lang="en-US" altLang="zh-CN" dirty="0">
                <a:latin typeface="SabonBQ-Roman"/>
              </a:rPr>
              <a:t>in Equation 12.85 in Chapter </a:t>
            </a:r>
            <a:r>
              <a:rPr lang="en-US" altLang="zh-CN" dirty="0" smtClean="0">
                <a:latin typeface="SabonBQ-Roman"/>
              </a:rPr>
              <a:t>12 from </a:t>
            </a:r>
            <a:r>
              <a:rPr lang="en-US" altLang="zh-CN" dirty="0">
                <a:latin typeface="SabonBQ-Roman"/>
              </a:rPr>
              <a:t>a time-domain point of view</a:t>
            </a:r>
            <a:r>
              <a:rPr lang="en-US" altLang="zh-CN" dirty="0" smtClean="0">
                <a:latin typeface="SabonBQ-Roman"/>
              </a:rPr>
              <a:t>.</a:t>
            </a:r>
            <a:r>
              <a:rPr lang="en-US" altLang="zh-CN" dirty="0"/>
              <a:t> There, in the time domain view, the </a:t>
            </a:r>
            <a:r>
              <a:rPr lang="en-US" altLang="zh-CN" dirty="0" smtClean="0"/>
              <a:t>damping factor </a:t>
            </a:r>
            <a:r>
              <a:rPr lang="en-US" altLang="zh-CN" dirty="0"/>
              <a:t>was an indication of how quickly the natural response died out.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44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415</Words>
  <Application>Microsoft Office PowerPoint</Application>
  <PresentationFormat>全屏显示(4:3)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MTMI</vt:lpstr>
      <vt:lpstr>MTSYN</vt:lpstr>
      <vt:lpstr>SabonBQ-Italic</vt:lpstr>
      <vt:lpstr>SabonBQ-Roman</vt:lpstr>
      <vt:lpstr>等线</vt:lpstr>
      <vt:lpstr>等线 Light</vt:lpstr>
      <vt:lpstr>Arial</vt:lpstr>
      <vt:lpstr>Calibri</vt:lpstr>
      <vt:lpstr>Calibri Light</vt:lpstr>
      <vt:lpstr>Office 主题​​</vt:lpstr>
      <vt:lpstr>Chap 14: Sinusoidal Steady State: Resonance</vt:lpstr>
      <vt:lpstr>14.1 Parallel RLC, Sinusoidal Response</vt:lpstr>
      <vt:lpstr>PowerPoint 演示文稿</vt:lpstr>
      <vt:lpstr>14.2 Frequency Response for Resonant Systems</vt:lpstr>
      <vt:lpstr>PowerPoint 演示文稿</vt:lpstr>
      <vt:lpstr>PowerPoint 演示文稿</vt:lpstr>
      <vt:lpstr>PowerPoint 演示文稿</vt:lpstr>
      <vt:lpstr>PowerPoint 演示文稿</vt:lpstr>
      <vt:lpstr>Bandwidth</vt:lpstr>
      <vt:lpstr>PowerPoint 演示文稿</vt:lpstr>
      <vt:lpstr>PowerPoint 演示文稿</vt:lpstr>
      <vt:lpstr>14.3 Series RLC</vt:lpstr>
      <vt:lpstr>PowerPoint 演示文稿</vt:lpstr>
      <vt:lpstr>Example 14.5</vt:lpstr>
      <vt:lpstr>14.5 Filter Examples</vt:lpstr>
      <vt:lpstr>Band-Pass FIlter</vt:lpstr>
      <vt:lpstr>Low-pass Filter</vt:lpstr>
      <vt:lpstr>High-pass Filter</vt:lpstr>
      <vt:lpstr>Notch Filter</vt:lpstr>
      <vt:lpstr>14.6 Stored Energy in a Resonant Circuit</vt:lpstr>
      <vt:lpstr>Exercise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14: Sinusoidal Steady State: Resonance</dc:title>
  <dc:creator>You Fei</dc:creator>
  <cp:lastModifiedBy>You Fei</cp:lastModifiedBy>
  <cp:revision>90</cp:revision>
  <dcterms:created xsi:type="dcterms:W3CDTF">2018-06-04T08:28:39Z</dcterms:created>
  <dcterms:modified xsi:type="dcterms:W3CDTF">2018-06-04T12:32:53Z</dcterms:modified>
</cp:coreProperties>
</file>