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3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5" name="Footer Placeholder 4"/>
          <p:cNvSpPr>
            <a:spLocks noGrp="1"/>
          </p:cNvSpPr>
          <p:nvPr>
            <p:ph type="ftr" sz="quarter" idx="11"/>
          </p:nvPr>
        </p:nvSpPr>
        <p:spPr>
          <a:xfrm>
            <a:off x="812805" y="6272785"/>
            <a:ext cx="4745736" cy="365125"/>
          </a:xfrm>
        </p:spPr>
        <p:txBody>
          <a:bodyPr/>
          <a:lstStyle/>
          <a:p>
            <a:endParaRPr lang="zh-CN" alt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68525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321071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163958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7" name="Date Placeholder 6"/>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384751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517E50-2F56-4C90-B105-4F1539506022}" type="datetimeFigureOut">
              <a:rPr lang="zh-CN" altLang="en-US" smtClean="0"/>
              <a:t>2017/9/21</a:t>
            </a:fld>
            <a:endParaRPr lang="zh-CN" alt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zh-CN" alt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100369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187507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368490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C6517E50-2F56-4C90-B105-4F1539506022}" type="datetimeFigureOut">
              <a:rPr lang="zh-CN" altLang="en-US" smtClean="0"/>
              <a:t>2017/9/21</a:t>
            </a:fld>
            <a:endParaRPr lang="zh-CN" alt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zh-CN" altLang="en-US"/>
          </a:p>
        </p:txBody>
      </p:sp>
      <p:sp>
        <p:nvSpPr>
          <p:cNvPr id="5" name="Slide Number Placeholder 4"/>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248985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349105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10" name="Footer Placeholder 9"/>
          <p:cNvSpPr>
            <a:spLocks noGrp="1"/>
          </p:cNvSpPr>
          <p:nvPr>
            <p:ph type="ftr" sz="quarter" idx="11"/>
          </p:nvPr>
        </p:nvSpPr>
        <p:spPr/>
        <p:txBody>
          <a:bodyPr/>
          <a:lstStyle/>
          <a:p>
            <a:endParaRPr lang="zh-CN" altLang="en-US"/>
          </a:p>
        </p:txBody>
      </p:sp>
      <p:sp>
        <p:nvSpPr>
          <p:cNvPr id="11" name="Slide Number Placeholder 10"/>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74993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C6517E50-2F56-4C90-B105-4F1539506022}" type="datetimeFigureOut">
              <a:rPr lang="zh-CN" altLang="en-US" smtClean="0"/>
              <a:t>2017/9/21</a:t>
            </a:fld>
            <a:endParaRPr lang="zh-CN" altLang="en-US"/>
          </a:p>
        </p:txBody>
      </p:sp>
      <p:sp>
        <p:nvSpPr>
          <p:cNvPr id="10" name="Slide Number Placeholder 9"/>
          <p:cNvSpPr>
            <a:spLocks noGrp="1"/>
          </p:cNvSpPr>
          <p:nvPr>
            <p:ph type="sldNum" sz="quarter" idx="12"/>
          </p:nvPr>
        </p:nvSpPr>
        <p:spPr/>
        <p:txBody>
          <a:body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33372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C6517E50-2F56-4C90-B105-4F1539506022}" type="datetimeFigureOut">
              <a:rPr lang="zh-CN" altLang="en-US" smtClean="0"/>
              <a:t>2017/9/21</a:t>
            </a:fld>
            <a:endParaRPr lang="zh-CN" alt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zh-CN" alt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7E4DE31-7C62-40B4-A0FD-C75C64E730B8}" type="slidenum">
              <a:rPr lang="zh-CN" altLang="en-US" smtClean="0"/>
              <a:t>‹#›</a:t>
            </a:fld>
            <a:endParaRPr lang="zh-CN" altLang="en-US"/>
          </a:p>
        </p:txBody>
      </p:sp>
    </p:spTree>
    <p:extLst>
      <p:ext uri="{BB962C8B-B14F-4D97-AF65-F5344CB8AC3E}">
        <p14:creationId xmlns:p14="http://schemas.microsoft.com/office/powerpoint/2010/main" val="403676194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aike.baidu.com/item/%E6%B0%91%E7%A7%91/11050267?fr=aladdi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创新的基础</a:t>
            </a:r>
            <a:endParaRPr lang="zh-CN" altLang="en-US"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405032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民科</a:t>
            </a:r>
            <a:endParaRPr lang="zh-CN" altLang="en-US" dirty="0"/>
          </a:p>
        </p:txBody>
      </p:sp>
      <p:sp>
        <p:nvSpPr>
          <p:cNvPr id="3" name="内容占位符 2"/>
          <p:cNvSpPr>
            <a:spLocks noGrp="1"/>
          </p:cNvSpPr>
          <p:nvPr>
            <p:ph idx="1"/>
          </p:nvPr>
        </p:nvSpPr>
        <p:spPr>
          <a:xfrm>
            <a:off x="685800" y="2121408"/>
            <a:ext cx="7772400" cy="4178724"/>
          </a:xfrm>
        </p:spPr>
        <p:txBody>
          <a:bodyPr>
            <a:normAutofit/>
          </a:bodyPr>
          <a:lstStyle/>
          <a:p>
            <a:r>
              <a:rPr lang="zh-CN" altLang="en-US" b="1" dirty="0">
                <a:latin typeface="仿宋" panose="02010609060101010101" pitchFamily="49" charset="-122"/>
                <a:ea typeface="仿宋" panose="02010609060101010101" pitchFamily="49" charset="-122"/>
                <a:hlinkClick r:id="rId2"/>
              </a:rPr>
              <a:t>民科</a:t>
            </a:r>
            <a:r>
              <a:rPr lang="zh-CN" altLang="en-US" dirty="0">
                <a:latin typeface="仿宋" panose="02010609060101010101" pitchFamily="49" charset="-122"/>
                <a:ea typeface="仿宋" panose="02010609060101010101" pitchFamily="49" charset="-122"/>
              </a:rPr>
              <a:t>一开始指我国体制外、非官方的民间科学家，后延伸为泛指所研究课题不属于自己所学专业领域或在所研究领域没有取得博士学位的</a:t>
            </a:r>
            <a:r>
              <a:rPr lang="zh-CN" altLang="en-US" dirty="0" smtClean="0">
                <a:latin typeface="仿宋" panose="02010609060101010101" pitchFamily="49" charset="-122"/>
                <a:ea typeface="仿宋" panose="02010609060101010101" pitchFamily="49" charset="-122"/>
              </a:rPr>
              <a:t>科学家。</a:t>
            </a:r>
            <a:r>
              <a:rPr lang="en-US" altLang="zh-CN" baseline="30000" dirty="0" smtClean="0">
                <a:latin typeface="仿宋" panose="02010609060101010101" pitchFamily="49" charset="-122"/>
                <a:ea typeface="仿宋" panose="02010609060101010101" pitchFamily="49" charset="-122"/>
              </a:rPr>
              <a:t>-----</a:t>
            </a:r>
            <a:r>
              <a:rPr lang="zh-CN" altLang="en-US" baseline="30000" dirty="0" smtClean="0">
                <a:latin typeface="仿宋" panose="02010609060101010101" pitchFamily="49" charset="-122"/>
                <a:ea typeface="仿宋" panose="02010609060101010101" pitchFamily="49" charset="-122"/>
              </a:rPr>
              <a:t>百度百科</a:t>
            </a:r>
            <a:endParaRPr lang="en-US" altLang="zh-CN" baseline="30000" dirty="0" smtClean="0">
              <a:latin typeface="仿宋" panose="02010609060101010101" pitchFamily="49" charset="-122"/>
              <a:ea typeface="仿宋" panose="02010609060101010101" pitchFamily="49" charset="-122"/>
            </a:endParaRPr>
          </a:p>
          <a:p>
            <a:r>
              <a:rPr lang="zh-CN" altLang="en-US" dirty="0">
                <a:latin typeface="仿宋" panose="02010609060101010101" pitchFamily="49" charset="-122"/>
                <a:ea typeface="仿宋" panose="02010609060101010101" pitchFamily="49" charset="-122"/>
              </a:rPr>
              <a:t>民科是自称民间科学爱好者的一类群体的简称，但又区别于广义上的科学爱好者和非官方科学家，本质是梦想着不需要学习，只凭借胡思乱想就推翻科学大厦的“妄人科学家”。</a:t>
            </a:r>
            <a:r>
              <a:rPr lang="en-US" altLang="zh-CN" baseline="30000" dirty="0">
                <a:latin typeface="仿宋" panose="02010609060101010101" pitchFamily="49" charset="-122"/>
                <a:ea typeface="仿宋" panose="02010609060101010101" pitchFamily="49" charset="-122"/>
              </a:rPr>
              <a:t>[6]</a:t>
            </a:r>
            <a:r>
              <a:rPr lang="zh-CN" altLang="en-US" dirty="0">
                <a:latin typeface="仿宋" panose="02010609060101010101" pitchFamily="49" charset="-122"/>
                <a:ea typeface="仿宋" panose="02010609060101010101" pitchFamily="49" charset="-122"/>
              </a:rPr>
              <a:t>  自我标榜“民间”是他们认为“官方”都是错的，只有他们才是真正热爱科学的。</a:t>
            </a:r>
            <a:r>
              <a:rPr lang="en-US" altLang="zh-CN" baseline="30000" dirty="0">
                <a:latin typeface="仿宋" panose="02010609060101010101" pitchFamily="49" charset="-122"/>
                <a:ea typeface="仿宋" panose="02010609060101010101" pitchFamily="49" charset="-122"/>
              </a:rPr>
              <a:t>[7]</a:t>
            </a:r>
            <a:r>
              <a:rPr lang="zh-CN" altLang="en-US" dirty="0">
                <a:latin typeface="仿宋" panose="02010609060101010101" pitchFamily="49" charset="-122"/>
                <a:ea typeface="仿宋" panose="02010609060101010101" pitchFamily="49" charset="-122"/>
              </a:rPr>
              <a:t>  民科并非指“来自民间的”，大学教授也可能是民科，鉴别民科的</a:t>
            </a:r>
            <a:r>
              <a:rPr lang="zh-CN" altLang="en-US" b="1" dirty="0">
                <a:latin typeface="仿宋" panose="02010609060101010101" pitchFamily="49" charset="-122"/>
                <a:ea typeface="仿宋" panose="02010609060101010101" pitchFamily="49" charset="-122"/>
              </a:rPr>
              <a:t>关键在于有无科学精神</a:t>
            </a:r>
            <a:r>
              <a:rPr lang="zh-CN" altLang="en-US" dirty="0">
                <a:latin typeface="仿宋" panose="02010609060101010101" pitchFamily="49" charset="-122"/>
                <a:ea typeface="仿宋" panose="02010609060101010101" pitchFamily="49" charset="-122"/>
              </a:rPr>
              <a:t>，也就是“拿证据来证明’的精神，而不是说空话的精神，站队的精神，煽情的精神。</a:t>
            </a:r>
            <a:r>
              <a:rPr lang="zh-CN" altLang="en-US" dirty="0" smtClean="0">
                <a:latin typeface="仿宋" panose="02010609060101010101" pitchFamily="49" charset="-122"/>
                <a:ea typeface="仿宋" panose="02010609060101010101" pitchFamily="49" charset="-122"/>
              </a:rPr>
              <a:t>”</a:t>
            </a:r>
            <a:r>
              <a:rPr lang="en-US" altLang="zh-CN" baseline="30000" dirty="0">
                <a:latin typeface="仿宋" panose="02010609060101010101" pitchFamily="49" charset="-122"/>
                <a:ea typeface="仿宋" panose="02010609060101010101" pitchFamily="49" charset="-122"/>
              </a:rPr>
              <a:t> -----</a:t>
            </a:r>
            <a:r>
              <a:rPr lang="zh-CN" altLang="en-US" baseline="30000" dirty="0">
                <a:latin typeface="仿宋" panose="02010609060101010101" pitchFamily="49" charset="-122"/>
                <a:ea typeface="仿宋" panose="02010609060101010101" pitchFamily="49" charset="-122"/>
              </a:rPr>
              <a:t>百度百科</a:t>
            </a:r>
            <a:endParaRPr lang="en-US" altLang="zh-CN" baseline="30000" dirty="0">
              <a:latin typeface="仿宋" panose="02010609060101010101" pitchFamily="49" charset="-122"/>
              <a:ea typeface="仿宋" panose="02010609060101010101" pitchFamily="49" charset="-122"/>
            </a:endParaRPr>
          </a:p>
          <a:p>
            <a:pPr lvl="1"/>
            <a:r>
              <a:rPr lang="zh-CN" altLang="en-US" dirty="0" smtClean="0"/>
              <a:t>“民科”</a:t>
            </a:r>
            <a:r>
              <a:rPr lang="zh-CN" altLang="en-US" dirty="0"/>
              <a:t>们大多不屑于研究小问题</a:t>
            </a:r>
            <a:r>
              <a:rPr lang="zh-CN" altLang="en-US" dirty="0" smtClean="0"/>
              <a:t>。</a:t>
            </a:r>
            <a:endParaRPr lang="en-US" altLang="zh-CN" dirty="0" smtClean="0"/>
          </a:p>
          <a:p>
            <a:pPr lvl="1"/>
            <a:r>
              <a:rPr lang="zh-CN" altLang="en-US" dirty="0" smtClean="0"/>
              <a:t>“民科”</a:t>
            </a:r>
            <a:r>
              <a:rPr lang="zh-CN" altLang="en-US" dirty="0"/>
              <a:t>们常常把科学和神话混搭</a:t>
            </a:r>
            <a:r>
              <a:rPr lang="zh-CN" altLang="en-US" dirty="0" smtClean="0"/>
              <a:t>。</a:t>
            </a:r>
            <a:endParaRPr lang="en-US" altLang="zh-CN" dirty="0" smtClean="0"/>
          </a:p>
          <a:p>
            <a:pPr lvl="1"/>
            <a:r>
              <a:rPr lang="zh-CN" altLang="en-US" dirty="0" smtClean="0"/>
              <a:t>“民科”</a:t>
            </a:r>
            <a:r>
              <a:rPr lang="zh-CN" altLang="en-US" dirty="0"/>
              <a:t>们基本没有受过专业科学训练，也无意接受科学训练，数理功底较差。</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535856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Innovation </a:t>
            </a:r>
            <a:r>
              <a:rPr lang="zh-CN" altLang="en-US" b="1" dirty="0" smtClean="0"/>
              <a:t>（新知）</a:t>
            </a:r>
            <a:endParaRPr lang="zh-CN" altLang="en-US" dirty="0"/>
          </a:p>
        </p:txBody>
      </p:sp>
      <p:sp>
        <p:nvSpPr>
          <p:cNvPr id="3" name="内容占位符 2"/>
          <p:cNvSpPr>
            <a:spLocks noGrp="1"/>
          </p:cNvSpPr>
          <p:nvPr>
            <p:ph idx="1"/>
          </p:nvPr>
        </p:nvSpPr>
        <p:spPr/>
        <p:txBody>
          <a:bodyPr/>
          <a:lstStyle/>
          <a:p>
            <a:r>
              <a:rPr lang="en-US" altLang="zh-CN" dirty="0"/>
              <a:t>The introduction of something new, a new way of doing something, the successful exploitation of new ideas</a:t>
            </a:r>
            <a:r>
              <a:rPr lang="en-US" altLang="zh-CN" dirty="0" smtClean="0"/>
              <a:t>.</a:t>
            </a:r>
          </a:p>
          <a:p>
            <a:r>
              <a:rPr lang="zh-CN" altLang="en-US" dirty="0" smtClean="0"/>
              <a:t>从自然界中认识新规律</a:t>
            </a:r>
            <a:endParaRPr lang="zh-CN" altLang="en-US" dirty="0"/>
          </a:p>
        </p:txBody>
      </p:sp>
    </p:spTree>
    <p:extLst>
      <p:ext uri="{BB962C8B-B14F-4D97-AF65-F5344CB8AC3E}">
        <p14:creationId xmlns:p14="http://schemas.microsoft.com/office/powerpoint/2010/main" val="401900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Invention</a:t>
            </a:r>
            <a:r>
              <a:rPr lang="zh-CN" altLang="en-US" dirty="0" smtClean="0"/>
              <a:t>（发明）</a:t>
            </a:r>
            <a:endParaRPr lang="zh-CN" altLang="en-US" dirty="0"/>
          </a:p>
        </p:txBody>
      </p:sp>
      <p:sp>
        <p:nvSpPr>
          <p:cNvPr id="3" name="内容占位符 2"/>
          <p:cNvSpPr>
            <a:spLocks noGrp="1"/>
          </p:cNvSpPr>
          <p:nvPr>
            <p:ph idx="1"/>
          </p:nvPr>
        </p:nvSpPr>
        <p:spPr/>
        <p:txBody>
          <a:bodyPr/>
          <a:lstStyle/>
          <a:p>
            <a:r>
              <a:rPr lang="en-US" altLang="zh-CN" dirty="0"/>
              <a:t>an idea made </a:t>
            </a:r>
            <a:r>
              <a:rPr lang="en-US" altLang="zh-CN" dirty="0" smtClean="0"/>
              <a:t>manifest</a:t>
            </a:r>
          </a:p>
          <a:p>
            <a:r>
              <a:rPr lang="en-US" altLang="zh-CN" dirty="0"/>
              <a:t>the </a:t>
            </a:r>
            <a:r>
              <a:rPr lang="en-US" altLang="zh-CN" dirty="0" smtClean="0"/>
              <a:t>first </a:t>
            </a:r>
            <a:r>
              <a:rPr lang="en-US" altLang="zh-CN" dirty="0"/>
              <a:t>occurrence of an idea for a new product or </a:t>
            </a:r>
            <a:r>
              <a:rPr lang="en-US" altLang="zh-CN" dirty="0" smtClean="0"/>
              <a:t>process</a:t>
            </a:r>
          </a:p>
          <a:p>
            <a:r>
              <a:rPr lang="en-US" altLang="zh-CN" i="1" dirty="0"/>
              <a:t>U.S. Patent Law. </a:t>
            </a:r>
            <a:r>
              <a:rPr lang="en-US" altLang="zh-CN" dirty="0"/>
              <a:t>a new, useful process, machine, improvement, etc., that did not exist previously and that is recognized as the product of some unique intuition or genius, as distinguished from ordinary mechanical skill or craftsmanship.</a:t>
            </a:r>
            <a:endParaRPr lang="zh-CN" altLang="en-US" dirty="0"/>
          </a:p>
        </p:txBody>
      </p:sp>
    </p:spTree>
    <p:extLst>
      <p:ext uri="{BB962C8B-B14F-4D97-AF65-F5344CB8AC3E}">
        <p14:creationId xmlns:p14="http://schemas.microsoft.com/office/powerpoint/2010/main" val="175477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Creation (</a:t>
            </a:r>
            <a:r>
              <a:rPr lang="zh-CN" altLang="en-US" dirty="0" smtClean="0"/>
              <a:t>创作</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a:t>an original product of the mind, especially an imaginative artistic </a:t>
            </a:r>
            <a:r>
              <a:rPr lang="en-US" altLang="zh-CN" dirty="0" smtClean="0"/>
              <a:t>work</a:t>
            </a:r>
            <a:endParaRPr lang="zh-CN" altLang="en-US" dirty="0"/>
          </a:p>
        </p:txBody>
      </p:sp>
    </p:spTree>
    <p:extLst>
      <p:ext uri="{BB962C8B-B14F-4D97-AF65-F5344CB8AC3E}">
        <p14:creationId xmlns:p14="http://schemas.microsoft.com/office/powerpoint/2010/main" val="4214836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Panel discussions</a:t>
            </a:r>
            <a:endParaRPr lang="zh-CN" altLang="en-US" dirty="0"/>
          </a:p>
        </p:txBody>
      </p:sp>
      <p:sp>
        <p:nvSpPr>
          <p:cNvPr id="3" name="内容占位符 2"/>
          <p:cNvSpPr>
            <a:spLocks noGrp="1"/>
          </p:cNvSpPr>
          <p:nvPr>
            <p:ph idx="1"/>
          </p:nvPr>
        </p:nvSpPr>
        <p:spPr/>
        <p:txBody>
          <a:bodyPr/>
          <a:lstStyle/>
          <a:p>
            <a:r>
              <a:rPr lang="zh-CN" altLang="en-US" dirty="0" smtClean="0"/>
              <a:t>分组</a:t>
            </a:r>
            <a:endParaRPr lang="en-US" altLang="zh-CN" dirty="0" smtClean="0"/>
          </a:p>
          <a:p>
            <a:pPr lvl="1"/>
            <a:r>
              <a:rPr lang="zh-CN" altLang="en-US" dirty="0" smtClean="0"/>
              <a:t>讨论组（</a:t>
            </a:r>
            <a:r>
              <a:rPr lang="en-US" altLang="zh-CN" dirty="0" smtClean="0"/>
              <a:t>5</a:t>
            </a:r>
            <a:r>
              <a:rPr lang="zh-CN" altLang="en-US" dirty="0" smtClean="0"/>
              <a:t>人）</a:t>
            </a:r>
            <a:endParaRPr lang="en-US" altLang="zh-CN" dirty="0" smtClean="0"/>
          </a:p>
          <a:p>
            <a:pPr lvl="1"/>
            <a:r>
              <a:rPr lang="zh-CN" altLang="en-US" dirty="0"/>
              <a:t>仲裁</a:t>
            </a:r>
            <a:r>
              <a:rPr lang="zh-CN" altLang="en-US" dirty="0" smtClean="0"/>
              <a:t>组（</a:t>
            </a:r>
            <a:r>
              <a:rPr lang="en-US" altLang="zh-CN" dirty="0" smtClean="0"/>
              <a:t>5</a:t>
            </a:r>
            <a:r>
              <a:rPr lang="zh-CN" altLang="en-US" dirty="0" smtClean="0"/>
              <a:t>人）</a:t>
            </a:r>
            <a:endParaRPr lang="en-US" altLang="zh-CN" dirty="0" smtClean="0"/>
          </a:p>
          <a:p>
            <a:r>
              <a:rPr lang="zh-CN" altLang="en-US" dirty="0" smtClean="0"/>
              <a:t>分为中国、埃及、意大利、美国、澳大利亚，（印度、叙利亚备选）</a:t>
            </a:r>
            <a:endParaRPr lang="en-US" altLang="zh-CN" dirty="0" smtClean="0"/>
          </a:p>
          <a:p>
            <a:r>
              <a:rPr lang="zh-CN" altLang="en-US" dirty="0"/>
              <a:t>每</a:t>
            </a:r>
            <a:r>
              <a:rPr lang="zh-CN" altLang="en-US" dirty="0" smtClean="0"/>
              <a:t>组依据各国资源进行竞赛，初始化为原始部落，初始使用</a:t>
            </a:r>
            <a:r>
              <a:rPr lang="zh-CN" altLang="en-US" dirty="0" smtClean="0"/>
              <a:t>资源限定为该国范围内</a:t>
            </a:r>
            <a:endParaRPr lang="en-US" altLang="zh-CN" dirty="0" smtClean="0"/>
          </a:p>
          <a:p>
            <a:r>
              <a:rPr lang="zh-CN" altLang="en-US" dirty="0" smtClean="0"/>
              <a:t>任务</a:t>
            </a:r>
            <a:r>
              <a:rPr lang="en-US" altLang="zh-CN" dirty="0" smtClean="0"/>
              <a:t>A</a:t>
            </a:r>
            <a:r>
              <a:rPr lang="zh-CN" altLang="en-US" dirty="0" smtClean="0"/>
              <a:t>：交通</a:t>
            </a:r>
            <a:endParaRPr lang="en-US" altLang="zh-CN" dirty="0" smtClean="0"/>
          </a:p>
          <a:p>
            <a:pPr lvl="1"/>
            <a:r>
              <a:rPr lang="zh-CN" altLang="en-US" dirty="0" smtClean="0"/>
              <a:t>过河</a:t>
            </a:r>
            <a:r>
              <a:rPr lang="zh-CN" altLang="en-US" dirty="0" smtClean="0"/>
              <a:t>，河宽</a:t>
            </a:r>
            <a:r>
              <a:rPr lang="en-US" altLang="zh-CN" dirty="0" smtClean="0"/>
              <a:t>5</a:t>
            </a:r>
            <a:r>
              <a:rPr lang="zh-CN" altLang="en-US" dirty="0" smtClean="0"/>
              <a:t>米</a:t>
            </a:r>
            <a:endParaRPr lang="en-US" altLang="zh-CN" dirty="0" smtClean="0"/>
          </a:p>
          <a:p>
            <a:pPr lvl="1"/>
            <a:r>
              <a:rPr lang="zh-CN" altLang="en-US" dirty="0" smtClean="0"/>
              <a:t>过河，河宽</a:t>
            </a:r>
            <a:r>
              <a:rPr lang="en-US" altLang="zh-CN" dirty="0" smtClean="0"/>
              <a:t>50</a:t>
            </a:r>
            <a:r>
              <a:rPr lang="zh-CN" altLang="en-US" dirty="0" smtClean="0"/>
              <a:t>米</a:t>
            </a:r>
            <a:endParaRPr lang="en-US" altLang="zh-CN" dirty="0" smtClean="0"/>
          </a:p>
          <a:p>
            <a:pPr lvl="1"/>
            <a:r>
              <a:rPr lang="zh-CN" altLang="en-US" dirty="0" smtClean="0"/>
              <a:t>评价指标，使用年限、载重量、通量</a:t>
            </a:r>
            <a:endParaRPr lang="en-US" altLang="zh-CN" dirty="0" smtClean="0"/>
          </a:p>
        </p:txBody>
      </p:sp>
    </p:spTree>
    <p:extLst>
      <p:ext uri="{BB962C8B-B14F-4D97-AF65-F5344CB8AC3E}">
        <p14:creationId xmlns:p14="http://schemas.microsoft.com/office/powerpoint/2010/main" val="3291818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Panel discussions</a:t>
            </a:r>
            <a:endParaRPr lang="zh-CN" altLang="en-US" dirty="0"/>
          </a:p>
        </p:txBody>
      </p:sp>
      <p:sp>
        <p:nvSpPr>
          <p:cNvPr id="3" name="内容占位符 2"/>
          <p:cNvSpPr>
            <a:spLocks noGrp="1"/>
          </p:cNvSpPr>
          <p:nvPr>
            <p:ph idx="1"/>
          </p:nvPr>
        </p:nvSpPr>
        <p:spPr/>
        <p:txBody>
          <a:bodyPr/>
          <a:lstStyle/>
          <a:p>
            <a:r>
              <a:rPr lang="zh-CN" altLang="en-US" dirty="0" smtClean="0"/>
              <a:t>任务</a:t>
            </a:r>
            <a:r>
              <a:rPr lang="en-US" altLang="zh-CN" dirty="0" smtClean="0"/>
              <a:t>B</a:t>
            </a:r>
            <a:r>
              <a:rPr lang="zh-CN" altLang="en-US" dirty="0" smtClean="0"/>
              <a:t>：防御</a:t>
            </a:r>
            <a:r>
              <a:rPr lang="en-US" altLang="zh-CN" dirty="0" smtClean="0"/>
              <a:t>/</a:t>
            </a:r>
            <a:r>
              <a:rPr lang="zh-CN" altLang="en-US" dirty="0" smtClean="0"/>
              <a:t>攻击</a:t>
            </a:r>
            <a:endParaRPr lang="en-US" altLang="zh-CN" dirty="0" smtClean="0"/>
          </a:p>
          <a:p>
            <a:pPr lvl="1"/>
            <a:r>
              <a:rPr lang="zh-CN" altLang="en-US" dirty="0" smtClean="0"/>
              <a:t>兵器制造</a:t>
            </a:r>
            <a:endParaRPr lang="en-US" altLang="zh-CN" dirty="0" smtClean="0"/>
          </a:p>
          <a:p>
            <a:pPr lvl="1"/>
            <a:r>
              <a:rPr lang="zh-CN" altLang="en-US" dirty="0" smtClean="0"/>
              <a:t>交火场景：两队相距</a:t>
            </a:r>
            <a:r>
              <a:rPr lang="en-US" altLang="zh-CN" dirty="0" smtClean="0"/>
              <a:t>50</a:t>
            </a:r>
            <a:r>
              <a:rPr lang="zh-CN" altLang="en-US" dirty="0" smtClean="0"/>
              <a:t>米进行攻防</a:t>
            </a:r>
            <a:endParaRPr lang="en-US" altLang="zh-CN" dirty="0" smtClean="0"/>
          </a:p>
          <a:p>
            <a:pPr lvl="1"/>
            <a:r>
              <a:rPr lang="zh-CN" altLang="en-US" dirty="0" smtClean="0"/>
              <a:t>评价指标：防御能力与攻击能力</a:t>
            </a:r>
            <a:endParaRPr lang="en-US" altLang="zh-CN" dirty="0" smtClean="0"/>
          </a:p>
          <a:p>
            <a:r>
              <a:rPr lang="zh-CN" altLang="en-US" dirty="0" smtClean="0"/>
              <a:t>总要求：必须要有清晰的设计逻辑线条，基于已掌握的事实，列出必备认知与发展线索</a:t>
            </a:r>
            <a:endParaRPr lang="en-US" altLang="zh-CN" dirty="0" smtClean="0"/>
          </a:p>
          <a:p>
            <a:pPr lvl="1"/>
            <a:r>
              <a:rPr lang="zh-CN" altLang="en-US" dirty="0" smtClean="0"/>
              <a:t>例如：对数量、长度等的掌握，对木材的基本属性考察</a:t>
            </a:r>
            <a:endParaRPr lang="zh-CN" altLang="en-US" dirty="0"/>
          </a:p>
        </p:txBody>
      </p:sp>
    </p:spTree>
    <p:extLst>
      <p:ext uri="{BB962C8B-B14F-4D97-AF65-F5344CB8AC3E}">
        <p14:creationId xmlns:p14="http://schemas.microsoft.com/office/powerpoint/2010/main" val="1846587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科学</a:t>
            </a:r>
            <a:endParaRPr lang="zh-CN" altLang="en-US" dirty="0"/>
          </a:p>
        </p:txBody>
      </p:sp>
      <p:sp>
        <p:nvSpPr>
          <p:cNvPr id="3" name="内容占位符 2"/>
          <p:cNvSpPr>
            <a:spLocks noGrp="1"/>
          </p:cNvSpPr>
          <p:nvPr>
            <p:ph idx="1"/>
          </p:nvPr>
        </p:nvSpPr>
        <p:spPr/>
        <p:txBody>
          <a:bodyPr/>
          <a:lstStyle/>
          <a:p>
            <a:r>
              <a:rPr lang="en-US" altLang="zh-CN" dirty="0"/>
              <a:t>The systematic observation of natural events and conditions in order to discover </a:t>
            </a:r>
            <a:r>
              <a:rPr lang="en-US" altLang="zh-CN" b="1" dirty="0">
                <a:solidFill>
                  <a:srgbClr val="FF0000"/>
                </a:solidFill>
              </a:rPr>
              <a:t>facts</a:t>
            </a:r>
            <a:r>
              <a:rPr lang="en-US" altLang="zh-CN" dirty="0"/>
              <a:t> about them and </a:t>
            </a:r>
            <a:r>
              <a:rPr lang="en-US" altLang="zh-CN" b="1" dirty="0">
                <a:solidFill>
                  <a:srgbClr val="FF0000"/>
                </a:solidFill>
              </a:rPr>
              <a:t>to formulate laws and principles </a:t>
            </a:r>
            <a:r>
              <a:rPr lang="en-US" altLang="zh-CN" dirty="0"/>
              <a:t>based on these facts.</a:t>
            </a:r>
          </a:p>
          <a:p>
            <a:r>
              <a:rPr lang="en-US" altLang="zh-CN" dirty="0"/>
              <a:t>The organized body of knowledge that is derived from such observations and that can be </a:t>
            </a:r>
            <a:r>
              <a:rPr lang="en-US" altLang="zh-CN" b="1" dirty="0">
                <a:solidFill>
                  <a:srgbClr val="FF0000"/>
                </a:solidFill>
              </a:rPr>
              <a:t>verified or tested by further investigation</a:t>
            </a:r>
            <a:r>
              <a:rPr lang="en-US" altLang="zh-CN" dirty="0"/>
              <a:t>.</a:t>
            </a:r>
          </a:p>
          <a:p>
            <a:r>
              <a:rPr lang="en-US" altLang="zh-CN" dirty="0"/>
              <a:t>Any specific branch of this general body of knowledge, such as biology, physics, geology, or astronomy.</a:t>
            </a:r>
          </a:p>
          <a:p>
            <a:endParaRPr lang="zh-CN" altLang="en-US" dirty="0"/>
          </a:p>
        </p:txBody>
      </p:sp>
    </p:spTree>
    <p:extLst>
      <p:ext uri="{BB962C8B-B14F-4D97-AF65-F5344CB8AC3E}">
        <p14:creationId xmlns:p14="http://schemas.microsoft.com/office/powerpoint/2010/main" val="2157868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科学</a:t>
            </a:r>
          </a:p>
        </p:txBody>
      </p:sp>
      <p:sp>
        <p:nvSpPr>
          <p:cNvPr id="3" name="内容占位符 2"/>
          <p:cNvSpPr>
            <a:spLocks noGrp="1"/>
          </p:cNvSpPr>
          <p:nvPr>
            <p:ph idx="1"/>
          </p:nvPr>
        </p:nvSpPr>
        <p:spPr/>
        <p:txBody>
          <a:bodyPr/>
          <a:lstStyle/>
          <a:p>
            <a:r>
              <a:rPr lang="en-US" altLang="zh-CN" b="1" dirty="0"/>
              <a:t>Scientific Explanations Are</a:t>
            </a:r>
            <a:endParaRPr lang="en-US" altLang="zh-CN" dirty="0"/>
          </a:p>
          <a:p>
            <a:pPr lvl="1"/>
            <a:r>
              <a:rPr lang="en-US" altLang="zh-CN" dirty="0"/>
              <a:t>Empirical - Science relies on experience more than authority, common sense, or logic.</a:t>
            </a:r>
          </a:p>
          <a:p>
            <a:pPr lvl="1"/>
            <a:r>
              <a:rPr lang="en-US" altLang="zh-CN" dirty="0"/>
              <a:t>Rational</a:t>
            </a:r>
          </a:p>
          <a:p>
            <a:pPr lvl="1"/>
            <a:r>
              <a:rPr lang="en-US" altLang="zh-CN" dirty="0"/>
              <a:t>Testable</a:t>
            </a:r>
          </a:p>
          <a:p>
            <a:pPr lvl="1"/>
            <a:r>
              <a:rPr lang="en-US" altLang="zh-CN" dirty="0"/>
              <a:t>Parsimonious - Use the simplest explanation to account for a phenomenon.</a:t>
            </a:r>
          </a:p>
          <a:p>
            <a:pPr lvl="1"/>
            <a:r>
              <a:rPr lang="en-US" altLang="zh-CN" dirty="0"/>
              <a:t>General</a:t>
            </a:r>
          </a:p>
          <a:p>
            <a:pPr lvl="1"/>
            <a:r>
              <a:rPr lang="en-US" altLang="zh-CN" dirty="0"/>
              <a:t>Tentative</a:t>
            </a:r>
          </a:p>
          <a:p>
            <a:pPr lvl="1"/>
            <a:r>
              <a:rPr lang="en-US" altLang="zh-CN" dirty="0"/>
              <a:t>Rigorously </a:t>
            </a:r>
            <a:r>
              <a:rPr lang="en-US" altLang="zh-CN" dirty="0" smtClean="0"/>
              <a:t>Evaluated</a:t>
            </a:r>
            <a:endParaRPr lang="en-US" altLang="zh-CN" dirty="0"/>
          </a:p>
        </p:txBody>
      </p:sp>
    </p:spTree>
    <p:extLst>
      <p:ext uri="{BB962C8B-B14F-4D97-AF65-F5344CB8AC3E}">
        <p14:creationId xmlns:p14="http://schemas.microsoft.com/office/powerpoint/2010/main" val="361722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技术</a:t>
            </a:r>
            <a:endParaRPr lang="zh-CN" altLang="en-US" dirty="0"/>
          </a:p>
        </p:txBody>
      </p:sp>
      <p:sp>
        <p:nvSpPr>
          <p:cNvPr id="3" name="内容占位符 2"/>
          <p:cNvSpPr>
            <a:spLocks noGrp="1"/>
          </p:cNvSpPr>
          <p:nvPr>
            <p:ph idx="1"/>
          </p:nvPr>
        </p:nvSpPr>
        <p:spPr/>
        <p:txBody>
          <a:bodyPr/>
          <a:lstStyle/>
          <a:p>
            <a:r>
              <a:rPr lang="en-US" altLang="zh-CN" dirty="0"/>
              <a:t>Technology is the process by which humans </a:t>
            </a:r>
            <a:r>
              <a:rPr lang="en-US" altLang="zh-CN" b="1" dirty="0"/>
              <a:t>modify nature </a:t>
            </a:r>
            <a:r>
              <a:rPr lang="en-US" altLang="zh-CN" dirty="0"/>
              <a:t>to meet their needs and wants</a:t>
            </a:r>
            <a:r>
              <a:rPr lang="en-US" altLang="zh-CN" dirty="0" smtClean="0"/>
              <a:t>.</a:t>
            </a:r>
          </a:p>
          <a:p>
            <a:pPr lvl="1"/>
            <a:r>
              <a:rPr lang="en-US" altLang="zh-CN" dirty="0"/>
              <a:t>"...the know-how and creative processes that may assist people to </a:t>
            </a:r>
            <a:r>
              <a:rPr lang="en-US" altLang="zh-CN" dirty="0" err="1"/>
              <a:t>utilise</a:t>
            </a:r>
            <a:r>
              <a:rPr lang="en-US" altLang="zh-CN" dirty="0"/>
              <a:t> tools, resources and systems to solve problems and to enhance control over the natural and made environment in an </a:t>
            </a:r>
            <a:r>
              <a:rPr lang="en-US" altLang="zh-CN" dirty="0" err="1"/>
              <a:t>endeavour</a:t>
            </a:r>
            <a:r>
              <a:rPr lang="en-US" altLang="zh-CN" dirty="0"/>
              <a:t> to improve the human condition." (UNESCO, 1985).</a:t>
            </a:r>
          </a:p>
          <a:p>
            <a:pPr lvl="1"/>
            <a:endParaRPr lang="zh-CN" altLang="en-US" dirty="0"/>
          </a:p>
        </p:txBody>
      </p:sp>
    </p:spTree>
    <p:extLst>
      <p:ext uri="{BB962C8B-B14F-4D97-AF65-F5344CB8AC3E}">
        <p14:creationId xmlns:p14="http://schemas.microsoft.com/office/powerpoint/2010/main" val="248644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工程</a:t>
            </a:r>
            <a:endParaRPr lang="zh-CN" altLang="en-US" dirty="0"/>
          </a:p>
        </p:txBody>
      </p:sp>
      <p:sp>
        <p:nvSpPr>
          <p:cNvPr id="3" name="内容占位符 2"/>
          <p:cNvSpPr>
            <a:spLocks noGrp="1"/>
          </p:cNvSpPr>
          <p:nvPr>
            <p:ph idx="1"/>
          </p:nvPr>
        </p:nvSpPr>
        <p:spPr/>
        <p:txBody>
          <a:bodyPr/>
          <a:lstStyle/>
          <a:p>
            <a:r>
              <a:rPr lang="en-US" altLang="zh-CN" dirty="0"/>
              <a:t>Engineering is the </a:t>
            </a:r>
            <a:r>
              <a:rPr lang="en-US" altLang="zh-CN" b="1" dirty="0"/>
              <a:t>application</a:t>
            </a:r>
            <a:r>
              <a:rPr lang="en-US" altLang="zh-CN" dirty="0"/>
              <a:t> of mathematics, empirical evidence (often in the form of experimental data) and scientific, economic, social, and practical knowledge in order to invent, design, build, maintain, research, and improve, structures, machines, tools, various devices, systems, materials, and processes.</a:t>
            </a:r>
          </a:p>
          <a:p>
            <a:endParaRPr lang="zh-CN" altLang="en-US" dirty="0"/>
          </a:p>
        </p:txBody>
      </p:sp>
    </p:spTree>
    <p:extLst>
      <p:ext uri="{BB962C8B-B14F-4D97-AF65-F5344CB8AC3E}">
        <p14:creationId xmlns:p14="http://schemas.microsoft.com/office/powerpoint/2010/main" val="374414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Hypothesis </a:t>
            </a:r>
            <a:r>
              <a:rPr lang="zh-CN" altLang="en-US" b="1" dirty="0" smtClean="0"/>
              <a:t>（假设</a:t>
            </a:r>
            <a:r>
              <a:rPr lang="en-US" altLang="zh-CN" b="1" dirty="0" smtClean="0"/>
              <a:t>/</a:t>
            </a:r>
            <a:r>
              <a:rPr lang="zh-CN" altLang="en-US" b="1" dirty="0" smtClean="0"/>
              <a:t>猜想）</a:t>
            </a:r>
            <a:endParaRPr lang="zh-CN" altLang="en-US" dirty="0"/>
          </a:p>
        </p:txBody>
      </p:sp>
      <p:sp>
        <p:nvSpPr>
          <p:cNvPr id="3" name="内容占位符 2"/>
          <p:cNvSpPr>
            <a:spLocks noGrp="1"/>
          </p:cNvSpPr>
          <p:nvPr>
            <p:ph idx="1"/>
          </p:nvPr>
        </p:nvSpPr>
        <p:spPr/>
        <p:txBody>
          <a:bodyPr/>
          <a:lstStyle/>
          <a:p>
            <a:r>
              <a:rPr lang="en-US" altLang="zh-CN" dirty="0"/>
              <a:t>This is an educated guess based upon observation. It is a</a:t>
            </a:r>
            <a:r>
              <a:rPr lang="en-US" altLang="zh-CN" i="1" dirty="0"/>
              <a:t> rational </a:t>
            </a:r>
            <a:r>
              <a:rPr lang="en-US" altLang="zh-CN" dirty="0"/>
              <a:t>explanation of a </a:t>
            </a:r>
            <a:r>
              <a:rPr lang="en-US" altLang="zh-CN" b="1" i="1" dirty="0"/>
              <a:t>single</a:t>
            </a:r>
            <a:r>
              <a:rPr lang="en-US" altLang="zh-CN" dirty="0"/>
              <a:t> event or phenomenon based upon what is observed, but which has not been proved.</a:t>
            </a:r>
          </a:p>
          <a:p>
            <a:r>
              <a:rPr lang="en-US" altLang="zh-CN" dirty="0"/>
              <a:t>A hypothesis is basically a(n educated) guess. It is a possible answer to the problem or question</a:t>
            </a:r>
            <a:r>
              <a:rPr lang="en-US" altLang="zh-CN" dirty="0" smtClean="0"/>
              <a:t>.</a:t>
            </a:r>
          </a:p>
          <a:p>
            <a:r>
              <a:rPr lang="en-US" altLang="zh-CN" dirty="0"/>
              <a:t>A hypothesis is testable and </a:t>
            </a:r>
            <a:r>
              <a:rPr lang="en-US" altLang="zh-CN" dirty="0" smtClean="0"/>
              <a:t>falsifiable</a:t>
            </a:r>
          </a:p>
          <a:p>
            <a:r>
              <a:rPr lang="en-US" altLang="zh-CN" dirty="0"/>
              <a:t>When a hypothesis passes the test it is adopted as a theory (or thesis) as it correctly explains a range of phenomena but</a:t>
            </a:r>
            <a:r>
              <a:rPr lang="en-US" altLang="zh-CN" i="1" dirty="0"/>
              <a:t> it can, at any time, be falsified by new experimental evidence</a:t>
            </a:r>
            <a:r>
              <a:rPr lang="en-US" altLang="zh-CN" dirty="0"/>
              <a:t>.</a:t>
            </a:r>
          </a:p>
          <a:p>
            <a:endParaRPr lang="en-US" altLang="zh-CN" dirty="0"/>
          </a:p>
          <a:p>
            <a:endParaRPr lang="zh-CN" altLang="en-US" dirty="0"/>
          </a:p>
        </p:txBody>
      </p:sp>
    </p:spTree>
    <p:extLst>
      <p:ext uri="{BB962C8B-B14F-4D97-AF65-F5344CB8AC3E}">
        <p14:creationId xmlns:p14="http://schemas.microsoft.com/office/powerpoint/2010/main" val="28697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Theory </a:t>
            </a:r>
            <a:r>
              <a:rPr lang="zh-CN" altLang="en-US" b="1" dirty="0" smtClean="0"/>
              <a:t>（理论）</a:t>
            </a:r>
            <a:endParaRPr lang="zh-CN" altLang="en-US" dirty="0"/>
          </a:p>
        </p:txBody>
      </p:sp>
      <p:sp>
        <p:nvSpPr>
          <p:cNvPr id="3" name="内容占位符 2"/>
          <p:cNvSpPr>
            <a:spLocks noGrp="1"/>
          </p:cNvSpPr>
          <p:nvPr>
            <p:ph idx="1"/>
          </p:nvPr>
        </p:nvSpPr>
        <p:spPr/>
        <p:txBody>
          <a:bodyPr/>
          <a:lstStyle/>
          <a:p>
            <a:r>
              <a:rPr lang="en-US" altLang="zh-CN" dirty="0"/>
              <a:t>the explanation or a model for a phenomenon </a:t>
            </a:r>
          </a:p>
          <a:p>
            <a:r>
              <a:rPr lang="en-US" altLang="zh-CN" dirty="0"/>
              <a:t>a conceptual framework that explains existing observations and predicts new ones </a:t>
            </a:r>
          </a:p>
          <a:p>
            <a:r>
              <a:rPr lang="en-US" altLang="zh-CN" dirty="0"/>
              <a:t>a logical, time tested explanation for events that occur in nature.</a:t>
            </a:r>
          </a:p>
          <a:p>
            <a:r>
              <a:rPr lang="en-US" altLang="zh-CN" dirty="0"/>
              <a:t>Theories not only describe why or how the phenomenon occurred but also </a:t>
            </a:r>
            <a:r>
              <a:rPr lang="en-US" altLang="zh-CN" i="1" dirty="0"/>
              <a:t>guide the way for further research</a:t>
            </a:r>
            <a:r>
              <a:rPr lang="en-US" altLang="zh-CN" dirty="0"/>
              <a:t>.</a:t>
            </a:r>
          </a:p>
          <a:p>
            <a:r>
              <a:rPr lang="en-US" altLang="zh-CN" dirty="0"/>
              <a:t>Theories can really never be completely proven, </a:t>
            </a:r>
            <a:r>
              <a:rPr lang="en-US" altLang="zh-CN" b="1" dirty="0"/>
              <a:t>only disproven</a:t>
            </a:r>
            <a:r>
              <a:rPr lang="en-US" altLang="zh-CN" dirty="0"/>
              <a:t>. </a:t>
            </a:r>
          </a:p>
          <a:p>
            <a:r>
              <a:rPr lang="en-US" altLang="zh-CN" dirty="0"/>
              <a:t>When new evidence comes along, we must modify our theory or at times even get rid of it and start over again.</a:t>
            </a:r>
          </a:p>
          <a:p>
            <a:endParaRPr lang="zh-CN" altLang="en-US" dirty="0"/>
          </a:p>
        </p:txBody>
      </p:sp>
    </p:spTree>
    <p:extLst>
      <p:ext uri="{BB962C8B-B14F-4D97-AF65-F5344CB8AC3E}">
        <p14:creationId xmlns:p14="http://schemas.microsoft.com/office/powerpoint/2010/main" val="19987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Thesis/</a:t>
            </a:r>
            <a:r>
              <a:rPr lang="en-US" altLang="zh-CN" dirty="0"/>
              <a:t> dissertation</a:t>
            </a:r>
            <a:r>
              <a:rPr lang="en-US" altLang="zh-CN" b="1" dirty="0" smtClean="0"/>
              <a:t> </a:t>
            </a:r>
            <a:r>
              <a:rPr lang="zh-CN" altLang="en-US" b="1" dirty="0" smtClean="0"/>
              <a:t>（学位论文）</a:t>
            </a:r>
            <a:endParaRPr lang="zh-CN" altLang="en-US" dirty="0"/>
          </a:p>
        </p:txBody>
      </p:sp>
      <p:sp>
        <p:nvSpPr>
          <p:cNvPr id="3" name="内容占位符 2"/>
          <p:cNvSpPr>
            <a:spLocks noGrp="1"/>
          </p:cNvSpPr>
          <p:nvPr>
            <p:ph idx="1"/>
          </p:nvPr>
        </p:nvSpPr>
        <p:spPr/>
        <p:txBody>
          <a:bodyPr/>
          <a:lstStyle/>
          <a:p>
            <a:r>
              <a:rPr lang="en-US" altLang="zh-CN" dirty="0"/>
              <a:t>A thesis statement declares what </a:t>
            </a:r>
            <a:r>
              <a:rPr lang="en-US" altLang="zh-CN" b="1" dirty="0"/>
              <a:t>you</a:t>
            </a:r>
            <a:r>
              <a:rPr lang="en-US" altLang="zh-CN" dirty="0"/>
              <a:t> believe and what you intend to prove.</a:t>
            </a:r>
          </a:p>
          <a:p>
            <a:r>
              <a:rPr lang="en-US" altLang="zh-CN" dirty="0"/>
              <a:t>A </a:t>
            </a:r>
            <a:r>
              <a:rPr lang="en-US" altLang="zh-CN" b="1" dirty="0"/>
              <a:t>defense</a:t>
            </a:r>
            <a:r>
              <a:rPr lang="en-US" altLang="zh-CN" dirty="0"/>
              <a:t> presents evidence for a thesis</a:t>
            </a:r>
            <a:r>
              <a:rPr lang="en-US" altLang="zh-CN" dirty="0" smtClean="0"/>
              <a:t>.</a:t>
            </a:r>
          </a:p>
          <a:p>
            <a:r>
              <a:rPr lang="en-US" altLang="zh-CN" dirty="0"/>
              <a:t>One dissertation may include more than one thesis.</a:t>
            </a:r>
          </a:p>
          <a:p>
            <a:endParaRPr lang="zh-CN" altLang="en-US" dirty="0"/>
          </a:p>
        </p:txBody>
      </p:sp>
    </p:spTree>
    <p:extLst>
      <p:ext uri="{BB962C8B-B14F-4D97-AF65-F5344CB8AC3E}">
        <p14:creationId xmlns:p14="http://schemas.microsoft.com/office/powerpoint/2010/main" val="2817542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科学研究方法</a:t>
            </a:r>
            <a:endParaRPr lang="zh-CN" altLang="en-US" dirty="0"/>
          </a:p>
        </p:txBody>
      </p:sp>
      <p:sp>
        <p:nvSpPr>
          <p:cNvPr id="3" name="内容占位符 2"/>
          <p:cNvSpPr>
            <a:spLocks noGrp="1"/>
          </p:cNvSpPr>
          <p:nvPr>
            <p:ph idx="1"/>
          </p:nvPr>
        </p:nvSpPr>
        <p:spPr/>
        <p:txBody>
          <a:bodyPr/>
          <a:lstStyle/>
          <a:p>
            <a:r>
              <a:rPr lang="en-US" altLang="zh-CN" b="1" dirty="0"/>
              <a:t>Step </a:t>
            </a:r>
            <a:r>
              <a:rPr lang="en-US" altLang="zh-CN" b="1" dirty="0" smtClean="0"/>
              <a:t>1</a:t>
            </a:r>
            <a:r>
              <a:rPr lang="en-US" altLang="zh-CN" b="1" dirty="0"/>
              <a:t>  </a:t>
            </a:r>
            <a:r>
              <a:rPr lang="en-US" altLang="zh-CN" b="1" dirty="0" smtClean="0"/>
              <a:t>Formulate </a:t>
            </a:r>
            <a:r>
              <a:rPr lang="en-US" altLang="zh-CN" b="1" dirty="0"/>
              <a:t>Research </a:t>
            </a:r>
            <a:r>
              <a:rPr lang="en-US" altLang="zh-CN" b="1" dirty="0" smtClean="0"/>
              <a:t>question</a:t>
            </a:r>
          </a:p>
          <a:p>
            <a:r>
              <a:rPr lang="en-US" altLang="zh-CN" b="1" dirty="0"/>
              <a:t>Step </a:t>
            </a:r>
            <a:r>
              <a:rPr lang="en-US" altLang="zh-CN" b="1" dirty="0" smtClean="0"/>
              <a:t>2</a:t>
            </a:r>
            <a:r>
              <a:rPr lang="en-US" altLang="zh-CN" b="1" dirty="0"/>
              <a:t>  </a:t>
            </a:r>
            <a:r>
              <a:rPr lang="en-US" altLang="zh-CN" b="1" dirty="0" smtClean="0"/>
              <a:t>Background </a:t>
            </a:r>
            <a:r>
              <a:rPr lang="en-US" altLang="zh-CN" b="1" dirty="0"/>
              <a:t>/ </a:t>
            </a:r>
            <a:r>
              <a:rPr lang="en-US" altLang="zh-CN" b="1" dirty="0" smtClean="0"/>
              <a:t>Observation</a:t>
            </a:r>
          </a:p>
          <a:p>
            <a:r>
              <a:rPr lang="en-US" altLang="zh-CN" b="1" dirty="0"/>
              <a:t>Step 3  Formulate </a:t>
            </a:r>
            <a:r>
              <a:rPr lang="en-US" altLang="zh-CN" b="1" dirty="0" smtClean="0"/>
              <a:t>hypothesis</a:t>
            </a:r>
          </a:p>
          <a:p>
            <a:r>
              <a:rPr lang="en-US" altLang="zh-CN" b="1" dirty="0"/>
              <a:t>Step </a:t>
            </a:r>
            <a:r>
              <a:rPr lang="en-US" altLang="zh-CN" b="1" dirty="0" smtClean="0"/>
              <a:t>4  Design experiment</a:t>
            </a:r>
          </a:p>
          <a:p>
            <a:r>
              <a:rPr lang="en-US" altLang="zh-CN" b="1" dirty="0"/>
              <a:t>Step </a:t>
            </a:r>
            <a:r>
              <a:rPr lang="en-US" altLang="zh-CN" b="1" dirty="0" smtClean="0"/>
              <a:t>5  Test </a:t>
            </a:r>
            <a:r>
              <a:rPr lang="en-US" altLang="zh-CN" b="1" dirty="0"/>
              <a:t>hypothesis / Collect </a:t>
            </a:r>
            <a:r>
              <a:rPr lang="en-US" altLang="zh-CN" b="1" dirty="0" smtClean="0"/>
              <a:t>data</a:t>
            </a:r>
          </a:p>
          <a:p>
            <a:r>
              <a:rPr lang="en-US" altLang="zh-CN" b="1" dirty="0"/>
              <a:t>Step </a:t>
            </a:r>
            <a:r>
              <a:rPr lang="en-US" altLang="zh-CN" b="1" dirty="0" smtClean="0"/>
              <a:t>6  Interpret </a:t>
            </a:r>
            <a:r>
              <a:rPr lang="en-US" altLang="zh-CN" b="1" dirty="0"/>
              <a:t>/ Analyze </a:t>
            </a:r>
            <a:r>
              <a:rPr lang="en-US" altLang="zh-CN" b="1" dirty="0" smtClean="0"/>
              <a:t>results</a:t>
            </a:r>
          </a:p>
          <a:p>
            <a:r>
              <a:rPr lang="en-US" altLang="zh-CN" b="1" dirty="0"/>
              <a:t>Step </a:t>
            </a:r>
            <a:r>
              <a:rPr lang="en-US" altLang="zh-CN" b="1" dirty="0" smtClean="0"/>
              <a:t>7  Publish </a:t>
            </a:r>
            <a:r>
              <a:rPr lang="en-US" altLang="zh-CN" b="1" dirty="0"/>
              <a:t>findings</a:t>
            </a:r>
            <a:endParaRPr lang="zh-CN" altLang="en-US" dirty="0"/>
          </a:p>
        </p:txBody>
      </p:sp>
    </p:spTree>
    <p:extLst>
      <p:ext uri="{BB962C8B-B14F-4D97-AF65-F5344CB8AC3E}">
        <p14:creationId xmlns:p14="http://schemas.microsoft.com/office/powerpoint/2010/main" val="33990408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活字">
  <a:themeElements>
    <a:clrScheme name="木活字">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自定义 1">
      <a:majorFont>
        <a:latin typeface="Rockwell Condensed"/>
        <a:ea typeface="方正姚体"/>
        <a:cs typeface=""/>
      </a:majorFont>
      <a:minorFont>
        <a:latin typeface="Rockwell"/>
        <a:ea typeface="仿宋"/>
        <a:cs typeface=""/>
      </a:minorFont>
    </a:fontScheme>
    <a:fmtScheme name="木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TM03090434[[fn=木头类型]]</Template>
  <TotalTime>1790</TotalTime>
  <Words>818</Words>
  <Application>Microsoft Office PowerPoint</Application>
  <PresentationFormat>全屏显示(4:3)</PresentationFormat>
  <Paragraphs>75</Paragraphs>
  <Slides>15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方正姚体</vt:lpstr>
      <vt:lpstr>仿宋</vt:lpstr>
      <vt:lpstr>Rockwell</vt:lpstr>
      <vt:lpstr>Rockwell Condensed</vt:lpstr>
      <vt:lpstr>Wingdings</vt:lpstr>
      <vt:lpstr>木活字</vt:lpstr>
      <vt:lpstr>创新的基础</vt:lpstr>
      <vt:lpstr>科学</vt:lpstr>
      <vt:lpstr>科学</vt:lpstr>
      <vt:lpstr>技术</vt:lpstr>
      <vt:lpstr>工程</vt:lpstr>
      <vt:lpstr>Hypothesis （假设/猜想）</vt:lpstr>
      <vt:lpstr>Theory （理论）</vt:lpstr>
      <vt:lpstr>Thesis/ dissertation （学位论文）</vt:lpstr>
      <vt:lpstr>科学研究方法</vt:lpstr>
      <vt:lpstr>民科</vt:lpstr>
      <vt:lpstr>Innovation （新知）</vt:lpstr>
      <vt:lpstr>Invention（发明）</vt:lpstr>
      <vt:lpstr>Creation (创作)</vt:lpstr>
      <vt:lpstr>Panel discussions</vt:lpstr>
      <vt:lpstr>Panel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创新的基础与源头</dc:title>
  <dc:creator>Fei You</dc:creator>
  <cp:lastModifiedBy>Fei You</cp:lastModifiedBy>
  <cp:revision>47</cp:revision>
  <dcterms:created xsi:type="dcterms:W3CDTF">2017-08-14T08:29:29Z</dcterms:created>
  <dcterms:modified xsi:type="dcterms:W3CDTF">2017-09-21T10:17:20Z</dcterms:modified>
</cp:coreProperties>
</file>