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3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8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02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8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09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59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4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6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7267-E5DE-4768-BA3A-34467050FE49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F813-67EB-4346-A246-DB6C9F490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8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Chap 6 Mixers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90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NF of Direct-conversion receivers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06" y="1825625"/>
            <a:ext cx="4788838" cy="273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11" y="2864125"/>
            <a:ext cx="1975814" cy="6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 6.4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1825625"/>
            <a:ext cx="8272572" cy="41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6.4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Double-sided input noise spectrum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Single-sided output </a:t>
                </a:r>
                <a:r>
                  <a:rPr lang="en-US" altLang="zh-CN" dirty="0"/>
                  <a:t>noise </a:t>
                </a:r>
                <a:r>
                  <a:rPr lang="en-US" altLang="zh-CN" dirty="0" smtClean="0"/>
                  <a:t>spectrum</a:t>
                </a:r>
              </a:p>
              <a:p>
                <a:r>
                  <a:rPr lang="en-US" altLang="zh-CN" dirty="0" smtClean="0"/>
                  <a:t>In general,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𝑘𝑇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𝐷𝑢𝑡𝑦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𝑟𝑎𝑡𝑖𝑜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907" y="1934658"/>
            <a:ext cx="1138605" cy="309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798" y="2459788"/>
            <a:ext cx="4253024" cy="1783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528" y="4905108"/>
            <a:ext cx="1205582" cy="4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6.1.3. Single-Balanced and Double-Balanced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80" y="1920476"/>
            <a:ext cx="7637640" cy="38299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3341" y="5872766"/>
            <a:ext cx="407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suffers from significant LO-IF feedthrough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20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6.1.3. Single-Balanced and Double-Balanced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04" y="1825625"/>
            <a:ext cx="4456289" cy="37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2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Ideal LO Waveform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49" y="1873018"/>
            <a:ext cx="6865117" cy="24036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8640" y="4491307"/>
            <a:ext cx="7173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At very high frequencies, the LO waveforms inevitably resemble sinusoids. We therefore choose a relatively large amplitude so as </a:t>
            </a:r>
            <a:r>
              <a:rPr lang="en-US" altLang="zh-CN" dirty="0" smtClean="0">
                <a:latin typeface="Verdana" panose="020B0604030504040204" pitchFamily="34" charset="0"/>
              </a:rPr>
              <a:t>to obtain </a:t>
            </a:r>
            <a:r>
              <a:rPr lang="en-US" altLang="zh-CN" dirty="0">
                <a:latin typeface="Verdana" panose="020B0604030504040204" pitchFamily="34" charset="0"/>
              </a:rPr>
              <a:t>a high slew rate and ensure a minimum overlap time, Δ</a:t>
            </a:r>
            <a:r>
              <a:rPr lang="en-US" altLang="zh-CN" i="1" dirty="0">
                <a:latin typeface="Verdana-Italic"/>
              </a:rPr>
              <a:t>T</a:t>
            </a:r>
            <a:r>
              <a:rPr lang="en-US" altLang="zh-CN" dirty="0">
                <a:latin typeface="Verdana" panose="020B0604030504040204" pitchFamily="34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47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6.2. Passive </a:t>
            </a:r>
            <a:r>
              <a:rPr lang="en-GB" altLang="zh-CN" dirty="0" err="1"/>
              <a:t>Downconversion</a:t>
            </a:r>
            <a:r>
              <a:rPr lang="en-GB" altLang="zh-CN" dirty="0"/>
              <a:t>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Gain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80" y="2321341"/>
            <a:ext cx="8673489" cy="3232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2208" y="5554091"/>
            <a:ext cx="619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creates the IF signal with a gain of 1/</a:t>
            </a:r>
            <a:r>
              <a:rPr lang="en-US" altLang="zh-CN" i="1" dirty="0">
                <a:latin typeface="Verdana-Italic"/>
              </a:rPr>
              <a:t>π </a:t>
            </a:r>
            <a:r>
              <a:rPr lang="en-US" altLang="zh-CN" dirty="0">
                <a:latin typeface="Verdana" panose="020B0604030504040204" pitchFamily="34" charset="0"/>
              </a:rPr>
              <a:t>(≈ −10 dB)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244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Single-balanced </a:t>
            </a:r>
            <a:r>
              <a:rPr lang="en-GB" altLang="zh-CN" dirty="0"/>
              <a:t>topology.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62" y="2090265"/>
            <a:ext cx="6329303" cy="2780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46361" y="5005701"/>
            <a:ext cx="6860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conversion gain is therefore equal to 2/</a:t>
            </a:r>
            <a:r>
              <a:rPr lang="en-US" altLang="zh-CN" i="1" dirty="0">
                <a:latin typeface="Verdana-Italic"/>
              </a:rPr>
              <a:t>π </a:t>
            </a:r>
            <a:r>
              <a:rPr lang="en-US" altLang="zh-CN" dirty="0">
                <a:latin typeface="Verdana" panose="020B0604030504040204" pitchFamily="34" charset="0"/>
              </a:rPr>
              <a:t>(≈ −4 dB)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7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Double-balanced passive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76" y="2214625"/>
            <a:ext cx="7086597" cy="25569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7475" y="5012628"/>
            <a:ext cx="700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a voltage conversion gain of 2/</a:t>
            </a:r>
            <a:r>
              <a:rPr lang="en-US" altLang="zh-CN" i="1" dirty="0">
                <a:latin typeface="Verdana-Italic"/>
              </a:rPr>
              <a:t>π</a:t>
            </a:r>
            <a:r>
              <a:rPr lang="en-US" altLang="zh-CN" dirty="0">
                <a:latin typeface="Verdana" panose="020B0604030504040204" pitchFamily="34" charset="0"/>
              </a:rPr>
              <a:t>, equal to that of the </a:t>
            </a:r>
            <a:r>
              <a:rPr lang="en-US" altLang="zh-CN" dirty="0" smtClean="0">
                <a:latin typeface="Verdana" panose="020B0604030504040204" pitchFamily="34" charset="0"/>
              </a:rPr>
              <a:t>single-balanced </a:t>
            </a:r>
            <a:r>
              <a:rPr lang="en-GB" altLang="zh-CN" dirty="0" smtClean="0">
                <a:latin typeface="Verdana" panose="020B0604030504040204" pitchFamily="34" charset="0"/>
              </a:rPr>
              <a:t>counterpart</a:t>
            </a:r>
            <a:r>
              <a:rPr lang="en-GB" altLang="zh-CN" dirty="0">
                <a:latin typeface="Verdana" panose="020B0604030504040204" pitchFamily="34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0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79" y="1825625"/>
            <a:ext cx="6195350" cy="4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825625"/>
            <a:ext cx="4587908" cy="303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11" y="4992311"/>
            <a:ext cx="6429768" cy="17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4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7" y="1825625"/>
            <a:ext cx="4353489" cy="23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46" y="2832718"/>
            <a:ext cx="6764652" cy="2696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46" y="1617250"/>
            <a:ext cx="4554419" cy="1164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822" y="981361"/>
            <a:ext cx="2545117" cy="201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34" y="5348932"/>
            <a:ext cx="4688431" cy="6877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34" y="5963440"/>
            <a:ext cx="6653618" cy="8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22" y="1509860"/>
            <a:ext cx="6697675" cy="3735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54844"/>
            <a:ext cx="3292101" cy="665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524" y="5178872"/>
            <a:ext cx="5559070" cy="678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380" y="5857247"/>
            <a:ext cx="2748514" cy="7925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53059" y="59887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Note that </a:t>
            </a:r>
            <a:r>
              <a:rPr lang="en-US" altLang="zh-CN" i="1" dirty="0">
                <a:latin typeface="Verdana-Italic"/>
              </a:rPr>
              <a:t>Y</a:t>
            </a:r>
            <a:r>
              <a:rPr lang="en-US" altLang="zh-CN" sz="1050" dirty="0">
                <a:latin typeface="Verdana" panose="020B0604030504040204" pitchFamily="34" charset="0"/>
              </a:rPr>
              <a:t>2</a:t>
            </a:r>
            <a:r>
              <a:rPr lang="en-US" altLang="zh-CN" dirty="0">
                <a:latin typeface="Verdana" panose="020B0604030504040204" pitchFamily="34" charset="0"/>
              </a:rPr>
              <a:t>(</a:t>
            </a:r>
            <a:r>
              <a:rPr lang="en-US" altLang="zh-CN" i="1" dirty="0">
                <a:latin typeface="Verdana-Italic"/>
              </a:rPr>
              <a:t>f</a:t>
            </a:r>
            <a:r>
              <a:rPr lang="en-US" altLang="zh-CN" dirty="0">
                <a:latin typeface="Verdana" panose="020B0604030504040204" pitchFamily="34" charset="0"/>
              </a:rPr>
              <a:t>) in fact contains a larger IF component than does </a:t>
            </a:r>
            <a:r>
              <a:rPr lang="en-US" altLang="zh-CN" i="1" dirty="0">
                <a:latin typeface="Verdana-Italic"/>
              </a:rPr>
              <a:t>Y</a:t>
            </a:r>
            <a:r>
              <a:rPr lang="en-US" altLang="zh-CN" sz="1000" dirty="0">
                <a:latin typeface="Verdana" panose="020B0604030504040204" pitchFamily="34" charset="0"/>
              </a:rPr>
              <a:t>1</a:t>
            </a:r>
            <a:r>
              <a:rPr lang="en-US" altLang="zh-CN" dirty="0">
                <a:latin typeface="Verdana" panose="020B0604030504040204" pitchFamily="34" charset="0"/>
              </a:rPr>
              <a:t>(</a:t>
            </a:r>
            <a:r>
              <a:rPr lang="en-US" altLang="zh-CN" i="1" dirty="0">
                <a:latin typeface="Verdana-Italic"/>
              </a:rPr>
              <a:t>f</a:t>
            </a:r>
            <a:r>
              <a:rPr lang="en-US" altLang="zh-CN" dirty="0">
                <a:latin typeface="Verdana" panose="020B0604030504040204" pitchFamily="34" charset="0"/>
              </a:rPr>
              <a:t>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481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98" y="2323128"/>
            <a:ext cx="4889303" cy="988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884" y="3311378"/>
            <a:ext cx="7418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If realized as a single-balanced topology (Fig. 6.24), </a:t>
            </a:r>
            <a:r>
              <a:rPr lang="en-US" altLang="zh-CN" dirty="0" smtClean="0">
                <a:latin typeface="Verdana" panose="020B0604030504040204" pitchFamily="34" charset="0"/>
              </a:rPr>
              <a:t>the </a:t>
            </a:r>
            <a:r>
              <a:rPr lang="en-US" altLang="zh-CN" dirty="0">
                <a:latin typeface="Verdana" panose="020B0604030504040204" pitchFamily="34" charset="0"/>
              </a:rPr>
              <a:t>circuit provides a gain twice this value, 1.186 ≈ 1.48 </a:t>
            </a:r>
            <a:r>
              <a:rPr lang="en-US" altLang="zh-CN" dirty="0" err="1">
                <a:latin typeface="Verdana" panose="020B0604030504040204" pitchFamily="34" charset="0"/>
              </a:rPr>
              <a:t>dB.</a:t>
            </a:r>
            <a:r>
              <a:rPr lang="en-US" altLang="zh-CN" dirty="0">
                <a:latin typeface="Verdana" panose="020B0604030504040204" pitchFamily="34" charset="0"/>
              </a:rPr>
              <a:t> That is, a </a:t>
            </a:r>
            <a:r>
              <a:rPr lang="en-US" altLang="zh-CN" dirty="0" smtClean="0">
                <a:latin typeface="Verdana" panose="020B0604030504040204" pitchFamily="34" charset="0"/>
              </a:rPr>
              <a:t>single-balanced sampling </a:t>
            </a:r>
            <a:r>
              <a:rPr lang="en-US" altLang="zh-CN" dirty="0">
                <a:latin typeface="Verdana" panose="020B0604030504040204" pitchFamily="34" charset="0"/>
              </a:rPr>
              <a:t>mixer exhibits about 5.5 dB higher gain than its return-to-zero counterpart.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43" y="4511707"/>
            <a:ext cx="2856735" cy="19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2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99" y="1912456"/>
            <a:ext cx="4320001" cy="314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7655" y="5157544"/>
            <a:ext cx="768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 smtClean="0">
                <a:latin typeface="Verdana" panose="020B0604030504040204" pitchFamily="34" charset="0"/>
              </a:rPr>
              <a:t>The </a:t>
            </a:r>
            <a:r>
              <a:rPr lang="en-US" altLang="zh-CN" dirty="0" smtClean="0">
                <a:latin typeface="Verdana" panose="020B0604030504040204" pitchFamily="34" charset="0"/>
              </a:rPr>
              <a:t>conversion </a:t>
            </a:r>
            <a:r>
              <a:rPr lang="en-US" altLang="zh-CN" dirty="0">
                <a:latin typeface="Verdana" panose="020B0604030504040204" pitchFamily="34" charset="0"/>
              </a:rPr>
              <a:t>gain is therefore equal to 2/</a:t>
            </a:r>
            <a:r>
              <a:rPr lang="en-US" altLang="zh-CN" i="1" dirty="0">
                <a:latin typeface="Verdana-Italic"/>
              </a:rPr>
              <a:t>π</a:t>
            </a:r>
            <a:r>
              <a:rPr lang="en-US" altLang="zh-CN" dirty="0">
                <a:latin typeface="Verdana" panose="020B0604030504040204" pitchFamily="34" charset="0"/>
              </a:rPr>
              <a:t>, about 5.5 dB lower than that of the single-balanced topology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598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43" y="2501087"/>
            <a:ext cx="7300466" cy="28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6.2.3 Noise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28" y="1825625"/>
            <a:ext cx="3851163" cy="206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69" y="2696728"/>
            <a:ext cx="2478140" cy="48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31" y="4001294"/>
            <a:ext cx="5425117" cy="1147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66" y="4386558"/>
            <a:ext cx="3114419" cy="1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6.2.3 Noise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1900867"/>
            <a:ext cx="7412279" cy="24381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8" y="4338971"/>
            <a:ext cx="7644123" cy="2213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41313" y="5076571"/>
            <a:ext cx="424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By reconsidering Ron to get the minimal NF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52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Noise of a 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45" y="1825625"/>
            <a:ext cx="7724934" cy="39617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2" y="4205770"/>
            <a:ext cx="2478140" cy="6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of a 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37" y="1825625"/>
            <a:ext cx="6865117" cy="160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37" y="3619781"/>
            <a:ext cx="3750698" cy="661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37" y="4302794"/>
            <a:ext cx="1808372" cy="5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5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Noise and Linearity</a:t>
            </a:r>
          </a:p>
          <a:p>
            <a:pPr lvl="1"/>
            <a:r>
              <a:rPr lang="en-US" altLang="zh-CN" dirty="0" smtClean="0"/>
              <a:t>LNA</a:t>
            </a:r>
          </a:p>
          <a:p>
            <a:r>
              <a:rPr lang="en-US" altLang="zh-CN" dirty="0" smtClean="0"/>
              <a:t>Gain</a:t>
            </a:r>
          </a:p>
          <a:p>
            <a:pPr lvl="1"/>
            <a:r>
              <a:rPr lang="en-US" altLang="zh-CN" dirty="0" smtClean="0"/>
              <a:t>Conversion gain</a:t>
            </a:r>
          </a:p>
          <a:p>
            <a:r>
              <a:rPr lang="en-US" altLang="zh-CN" dirty="0" smtClean="0"/>
              <a:t>Port-to-port Feedthrough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239679"/>
            <a:ext cx="8070699" cy="23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7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of a 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77" y="1825625"/>
            <a:ext cx="6731164" cy="1666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726" y="3627186"/>
            <a:ext cx="5793489" cy="1482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92" y="5126369"/>
            <a:ext cx="2612093" cy="745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024" y="4942043"/>
            <a:ext cx="2344186" cy="100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5977439"/>
            <a:ext cx="7964149" cy="3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3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of a 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Correlation Between </a:t>
            </a:r>
            <a:r>
              <a:rPr lang="en-US" altLang="zh-CN" b="1" i="1" dirty="0"/>
              <a:t>Vn</a:t>
            </a:r>
            <a:r>
              <a:rPr lang="en-US" altLang="zh-CN" b="1" dirty="0"/>
              <a:t>1 and </a:t>
            </a:r>
            <a:r>
              <a:rPr lang="en-US" altLang="zh-CN" b="1" i="1" dirty="0" smtClean="0"/>
              <a:t>Vn</a:t>
            </a:r>
            <a:r>
              <a:rPr lang="en-US" altLang="zh-CN" b="1" dirty="0" smtClean="0"/>
              <a:t>2</a:t>
            </a:r>
          </a:p>
          <a:p>
            <a:pPr lvl="1"/>
            <a:r>
              <a:rPr lang="en-US" altLang="zh-CN" dirty="0"/>
              <a:t>the noise frequency components far below </a:t>
            </a:r>
            <a:r>
              <a:rPr lang="en-US" altLang="zh-CN" i="1" dirty="0" err="1"/>
              <a:t>f</a:t>
            </a:r>
            <a:r>
              <a:rPr lang="en-US" altLang="zh-CN" sz="1100" i="1" dirty="0" err="1"/>
              <a:t>LO</a:t>
            </a:r>
            <a:r>
              <a:rPr lang="en-US" altLang="zh-CN" i="1" dirty="0"/>
              <a:t> </a:t>
            </a:r>
            <a:r>
              <a:rPr lang="en-US" altLang="zh-CN" dirty="0"/>
              <a:t>remain relatively </a:t>
            </a:r>
            <a:r>
              <a:rPr lang="en-US" altLang="zh-CN" i="1" dirty="0"/>
              <a:t>constant </a:t>
            </a:r>
            <a:r>
              <a:rPr lang="en-US" altLang="zh-CN" dirty="0" smtClean="0"/>
              <a:t>during the </a:t>
            </a:r>
            <a:r>
              <a:rPr lang="en-US" altLang="zh-CN" dirty="0"/>
              <a:t>track and hold </a:t>
            </a:r>
            <a:r>
              <a:rPr lang="en-US" altLang="zh-CN" dirty="0" smtClean="0"/>
              <a:t>modes</a:t>
            </a:r>
          </a:p>
          <a:p>
            <a:pPr lvl="1"/>
            <a:r>
              <a:rPr lang="en-US" altLang="zh-CN" dirty="0"/>
              <a:t>it is as if they experienced a zero-order hold operation and hence a conversion gain of unity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Thus, the </a:t>
            </a:r>
            <a:r>
              <a:rPr lang="en-US" altLang="zh-CN" i="1" dirty="0"/>
              <a:t>R</a:t>
            </a:r>
            <a:r>
              <a:rPr lang="en-US" altLang="zh-CN" dirty="0"/>
              <a:t>1 noise components from 0 to roughly </a:t>
            </a:r>
            <a:r>
              <a:rPr lang="en-US" altLang="zh-CN" i="1" dirty="0" err="1"/>
              <a:t>fLO</a:t>
            </a:r>
            <a:r>
              <a:rPr lang="en-US" altLang="zh-CN" dirty="0"/>
              <a:t>/10 directly appear at the output, adding a noise PSD of 2</a:t>
            </a:r>
            <a:r>
              <a:rPr lang="en-US" altLang="zh-CN" i="1" dirty="0"/>
              <a:t>kTR</a:t>
            </a:r>
            <a:r>
              <a:rPr lang="en-US" altLang="zh-CN" dirty="0"/>
              <a:t>1.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312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of a 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4" y="1912308"/>
            <a:ext cx="2813024" cy="92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59" y="3015591"/>
            <a:ext cx="6094885" cy="14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09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of a sampling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Single-balance NRZ mixer</a:t>
            </a:r>
          </a:p>
          <a:p>
            <a:pPr lvl="1"/>
            <a:r>
              <a:rPr lang="en-US" altLang="zh-CN" dirty="0"/>
              <a:t>For a single-balanced topology, the differential output exhibits a noise power twice that given by </a:t>
            </a:r>
            <a:r>
              <a:rPr lang="en-US" altLang="zh-CN" b="1" dirty="0"/>
              <a:t>Eq. (6.38)</a:t>
            </a:r>
            <a:r>
              <a:rPr lang="en-US" altLang="zh-CN" dirty="0"/>
              <a:t>, but the </a:t>
            </a:r>
            <a:r>
              <a:rPr lang="en-US" altLang="zh-CN" i="1" dirty="0" smtClean="0"/>
              <a:t>voltage </a:t>
            </a:r>
            <a:r>
              <a:rPr lang="en-US" altLang="zh-CN" dirty="0" smtClean="0"/>
              <a:t>conversion </a:t>
            </a:r>
            <a:r>
              <a:rPr lang="en-US" altLang="zh-CN" dirty="0"/>
              <a:t>gain is twice as high.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50" y="3785048"/>
            <a:ext cx="3549768" cy="16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83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Noise of a double-balanced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05" y="1825625"/>
            <a:ext cx="7936745" cy="2144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19" y="4322072"/>
            <a:ext cx="1105116" cy="351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061" y="4263447"/>
            <a:ext cx="1473489" cy="46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219" y="5090392"/>
            <a:ext cx="1774884" cy="242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103" y="5115516"/>
            <a:ext cx="368372" cy="1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4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Active stage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To increase conversion gain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560" y="2459687"/>
            <a:ext cx="2076279" cy="795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31" y="3061868"/>
            <a:ext cx="8017619" cy="23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12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6.2.4 Input Impedance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64" y="1825625"/>
            <a:ext cx="4286512" cy="159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301" y="2442607"/>
            <a:ext cx="1272558" cy="628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13" y="2639419"/>
            <a:ext cx="1172093" cy="234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745" y="3158186"/>
            <a:ext cx="1875349" cy="393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13" y="3649543"/>
            <a:ext cx="5056745" cy="1507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720" y="5166450"/>
            <a:ext cx="3650233" cy="93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650" y="5627669"/>
            <a:ext cx="22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Input admittance @ω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336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6.2.4 Input Impedance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If ω&lt;&lt;</a:t>
            </a:r>
            <a:r>
              <a:rPr lang="en-US" altLang="zh-CN" dirty="0"/>
              <a:t> </a:t>
            </a:r>
            <a:r>
              <a:rPr lang="en-US" altLang="zh-CN" dirty="0" err="1" smtClean="0"/>
              <a:t>ω</a:t>
            </a:r>
            <a:r>
              <a:rPr lang="en-US" altLang="zh-CN" sz="1400" dirty="0" err="1" smtClean="0"/>
              <a:t>LO</a:t>
            </a:r>
            <a:r>
              <a:rPr lang="en-US" altLang="zh-CN" dirty="0" smtClean="0"/>
              <a:t>,</a:t>
            </a:r>
          </a:p>
          <a:p>
            <a:endParaRPr lang="en-US" altLang="zh-CN" dirty="0"/>
          </a:p>
          <a:p>
            <a:r>
              <a:rPr lang="en-US" altLang="zh-CN" dirty="0" smtClean="0"/>
              <a:t>If ω</a:t>
            </a:r>
            <a:r>
              <a:rPr lang="zh-CN" altLang="en-US" dirty="0" smtClean="0"/>
              <a:t>≈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ω</a:t>
            </a:r>
            <a:r>
              <a:rPr lang="en-US" altLang="zh-CN" sz="1400" dirty="0" err="1" smtClean="0"/>
              <a:t>LO</a:t>
            </a:r>
            <a:endParaRPr lang="en-US" altLang="zh-CN" dirty="0"/>
          </a:p>
          <a:p>
            <a:endParaRPr lang="en-US" altLang="zh-CN" sz="1400" dirty="0" smtClean="0"/>
          </a:p>
          <a:p>
            <a:r>
              <a:rPr lang="en-US" altLang="zh-CN" dirty="0"/>
              <a:t>If </a:t>
            </a:r>
            <a:r>
              <a:rPr lang="en-US" altLang="zh-CN" dirty="0" smtClean="0"/>
              <a:t>ω&gt;&gt; </a:t>
            </a:r>
            <a:r>
              <a:rPr lang="en-US" altLang="zh-CN" dirty="0" err="1" smtClean="0"/>
              <a:t>ω</a:t>
            </a:r>
            <a:r>
              <a:rPr lang="en-US" altLang="zh-CN" sz="1400" dirty="0" err="1" smtClean="0"/>
              <a:t>LO</a:t>
            </a:r>
            <a:r>
              <a:rPr lang="en-US" altLang="zh-CN" dirty="0" smtClean="0"/>
              <a:t>,</a:t>
            </a:r>
            <a:endParaRPr lang="en-US" altLang="zh-CN" dirty="0"/>
          </a:p>
          <a:p>
            <a:endParaRPr lang="en-US" altLang="zh-CN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05" y="1760842"/>
            <a:ext cx="1239070" cy="577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28" y="2793249"/>
            <a:ext cx="1808372" cy="544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628" y="3660373"/>
            <a:ext cx="1205582" cy="6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05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6.2.5 Current-Driven Passive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5340" y="1825625"/>
            <a:ext cx="7612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-Bold"/>
              </a:rPr>
              <a:t>Figure 6.39. (a) Current-driven passive mixer, (b) simplified model for input impedance calculation, (c) spectra at input and</a:t>
            </a:r>
          </a:p>
          <a:p>
            <a:r>
              <a:rPr lang="en-GB" altLang="zh-CN" b="1" dirty="0">
                <a:latin typeface="Verdana-Bold"/>
              </a:rPr>
              <a:t>output.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276" y="2748955"/>
            <a:ext cx="5712524" cy="36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9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6.2.5 Current-Driven Passive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39" y="1907545"/>
            <a:ext cx="2243721" cy="619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3639" y="2524750"/>
            <a:ext cx="590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</a:t>
            </a:r>
            <a:r>
              <a:rPr lang="en-US" altLang="zh-CN" i="1" dirty="0"/>
              <a:t>S</a:t>
            </a:r>
            <a:r>
              <a:rPr lang="en-US" altLang="zh-CN" dirty="0"/>
              <a:t>(</a:t>
            </a:r>
            <a:r>
              <a:rPr lang="en-US" altLang="zh-CN" i="1" dirty="0"/>
              <a:t>t</a:t>
            </a:r>
            <a:r>
              <a:rPr lang="en-US" altLang="zh-CN" dirty="0"/>
              <a:t>) denotes a square wave toggling between 0 and 1, </a:t>
            </a:r>
            <a:endParaRPr lang="en-US" altLang="zh-CN" dirty="0" smtClean="0"/>
          </a:p>
          <a:p>
            <a:r>
              <a:rPr lang="en-US" altLang="zh-CN" dirty="0" smtClean="0"/>
              <a:t>and </a:t>
            </a:r>
            <a:r>
              <a:rPr lang="en-US" altLang="zh-CN" i="1" dirty="0"/>
              <a:t>h</a:t>
            </a:r>
            <a:r>
              <a:rPr lang="en-US" altLang="zh-CN" dirty="0"/>
              <a:t>(</a:t>
            </a:r>
            <a:r>
              <a:rPr lang="en-US" altLang="zh-CN" i="1" dirty="0"/>
              <a:t>t</a:t>
            </a:r>
            <a:r>
              <a:rPr lang="en-US" altLang="zh-CN" dirty="0"/>
              <a:t>) is the impulse response of </a:t>
            </a:r>
            <a:r>
              <a:rPr lang="en-US" altLang="zh-CN" i="1" dirty="0"/>
              <a:t>Z</a:t>
            </a:r>
            <a:r>
              <a:rPr lang="en-US" altLang="zh-CN" sz="1200" i="1" dirty="0"/>
              <a:t>BB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39" y="3289714"/>
            <a:ext cx="2612093" cy="7286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3638" y="4001294"/>
            <a:ext cx="719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If </a:t>
            </a:r>
            <a:r>
              <a:rPr lang="en-US" altLang="zh-CN" i="1" dirty="0" smtClean="0">
                <a:solidFill>
                  <a:srgbClr val="000000"/>
                </a:solidFill>
                <a:latin typeface="Verdana-Italic"/>
              </a:rPr>
              <a:t>Z</a:t>
            </a:r>
            <a:r>
              <a:rPr lang="en-US" altLang="zh-CN" sz="1200" i="1" dirty="0" smtClean="0">
                <a:solidFill>
                  <a:srgbClr val="000000"/>
                </a:solidFill>
                <a:latin typeface="Verdana-Italic"/>
              </a:rPr>
              <a:t>BB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zh-CN" i="1" dirty="0" smtClean="0">
                <a:solidFill>
                  <a:srgbClr val="000000"/>
                </a:solidFill>
                <a:latin typeface="Verdana-Italic"/>
              </a:rPr>
              <a:t>f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) is a low-pass impedance, then </a:t>
            </a:r>
            <a:r>
              <a:rPr lang="en-US" altLang="zh-CN" i="1" dirty="0">
                <a:solidFill>
                  <a:srgbClr val="000000"/>
                </a:solidFill>
                <a:latin typeface="Verdana-Italic"/>
              </a:rPr>
              <a:t>Zin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zh-CN" i="1" dirty="0">
                <a:solidFill>
                  <a:srgbClr val="000000"/>
                </a:solidFill>
                <a:latin typeface="Verdana-Italic"/>
              </a:rPr>
              <a:t>f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) has a band-pass 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behavior.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49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" y="1941280"/>
            <a:ext cx="6946430" cy="37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54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6.2.5 Current-Driven Passive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Passive mixers need not employ a 50% LO duty cycle. In fact, both voltage-driven and current-driven mixers utilizing a 25% </a:t>
            </a:r>
            <a:r>
              <a:rPr lang="en-US" altLang="zh-CN" dirty="0" smtClean="0"/>
              <a:t>duty cycle </a:t>
            </a:r>
            <a:r>
              <a:rPr lang="en-US" altLang="zh-CN" dirty="0"/>
              <a:t>provide a higher gain.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1" y="3640320"/>
            <a:ext cx="5425117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1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 Active </a:t>
            </a:r>
            <a:r>
              <a:rPr lang="en-US" altLang="zh-CN" dirty="0" err="1" smtClean="0"/>
              <a:t>Downconversion</a:t>
            </a:r>
            <a:r>
              <a:rPr lang="en-US" altLang="zh-CN" dirty="0" smtClean="0"/>
              <a:t>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Mixers can be realized so as to achieve conversion gain in </a:t>
            </a:r>
            <a:r>
              <a:rPr lang="en-US" altLang="zh-CN" i="1" dirty="0"/>
              <a:t>one </a:t>
            </a:r>
            <a:r>
              <a:rPr lang="en-US" altLang="zh-CN" dirty="0"/>
              <a:t>stage.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8660" y="42932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6.41. Active mixer viewed as a V/I converter, a current switch, and an I/V converter.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20" y="2686991"/>
            <a:ext cx="3051125" cy="36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96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Single-balanced active mixer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88" y="2104100"/>
            <a:ext cx="3307804" cy="27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3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71" y="2025624"/>
            <a:ext cx="6831629" cy="48323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Double-Balanced Topology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07720" y="2201229"/>
            <a:ext cx="3345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6.43. (a) Two single-balanced mixers sensing differential RF inputs, (b) summation of output currents, (c) </a:t>
            </a:r>
            <a:r>
              <a:rPr lang="en-US" altLang="zh-CN" b="1" dirty="0" smtClean="0">
                <a:latin typeface="Verdana" panose="020B0604030504040204" pitchFamily="34" charset="0"/>
              </a:rPr>
              <a:t>compact </a:t>
            </a:r>
            <a:r>
              <a:rPr lang="en-GB" altLang="zh-CN" b="1" dirty="0" smtClean="0">
                <a:latin typeface="Verdana" panose="020B0604030504040204" pitchFamily="34" charset="0"/>
              </a:rPr>
              <a:t>drawing </a:t>
            </a:r>
            <a:r>
              <a:rPr lang="en-GB" altLang="zh-CN" b="1" dirty="0">
                <a:latin typeface="Verdana" panose="020B0604030504040204" pitchFamily="34" charset="0"/>
              </a:rPr>
              <a:t>of circuit.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4924336"/>
            <a:ext cx="26708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Since the total bias current flowing through each resistor is doubled, </a:t>
            </a:r>
            <a:r>
              <a:rPr lang="en-US" altLang="zh-CN" i="1" dirty="0">
                <a:latin typeface="Verdana-Italic"/>
              </a:rPr>
              <a:t>R</a:t>
            </a:r>
            <a:r>
              <a:rPr lang="en-US" altLang="zh-CN" sz="1200" i="1" dirty="0">
                <a:latin typeface="Verdana-Italic"/>
              </a:rPr>
              <a:t>D </a:t>
            </a:r>
            <a:r>
              <a:rPr lang="en-US" altLang="zh-CN" dirty="0">
                <a:latin typeface="Verdana" panose="020B0604030504040204" pitchFamily="34" charset="0"/>
              </a:rPr>
              <a:t>must be halved to comply</a:t>
            </a:r>
          </a:p>
          <a:p>
            <a:r>
              <a:rPr lang="en-GB" altLang="zh-CN" dirty="0">
                <a:latin typeface="Verdana" panose="020B0604030504040204" pitchFamily="34" charset="0"/>
              </a:rPr>
              <a:t>with the voltage headroom.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409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6.3.1 Conversion Gain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76" y="1825625"/>
            <a:ext cx="2109768" cy="180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61" y="3769561"/>
            <a:ext cx="6865117" cy="3048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628" y="2006877"/>
            <a:ext cx="5123722" cy="360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758" y="2590906"/>
            <a:ext cx="3214884" cy="9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6.3.1 Conversion Gain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94" y="1825625"/>
            <a:ext cx="3080931" cy="87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94" y="2696625"/>
            <a:ext cx="6362792" cy="123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94" y="4001294"/>
            <a:ext cx="4119070" cy="12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1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Maximal gain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95" y="1825625"/>
            <a:ext cx="8037210" cy="2897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92" y="4633240"/>
            <a:ext cx="2779535" cy="67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32" y="5405076"/>
            <a:ext cx="9017468" cy="8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6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Maximal gain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02" y="1825625"/>
            <a:ext cx="3817675" cy="92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02" y="2755250"/>
            <a:ext cx="4320001" cy="1390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02" y="4145500"/>
            <a:ext cx="5090233" cy="996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02" y="4997024"/>
            <a:ext cx="3214884" cy="1314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32" y="2452347"/>
            <a:ext cx="2143256" cy="1465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312" y="4185544"/>
            <a:ext cx="1339535" cy="318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640" y="4145500"/>
            <a:ext cx="1942326" cy="2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9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Maximal gain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84" y="1825625"/>
            <a:ext cx="8699816" cy="32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5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Gain losses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2" y="1900905"/>
            <a:ext cx="7099536" cy="29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3" y="2213314"/>
            <a:ext cx="8175271" cy="33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22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Gain losses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48" y="1922870"/>
            <a:ext cx="4889303" cy="26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09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6.3.2 Noise in Active Mixers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78" y="1948065"/>
            <a:ext cx="5291163" cy="27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8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Quantitative</a:t>
            </a:r>
            <a:r>
              <a:rPr lang="en-GB" altLang="zh-CN" b="1" dirty="0" smtClean="0"/>
              <a:t> </a:t>
            </a:r>
            <a:r>
              <a:rPr lang="en-GB" altLang="zh-CN" b="1" dirty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2480" y="21215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6.57. Noise of input device and one switching device in an active mixer.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34" y="3044845"/>
            <a:ext cx="3252552" cy="24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Quantitative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02" y="1915320"/>
            <a:ext cx="6061396" cy="281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83" y="4819015"/>
            <a:ext cx="6530233" cy="19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855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Quantitative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8081389" cy="36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0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8941" y="137048"/>
            <a:ext cx="8635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Design a 6-GHz active mixer in 65-nm technology with a bias current of 2 mA from a 1.2-V supply. Assume </a:t>
            </a:r>
            <a:r>
              <a:rPr lang="en-US" altLang="zh-CN" dirty="0" smtClean="0">
                <a:latin typeface="Verdana" panose="020B0604030504040204" pitchFamily="34" charset="0"/>
              </a:rPr>
              <a:t>direct </a:t>
            </a:r>
            <a:r>
              <a:rPr lang="en-US" altLang="zh-CN" dirty="0" err="1" smtClean="0">
                <a:latin typeface="Verdana" panose="020B0604030504040204" pitchFamily="34" charset="0"/>
              </a:rPr>
              <a:t>downconversion</a:t>
            </a:r>
            <a:r>
              <a:rPr lang="en-US" altLang="zh-CN" dirty="0" smtClean="0">
                <a:latin typeface="Verdana" panose="020B0604030504040204" pitchFamily="34" charset="0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with a peak single-ended sinusoidal LO swing of 400 mV.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60231" y="1399281"/>
            <a:ext cx="7476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We begin by assigning an overdrive </a:t>
            </a:r>
            <a:r>
              <a:rPr lang="en-US" altLang="zh-CN" dirty="0" smtClean="0">
                <a:latin typeface="Verdana" panose="020B0604030504040204" pitchFamily="34" charset="0"/>
              </a:rPr>
              <a:t>voltage of </a:t>
            </a:r>
            <a:r>
              <a:rPr lang="en-US" altLang="zh-CN" dirty="0">
                <a:latin typeface="Verdana" panose="020B0604030504040204" pitchFamily="34" charset="0"/>
              </a:rPr>
              <a:t>300 mV to the input transistor, </a:t>
            </a:r>
            <a:r>
              <a:rPr lang="en-US" altLang="zh-CN" i="1" dirty="0">
                <a:latin typeface="Verdana-Italic"/>
              </a:rPr>
              <a:t>M</a:t>
            </a:r>
            <a:r>
              <a:rPr lang="en-US" altLang="zh-CN" sz="1100" dirty="0">
                <a:latin typeface="Verdana" panose="020B0604030504040204" pitchFamily="34" charset="0"/>
              </a:rPr>
              <a:t>1</a:t>
            </a:r>
            <a:r>
              <a:rPr lang="en-US" altLang="zh-CN" dirty="0">
                <a:latin typeface="Verdana" panose="020B0604030504040204" pitchFamily="34" charset="0"/>
              </a:rPr>
              <a:t>, and 150 mV to the switching </a:t>
            </a:r>
            <a:r>
              <a:rPr lang="en-US" altLang="zh-CN" dirty="0" smtClean="0">
                <a:latin typeface="Verdana" panose="020B0604030504040204" pitchFamily="34" charset="0"/>
              </a:rPr>
              <a:t>devices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93949" y="2160431"/>
                <a:ext cx="177670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=600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949" y="2160431"/>
                <a:ext cx="1776705" cy="289182"/>
              </a:xfrm>
              <a:prstGeom prst="rect">
                <a:avLst/>
              </a:prstGeom>
              <a:blipFill>
                <a:blip r:embed="rId2"/>
                <a:stretch>
                  <a:fillRect l="-2397" r="-2740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612524" y="2120356"/>
                <a:ext cx="2180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=600 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24" y="2120356"/>
                <a:ext cx="2180853" cy="369332"/>
              </a:xfrm>
              <a:prstGeom prst="rect">
                <a:avLst/>
              </a:prstGeom>
              <a:blipFill>
                <a:blip r:embed="rId3"/>
                <a:stretch>
                  <a:fillRect l="-252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007676" y="2604507"/>
            <a:ext cx="414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conservatively choose </a:t>
            </a:r>
            <a:r>
              <a:rPr lang="en-US" altLang="zh-CN" i="1" dirty="0">
                <a:latin typeface="Verdana-Italic"/>
              </a:rPr>
              <a:t>R</a:t>
            </a:r>
            <a:r>
              <a:rPr lang="en-US" altLang="zh-CN" sz="1100" i="1" dirty="0">
                <a:latin typeface="Verdana-Italic"/>
              </a:rPr>
              <a:t>D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= 500 Ω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83050" y="3209568"/>
            <a:ext cx="83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overdrives chosen above lead to </a:t>
            </a:r>
            <a:r>
              <a:rPr lang="en-US" altLang="zh-CN" i="1" dirty="0">
                <a:latin typeface="Verdana-Italic"/>
              </a:rPr>
              <a:t>W</a:t>
            </a:r>
            <a:r>
              <a:rPr lang="en-US" altLang="zh-CN" sz="1050" dirty="0">
                <a:latin typeface="Verdana" panose="020B0604030504040204" pitchFamily="34" charset="0"/>
              </a:rPr>
              <a:t>1</a:t>
            </a:r>
            <a:r>
              <a:rPr lang="en-US" altLang="zh-CN" dirty="0">
                <a:latin typeface="Verdana" panose="020B0604030504040204" pitchFamily="34" charset="0"/>
              </a:rPr>
              <a:t> = 15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r>
              <a:rPr lang="en-US" altLang="zh-CN" dirty="0">
                <a:latin typeface="Verdana" panose="020B0604030504040204" pitchFamily="34" charset="0"/>
              </a:rPr>
              <a:t> and </a:t>
            </a:r>
            <a:r>
              <a:rPr lang="en-US" altLang="zh-CN" i="1" dirty="0">
                <a:latin typeface="Verdana-Italic"/>
              </a:rPr>
              <a:t>W</a:t>
            </a:r>
            <a:r>
              <a:rPr lang="en-US" altLang="zh-CN" sz="1000" dirty="0">
                <a:latin typeface="Verdana" panose="020B0604030504040204" pitchFamily="34" charset="0"/>
              </a:rPr>
              <a:t>2,3</a:t>
            </a:r>
            <a:r>
              <a:rPr lang="en-US" altLang="zh-CN" dirty="0">
                <a:latin typeface="Verdana" panose="020B0604030504040204" pitchFamily="34" charset="0"/>
              </a:rPr>
              <a:t> = 20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r>
              <a:rPr lang="en-US" altLang="zh-CN" dirty="0">
                <a:latin typeface="Verdana" panose="020B0604030504040204" pitchFamily="34" charset="0"/>
              </a:rPr>
              <a:t>.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834" y="3693719"/>
            <a:ext cx="4639152" cy="5073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76517" y="4333999"/>
            <a:ext cx="7785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for </a:t>
            </a:r>
            <a:r>
              <a:rPr lang="en-US" altLang="zh-CN" i="1" dirty="0">
                <a:latin typeface="Verdana-Italic"/>
              </a:rPr>
              <a:t>W </a:t>
            </a:r>
            <a:r>
              <a:rPr lang="en-US" altLang="zh-CN" dirty="0">
                <a:latin typeface="Verdana" panose="020B0604030504040204" pitchFamily="34" charset="0"/>
              </a:rPr>
              <a:t>= 10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r>
              <a:rPr lang="en-US" altLang="zh-CN" dirty="0">
                <a:latin typeface="Verdana" panose="020B0604030504040204" pitchFamily="34" charset="0"/>
              </a:rPr>
              <a:t>, </a:t>
            </a:r>
            <a:r>
              <a:rPr lang="en-US" altLang="zh-CN" i="1" dirty="0">
                <a:latin typeface="Verdana-Italic"/>
              </a:rPr>
              <a:t>g</a:t>
            </a:r>
            <a:r>
              <a:rPr lang="en-US" altLang="zh-CN" sz="1050" i="1" dirty="0">
                <a:latin typeface="Verdana-Italic"/>
              </a:rPr>
              <a:t>m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reaches approximately 8.5mS for </a:t>
            </a:r>
            <a:r>
              <a:rPr lang="en-US" altLang="zh-CN" i="1" dirty="0">
                <a:latin typeface="Verdana-Italic"/>
              </a:rPr>
              <a:t>I</a:t>
            </a:r>
            <a:r>
              <a:rPr lang="en-US" altLang="zh-CN" sz="1100" i="1" dirty="0">
                <a:latin typeface="Verdana-Italic"/>
              </a:rPr>
              <a:t>D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= 2mA × (10/15) = 1.33mA.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76424" y="5113287"/>
            <a:ext cx="7459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Thus, for </a:t>
            </a:r>
            <a:r>
              <a:rPr lang="en-US" altLang="zh-CN" i="1" dirty="0">
                <a:latin typeface="Verdana-Italic"/>
              </a:rPr>
              <a:t>W</a:t>
            </a:r>
            <a:r>
              <a:rPr lang="en-US" altLang="zh-CN" dirty="0">
                <a:latin typeface="Verdana" panose="020B0604030504040204" pitchFamily="34" charset="0"/>
              </a:rPr>
              <a:t>1 = 15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endParaRPr lang="en-US" altLang="zh-CN" dirty="0">
              <a:latin typeface="Verdana" panose="020B0604030504040204" pitchFamily="34" charset="0"/>
            </a:endParaRPr>
          </a:p>
          <a:p>
            <a:r>
              <a:rPr lang="en-US" altLang="zh-CN" dirty="0">
                <a:latin typeface="Verdana" panose="020B0604030504040204" pitchFamily="34" charset="0"/>
              </a:rPr>
              <a:t>and </a:t>
            </a:r>
            <a:r>
              <a:rPr lang="en-US" altLang="zh-CN" i="1" dirty="0">
                <a:latin typeface="Verdana-Italic"/>
              </a:rPr>
              <a:t>I</a:t>
            </a:r>
            <a:r>
              <a:rPr lang="en-US" altLang="zh-CN" sz="1100" i="1" dirty="0">
                <a:latin typeface="Verdana-Italic"/>
              </a:rPr>
              <a:t>D</a:t>
            </a:r>
            <a:r>
              <a:rPr lang="en-US" altLang="zh-CN" sz="1100" dirty="0">
                <a:latin typeface="Verdana" panose="020B0604030504040204" pitchFamily="34" charset="0"/>
              </a:rPr>
              <a:t>1</a:t>
            </a:r>
            <a:r>
              <a:rPr lang="en-US" altLang="zh-CN" dirty="0">
                <a:latin typeface="Verdana" panose="020B0604030504040204" pitchFamily="34" charset="0"/>
              </a:rPr>
              <a:t> = 2mA, we have </a:t>
            </a:r>
            <a:r>
              <a:rPr lang="en-US" altLang="zh-CN" i="1" dirty="0">
                <a:latin typeface="Verdana-Italic"/>
              </a:rPr>
              <a:t>g</a:t>
            </a:r>
            <a:r>
              <a:rPr lang="en-US" altLang="zh-CN" sz="1050" i="1" dirty="0">
                <a:latin typeface="Verdana-Italic"/>
              </a:rPr>
              <a:t>m</a:t>
            </a:r>
            <a:r>
              <a:rPr lang="en-US" altLang="zh-CN" sz="1050" dirty="0">
                <a:latin typeface="Verdana" panose="020B0604030504040204" pitchFamily="34" charset="0"/>
              </a:rPr>
              <a:t>1</a:t>
            </a:r>
            <a:r>
              <a:rPr lang="en-US" altLang="zh-CN" dirty="0">
                <a:latin typeface="Verdana" panose="020B0604030504040204" pitchFamily="34" charset="0"/>
              </a:rPr>
              <a:t> = 8.5mS × 1.5 = 12.75mS = (78.4 Ω)−1.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412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65" y="549324"/>
            <a:ext cx="2009303" cy="1264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00" y="549324"/>
            <a:ext cx="2444651" cy="1423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183" y="494886"/>
            <a:ext cx="2042791" cy="137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6" y="2159964"/>
            <a:ext cx="3987674" cy="27392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970" y="1868386"/>
            <a:ext cx="2860501" cy="24110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983" y="4256468"/>
            <a:ext cx="2926871" cy="2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8" y="2166307"/>
            <a:ext cx="7533880" cy="3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6.1.2 Mixer Noise Figure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71" y="1908752"/>
            <a:ext cx="7237258" cy="39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6.1.2 Mixer Noise Figure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8" y="2032372"/>
            <a:ext cx="7239154" cy="32046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1901" y="5474525"/>
            <a:ext cx="708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Typical </a:t>
            </a:r>
            <a:r>
              <a:rPr lang="en-US" altLang="zh-CN" dirty="0"/>
              <a:t>noise figure meters measure the DSB NF and predict the SSB </a:t>
            </a:r>
            <a:r>
              <a:rPr lang="en-US" altLang="zh-CN" dirty="0" smtClean="0"/>
              <a:t>value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by simply adding 3 </a:t>
            </a:r>
            <a:r>
              <a:rPr lang="en-US" altLang="zh-CN" dirty="0" err="1"/>
              <a:t>dB.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578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6.1.2 Mixer Noise Figure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 6.3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511" y="1825625"/>
            <a:ext cx="5168733" cy="49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4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841</Words>
  <Application>Microsoft Office PowerPoint</Application>
  <PresentationFormat>全屏显示(4:3)</PresentationFormat>
  <Paragraphs>114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Verdana-Bold</vt:lpstr>
      <vt:lpstr>Verdana-Italic</vt:lpstr>
      <vt:lpstr>等线</vt:lpstr>
      <vt:lpstr>等线 Light</vt:lpstr>
      <vt:lpstr>Arial</vt:lpstr>
      <vt:lpstr>Calibri</vt:lpstr>
      <vt:lpstr>Calibri Light</vt:lpstr>
      <vt:lpstr>Cambria Math</vt:lpstr>
      <vt:lpstr>Verdana</vt:lpstr>
      <vt:lpstr>Office 主题​​</vt:lpstr>
      <vt:lpstr>Chap 6 Mixers</vt:lpstr>
      <vt:lpstr>6.1 General Considerations</vt:lpstr>
      <vt:lpstr>6.1 General Considerations</vt:lpstr>
      <vt:lpstr>6.1 General Considerations</vt:lpstr>
      <vt:lpstr>6.1 General Considerations</vt:lpstr>
      <vt:lpstr>6.1 General Considerations</vt:lpstr>
      <vt:lpstr>6.1.2 Mixer Noise Figure</vt:lpstr>
      <vt:lpstr>6.1.2 Mixer Noise Figure</vt:lpstr>
      <vt:lpstr>6.1.2 Mixer Noise Figure</vt:lpstr>
      <vt:lpstr>NF of Direct-conversion receivers</vt:lpstr>
      <vt:lpstr>Example 6.4</vt:lpstr>
      <vt:lpstr>Example 6.4</vt:lpstr>
      <vt:lpstr>6.1.3. Single-Balanced and Double-Balanced Mixers</vt:lpstr>
      <vt:lpstr>6.1.3. Single-Balanced and Double-Balanced Mixers</vt:lpstr>
      <vt:lpstr>Ideal LO Waveform</vt:lpstr>
      <vt:lpstr>6.2. Passive Downconversion Mixers</vt:lpstr>
      <vt:lpstr>Single-balanced topology.</vt:lpstr>
      <vt:lpstr>Double-balanced passive mixer</vt:lpstr>
      <vt:lpstr>Sampling Mixer</vt:lpstr>
      <vt:lpstr>Sampling Mixer</vt:lpstr>
      <vt:lpstr>Sampling Mixer</vt:lpstr>
      <vt:lpstr>Sampling Mixer</vt:lpstr>
      <vt:lpstr>Sampling Mixer</vt:lpstr>
      <vt:lpstr>Sampling Mixer</vt:lpstr>
      <vt:lpstr>Sampling Mixer</vt:lpstr>
      <vt:lpstr>6.2.3 Noise Performance</vt:lpstr>
      <vt:lpstr>6.2.3 Noise Performance</vt:lpstr>
      <vt:lpstr>Noise of a sampling mixer</vt:lpstr>
      <vt:lpstr>Noise of a sampling mixer</vt:lpstr>
      <vt:lpstr>Noise of a sampling mixer</vt:lpstr>
      <vt:lpstr>Noise of a sampling mixer</vt:lpstr>
      <vt:lpstr>Noise of a sampling mixer</vt:lpstr>
      <vt:lpstr>Noise of a sampling mixer</vt:lpstr>
      <vt:lpstr>Noise of a double-balanced mixer</vt:lpstr>
      <vt:lpstr>Active stage</vt:lpstr>
      <vt:lpstr>6.2.4 Input Impedance</vt:lpstr>
      <vt:lpstr>6.2.4 Input Impedance</vt:lpstr>
      <vt:lpstr>6.2.5 Current-Driven Passive Mixers</vt:lpstr>
      <vt:lpstr>6.2.5 Current-Driven Passive Mixers</vt:lpstr>
      <vt:lpstr>6.2.5 Current-Driven Passive Mixers</vt:lpstr>
      <vt:lpstr>6.3 Active Downconversion Mixers</vt:lpstr>
      <vt:lpstr>Single-balanced active mixer</vt:lpstr>
      <vt:lpstr>Double-Balanced Topology</vt:lpstr>
      <vt:lpstr>6.3.1 Conversion Gain</vt:lpstr>
      <vt:lpstr>6.3.1 Conversion Gain</vt:lpstr>
      <vt:lpstr>Maximal gain</vt:lpstr>
      <vt:lpstr>Maximal gain</vt:lpstr>
      <vt:lpstr>Maximal gain</vt:lpstr>
      <vt:lpstr>Gain losses</vt:lpstr>
      <vt:lpstr>Gain losses</vt:lpstr>
      <vt:lpstr>6.3.2 Noise in Active Mixers</vt:lpstr>
      <vt:lpstr>Quantitative Analysis</vt:lpstr>
      <vt:lpstr>Quantitative Analysis</vt:lpstr>
      <vt:lpstr>Quantitative Analysis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6 Mixers</dc:title>
  <dc:creator>You Fei</dc:creator>
  <cp:lastModifiedBy>You Fei</cp:lastModifiedBy>
  <cp:revision>140</cp:revision>
  <dcterms:created xsi:type="dcterms:W3CDTF">2018-04-19T08:53:53Z</dcterms:created>
  <dcterms:modified xsi:type="dcterms:W3CDTF">2018-04-26T09:04:52Z</dcterms:modified>
</cp:coreProperties>
</file>