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9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2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29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79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88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8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01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76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2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40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3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22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69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B0BC-8B6B-4EFA-8333-62641EBF3D05}" type="datetimeFigureOut">
              <a:rPr lang="zh-CN" altLang="en-US" smtClean="0"/>
              <a:t>2018/5/21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28848-DA2E-4109-A475-E7CB55A15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40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0.emf"/><Relationship Id="rId7" Type="http://schemas.openxmlformats.org/officeDocument/2006/relationships/image" Target="../media/image48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10" Type="http://schemas.openxmlformats.org/officeDocument/2006/relationships/image" Target="../media/image56.emf"/><Relationship Id="rId4" Type="http://schemas.openxmlformats.org/officeDocument/2006/relationships/image" Target="../media/image51.emf"/><Relationship Id="rId9" Type="http://schemas.openxmlformats.org/officeDocument/2006/relationships/image" Target="../media/image5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46.emf"/><Relationship Id="rId7" Type="http://schemas.openxmlformats.org/officeDocument/2006/relationships/image" Target="../media/image61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emf"/><Relationship Id="rId5" Type="http://schemas.openxmlformats.org/officeDocument/2006/relationships/image" Target="../media/image47.emf"/><Relationship Id="rId4" Type="http://schemas.openxmlformats.org/officeDocument/2006/relationships/image" Target="../media/image59.emf"/><Relationship Id="rId9" Type="http://schemas.openxmlformats.org/officeDocument/2006/relationships/image" Target="../media/image6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emf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emf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81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emf"/><Relationship Id="rId5" Type="http://schemas.openxmlformats.org/officeDocument/2006/relationships/image" Target="../media/image63.emf"/><Relationship Id="rId4" Type="http://schemas.openxmlformats.org/officeDocument/2006/relationships/image" Target="../media/image7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6.emf"/><Relationship Id="rId7" Type="http://schemas.openxmlformats.org/officeDocument/2006/relationships/image" Target="../media/image109.emf"/><Relationship Id="rId12" Type="http://schemas.openxmlformats.org/officeDocument/2006/relationships/image" Target="../media/image114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emf"/><Relationship Id="rId11" Type="http://schemas.openxmlformats.org/officeDocument/2006/relationships/image" Target="../media/image113.emf"/><Relationship Id="rId5" Type="http://schemas.openxmlformats.org/officeDocument/2006/relationships/image" Target="../media/image107.emf"/><Relationship Id="rId10" Type="http://schemas.openxmlformats.org/officeDocument/2006/relationships/image" Target="../media/image112.emf"/><Relationship Id="rId4" Type="http://schemas.openxmlformats.org/officeDocument/2006/relationships/image" Target="../media/image94.emf"/><Relationship Id="rId9" Type="http://schemas.openxmlformats.org/officeDocument/2006/relationships/image" Target="../media/image1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emf"/><Relationship Id="rId5" Type="http://schemas.openxmlformats.org/officeDocument/2006/relationships/image" Target="../media/image91.emf"/><Relationship Id="rId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5" Type="http://schemas.openxmlformats.org/officeDocument/2006/relationships/image" Target="../media/image4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Chap 12 Transients in Second-order Circuits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85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1482" y="400049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Initial conditions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54" y="292006"/>
            <a:ext cx="1540465" cy="477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238" y="375340"/>
            <a:ext cx="1306047" cy="418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433" y="909243"/>
            <a:ext cx="1741396" cy="653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554" y="833868"/>
            <a:ext cx="2042791" cy="80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912" y="2441468"/>
            <a:ext cx="5626047" cy="1189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2063" y="1823084"/>
            <a:ext cx="2344186" cy="460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040" y="3788477"/>
            <a:ext cx="2578605" cy="1850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1645" y="3788477"/>
            <a:ext cx="5224187" cy="921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3392" y="5103849"/>
            <a:ext cx="5392144" cy="133566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6471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" y="290280"/>
            <a:ext cx="1284325" cy="1202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290280"/>
            <a:ext cx="2310698" cy="1222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876" y="661349"/>
            <a:ext cx="2344186" cy="460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0094" y="1850231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Discussions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582" y="2219563"/>
            <a:ext cx="4286512" cy="8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6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12.2.1 Under-damped dynamics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45" y="1690689"/>
            <a:ext cx="904186" cy="360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19080"/>
            <a:ext cx="1284325" cy="1202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636" y="1627877"/>
            <a:ext cx="1506977" cy="48575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1912975" y="1870751"/>
            <a:ext cx="537331" cy="115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975" y="2099094"/>
            <a:ext cx="2310698" cy="1222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998" y="1774439"/>
            <a:ext cx="1741396" cy="552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231" y="2469544"/>
            <a:ext cx="1640930" cy="904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3612531"/>
            <a:ext cx="2813024" cy="418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054" y="4184818"/>
            <a:ext cx="6865117" cy="23031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26274" y="5151714"/>
            <a:ext cx="162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Decaying terms</a:t>
            </a:r>
            <a:endParaRPr lang="zh-CN" altLang="en-US" dirty="0"/>
          </a:p>
        </p:txBody>
      </p:sp>
      <p:sp>
        <p:nvSpPr>
          <p:cNvPr id="14" name="左箭头 13"/>
          <p:cNvSpPr/>
          <p:nvPr/>
        </p:nvSpPr>
        <p:spPr>
          <a:xfrm>
            <a:off x="5172075" y="5336380"/>
            <a:ext cx="557213" cy="78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364313" y="6449758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Oscillating terms</a:t>
            </a:r>
            <a:endParaRPr lang="zh-CN" altLang="en-US" dirty="0"/>
          </a:p>
        </p:txBody>
      </p:sp>
      <p:sp>
        <p:nvSpPr>
          <p:cNvPr id="16" name="左箭头 15"/>
          <p:cNvSpPr/>
          <p:nvPr/>
        </p:nvSpPr>
        <p:spPr>
          <a:xfrm rot="804292">
            <a:off x="4791165" y="6525840"/>
            <a:ext cx="571500" cy="813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26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47" y="274725"/>
            <a:ext cx="6831629" cy="2336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" y="2983259"/>
            <a:ext cx="8616368" cy="27443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43012" y="56378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dirty="0">
                <a:solidFill>
                  <a:srgbClr val="000000"/>
                </a:solidFill>
                <a:latin typeface="AkzidenzGroteskBQ-Reg"/>
              </a:rPr>
              <a:t>FIGURE 12.16 </a:t>
            </a:r>
            <a:r>
              <a:rPr lang="en-GB" altLang="zh-CN" dirty="0">
                <a:solidFill>
                  <a:srgbClr val="00C300"/>
                </a:solidFill>
                <a:latin typeface="AkzidenzGroteskBQ-LightOsF"/>
              </a:rPr>
              <a:t>Waveforms of</a:t>
            </a:r>
          </a:p>
          <a:p>
            <a:r>
              <a:rPr lang="en-US" altLang="zh-CN" i="1" dirty="0" err="1">
                <a:solidFill>
                  <a:srgbClr val="00C300"/>
                </a:solidFill>
                <a:latin typeface="AkzidenzGroteskBQ-LightItOsF"/>
              </a:rPr>
              <a:t>v</a:t>
            </a:r>
            <a:r>
              <a:rPr lang="en-US" altLang="zh-CN" sz="800" i="1" dirty="0" err="1">
                <a:solidFill>
                  <a:srgbClr val="00C300"/>
                </a:solidFill>
                <a:latin typeface="AkzidenzGroteskBQ-LightItOsF"/>
              </a:rPr>
              <a:t>C</a:t>
            </a:r>
            <a:r>
              <a:rPr lang="en-US" altLang="zh-CN" sz="800" i="1" dirty="0">
                <a:solidFill>
                  <a:srgbClr val="00C300"/>
                </a:solidFill>
                <a:latin typeface="AkzidenzGroteskBQ-LightItOsF"/>
              </a:rPr>
              <a:t>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and </a:t>
            </a:r>
            <a:r>
              <a:rPr lang="en-US" altLang="zh-CN" i="1" dirty="0" err="1">
                <a:solidFill>
                  <a:srgbClr val="00C300"/>
                </a:solidFill>
                <a:latin typeface="AkzidenzGroteskBQ-LightItOsF"/>
              </a:rPr>
              <a:t>i</a:t>
            </a:r>
            <a:r>
              <a:rPr lang="en-US" altLang="zh-CN" sz="800" i="1" dirty="0" err="1">
                <a:solidFill>
                  <a:srgbClr val="00C300"/>
                </a:solidFill>
                <a:latin typeface="AkzidenzGroteskBQ-LightItOsF"/>
              </a:rPr>
              <a:t>L</a:t>
            </a:r>
            <a:r>
              <a:rPr lang="en-US" altLang="zh-CN" sz="800" i="1" dirty="0">
                <a:solidFill>
                  <a:srgbClr val="00C300"/>
                </a:solidFill>
                <a:latin typeface="AkzidenzGroteskBQ-LightItOsF"/>
              </a:rPr>
              <a:t>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in series RLC circuit for</a:t>
            </a:r>
          </a:p>
          <a:p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the case of </a:t>
            </a:r>
            <a:r>
              <a:rPr lang="en-US" altLang="zh-CN" i="1" dirty="0" err="1">
                <a:solidFill>
                  <a:srgbClr val="00C300"/>
                </a:solidFill>
                <a:latin typeface="AkzidenzGroteskBQ-LightItOsF"/>
              </a:rPr>
              <a:t>i</a:t>
            </a:r>
            <a:r>
              <a:rPr lang="en-US" altLang="zh-CN" sz="800" i="1" dirty="0" err="1">
                <a:solidFill>
                  <a:srgbClr val="00C300"/>
                </a:solidFill>
                <a:latin typeface="AkzidenzGroteskBQ-LightItOsF"/>
              </a:rPr>
              <a:t>L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(0) </a:t>
            </a:r>
            <a:r>
              <a:rPr lang="en-US" altLang="zh-CN" dirty="0">
                <a:solidFill>
                  <a:srgbClr val="00C300"/>
                </a:solidFill>
                <a:latin typeface="MTSYN"/>
              </a:rPr>
              <a:t>=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0.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962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4387" y="541675"/>
            <a:ext cx="6943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The factor </a:t>
            </a:r>
            <a:r>
              <a:rPr lang="en-US" altLang="zh-CN" i="1" dirty="0">
                <a:latin typeface="SabonBQ-Italic"/>
              </a:rPr>
              <a:t>e</a:t>
            </a:r>
            <a:r>
              <a:rPr lang="en-US" altLang="zh-CN" sz="1600" baseline="30000" dirty="0">
                <a:latin typeface="MTSYN"/>
              </a:rPr>
              <a:t>−</a:t>
            </a:r>
            <a:r>
              <a:rPr lang="en-US" altLang="zh-CN" sz="1600" i="1" baseline="30000" dirty="0">
                <a:latin typeface="MTMI"/>
              </a:rPr>
              <a:t>α</a:t>
            </a:r>
            <a:r>
              <a:rPr lang="en-US" altLang="zh-CN" sz="1600" i="1" baseline="30000" dirty="0">
                <a:latin typeface="SabonBQ-Italic"/>
              </a:rPr>
              <a:t>t </a:t>
            </a:r>
            <a:r>
              <a:rPr lang="en-US" altLang="zh-CN" dirty="0">
                <a:latin typeface="SabonBQ-Roman"/>
              </a:rPr>
              <a:t>produces the decay or damping in </a:t>
            </a:r>
            <a:r>
              <a:rPr lang="en-US" altLang="zh-CN" i="1" dirty="0" err="1">
                <a:latin typeface="SabonBQ-Italic"/>
              </a:rPr>
              <a:t>v</a:t>
            </a:r>
            <a:r>
              <a:rPr lang="en-US" altLang="zh-CN" sz="800" i="1" dirty="0" err="1">
                <a:latin typeface="SabonBQ-Italic"/>
              </a:rPr>
              <a:t>C</a:t>
            </a:r>
            <a:r>
              <a:rPr lang="en-US" altLang="zh-CN" sz="800" i="1" dirty="0">
                <a:latin typeface="SabonBQ-Italic"/>
              </a:rPr>
              <a:t> </a:t>
            </a:r>
            <a:r>
              <a:rPr lang="en-US" altLang="zh-CN" dirty="0">
                <a:latin typeface="SabonBQ-Roman"/>
              </a:rPr>
              <a:t>and </a:t>
            </a:r>
            <a:r>
              <a:rPr lang="en-US" altLang="zh-CN" i="1" dirty="0" err="1">
                <a:latin typeface="SabonBQ-Italic"/>
              </a:rPr>
              <a:t>i</a:t>
            </a:r>
            <a:r>
              <a:rPr lang="en-US" altLang="zh-CN" sz="800" i="1" dirty="0" err="1">
                <a:latin typeface="SabonBQ-Italic"/>
              </a:rPr>
              <a:t>L</a:t>
            </a:r>
            <a:r>
              <a:rPr lang="en-US" altLang="zh-CN" dirty="0">
                <a:latin typeface="SabonBQ-Roman"/>
              </a:rPr>
              <a:t>, hence </a:t>
            </a:r>
            <a:r>
              <a:rPr lang="en-US" altLang="zh-CN" i="1" dirty="0">
                <a:latin typeface="MTMI"/>
              </a:rPr>
              <a:t>α </a:t>
            </a:r>
            <a:r>
              <a:rPr lang="en-US" altLang="zh-CN" dirty="0">
                <a:latin typeface="SabonBQ-Roman"/>
              </a:rPr>
              <a:t>is </a:t>
            </a:r>
            <a:r>
              <a:rPr lang="en-US" altLang="zh-CN" dirty="0" smtClean="0">
                <a:latin typeface="SabonBQ-Roman"/>
              </a:rPr>
              <a:t>referred to </a:t>
            </a:r>
            <a:r>
              <a:rPr lang="en-US" altLang="zh-CN" dirty="0">
                <a:latin typeface="SabonBQ-Roman"/>
              </a:rPr>
              <a:t>as the </a:t>
            </a:r>
            <a:r>
              <a:rPr lang="en-US" altLang="zh-CN" b="1" i="1" dirty="0">
                <a:solidFill>
                  <a:srgbClr val="FF0000"/>
                </a:solidFill>
                <a:latin typeface="SabonBQ-Italic"/>
              </a:rPr>
              <a:t>damping factor </a:t>
            </a:r>
            <a:r>
              <a:rPr lang="en-US" altLang="zh-CN" dirty="0">
                <a:latin typeface="SabonBQ-Roman"/>
              </a:rPr>
              <a:t>of the circuit. Larger values of </a:t>
            </a:r>
            <a:r>
              <a:rPr lang="en-US" altLang="zh-CN" i="1" dirty="0">
                <a:latin typeface="MTMI"/>
              </a:rPr>
              <a:t>α </a:t>
            </a:r>
            <a:r>
              <a:rPr lang="en-US" altLang="zh-CN" dirty="0">
                <a:latin typeface="SabonBQ-Roman"/>
              </a:rPr>
              <a:t>cause the circuit states</a:t>
            </a:r>
          </a:p>
          <a:p>
            <a:r>
              <a:rPr lang="en-GB" altLang="zh-CN" dirty="0">
                <a:latin typeface="SabonBQ-Roman"/>
              </a:rPr>
              <a:t>to decay more rapidly.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14387" y="2402978"/>
            <a:ext cx="6250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In the absence of damping </a:t>
            </a:r>
            <a:r>
              <a:rPr lang="en-US" altLang="zh-CN" dirty="0">
                <a:latin typeface="SabonBQ-Roman"/>
              </a:rPr>
              <a:t>,</a:t>
            </a:r>
            <a:r>
              <a:rPr lang="el-GR" altLang="zh-CN" i="1" dirty="0" smtClean="0">
                <a:latin typeface="MTMI"/>
              </a:rPr>
              <a:t>ω</a:t>
            </a:r>
            <a:r>
              <a:rPr lang="el-GR" altLang="zh-CN" sz="1600" baseline="-25000" dirty="0">
                <a:latin typeface="MTSYN"/>
              </a:rPr>
              <a:t>◦</a:t>
            </a:r>
            <a:r>
              <a:rPr lang="el-GR" altLang="zh-CN" sz="800" dirty="0">
                <a:latin typeface="MTSYN"/>
              </a:rPr>
              <a:t> </a:t>
            </a:r>
            <a:r>
              <a:rPr lang="en-GB" altLang="zh-CN" dirty="0">
                <a:latin typeface="SabonBQ-Roman"/>
              </a:rPr>
              <a:t>is </a:t>
            </a:r>
            <a:r>
              <a:rPr lang="en-GB" altLang="zh-CN" dirty="0" smtClean="0">
                <a:latin typeface="SabonBQ-Roman"/>
              </a:rPr>
              <a:t>referred </a:t>
            </a:r>
            <a:r>
              <a:rPr lang="en-US" altLang="zh-CN" dirty="0" smtClean="0">
                <a:latin typeface="SabonBQ-Roman"/>
              </a:rPr>
              <a:t>to </a:t>
            </a:r>
            <a:r>
              <a:rPr lang="en-US" altLang="zh-CN" dirty="0">
                <a:latin typeface="SabonBQ-Roman"/>
              </a:rPr>
              <a:t>as the </a:t>
            </a:r>
            <a:r>
              <a:rPr lang="en-US" altLang="zh-CN" b="1" i="1" dirty="0" err="1">
                <a:solidFill>
                  <a:srgbClr val="FF0000"/>
                </a:solidFill>
                <a:latin typeface="SabonBQ-Italic"/>
              </a:rPr>
              <a:t>undamped</a:t>
            </a:r>
            <a:r>
              <a:rPr lang="en-US" altLang="zh-CN" b="1" i="1" dirty="0">
                <a:solidFill>
                  <a:srgbClr val="FF0000"/>
                </a:solidFill>
                <a:latin typeface="SabonBQ-Italic"/>
              </a:rPr>
              <a:t> natural frequency </a:t>
            </a:r>
            <a:r>
              <a:rPr lang="en-US" altLang="zh-CN" dirty="0">
                <a:latin typeface="SabonBQ-Roman"/>
              </a:rPr>
              <a:t>or the </a:t>
            </a:r>
            <a:r>
              <a:rPr lang="en-US" altLang="zh-CN" i="1" dirty="0" err="1">
                <a:latin typeface="SabonBQ-Italic"/>
              </a:rPr>
              <a:t>undamped</a:t>
            </a:r>
            <a:r>
              <a:rPr lang="en-US" altLang="zh-CN" i="1" dirty="0">
                <a:latin typeface="SabonBQ-Italic"/>
              </a:rPr>
              <a:t> resonance frequency</a:t>
            </a:r>
            <a:r>
              <a:rPr lang="en-US" altLang="zh-CN" dirty="0">
                <a:latin typeface="SabonBQ-Roman"/>
              </a:rPr>
              <a:t>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14387" y="3597592"/>
            <a:ext cx="687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In the presence of damping, the circuit states oscillate at the lower </a:t>
            </a:r>
            <a:r>
              <a:rPr lang="en-US" altLang="zh-CN" dirty="0" smtClean="0">
                <a:latin typeface="SabonBQ-Roman"/>
              </a:rPr>
              <a:t>frequency </a:t>
            </a:r>
            <a:r>
              <a:rPr lang="en-US" altLang="zh-CN" i="1" dirty="0" err="1" smtClean="0">
                <a:latin typeface="MTMI"/>
              </a:rPr>
              <a:t>ω</a:t>
            </a:r>
            <a:r>
              <a:rPr lang="en-US" altLang="zh-CN" sz="800" i="1" dirty="0" err="1" smtClean="0">
                <a:latin typeface="SabonBQ-Italic"/>
              </a:rPr>
              <a:t>d</a:t>
            </a:r>
            <a:r>
              <a:rPr lang="en-US" altLang="zh-CN" dirty="0">
                <a:latin typeface="SabonBQ-Roman"/>
              </a:rPr>
              <a:t>, hence </a:t>
            </a:r>
            <a:r>
              <a:rPr lang="en-US" altLang="zh-CN" i="1" dirty="0" err="1">
                <a:latin typeface="MTMI"/>
              </a:rPr>
              <a:t>ω</a:t>
            </a:r>
            <a:r>
              <a:rPr lang="en-US" altLang="zh-CN" sz="800" i="1" dirty="0" err="1">
                <a:latin typeface="SabonBQ-Italic"/>
              </a:rPr>
              <a:t>d</a:t>
            </a:r>
            <a:r>
              <a:rPr lang="en-US" altLang="zh-CN" sz="800" i="1" dirty="0">
                <a:latin typeface="SabonBQ-Italic"/>
              </a:rPr>
              <a:t> </a:t>
            </a:r>
            <a:r>
              <a:rPr lang="en-US" altLang="zh-CN" dirty="0">
                <a:latin typeface="SabonBQ-Roman"/>
              </a:rPr>
              <a:t>is referred to as the </a:t>
            </a:r>
            <a:r>
              <a:rPr lang="en-US" altLang="zh-CN" b="1" i="1" dirty="0">
                <a:solidFill>
                  <a:srgbClr val="FF0000"/>
                </a:solidFill>
                <a:latin typeface="SabonBQ-Italic"/>
              </a:rPr>
              <a:t>damped natural frequency</a:t>
            </a:r>
            <a:r>
              <a:rPr lang="en-US" altLang="zh-CN" dirty="0">
                <a:latin typeface="SabonBQ-Roman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492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00" y="769418"/>
            <a:ext cx="3315349" cy="43047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513" y="1006100"/>
            <a:ext cx="2310698" cy="1222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50" y="2569557"/>
            <a:ext cx="1640930" cy="9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23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756" y="511493"/>
            <a:ext cx="8186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the relative size of </a:t>
            </a:r>
            <a:r>
              <a:rPr lang="en-US" altLang="zh-CN" i="1" dirty="0">
                <a:latin typeface="MTMI"/>
              </a:rPr>
              <a:t>α </a:t>
            </a:r>
            <a:r>
              <a:rPr lang="en-US" altLang="zh-CN" dirty="0">
                <a:latin typeface="SabonBQ-Roman"/>
              </a:rPr>
              <a:t>with respect to </a:t>
            </a:r>
            <a:r>
              <a:rPr lang="en-US" altLang="zh-CN" i="1" dirty="0">
                <a:latin typeface="MTMI"/>
              </a:rPr>
              <a:t>ω</a:t>
            </a:r>
            <a:r>
              <a:rPr lang="en-US" altLang="zh-CN" sz="800" dirty="0">
                <a:latin typeface="MTSYN"/>
              </a:rPr>
              <a:t>◦</a:t>
            </a:r>
            <a:r>
              <a:rPr lang="en-US" altLang="zh-CN" dirty="0">
                <a:latin typeface="SabonBQ-Roman"/>
              </a:rPr>
              <a:t>. </a:t>
            </a:r>
            <a:r>
              <a:rPr lang="en-US" altLang="zh-CN" dirty="0" smtClean="0">
                <a:latin typeface="SabonBQ-Roman"/>
              </a:rPr>
              <a:t>This is </a:t>
            </a:r>
            <a:r>
              <a:rPr lang="en-US" altLang="zh-CN" dirty="0">
                <a:latin typeface="SabonBQ-Roman"/>
              </a:rPr>
              <a:t>usually expressed in terms of the </a:t>
            </a:r>
            <a:r>
              <a:rPr lang="en-US" altLang="zh-CN" b="1" i="1" dirty="0">
                <a:solidFill>
                  <a:srgbClr val="FF0000"/>
                </a:solidFill>
                <a:latin typeface="SabonBQ-Italic"/>
              </a:rPr>
              <a:t>Quality Factor </a:t>
            </a:r>
            <a:r>
              <a:rPr lang="en-US" altLang="zh-CN" dirty="0">
                <a:latin typeface="SabonBQ-Roman"/>
              </a:rPr>
              <a:t>Q of the circuit defined by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505" y="1419156"/>
            <a:ext cx="971163" cy="519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923" y="2199738"/>
            <a:ext cx="1284325" cy="1202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831" y="1581013"/>
            <a:ext cx="1440000" cy="103850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2878931" y="2100263"/>
            <a:ext cx="614363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08066" y="3661427"/>
            <a:ext cx="65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↓, </a:t>
            </a:r>
            <a:r>
              <a:rPr lang="el-GR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↓,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Q↑,</a:t>
            </a:r>
            <a:r>
              <a:rPr lang="en-US" altLang="zh-CN" dirty="0"/>
              <a:t> and the circuit will oscillate for a </a:t>
            </a:r>
            <a:r>
              <a:rPr lang="en-US" altLang="zh-CN" dirty="0" smtClean="0"/>
              <a:t>long time </a:t>
            </a:r>
            <a:r>
              <a:rPr lang="en-US" altLang="zh-CN" dirty="0"/>
              <a:t>near the frequency </a:t>
            </a:r>
            <a:r>
              <a:rPr lang="en-US" altLang="zh-CN" i="1" dirty="0"/>
              <a:t>ω</a:t>
            </a:r>
            <a:r>
              <a:rPr lang="en-US" altLang="zh-CN" baseline="-25000" dirty="0"/>
              <a:t>◦</a:t>
            </a:r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4630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2969" y="580470"/>
            <a:ext cx="7029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the period of oscillation of the </a:t>
            </a:r>
            <a:r>
              <a:rPr lang="en-US" altLang="zh-CN" dirty="0" smtClean="0">
                <a:latin typeface="SabonBQ-Roman"/>
              </a:rPr>
              <a:t>circuit </a:t>
            </a:r>
            <a:r>
              <a:rPr lang="en-GB" altLang="zh-CN" dirty="0" smtClean="0">
                <a:latin typeface="SabonBQ-Roman"/>
              </a:rPr>
              <a:t>states </a:t>
            </a:r>
            <a:r>
              <a:rPr lang="en-GB" altLang="zh-CN" dirty="0">
                <a:latin typeface="SabonBQ-Roman"/>
              </a:rPr>
              <a:t>is 2</a:t>
            </a:r>
            <a:r>
              <a:rPr lang="el-GR" altLang="zh-CN" i="1" dirty="0">
                <a:latin typeface="MTMI"/>
              </a:rPr>
              <a:t>π</a:t>
            </a:r>
            <a:r>
              <a:rPr lang="el-GR" altLang="zh-CN" dirty="0">
                <a:latin typeface="SabonBQ-Roman"/>
              </a:rPr>
              <a:t>/</a:t>
            </a:r>
            <a:r>
              <a:rPr lang="el-GR" altLang="zh-CN" i="1" dirty="0">
                <a:latin typeface="MTMI"/>
              </a:rPr>
              <a:t>ω</a:t>
            </a:r>
            <a:r>
              <a:rPr lang="en-GB" altLang="zh-CN" sz="800" i="1" dirty="0">
                <a:latin typeface="SabonBQ-Italic"/>
              </a:rPr>
              <a:t>d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57262" y="1136903"/>
            <a:ext cx="6193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the </a:t>
            </a:r>
            <a:r>
              <a:rPr lang="en-US" altLang="zh-CN" dirty="0" smtClean="0">
                <a:latin typeface="SabonBQ-Roman"/>
              </a:rPr>
              <a:t>time period </a:t>
            </a:r>
            <a:r>
              <a:rPr lang="en-US" altLang="zh-CN" dirty="0">
                <a:latin typeface="SabonBQ-Roman"/>
              </a:rPr>
              <a:t>of </a:t>
            </a:r>
            <a:r>
              <a:rPr lang="en-US" altLang="zh-CN" i="1" dirty="0">
                <a:latin typeface="SabonBQ-Italic"/>
              </a:rPr>
              <a:t>Q </a:t>
            </a:r>
            <a:r>
              <a:rPr lang="en-US" altLang="zh-CN" dirty="0">
                <a:latin typeface="SabonBQ-Roman"/>
              </a:rPr>
              <a:t>oscillations is 2</a:t>
            </a:r>
            <a:r>
              <a:rPr lang="en-US" altLang="zh-CN" i="1" dirty="0">
                <a:latin typeface="MTMI"/>
              </a:rPr>
              <a:t>π</a:t>
            </a:r>
            <a:r>
              <a:rPr lang="en-US" altLang="zh-CN" i="1" dirty="0">
                <a:latin typeface="SabonBQ-Italic"/>
              </a:rPr>
              <a:t>Q</a:t>
            </a:r>
            <a:r>
              <a:rPr lang="en-US" altLang="zh-CN" dirty="0">
                <a:latin typeface="SabonBQ-Roman"/>
              </a:rPr>
              <a:t>/</a:t>
            </a:r>
            <a:r>
              <a:rPr lang="en-US" altLang="zh-CN" i="1" dirty="0" err="1">
                <a:latin typeface="MTMI"/>
              </a:rPr>
              <a:t>ω</a:t>
            </a:r>
            <a:r>
              <a:rPr lang="en-US" altLang="zh-CN" sz="800" i="1" dirty="0" err="1">
                <a:latin typeface="SabonBQ-Italic"/>
              </a:rPr>
              <a:t>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29" y="2003002"/>
            <a:ext cx="1808372" cy="418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088" y="2095127"/>
            <a:ext cx="1406512" cy="326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916801" y="2095127"/>
                <a:ext cx="620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801" y="2095127"/>
                <a:ext cx="620363" cy="276999"/>
              </a:xfrm>
              <a:prstGeom prst="rect">
                <a:avLst/>
              </a:prstGeom>
              <a:blipFill>
                <a:blip r:embed="rId4"/>
                <a:stretch>
                  <a:fillRect l="-3960" r="-10891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79980" y="207377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SabonBQ-Roman"/>
              </a:rPr>
              <a:t>in </a:t>
            </a:r>
            <a:r>
              <a:rPr lang="en-US" altLang="zh-CN" i="1" dirty="0">
                <a:latin typeface="SabonBQ-Italic"/>
              </a:rPr>
              <a:t>Q </a:t>
            </a:r>
            <a:r>
              <a:rPr lang="en-US" altLang="zh-CN" dirty="0">
                <a:latin typeface="SabonBQ-Roman"/>
              </a:rPr>
              <a:t>cycles of oscillation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630" y="2535230"/>
            <a:ext cx="4832633" cy="41628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40615" y="3800386"/>
            <a:ext cx="3038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kzidenzGroteskBQ-Reg"/>
              </a:rPr>
              <a:t>FIGURE 12.18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Waveform of </a:t>
            </a:r>
            <a:r>
              <a:rPr lang="en-US" altLang="zh-CN" i="1" dirty="0" err="1" smtClean="0">
                <a:solidFill>
                  <a:srgbClr val="00C300"/>
                </a:solidFill>
                <a:latin typeface="AkzidenzGroteskBQ-LightItOsF"/>
              </a:rPr>
              <a:t>v</a:t>
            </a:r>
            <a:r>
              <a:rPr lang="en-US" altLang="zh-CN" sz="800" i="1" dirty="0" err="1" smtClean="0">
                <a:solidFill>
                  <a:srgbClr val="00C300"/>
                </a:solidFill>
                <a:latin typeface="AkzidenzGroteskBQ-LightItOsF"/>
              </a:rPr>
              <a:t>C</a:t>
            </a:r>
            <a:r>
              <a:rPr lang="en-US" altLang="zh-CN" sz="800" i="1" dirty="0" smtClean="0">
                <a:solidFill>
                  <a:srgbClr val="00C300"/>
                </a:solidFill>
                <a:latin typeface="AkzidenzGroteskBQ-LightItOsF"/>
              </a:rPr>
              <a:t> </a:t>
            </a:r>
            <a:r>
              <a:rPr lang="en-GB" altLang="zh-CN" dirty="0" smtClean="0">
                <a:solidFill>
                  <a:srgbClr val="00C300"/>
                </a:solidFill>
                <a:latin typeface="AkzidenzGroteskBQ-LightOsF"/>
              </a:rPr>
              <a:t>in </a:t>
            </a:r>
            <a:r>
              <a:rPr lang="en-GB" altLang="zh-CN" dirty="0">
                <a:solidFill>
                  <a:srgbClr val="00C300"/>
                </a:solidFill>
                <a:latin typeface="AkzidenzGroteskBQ-LightOsF"/>
              </a:rPr>
              <a:t>under-damped, </a:t>
            </a:r>
            <a:r>
              <a:rPr lang="en-GB" altLang="zh-CN" dirty="0" err="1" smtClean="0">
                <a:solidFill>
                  <a:srgbClr val="00C300"/>
                </a:solidFill>
                <a:latin typeface="AkzidenzGroteskBQ-LightOsF"/>
              </a:rPr>
              <a:t>undriven</a:t>
            </a:r>
            <a:r>
              <a:rPr lang="en-GB" altLang="zh-CN" dirty="0">
                <a:solidFill>
                  <a:srgbClr val="00C300"/>
                </a:solidFill>
                <a:latin typeface="AkzidenzGroteskBQ-LightOsF"/>
              </a:rPr>
              <a:t>, series</a:t>
            </a:r>
          </a:p>
          <a:p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RLC circuit for the case </a:t>
            </a:r>
            <a:r>
              <a:rPr lang="en-US" altLang="zh-CN" dirty="0" smtClean="0">
                <a:solidFill>
                  <a:srgbClr val="00C300"/>
                </a:solidFill>
                <a:latin typeface="AkzidenzGroteskBQ-LightOsF"/>
              </a:rPr>
              <a:t>of </a:t>
            </a:r>
            <a:r>
              <a:rPr lang="en-US" altLang="zh-CN" i="1" dirty="0" err="1" smtClean="0">
                <a:solidFill>
                  <a:srgbClr val="00C300"/>
                </a:solidFill>
                <a:latin typeface="AkzidenzGroteskBQ-LightItOsF"/>
              </a:rPr>
              <a:t>i</a:t>
            </a:r>
            <a:r>
              <a:rPr lang="en-US" altLang="zh-CN" sz="800" i="1" dirty="0" err="1" smtClean="0">
                <a:solidFill>
                  <a:srgbClr val="00C300"/>
                </a:solidFill>
                <a:latin typeface="AkzidenzGroteskBQ-LightItOsF"/>
              </a:rPr>
              <a:t>L</a:t>
            </a:r>
            <a:r>
              <a:rPr lang="en-US" altLang="zh-CN" dirty="0" smtClean="0">
                <a:solidFill>
                  <a:srgbClr val="00C300"/>
                </a:solidFill>
                <a:latin typeface="AkzidenzGroteskBQ-LightOsF"/>
              </a:rPr>
              <a:t>(0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) </a:t>
            </a:r>
            <a:r>
              <a:rPr lang="en-US" altLang="zh-CN" dirty="0">
                <a:solidFill>
                  <a:srgbClr val="00C300"/>
                </a:solidFill>
                <a:latin typeface="MTSYN"/>
              </a:rPr>
              <a:t>=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0, with a </a:t>
            </a:r>
            <a:r>
              <a:rPr lang="en-US" altLang="zh-CN" i="1" dirty="0">
                <a:solidFill>
                  <a:srgbClr val="00C300"/>
                </a:solidFill>
                <a:latin typeface="AkzidenzGroteskBQ-LightItOsF"/>
              </a:rPr>
              <a:t>Q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of 5.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90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12.2.2 Over-damped dynamics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06" y="1617206"/>
            <a:ext cx="937675" cy="351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844" y="1575331"/>
            <a:ext cx="1440000" cy="39362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2041221" y="1690689"/>
            <a:ext cx="481282" cy="195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2650" y="2158484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SabonBQ-Roman"/>
              </a:rPr>
              <a:t>both </a:t>
            </a:r>
            <a:r>
              <a:rPr lang="en-US" altLang="zh-CN" i="1" dirty="0">
                <a:latin typeface="SabonBQ-Italic"/>
              </a:rPr>
              <a:t>s</a:t>
            </a:r>
            <a:r>
              <a:rPr lang="en-US" altLang="zh-CN" sz="800" dirty="0">
                <a:latin typeface="SabonBQ-Roman"/>
              </a:rPr>
              <a:t>1 </a:t>
            </a:r>
            <a:r>
              <a:rPr lang="en-US" altLang="zh-CN" dirty="0">
                <a:latin typeface="SabonBQ-Roman"/>
              </a:rPr>
              <a:t>and </a:t>
            </a:r>
            <a:r>
              <a:rPr lang="en-US" altLang="zh-CN" i="1" dirty="0">
                <a:latin typeface="SabonBQ-Italic"/>
              </a:rPr>
              <a:t>s</a:t>
            </a:r>
            <a:r>
              <a:rPr lang="en-US" altLang="zh-CN" sz="800" dirty="0">
                <a:latin typeface="SabonBQ-Roman"/>
              </a:rPr>
              <a:t>2 </a:t>
            </a:r>
            <a:r>
              <a:rPr lang="en-US" altLang="zh-CN" dirty="0">
                <a:latin typeface="SabonBQ-Roman"/>
              </a:rPr>
              <a:t>are real.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49013"/>
            <a:ext cx="2310698" cy="12227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14437" y="2995611"/>
            <a:ext cx="6300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latin typeface="SabonBQ-Roman"/>
              </a:rPr>
              <a:t>does not </a:t>
            </a:r>
            <a:r>
              <a:rPr lang="en-GB" altLang="zh-CN" dirty="0" smtClean="0">
                <a:latin typeface="SabonBQ-Roman"/>
              </a:rPr>
              <a:t>exhibit </a:t>
            </a:r>
            <a:r>
              <a:rPr lang="en-US" altLang="zh-CN" dirty="0" smtClean="0">
                <a:latin typeface="SabonBQ-Roman"/>
              </a:rPr>
              <a:t>oscillation</a:t>
            </a:r>
            <a:r>
              <a:rPr lang="en-US" altLang="zh-CN" dirty="0">
                <a:latin typeface="SabonBQ-Roman"/>
              </a:rPr>
              <a:t>. Rather, it involves two real exponential functions that decay </a:t>
            </a:r>
            <a:r>
              <a:rPr lang="en-US" altLang="zh-CN" dirty="0" smtClean="0">
                <a:latin typeface="SabonBQ-Roman"/>
              </a:rPr>
              <a:t>at different </a:t>
            </a:r>
            <a:r>
              <a:rPr lang="en-US" altLang="zh-CN" dirty="0">
                <a:latin typeface="SabonBQ-Roman"/>
              </a:rPr>
              <a:t>rates, as the two equations show.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14437" y="4108728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SabonBQ-Roman"/>
              </a:rPr>
              <a:t>for the case of </a:t>
            </a:r>
            <a:r>
              <a:rPr lang="en-US" altLang="zh-CN" i="1" dirty="0" err="1">
                <a:latin typeface="SabonBQ-Italic"/>
              </a:rPr>
              <a:t>i</a:t>
            </a:r>
            <a:r>
              <a:rPr lang="en-US" altLang="zh-CN" sz="800" i="1" dirty="0" err="1">
                <a:latin typeface="SabonBQ-Italic"/>
              </a:rPr>
              <a:t>L</a:t>
            </a:r>
            <a:r>
              <a:rPr lang="en-US" altLang="zh-CN" dirty="0">
                <a:latin typeface="SabonBQ-Roman"/>
              </a:rPr>
              <a:t>(0) </a:t>
            </a:r>
            <a:r>
              <a:rPr lang="en-US" altLang="zh-CN" dirty="0">
                <a:latin typeface="MTSYN"/>
              </a:rPr>
              <a:t>= </a:t>
            </a:r>
            <a:r>
              <a:rPr lang="en-US" altLang="zh-CN" dirty="0">
                <a:latin typeface="SabonBQ-Roman"/>
              </a:rPr>
              <a:t>0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873" y="4750144"/>
            <a:ext cx="5860466" cy="16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59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72568"/>
            <a:ext cx="8929687" cy="35420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4406" y="30144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dirty="0">
                <a:solidFill>
                  <a:srgbClr val="000000"/>
                </a:solidFill>
                <a:latin typeface="AkzidenzGroteskBQ-Reg"/>
              </a:rPr>
              <a:t>FIGURE 12.19 </a:t>
            </a:r>
            <a:r>
              <a:rPr lang="en-GB" altLang="zh-CN" dirty="0">
                <a:solidFill>
                  <a:srgbClr val="00C300"/>
                </a:solidFill>
                <a:latin typeface="AkzidenzGroteskBQ-LightOsF"/>
              </a:rPr>
              <a:t>Waveforms of</a:t>
            </a:r>
          </a:p>
          <a:p>
            <a:r>
              <a:rPr lang="en-US" altLang="zh-CN" i="1" dirty="0" err="1">
                <a:solidFill>
                  <a:srgbClr val="00C300"/>
                </a:solidFill>
                <a:latin typeface="AkzidenzGroteskBQ-LightItOsF"/>
              </a:rPr>
              <a:t>v</a:t>
            </a:r>
            <a:r>
              <a:rPr lang="en-US" altLang="zh-CN" sz="800" i="1" dirty="0" err="1">
                <a:solidFill>
                  <a:srgbClr val="00C300"/>
                </a:solidFill>
                <a:latin typeface="AkzidenzGroteskBQ-LightItOsF"/>
              </a:rPr>
              <a:t>C</a:t>
            </a:r>
            <a:r>
              <a:rPr lang="en-US" altLang="zh-CN" sz="800" i="1" dirty="0">
                <a:solidFill>
                  <a:srgbClr val="00C300"/>
                </a:solidFill>
                <a:latin typeface="AkzidenzGroteskBQ-LightItOsF"/>
              </a:rPr>
              <a:t>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and </a:t>
            </a:r>
            <a:r>
              <a:rPr lang="en-US" altLang="zh-CN" i="1" dirty="0" err="1">
                <a:solidFill>
                  <a:srgbClr val="00C300"/>
                </a:solidFill>
                <a:latin typeface="AkzidenzGroteskBQ-LightItOsF"/>
              </a:rPr>
              <a:t>i</a:t>
            </a:r>
            <a:r>
              <a:rPr lang="en-US" altLang="zh-CN" sz="800" i="1" dirty="0" err="1">
                <a:solidFill>
                  <a:srgbClr val="00C300"/>
                </a:solidFill>
                <a:latin typeface="AkzidenzGroteskBQ-LightItOsF"/>
              </a:rPr>
              <a:t>L</a:t>
            </a:r>
            <a:r>
              <a:rPr lang="en-US" altLang="zh-CN" sz="800" i="1" dirty="0">
                <a:solidFill>
                  <a:srgbClr val="00C300"/>
                </a:solidFill>
                <a:latin typeface="AkzidenzGroteskBQ-LightItOsF"/>
              </a:rPr>
              <a:t>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in </a:t>
            </a:r>
            <a:r>
              <a:rPr lang="en-US" altLang="zh-CN" dirty="0" err="1">
                <a:solidFill>
                  <a:srgbClr val="00C300"/>
                </a:solidFill>
                <a:latin typeface="AkzidenzGroteskBQ-LightOsF"/>
              </a:rPr>
              <a:t>undriven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, series RLC</a:t>
            </a:r>
          </a:p>
          <a:p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circuit for the case of </a:t>
            </a:r>
            <a:r>
              <a:rPr lang="en-US" altLang="zh-CN" i="1" dirty="0" err="1">
                <a:solidFill>
                  <a:srgbClr val="00C300"/>
                </a:solidFill>
                <a:latin typeface="AkzidenzGroteskBQ-LightItOsF"/>
              </a:rPr>
              <a:t>i</a:t>
            </a:r>
            <a:r>
              <a:rPr lang="en-US" altLang="zh-CN" sz="800" i="1" dirty="0" err="1">
                <a:solidFill>
                  <a:srgbClr val="00C300"/>
                </a:solidFill>
                <a:latin typeface="AkzidenzGroteskBQ-LightItOsF"/>
              </a:rPr>
              <a:t>L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(0) </a:t>
            </a:r>
            <a:r>
              <a:rPr lang="en-US" altLang="zh-CN" dirty="0">
                <a:solidFill>
                  <a:srgbClr val="00C300"/>
                </a:solidFill>
                <a:latin typeface="MTSYN"/>
              </a:rPr>
              <a:t>=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0 with</a:t>
            </a:r>
          </a:p>
          <a:p>
            <a:r>
              <a:rPr lang="en-GB" altLang="zh-CN" dirty="0">
                <a:solidFill>
                  <a:srgbClr val="00C300"/>
                </a:solidFill>
                <a:latin typeface="AkzidenzGroteskBQ-LightOsF"/>
              </a:rPr>
              <a:t>under-, over-, and critical-damping.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84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34" y="992849"/>
            <a:ext cx="5525582" cy="44722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50144" y="54651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dirty="0">
                <a:solidFill>
                  <a:srgbClr val="000000"/>
                </a:solidFill>
                <a:latin typeface="AkzidenzGroteskBQ-Reg"/>
              </a:rPr>
              <a:t>FIGURE 12.3 </a:t>
            </a:r>
            <a:r>
              <a:rPr lang="en-GB" altLang="zh-CN" dirty="0" smtClean="0">
                <a:solidFill>
                  <a:srgbClr val="00C300"/>
                </a:solidFill>
                <a:latin typeface="AkzidenzGroteskBQ-LightOsF"/>
              </a:rPr>
              <a:t>Second-order </a:t>
            </a:r>
            <a:r>
              <a:rPr lang="en-US" altLang="zh-CN" dirty="0" smtClean="0">
                <a:solidFill>
                  <a:srgbClr val="00C300"/>
                </a:solidFill>
                <a:latin typeface="AkzidenzGroteskBQ-LightOsF"/>
              </a:rPr>
              <a:t>response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of the cascaded </a:t>
            </a:r>
            <a:r>
              <a:rPr lang="en-US" altLang="zh-CN" dirty="0" smtClean="0">
                <a:solidFill>
                  <a:srgbClr val="00C300"/>
                </a:solidFill>
                <a:latin typeface="AkzidenzGroteskBQ-LightOsF"/>
              </a:rPr>
              <a:t>inverters </a:t>
            </a:r>
            <a:r>
              <a:rPr lang="en-GB" altLang="zh-CN" dirty="0" smtClean="0">
                <a:solidFill>
                  <a:srgbClr val="00C300"/>
                </a:solidFill>
                <a:latin typeface="AkzidenzGroteskBQ-LightOsF"/>
              </a:rPr>
              <a:t>to </a:t>
            </a:r>
            <a:r>
              <a:rPr lang="en-GB" altLang="zh-CN" dirty="0">
                <a:solidFill>
                  <a:srgbClr val="00C300"/>
                </a:solidFill>
                <a:latin typeface="AkzidenzGroteskBQ-LightOsF"/>
              </a:rPr>
              <a:t>a square-wave input.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3049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12.2.3 Critical-damped dynamics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55" y="1851225"/>
            <a:ext cx="937675" cy="326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405" y="1851224"/>
            <a:ext cx="1473489" cy="326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0025" y="2457450"/>
            <a:ext cx="878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this case, the solutions to the second-order differential equations are </a:t>
            </a:r>
            <a:r>
              <a:rPr lang="en-GB" altLang="zh-CN" dirty="0"/>
              <a:t>superposition of the </a:t>
            </a:r>
            <a:r>
              <a:rPr lang="en-GB" altLang="zh-CN" dirty="0" smtClean="0"/>
              <a:t>repeated exponential </a:t>
            </a:r>
            <a:r>
              <a:rPr lang="en-GB" altLang="zh-CN" dirty="0"/>
              <a:t>function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279" y="3223812"/>
            <a:ext cx="3047442" cy="410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84" y="3754218"/>
            <a:ext cx="5229390" cy="17543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28941" y="4373046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>
                <a:latin typeface="SabonBQ-Roman"/>
              </a:rPr>
              <a:t>limit </a:t>
            </a:r>
            <a:r>
              <a:rPr lang="el-GR" altLang="zh-CN" i="1" dirty="0">
                <a:latin typeface="MTMI"/>
              </a:rPr>
              <a:t>ω</a:t>
            </a:r>
            <a:r>
              <a:rPr lang="en-GB" altLang="zh-CN" sz="800" i="1" dirty="0">
                <a:latin typeface="SabonBQ-Italic"/>
              </a:rPr>
              <a:t>d </a:t>
            </a:r>
            <a:r>
              <a:rPr lang="en-GB" altLang="zh-CN" dirty="0">
                <a:latin typeface="MTSYN"/>
              </a:rPr>
              <a:t>→ </a:t>
            </a:r>
            <a:r>
              <a:rPr lang="en-GB" altLang="zh-CN" dirty="0">
                <a:latin typeface="SabonBQ-Roman"/>
              </a:rPr>
              <a:t>0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276" y="5832398"/>
            <a:ext cx="4186047" cy="653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775066" y="1799391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i="1" dirty="0">
                <a:latin typeface="MTMI"/>
              </a:rPr>
              <a:t>ω</a:t>
            </a:r>
            <a:r>
              <a:rPr lang="en-GB" altLang="zh-CN" sz="800" i="1" dirty="0">
                <a:latin typeface="SabonBQ-Italic"/>
              </a:rPr>
              <a:t>d </a:t>
            </a:r>
            <a:r>
              <a:rPr lang="en-GB" altLang="zh-CN" dirty="0">
                <a:latin typeface="MTSYN"/>
              </a:rPr>
              <a:t>= </a:t>
            </a:r>
            <a:r>
              <a:rPr lang="en-GB" altLang="zh-CN" dirty="0">
                <a:latin typeface="SabonBQ-Roman"/>
              </a:rPr>
              <a:t>0.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5886450" y="5010388"/>
                <a:ext cx="1721112" cy="563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altLang="zh-CN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GB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altLang="zh-CN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GB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50" y="5010388"/>
                <a:ext cx="1721112" cy="563488"/>
              </a:xfrm>
              <a:prstGeom prst="rect">
                <a:avLst/>
              </a:prstGeom>
              <a:blipFill>
                <a:blip r:embed="rId7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42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12.3 Stored energy in transient, series RLC circuit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63756" y="1837015"/>
            <a:ext cx="761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/>
              <a:t>Specifically, </a:t>
            </a:r>
            <a:r>
              <a:rPr lang="en-GB" altLang="zh-CN" dirty="0"/>
              <a:t>we </a:t>
            </a:r>
            <a:r>
              <a:rPr lang="en-US" altLang="zh-CN" dirty="0"/>
              <a:t>calculate the decay of energy stored in the under-damped series RLC circuit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64393" y="2688729"/>
            <a:ext cx="711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To simplify matters, we will further assume that </a:t>
            </a:r>
            <a:r>
              <a:rPr lang="en-US" altLang="zh-CN" i="1" dirty="0">
                <a:latin typeface="SabonBQ-Italic"/>
              </a:rPr>
              <a:t>Q </a:t>
            </a:r>
            <a:r>
              <a:rPr lang="en-US" altLang="zh-CN" dirty="0" smtClean="0">
                <a:latin typeface="MTSYN"/>
              </a:rPr>
              <a:t>&gt;&gt;</a:t>
            </a:r>
            <a:r>
              <a:rPr lang="en-US" altLang="zh-CN" dirty="0" smtClean="0">
                <a:latin typeface="SabonBQ-Roman"/>
              </a:rPr>
              <a:t>1</a:t>
            </a:r>
            <a:r>
              <a:rPr lang="en-US" altLang="zh-CN" dirty="0">
                <a:latin typeface="SabonBQ-Roman"/>
              </a:rPr>
              <a:t>. For </a:t>
            </a:r>
            <a:r>
              <a:rPr lang="en-US" altLang="zh-CN" i="1" dirty="0">
                <a:latin typeface="SabonBQ-Italic"/>
              </a:rPr>
              <a:t>Q </a:t>
            </a:r>
            <a:r>
              <a:rPr lang="en-US" altLang="zh-CN" dirty="0" smtClean="0">
                <a:latin typeface="MTSYN"/>
              </a:rPr>
              <a:t>&gt;&gt;</a:t>
            </a:r>
            <a:r>
              <a:rPr lang="en-US" altLang="zh-CN" dirty="0" smtClean="0">
                <a:latin typeface="SabonBQ-Roman"/>
              </a:rPr>
              <a:t>1</a:t>
            </a:r>
            <a:r>
              <a:rPr lang="en-US" altLang="zh-CN" dirty="0">
                <a:latin typeface="SabonBQ-Roman"/>
              </a:rPr>
              <a:t>, </a:t>
            </a:r>
            <a:r>
              <a:rPr lang="en-US" altLang="zh-CN" i="1" dirty="0" smtClean="0">
                <a:latin typeface="MTMI"/>
              </a:rPr>
              <a:t>α&lt;&lt;ω</a:t>
            </a:r>
            <a:r>
              <a:rPr lang="en-US" altLang="zh-CN" sz="800" dirty="0">
                <a:latin typeface="MTSYN"/>
              </a:rPr>
              <a:t>◦</a:t>
            </a:r>
            <a:r>
              <a:rPr lang="en-US" altLang="zh-CN" dirty="0" smtClean="0">
                <a:latin typeface="SabonBQ-Roman"/>
              </a:rPr>
              <a:t>, so </a:t>
            </a:r>
            <a:r>
              <a:rPr lang="en-US" altLang="zh-CN" i="1" dirty="0" err="1">
                <a:latin typeface="MTMI"/>
              </a:rPr>
              <a:t>ω</a:t>
            </a:r>
            <a:r>
              <a:rPr lang="en-US" altLang="zh-CN" sz="800" i="1" dirty="0" err="1">
                <a:latin typeface="SabonBQ-Italic"/>
              </a:rPr>
              <a:t>d</a:t>
            </a:r>
            <a:r>
              <a:rPr lang="en-US" altLang="zh-CN" sz="800" i="1" dirty="0">
                <a:latin typeface="SabonBQ-Italic"/>
              </a:rPr>
              <a:t> </a:t>
            </a:r>
            <a:r>
              <a:rPr lang="en-US" altLang="zh-CN" dirty="0" smtClean="0">
                <a:latin typeface="MTSYN"/>
              </a:rPr>
              <a:t>≈</a:t>
            </a:r>
            <a:r>
              <a:rPr lang="en-US" altLang="zh-CN" i="1" dirty="0" smtClean="0">
                <a:latin typeface="MTMI"/>
              </a:rPr>
              <a:t>ω</a:t>
            </a:r>
            <a:r>
              <a:rPr lang="en-US" altLang="zh-CN" sz="800" dirty="0">
                <a:latin typeface="MTSYN"/>
              </a:rPr>
              <a:t>◦ </a:t>
            </a:r>
            <a:r>
              <a:rPr lang="en-US" altLang="zh-CN" dirty="0">
                <a:latin typeface="SabonBQ-Roman"/>
              </a:rPr>
              <a:t>and </a:t>
            </a:r>
            <a:r>
              <a:rPr lang="en-US" altLang="zh-CN" i="1" dirty="0" smtClean="0">
                <a:latin typeface="MTMI"/>
              </a:rPr>
              <a:t>α&lt;&lt;</a:t>
            </a:r>
            <a:r>
              <a:rPr lang="en-US" altLang="zh-CN" i="1" dirty="0" err="1" smtClean="0">
                <a:latin typeface="MTMI"/>
              </a:rPr>
              <a:t>ω</a:t>
            </a:r>
            <a:r>
              <a:rPr lang="en-US" altLang="zh-CN" sz="800" i="1" dirty="0" err="1" smtClean="0">
                <a:latin typeface="SabonBQ-Italic"/>
              </a:rPr>
              <a:t>d</a:t>
            </a:r>
            <a:r>
              <a:rPr lang="en-US" altLang="zh-CN" dirty="0">
                <a:latin typeface="SabonBQ-Roman"/>
              </a:rPr>
              <a:t>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0" y="3540443"/>
            <a:ext cx="7400931" cy="30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6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" y="579081"/>
            <a:ext cx="6125098" cy="59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7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8843"/>
            <a:ext cx="7787921" cy="30094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51" y="3704913"/>
            <a:ext cx="7534885" cy="619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767" y="3069682"/>
            <a:ext cx="1573954" cy="460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980" y="3259312"/>
            <a:ext cx="1640930" cy="309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674" y="3155851"/>
            <a:ext cx="1841861" cy="494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734" y="3155851"/>
            <a:ext cx="2746047" cy="435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472" y="4624494"/>
            <a:ext cx="6898606" cy="9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39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12.5 Driven, Series RLC Circuit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656"/>
            <a:ext cx="3281861" cy="3199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42" y="1793656"/>
            <a:ext cx="3013954" cy="87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323" y="2767623"/>
            <a:ext cx="4453954" cy="83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046" y="3852962"/>
            <a:ext cx="5893954" cy="695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257" y="4723962"/>
            <a:ext cx="5867704" cy="20544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18" y="5334180"/>
            <a:ext cx="1942326" cy="6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7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017" y="471500"/>
            <a:ext cx="2478140" cy="485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7" y="957250"/>
            <a:ext cx="7434420" cy="42712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279" y="5425331"/>
            <a:ext cx="4453954" cy="8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74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8" y="203300"/>
            <a:ext cx="7534885" cy="2822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14" y="2301532"/>
            <a:ext cx="1808372" cy="469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507" y="3173806"/>
            <a:ext cx="4219535" cy="410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07" y="3732312"/>
            <a:ext cx="7133024" cy="854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669" y="4782862"/>
            <a:ext cx="1138605" cy="778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21594" y="4987633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Initial conditions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7712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12.5.1 Step response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4" y="1690689"/>
            <a:ext cx="3281861" cy="2378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54" y="3016252"/>
            <a:ext cx="1573954" cy="351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902" y="1658345"/>
            <a:ext cx="5893954" cy="695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855" y="2538877"/>
            <a:ext cx="5760001" cy="829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955" y="2824783"/>
            <a:ext cx="971163" cy="3182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47902" y="3258344"/>
            <a:ext cx="5710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Any function that satisfies Equation 12.131 for </a:t>
            </a:r>
            <a:r>
              <a:rPr lang="en-US" altLang="zh-CN" i="1" dirty="0">
                <a:latin typeface="SabonBQ-Italic"/>
              </a:rPr>
              <a:t>t </a:t>
            </a:r>
            <a:r>
              <a:rPr lang="en-US" altLang="zh-CN" i="1" dirty="0">
                <a:latin typeface="MTMI"/>
              </a:rPr>
              <a:t>&gt; </a:t>
            </a:r>
            <a:r>
              <a:rPr lang="en-US" altLang="zh-CN" dirty="0">
                <a:latin typeface="SabonBQ-Roman"/>
              </a:rPr>
              <a:t>0 is an </a:t>
            </a:r>
            <a:r>
              <a:rPr lang="en-US" altLang="zh-CN" dirty="0" smtClean="0">
                <a:latin typeface="SabonBQ-Roman"/>
              </a:rPr>
              <a:t>acceptable </a:t>
            </a:r>
            <a:r>
              <a:rPr lang="en-GB" altLang="zh-CN" i="1" dirty="0" err="1" smtClean="0">
                <a:latin typeface="SabonBQ-Italic"/>
              </a:rPr>
              <a:t>v</a:t>
            </a:r>
            <a:r>
              <a:rPr lang="en-GB" altLang="zh-CN" sz="800" i="1" dirty="0" err="1" smtClean="0">
                <a:latin typeface="SabonBQ-Italic"/>
              </a:rPr>
              <a:t>CP</a:t>
            </a:r>
            <a:r>
              <a:rPr lang="en-GB" altLang="zh-CN" dirty="0">
                <a:latin typeface="SabonBQ-Roman"/>
              </a:rPr>
              <a:t>.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471737" y="3904675"/>
            <a:ext cx="6236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It does not matter whether that function satisfies the initial </a:t>
            </a:r>
            <a:r>
              <a:rPr lang="en-US" altLang="zh-CN" dirty="0" smtClean="0">
                <a:latin typeface="SabonBQ-Roman"/>
              </a:rPr>
              <a:t>conditions or </a:t>
            </a:r>
            <a:r>
              <a:rPr lang="en-US" altLang="zh-CN" dirty="0">
                <a:latin typeface="SabonBQ-Roman"/>
              </a:rPr>
              <a:t>not. One such function is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6094" y="4567456"/>
            <a:ext cx="1306047" cy="360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3131" y="5077698"/>
            <a:ext cx="4654884" cy="3517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4134" y="5520640"/>
            <a:ext cx="6898606" cy="435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526" y="5927492"/>
            <a:ext cx="2645582" cy="837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1"/>
          <a:srcRect r="39018"/>
          <a:stretch/>
        </p:blipFill>
        <p:spPr>
          <a:xfrm>
            <a:off x="2980109" y="5888484"/>
            <a:ext cx="2692030" cy="9155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4879" y="5866925"/>
            <a:ext cx="1363235" cy="9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8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8" y="253519"/>
            <a:ext cx="6965582" cy="150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2" y="1831186"/>
            <a:ext cx="8275473" cy="28552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3024" y="4507617"/>
            <a:ext cx="6536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kzidenzGroteskBQ-Reg"/>
              </a:rPr>
              <a:t>FIGURE 12.28 </a:t>
            </a:r>
            <a:r>
              <a:rPr lang="en-US" altLang="zh-CN" i="1" dirty="0" err="1">
                <a:solidFill>
                  <a:srgbClr val="00C300"/>
                </a:solidFill>
                <a:latin typeface="AkzidenzGroteskBQ-LightItOsF"/>
              </a:rPr>
              <a:t>v</a:t>
            </a:r>
            <a:r>
              <a:rPr lang="en-US" altLang="zh-CN" sz="800" i="1" dirty="0" err="1">
                <a:solidFill>
                  <a:srgbClr val="00C300"/>
                </a:solidFill>
                <a:latin typeface="AkzidenzGroteskBQ-LightItOsF"/>
              </a:rPr>
              <a:t>C</a:t>
            </a:r>
            <a:r>
              <a:rPr lang="en-US" altLang="zh-CN" sz="800" i="1" dirty="0">
                <a:solidFill>
                  <a:srgbClr val="00C300"/>
                </a:solidFill>
                <a:latin typeface="AkzidenzGroteskBQ-LightItOsF"/>
              </a:rPr>
              <a:t>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and </a:t>
            </a:r>
            <a:r>
              <a:rPr lang="en-US" altLang="zh-CN" i="1" dirty="0" err="1">
                <a:solidFill>
                  <a:srgbClr val="00C300"/>
                </a:solidFill>
                <a:latin typeface="AkzidenzGroteskBQ-LightItOsF"/>
              </a:rPr>
              <a:t>i</a:t>
            </a:r>
            <a:r>
              <a:rPr lang="en-US" altLang="zh-CN" sz="800" i="1" dirty="0" err="1">
                <a:solidFill>
                  <a:srgbClr val="00C300"/>
                </a:solidFill>
                <a:latin typeface="AkzidenzGroteskBQ-LightItOsF"/>
              </a:rPr>
              <a:t>L</a:t>
            </a:r>
            <a:r>
              <a:rPr lang="en-US" altLang="zh-CN" sz="800" i="1" dirty="0">
                <a:solidFill>
                  <a:srgbClr val="00C300"/>
                </a:solidFill>
                <a:latin typeface="AkzidenzGroteskBQ-LightItOsF"/>
              </a:rPr>
              <a:t>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for </a:t>
            </a:r>
            <a:r>
              <a:rPr lang="en-US" altLang="zh-CN" dirty="0" smtClean="0">
                <a:solidFill>
                  <a:srgbClr val="00C300"/>
                </a:solidFill>
                <a:latin typeface="AkzidenzGroteskBQ-LightOsF"/>
              </a:rPr>
              <a:t>the series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RLC circuit </a:t>
            </a:r>
            <a:r>
              <a:rPr lang="en-US" altLang="zh-CN" dirty="0" err="1">
                <a:solidFill>
                  <a:srgbClr val="00C300"/>
                </a:solidFill>
                <a:latin typeface="AkzidenzGroteskBQ-LightOsF"/>
              </a:rPr>
              <a:t>circuit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 shown </a:t>
            </a:r>
            <a:r>
              <a:rPr lang="en-US" altLang="zh-CN" dirty="0" smtClean="0">
                <a:solidFill>
                  <a:srgbClr val="00C300"/>
                </a:solidFill>
                <a:latin typeface="AkzidenzGroteskBQ-LightOsF"/>
              </a:rPr>
              <a:t>in Figure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12.26 for the case of a </a:t>
            </a:r>
            <a:r>
              <a:rPr lang="en-US" altLang="zh-CN" dirty="0" smtClean="0">
                <a:solidFill>
                  <a:srgbClr val="00C300"/>
                </a:solidFill>
                <a:latin typeface="AkzidenzGroteskBQ-LightOsF"/>
              </a:rPr>
              <a:t>step </a:t>
            </a:r>
            <a:r>
              <a:rPr lang="en-GB" altLang="zh-CN" dirty="0" smtClean="0">
                <a:solidFill>
                  <a:srgbClr val="00C300"/>
                </a:solidFill>
                <a:latin typeface="AkzidenzGroteskBQ-LightOsF"/>
              </a:rPr>
              <a:t>input through </a:t>
            </a:r>
            <a:r>
              <a:rPr lang="en-GB" altLang="zh-CN" i="1" dirty="0" err="1">
                <a:solidFill>
                  <a:srgbClr val="00C300"/>
                </a:solidFill>
                <a:latin typeface="AkzidenzGroteskBQ-LightItOsF"/>
              </a:rPr>
              <a:t>v</a:t>
            </a:r>
            <a:r>
              <a:rPr lang="en-GB" altLang="zh-CN" sz="800" dirty="0" err="1">
                <a:solidFill>
                  <a:srgbClr val="00C300"/>
                </a:solidFill>
                <a:latin typeface="AkzidenzGroteskBQ-LightOsF"/>
              </a:rPr>
              <a:t>IN</a:t>
            </a:r>
            <a:r>
              <a:rPr lang="en-GB" altLang="zh-CN" dirty="0">
                <a:solidFill>
                  <a:srgbClr val="00C300"/>
                </a:solidFill>
                <a:latin typeface="AkzidenzGroteskBQ-LightOsF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7419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12.5.2 Impulse response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4" y="1629862"/>
            <a:ext cx="3147907" cy="39697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641" y="1690689"/>
            <a:ext cx="1440000" cy="594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016" y="1511811"/>
            <a:ext cx="1457143" cy="9523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864" y="1629862"/>
            <a:ext cx="3281861" cy="319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07381" y="2837374"/>
            <a:ext cx="3979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the role of the impulse is to </a:t>
            </a:r>
            <a:r>
              <a:rPr lang="en-US" altLang="zh-CN" dirty="0" smtClean="0">
                <a:latin typeface="SabonBQ-Roman"/>
              </a:rPr>
              <a:t>establish initial </a:t>
            </a:r>
            <a:r>
              <a:rPr lang="en-US" altLang="zh-CN" dirty="0">
                <a:latin typeface="SabonBQ-Roman"/>
              </a:rPr>
              <a:t>conditions for the subsequent homogeneous response.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985" y="5042675"/>
            <a:ext cx="1339535" cy="11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12.1 </a:t>
            </a:r>
            <a:r>
              <a:rPr lang="en-US" altLang="zh-CN" dirty="0" err="1" smtClean="0"/>
              <a:t>Undriven</a:t>
            </a:r>
            <a:r>
              <a:rPr lang="en-US" altLang="zh-CN" dirty="0" smtClean="0"/>
              <a:t> LC Circuit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6" y="1766787"/>
            <a:ext cx="2109768" cy="2495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068" y="2091918"/>
            <a:ext cx="1942326" cy="1231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987" y="2277662"/>
            <a:ext cx="2511628" cy="73700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5107394" y="2543175"/>
            <a:ext cx="721906" cy="164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045" y="3580904"/>
            <a:ext cx="1875349" cy="5946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8167" y="4338635"/>
            <a:ext cx="8212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1. Find the homogeneous solution. To find the homogeneous solution, the drive is set to zero.</a:t>
            </a:r>
          </a:p>
          <a:p>
            <a:r>
              <a:rPr lang="en-US" altLang="zh-CN" dirty="0"/>
              <a:t>2. Find the particular solution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3. The total solution is then the sum of the homogeneous solution and the</a:t>
            </a:r>
          </a:p>
          <a:p>
            <a:r>
              <a:rPr lang="en-US" altLang="zh-CN" dirty="0"/>
              <a:t>particular solution. Use the initial conditions to solve for the </a:t>
            </a:r>
            <a:r>
              <a:rPr lang="en-US" altLang="zh-CN" dirty="0" smtClean="0"/>
              <a:t>remaining </a:t>
            </a:r>
            <a:r>
              <a:rPr lang="en-GB" altLang="zh-CN" dirty="0" smtClean="0"/>
              <a:t>constants</a:t>
            </a:r>
            <a:r>
              <a:rPr lang="en-GB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6532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12.7 Intuitive Analysis of second-order circuits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28650" y="18176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12.9 State-variable method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85963" y="3800475"/>
            <a:ext cx="166661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Self-study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8557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Exercise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64394" y="1807369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12.1, 12.2, 12.3, 12.6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458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83" y="437654"/>
            <a:ext cx="1875349" cy="5946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8624" y="1251674"/>
            <a:ext cx="7015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/>
              <a:t>We expect the homogeneous </a:t>
            </a:r>
            <a:r>
              <a:rPr lang="en-US" altLang="zh-CN" dirty="0"/>
              <a:t>solution to our linear, constant-coefficient, ordinary, second-order differential equation (Equation 12.4) to be a superposition of two terms of the form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29" y="2327888"/>
            <a:ext cx="703256" cy="402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14562" y="2270017"/>
            <a:ext cx="568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where </a:t>
            </a:r>
            <a:r>
              <a:rPr lang="en-US" altLang="zh-CN" i="1" dirty="0">
                <a:latin typeface="SabonBQ-Italic"/>
              </a:rPr>
              <a:t>A </a:t>
            </a:r>
            <a:r>
              <a:rPr lang="en-US" altLang="zh-CN" dirty="0">
                <a:latin typeface="SabonBQ-Roman"/>
              </a:rPr>
              <a:t>is a coefficient and </a:t>
            </a:r>
            <a:r>
              <a:rPr lang="en-US" altLang="zh-CN" i="1" dirty="0">
                <a:latin typeface="SabonBQ-Italic"/>
              </a:rPr>
              <a:t>s </a:t>
            </a:r>
            <a:r>
              <a:rPr lang="en-US" altLang="zh-CN" dirty="0">
                <a:latin typeface="SabonBQ-Roman"/>
              </a:rPr>
              <a:t>is a frequency.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10" y="3024530"/>
            <a:ext cx="2076279" cy="594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10" y="2957529"/>
            <a:ext cx="2109768" cy="728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999" y="2957529"/>
            <a:ext cx="1440000" cy="544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999" y="3788783"/>
            <a:ext cx="1205582" cy="695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9653" y="3780407"/>
            <a:ext cx="1205582" cy="711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568" y="4492282"/>
            <a:ext cx="1908837" cy="3433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486" y="4663969"/>
            <a:ext cx="2009303" cy="3936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347" y="5199675"/>
            <a:ext cx="2411163" cy="402000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>
            <a:off x="2871788" y="3321841"/>
            <a:ext cx="307181" cy="9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348278" y="3321841"/>
            <a:ext cx="245278" cy="8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9364281">
            <a:off x="3315879" y="4467755"/>
            <a:ext cx="2058683" cy="313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3556" y="2673982"/>
            <a:ext cx="1975814" cy="26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80386" y="3941591"/>
            <a:ext cx="1540465" cy="2177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0875" y="5641783"/>
            <a:ext cx="2779535" cy="4606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76999" y="5045527"/>
            <a:ext cx="1640930" cy="5527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80386" y="5205045"/>
            <a:ext cx="1473489" cy="2596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93394" y="5647038"/>
            <a:ext cx="1004651" cy="4103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21169" y="5545470"/>
            <a:ext cx="1373023" cy="6532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70815" y="6208874"/>
            <a:ext cx="3348838" cy="6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9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0" y="565311"/>
            <a:ext cx="3348838" cy="603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6090" y="1168311"/>
            <a:ext cx="7859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it is not expressed in terms </a:t>
            </a:r>
            <a:r>
              <a:rPr lang="en-US" altLang="zh-CN" dirty="0" smtClean="0">
                <a:latin typeface="SabonBQ-Roman"/>
              </a:rPr>
              <a:t>of the </a:t>
            </a:r>
            <a:r>
              <a:rPr lang="en-US" altLang="zh-CN" dirty="0">
                <a:latin typeface="SabonBQ-Roman"/>
              </a:rPr>
              <a:t>state variables </a:t>
            </a:r>
            <a:r>
              <a:rPr lang="en-US" altLang="zh-CN" i="1" dirty="0" err="1">
                <a:latin typeface="SabonBQ-Italic"/>
              </a:rPr>
              <a:t>i</a:t>
            </a:r>
            <a:r>
              <a:rPr lang="en-US" altLang="zh-CN" sz="800" b="0" i="1" u="none" strike="noStrike" baseline="0" dirty="0" err="1" smtClean="0">
                <a:latin typeface="SabonBQ-Italic"/>
              </a:rPr>
              <a:t>L</a:t>
            </a:r>
            <a:r>
              <a:rPr lang="en-US" altLang="zh-CN" sz="800" b="0" i="1" u="none" strike="noStrike" baseline="0" dirty="0" smtClean="0">
                <a:latin typeface="SabonBQ-Italic"/>
              </a:rPr>
              <a:t> </a:t>
            </a:r>
            <a:r>
              <a:rPr lang="en-US" altLang="zh-CN" dirty="0">
                <a:latin typeface="SabonBQ-Roman"/>
              </a:rPr>
              <a:t>and </a:t>
            </a:r>
            <a:r>
              <a:rPr lang="en-US" altLang="zh-CN" i="1" dirty="0" err="1">
                <a:latin typeface="SabonBQ-Italic"/>
              </a:rPr>
              <a:t>v</a:t>
            </a:r>
            <a:r>
              <a:rPr lang="en-US" altLang="zh-CN" sz="800" b="0" i="1" u="none" strike="noStrike" baseline="0" dirty="0" err="1" smtClean="0">
                <a:latin typeface="SabonBQ-Italic"/>
              </a:rPr>
              <a:t>C</a:t>
            </a:r>
            <a:r>
              <a:rPr lang="en-US" altLang="zh-CN" sz="800" b="0" i="1" u="none" strike="noStrike" baseline="0" dirty="0" smtClean="0">
                <a:latin typeface="SabonBQ-Italic"/>
              </a:rPr>
              <a:t> </a:t>
            </a:r>
            <a:r>
              <a:rPr lang="en-US" altLang="zh-CN" dirty="0">
                <a:latin typeface="SabonBQ-Roman"/>
              </a:rPr>
              <a:t>evaluated at </a:t>
            </a:r>
            <a:r>
              <a:rPr lang="en-US" altLang="zh-CN" i="1" dirty="0">
                <a:latin typeface="SabonBQ-Italic"/>
              </a:rPr>
              <a:t>t </a:t>
            </a:r>
            <a:r>
              <a:rPr lang="en-US" altLang="zh-CN" dirty="0">
                <a:latin typeface="MTSYN"/>
              </a:rPr>
              <a:t>= </a:t>
            </a:r>
            <a:r>
              <a:rPr lang="en-US" altLang="zh-CN" dirty="0">
                <a:latin typeface="SabonBQ-Roman"/>
              </a:rPr>
              <a:t>0, which is often more useful.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177" y="1972668"/>
            <a:ext cx="1205582" cy="326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928" y="1897292"/>
            <a:ext cx="1440000" cy="561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128" y="1821918"/>
            <a:ext cx="1640930" cy="711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090" y="2852100"/>
            <a:ext cx="3516280" cy="753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90" y="3495875"/>
            <a:ext cx="5257675" cy="1691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64" y="5018406"/>
            <a:ext cx="5391629" cy="1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7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45" y="287281"/>
            <a:ext cx="6597210" cy="20686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487" y="2574429"/>
            <a:ext cx="7265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err="1">
                <a:latin typeface="SabonBQ-Italic"/>
              </a:rPr>
              <a:t>i</a:t>
            </a:r>
            <a:r>
              <a:rPr lang="en-US" altLang="zh-CN" sz="800" b="0" i="1" u="none" strike="noStrike" baseline="0" dirty="0" err="1" smtClean="0">
                <a:latin typeface="SabonBQ-Italic"/>
              </a:rPr>
              <a:t>L</a:t>
            </a:r>
            <a:r>
              <a:rPr lang="en-US" altLang="zh-CN" sz="800" b="0" i="1" u="none" strike="noStrike" baseline="0" dirty="0" smtClean="0">
                <a:latin typeface="SabonBQ-Italic"/>
              </a:rPr>
              <a:t> </a:t>
            </a:r>
            <a:r>
              <a:rPr lang="en-US" altLang="zh-CN" dirty="0">
                <a:latin typeface="SabonBQ-Roman"/>
              </a:rPr>
              <a:t>and </a:t>
            </a:r>
            <a:r>
              <a:rPr lang="en-US" altLang="zh-CN" i="1" dirty="0" err="1">
                <a:latin typeface="SabonBQ-Italic"/>
              </a:rPr>
              <a:t>v</a:t>
            </a:r>
            <a:r>
              <a:rPr lang="en-US" altLang="zh-CN" sz="800" b="0" i="1" u="none" strike="noStrike" baseline="0" dirty="0" err="1" smtClean="0">
                <a:latin typeface="SabonBQ-Italic"/>
              </a:rPr>
              <a:t>C</a:t>
            </a:r>
            <a:r>
              <a:rPr lang="en-US" altLang="zh-CN" sz="800" b="0" i="1" u="none" strike="noStrike" baseline="0" dirty="0" smtClean="0">
                <a:latin typeface="SabonBQ-Italic"/>
              </a:rPr>
              <a:t> </a:t>
            </a:r>
            <a:r>
              <a:rPr lang="en-US" altLang="zh-CN" dirty="0">
                <a:latin typeface="SabonBQ-Roman"/>
              </a:rPr>
              <a:t>are sinusoidal functions that are a quarter cycle out</a:t>
            </a:r>
          </a:p>
          <a:p>
            <a:r>
              <a:rPr lang="en-US" altLang="zh-CN" dirty="0">
                <a:latin typeface="SabonBQ-Roman"/>
              </a:rPr>
              <a:t>of phase with each other.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" y="3312928"/>
            <a:ext cx="8503814" cy="27889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21556" y="5858604"/>
            <a:ext cx="5322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kzidenzGroteskBQ-Reg"/>
              </a:rPr>
              <a:t>FIGURE 12.7 </a:t>
            </a:r>
            <a:r>
              <a:rPr lang="en-US" altLang="zh-CN" i="1" dirty="0" err="1">
                <a:solidFill>
                  <a:srgbClr val="00C300"/>
                </a:solidFill>
                <a:latin typeface="AkzidenzGroteskBQ-LightItOsF"/>
              </a:rPr>
              <a:t>i</a:t>
            </a:r>
            <a:r>
              <a:rPr lang="en-US" altLang="zh-CN" sz="800" b="0" i="1" u="none" strike="noStrike" baseline="0" dirty="0" err="1" smtClean="0">
                <a:solidFill>
                  <a:srgbClr val="00C300"/>
                </a:solidFill>
                <a:latin typeface="AkzidenzGroteskBQ-LightItOsF"/>
              </a:rPr>
              <a:t>L</a:t>
            </a:r>
            <a:r>
              <a:rPr lang="en-US" altLang="zh-CN" sz="800" b="0" i="1" u="none" strike="noStrike" baseline="0" dirty="0" smtClean="0">
                <a:solidFill>
                  <a:srgbClr val="00C300"/>
                </a:solidFill>
                <a:latin typeface="AkzidenzGroteskBQ-LightItOsF"/>
              </a:rPr>
              <a:t>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and </a:t>
            </a:r>
            <a:r>
              <a:rPr lang="en-US" altLang="zh-CN" i="1" dirty="0" err="1">
                <a:solidFill>
                  <a:srgbClr val="00C300"/>
                </a:solidFill>
                <a:latin typeface="AkzidenzGroteskBQ-LightItOsF"/>
              </a:rPr>
              <a:t>v</a:t>
            </a:r>
            <a:r>
              <a:rPr lang="en-US" altLang="zh-CN" sz="800" b="0" i="1" u="none" strike="noStrike" baseline="0" dirty="0" err="1" smtClean="0">
                <a:solidFill>
                  <a:srgbClr val="00C300"/>
                </a:solidFill>
                <a:latin typeface="AkzidenzGroteskBQ-LightItOsF"/>
              </a:rPr>
              <a:t>C</a:t>
            </a:r>
            <a:r>
              <a:rPr lang="en-US" altLang="zh-CN" sz="800" b="0" i="1" u="none" strike="noStrike" baseline="0" dirty="0" smtClean="0">
                <a:solidFill>
                  <a:srgbClr val="00C300"/>
                </a:solidFill>
                <a:latin typeface="AkzidenzGroteskBQ-LightItOsF"/>
              </a:rPr>
              <a:t>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for </a:t>
            </a:r>
            <a:r>
              <a:rPr lang="en-US" altLang="zh-CN" dirty="0" smtClean="0">
                <a:solidFill>
                  <a:srgbClr val="00C300"/>
                </a:solidFill>
                <a:latin typeface="AkzidenzGroteskBQ-LightOsF"/>
              </a:rPr>
              <a:t>the </a:t>
            </a:r>
            <a:r>
              <a:rPr lang="en-US" altLang="zh-CN" dirty="0" err="1" smtClean="0">
                <a:solidFill>
                  <a:srgbClr val="00C300"/>
                </a:solidFill>
                <a:latin typeface="AkzidenzGroteskBQ-LightOsF"/>
              </a:rPr>
              <a:t>undriven</a:t>
            </a:r>
            <a:r>
              <a:rPr lang="en-US" altLang="zh-CN" dirty="0" smtClean="0">
                <a:solidFill>
                  <a:srgbClr val="00C300"/>
                </a:solidFill>
                <a:latin typeface="AkzidenzGroteskBQ-LightOsF"/>
              </a:rPr>
              <a:t>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LC circuit shown </a:t>
            </a:r>
            <a:r>
              <a:rPr lang="en-US" altLang="zh-CN" dirty="0" smtClean="0">
                <a:solidFill>
                  <a:srgbClr val="00C300"/>
                </a:solidFill>
                <a:latin typeface="AkzidenzGroteskBQ-LightOsF"/>
              </a:rPr>
              <a:t>in Figure </a:t>
            </a:r>
            <a:r>
              <a:rPr lang="en-US" altLang="zh-CN" dirty="0">
                <a:solidFill>
                  <a:srgbClr val="00C300"/>
                </a:solidFill>
                <a:latin typeface="AkzidenzGroteskBQ-LightOsF"/>
              </a:rPr>
              <a:t>12.6 for the special case </a:t>
            </a:r>
            <a:r>
              <a:rPr lang="en-US" altLang="zh-CN" dirty="0" smtClean="0">
                <a:solidFill>
                  <a:srgbClr val="00C300"/>
                </a:solidFill>
                <a:latin typeface="AkzidenzGroteskBQ-LightOsF"/>
              </a:rPr>
              <a:t>of </a:t>
            </a:r>
            <a:r>
              <a:rPr lang="en-GB" altLang="zh-CN" i="1" dirty="0" err="1" smtClean="0">
                <a:solidFill>
                  <a:srgbClr val="00C300"/>
                </a:solidFill>
                <a:latin typeface="AkzidenzGroteskBQ-LightItOsF"/>
              </a:rPr>
              <a:t>i</a:t>
            </a:r>
            <a:r>
              <a:rPr lang="en-GB" altLang="zh-CN" sz="800" b="0" i="1" u="none" strike="noStrike" baseline="0" dirty="0" err="1" smtClean="0">
                <a:solidFill>
                  <a:srgbClr val="00C300"/>
                </a:solidFill>
                <a:latin typeface="AkzidenzGroteskBQ-LightItOsF"/>
              </a:rPr>
              <a:t>L</a:t>
            </a:r>
            <a:r>
              <a:rPr lang="en-GB" altLang="zh-CN" dirty="0" smtClean="0">
                <a:solidFill>
                  <a:srgbClr val="00C300"/>
                </a:solidFill>
                <a:latin typeface="AkzidenzGroteskBQ-LightOsF"/>
              </a:rPr>
              <a:t>(0</a:t>
            </a:r>
            <a:r>
              <a:rPr lang="en-GB" altLang="zh-CN" dirty="0">
                <a:solidFill>
                  <a:srgbClr val="00C300"/>
                </a:solidFill>
                <a:latin typeface="AkzidenzGroteskBQ-LightOsF"/>
              </a:rPr>
              <a:t>) </a:t>
            </a:r>
            <a:r>
              <a:rPr lang="en-GB" altLang="zh-CN" dirty="0">
                <a:solidFill>
                  <a:srgbClr val="00C300"/>
                </a:solidFill>
                <a:latin typeface="MTSYN"/>
              </a:rPr>
              <a:t>≡ </a:t>
            </a:r>
            <a:r>
              <a:rPr lang="en-GB" altLang="zh-CN" dirty="0">
                <a:solidFill>
                  <a:srgbClr val="00C300"/>
                </a:solidFill>
                <a:latin typeface="AkzidenzGroteskBQ-LightOsF"/>
              </a:rPr>
              <a:t>0.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369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" y="1468231"/>
            <a:ext cx="5221825" cy="21975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919" y="3921919"/>
            <a:ext cx="132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Total Energy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04" y="3750597"/>
            <a:ext cx="3415814" cy="586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919" y="4008732"/>
            <a:ext cx="3625082" cy="28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12.2 </a:t>
            </a:r>
            <a:r>
              <a:rPr lang="en-US" altLang="zh-CN" dirty="0" err="1" smtClean="0"/>
              <a:t>Undriven</a:t>
            </a:r>
            <a:r>
              <a:rPr lang="en-US" altLang="zh-CN" dirty="0" smtClean="0"/>
              <a:t>, series RLC circuit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8" y="1454011"/>
            <a:ext cx="2813024" cy="5293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71850" y="1668699"/>
            <a:ext cx="5521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latin typeface="SabonBQ-Roman"/>
              </a:rPr>
              <a:t>Second-order </a:t>
            </a:r>
            <a:r>
              <a:rPr lang="en-GB" altLang="zh-CN" dirty="0" smtClean="0">
                <a:latin typeface="SabonBQ-Roman"/>
              </a:rPr>
              <a:t>circuits </a:t>
            </a:r>
            <a:r>
              <a:rPr lang="en-US" altLang="zh-CN" dirty="0" smtClean="0">
                <a:latin typeface="SabonBQ-Roman"/>
              </a:rPr>
              <a:t>can </a:t>
            </a:r>
            <a:r>
              <a:rPr lang="en-US" altLang="zh-CN" dirty="0">
                <a:latin typeface="SabonBQ-Roman"/>
              </a:rPr>
              <a:t>exhibit loss for two reasons. </a:t>
            </a:r>
            <a:endParaRPr lang="en-US" altLang="zh-CN" dirty="0" smtClean="0">
              <a:latin typeface="SabonBQ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SabonBQ-Roman"/>
              </a:rPr>
              <a:t>First</a:t>
            </a:r>
            <a:r>
              <a:rPr lang="en-US" altLang="zh-CN" dirty="0">
                <a:latin typeface="SabonBQ-Roman"/>
              </a:rPr>
              <a:t>, real capacitors and real inductors </a:t>
            </a:r>
            <a:r>
              <a:rPr lang="en-US" altLang="zh-CN" dirty="0" smtClean="0">
                <a:latin typeface="SabonBQ-Roman"/>
              </a:rPr>
              <a:t>are </a:t>
            </a:r>
            <a:r>
              <a:rPr lang="en-US" altLang="zh-CN" dirty="0" err="1" smtClean="0">
                <a:latin typeface="SabonBQ-Roman"/>
              </a:rPr>
              <a:t>lossy</a:t>
            </a:r>
            <a:r>
              <a:rPr lang="en-US" altLang="zh-CN" dirty="0">
                <a:latin typeface="SabonBQ-Roman"/>
              </a:rPr>
              <a:t>. </a:t>
            </a:r>
            <a:endParaRPr lang="en-US" altLang="zh-CN" dirty="0" smtClean="0">
              <a:latin typeface="SabonBQ-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SabonBQ-Roman"/>
              </a:rPr>
              <a:t>A </a:t>
            </a:r>
            <a:r>
              <a:rPr lang="en-US" altLang="zh-CN" dirty="0">
                <a:latin typeface="SabonBQ-Roman"/>
              </a:rPr>
              <a:t>common loss mechanism in a capacitor is dielectric leakage, which </a:t>
            </a:r>
            <a:r>
              <a:rPr lang="en-US" altLang="zh-CN" dirty="0" smtClean="0">
                <a:latin typeface="SabonBQ-Roman"/>
              </a:rPr>
              <a:t>can be </a:t>
            </a:r>
            <a:r>
              <a:rPr lang="en-US" altLang="zh-CN" dirty="0">
                <a:latin typeface="SabonBQ-Roman"/>
              </a:rPr>
              <a:t>modeled with a parallel resistor. </a:t>
            </a:r>
            <a:endParaRPr lang="en-US" altLang="zh-CN" dirty="0" smtClean="0">
              <a:latin typeface="SabonBQ-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SabonBQ-Roman"/>
              </a:rPr>
              <a:t>A </a:t>
            </a:r>
            <a:r>
              <a:rPr lang="en-US" altLang="zh-CN" dirty="0">
                <a:latin typeface="SabonBQ-Roman"/>
              </a:rPr>
              <a:t>common loss mechanism in an </a:t>
            </a:r>
            <a:r>
              <a:rPr lang="en-US" altLang="zh-CN" dirty="0" smtClean="0">
                <a:latin typeface="SabonBQ-Roman"/>
              </a:rPr>
              <a:t>inductor is </a:t>
            </a:r>
            <a:r>
              <a:rPr lang="en-US" altLang="zh-CN" dirty="0">
                <a:latin typeface="SabonBQ-Roman"/>
              </a:rPr>
              <a:t>the resistive loss in its winding, which can be modeled with a series resistor.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SabonBQ-Roman"/>
              </a:rPr>
              <a:t>Second, we may purposefully introduce loss into a circuit in order to </a:t>
            </a:r>
            <a:r>
              <a:rPr lang="en-US" altLang="zh-CN" dirty="0" smtClean="0">
                <a:latin typeface="SabonBQ-Roman"/>
              </a:rPr>
              <a:t>modify its </a:t>
            </a:r>
            <a:r>
              <a:rPr lang="en-US" altLang="zh-CN" dirty="0">
                <a:latin typeface="SabonBQ-Roman"/>
              </a:rPr>
              <a:t>behavior. </a:t>
            </a:r>
            <a:endParaRPr lang="en-US" altLang="zh-CN" dirty="0" smtClean="0">
              <a:latin typeface="SabonBQ-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SabonBQ-Roman"/>
              </a:rPr>
              <a:t>For </a:t>
            </a:r>
            <a:r>
              <a:rPr lang="en-US" altLang="zh-CN" dirty="0">
                <a:latin typeface="SabonBQ-Roman"/>
              </a:rPr>
              <a:t>example, we might wish to suppress the oscillations seen </a:t>
            </a:r>
            <a:r>
              <a:rPr lang="en-US" altLang="zh-CN" dirty="0" smtClean="0">
                <a:latin typeface="SabonBQ-Roman"/>
              </a:rPr>
              <a:t>in </a:t>
            </a:r>
            <a:r>
              <a:rPr lang="en-GB" altLang="zh-CN" dirty="0" smtClean="0">
                <a:latin typeface="SabonBQ-Roman"/>
              </a:rPr>
              <a:t>Figure </a:t>
            </a:r>
            <a:r>
              <a:rPr lang="en-GB" altLang="zh-CN" dirty="0">
                <a:latin typeface="SabonBQ-Roman"/>
              </a:rPr>
              <a:t>12.3.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617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5" y="243706"/>
            <a:ext cx="2946977" cy="3098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252" y="718325"/>
            <a:ext cx="1272558" cy="33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930" y="508950"/>
            <a:ext cx="2779535" cy="753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763" y="1585181"/>
            <a:ext cx="1306047" cy="301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754" y="1400931"/>
            <a:ext cx="3482791" cy="67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8078" y="2271854"/>
            <a:ext cx="2545117" cy="745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3641" y="3059822"/>
            <a:ext cx="5525582" cy="70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86130" y="3962015"/>
            <a:ext cx="384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superposition of two terms of the form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4075" y="3981548"/>
            <a:ext cx="535814" cy="318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30" y="4382881"/>
            <a:ext cx="2880000" cy="7788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438" y="4441505"/>
            <a:ext cx="2176744" cy="66162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75182" y="4587651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i="1" dirty="0">
                <a:latin typeface="SabonBQ-Italic"/>
              </a:rPr>
              <a:t>characteristic equation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35447" y="5386387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Rewrite it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4772" y="5370053"/>
            <a:ext cx="2009303" cy="402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7341" y="5919555"/>
            <a:ext cx="1002082" cy="9384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1982" y="5169937"/>
            <a:ext cx="2310698" cy="12227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8382" y="5541740"/>
            <a:ext cx="2344186" cy="46062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195132" y="6459494"/>
            <a:ext cx="5927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SabonBQ-Italic"/>
              </a:rPr>
              <a:t>s</a:t>
            </a:r>
            <a:r>
              <a:rPr lang="en-US" altLang="zh-CN" sz="700" dirty="0">
                <a:latin typeface="SabonBQ-Roman"/>
              </a:rPr>
              <a:t>1 </a:t>
            </a:r>
            <a:r>
              <a:rPr lang="en-US" altLang="zh-CN" sz="1600" dirty="0">
                <a:latin typeface="SabonBQ-Roman"/>
              </a:rPr>
              <a:t>and </a:t>
            </a:r>
            <a:r>
              <a:rPr lang="en-US" altLang="zh-CN" sz="1600" i="1" dirty="0">
                <a:latin typeface="SabonBQ-Italic"/>
              </a:rPr>
              <a:t>s</a:t>
            </a:r>
            <a:r>
              <a:rPr lang="en-US" altLang="zh-CN" sz="700" dirty="0">
                <a:latin typeface="SabonBQ-Roman"/>
              </a:rPr>
              <a:t>2 </a:t>
            </a:r>
            <a:r>
              <a:rPr lang="en-US" altLang="zh-CN" sz="1600" dirty="0">
                <a:latin typeface="SabonBQ-Roman"/>
              </a:rPr>
              <a:t>are the two natural frequencies of </a:t>
            </a:r>
            <a:r>
              <a:rPr lang="en-US" altLang="zh-CN" sz="1600" dirty="0" smtClean="0">
                <a:latin typeface="SabonBQ-Roman"/>
              </a:rPr>
              <a:t>the </a:t>
            </a:r>
            <a:r>
              <a:rPr lang="en-GB" altLang="zh-CN" sz="1600" dirty="0" smtClean="0">
                <a:latin typeface="SabonBQ-Roman"/>
              </a:rPr>
              <a:t>circuit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2090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805</Words>
  <Application>Microsoft Office PowerPoint</Application>
  <PresentationFormat>全屏显示(4:3)</PresentationFormat>
  <Paragraphs>75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AkzidenzGroteskBQ-LightItOsF</vt:lpstr>
      <vt:lpstr>AkzidenzGroteskBQ-LightOsF</vt:lpstr>
      <vt:lpstr>AkzidenzGroteskBQ-Reg</vt:lpstr>
      <vt:lpstr>MTMI</vt:lpstr>
      <vt:lpstr>MTSYN</vt:lpstr>
      <vt:lpstr>SabonBQ-Italic</vt:lpstr>
      <vt:lpstr>SabonBQ-Roman</vt:lpstr>
      <vt:lpstr>等线</vt:lpstr>
      <vt:lpstr>等线 Light</vt:lpstr>
      <vt:lpstr>Arial</vt:lpstr>
      <vt:lpstr>Calibri</vt:lpstr>
      <vt:lpstr>Calibri Light</vt:lpstr>
      <vt:lpstr>Cambria Math</vt:lpstr>
      <vt:lpstr>Office 主题​​</vt:lpstr>
      <vt:lpstr>Chap 12 Transients in Second-order Circuits</vt:lpstr>
      <vt:lpstr>PowerPoint 演示文稿</vt:lpstr>
      <vt:lpstr>12.1 Undriven LC Circuit</vt:lpstr>
      <vt:lpstr>PowerPoint 演示文稿</vt:lpstr>
      <vt:lpstr>PowerPoint 演示文稿</vt:lpstr>
      <vt:lpstr>PowerPoint 演示文稿</vt:lpstr>
      <vt:lpstr>Energy</vt:lpstr>
      <vt:lpstr>12.2 Undriven, series RLC circuit</vt:lpstr>
      <vt:lpstr>PowerPoint 演示文稿</vt:lpstr>
      <vt:lpstr>PowerPoint 演示文稿</vt:lpstr>
      <vt:lpstr>PowerPoint 演示文稿</vt:lpstr>
      <vt:lpstr>12.2.1 Under-damped dynamics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12.2.2 Over-damped dynamics</vt:lpstr>
      <vt:lpstr>PowerPoint 演示文稿</vt:lpstr>
      <vt:lpstr>12.2.3 Critical-damped dynamics</vt:lpstr>
      <vt:lpstr>12.3 Stored energy in transient, series RLC circuit</vt:lpstr>
      <vt:lpstr>PowerPoint 演示文稿</vt:lpstr>
      <vt:lpstr>PowerPoint 演示文稿</vt:lpstr>
      <vt:lpstr>12.5 Driven, Series RLC Circuit</vt:lpstr>
      <vt:lpstr>PowerPoint 演示文稿</vt:lpstr>
      <vt:lpstr>PowerPoint 演示文稿</vt:lpstr>
      <vt:lpstr>12.5.1 Step response</vt:lpstr>
      <vt:lpstr>PowerPoint 演示文稿</vt:lpstr>
      <vt:lpstr>12.5.2 Impulse response</vt:lpstr>
      <vt:lpstr>12.7 Intuitive Analysis of second-order circuits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12 Transients in Second-order Circuits</dc:title>
  <dc:creator>You Fei</dc:creator>
  <cp:lastModifiedBy>You Fei</cp:lastModifiedBy>
  <cp:revision>91</cp:revision>
  <dcterms:created xsi:type="dcterms:W3CDTF">2018-05-16T08:41:13Z</dcterms:created>
  <dcterms:modified xsi:type="dcterms:W3CDTF">2018-05-21T11:34:50Z</dcterms:modified>
</cp:coreProperties>
</file>