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0290-4F33-487A-BE42-EC2E1C7A445F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746-A1A4-4EC6-943F-E0A7960D7F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8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0290-4F33-487A-BE42-EC2E1C7A445F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746-A1A4-4EC6-943F-E0A7960D7F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61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0290-4F33-487A-BE42-EC2E1C7A445F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746-A1A4-4EC6-943F-E0A7960D7F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0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0290-4F33-487A-BE42-EC2E1C7A445F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746-A1A4-4EC6-943F-E0A7960D7F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28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0290-4F33-487A-BE42-EC2E1C7A445F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746-A1A4-4EC6-943F-E0A7960D7F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57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0290-4F33-487A-BE42-EC2E1C7A445F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746-A1A4-4EC6-943F-E0A7960D7F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98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0290-4F33-487A-BE42-EC2E1C7A445F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746-A1A4-4EC6-943F-E0A7960D7F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90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0290-4F33-487A-BE42-EC2E1C7A445F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746-A1A4-4EC6-943F-E0A7960D7F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46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0290-4F33-487A-BE42-EC2E1C7A445F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746-A1A4-4EC6-943F-E0A7960D7F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66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0290-4F33-487A-BE42-EC2E1C7A445F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746-A1A4-4EC6-943F-E0A7960D7F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91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0290-4F33-487A-BE42-EC2E1C7A445F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65746-A1A4-4EC6-943F-E0A7960D7F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1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0290-4F33-487A-BE42-EC2E1C7A445F}" type="datetimeFigureOut">
              <a:rPr lang="zh-CN" altLang="en-US" smtClean="0"/>
              <a:t>2018/5/10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5746-A1A4-4EC6-943F-E0A7960D7F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13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84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Chap 12 </a:t>
            </a:r>
            <a:br>
              <a:rPr lang="en-US" altLang="zh-CN" dirty="0" smtClean="0"/>
            </a:br>
            <a:r>
              <a:rPr lang="en-US" altLang="zh-CN" dirty="0" smtClean="0"/>
              <a:t>Power Amplifiers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64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Single-Ended and Differential PAs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Most stand-alone PAs have been designed as a cascade of single-ended stages. Two reasons account for this choice: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antenna </a:t>
            </a:r>
            <a:r>
              <a:rPr lang="en-US" altLang="zh-CN" dirty="0" smtClean="0"/>
              <a:t>is typically </a:t>
            </a:r>
            <a:r>
              <a:rPr lang="en-US" altLang="zh-CN" dirty="0"/>
              <a:t>single-ended,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and </a:t>
            </a:r>
            <a:r>
              <a:rPr lang="en-US" altLang="zh-CN" dirty="0"/>
              <a:t>single-ended RF circuits are much simpler to </a:t>
            </a:r>
            <a:r>
              <a:rPr lang="en-US" altLang="zh-CN" i="1" dirty="0"/>
              <a:t>test </a:t>
            </a:r>
            <a:r>
              <a:rPr lang="en-US" altLang="zh-CN" dirty="0"/>
              <a:t>than their differential counterparts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Drawbacks</a:t>
            </a:r>
          </a:p>
          <a:p>
            <a:pPr lvl="1"/>
            <a:r>
              <a:rPr lang="en-US" altLang="zh-CN" dirty="0"/>
              <a:t>First, they “waste” half of the transmitter voltage </a:t>
            </a:r>
            <a:r>
              <a:rPr lang="en-US" altLang="zh-CN" dirty="0" smtClean="0"/>
              <a:t>gain</a:t>
            </a:r>
          </a:p>
          <a:p>
            <a:pPr lvl="1"/>
            <a:r>
              <a:rPr lang="en-US" altLang="zh-CN" dirty="0" smtClean="0"/>
              <a:t>Large current induced feedback</a:t>
            </a:r>
          </a:p>
        </p:txBody>
      </p:sp>
    </p:spTree>
    <p:extLst>
      <p:ext uri="{BB962C8B-B14F-4D97-AF65-F5344CB8AC3E}">
        <p14:creationId xmlns:p14="http://schemas.microsoft.com/office/powerpoint/2010/main" val="53383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Single-Ended and Differential PAs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11" y="1823794"/>
            <a:ext cx="7601861" cy="2177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73" y="3942357"/>
            <a:ext cx="8352454" cy="268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6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Single-Ended and Differential PAs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79" y="1825625"/>
            <a:ext cx="5257675" cy="2093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4202" y="3919375"/>
            <a:ext cx="7365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Suppose a given </a:t>
            </a:r>
            <a:r>
              <a:rPr lang="en-US" altLang="zh-CN" dirty="0" err="1">
                <a:solidFill>
                  <a:srgbClr val="000000"/>
                </a:solidFill>
                <a:latin typeface="Verdana" panose="020B0604030504040204" pitchFamily="34" charset="0"/>
              </a:rPr>
              <a:t>balun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 design has a loss of 1.5 </a:t>
            </a:r>
            <a:r>
              <a:rPr lang="en-US" altLang="zh-CN" dirty="0" err="1">
                <a:solidFill>
                  <a:srgbClr val="000000"/>
                </a:solidFill>
                <a:latin typeface="Verdana" panose="020B0604030504040204" pitchFamily="34" charset="0"/>
              </a:rPr>
              <a:t>dB.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 In which one of the transmitters shown in </a:t>
            </a:r>
            <a:r>
              <a:rPr lang="en-US" altLang="zh-CN" b="1" dirty="0">
                <a:solidFill>
                  <a:srgbClr val="00339B"/>
                </a:solidFill>
                <a:latin typeface="Verdana" panose="020B0604030504040204" pitchFamily="34" charset="0"/>
              </a:rPr>
              <a:t>Figs. 12.8(b) </a:t>
            </a:r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and </a:t>
            </a:r>
            <a:r>
              <a:rPr lang="en-US" altLang="zh-CN" b="1" dirty="0" smtClean="0">
                <a:solidFill>
                  <a:srgbClr val="00339B"/>
                </a:solidFill>
                <a:latin typeface="Verdana" panose="020B0604030504040204" pitchFamily="34" charset="0"/>
              </a:rPr>
              <a:t>12.10 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does this loss affect the efficiency more adversely?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489571" y="5039212"/>
            <a:ext cx="4050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30 </a:t>
            </a:r>
            <a:r>
              <a:rPr lang="en-US" altLang="zh-CN" dirty="0" err="1" smtClean="0"/>
              <a:t>dBm</a:t>
            </a:r>
            <a:r>
              <a:rPr lang="en-US" altLang="zh-CN" dirty="0" smtClean="0"/>
              <a:t> output compared to 0 </a:t>
            </a:r>
            <a:r>
              <a:rPr lang="en-US" altLang="zh-CN" dirty="0" err="1" smtClean="0"/>
              <a:t>dBm</a:t>
            </a:r>
            <a:r>
              <a:rPr lang="en-US" altLang="zh-CN" dirty="0" smtClean="0"/>
              <a:t> input</a:t>
            </a:r>
          </a:p>
          <a:p>
            <a:r>
              <a:rPr lang="en-US" altLang="zh-CN" dirty="0" smtClean="0"/>
              <a:t>300 </a:t>
            </a:r>
            <a:r>
              <a:rPr lang="en-US" altLang="zh-CN" dirty="0" err="1" smtClean="0"/>
              <a:t>mW</a:t>
            </a:r>
            <a:r>
              <a:rPr lang="en-US" altLang="zh-CN" dirty="0" smtClean="0"/>
              <a:t> compared to 0.3 </a:t>
            </a:r>
            <a:r>
              <a:rPr lang="en-US" altLang="zh-CN" dirty="0" err="1" smtClean="0"/>
              <a:t>mW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190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12.2 Classification of PAs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Class A Pas</a:t>
            </a:r>
          </a:p>
          <a:p>
            <a:pPr lvl="1"/>
            <a:r>
              <a:rPr lang="el-GR" altLang="zh-CN" dirty="0" smtClean="0"/>
              <a:t>η</a:t>
            </a:r>
            <a:r>
              <a:rPr lang="en-US" altLang="zh-CN" dirty="0" smtClean="0"/>
              <a:t>=50%</a:t>
            </a:r>
          </a:p>
          <a:p>
            <a:pPr lvl="1"/>
            <a:r>
              <a:rPr lang="en-US" altLang="zh-CN" dirty="0" smtClean="0"/>
              <a:t>1) The device can withstand 2 VDD</a:t>
            </a:r>
          </a:p>
          <a:p>
            <a:pPr lvl="1"/>
            <a:r>
              <a:rPr lang="en-US" altLang="zh-CN" dirty="0" smtClean="0"/>
              <a:t>2) Nonlinearity is tolerable</a:t>
            </a:r>
          </a:p>
          <a:p>
            <a:pPr lvl="1"/>
            <a:r>
              <a:rPr lang="en-US" altLang="zh-CN" dirty="0" smtClean="0"/>
              <a:t>3) Passives are lossless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301" y="3928283"/>
            <a:ext cx="6161861" cy="25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4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3804" y="437718"/>
            <a:ext cx="8386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Explain why low-gain output stages suffer from a more severe efficiency-linearity trade-off</a:t>
            </a:r>
            <a:r>
              <a:rPr lang="en-US" altLang="zh-CN" dirty="0" smtClean="0">
                <a:latin typeface="Verdana" panose="020B0604030504040204" pitchFamily="34" charset="0"/>
              </a:rPr>
              <a:t>.</a:t>
            </a:r>
          </a:p>
          <a:p>
            <a:endParaRPr lang="en-US" altLang="zh-CN" dirty="0" smtClean="0"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Verdana" panose="020B0604030504040204" pitchFamily="34" charset="0"/>
              </a:rPr>
              <a:t>Saturation discipline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49" y="2231738"/>
            <a:ext cx="6798140" cy="17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Efficiency boosting for class-A PAs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(1) the </a:t>
            </a:r>
            <a:r>
              <a:rPr lang="en-US" altLang="zh-CN" dirty="0"/>
              <a:t>supply voltage and bias current remain at the levels necessary for </a:t>
            </a:r>
            <a:r>
              <a:rPr lang="en-US" altLang="zh-CN" dirty="0" smtClean="0"/>
              <a:t>full output </a:t>
            </a:r>
            <a:r>
              <a:rPr lang="en-US" altLang="zh-CN" dirty="0"/>
              <a:t>power and only the input signal swing is reduced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47" y="3581873"/>
            <a:ext cx="870698" cy="335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7795" y="3212541"/>
            <a:ext cx="151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Output power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907" y="3581873"/>
            <a:ext cx="1172093" cy="259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2601" y="3212541"/>
            <a:ext cx="177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DC supply power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498" y="3212541"/>
            <a:ext cx="2243721" cy="18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Efficiency boosting for class-A PAs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(2) the supply voltage remains unchanged but the </a:t>
            </a:r>
            <a:r>
              <a:rPr lang="en-US" altLang="zh-CN" dirty="0" smtClean="0"/>
              <a:t>bias current </a:t>
            </a:r>
            <a:r>
              <a:rPr lang="en-US" altLang="zh-CN" dirty="0"/>
              <a:t>is reduced in proportion to the output voltage swing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860" y="3230547"/>
            <a:ext cx="2076279" cy="16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9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Efficiency boosting for class-A PAs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(3) both the supply voltage and the bias current are reduced </a:t>
            </a:r>
            <a:r>
              <a:rPr lang="en-US" altLang="zh-CN" dirty="0" smtClean="0"/>
              <a:t>in proportion </a:t>
            </a:r>
            <a:r>
              <a:rPr lang="en-US" altLang="zh-CN" dirty="0"/>
              <a:t>to the output voltage swing.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62" y="3067154"/>
            <a:ext cx="803721" cy="3098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7960" y="2815020"/>
            <a:ext cx="161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Always keeping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40" y="3629163"/>
            <a:ext cx="971163" cy="251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679" y="3377029"/>
            <a:ext cx="4070719" cy="293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7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0477" y="262482"/>
            <a:ext cx="80060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A student attempts to construct an output stage with a variable supply voltage as shown in </a:t>
            </a:r>
            <a:r>
              <a:rPr lang="en-US" altLang="zh-CN" b="1" dirty="0">
                <a:solidFill>
                  <a:srgbClr val="00339B"/>
                </a:solidFill>
                <a:latin typeface="Verdana" panose="020B0604030504040204" pitchFamily="34" charset="0"/>
              </a:rPr>
              <a:t>Fig. 12.14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Can this 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circuit achieve an efficiency of 50%?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068" y="1578979"/>
            <a:ext cx="3516280" cy="23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88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Class B PAs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441" y="2591176"/>
            <a:ext cx="5257675" cy="3157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850" y="2870873"/>
            <a:ext cx="1105116" cy="8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7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12.1 General Considerations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High voltage stress if directly powering the load</a:t>
            </a:r>
          </a:p>
          <a:p>
            <a:pPr lvl="1"/>
            <a:r>
              <a:rPr lang="en-US" altLang="zh-CN" dirty="0" smtClean="0"/>
              <a:t>Example: 1 W to 50-</a:t>
            </a:r>
            <a:r>
              <a:rPr lang="el-GR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 load</a:t>
            </a:r>
          </a:p>
          <a:p>
            <a:pPr lvl="2"/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Amplitude=10 V, peak voltage=20 V (Swing from 0-20 V)</a:t>
            </a:r>
          </a:p>
          <a:p>
            <a:pPr lvl="2"/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impossible in a CMOS device.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63" y="3476883"/>
            <a:ext cx="7534885" cy="24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74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Class C PAs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91" y="1825625"/>
            <a:ext cx="7333954" cy="31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24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12.3 High-efficiency PAs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Class A stage with harmonic enhancement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82" y="2546467"/>
            <a:ext cx="5123722" cy="33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21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Class A stage with harmonic </a:t>
            </a:r>
            <a:r>
              <a:rPr lang="en-US" altLang="zh-CN" dirty="0" smtClean="0"/>
              <a:t>enhancement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67" y="2630672"/>
            <a:ext cx="7300466" cy="25711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326" y="2236579"/>
            <a:ext cx="5358140" cy="2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7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Class-E stage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9202741" cy="22871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712" y="4247750"/>
            <a:ext cx="3764150" cy="24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86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Class-F Power Amplifiers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78" y="1825625"/>
            <a:ext cx="6764652" cy="26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34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Cascode output stages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90" y="1825625"/>
            <a:ext cx="5994419" cy="32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53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12.5 Large-signal Impedance Matching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2" y="1825625"/>
            <a:ext cx="9093628" cy="24516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24995" y="4188760"/>
            <a:ext cx="6504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92D050"/>
                </a:solidFill>
                <a:latin typeface="Verdana" panose="020B0604030504040204" pitchFamily="34" charset="0"/>
              </a:rPr>
              <a:t>a nonlinear complex output impedance must </a:t>
            </a:r>
            <a:r>
              <a:rPr lang="en-US" altLang="zh-CN" dirty="0" smtClean="0">
                <a:solidFill>
                  <a:srgbClr val="92D050"/>
                </a:solidFill>
                <a:latin typeface="Verdana" panose="020B0604030504040204" pitchFamily="34" charset="0"/>
              </a:rPr>
              <a:t>be matched </a:t>
            </a:r>
            <a:r>
              <a:rPr lang="en-US" altLang="zh-CN" dirty="0">
                <a:solidFill>
                  <a:srgbClr val="92D050"/>
                </a:solidFill>
                <a:latin typeface="Verdana" panose="020B0604030504040204" pitchFamily="34" charset="0"/>
              </a:rPr>
              <a:t>to a linear load.</a:t>
            </a:r>
            <a:endParaRPr lang="zh-CN" alt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43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31" y="141940"/>
            <a:ext cx="8742696" cy="34758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1227" y="3716538"/>
            <a:ext cx="73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The key point here is that maximum power transfer does not correspond </a:t>
            </a:r>
            <a:r>
              <a:rPr lang="en-US" altLang="zh-CN" dirty="0" smtClean="0">
                <a:latin typeface="Verdana" panose="020B0604030504040204" pitchFamily="34" charset="0"/>
              </a:rPr>
              <a:t>to </a:t>
            </a:r>
            <a:r>
              <a:rPr lang="en-GB" altLang="zh-CN" dirty="0" smtClean="0">
                <a:latin typeface="Verdana" panose="020B0604030504040204" pitchFamily="34" charset="0"/>
              </a:rPr>
              <a:t>maximum </a:t>
            </a:r>
            <a:r>
              <a:rPr lang="en-GB" altLang="zh-CN" dirty="0">
                <a:latin typeface="Verdana" panose="020B0604030504040204" pitchFamily="34" charset="0"/>
              </a:rPr>
              <a:t>efficiency.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6192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Load-pull Measurement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98" y="2274244"/>
            <a:ext cx="6664187" cy="397812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57666" y="1382302"/>
            <a:ext cx="7552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Verdana" panose="020B0604030504040204" pitchFamily="34" charset="0"/>
              </a:rPr>
              <a:t>Figure 12.36. (a) Load-pull test, (b) contours used in load-pull test, (c) computation of input and output matching impedances.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4020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12.6 Basic Linearization Tech.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Feedfoward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581" y="2474948"/>
            <a:ext cx="6865117" cy="28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06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12.1 General Considerations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High Peak Current</a:t>
            </a:r>
          </a:p>
          <a:p>
            <a:pPr lvl="1"/>
            <a:r>
              <a:rPr lang="en-US" altLang="zh-CN" dirty="0" smtClean="0"/>
              <a:t>20 V/50</a:t>
            </a:r>
            <a:r>
              <a:rPr lang="el-GR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altLang="zh-CN" dirty="0" smtClean="0">
                <a:latin typeface="Calibri" panose="020F0502020204030204" pitchFamily="34" charset="0"/>
                <a:cs typeface="Calibri" panose="020F0502020204030204" pitchFamily="34" charset="0"/>
              </a:rPr>
              <a:t>=400 mA (possible by increasing the size)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99733"/>
            <a:ext cx="8012018" cy="23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76" y="1269910"/>
            <a:ext cx="6630699" cy="345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44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Cartesian Feedback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53" y="1645125"/>
            <a:ext cx="6932094" cy="35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53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Predistortion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97" y="1357169"/>
            <a:ext cx="6898606" cy="2755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293" y="4112544"/>
            <a:ext cx="3704321" cy="26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4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Envelope Feedback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697" y="1928686"/>
            <a:ext cx="5559070" cy="2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82" y="2252628"/>
            <a:ext cx="6731164" cy="3500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46582" y="661303"/>
            <a:ext cx="6582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Verdana" panose="020B0604030504040204" pitchFamily="34" charset="0"/>
              </a:rPr>
              <a:t>Figure 12.45. (a) Mixer as envelope detector, (b) source follower as envelope detector, (c) limiter and mixer as </a:t>
            </a:r>
            <a:r>
              <a:rPr lang="en-US" altLang="zh-CN" b="1" dirty="0" smtClean="0">
                <a:latin typeface="Verdana" panose="020B0604030504040204" pitchFamily="34" charset="0"/>
              </a:rPr>
              <a:t>envelope detector</a:t>
            </a:r>
            <a:r>
              <a:rPr lang="en-US" altLang="zh-CN" b="1" dirty="0">
                <a:latin typeface="Verdana" panose="020B0604030504040204" pitchFamily="34" charset="0"/>
              </a:rPr>
              <a:t>, (d) realization of (c).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2699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12.7 Polar Modulation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37" y="1787245"/>
            <a:ext cx="6262326" cy="34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27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71" y="2210693"/>
            <a:ext cx="6731164" cy="23031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51693" y="773104"/>
            <a:ext cx="6445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Verdana" panose="020B0604030504040204" pitchFamily="34" charset="0"/>
              </a:rPr>
              <a:t>Figure 12.49. (a) Partial realization of EER, (b) output stage with envelope-controlled load, (c) local envelope feedback.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3153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Time mismatch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81" y="2162981"/>
            <a:ext cx="7668838" cy="36766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44371" y="5711734"/>
            <a:ext cx="7779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The corruption is therefore proportional to the derivative of the envelope signal, leading to substantial spectral </a:t>
            </a:r>
            <a:r>
              <a:rPr lang="en-US" altLang="zh-CN" dirty="0" smtClean="0">
                <a:latin typeface="Verdana" panose="020B0604030504040204" pitchFamily="34" charset="0"/>
              </a:rPr>
              <a:t>regrowth</a:t>
            </a:r>
          </a:p>
          <a:p>
            <a:r>
              <a:rPr lang="en-US" altLang="zh-CN" dirty="0"/>
              <a:t>For example, in an EDGE system, a delay mismatch of 40 ns allows only 5 dB</a:t>
            </a:r>
          </a:p>
          <a:p>
            <a:r>
              <a:rPr lang="en-US" altLang="zh-CN" dirty="0"/>
              <a:t>of margin between the output spectrum and the required spectral mask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0949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Time mismatch</a:t>
            </a:r>
            <a:endParaRPr lang="zh-CN" altLang="en-US" dirty="0"/>
          </a:p>
          <a:p>
            <a:pPr lvl="1"/>
            <a:r>
              <a:rPr lang="en-US" altLang="zh-CN" dirty="0"/>
              <a:t>The problem of delay mismatch is a serious one because the two paths in </a:t>
            </a:r>
            <a:r>
              <a:rPr lang="en-US" altLang="zh-CN" b="1" dirty="0"/>
              <a:t>Fig. 12.46 </a:t>
            </a:r>
            <a:r>
              <a:rPr lang="en-US" altLang="zh-CN" dirty="0"/>
              <a:t>employ different types of circuits operating </a:t>
            </a:r>
            <a:r>
              <a:rPr lang="en-US" altLang="zh-CN" dirty="0" smtClean="0"/>
              <a:t>at vastly </a:t>
            </a:r>
            <a:r>
              <a:rPr lang="en-US" altLang="zh-CN" dirty="0"/>
              <a:t>different frequencies: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envelope path contains an envelope detector and a low-frequency buffer, whereas the phase </a:t>
            </a:r>
            <a:r>
              <a:rPr lang="en-US" altLang="zh-CN" dirty="0" smtClean="0"/>
              <a:t>path includes </a:t>
            </a:r>
            <a:r>
              <a:rPr lang="en-US" altLang="zh-CN" dirty="0"/>
              <a:t>a limiter and an output stage.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6937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2. Linearity of the envelope detector</a:t>
            </a:r>
          </a:p>
          <a:p>
            <a:r>
              <a:rPr lang="en-US" altLang="zh-CN" dirty="0" smtClean="0"/>
              <a:t>3. A </a:t>
            </a:r>
            <a:r>
              <a:rPr lang="en-US" altLang="zh-CN" dirty="0"/>
              <a:t>nonlinear circuit having a finite </a:t>
            </a:r>
            <a:r>
              <a:rPr lang="en-US" altLang="zh-CN" dirty="0" smtClean="0"/>
              <a:t>bandwidth </a:t>
            </a:r>
            <a:r>
              <a:rPr lang="en-GB" altLang="zh-CN" dirty="0" smtClean="0"/>
              <a:t>introduces </a:t>
            </a:r>
            <a:r>
              <a:rPr lang="en-GB" altLang="zh-CN" dirty="0"/>
              <a:t>AM/PM </a:t>
            </a:r>
            <a:r>
              <a:rPr lang="en-GB" altLang="zh-CN" dirty="0" smtClean="0"/>
              <a:t>conversion</a:t>
            </a:r>
          </a:p>
          <a:p>
            <a:pPr lvl="1"/>
            <a:r>
              <a:rPr lang="en-GB" altLang="zh-CN" dirty="0"/>
              <a:t>Thus, the </a:t>
            </a:r>
            <a:r>
              <a:rPr lang="en-GB" altLang="zh-CN" dirty="0" smtClean="0"/>
              <a:t>limiter </a:t>
            </a:r>
            <a:r>
              <a:rPr lang="en-US" altLang="zh-CN" dirty="0" smtClean="0"/>
              <a:t>in </a:t>
            </a:r>
            <a:r>
              <a:rPr lang="en-US" altLang="zh-CN" b="1" dirty="0"/>
              <a:t>Fig. 12.46 </a:t>
            </a:r>
            <a:r>
              <a:rPr lang="en-US" altLang="zh-CN" dirty="0"/>
              <a:t>may corrupt the phase signal by the large excursions in the envelope.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012" y="3924313"/>
            <a:ext cx="5259468" cy="29336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140" y="6472750"/>
            <a:ext cx="1440000" cy="3852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464" y="6190856"/>
            <a:ext cx="1808372" cy="3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12.1 General Considerations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Matching Network</a:t>
            </a:r>
          </a:p>
          <a:p>
            <a:pPr lvl="1"/>
            <a:r>
              <a:rPr lang="en-US" altLang="zh-CN" dirty="0" smtClean="0"/>
              <a:t>Trading high current for high voltage</a:t>
            </a:r>
          </a:p>
          <a:p>
            <a:pPr lvl="1"/>
            <a:r>
              <a:rPr lang="en-US" altLang="zh-CN" dirty="0" smtClean="0"/>
              <a:t>1 V dc supply to power 1 W output</a:t>
            </a:r>
          </a:p>
          <a:p>
            <a:pPr lvl="1"/>
            <a:r>
              <a:rPr lang="en-US" altLang="zh-CN" dirty="0" err="1" smtClean="0"/>
              <a:t>Vpp</a:t>
            </a:r>
            <a:r>
              <a:rPr lang="en-US" altLang="zh-CN" dirty="0" smtClean="0"/>
              <a:t>=2 V, 4 A peak current.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855" y="4001294"/>
            <a:ext cx="5553145" cy="236503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54263" y="6257835"/>
            <a:ext cx="5389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Verdana" panose="020B0604030504040204" pitchFamily="34" charset="0"/>
              </a:rPr>
              <a:t>Figure 12.3. (a) Impedance transformation by a matching network, (b) realization by a transformer.</a:t>
            </a:r>
            <a:endParaRPr lang="zh-CN" altLang="en-US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56" y="3766694"/>
            <a:ext cx="1875349" cy="979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520" y="5206328"/>
            <a:ext cx="1138605" cy="5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2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4. </a:t>
            </a:r>
            <a:r>
              <a:rPr lang="en-US" altLang="zh-CN" dirty="0"/>
              <a:t>AM/PM conversion due to output capacitance nonlinearity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324" y="2839517"/>
            <a:ext cx="2444651" cy="19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32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Polar Modulation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85" y="2925921"/>
            <a:ext cx="6831629" cy="26213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04855" y="1935123"/>
            <a:ext cx="6797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Verdana" panose="020B0604030504040204" pitchFamily="34" charset="0"/>
              </a:rPr>
              <a:t>Figure 12.52. Polar modulation using baseband signal separation and (a) a VCO, or (b) a </a:t>
            </a:r>
            <a:r>
              <a:rPr lang="en-US" altLang="zh-CN" b="1" dirty="0" smtClean="0">
                <a:latin typeface="Verdana" panose="020B0604030504040204" pitchFamily="34" charset="0"/>
              </a:rPr>
              <a:t>quadrature </a:t>
            </a:r>
            <a:r>
              <a:rPr lang="en-GB" altLang="zh-CN" b="1" dirty="0" err="1" smtClean="0">
                <a:latin typeface="Verdana" panose="020B0604030504040204" pitchFamily="34" charset="0"/>
              </a:rPr>
              <a:t>upconverter</a:t>
            </a:r>
            <a:r>
              <a:rPr lang="en-GB" altLang="zh-CN" b="1" dirty="0">
                <a:latin typeface="Verdana" panose="020B0604030504040204" pitchFamily="34" charset="0"/>
              </a:rPr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76126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Polar Modulation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09671"/>
            <a:ext cx="7635350" cy="28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43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Polar Modulation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395" y="2286255"/>
            <a:ext cx="5157210" cy="33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76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Polar Modulation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73" y="1945858"/>
            <a:ext cx="6295815" cy="33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57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Polar Modulation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254" y="1449041"/>
            <a:ext cx="3013954" cy="23031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60387" y="3846698"/>
            <a:ext cx="5623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b="1" dirty="0">
                <a:latin typeface="Verdana" panose="020B0604030504040204" pitchFamily="34" charset="0"/>
              </a:rPr>
              <a:t>Figure 12.59. Phase signal leakage path.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1966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12.8 </a:t>
            </a:r>
            <a:r>
              <a:rPr lang="en-US" altLang="zh-CN" dirty="0" err="1" smtClean="0"/>
              <a:t>Outphasing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74" y="1397492"/>
            <a:ext cx="6764652" cy="3048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5" y="4495635"/>
            <a:ext cx="2813024" cy="67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215278"/>
            <a:ext cx="3147907" cy="686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6101814"/>
            <a:ext cx="3315349" cy="56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445" y="4495635"/>
            <a:ext cx="1942326" cy="6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2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54" y="569160"/>
            <a:ext cx="5893954" cy="2102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953" y="2843105"/>
            <a:ext cx="4889303" cy="31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88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</a:t>
            </a:r>
            <a:r>
              <a:rPr lang="en-GB" altLang="zh-CN" dirty="0"/>
              <a:t>the gain and </a:t>
            </a:r>
            <a:r>
              <a:rPr lang="en-GB" altLang="zh-CN" dirty="0" smtClean="0"/>
              <a:t>phase </a:t>
            </a:r>
            <a:r>
              <a:rPr lang="en-US" altLang="zh-CN" dirty="0" smtClean="0"/>
              <a:t>mismatches </a:t>
            </a:r>
            <a:r>
              <a:rPr lang="en-US" altLang="zh-CN" dirty="0"/>
              <a:t>between the two </a:t>
            </a:r>
            <a:r>
              <a:rPr lang="en-US" altLang="zh-CN" dirty="0" smtClean="0"/>
              <a:t>paths </a:t>
            </a:r>
            <a:r>
              <a:rPr lang="en-US" altLang="zh-CN" dirty="0"/>
              <a:t>result in spectral regrowth at the output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72" y="2777649"/>
            <a:ext cx="6597210" cy="35342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54372" y="402843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92D050"/>
                </a:solidFill>
                <a:latin typeface="Verdana" panose="020B0604030504040204" pitchFamily="34" charset="0"/>
              </a:rPr>
              <a:t>The last two terms on the right-hand side create spectral growth because they exhibit a much larger bandwidth than the composite</a:t>
            </a:r>
          </a:p>
          <a:p>
            <a:r>
              <a:rPr lang="en-GB" altLang="zh-CN" dirty="0">
                <a:solidFill>
                  <a:srgbClr val="92D050"/>
                </a:solidFill>
                <a:latin typeface="Verdana" panose="020B0604030504040204" pitchFamily="34" charset="0"/>
              </a:rPr>
              <a:t>signal (the first term).</a:t>
            </a:r>
            <a:endParaRPr lang="zh-CN" alt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403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2. the </a:t>
            </a:r>
            <a:r>
              <a:rPr lang="en-US" altLang="zh-CN" dirty="0"/>
              <a:t>required </a:t>
            </a:r>
            <a:r>
              <a:rPr lang="en-US" altLang="zh-CN" dirty="0" smtClean="0"/>
              <a:t>phase bandwidth </a:t>
            </a:r>
            <a:r>
              <a:rPr lang="en-US" altLang="zh-CN" dirty="0"/>
              <a:t>of each </a:t>
            </a:r>
            <a:r>
              <a:rPr lang="en-US" altLang="zh-CN" dirty="0" smtClean="0"/>
              <a:t>path</a:t>
            </a:r>
          </a:p>
          <a:p>
            <a:r>
              <a:rPr lang="en-US" altLang="zh-CN" dirty="0" smtClean="0"/>
              <a:t>3. </a:t>
            </a:r>
            <a:r>
              <a:rPr lang="en-US" altLang="zh-CN" dirty="0"/>
              <a:t>the interaction between the two PAs through the output summing device.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37" y="3251700"/>
            <a:ext cx="6065108" cy="29252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38228" y="6037583"/>
            <a:ext cx="6270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Verdana" panose="020B0604030504040204" pitchFamily="34" charset="0"/>
              </a:rPr>
              <a:t>the load seen by one PA is </a:t>
            </a:r>
            <a:r>
              <a:rPr lang="en-US" altLang="zh-CN" i="1">
                <a:latin typeface="Verdana-Italic"/>
              </a:rPr>
              <a:t>modulated </a:t>
            </a:r>
            <a:r>
              <a:rPr lang="en-US" altLang="zh-CN">
                <a:latin typeface="Verdana" panose="020B0604030504040204" pitchFamily="34" charset="0"/>
              </a:rPr>
              <a:t>by the other and hence varies with time, distorting the signal.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915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of high current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Increase the size of transistor to accommodate high current</a:t>
            </a:r>
          </a:p>
          <a:p>
            <a:r>
              <a:rPr lang="en-US" altLang="zh-CN" dirty="0" smtClean="0"/>
              <a:t>Increase the input capacitance</a:t>
            </a:r>
          </a:p>
          <a:p>
            <a:r>
              <a:rPr lang="en-US" altLang="zh-CN" dirty="0" smtClean="0"/>
              <a:t>Large driving power is needed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30" y="3897226"/>
            <a:ext cx="4822326" cy="20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294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3. the interaction between the two PAs through the output summing device.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56" y="3165455"/>
            <a:ext cx="5496735" cy="287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562" y="3163785"/>
            <a:ext cx="2545117" cy="242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891" y="3605279"/>
            <a:ext cx="3410442" cy="13951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662" y="5331900"/>
            <a:ext cx="3796126" cy="9555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44" y="6040380"/>
            <a:ext cx="1975814" cy="695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3020" y="6069692"/>
            <a:ext cx="1975814" cy="636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74463" y="5906941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 smtClean="0"/>
              <a:t>cot</a:t>
            </a:r>
            <a:endParaRPr lang="zh-CN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032983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Issues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dependence of </a:t>
            </a:r>
            <a:r>
              <a:rPr lang="en-US" altLang="zh-CN" i="1" dirty="0"/>
              <a:t>Z</a:t>
            </a:r>
            <a:r>
              <a:rPr lang="en-US" altLang="zh-CN" dirty="0"/>
              <a:t>1 and </a:t>
            </a:r>
            <a:r>
              <a:rPr lang="en-US" altLang="zh-CN" i="1" dirty="0"/>
              <a:t>Z</a:t>
            </a:r>
            <a:r>
              <a:rPr lang="en-US" altLang="zh-CN" dirty="0"/>
              <a:t>2 upon </a:t>
            </a:r>
            <a:r>
              <a:rPr lang="en-US" altLang="zh-CN" i="1" dirty="0"/>
              <a:t>θ </a:t>
            </a:r>
            <a:r>
              <a:rPr lang="en-US" altLang="zh-CN" dirty="0"/>
              <a:t>reveals that, if the PAs are </a:t>
            </a:r>
            <a:r>
              <a:rPr lang="en-US" altLang="zh-CN" i="1" dirty="0"/>
              <a:t>not </a:t>
            </a:r>
            <a:r>
              <a:rPr lang="en-US" altLang="zh-CN" dirty="0"/>
              <a:t>ideal voltage buffers, then the signal experiences a </a:t>
            </a:r>
            <a:r>
              <a:rPr lang="en-US" altLang="zh-CN" dirty="0" smtClean="0"/>
              <a:t>time varying </a:t>
            </a:r>
            <a:r>
              <a:rPr lang="en-GB" altLang="zh-CN" dirty="0" smtClean="0"/>
              <a:t>voltage division </a:t>
            </a:r>
            <a:r>
              <a:rPr lang="en-GB" altLang="zh-CN" dirty="0"/>
              <a:t>and hence distortion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7213"/>
            <a:ext cx="7917647" cy="29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440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21" y="515791"/>
            <a:ext cx="2813024" cy="70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29" y="1219291"/>
            <a:ext cx="2645582" cy="2906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008" y="515791"/>
            <a:ext cx="3449303" cy="3777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96" y="4571899"/>
            <a:ext cx="8841480" cy="119061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87236" y="516720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92D050"/>
                </a:solidFill>
                <a:latin typeface="Verdana" panose="020B0604030504040204" pitchFamily="34" charset="0"/>
              </a:rPr>
              <a:t>addition of a constant inductance and a constant capacitance to the</a:t>
            </a:r>
          </a:p>
          <a:p>
            <a:r>
              <a:rPr lang="en-US" altLang="zh-CN" sz="1600" dirty="0">
                <a:solidFill>
                  <a:srgbClr val="92D050"/>
                </a:solidFill>
                <a:latin typeface="Verdana" panose="020B0604030504040204" pitchFamily="34" charset="0"/>
              </a:rPr>
              <a:t>output nodes provides only a rough compensation</a:t>
            </a:r>
            <a:endParaRPr lang="zh-CN" altLang="en-US" sz="1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824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1" y="1481410"/>
            <a:ext cx="6630699" cy="36682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0339" y="160718"/>
            <a:ext cx="5923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Verdana" panose="020B0604030504040204" pitchFamily="34" charset="0"/>
              </a:rPr>
              <a:t>Figure 12.65. (a) </a:t>
            </a:r>
            <a:r>
              <a:rPr lang="en-US" altLang="zh-CN" b="1" dirty="0" err="1">
                <a:latin typeface="Verdana" panose="020B0604030504040204" pitchFamily="34" charset="0"/>
              </a:rPr>
              <a:t>Outphasing</a:t>
            </a:r>
            <a:r>
              <a:rPr lang="en-US" altLang="zh-CN" b="1" dirty="0">
                <a:latin typeface="Verdana" panose="020B0604030504040204" pitchFamily="34" charset="0"/>
              </a:rPr>
              <a:t> PA using </a:t>
            </a:r>
            <a:r>
              <a:rPr lang="en-US" altLang="zh-CN" b="1" dirty="0" err="1">
                <a:latin typeface="Verdana" panose="020B0604030504040204" pitchFamily="34" charset="0"/>
              </a:rPr>
              <a:t>Chireix’s</a:t>
            </a:r>
            <a:r>
              <a:rPr lang="en-US" altLang="zh-CN" b="1" dirty="0">
                <a:latin typeface="Verdana" panose="020B0604030504040204" pitchFamily="34" charset="0"/>
              </a:rPr>
              <a:t> technique, (b) addition of variable capacitances, (c) circuit with discrete</a:t>
            </a:r>
          </a:p>
          <a:p>
            <a:r>
              <a:rPr lang="en-GB" altLang="zh-CN" b="1" dirty="0">
                <a:latin typeface="Verdana" panose="020B0604030504040204" pitchFamily="34" charset="0"/>
              </a:rPr>
              <a:t>capacitor arrays.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482" y="594734"/>
            <a:ext cx="1573954" cy="1532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898" y="3221278"/>
            <a:ext cx="2946977" cy="217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575" y="2843213"/>
            <a:ext cx="1071628" cy="251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02" y="5382028"/>
            <a:ext cx="3348838" cy="1273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6861" y="5398778"/>
            <a:ext cx="2377675" cy="12562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76389" y="5737079"/>
            <a:ext cx="34724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92D050"/>
                </a:solidFill>
                <a:latin typeface="Verdana" panose="020B0604030504040204" pitchFamily="34" charset="0"/>
              </a:rPr>
              <a:t>if Δ</a:t>
            </a:r>
            <a:r>
              <a:rPr lang="en-US" altLang="zh-CN" sz="1400" i="1" dirty="0">
                <a:solidFill>
                  <a:srgbClr val="92D050"/>
                </a:solidFill>
                <a:latin typeface="Verdana-Italic"/>
              </a:rPr>
              <a:t>C </a:t>
            </a:r>
            <a:r>
              <a:rPr lang="en-US" altLang="zh-CN" sz="1400" dirty="0">
                <a:solidFill>
                  <a:srgbClr val="92D050"/>
                </a:solidFill>
                <a:latin typeface="Verdana" panose="020B0604030504040204" pitchFamily="34" charset="0"/>
              </a:rPr>
              <a:t>varies in proportion to sin 2</a:t>
            </a:r>
            <a:r>
              <a:rPr lang="en-US" altLang="zh-CN" sz="1400" i="1" dirty="0">
                <a:solidFill>
                  <a:srgbClr val="92D050"/>
                </a:solidFill>
                <a:latin typeface="Verdana-Italic"/>
              </a:rPr>
              <a:t>θ</a:t>
            </a:r>
            <a:r>
              <a:rPr lang="en-US" altLang="zh-CN" sz="1400" dirty="0">
                <a:solidFill>
                  <a:srgbClr val="92D050"/>
                </a:solidFill>
                <a:latin typeface="Verdana" panose="020B0604030504040204" pitchFamily="34" charset="0"/>
              </a:rPr>
              <a:t>, then the cancellation is more accurate</a:t>
            </a:r>
            <a:endParaRPr lang="zh-CN" altLang="en-US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84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Doherty Power Amplifier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28" y="1585566"/>
            <a:ext cx="7434420" cy="32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92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64" y="449240"/>
            <a:ext cx="6664187" cy="278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20" y="3509664"/>
            <a:ext cx="1808372" cy="1013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239" y="3446126"/>
            <a:ext cx="4721861" cy="23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493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88" y="1784422"/>
            <a:ext cx="5994419" cy="18341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 Example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2211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Example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14" y="1337805"/>
            <a:ext cx="5960931" cy="2847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4328" y="4011768"/>
            <a:ext cx="6934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 The </a:t>
            </a:r>
            <a:r>
              <a:rPr lang="en-US" altLang="zh-CN" dirty="0"/>
              <a:t>use of a cascode device affords nearly twice the </a:t>
            </a:r>
            <a:r>
              <a:rPr lang="en-US" altLang="zh-CN" dirty="0" smtClean="0"/>
              <a:t>drain voltage </a:t>
            </a:r>
            <a:r>
              <a:rPr lang="en-US" altLang="zh-CN" dirty="0"/>
              <a:t>swing (compared to a simple common-source stage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2. The </a:t>
            </a:r>
            <a:r>
              <a:rPr lang="en-US" altLang="zh-CN" dirty="0"/>
              <a:t>matching network need only transform 50 Ω to about 4.4 Ω for an output power of 1 W, exhibiting smaller losses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3. The </a:t>
            </a:r>
            <a:r>
              <a:rPr lang="en-US" altLang="zh-CN" dirty="0"/>
              <a:t>on-resistance of the </a:t>
            </a:r>
            <a:r>
              <a:rPr lang="en-US" altLang="zh-CN" i="1" dirty="0"/>
              <a:t>M</a:t>
            </a:r>
            <a:r>
              <a:rPr lang="en-US" altLang="zh-CN" dirty="0"/>
              <a:t>1–</a:t>
            </a:r>
            <a:r>
              <a:rPr lang="en-US" altLang="zh-CN" i="1" dirty="0"/>
              <a:t>M</a:t>
            </a:r>
            <a:r>
              <a:rPr lang="en-US" altLang="zh-CN" dirty="0"/>
              <a:t>2 branch is chosen to be about 1.2 Ω, smaller than other </a:t>
            </a:r>
            <a:r>
              <a:rPr lang="en-US" altLang="zh-CN" dirty="0" smtClean="0"/>
              <a:t>equivalent resistances </a:t>
            </a:r>
            <a:r>
              <a:rPr lang="en-US" altLang="zh-CN" dirty="0"/>
              <a:t>in the matching network, but requiring a </a:t>
            </a:r>
            <a:r>
              <a:rPr lang="en-US" altLang="zh-CN" i="1" dirty="0"/>
              <a:t>W</a:t>
            </a:r>
            <a:r>
              <a:rPr lang="en-US" altLang="zh-CN" dirty="0"/>
              <a:t>/</a:t>
            </a:r>
            <a:r>
              <a:rPr lang="en-US" altLang="zh-CN" i="1" dirty="0"/>
              <a:t>L </a:t>
            </a:r>
            <a:r>
              <a:rPr lang="en-US" altLang="zh-CN" dirty="0"/>
              <a:t>of 15 mm/0.25 </a:t>
            </a:r>
            <a:r>
              <a:rPr lang="en-US" altLang="zh-CN" i="1" dirty="0" err="1"/>
              <a:t>μ</a:t>
            </a:r>
            <a:r>
              <a:rPr lang="en-US" altLang="zh-CN" dirty="0" err="1"/>
              <a:t>m</a:t>
            </a:r>
            <a:r>
              <a:rPr lang="en-US" altLang="zh-CN" dirty="0"/>
              <a:t> for </a:t>
            </a:r>
            <a:r>
              <a:rPr lang="en-US" altLang="zh-CN" dirty="0" smtClean="0"/>
              <a:t>each</a:t>
            </a:r>
          </a:p>
          <a:p>
            <a:r>
              <a:rPr lang="en-US" altLang="zh-CN" dirty="0" smtClean="0"/>
              <a:t>4. The </a:t>
            </a:r>
            <a:r>
              <a:rPr lang="en-US" altLang="zh-CN" dirty="0"/>
              <a:t>large drain capacitance of </a:t>
            </a:r>
            <a:r>
              <a:rPr lang="en-US" altLang="zh-CN" i="1" dirty="0"/>
              <a:t>M</a:t>
            </a:r>
            <a:r>
              <a:rPr lang="en-US" altLang="zh-CN" dirty="0"/>
              <a:t>2 is </a:t>
            </a:r>
            <a:r>
              <a:rPr lang="en-US" altLang="zh-CN" dirty="0" smtClean="0"/>
              <a:t>absorbed in </a:t>
            </a:r>
            <a:r>
              <a:rPr lang="en-US" altLang="zh-CN" i="1" dirty="0"/>
              <a:t>C</a:t>
            </a:r>
            <a:r>
              <a:rPr lang="en-US" altLang="zh-CN" dirty="0"/>
              <a:t>1, and the gate capacitance of </a:t>
            </a:r>
            <a:r>
              <a:rPr lang="en-US" altLang="zh-CN" i="1" dirty="0"/>
              <a:t>M</a:t>
            </a:r>
            <a:r>
              <a:rPr lang="en-US" altLang="zh-CN" dirty="0"/>
              <a:t>1 is tuned by a 2-nH bond wire and an external variable capacitance. Inductors </a:t>
            </a:r>
            <a:r>
              <a:rPr lang="en-US" altLang="zh-CN" i="1" dirty="0"/>
              <a:t>L</a:t>
            </a:r>
            <a:r>
              <a:rPr lang="en-US" altLang="zh-CN" dirty="0"/>
              <a:t>2 and </a:t>
            </a:r>
            <a:r>
              <a:rPr lang="en-US" altLang="zh-CN" i="1" dirty="0"/>
              <a:t>L</a:t>
            </a:r>
            <a:r>
              <a:rPr lang="en-US" altLang="zh-CN" dirty="0"/>
              <a:t>3 </a:t>
            </a:r>
            <a:r>
              <a:rPr lang="en-US" altLang="zh-CN" dirty="0" smtClean="0"/>
              <a:t>are also </a:t>
            </a:r>
            <a:r>
              <a:rPr lang="en-US" altLang="zh-CN" dirty="0"/>
              <a:t>realized by bond wires.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4673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Effect of high current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Large voltage drop on bonding wire</a:t>
            </a:r>
          </a:p>
          <a:p>
            <a:pPr lvl="1"/>
            <a:r>
              <a:rPr lang="en-US" altLang="zh-CN" dirty="0" smtClean="0"/>
              <a:t>Example: 0-&gt;4A at 1 GHz</a:t>
            </a:r>
          </a:p>
          <a:p>
            <a:pPr lvl="1"/>
            <a:r>
              <a:rPr lang="en-US" altLang="zh-CN" dirty="0"/>
              <a:t>if the voltage drop across </a:t>
            </a:r>
            <a:r>
              <a:rPr lang="en-US" altLang="zh-CN" dirty="0" smtClean="0"/>
              <a:t>this inductance </a:t>
            </a:r>
            <a:r>
              <a:rPr lang="en-US" altLang="zh-CN" dirty="0"/>
              <a:t>must remain below 100 mV</a:t>
            </a:r>
            <a:r>
              <a:rPr lang="en-US" altLang="zh-CN" dirty="0" smtClean="0"/>
              <a:t>?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639" y="3683044"/>
            <a:ext cx="1272558" cy="3182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18088" y="4001294"/>
            <a:ext cx="7297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This is an extremely small inductance. (A single bond wire’s inductance typically exceeds 1 </a:t>
            </a:r>
            <a:r>
              <a:rPr lang="en-US" altLang="zh-CN" dirty="0" err="1">
                <a:latin typeface="Verdana" panose="020B0604030504040204" pitchFamily="34" charset="0"/>
              </a:rPr>
              <a:t>nH</a:t>
            </a:r>
            <a:r>
              <a:rPr lang="en-US" altLang="zh-CN" dirty="0" smtClean="0">
                <a:latin typeface="Verdana" panose="020B0604030504040204" pitchFamily="34" charset="0"/>
              </a:rPr>
              <a:t>.)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308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Efficiency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Drain efficiency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Power-Added Efficiency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83" y="2531773"/>
            <a:ext cx="1071628" cy="619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476" y="3886866"/>
            <a:ext cx="1607442" cy="6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3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Linearity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Nonlinearity</a:t>
            </a:r>
          </a:p>
          <a:p>
            <a:pPr lvl="1"/>
            <a:r>
              <a:rPr lang="en-US" altLang="zh-CN" sz="2000" dirty="0"/>
              <a:t>high adjacent channel power as a result of spectral </a:t>
            </a:r>
            <a:r>
              <a:rPr lang="en-US" altLang="zh-CN" sz="2000" dirty="0" smtClean="0"/>
              <a:t>regrowth</a:t>
            </a:r>
          </a:p>
          <a:p>
            <a:pPr lvl="1"/>
            <a:r>
              <a:rPr lang="en-GB" altLang="zh-CN" sz="2000" dirty="0"/>
              <a:t>amplitude </a:t>
            </a:r>
            <a:r>
              <a:rPr lang="en-GB" altLang="zh-CN" sz="2000" dirty="0" smtClean="0"/>
              <a:t>compression</a:t>
            </a:r>
            <a:endParaRPr lang="en-US" altLang="zh-CN" sz="2000" dirty="0" smtClean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PA characterization begins with two generic tests of nonlinearity based on unmodulated tones:</a:t>
            </a:r>
          </a:p>
          <a:p>
            <a:pPr lvl="1"/>
            <a:r>
              <a:rPr lang="en-GB" altLang="zh-CN" sz="2000" dirty="0"/>
              <a:t>intermodulation and compression</a:t>
            </a:r>
            <a:r>
              <a:rPr lang="en-GB" altLang="zh-CN" sz="2000" dirty="0" smtClean="0"/>
              <a:t>.</a:t>
            </a:r>
          </a:p>
          <a:p>
            <a:pPr lvl="1"/>
            <a:r>
              <a:rPr lang="en-US" altLang="zh-CN" sz="2000" dirty="0" smtClean="0"/>
              <a:t>yielding </a:t>
            </a:r>
            <a:r>
              <a:rPr lang="en-US" altLang="zh-CN" sz="2000" dirty="0"/>
              <a:t>a first-order estimate of the PA nonlinearity</a:t>
            </a:r>
            <a:endParaRPr lang="en-GB" altLang="zh-CN" sz="20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85" y="4477107"/>
            <a:ext cx="5927336" cy="223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3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AM/AM and AM/PM conversion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24" y="1934043"/>
            <a:ext cx="6128373" cy="2562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130" y="4496793"/>
            <a:ext cx="1674419" cy="695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019" y="4530293"/>
            <a:ext cx="1707907" cy="6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09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1222</Words>
  <Application>Microsoft Office PowerPoint</Application>
  <PresentationFormat>全屏显示(4:3)</PresentationFormat>
  <Paragraphs>137</Paragraphs>
  <Slides>57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5" baseType="lpstr">
      <vt:lpstr>Verdana-Italic</vt:lpstr>
      <vt:lpstr>等线</vt:lpstr>
      <vt:lpstr>等线 Light</vt:lpstr>
      <vt:lpstr>Arial</vt:lpstr>
      <vt:lpstr>Calibri</vt:lpstr>
      <vt:lpstr>Calibri Light</vt:lpstr>
      <vt:lpstr>Verdana</vt:lpstr>
      <vt:lpstr>Office 主题​​</vt:lpstr>
      <vt:lpstr>Chap 12  Power Amplifiers</vt:lpstr>
      <vt:lpstr>12.1 General Considerations</vt:lpstr>
      <vt:lpstr>12.1 General Considerations</vt:lpstr>
      <vt:lpstr>12.1 General Considerations</vt:lpstr>
      <vt:lpstr>Effect of high current</vt:lpstr>
      <vt:lpstr>Effect of high current</vt:lpstr>
      <vt:lpstr>Efficiency</vt:lpstr>
      <vt:lpstr>Linearity</vt:lpstr>
      <vt:lpstr>AM/AM and AM/PM conversion</vt:lpstr>
      <vt:lpstr>Single-Ended and Differential PAs</vt:lpstr>
      <vt:lpstr>Single-Ended and Differential PAs</vt:lpstr>
      <vt:lpstr>Single-Ended and Differential PAs</vt:lpstr>
      <vt:lpstr>12.2 Classification of PAs</vt:lpstr>
      <vt:lpstr>PowerPoint 演示文稿</vt:lpstr>
      <vt:lpstr>Efficiency boosting for class-A PAs</vt:lpstr>
      <vt:lpstr>Efficiency boosting for class-A PAs</vt:lpstr>
      <vt:lpstr>Efficiency boosting for class-A PAs</vt:lpstr>
      <vt:lpstr>PowerPoint 演示文稿</vt:lpstr>
      <vt:lpstr>Class B PAs</vt:lpstr>
      <vt:lpstr>Class C PAs</vt:lpstr>
      <vt:lpstr>12.3 High-efficiency PAs</vt:lpstr>
      <vt:lpstr>Class A stage with harmonic enhancement</vt:lpstr>
      <vt:lpstr>Class-E stage</vt:lpstr>
      <vt:lpstr>Class-F Power Amplifiers</vt:lpstr>
      <vt:lpstr>Cascode output stages</vt:lpstr>
      <vt:lpstr>12.5 Large-signal Impedance Matching</vt:lpstr>
      <vt:lpstr>PowerPoint 演示文稿</vt:lpstr>
      <vt:lpstr>Load-pull Measurement</vt:lpstr>
      <vt:lpstr>12.6 Basic Linearization Tech.</vt:lpstr>
      <vt:lpstr>PowerPoint 演示文稿</vt:lpstr>
      <vt:lpstr>Cartesian Feedback</vt:lpstr>
      <vt:lpstr>Predistortion</vt:lpstr>
      <vt:lpstr>Envelope Feedback</vt:lpstr>
      <vt:lpstr>PowerPoint 演示文稿</vt:lpstr>
      <vt:lpstr>12.7 Polar Modulation</vt:lpstr>
      <vt:lpstr>PowerPoint 演示文稿</vt:lpstr>
      <vt:lpstr>Issues</vt:lpstr>
      <vt:lpstr>Issues</vt:lpstr>
      <vt:lpstr>Issues</vt:lpstr>
      <vt:lpstr>Issues</vt:lpstr>
      <vt:lpstr>Polar Modulation</vt:lpstr>
      <vt:lpstr>Polar Modulation</vt:lpstr>
      <vt:lpstr>Polar Modulation</vt:lpstr>
      <vt:lpstr>Polar Modulation</vt:lpstr>
      <vt:lpstr>Polar Modulation</vt:lpstr>
      <vt:lpstr>12.8 Outphasing</vt:lpstr>
      <vt:lpstr>PowerPoint 演示文稿</vt:lpstr>
      <vt:lpstr>Issues</vt:lpstr>
      <vt:lpstr>Issues</vt:lpstr>
      <vt:lpstr>Issues</vt:lpstr>
      <vt:lpstr>Issues</vt:lpstr>
      <vt:lpstr>PowerPoint 演示文稿</vt:lpstr>
      <vt:lpstr>PowerPoint 演示文稿</vt:lpstr>
      <vt:lpstr>Doherty Power Amplifier</vt:lpstr>
      <vt:lpstr>PowerPoint 演示文稿</vt:lpstr>
      <vt:lpstr>Design Example</vt:lpstr>
      <vt:lpstr>Design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 Fei</dc:creator>
  <cp:lastModifiedBy>You Fei</cp:lastModifiedBy>
  <cp:revision>121</cp:revision>
  <dcterms:created xsi:type="dcterms:W3CDTF">2018-05-03T09:09:56Z</dcterms:created>
  <dcterms:modified xsi:type="dcterms:W3CDTF">2018-05-10T10:21:36Z</dcterms:modified>
</cp:coreProperties>
</file>