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sldIdLst>
    <p:sldId id="356" r:id="rId2"/>
    <p:sldId id="357" r:id="rId3"/>
    <p:sldId id="358" r:id="rId4"/>
    <p:sldId id="298" r:id="rId5"/>
    <p:sldId id="326" r:id="rId6"/>
    <p:sldId id="299" r:id="rId7"/>
    <p:sldId id="300" r:id="rId8"/>
    <p:sldId id="301" r:id="rId9"/>
    <p:sldId id="302" r:id="rId10"/>
    <p:sldId id="303" r:id="rId11"/>
    <p:sldId id="304" r:id="rId12"/>
    <p:sldId id="359" r:id="rId13"/>
    <p:sldId id="360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328" r:id="rId22"/>
    <p:sldId id="327" r:id="rId23"/>
    <p:sldId id="292" r:id="rId24"/>
    <p:sldId id="293" r:id="rId25"/>
    <p:sldId id="345" r:id="rId26"/>
    <p:sldId id="346" r:id="rId27"/>
    <p:sldId id="347" r:id="rId28"/>
    <p:sldId id="348" r:id="rId29"/>
    <p:sldId id="361" r:id="rId30"/>
    <p:sldId id="349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2" autoAdjust="0"/>
    <p:restoredTop sz="78237" autoAdjust="0"/>
  </p:normalViewPr>
  <p:slideViewPr>
    <p:cSldViewPr>
      <p:cViewPr>
        <p:scale>
          <a:sx n="60" d="100"/>
          <a:sy n="60" d="100"/>
        </p:scale>
        <p:origin x="-138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FE717-1ED7-464A-B5B3-252F46EF4A6A}" type="datetimeFigureOut">
              <a:rPr lang="zh-CN" altLang="en-US" smtClean="0"/>
              <a:pPr/>
              <a:t>2019-11-30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C2B99-8F89-4EAB-B217-97604C9931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8412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1M=</a:t>
            </a:r>
            <a:r>
              <a:rPr lang="en-US" altLang="zh-CN" baseline="0" dirty="0" smtClean="0"/>
              <a:t> 2^20; 64 = 2^6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2B99-8F89-4EAB-B217-97604C9931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166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881188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17CA1E-8797-41A1-B26B-18FAEF5F01F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 autoUpdateAnimBg="0"/>
      <p:bldP spid="309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89D0-73EA-492D-A9A5-A852BC88ED3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4150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CBA28-16CF-4619-993F-1CD556B5E78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1915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067300" y="1981200"/>
            <a:ext cx="38481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067300" y="4114800"/>
            <a:ext cx="38481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11541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5925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70215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E1DAF3-F94D-4B86-9E8C-D42AD526DC9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938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E1275-3DF1-45B7-B022-F0A59DFE15B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6884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083E5-8E36-478B-BCDC-D0B77F1F49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149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C256-EC68-4B95-AF1A-38331BC0007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420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2A60-E502-4474-85A2-23C209CA55A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1441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14EF5-0B5D-4358-8299-74B79AB20D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3461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EE82A-4FC5-4157-A90D-BBDC8A7F873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0816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AF7D5-622D-4125-8518-D54E5658598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7278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ACB1C-ADAC-46EB-AC88-42F46A6A249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446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C22900EF-2B76-450F-863B-E68200C4998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audio" Target="../media/audio1.wav"/><Relationship Id="rId10" Type="http://schemas.openxmlformats.org/officeDocument/2006/relationships/oleObject" Target="../embeddings/oleObject5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096" y="506760"/>
            <a:ext cx="8915400" cy="762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第八章 存储器和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FPGA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6413"/>
            <a:ext cx="8051800" cy="4029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8.1 可编程逻辑器件</a:t>
            </a:r>
            <a:r>
              <a:rPr lang="en-US" altLang="zh-CN" sz="4000" b="1" dirty="0" smtClean="0"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概述</a:t>
            </a:r>
          </a:p>
          <a:p>
            <a:pPr eaLnBrk="1" hangingPunct="1"/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8.2 只读存储器</a:t>
            </a:r>
            <a:r>
              <a:rPr lang="en-US" altLang="zh-CN" sz="4000" b="1" dirty="0" smtClean="0">
                <a:latin typeface="黑体" pitchFamily="49" charset="-122"/>
                <a:ea typeface="黑体" pitchFamily="49" charset="-122"/>
              </a:rPr>
              <a:t>(ROM)</a:t>
            </a:r>
            <a:endParaRPr lang="zh-CN" altLang="en-US" sz="4000" b="1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8.3 随机存储器</a:t>
            </a:r>
            <a:r>
              <a:rPr lang="en-US" altLang="zh-CN" sz="4000" b="1" dirty="0" smtClean="0">
                <a:latin typeface="黑体" pitchFamily="49" charset="-122"/>
                <a:ea typeface="黑体" pitchFamily="49" charset="-122"/>
              </a:rPr>
              <a:t>(RAM)</a:t>
            </a:r>
          </a:p>
          <a:p>
            <a:pPr eaLnBrk="1" hangingPunct="1"/>
            <a:r>
              <a:rPr lang="en-US" altLang="zh-CN" sz="4000" b="1" dirty="0" smtClean="0">
                <a:latin typeface="黑体" pitchFamily="49" charset="-122"/>
                <a:ea typeface="黑体" pitchFamily="49" charset="-122"/>
              </a:rPr>
              <a:t>8.4 </a:t>
            </a:r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现场可编程门阵列（</a:t>
            </a:r>
            <a:r>
              <a:rPr lang="en-US" altLang="zh-CN" sz="4000" b="1" dirty="0" smtClean="0">
                <a:latin typeface="黑体" pitchFamily="49" charset="-122"/>
                <a:ea typeface="黑体" pitchFamily="49" charset="-122"/>
              </a:rPr>
              <a:t>FPGA</a:t>
            </a:r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40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8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028"/>
          <p:cNvSpPr>
            <a:spLocks noChangeArrowheads="1"/>
          </p:cNvSpPr>
          <p:nvPr/>
        </p:nvSpPr>
        <p:spPr bwMode="auto">
          <a:xfrm>
            <a:off x="0" y="228600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4、宏单元</a:t>
            </a:r>
          </a:p>
        </p:txBody>
      </p:sp>
      <p:grpSp>
        <p:nvGrpSpPr>
          <p:cNvPr id="76815" name="Group 1039"/>
          <p:cNvGrpSpPr>
            <a:grpSpLocks/>
          </p:cNvGrpSpPr>
          <p:nvPr/>
        </p:nvGrpSpPr>
        <p:grpSpPr bwMode="auto">
          <a:xfrm>
            <a:off x="-129260" y="1066800"/>
            <a:ext cx="9369425" cy="1951038"/>
            <a:chOff x="0" y="672"/>
            <a:chExt cx="5902" cy="1229"/>
          </a:xfrm>
        </p:grpSpPr>
        <p:sp>
          <p:nvSpPr>
            <p:cNvPr id="76805" name="Rectangle 1029"/>
            <p:cNvSpPr>
              <a:spLocks noChangeArrowheads="1"/>
            </p:cNvSpPr>
            <p:nvPr/>
          </p:nvSpPr>
          <p:spPr bwMode="auto">
            <a:xfrm>
              <a:off x="192" y="672"/>
              <a:ext cx="564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与或阵列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在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PLD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器件中只能实现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组合逻辑电路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的功</a:t>
              </a:r>
            </a:p>
          </p:txBody>
        </p:sp>
        <p:sp>
          <p:nvSpPr>
            <p:cNvPr id="76806" name="Rectangle 1030"/>
            <p:cNvSpPr>
              <a:spLocks noChangeArrowheads="1"/>
            </p:cNvSpPr>
            <p:nvPr/>
          </p:nvSpPr>
          <p:spPr bwMode="auto">
            <a:xfrm>
              <a:off x="0" y="1104"/>
              <a:ext cx="59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能，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PLD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器件的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时序电路功能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则由包含触发器或寄存</a:t>
              </a:r>
            </a:p>
          </p:txBody>
        </p:sp>
        <p:sp>
          <p:nvSpPr>
            <p:cNvPr id="76807" name="Rectangle 1031"/>
            <p:cNvSpPr>
              <a:spLocks noChangeArrowheads="1"/>
            </p:cNvSpPr>
            <p:nvPr/>
          </p:nvSpPr>
          <p:spPr bwMode="auto">
            <a:xfrm>
              <a:off x="0" y="1536"/>
              <a:ext cx="26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器的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逻辑宏单元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实现。</a:t>
              </a:r>
            </a:p>
          </p:txBody>
        </p:sp>
      </p:grpSp>
      <p:sp>
        <p:nvSpPr>
          <p:cNvPr id="76808" name="Rectangle 1032"/>
          <p:cNvSpPr>
            <a:spLocks noChangeArrowheads="1"/>
          </p:cNvSpPr>
          <p:nvPr/>
        </p:nvSpPr>
        <p:spPr bwMode="auto">
          <a:xfrm>
            <a:off x="0" y="3225800"/>
            <a:ext cx="751359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逻辑宏单元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(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Logic Micro Cell)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的作用为:</a:t>
            </a:r>
          </a:p>
        </p:txBody>
      </p:sp>
      <p:sp>
        <p:nvSpPr>
          <p:cNvPr id="76809" name="Rectangle 1033"/>
          <p:cNvSpPr>
            <a:spLocks noChangeArrowheads="1"/>
          </p:cNvSpPr>
          <p:nvPr/>
        </p:nvSpPr>
        <p:spPr bwMode="auto">
          <a:xfrm>
            <a:off x="0" y="4114800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提供时序电路需要的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寄存器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或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触发器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；</a:t>
            </a:r>
          </a:p>
        </p:txBody>
      </p:sp>
      <p:sp>
        <p:nvSpPr>
          <p:cNvPr id="76810" name="Rectangle 1034"/>
          <p:cNvSpPr>
            <a:spLocks noChangeArrowheads="1"/>
          </p:cNvSpPr>
          <p:nvPr/>
        </p:nvSpPr>
        <p:spPr bwMode="auto">
          <a:xfrm>
            <a:off x="381000" y="2530475"/>
            <a:ext cx="876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6811" name="Rectangle 1035"/>
          <p:cNvSpPr>
            <a:spLocks noChangeArrowheads="1"/>
          </p:cNvSpPr>
          <p:nvPr/>
        </p:nvSpPr>
        <p:spPr bwMode="auto">
          <a:xfrm>
            <a:off x="0" y="5029200"/>
            <a:ext cx="688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提供多种形式的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输入/输出方式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；</a:t>
            </a:r>
          </a:p>
        </p:txBody>
      </p:sp>
      <p:sp>
        <p:nvSpPr>
          <p:cNvPr id="76812" name="Rectangle 1036"/>
          <p:cNvSpPr>
            <a:spLocks noChangeArrowheads="1"/>
          </p:cNvSpPr>
          <p:nvPr/>
        </p:nvSpPr>
        <p:spPr bwMode="auto">
          <a:xfrm>
            <a:off x="0" y="5867400"/>
            <a:ext cx="810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提供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内部信号反馈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,控制输出逻辑极性；</a:t>
            </a: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build="p" autoUpdateAnimBg="0"/>
      <p:bldP spid="76809" grpId="0" build="p" autoUpdateAnimBg="0"/>
      <p:bldP spid="76811" grpId="0" build="p" autoUpdateAnimBg="0"/>
      <p:bldP spid="768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1028"/>
          <p:cNvSpPr>
            <a:spLocks noChangeArrowheads="1"/>
          </p:cNvSpPr>
          <p:nvPr/>
        </p:nvSpPr>
        <p:spPr bwMode="auto">
          <a:xfrm>
            <a:off x="0" y="533400"/>
            <a:ext cx="912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(4) 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分配控制信号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，如寄存器的时钟和复位信号，</a:t>
            </a:r>
          </a:p>
        </p:txBody>
      </p:sp>
      <p:sp>
        <p:nvSpPr>
          <p:cNvPr id="77829" name="Rectangle 1029"/>
          <p:cNvSpPr>
            <a:spLocks noChangeArrowheads="1"/>
          </p:cNvSpPr>
          <p:nvPr/>
        </p:nvSpPr>
        <p:spPr bwMode="auto">
          <a:xfrm>
            <a:off x="0" y="121920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三态门的输出使能信号。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61913" y="1271588"/>
            <a:ext cx="90249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存储器专门指以结构化方式</a:t>
            </a:r>
            <a:r>
              <a:rPr lang="zh-CN" altLang="en-US" sz="3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存储二进制位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的器件，常常以</a:t>
            </a:r>
            <a:r>
              <a:rPr lang="zh-CN" altLang="en-US" sz="3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二维数组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的形式存储，每次</a:t>
            </a:r>
            <a:r>
              <a:rPr lang="zh-CN" altLang="en-US" sz="3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存取其中的</a:t>
            </a:r>
            <a:r>
              <a:rPr lang="en-US" altLang="zh-CN" sz="3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行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87313" y="2420938"/>
            <a:ext cx="8229600" cy="1655762"/>
          </a:xfrm>
          <a:prstGeom prst="rect">
            <a:avLst/>
          </a:prstGeom>
        </p:spPr>
        <p:txBody>
          <a:bodyPr/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Font typeface="Georgia" pitchFamily="18" charset="0"/>
              <a:buNone/>
              <a:defRPr/>
            </a:pPr>
            <a:r>
              <a:rPr lang="zh-CN" altLang="en-US" sz="2800" dirty="0" smtClean="0">
                <a:solidFill>
                  <a:schemeClr val="tx2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分类：</a:t>
            </a:r>
            <a:endParaRPr lang="zh-CN" altLang="en-US" sz="2800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zh-CN" altLang="en-US" sz="2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ROM (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只读存储器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) ——</a:t>
            </a:r>
            <a:r>
              <a:rPr lang="en-US" altLang="zh-CN" sz="2400" b="1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BIOS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en-US" altLang="zh-CN" sz="2400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RAM (</a:t>
            </a:r>
            <a:r>
              <a:rPr lang="zh-CN" altLang="en-US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随机存取存储器</a:t>
            </a:r>
            <a:r>
              <a:rPr lang="en-US" altLang="zh-CN" sz="2400" dirty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) 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067175" y="3429000"/>
            <a:ext cx="4572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CN" sz="2400" b="1" dirty="0">
                <a:ea typeface="楷体_GB2312" pitchFamily="49" charset="-122"/>
              </a:rPr>
              <a:t>SRAM</a:t>
            </a:r>
            <a:r>
              <a:rPr lang="zh-CN" altLang="en-US" sz="2400" b="1" dirty="0">
                <a:ea typeface="楷体_GB2312" pitchFamily="49" charset="-122"/>
              </a:rPr>
              <a:t>（静态</a:t>
            </a:r>
            <a:r>
              <a:rPr lang="en-US" altLang="zh-CN" sz="2400" b="1" dirty="0">
                <a:ea typeface="楷体_GB2312" pitchFamily="49" charset="-122"/>
              </a:rPr>
              <a:t>RAM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——</a:t>
            </a:r>
            <a:r>
              <a:rPr lang="en-US" altLang="zh-CN" sz="2400" b="1" dirty="0">
                <a:solidFill>
                  <a:srgbClr val="FFFF00"/>
                </a:solidFill>
                <a:ea typeface="楷体_GB2312" pitchFamily="49" charset="-122"/>
              </a:rPr>
              <a:t>Cache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CN" sz="2400" b="1" dirty="0">
                <a:ea typeface="楷体_GB2312" pitchFamily="49" charset="-122"/>
              </a:rPr>
              <a:t>DRAM</a:t>
            </a:r>
            <a:r>
              <a:rPr lang="zh-CN" altLang="en-US" sz="2400" b="1" dirty="0">
                <a:ea typeface="楷体_GB2312" pitchFamily="49" charset="-122"/>
              </a:rPr>
              <a:t>（动态</a:t>
            </a:r>
            <a:r>
              <a:rPr lang="en-US" altLang="zh-CN" sz="2400" b="1" dirty="0">
                <a:ea typeface="楷体_GB2312" pitchFamily="49" charset="-122"/>
              </a:rPr>
              <a:t>RAM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——</a:t>
            </a:r>
            <a:r>
              <a:rPr lang="zh-CN" altLang="en-US" sz="2400" b="1" dirty="0">
                <a:solidFill>
                  <a:srgbClr val="FFFF00"/>
                </a:solidFill>
                <a:ea typeface="楷体_GB2312" pitchFamily="49" charset="-122"/>
              </a:rPr>
              <a:t>内存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07950" y="4437063"/>
            <a:ext cx="8978900" cy="1949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zh-CN" altLang="en-US" sz="2800" b="1" dirty="0">
                <a:solidFill>
                  <a:schemeClr val="tx2"/>
                </a:solidFill>
                <a:ea typeface="黑体" pitchFamily="49" charset="-122"/>
                <a:cs typeface="Times New Roman" pitchFamily="18" charset="0"/>
              </a:rPr>
              <a:t>指标：</a:t>
            </a:r>
            <a:endParaRPr lang="zh-CN" altLang="en-US" sz="2800" b="1" dirty="0">
              <a:latin typeface="Arial" charset="0"/>
              <a:ea typeface="楷体_GB2312" pitchFamily="49" charset="-122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zh-CN" altLang="zh-CN" sz="2400" b="1" dirty="0">
                <a:ea typeface="黑体" pitchFamily="49" charset="-122"/>
              </a:rPr>
              <a:t>容量：</a:t>
            </a:r>
            <a:r>
              <a:rPr lang="zh-CN" altLang="zh-CN" sz="2400" b="1" dirty="0">
                <a:ea typeface="楷体_GB2312" pitchFamily="49" charset="-122"/>
              </a:rPr>
              <a:t>存储单元数</a:t>
            </a:r>
            <a:r>
              <a:rPr lang="zh-CN" altLang="en-US" sz="2400" b="1" dirty="0">
                <a:ea typeface="楷体_GB2312" pitchFamily="49" charset="-122"/>
              </a:rPr>
              <a:t>(</a:t>
            </a:r>
            <a:r>
              <a:rPr lang="zh-CN" altLang="zh-CN" sz="2400" b="1" dirty="0">
                <a:ea typeface="楷体_GB2312" pitchFamily="49" charset="-122"/>
              </a:rPr>
              <a:t>字数</a:t>
            </a:r>
            <a:r>
              <a:rPr lang="zh-CN" altLang="en-US" sz="2400" b="1" dirty="0">
                <a:ea typeface="楷体_GB2312" pitchFamily="49" charset="-122"/>
              </a:rPr>
              <a:t>)</a:t>
            </a:r>
            <a:r>
              <a:rPr lang="en-US" altLang="zh-CN" sz="2400" b="1" dirty="0">
                <a:ea typeface="楷体_GB2312" pitchFamily="49" charset="-122"/>
                <a:cs typeface="Times New Roman" pitchFamily="18" charset="0"/>
              </a:rPr>
              <a:t>×</a:t>
            </a:r>
            <a:r>
              <a:rPr lang="zh-CN" altLang="zh-CN" sz="2400" b="1" dirty="0">
                <a:solidFill>
                  <a:srgbClr val="FFFF00"/>
                </a:solidFill>
                <a:ea typeface="楷体_GB2312" pitchFamily="49" charset="-122"/>
              </a:rPr>
              <a:t>位数</a:t>
            </a:r>
            <a:endParaRPr lang="zh-CN" altLang="en-US" sz="2400" b="1" dirty="0">
              <a:solidFill>
                <a:srgbClr val="FFFF00"/>
              </a:solidFill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zh-CN" altLang="en-US" sz="2400" b="1" dirty="0">
                <a:ea typeface="楷体_GB2312" pitchFamily="49" charset="-122"/>
              </a:rPr>
              <a:t>              </a:t>
            </a:r>
            <a:r>
              <a:rPr lang="zh-CN" altLang="zh-CN" sz="2400" b="1" dirty="0">
                <a:ea typeface="楷体_GB2312" pitchFamily="49" charset="-122"/>
              </a:rPr>
              <a:t>（例如：8K</a:t>
            </a:r>
            <a:r>
              <a:rPr lang="en-US" altLang="zh-CN" sz="2400" b="1" dirty="0">
                <a:ea typeface="楷体_GB2312" pitchFamily="49" charset="-122"/>
                <a:cs typeface="Times New Roman" pitchFamily="18" charset="0"/>
              </a:rPr>
              <a:t>×</a:t>
            </a:r>
            <a:r>
              <a:rPr lang="zh-CN" altLang="zh-CN" sz="2400" b="1" dirty="0">
                <a:solidFill>
                  <a:srgbClr val="FFFF00"/>
                </a:solidFill>
                <a:ea typeface="楷体_GB2312" pitchFamily="49" charset="-122"/>
              </a:rPr>
              <a:t>1bit</a:t>
            </a:r>
            <a:r>
              <a:rPr lang="zh-CN" altLang="zh-CN" sz="2400" b="1" dirty="0">
                <a:ea typeface="楷体_GB2312" pitchFamily="49" charset="-122"/>
              </a:rPr>
              <a:t>，256M</a:t>
            </a:r>
            <a:r>
              <a:rPr lang="en-US" altLang="zh-CN" sz="2400" b="1" dirty="0">
                <a:ea typeface="楷体_GB2312" pitchFamily="49" charset="-122"/>
                <a:cs typeface="Times New Roman" pitchFamily="18" charset="0"/>
              </a:rPr>
              <a:t>×</a:t>
            </a:r>
            <a:r>
              <a:rPr lang="zh-CN" altLang="zh-CN" sz="2400" b="1" dirty="0">
                <a:solidFill>
                  <a:srgbClr val="FFFF00"/>
                </a:solidFill>
                <a:ea typeface="楷体_GB2312" pitchFamily="49" charset="-122"/>
              </a:rPr>
              <a:t>8bit </a:t>
            </a:r>
            <a:r>
              <a:rPr lang="zh-CN" altLang="en-US" sz="2400" b="1" dirty="0">
                <a:ea typeface="楷体_GB2312" pitchFamily="49" charset="-122"/>
              </a:rPr>
              <a:t>=</a:t>
            </a:r>
            <a:r>
              <a:rPr lang="zh-CN" altLang="zh-CN" sz="2400" b="1" dirty="0">
                <a:ea typeface="楷体_GB2312" pitchFamily="49" charset="-122"/>
              </a:rPr>
              <a:t>256M</a:t>
            </a:r>
            <a:r>
              <a:rPr lang="zh-CN" altLang="zh-CN" sz="2400" b="1" dirty="0">
                <a:solidFill>
                  <a:srgbClr val="FFFF00"/>
                </a:solidFill>
                <a:ea typeface="楷体_GB2312" pitchFamily="49" charset="-122"/>
              </a:rPr>
              <a:t>B</a:t>
            </a:r>
            <a:r>
              <a:rPr lang="zh-CN" altLang="zh-CN" sz="2400" b="1" dirty="0">
                <a:ea typeface="楷体_GB2312" pitchFamily="49" charset="-122"/>
              </a:rPr>
              <a:t> ）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zh-CN" altLang="zh-CN" sz="2400" b="1" dirty="0">
                <a:ea typeface="黑体" pitchFamily="49" charset="-122"/>
              </a:rPr>
              <a:t>速度：</a:t>
            </a:r>
            <a:r>
              <a:rPr lang="zh-CN" altLang="en-US" sz="2400" b="1" dirty="0">
                <a:ea typeface="楷体_GB2312" pitchFamily="49" charset="-122"/>
              </a:rPr>
              <a:t> 可</a:t>
            </a:r>
            <a:r>
              <a:rPr lang="zh-CN" altLang="zh-CN" sz="2400" b="1" dirty="0">
                <a:ea typeface="楷体_GB2312" pitchFamily="49" charset="-122"/>
              </a:rPr>
              <a:t>用</a:t>
            </a:r>
            <a:r>
              <a:rPr lang="zh-CN" altLang="en-US" sz="2400" b="1" dirty="0">
                <a:ea typeface="楷体_GB2312" pitchFamily="49" charset="-122"/>
              </a:rPr>
              <a:t>“</a:t>
            </a:r>
            <a:r>
              <a:rPr lang="zh-CN" altLang="zh-CN" sz="2400" b="1" dirty="0">
                <a:ea typeface="楷体_GB2312" pitchFamily="49" charset="-122"/>
              </a:rPr>
              <a:t>读/写周期</a:t>
            </a:r>
            <a:r>
              <a:rPr lang="zh-CN" altLang="en-US" sz="2400" b="1" dirty="0">
                <a:ea typeface="楷体_GB2312" pitchFamily="49" charset="-122"/>
              </a:rPr>
              <a:t>”来</a:t>
            </a:r>
            <a:r>
              <a:rPr lang="zh-CN" altLang="zh-CN" sz="2400" b="1" dirty="0">
                <a:ea typeface="楷体_GB2312" pitchFamily="49" charset="-122"/>
              </a:rPr>
              <a:t>描述。</a:t>
            </a:r>
          </a:p>
        </p:txBody>
      </p:sp>
      <p:sp>
        <p:nvSpPr>
          <p:cNvPr id="11" name="AutoShape 13"/>
          <p:cNvSpPr>
            <a:spLocks/>
          </p:cNvSpPr>
          <p:nvPr/>
        </p:nvSpPr>
        <p:spPr bwMode="auto">
          <a:xfrm>
            <a:off x="3924300" y="3644900"/>
            <a:ext cx="73025" cy="504825"/>
          </a:xfrm>
          <a:prstGeom prst="leftBrace">
            <a:avLst>
              <a:gd name="adj1" fmla="val 57609"/>
              <a:gd name="adj2" fmla="val 50000"/>
            </a:avLst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宋体" charset="-122"/>
              </a:defRPr>
            </a:lvl9pPr>
          </a:lstStyle>
          <a:p>
            <a:r>
              <a:rPr lang="zh-CN" altLang="en-US" kern="0" dirty="0" smtClean="0">
                <a:latin typeface="黑体" pitchFamily="49" charset="-122"/>
                <a:ea typeface="黑体" pitchFamily="49" charset="-122"/>
              </a:rPr>
              <a:t>8.</a:t>
            </a:r>
            <a:r>
              <a:rPr lang="en-US" altLang="zh-CN" kern="0" dirty="0" smtClean="0">
                <a:latin typeface="黑体" pitchFamily="49" charset="-122"/>
                <a:ea typeface="黑体" pitchFamily="49" charset="-122"/>
              </a:rPr>
              <a:t>2 </a:t>
            </a:r>
            <a:r>
              <a:rPr lang="zh-CN" altLang="en-US" kern="0" dirty="0" smtClean="0">
                <a:latin typeface="黑体" pitchFamily="49" charset="-122"/>
                <a:ea typeface="黑体" pitchFamily="49" charset="-122"/>
              </a:rPr>
              <a:t>只读存储器</a:t>
            </a:r>
            <a:r>
              <a:rPr lang="en-US" altLang="zh-CN" sz="3200" kern="0" dirty="0" smtClean="0">
                <a:latin typeface="Times New Roman" pitchFamily="18" charset="0"/>
                <a:ea typeface="黑体" pitchFamily="49" charset="-122"/>
              </a:rPr>
              <a:t>ROM (Read Only Memory)</a:t>
            </a:r>
            <a:endParaRPr lang="en-US" altLang="zh-CN" sz="3200" kern="0" dirty="0"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901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3"/>
          <p:cNvSpPr txBox="1">
            <a:spLocks noChangeArrowheads="1"/>
          </p:cNvSpPr>
          <p:nvPr/>
        </p:nvSpPr>
        <p:spPr bwMode="auto">
          <a:xfrm>
            <a:off x="323850" y="404664"/>
            <a:ext cx="8569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 altLang="zh-CN" sz="3200" dirty="0">
                <a:ea typeface="黑体" pitchFamily="49" charset="-122"/>
                <a:cs typeface="Times New Roman" pitchFamily="18" charset="0"/>
              </a:rPr>
              <a:t>1. </a:t>
            </a:r>
            <a:r>
              <a:rPr lang="zh-CN" altLang="en-US" sz="3200" b="1" dirty="0">
                <a:ea typeface="黑体" pitchFamily="49" charset="-122"/>
                <a:cs typeface="Times New Roman" pitchFamily="18" charset="0"/>
              </a:rPr>
              <a:t>基本结构：</a:t>
            </a:r>
            <a:r>
              <a:rPr lang="en-US" altLang="zh-CN" sz="3200" b="1" dirty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n</a:t>
            </a:r>
            <a:r>
              <a:rPr lang="zh-CN" altLang="en-US" sz="3200" b="1" dirty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个输入、</a:t>
            </a:r>
            <a:r>
              <a:rPr lang="en-US" altLang="zh-CN" sz="3200" b="1" dirty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m</a:t>
            </a:r>
            <a:r>
              <a:rPr lang="zh-CN" altLang="en-US" sz="3200" b="1" dirty="0">
                <a:solidFill>
                  <a:srgbClr val="FFFF00"/>
                </a:solidFill>
                <a:ea typeface="黑体" pitchFamily="49" charset="-122"/>
                <a:cs typeface="Times New Roman" pitchFamily="18" charset="0"/>
              </a:rPr>
              <a:t>个输出</a:t>
            </a:r>
            <a:r>
              <a:rPr lang="zh-CN" altLang="en-US" sz="3200" b="1" dirty="0">
                <a:ea typeface="黑体" pitchFamily="49" charset="-122"/>
                <a:cs typeface="Times New Roman" pitchFamily="18" charset="0"/>
              </a:rPr>
              <a:t>的组合电路。</a:t>
            </a:r>
            <a:endParaRPr lang="en-US" altLang="zh-CN" sz="3200" b="1" dirty="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409" name="Rectangle 15"/>
          <p:cNvSpPr>
            <a:spLocks noChangeArrowheads="1"/>
          </p:cNvSpPr>
          <p:nvPr/>
        </p:nvSpPr>
        <p:spPr bwMode="auto">
          <a:xfrm>
            <a:off x="2006600" y="1773089"/>
            <a:ext cx="114300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FFFF00"/>
                </a:solidFill>
                <a:ea typeface="楷体_GB2312" pitchFamily="49" charset="-122"/>
              </a:rPr>
              <a:t>地址</a:t>
            </a:r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)</a:t>
            </a:r>
            <a:endParaRPr lang="zh-CN" altLang="en-US" sz="2800" b="1" dirty="0">
              <a:solidFill>
                <a:srgbClr val="FFFF00"/>
              </a:solidFill>
              <a:ea typeface="楷体_GB2312" pitchFamily="49" charset="-122"/>
            </a:endParaRPr>
          </a:p>
        </p:txBody>
      </p:sp>
      <p:sp>
        <p:nvSpPr>
          <p:cNvPr id="16407" name="Rectangle 17"/>
          <p:cNvSpPr>
            <a:spLocks noChangeArrowheads="1"/>
          </p:cNvSpPr>
          <p:nvPr/>
        </p:nvSpPr>
        <p:spPr bwMode="auto">
          <a:xfrm>
            <a:off x="5668506" y="3898922"/>
            <a:ext cx="114300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FFFF00"/>
                </a:solidFill>
                <a:ea typeface="楷体_GB2312" pitchFamily="49" charset="-122"/>
              </a:rPr>
              <a:t>数据</a:t>
            </a:r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)</a:t>
            </a:r>
            <a:endParaRPr lang="zh-CN" altLang="en-US" sz="2800" b="1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pSp>
        <p:nvGrpSpPr>
          <p:cNvPr id="4" name="Group 29"/>
          <p:cNvGrpSpPr>
            <a:grpSpLocks noChangeAspect="1"/>
          </p:cNvGrpSpPr>
          <p:nvPr/>
        </p:nvGrpSpPr>
        <p:grpSpPr bwMode="auto">
          <a:xfrm>
            <a:off x="1763688" y="1700808"/>
            <a:ext cx="3962400" cy="2897188"/>
            <a:chOff x="1104" y="2352"/>
            <a:chExt cx="2496" cy="1825"/>
          </a:xfrm>
        </p:grpSpPr>
        <p:sp>
          <p:nvSpPr>
            <p:cNvPr id="16394" name="AutoShape 30"/>
            <p:cNvSpPr>
              <a:spLocks noChangeAspect="1" noChangeArrowheads="1" noTextEdit="1"/>
            </p:cNvSpPr>
            <p:nvPr/>
          </p:nvSpPr>
          <p:spPr bwMode="auto">
            <a:xfrm>
              <a:off x="1104" y="2352"/>
              <a:ext cx="2496" cy="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395" name="Rectangle 31"/>
            <p:cNvSpPr>
              <a:spLocks noChangeArrowheads="1"/>
            </p:cNvSpPr>
            <p:nvPr/>
          </p:nvSpPr>
          <p:spPr bwMode="auto">
            <a:xfrm>
              <a:off x="2622" y="2385"/>
              <a:ext cx="944" cy="90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kumimoji="0" lang="zh-CN" altLang="en-US" sz="1800" b="1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6396" name="Rectangle 32"/>
            <p:cNvSpPr>
              <a:spLocks noChangeArrowheads="1"/>
            </p:cNvSpPr>
            <p:nvPr/>
          </p:nvSpPr>
          <p:spPr bwMode="auto">
            <a:xfrm>
              <a:off x="1255" y="2716"/>
              <a:ext cx="80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0" lang="en-US" altLang="zh-CN" sz="2500" b="1">
                  <a:solidFill>
                    <a:srgbClr val="FFFF00"/>
                  </a:solidFill>
                  <a:latin typeface="Arial" pitchFamily="34" charset="0"/>
                </a:rPr>
                <a:t>Address</a:t>
              </a:r>
              <a:endParaRPr kumimoji="0" lang="en-US" altLang="zh-CN" sz="1800" b="1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6397" name="Line 33"/>
            <p:cNvSpPr>
              <a:spLocks noChangeShapeType="1"/>
            </p:cNvSpPr>
            <p:nvPr/>
          </p:nvSpPr>
          <p:spPr bwMode="auto">
            <a:xfrm flipH="1">
              <a:off x="2151" y="2836"/>
              <a:ext cx="471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398" name="Line 34"/>
            <p:cNvSpPr>
              <a:spLocks noChangeShapeType="1"/>
            </p:cNvSpPr>
            <p:nvPr/>
          </p:nvSpPr>
          <p:spPr bwMode="auto">
            <a:xfrm flipV="1">
              <a:off x="3095" y="3437"/>
              <a:ext cx="1" cy="265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399" name="Freeform 35"/>
            <p:cNvSpPr>
              <a:spLocks/>
            </p:cNvSpPr>
            <p:nvPr/>
          </p:nvSpPr>
          <p:spPr bwMode="auto">
            <a:xfrm>
              <a:off x="3039" y="3690"/>
              <a:ext cx="113" cy="162"/>
            </a:xfrm>
            <a:custGeom>
              <a:avLst/>
              <a:gdLst>
                <a:gd name="T0" fmla="*/ 113 w 113"/>
                <a:gd name="T1" fmla="*/ 0 h 162"/>
                <a:gd name="T2" fmla="*/ 56 w 113"/>
                <a:gd name="T3" fmla="*/ 162 h 162"/>
                <a:gd name="T4" fmla="*/ 0 w 113"/>
                <a:gd name="T5" fmla="*/ 0 h 162"/>
                <a:gd name="T6" fmla="*/ 113 w 113"/>
                <a:gd name="T7" fmla="*/ 0 h 1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62"/>
                <a:gd name="T14" fmla="*/ 113 w 113"/>
                <a:gd name="T15" fmla="*/ 162 h 1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62">
                  <a:moveTo>
                    <a:pt x="113" y="0"/>
                  </a:moveTo>
                  <a:lnTo>
                    <a:pt x="56" y="162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400" name="Freeform 36"/>
            <p:cNvSpPr>
              <a:spLocks/>
            </p:cNvSpPr>
            <p:nvPr/>
          </p:nvSpPr>
          <p:spPr bwMode="auto">
            <a:xfrm>
              <a:off x="3039" y="3287"/>
              <a:ext cx="113" cy="162"/>
            </a:xfrm>
            <a:custGeom>
              <a:avLst/>
              <a:gdLst>
                <a:gd name="T0" fmla="*/ 0 w 113"/>
                <a:gd name="T1" fmla="*/ 162 h 162"/>
                <a:gd name="T2" fmla="*/ 56 w 113"/>
                <a:gd name="T3" fmla="*/ 0 h 162"/>
                <a:gd name="T4" fmla="*/ 113 w 113"/>
                <a:gd name="T5" fmla="*/ 162 h 162"/>
                <a:gd name="T6" fmla="*/ 0 w 113"/>
                <a:gd name="T7" fmla="*/ 162 h 1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62"/>
                <a:gd name="T14" fmla="*/ 113 w 113"/>
                <a:gd name="T15" fmla="*/ 162 h 1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62">
                  <a:moveTo>
                    <a:pt x="0" y="162"/>
                  </a:moveTo>
                  <a:lnTo>
                    <a:pt x="56" y="0"/>
                  </a:lnTo>
                  <a:lnTo>
                    <a:pt x="113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401" name="Rectangle 37"/>
            <p:cNvSpPr>
              <a:spLocks noChangeArrowheads="1"/>
            </p:cNvSpPr>
            <p:nvPr/>
          </p:nvSpPr>
          <p:spPr bwMode="auto">
            <a:xfrm>
              <a:off x="2873" y="3829"/>
              <a:ext cx="43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0" lang="en-US" altLang="zh-CN" sz="2500" b="1">
                  <a:solidFill>
                    <a:srgbClr val="FFFF00"/>
                  </a:solidFill>
                  <a:latin typeface="Arial" pitchFamily="34" charset="0"/>
                </a:rPr>
                <a:t>Data</a:t>
              </a:r>
              <a:endParaRPr kumimoji="0" lang="en-US" altLang="zh-CN" sz="1800" b="1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6402" name="Rectangle 38"/>
            <p:cNvSpPr>
              <a:spLocks noChangeArrowheads="1"/>
            </p:cNvSpPr>
            <p:nvPr/>
          </p:nvSpPr>
          <p:spPr bwMode="auto">
            <a:xfrm>
              <a:off x="2829" y="2698"/>
              <a:ext cx="52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0" lang="en-US" altLang="zh-CN" sz="2500" b="1" dirty="0">
                  <a:solidFill>
                    <a:srgbClr val="FFFF00"/>
                  </a:solidFill>
                  <a:latin typeface="Arial" pitchFamily="34" charset="0"/>
                </a:rPr>
                <a:t>Array</a:t>
              </a:r>
              <a:endParaRPr kumimoji="0" lang="en-US" altLang="zh-CN" sz="1800" b="1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6403" name="Line 39"/>
            <p:cNvSpPr>
              <a:spLocks noChangeShapeType="1"/>
            </p:cNvSpPr>
            <p:nvPr/>
          </p:nvSpPr>
          <p:spPr bwMode="auto">
            <a:xfrm flipH="1">
              <a:off x="2330" y="2782"/>
              <a:ext cx="116" cy="11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404" name="Line 40"/>
            <p:cNvSpPr>
              <a:spLocks noChangeShapeType="1"/>
            </p:cNvSpPr>
            <p:nvPr/>
          </p:nvSpPr>
          <p:spPr bwMode="auto">
            <a:xfrm flipH="1">
              <a:off x="3036" y="3513"/>
              <a:ext cx="116" cy="11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FFFF00"/>
                </a:solidFill>
              </a:endParaRPr>
            </a:p>
          </p:txBody>
        </p:sp>
        <p:sp>
          <p:nvSpPr>
            <p:cNvPr id="16405" name="Rectangle 41"/>
            <p:cNvSpPr>
              <a:spLocks noChangeArrowheads="1"/>
            </p:cNvSpPr>
            <p:nvPr/>
          </p:nvSpPr>
          <p:spPr bwMode="auto">
            <a:xfrm>
              <a:off x="2286" y="2644"/>
              <a:ext cx="9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0" lang="en-US" altLang="zh-CN" sz="1900" b="1">
                  <a:solidFill>
                    <a:srgbClr val="FFFF00"/>
                  </a:solidFill>
                  <a:latin typeface="Arial" pitchFamily="34" charset="0"/>
                </a:rPr>
                <a:t>n</a:t>
              </a:r>
              <a:endParaRPr kumimoji="0" lang="en-US" altLang="zh-CN" sz="1800" b="1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16406" name="Rectangle 42"/>
            <p:cNvSpPr>
              <a:spLocks noChangeArrowheads="1"/>
            </p:cNvSpPr>
            <p:nvPr/>
          </p:nvSpPr>
          <p:spPr bwMode="auto">
            <a:xfrm>
              <a:off x="3183" y="3507"/>
              <a:ext cx="1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0" lang="en-US" altLang="zh-CN" sz="1900" b="1">
                  <a:solidFill>
                    <a:srgbClr val="FFFF00"/>
                  </a:solidFill>
                  <a:latin typeface="Arial" pitchFamily="34" charset="0"/>
                </a:rPr>
                <a:t>m</a:t>
              </a:r>
              <a:endParaRPr kumimoji="0" lang="en-US" altLang="zh-CN" sz="1800" b="1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207963" y="4724400"/>
            <a:ext cx="7172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b="1">
                <a:latin typeface="Arial" pitchFamily="34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Arial" pitchFamily="34" charset="0"/>
                <a:ea typeface="楷体_GB2312" pitchFamily="49" charset="-122"/>
              </a:rPr>
              <a:t>存储器地址线数与存储容量的关系：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250825" y="5300663"/>
            <a:ext cx="8569325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ea typeface="楷体_GB2312" pitchFamily="49" charset="-122"/>
              </a:rPr>
              <a:t>n</a:t>
            </a:r>
            <a:r>
              <a:rPr lang="zh-CN" altLang="en-US" sz="2800" b="1" dirty="0">
                <a:ea typeface="楷体_GB2312" pitchFamily="49" charset="-122"/>
              </a:rPr>
              <a:t>个输入 </a:t>
            </a:r>
            <a:r>
              <a:rPr lang="en-US" altLang="zh-CN" sz="2800" b="1" dirty="0">
                <a:ea typeface="楷体_GB2312" pitchFamily="49" charset="-122"/>
                <a:sym typeface="Wingdings" pitchFamily="2" charset="2"/>
              </a:rPr>
              <a:t> 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baseline="30000" dirty="0">
                <a:ea typeface="楷体_GB2312" pitchFamily="49" charset="-122"/>
              </a:rPr>
              <a:t>n</a:t>
            </a:r>
            <a:r>
              <a:rPr lang="zh-CN" altLang="en-US" sz="2800" b="1" dirty="0">
                <a:ea typeface="楷体_GB2312" pitchFamily="49" charset="-122"/>
              </a:rPr>
              <a:t>个地址 </a:t>
            </a:r>
            <a:r>
              <a:rPr lang="en-US" altLang="zh-CN" sz="2800" b="1" dirty="0">
                <a:ea typeface="楷体_GB2312" pitchFamily="49" charset="-122"/>
                <a:sym typeface="Wingdings" pitchFamily="2" charset="2"/>
              </a:rPr>
              <a:t> 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baseline="30000" dirty="0">
                <a:ea typeface="楷体_GB2312" pitchFamily="49" charset="-122"/>
              </a:rPr>
              <a:t>n</a:t>
            </a:r>
            <a:r>
              <a:rPr lang="zh-CN" altLang="en-US" sz="2800" b="1" dirty="0">
                <a:ea typeface="楷体_GB2312" pitchFamily="49" charset="-122"/>
              </a:rPr>
              <a:t>个存储单元 </a:t>
            </a:r>
            <a:r>
              <a:rPr lang="en-US" altLang="zh-CN" sz="2800" b="1" dirty="0">
                <a:ea typeface="楷体_GB2312" pitchFamily="49" charset="-122"/>
                <a:sym typeface="Wingdings" pitchFamily="2" charset="2"/>
              </a:rPr>
              <a:t> </a:t>
            </a:r>
            <a:r>
              <a:rPr lang="zh-CN" altLang="en-US" sz="2800" b="1" dirty="0">
                <a:ea typeface="楷体_GB2312" pitchFamily="49" charset="-122"/>
                <a:sym typeface="Wingdings" pitchFamily="2" charset="2"/>
              </a:rPr>
              <a:t>容量</a:t>
            </a:r>
            <a:r>
              <a:rPr lang="en-US" altLang="zh-CN" sz="2800" b="1" dirty="0">
                <a:ea typeface="楷体_GB2312" pitchFamily="49" charset="-122"/>
                <a:sym typeface="Wingdings" pitchFamily="2" charset="2"/>
              </a:rPr>
              <a:t>:  </a:t>
            </a:r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2</a:t>
            </a:r>
            <a:r>
              <a:rPr lang="en-US" altLang="zh-CN" sz="2800" b="1" baseline="30000" dirty="0">
                <a:solidFill>
                  <a:srgbClr val="FFFF00"/>
                </a:solidFill>
                <a:ea typeface="楷体_GB2312" pitchFamily="49" charset="-122"/>
              </a:rPr>
              <a:t>n</a:t>
            </a:r>
            <a:r>
              <a:rPr lang="en-US" altLang="zh-CN" sz="2800" b="1" baseline="30000" dirty="0">
                <a:ea typeface="楷体_GB2312" pitchFamily="49" charset="-122"/>
              </a:rPr>
              <a:t> </a:t>
            </a:r>
            <a:r>
              <a:rPr lang="en-US" altLang="zh-CN" sz="2800" b="1" dirty="0">
                <a:ea typeface="楷体_GB2312" pitchFamily="49" charset="-122"/>
                <a:cs typeface="Times New Roman" pitchFamily="18" charset="0"/>
              </a:rPr>
              <a:t>×</a:t>
            </a:r>
            <a:r>
              <a:rPr lang="en-US" altLang="zh-CN" sz="2800" b="1" dirty="0">
                <a:solidFill>
                  <a:schemeClr val="accent1"/>
                </a:solidFill>
                <a:ea typeface="楷体_GB2312" pitchFamily="49" charset="-122"/>
                <a:cs typeface="Times New Roman" pitchFamily="18" charset="0"/>
              </a:rPr>
              <a:t>m</a:t>
            </a:r>
            <a:endParaRPr lang="zh-CN" altLang="en-US" sz="2800" b="1" dirty="0">
              <a:solidFill>
                <a:schemeClr val="accent1"/>
              </a:solidFill>
              <a:ea typeface="楷体_GB2312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ea typeface="楷体_GB2312" pitchFamily="49" charset="-122"/>
              </a:rPr>
              <a:t>例如：</a:t>
            </a:r>
            <a:r>
              <a:rPr lang="en-US" altLang="zh-CN" sz="2800" b="1" dirty="0">
                <a:solidFill>
                  <a:srgbClr val="FFFF00"/>
                </a:solidFill>
                <a:ea typeface="楷体_GB2312" pitchFamily="49" charset="-122"/>
              </a:rPr>
              <a:t>64M</a:t>
            </a:r>
            <a:r>
              <a:rPr lang="en-US" altLang="zh-CN" sz="2800" b="1" dirty="0">
                <a:solidFill>
                  <a:schemeClr val="accent1"/>
                </a:solidFill>
                <a:ea typeface="楷体_GB2312" pitchFamily="49" charset="-122"/>
              </a:rPr>
              <a:t>B</a:t>
            </a:r>
            <a:r>
              <a:rPr lang="zh-CN" altLang="en-US" sz="2800" b="1" dirty="0">
                <a:ea typeface="楷体_GB2312" pitchFamily="49" charset="-122"/>
              </a:rPr>
              <a:t>的存储器，应有</a:t>
            </a:r>
            <a:r>
              <a:rPr lang="zh-CN" altLang="en-US" sz="2800" b="1" u="sng" dirty="0">
                <a:ea typeface="楷体_GB2312" pitchFamily="49" charset="-122"/>
              </a:rPr>
              <a:t>        </a:t>
            </a:r>
            <a:r>
              <a:rPr lang="zh-CN" altLang="en-US" sz="2800" b="1" dirty="0">
                <a:ea typeface="楷体_GB2312" pitchFamily="49" charset="-122"/>
              </a:rPr>
              <a:t>根地址线。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4859338" y="5876925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FF00"/>
                </a:solidFill>
                <a:latin typeface="Arial" pitchFamily="34" charset="0"/>
              </a:rPr>
              <a:t>26</a:t>
            </a:r>
            <a:r>
              <a:rPr lang="en-US" altLang="zh-CN" sz="2800" b="1" dirty="0">
                <a:solidFill>
                  <a:schemeClr val="accent1"/>
                </a:solidFill>
                <a:latin typeface="Arial" pitchFamily="34" charset="0"/>
              </a:rPr>
              <a:t> </a:t>
            </a:r>
            <a:endParaRPr lang="zh-CN" altLang="en-US" sz="2800" b="1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b="1" smtClean="0"/>
              <a:pPr/>
              <a:t>13</a:t>
            </a:fld>
            <a:endParaRPr lang="en-US" altLang="zh-CN" b="1"/>
          </a:p>
        </p:txBody>
      </p:sp>
    </p:spTree>
    <p:extLst>
      <p:ext uri="{BB962C8B-B14F-4D97-AF65-F5344CB8AC3E}">
        <p14:creationId xmlns:p14="http://schemas.microsoft.com/office/powerpoint/2010/main" xmlns="" val="445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60" name="Group 40"/>
          <p:cNvGrpSpPr>
            <a:grpSpLocks/>
          </p:cNvGrpSpPr>
          <p:nvPr/>
        </p:nvGrpSpPr>
        <p:grpSpPr bwMode="auto">
          <a:xfrm>
            <a:off x="1447800" y="1790700"/>
            <a:ext cx="7112000" cy="4610100"/>
            <a:chOff x="912" y="1128"/>
            <a:chExt cx="4480" cy="2904"/>
          </a:xfrm>
        </p:grpSpPr>
        <p:sp>
          <p:nvSpPr>
            <p:cNvPr id="56324" name="Rectangle 4"/>
            <p:cNvSpPr>
              <a:spLocks noChangeArrowheads="1"/>
            </p:cNvSpPr>
            <p:nvPr/>
          </p:nvSpPr>
          <p:spPr bwMode="auto">
            <a:xfrm>
              <a:off x="1872" y="1344"/>
              <a:ext cx="2400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1920" y="2880"/>
              <a:ext cx="2400" cy="11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26" name="Line 6"/>
            <p:cNvSpPr>
              <a:spLocks noChangeShapeType="1"/>
            </p:cNvSpPr>
            <p:nvPr/>
          </p:nvSpPr>
          <p:spPr bwMode="auto">
            <a:xfrm>
              <a:off x="2160" y="2064"/>
              <a:ext cx="0" cy="81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27" name="Line 7"/>
            <p:cNvSpPr>
              <a:spLocks noChangeShapeType="1"/>
            </p:cNvSpPr>
            <p:nvPr/>
          </p:nvSpPr>
          <p:spPr bwMode="auto">
            <a:xfrm>
              <a:off x="3984" y="2064"/>
              <a:ext cx="0" cy="81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1392" y="1440"/>
              <a:ext cx="48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1584" y="144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1584" y="163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>
              <a:off x="1584" y="177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2160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2400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2640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2880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120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360" y="249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355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379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4320" y="3024"/>
              <a:ext cx="62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>
              <a:off x="4320" y="3840"/>
              <a:ext cx="62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>
              <a:off x="4656" y="312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4656" y="33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4656" y="35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4656" y="36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347" name="Rectangle 27"/>
            <p:cNvSpPr>
              <a:spLocks noChangeArrowheads="1"/>
            </p:cNvSpPr>
            <p:nvPr/>
          </p:nvSpPr>
          <p:spPr bwMode="auto">
            <a:xfrm>
              <a:off x="1008" y="112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49" name="Rectangle 29"/>
            <p:cNvSpPr>
              <a:spLocks noChangeArrowheads="1"/>
            </p:cNvSpPr>
            <p:nvPr/>
          </p:nvSpPr>
          <p:spPr bwMode="auto">
            <a:xfrm>
              <a:off x="4944" y="280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912" y="1680"/>
              <a:ext cx="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n-1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1" name="Rectangle 31"/>
            <p:cNvSpPr>
              <a:spLocks noChangeArrowheads="1"/>
            </p:cNvSpPr>
            <p:nvPr/>
          </p:nvSpPr>
          <p:spPr bwMode="auto">
            <a:xfrm>
              <a:off x="4896" y="3624"/>
              <a:ext cx="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m-1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1728" y="2241"/>
              <a:ext cx="44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6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3" name="Rectangle 33"/>
            <p:cNvSpPr>
              <a:spLocks noChangeArrowheads="1"/>
            </p:cNvSpPr>
            <p:nvPr/>
          </p:nvSpPr>
          <p:spPr bwMode="auto">
            <a:xfrm>
              <a:off x="3984" y="2340"/>
              <a:ext cx="91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en-US" altLang="zh-CN" sz="3200" baseline="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 </a:t>
              </a: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-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en-US" altLang="zh-CN" sz="3200" baseline="30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2400" y="1488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地址译码器</a:t>
              </a:r>
              <a:endParaRPr lang="zh-CN" altLang="en-US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2640" y="3264"/>
              <a:ext cx="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存储体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2736" y="211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字线</a:t>
              </a:r>
            </a:p>
          </p:txBody>
        </p:sp>
        <p:sp>
          <p:nvSpPr>
            <p:cNvPr id="56357" name="Rectangle 37"/>
            <p:cNvSpPr>
              <a:spLocks noChangeArrowheads="1"/>
            </p:cNvSpPr>
            <p:nvPr/>
          </p:nvSpPr>
          <p:spPr bwMode="auto">
            <a:xfrm>
              <a:off x="4704" y="321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位线</a:t>
              </a:r>
            </a:p>
          </p:txBody>
        </p:sp>
      </p:grp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0" y="1143000"/>
            <a:ext cx="6007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的结构和分类(2</a:t>
            </a:r>
            <a:r>
              <a:rPr lang="en-US" altLang="zh-CN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×m(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位))</a:t>
            </a:r>
          </a:p>
        </p:txBody>
      </p:sp>
      <p:sp>
        <p:nvSpPr>
          <p:cNvPr id="3" name="矩形 2"/>
          <p:cNvSpPr/>
          <p:nvPr/>
        </p:nvSpPr>
        <p:spPr>
          <a:xfrm>
            <a:off x="7034877" y="232390"/>
            <a:ext cx="2109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如</a:t>
            </a:r>
            <a:r>
              <a:rPr lang="en-US" altLang="zh-CN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3-8</a:t>
            </a:r>
            <a:r>
              <a:rPr lang="zh-CN" altLang="en-US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译码器等</a:t>
            </a:r>
            <a:endParaRPr lang="zh-CN" altLang="en-US" dirty="0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7096125" y="1417638"/>
            <a:ext cx="869950" cy="715962"/>
          </a:xfrm>
          <a:prstGeom prst="line">
            <a:avLst/>
          </a:prstGeom>
          <a:noFill/>
          <a:ln w="47625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灯片编号占位符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8" grpId="0" build="p" autoUpdateAnimBg="0"/>
      <p:bldP spid="3" grpId="0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86000" y="228600"/>
            <a:ext cx="5181600" cy="68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2971800" y="914400"/>
            <a:ext cx="0" cy="556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4191000" y="914400"/>
            <a:ext cx="0" cy="556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5486400" y="914400"/>
            <a:ext cx="0" cy="556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553200" y="914400"/>
            <a:ext cx="0" cy="548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914400" y="1447800"/>
            <a:ext cx="647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2971800" y="1905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276600" y="167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3276600" y="1600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276600" y="1905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3581400" y="144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3581400" y="213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4191000" y="1905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4495800" y="167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4495800" y="1600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4495800" y="1905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4800600" y="144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4800600" y="213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5791200" y="167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5791200" y="1600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5791200" y="1905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6096000" y="144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6096000" y="213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6858000" y="167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flipV="1">
            <a:off x="6858000" y="1600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6858000" y="1905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 flipV="1">
            <a:off x="7162800" y="144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162800" y="213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 flipH="1">
            <a:off x="2667000" y="22860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1371600" y="2743200"/>
            <a:ext cx="601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2971800" y="3200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>
            <a:off x="32766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 flipV="1">
            <a:off x="3276600" y="2895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>
            <a:off x="3276600" y="3200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 flipV="1">
            <a:off x="3581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>
            <a:off x="35814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>
            <a:off x="5486400" y="4495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44958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2" name="Line 44"/>
          <p:cNvSpPr>
            <a:spLocks noChangeShapeType="1"/>
          </p:cNvSpPr>
          <p:nvPr/>
        </p:nvSpPr>
        <p:spPr bwMode="auto">
          <a:xfrm flipV="1">
            <a:off x="4495800" y="2895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4495800" y="3200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4" name="Line 46"/>
          <p:cNvSpPr>
            <a:spLocks noChangeShapeType="1"/>
          </p:cNvSpPr>
          <p:nvPr/>
        </p:nvSpPr>
        <p:spPr bwMode="auto">
          <a:xfrm flipV="1">
            <a:off x="48006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5" name="Line 47"/>
          <p:cNvSpPr>
            <a:spLocks noChangeShapeType="1"/>
          </p:cNvSpPr>
          <p:nvPr/>
        </p:nvSpPr>
        <p:spPr bwMode="auto">
          <a:xfrm>
            <a:off x="48006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6" name="Line 48"/>
          <p:cNvSpPr>
            <a:spLocks noChangeShapeType="1"/>
          </p:cNvSpPr>
          <p:nvPr/>
        </p:nvSpPr>
        <p:spPr bwMode="auto">
          <a:xfrm>
            <a:off x="57912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 flipV="1">
            <a:off x="5791200" y="2895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8" name="Line 50"/>
          <p:cNvSpPr>
            <a:spLocks noChangeShapeType="1"/>
          </p:cNvSpPr>
          <p:nvPr/>
        </p:nvSpPr>
        <p:spPr bwMode="auto">
          <a:xfrm>
            <a:off x="5791200" y="3200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19" name="Line 51"/>
          <p:cNvSpPr>
            <a:spLocks noChangeShapeType="1"/>
          </p:cNvSpPr>
          <p:nvPr/>
        </p:nvSpPr>
        <p:spPr bwMode="auto">
          <a:xfrm flipV="1">
            <a:off x="60960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0" name="Line 52"/>
          <p:cNvSpPr>
            <a:spLocks noChangeShapeType="1"/>
          </p:cNvSpPr>
          <p:nvPr/>
        </p:nvSpPr>
        <p:spPr bwMode="auto">
          <a:xfrm>
            <a:off x="60960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1" name="Line 53"/>
          <p:cNvSpPr>
            <a:spLocks noChangeShapeType="1"/>
          </p:cNvSpPr>
          <p:nvPr/>
        </p:nvSpPr>
        <p:spPr bwMode="auto">
          <a:xfrm>
            <a:off x="68580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 flipV="1">
            <a:off x="6858000" y="2895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3" name="Line 55"/>
          <p:cNvSpPr>
            <a:spLocks noChangeShapeType="1"/>
          </p:cNvSpPr>
          <p:nvPr/>
        </p:nvSpPr>
        <p:spPr bwMode="auto">
          <a:xfrm>
            <a:off x="6858000" y="3200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4" name="Line 56"/>
          <p:cNvSpPr>
            <a:spLocks noChangeShapeType="1"/>
          </p:cNvSpPr>
          <p:nvPr/>
        </p:nvSpPr>
        <p:spPr bwMode="auto">
          <a:xfrm flipV="1">
            <a:off x="71628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5" name="Line 57"/>
          <p:cNvSpPr>
            <a:spLocks noChangeShapeType="1"/>
          </p:cNvSpPr>
          <p:nvPr/>
        </p:nvSpPr>
        <p:spPr bwMode="auto">
          <a:xfrm>
            <a:off x="71628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6" name="Line 58"/>
          <p:cNvSpPr>
            <a:spLocks noChangeShapeType="1"/>
          </p:cNvSpPr>
          <p:nvPr/>
        </p:nvSpPr>
        <p:spPr bwMode="auto">
          <a:xfrm flipH="1">
            <a:off x="2667000" y="35814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7" name="Line 59"/>
          <p:cNvSpPr>
            <a:spLocks noChangeShapeType="1"/>
          </p:cNvSpPr>
          <p:nvPr/>
        </p:nvSpPr>
        <p:spPr bwMode="auto">
          <a:xfrm>
            <a:off x="1331913" y="4038600"/>
            <a:ext cx="6059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8" name="Line 60"/>
          <p:cNvSpPr>
            <a:spLocks noChangeShapeType="1"/>
          </p:cNvSpPr>
          <p:nvPr/>
        </p:nvSpPr>
        <p:spPr bwMode="auto">
          <a:xfrm>
            <a:off x="2971800" y="4495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29" name="Line 61"/>
          <p:cNvSpPr>
            <a:spLocks noChangeShapeType="1"/>
          </p:cNvSpPr>
          <p:nvPr/>
        </p:nvSpPr>
        <p:spPr bwMode="auto">
          <a:xfrm>
            <a:off x="3276600" y="4267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0" name="Line 62"/>
          <p:cNvSpPr>
            <a:spLocks noChangeShapeType="1"/>
          </p:cNvSpPr>
          <p:nvPr/>
        </p:nvSpPr>
        <p:spPr bwMode="auto">
          <a:xfrm flipV="1">
            <a:off x="3276600" y="4191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1" name="Line 63"/>
          <p:cNvSpPr>
            <a:spLocks noChangeShapeType="1"/>
          </p:cNvSpPr>
          <p:nvPr/>
        </p:nvSpPr>
        <p:spPr bwMode="auto">
          <a:xfrm>
            <a:off x="3276600" y="44958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2" name="Line 64"/>
          <p:cNvSpPr>
            <a:spLocks noChangeShapeType="1"/>
          </p:cNvSpPr>
          <p:nvPr/>
        </p:nvSpPr>
        <p:spPr bwMode="auto">
          <a:xfrm flipV="1">
            <a:off x="35814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3" name="Line 65"/>
          <p:cNvSpPr>
            <a:spLocks noChangeShapeType="1"/>
          </p:cNvSpPr>
          <p:nvPr/>
        </p:nvSpPr>
        <p:spPr bwMode="auto">
          <a:xfrm>
            <a:off x="3581400" y="4724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4" name="Line 66"/>
          <p:cNvSpPr>
            <a:spLocks noChangeShapeType="1"/>
          </p:cNvSpPr>
          <p:nvPr/>
        </p:nvSpPr>
        <p:spPr bwMode="auto">
          <a:xfrm>
            <a:off x="4191000" y="4495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5" name="Line 67"/>
          <p:cNvSpPr>
            <a:spLocks noChangeShapeType="1"/>
          </p:cNvSpPr>
          <p:nvPr/>
        </p:nvSpPr>
        <p:spPr bwMode="auto">
          <a:xfrm>
            <a:off x="4495800" y="4267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6" name="Line 68"/>
          <p:cNvSpPr>
            <a:spLocks noChangeShapeType="1"/>
          </p:cNvSpPr>
          <p:nvPr/>
        </p:nvSpPr>
        <p:spPr bwMode="auto">
          <a:xfrm flipV="1">
            <a:off x="4495800" y="4191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7" name="Line 69"/>
          <p:cNvSpPr>
            <a:spLocks noChangeShapeType="1"/>
          </p:cNvSpPr>
          <p:nvPr/>
        </p:nvSpPr>
        <p:spPr bwMode="auto">
          <a:xfrm>
            <a:off x="4495800" y="44958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8" name="Line 70"/>
          <p:cNvSpPr>
            <a:spLocks noChangeShapeType="1"/>
          </p:cNvSpPr>
          <p:nvPr/>
        </p:nvSpPr>
        <p:spPr bwMode="auto">
          <a:xfrm flipV="1">
            <a:off x="48006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39" name="Line 71"/>
          <p:cNvSpPr>
            <a:spLocks noChangeShapeType="1"/>
          </p:cNvSpPr>
          <p:nvPr/>
        </p:nvSpPr>
        <p:spPr bwMode="auto">
          <a:xfrm>
            <a:off x="4800600" y="4724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0" name="Line 72"/>
          <p:cNvSpPr>
            <a:spLocks noChangeShapeType="1"/>
          </p:cNvSpPr>
          <p:nvPr/>
        </p:nvSpPr>
        <p:spPr bwMode="auto">
          <a:xfrm>
            <a:off x="5791200" y="4267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1" name="Line 73"/>
          <p:cNvSpPr>
            <a:spLocks noChangeShapeType="1"/>
          </p:cNvSpPr>
          <p:nvPr/>
        </p:nvSpPr>
        <p:spPr bwMode="auto">
          <a:xfrm flipV="1">
            <a:off x="5791200" y="4191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2" name="Line 74"/>
          <p:cNvSpPr>
            <a:spLocks noChangeShapeType="1"/>
          </p:cNvSpPr>
          <p:nvPr/>
        </p:nvSpPr>
        <p:spPr bwMode="auto">
          <a:xfrm>
            <a:off x="5791200" y="44958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3" name="Line 75"/>
          <p:cNvSpPr>
            <a:spLocks noChangeShapeType="1"/>
          </p:cNvSpPr>
          <p:nvPr/>
        </p:nvSpPr>
        <p:spPr bwMode="auto">
          <a:xfrm flipV="1">
            <a:off x="60960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4" name="Line 76"/>
          <p:cNvSpPr>
            <a:spLocks noChangeShapeType="1"/>
          </p:cNvSpPr>
          <p:nvPr/>
        </p:nvSpPr>
        <p:spPr bwMode="auto">
          <a:xfrm>
            <a:off x="6096000" y="4724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6858000" y="4267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6" name="Line 78"/>
          <p:cNvSpPr>
            <a:spLocks noChangeShapeType="1"/>
          </p:cNvSpPr>
          <p:nvPr/>
        </p:nvSpPr>
        <p:spPr bwMode="auto">
          <a:xfrm flipV="1">
            <a:off x="6858000" y="41910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7" name="Line 79"/>
          <p:cNvSpPr>
            <a:spLocks noChangeShapeType="1"/>
          </p:cNvSpPr>
          <p:nvPr/>
        </p:nvSpPr>
        <p:spPr bwMode="auto">
          <a:xfrm>
            <a:off x="6858000" y="44958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8" name="Line 80"/>
          <p:cNvSpPr>
            <a:spLocks noChangeShapeType="1"/>
          </p:cNvSpPr>
          <p:nvPr/>
        </p:nvSpPr>
        <p:spPr bwMode="auto">
          <a:xfrm flipV="1">
            <a:off x="71628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49" name="Line 81"/>
          <p:cNvSpPr>
            <a:spLocks noChangeShapeType="1"/>
          </p:cNvSpPr>
          <p:nvPr/>
        </p:nvSpPr>
        <p:spPr bwMode="auto">
          <a:xfrm>
            <a:off x="7162800" y="4724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0" name="Line 82"/>
          <p:cNvSpPr>
            <a:spLocks noChangeShapeType="1"/>
          </p:cNvSpPr>
          <p:nvPr/>
        </p:nvSpPr>
        <p:spPr bwMode="auto">
          <a:xfrm flipH="1">
            <a:off x="2667000" y="48768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1" name="Line 83"/>
          <p:cNvSpPr>
            <a:spLocks noChangeShapeType="1"/>
          </p:cNvSpPr>
          <p:nvPr/>
        </p:nvSpPr>
        <p:spPr bwMode="auto">
          <a:xfrm>
            <a:off x="1371600" y="5334000"/>
            <a:ext cx="601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2" name="Line 84"/>
          <p:cNvSpPr>
            <a:spLocks noChangeShapeType="1"/>
          </p:cNvSpPr>
          <p:nvPr/>
        </p:nvSpPr>
        <p:spPr bwMode="auto">
          <a:xfrm>
            <a:off x="5486400" y="5791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3" name="Line 85"/>
          <p:cNvSpPr>
            <a:spLocks noChangeShapeType="1"/>
          </p:cNvSpPr>
          <p:nvPr/>
        </p:nvSpPr>
        <p:spPr bwMode="auto">
          <a:xfrm>
            <a:off x="32766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4" name="Line 86"/>
          <p:cNvSpPr>
            <a:spLocks noChangeShapeType="1"/>
          </p:cNvSpPr>
          <p:nvPr/>
        </p:nvSpPr>
        <p:spPr bwMode="auto">
          <a:xfrm flipV="1">
            <a:off x="3276600" y="5486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5" name="Line 87"/>
          <p:cNvSpPr>
            <a:spLocks noChangeShapeType="1"/>
          </p:cNvSpPr>
          <p:nvPr/>
        </p:nvSpPr>
        <p:spPr bwMode="auto">
          <a:xfrm>
            <a:off x="3276600" y="5791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6" name="Line 88"/>
          <p:cNvSpPr>
            <a:spLocks noChangeShapeType="1"/>
          </p:cNvSpPr>
          <p:nvPr/>
        </p:nvSpPr>
        <p:spPr bwMode="auto">
          <a:xfrm flipV="1">
            <a:off x="35814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7" name="Line 89"/>
          <p:cNvSpPr>
            <a:spLocks noChangeShapeType="1"/>
          </p:cNvSpPr>
          <p:nvPr/>
        </p:nvSpPr>
        <p:spPr bwMode="auto">
          <a:xfrm>
            <a:off x="3581400" y="601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8" name="Line 90"/>
          <p:cNvSpPr>
            <a:spLocks noChangeShapeType="1"/>
          </p:cNvSpPr>
          <p:nvPr/>
        </p:nvSpPr>
        <p:spPr bwMode="auto">
          <a:xfrm>
            <a:off x="4191000" y="5791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59" name="Line 91"/>
          <p:cNvSpPr>
            <a:spLocks noChangeShapeType="1"/>
          </p:cNvSpPr>
          <p:nvPr/>
        </p:nvSpPr>
        <p:spPr bwMode="auto">
          <a:xfrm>
            <a:off x="44958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0" name="Line 92"/>
          <p:cNvSpPr>
            <a:spLocks noChangeShapeType="1"/>
          </p:cNvSpPr>
          <p:nvPr/>
        </p:nvSpPr>
        <p:spPr bwMode="auto">
          <a:xfrm flipV="1">
            <a:off x="4495800" y="5486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1" name="Line 93"/>
          <p:cNvSpPr>
            <a:spLocks noChangeShapeType="1"/>
          </p:cNvSpPr>
          <p:nvPr/>
        </p:nvSpPr>
        <p:spPr bwMode="auto">
          <a:xfrm>
            <a:off x="4495800" y="5791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2" name="Line 94"/>
          <p:cNvSpPr>
            <a:spLocks noChangeShapeType="1"/>
          </p:cNvSpPr>
          <p:nvPr/>
        </p:nvSpPr>
        <p:spPr bwMode="auto">
          <a:xfrm flipV="1">
            <a:off x="48006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3" name="Line 95"/>
          <p:cNvSpPr>
            <a:spLocks noChangeShapeType="1"/>
          </p:cNvSpPr>
          <p:nvPr/>
        </p:nvSpPr>
        <p:spPr bwMode="auto">
          <a:xfrm>
            <a:off x="4800600" y="601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4" name="Line 96"/>
          <p:cNvSpPr>
            <a:spLocks noChangeShapeType="1"/>
          </p:cNvSpPr>
          <p:nvPr/>
        </p:nvSpPr>
        <p:spPr bwMode="auto">
          <a:xfrm>
            <a:off x="57912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5" name="Line 97"/>
          <p:cNvSpPr>
            <a:spLocks noChangeShapeType="1"/>
          </p:cNvSpPr>
          <p:nvPr/>
        </p:nvSpPr>
        <p:spPr bwMode="auto">
          <a:xfrm flipV="1">
            <a:off x="5791200" y="5486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6" name="Line 98"/>
          <p:cNvSpPr>
            <a:spLocks noChangeShapeType="1"/>
          </p:cNvSpPr>
          <p:nvPr/>
        </p:nvSpPr>
        <p:spPr bwMode="auto">
          <a:xfrm>
            <a:off x="5791200" y="5791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7" name="Line 99"/>
          <p:cNvSpPr>
            <a:spLocks noChangeShapeType="1"/>
          </p:cNvSpPr>
          <p:nvPr/>
        </p:nvSpPr>
        <p:spPr bwMode="auto">
          <a:xfrm flipV="1">
            <a:off x="60960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8" name="Line 100"/>
          <p:cNvSpPr>
            <a:spLocks noChangeShapeType="1"/>
          </p:cNvSpPr>
          <p:nvPr/>
        </p:nvSpPr>
        <p:spPr bwMode="auto">
          <a:xfrm>
            <a:off x="6096000" y="601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69" name="Line 101"/>
          <p:cNvSpPr>
            <a:spLocks noChangeShapeType="1"/>
          </p:cNvSpPr>
          <p:nvPr/>
        </p:nvSpPr>
        <p:spPr bwMode="auto">
          <a:xfrm>
            <a:off x="68580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0" name="Line 102"/>
          <p:cNvSpPr>
            <a:spLocks noChangeShapeType="1"/>
          </p:cNvSpPr>
          <p:nvPr/>
        </p:nvSpPr>
        <p:spPr bwMode="auto">
          <a:xfrm flipV="1">
            <a:off x="6858000" y="5486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1" name="Line 103"/>
          <p:cNvSpPr>
            <a:spLocks noChangeShapeType="1"/>
          </p:cNvSpPr>
          <p:nvPr/>
        </p:nvSpPr>
        <p:spPr bwMode="auto">
          <a:xfrm>
            <a:off x="6858000" y="57912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2" name="Line 104"/>
          <p:cNvSpPr>
            <a:spLocks noChangeShapeType="1"/>
          </p:cNvSpPr>
          <p:nvPr/>
        </p:nvSpPr>
        <p:spPr bwMode="auto">
          <a:xfrm flipV="1">
            <a:off x="71628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3" name="Line 105"/>
          <p:cNvSpPr>
            <a:spLocks noChangeShapeType="1"/>
          </p:cNvSpPr>
          <p:nvPr/>
        </p:nvSpPr>
        <p:spPr bwMode="auto">
          <a:xfrm>
            <a:off x="7162800" y="601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4" name="Line 106"/>
          <p:cNvSpPr>
            <a:spLocks noChangeShapeType="1"/>
          </p:cNvSpPr>
          <p:nvPr/>
        </p:nvSpPr>
        <p:spPr bwMode="auto">
          <a:xfrm flipH="1">
            <a:off x="2667000" y="61722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5" name="Line 107"/>
          <p:cNvSpPr>
            <a:spLocks noChangeShapeType="1"/>
          </p:cNvSpPr>
          <p:nvPr/>
        </p:nvSpPr>
        <p:spPr bwMode="auto">
          <a:xfrm flipH="1">
            <a:off x="6553200" y="4495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6" name="Line 108"/>
          <p:cNvSpPr>
            <a:spLocks noChangeShapeType="1"/>
          </p:cNvSpPr>
          <p:nvPr/>
        </p:nvSpPr>
        <p:spPr bwMode="auto">
          <a:xfrm flipH="1">
            <a:off x="6553200" y="5791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77" name="Rectangle 109"/>
          <p:cNvSpPr>
            <a:spLocks noChangeArrowheads="1"/>
          </p:cNvSpPr>
          <p:nvPr/>
        </p:nvSpPr>
        <p:spPr bwMode="auto">
          <a:xfrm>
            <a:off x="2133600" y="2209800"/>
            <a:ext cx="533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478" name="Rectangle 110"/>
          <p:cNvSpPr>
            <a:spLocks noChangeArrowheads="1"/>
          </p:cNvSpPr>
          <p:nvPr/>
        </p:nvSpPr>
        <p:spPr bwMode="auto">
          <a:xfrm>
            <a:off x="2133600" y="3505200"/>
            <a:ext cx="533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479" name="Rectangle 111"/>
          <p:cNvSpPr>
            <a:spLocks noChangeArrowheads="1"/>
          </p:cNvSpPr>
          <p:nvPr/>
        </p:nvSpPr>
        <p:spPr bwMode="auto">
          <a:xfrm>
            <a:off x="2133600" y="4800600"/>
            <a:ext cx="533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2133600" y="6096000"/>
            <a:ext cx="533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481" name="Line 113"/>
          <p:cNvSpPr>
            <a:spLocks noChangeShapeType="1"/>
          </p:cNvSpPr>
          <p:nvPr/>
        </p:nvSpPr>
        <p:spPr bwMode="auto">
          <a:xfrm flipH="1">
            <a:off x="1828800" y="2286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2" name="Line 114"/>
          <p:cNvSpPr>
            <a:spLocks noChangeShapeType="1"/>
          </p:cNvSpPr>
          <p:nvPr/>
        </p:nvSpPr>
        <p:spPr bwMode="auto">
          <a:xfrm>
            <a:off x="1828800" y="2286000"/>
            <a:ext cx="0" cy="426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3" name="Line 115"/>
          <p:cNvSpPr>
            <a:spLocks noChangeShapeType="1"/>
          </p:cNvSpPr>
          <p:nvPr/>
        </p:nvSpPr>
        <p:spPr bwMode="auto">
          <a:xfrm>
            <a:off x="1447800" y="6553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4" name="Line 116"/>
          <p:cNvSpPr>
            <a:spLocks noChangeShapeType="1"/>
          </p:cNvSpPr>
          <p:nvPr/>
        </p:nvSpPr>
        <p:spPr bwMode="auto">
          <a:xfrm flipH="1">
            <a:off x="1828800" y="6172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5" name="Line 117"/>
          <p:cNvSpPr>
            <a:spLocks noChangeShapeType="1"/>
          </p:cNvSpPr>
          <p:nvPr/>
        </p:nvSpPr>
        <p:spPr bwMode="auto">
          <a:xfrm flipH="1">
            <a:off x="1828800" y="4876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6" name="Line 118"/>
          <p:cNvSpPr>
            <a:spLocks noChangeShapeType="1"/>
          </p:cNvSpPr>
          <p:nvPr/>
        </p:nvSpPr>
        <p:spPr bwMode="auto">
          <a:xfrm flipH="1">
            <a:off x="1828800" y="3581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7" name="Line 119"/>
          <p:cNvSpPr>
            <a:spLocks noChangeShapeType="1"/>
          </p:cNvSpPr>
          <p:nvPr/>
        </p:nvSpPr>
        <p:spPr bwMode="auto">
          <a:xfrm flipV="1">
            <a:off x="1371600" y="14478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8" name="Line 120"/>
          <p:cNvSpPr>
            <a:spLocks noChangeShapeType="1"/>
          </p:cNvSpPr>
          <p:nvPr/>
        </p:nvSpPr>
        <p:spPr bwMode="auto">
          <a:xfrm>
            <a:off x="1981200" y="457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89" name="Line 121"/>
          <p:cNvSpPr>
            <a:spLocks noChangeShapeType="1"/>
          </p:cNvSpPr>
          <p:nvPr/>
        </p:nvSpPr>
        <p:spPr bwMode="auto">
          <a:xfrm>
            <a:off x="1981200" y="76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490" name="Rectangle 122"/>
          <p:cNvSpPr>
            <a:spLocks noChangeArrowheads="1"/>
          </p:cNvSpPr>
          <p:nvPr/>
        </p:nvSpPr>
        <p:spPr bwMode="auto">
          <a:xfrm>
            <a:off x="1447800" y="-8572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en-US" altLang="zh-CN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1" name="Rectangle 123"/>
          <p:cNvSpPr>
            <a:spLocks noChangeArrowheads="1"/>
          </p:cNvSpPr>
          <p:nvPr/>
        </p:nvSpPr>
        <p:spPr bwMode="auto">
          <a:xfrm>
            <a:off x="1447800" y="295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2" name="Rectangle 124"/>
          <p:cNvSpPr>
            <a:spLocks noChangeArrowheads="1"/>
          </p:cNvSpPr>
          <p:nvPr/>
        </p:nvSpPr>
        <p:spPr bwMode="auto">
          <a:xfrm>
            <a:off x="304800" y="685800"/>
            <a:ext cx="65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CC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3" name="Rectangle 125"/>
          <p:cNvSpPr>
            <a:spLocks noChangeArrowheads="1"/>
          </p:cNvSpPr>
          <p:nvPr/>
        </p:nvSpPr>
        <p:spPr bwMode="auto">
          <a:xfrm>
            <a:off x="3733800" y="252413"/>
            <a:ext cx="221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地址译码器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4" name="Rectangle 126"/>
          <p:cNvSpPr>
            <a:spLocks noChangeArrowheads="1"/>
          </p:cNvSpPr>
          <p:nvPr/>
        </p:nvSpPr>
        <p:spPr bwMode="auto">
          <a:xfrm>
            <a:off x="2362200" y="7524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5" name="Rectangle 127"/>
          <p:cNvSpPr>
            <a:spLocks noChangeArrowheads="1"/>
          </p:cNvSpPr>
          <p:nvPr/>
        </p:nvSpPr>
        <p:spPr bwMode="auto">
          <a:xfrm>
            <a:off x="3581400" y="7524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6" name="Rectangle 128"/>
          <p:cNvSpPr>
            <a:spLocks noChangeArrowheads="1"/>
          </p:cNvSpPr>
          <p:nvPr/>
        </p:nvSpPr>
        <p:spPr bwMode="auto">
          <a:xfrm>
            <a:off x="4800600" y="8286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7" name="Rectangle 129"/>
          <p:cNvSpPr>
            <a:spLocks noChangeArrowheads="1"/>
          </p:cNvSpPr>
          <p:nvPr/>
        </p:nvSpPr>
        <p:spPr bwMode="auto">
          <a:xfrm>
            <a:off x="5867400" y="8286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8" name="Oval 130"/>
          <p:cNvSpPr>
            <a:spLocks noChangeArrowheads="1"/>
          </p:cNvSpPr>
          <p:nvPr/>
        </p:nvSpPr>
        <p:spPr bwMode="auto">
          <a:xfrm>
            <a:off x="7543800" y="22098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499" name="Oval 131"/>
          <p:cNvSpPr>
            <a:spLocks noChangeArrowheads="1"/>
          </p:cNvSpPr>
          <p:nvPr/>
        </p:nvSpPr>
        <p:spPr bwMode="auto">
          <a:xfrm>
            <a:off x="7543800" y="35052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0" name="Oval 132"/>
          <p:cNvSpPr>
            <a:spLocks noChangeArrowheads="1"/>
          </p:cNvSpPr>
          <p:nvPr/>
        </p:nvSpPr>
        <p:spPr bwMode="auto">
          <a:xfrm>
            <a:off x="7543800" y="48006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7543800" y="60960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3" name="Rectangle 135"/>
          <p:cNvSpPr>
            <a:spLocks noChangeArrowheads="1"/>
          </p:cNvSpPr>
          <p:nvPr/>
        </p:nvSpPr>
        <p:spPr bwMode="auto">
          <a:xfrm>
            <a:off x="7696200" y="18954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4" name="Rectangle 136"/>
          <p:cNvSpPr>
            <a:spLocks noChangeArrowheads="1"/>
          </p:cNvSpPr>
          <p:nvPr/>
        </p:nvSpPr>
        <p:spPr bwMode="auto">
          <a:xfrm>
            <a:off x="7696200" y="31908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5" name="Rectangle 137"/>
          <p:cNvSpPr>
            <a:spLocks noChangeArrowheads="1"/>
          </p:cNvSpPr>
          <p:nvPr/>
        </p:nvSpPr>
        <p:spPr bwMode="auto">
          <a:xfrm>
            <a:off x="7696200" y="4486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6" name="Rectangle 138"/>
          <p:cNvSpPr>
            <a:spLocks noChangeArrowheads="1"/>
          </p:cNvSpPr>
          <p:nvPr/>
        </p:nvSpPr>
        <p:spPr bwMode="auto">
          <a:xfrm>
            <a:off x="7696200" y="57816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7" name="Rectangle 139"/>
          <p:cNvSpPr>
            <a:spLocks noChangeArrowheads="1"/>
          </p:cNvSpPr>
          <p:nvPr/>
        </p:nvSpPr>
        <p:spPr bwMode="auto">
          <a:xfrm>
            <a:off x="4724400" y="15144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8" name="Rectangle 140"/>
          <p:cNvSpPr>
            <a:spLocks noChangeArrowheads="1"/>
          </p:cNvSpPr>
          <p:nvPr/>
        </p:nvSpPr>
        <p:spPr bwMode="auto">
          <a:xfrm>
            <a:off x="4800600" y="28098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9" name="Rectangle 141"/>
          <p:cNvSpPr>
            <a:spLocks noChangeArrowheads="1"/>
          </p:cNvSpPr>
          <p:nvPr/>
        </p:nvSpPr>
        <p:spPr bwMode="auto">
          <a:xfrm>
            <a:off x="4800600" y="4105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0" name="Rectangle 142"/>
          <p:cNvSpPr>
            <a:spLocks noChangeArrowheads="1"/>
          </p:cNvSpPr>
          <p:nvPr/>
        </p:nvSpPr>
        <p:spPr bwMode="auto">
          <a:xfrm>
            <a:off x="4724400" y="54006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1" name="Rectangle 143"/>
          <p:cNvSpPr>
            <a:spLocks noChangeArrowheads="1"/>
          </p:cNvSpPr>
          <p:nvPr/>
        </p:nvSpPr>
        <p:spPr bwMode="auto">
          <a:xfrm>
            <a:off x="2971800" y="828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2" name="Rectangle 144"/>
          <p:cNvSpPr>
            <a:spLocks noChangeArrowheads="1"/>
          </p:cNvSpPr>
          <p:nvPr/>
        </p:nvSpPr>
        <p:spPr bwMode="auto">
          <a:xfrm>
            <a:off x="4191000" y="828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3" name="Rectangle 145"/>
          <p:cNvSpPr>
            <a:spLocks noChangeArrowheads="1"/>
          </p:cNvSpPr>
          <p:nvPr/>
        </p:nvSpPr>
        <p:spPr bwMode="auto">
          <a:xfrm>
            <a:off x="5486400" y="828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4" name="Rectangle 146"/>
          <p:cNvSpPr>
            <a:spLocks noChangeArrowheads="1"/>
          </p:cNvSpPr>
          <p:nvPr/>
        </p:nvSpPr>
        <p:spPr bwMode="auto">
          <a:xfrm>
            <a:off x="6553200" y="828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5" name="Rectangle 147"/>
          <p:cNvSpPr>
            <a:spLocks noChangeArrowheads="1"/>
          </p:cNvSpPr>
          <p:nvPr/>
        </p:nvSpPr>
        <p:spPr bwMode="auto">
          <a:xfrm>
            <a:off x="8153400" y="1895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6" name="Rectangle 148"/>
          <p:cNvSpPr>
            <a:spLocks noChangeArrowheads="1"/>
          </p:cNvSpPr>
          <p:nvPr/>
        </p:nvSpPr>
        <p:spPr bwMode="auto">
          <a:xfrm>
            <a:off x="8153400" y="5781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7" name="Rectangle 149"/>
          <p:cNvSpPr>
            <a:spLocks noChangeArrowheads="1"/>
          </p:cNvSpPr>
          <p:nvPr/>
        </p:nvSpPr>
        <p:spPr bwMode="auto">
          <a:xfrm>
            <a:off x="8153400" y="448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18" name="Rectangle 150"/>
          <p:cNvSpPr>
            <a:spLocks noChangeArrowheads="1"/>
          </p:cNvSpPr>
          <p:nvPr/>
        </p:nvSpPr>
        <p:spPr bwMode="auto">
          <a:xfrm>
            <a:off x="8153400" y="3190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Oval 155"/>
          <p:cNvSpPr>
            <a:spLocks noChangeArrowheads="1"/>
          </p:cNvSpPr>
          <p:nvPr/>
        </p:nvSpPr>
        <p:spPr bwMode="auto">
          <a:xfrm>
            <a:off x="762000" y="1371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4" name="Oval 156"/>
          <p:cNvSpPr>
            <a:spLocks noChangeArrowheads="1"/>
          </p:cNvSpPr>
          <p:nvPr/>
        </p:nvSpPr>
        <p:spPr bwMode="auto">
          <a:xfrm>
            <a:off x="1331913" y="40052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5" name="Oval 157"/>
          <p:cNvSpPr>
            <a:spLocks noChangeArrowheads="1"/>
          </p:cNvSpPr>
          <p:nvPr/>
        </p:nvSpPr>
        <p:spPr bwMode="auto">
          <a:xfrm>
            <a:off x="1331913" y="27082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6" name="Oval 158"/>
          <p:cNvSpPr>
            <a:spLocks noChangeArrowheads="1"/>
          </p:cNvSpPr>
          <p:nvPr/>
        </p:nvSpPr>
        <p:spPr bwMode="auto">
          <a:xfrm>
            <a:off x="1331913" y="14128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7" name="Oval 159"/>
          <p:cNvSpPr>
            <a:spLocks noChangeArrowheads="1"/>
          </p:cNvSpPr>
          <p:nvPr/>
        </p:nvSpPr>
        <p:spPr bwMode="auto">
          <a:xfrm>
            <a:off x="2916238" y="18446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8" name="Oval 160"/>
          <p:cNvSpPr>
            <a:spLocks noChangeArrowheads="1"/>
          </p:cNvSpPr>
          <p:nvPr/>
        </p:nvSpPr>
        <p:spPr bwMode="auto">
          <a:xfrm>
            <a:off x="4140200" y="18446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29" name="Oval 161"/>
          <p:cNvSpPr>
            <a:spLocks noChangeArrowheads="1"/>
          </p:cNvSpPr>
          <p:nvPr/>
        </p:nvSpPr>
        <p:spPr bwMode="auto">
          <a:xfrm>
            <a:off x="2916238" y="31416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2916238" y="44370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Oval 163"/>
          <p:cNvSpPr>
            <a:spLocks noChangeArrowheads="1"/>
          </p:cNvSpPr>
          <p:nvPr/>
        </p:nvSpPr>
        <p:spPr bwMode="auto">
          <a:xfrm>
            <a:off x="4140200" y="44370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2" name="Oval 164"/>
          <p:cNvSpPr>
            <a:spLocks noChangeArrowheads="1"/>
          </p:cNvSpPr>
          <p:nvPr/>
        </p:nvSpPr>
        <p:spPr bwMode="auto">
          <a:xfrm>
            <a:off x="5435600" y="44370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6516688" y="44370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4" name="Oval 166"/>
          <p:cNvSpPr>
            <a:spLocks noChangeArrowheads="1"/>
          </p:cNvSpPr>
          <p:nvPr/>
        </p:nvSpPr>
        <p:spPr bwMode="auto">
          <a:xfrm>
            <a:off x="4140200" y="57340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5435600" y="57340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Oval 168"/>
          <p:cNvSpPr>
            <a:spLocks noChangeArrowheads="1"/>
          </p:cNvSpPr>
          <p:nvPr/>
        </p:nvSpPr>
        <p:spPr bwMode="auto">
          <a:xfrm>
            <a:off x="6516688" y="573405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" name="Oval 39"/>
          <p:cNvSpPr>
            <a:spLocks noChangeArrowheads="1"/>
          </p:cNvSpPr>
          <p:nvPr/>
        </p:nvSpPr>
        <p:spPr bwMode="auto">
          <a:xfrm>
            <a:off x="3983831" y="2561456"/>
            <a:ext cx="1261269" cy="137160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1" name="Oval 39"/>
          <p:cNvSpPr>
            <a:spLocks noChangeArrowheads="1"/>
          </p:cNvSpPr>
          <p:nvPr/>
        </p:nvSpPr>
        <p:spPr bwMode="auto">
          <a:xfrm>
            <a:off x="-1637" y="545232"/>
            <a:ext cx="1261269" cy="137160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2" name="Oval 39"/>
          <p:cNvSpPr>
            <a:spLocks noChangeArrowheads="1"/>
          </p:cNvSpPr>
          <p:nvPr/>
        </p:nvSpPr>
        <p:spPr bwMode="auto">
          <a:xfrm>
            <a:off x="1259632" y="5994176"/>
            <a:ext cx="1008112" cy="891208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" name="灯片编号占位符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164" name="Rectangle 143"/>
          <p:cNvSpPr>
            <a:spLocks noChangeArrowheads="1"/>
          </p:cNvSpPr>
          <p:nvPr/>
        </p:nvSpPr>
        <p:spPr bwMode="auto">
          <a:xfrm>
            <a:off x="1142976" y="-714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5" name="Rectangle 143"/>
          <p:cNvSpPr>
            <a:spLocks noChangeArrowheads="1"/>
          </p:cNvSpPr>
          <p:nvPr/>
        </p:nvSpPr>
        <p:spPr bwMode="auto">
          <a:xfrm>
            <a:off x="1142976" y="34923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30" y="1371600"/>
            <a:ext cx="7772400" cy="214313"/>
          </a:xfrm>
        </p:spPr>
        <p:txBody>
          <a:bodyPr/>
          <a:lstStyle/>
          <a:p>
            <a:r>
              <a:rPr lang="zh-CN" altLang="en-US" sz="800"/>
              <a:t>.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38130" y="152400"/>
            <a:ext cx="8390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上图是4×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电原理图。若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=01，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则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324544" y="765175"/>
            <a:ext cx="897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“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”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使三极管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、V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导通使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、F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“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”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-71470" y="1341438"/>
            <a:ext cx="5124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而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截止，故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输出为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“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黑体" pitchFamily="49" charset="-122"/>
              </a:rPr>
              <a:t>”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grpSp>
        <p:nvGrpSpPr>
          <p:cNvPr id="59405" name="Group 13"/>
          <p:cNvGrpSpPr>
            <a:grpSpLocks/>
          </p:cNvGrpSpPr>
          <p:nvPr/>
        </p:nvGrpSpPr>
        <p:grpSpPr bwMode="auto">
          <a:xfrm>
            <a:off x="0" y="1981201"/>
            <a:ext cx="9113838" cy="1144588"/>
            <a:chOff x="0" y="1248"/>
            <a:chExt cx="5741" cy="721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49" y="1248"/>
              <a:ext cx="54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从逻辑电路的角度出发，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字线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和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位线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之间构成逻</a:t>
              </a: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0" y="1632"/>
              <a:ext cx="2701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辑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/>
                  <a:ea typeface="黑体" pitchFamily="49" charset="-122"/>
                </a:rPr>
                <a:t>“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或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的关系。故：</a:t>
              </a:r>
            </a:p>
          </p:txBody>
        </p:sp>
      </p:grp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33400" y="3200400"/>
            <a:ext cx="1600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33400" y="3886200"/>
            <a:ext cx="10604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57200" y="4548188"/>
            <a:ext cx="2679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" y="5462588"/>
            <a:ext cx="213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build="p" autoUpdateAnimBg="0"/>
      <p:bldP spid="59402" grpId="0" build="p" autoUpdateAnimBg="0"/>
      <p:bldP spid="59403" grpId="0" build="p" autoUpdateAnimBg="0"/>
      <p:bldP spid="5940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222250" y="1524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根据地址译码器的功能可以写出字线的表达式为:</a:t>
            </a:r>
          </a:p>
        </p:txBody>
      </p:sp>
      <p:grpSp>
        <p:nvGrpSpPr>
          <p:cNvPr id="60458" name="Group 42"/>
          <p:cNvGrpSpPr>
            <a:grpSpLocks/>
          </p:cNvGrpSpPr>
          <p:nvPr/>
        </p:nvGrpSpPr>
        <p:grpSpPr bwMode="auto">
          <a:xfrm>
            <a:off x="457200" y="990600"/>
            <a:ext cx="8024813" cy="658813"/>
            <a:chOff x="288" y="624"/>
            <a:chExt cx="5055" cy="415"/>
          </a:xfrm>
        </p:grpSpPr>
        <p:graphicFrame>
          <p:nvGraphicFramePr>
            <p:cNvPr id="60449" name="Object 33"/>
            <p:cNvGraphicFramePr>
              <a:graphicFrameLocks noChangeAspect="1"/>
            </p:cNvGraphicFramePr>
            <p:nvPr/>
          </p:nvGraphicFramePr>
          <p:xfrm>
            <a:off x="288" y="672"/>
            <a:ext cx="1141" cy="367"/>
          </p:xfrm>
          <a:graphic>
            <a:graphicData uri="http://schemas.openxmlformats.org/presentationml/2006/ole">
              <p:oleObj spid="_x0000_s60699" name="Equation" r:id="rId6" imgW="1244880" imgH="393840" progId="Equation.3">
                <p:embed/>
              </p:oleObj>
            </a:graphicData>
          </a:graphic>
        </p:graphicFrame>
        <p:graphicFrame>
          <p:nvGraphicFramePr>
            <p:cNvPr id="60450" name="Object 34"/>
            <p:cNvGraphicFramePr>
              <a:graphicFrameLocks noChangeAspect="1"/>
            </p:cNvGraphicFramePr>
            <p:nvPr/>
          </p:nvGraphicFramePr>
          <p:xfrm>
            <a:off x="1824" y="672"/>
            <a:ext cx="956" cy="367"/>
          </p:xfrm>
          <a:graphic>
            <a:graphicData uri="http://schemas.openxmlformats.org/presentationml/2006/ole">
              <p:oleObj spid="_x0000_s60700" name="Equation" r:id="rId7" imgW="1041480" imgH="393840" progId="Equation.3">
                <p:embed/>
              </p:oleObj>
            </a:graphicData>
          </a:graphic>
        </p:graphicFrame>
        <p:graphicFrame>
          <p:nvGraphicFramePr>
            <p:cNvPr id="60451" name="Object 35"/>
            <p:cNvGraphicFramePr>
              <a:graphicFrameLocks noChangeAspect="1"/>
            </p:cNvGraphicFramePr>
            <p:nvPr/>
          </p:nvGraphicFramePr>
          <p:xfrm>
            <a:off x="3072" y="624"/>
            <a:ext cx="1031" cy="367"/>
          </p:xfrm>
          <a:graphic>
            <a:graphicData uri="http://schemas.openxmlformats.org/presentationml/2006/ole">
              <p:oleObj spid="_x0000_s60701" name="Equation" r:id="rId8" imgW="1117800" imgH="393840" progId="Equation.3">
                <p:embed/>
              </p:oleObj>
            </a:graphicData>
          </a:graphic>
        </p:graphicFrame>
        <p:graphicFrame>
          <p:nvGraphicFramePr>
            <p:cNvPr id="60452" name="Object 36"/>
            <p:cNvGraphicFramePr>
              <a:graphicFrameLocks noChangeAspect="1"/>
            </p:cNvGraphicFramePr>
            <p:nvPr/>
          </p:nvGraphicFramePr>
          <p:xfrm>
            <a:off x="4368" y="624"/>
            <a:ext cx="975" cy="330"/>
          </p:xfrm>
          <a:graphic>
            <a:graphicData uri="http://schemas.openxmlformats.org/presentationml/2006/ole">
              <p:oleObj spid="_x0000_s60702" name="Equation" r:id="rId9" imgW="1067040" imgH="355680" progId="Equation.3">
                <p:embed/>
              </p:oleObj>
            </a:graphicData>
          </a:graphic>
        </p:graphicFrame>
      </p:grpSp>
      <p:graphicFrame>
        <p:nvGraphicFramePr>
          <p:cNvPr id="60453" name="Object 37"/>
          <p:cNvGraphicFramePr>
            <a:graphicFrameLocks noChangeAspect="1"/>
          </p:cNvGraphicFramePr>
          <p:nvPr/>
        </p:nvGraphicFramePr>
        <p:xfrm>
          <a:off x="457200" y="2743200"/>
          <a:ext cx="2746375" cy="582613"/>
        </p:xfrm>
        <a:graphic>
          <a:graphicData uri="http://schemas.openxmlformats.org/presentationml/2006/ole">
            <p:oleObj spid="_x0000_s60703" name="Equation" r:id="rId10" imgW="1892880" imgH="393840" progId="Equation.3">
              <p:embed/>
            </p:oleObj>
          </a:graphicData>
        </a:graphic>
      </p:graphicFrame>
      <p:graphicFrame>
        <p:nvGraphicFramePr>
          <p:cNvPr id="60454" name="Object 38"/>
          <p:cNvGraphicFramePr>
            <a:graphicFrameLocks noChangeAspect="1"/>
          </p:cNvGraphicFramePr>
          <p:nvPr/>
        </p:nvGraphicFramePr>
        <p:xfrm>
          <a:off x="457200" y="3581400"/>
          <a:ext cx="1722438" cy="582613"/>
        </p:xfrm>
        <a:graphic>
          <a:graphicData uri="http://schemas.openxmlformats.org/presentationml/2006/ole">
            <p:oleObj spid="_x0000_s60704" name="Equation" r:id="rId11" imgW="1181520" imgH="393840" progId="Equation.3">
              <p:embed/>
            </p:oleObj>
          </a:graphicData>
        </a:graphic>
      </p:graphicFrame>
      <p:graphicFrame>
        <p:nvGraphicFramePr>
          <p:cNvPr id="60455" name="Object 39"/>
          <p:cNvGraphicFramePr>
            <a:graphicFrameLocks noChangeAspect="1"/>
          </p:cNvGraphicFramePr>
          <p:nvPr/>
        </p:nvGraphicFramePr>
        <p:xfrm>
          <a:off x="381000" y="4343400"/>
          <a:ext cx="4849813" cy="582613"/>
        </p:xfrm>
        <a:graphic>
          <a:graphicData uri="http://schemas.openxmlformats.org/presentationml/2006/ole">
            <p:oleObj spid="_x0000_s60705" name="Equation" r:id="rId12" imgW="3353400" imgH="393840" progId="Equation.3">
              <p:embed/>
            </p:oleObj>
          </a:graphicData>
        </a:graphic>
      </p:graphicFrame>
      <p:graphicFrame>
        <p:nvGraphicFramePr>
          <p:cNvPr id="60456" name="Object 40"/>
          <p:cNvGraphicFramePr>
            <a:graphicFrameLocks noChangeAspect="1"/>
          </p:cNvGraphicFramePr>
          <p:nvPr/>
        </p:nvGraphicFramePr>
        <p:xfrm>
          <a:off x="381000" y="5181600"/>
          <a:ext cx="3594100" cy="582613"/>
        </p:xfrm>
        <a:graphic>
          <a:graphicData uri="http://schemas.openxmlformats.org/presentationml/2006/ole">
            <p:oleObj spid="_x0000_s60706" name="Equation" r:id="rId13" imgW="2477160" imgH="393840" progId="Equation.3">
              <p:embed/>
            </p:oleObj>
          </a:graphicData>
        </a:graphic>
      </p:graphicFrame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381000" y="1981200"/>
            <a:ext cx="3092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代入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～ 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得: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676400" y="304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1676400" y="7620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676400" y="12954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676400" y="17526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7010400" y="2524125"/>
            <a:ext cx="685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7010400" y="3581400"/>
            <a:ext cx="685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7010400" y="4657725"/>
            <a:ext cx="685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7010400" y="5648325"/>
            <a:ext cx="685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486400" y="1990725"/>
            <a:ext cx="990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4114800" y="1990725"/>
            <a:ext cx="990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2819400" y="1990725"/>
            <a:ext cx="990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676400" y="1990725"/>
            <a:ext cx="990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1905000" y="3048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362200" y="1295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flipV="1">
            <a:off x="3124200" y="3048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V="1">
            <a:off x="3505200" y="175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4419600" y="7620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V="1">
            <a:off x="4876800" y="1295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flipV="1">
            <a:off x="5791200" y="6858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V="1">
            <a:off x="6172200" y="175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3352800" y="2514600"/>
            <a:ext cx="0" cy="396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4572000" y="25146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5943600" y="25146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2133600" y="28194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>
            <a:off x="3352800" y="3124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flipH="1">
            <a:off x="2133600" y="38100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H="1">
            <a:off x="6400800" y="4114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6248400" y="4343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>
            <a:off x="6400800" y="4114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 flipH="1">
            <a:off x="2133600" y="48006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 flipH="1">
            <a:off x="3352800" y="5029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 flipH="1">
            <a:off x="4572000" y="51816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79" name="Line 39"/>
          <p:cNvSpPr>
            <a:spLocks noChangeShapeType="1"/>
          </p:cNvSpPr>
          <p:nvPr/>
        </p:nvSpPr>
        <p:spPr bwMode="auto">
          <a:xfrm flipH="1">
            <a:off x="5943600" y="5410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 flipH="1">
            <a:off x="3352800" y="58674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1" name="Line 41"/>
          <p:cNvSpPr>
            <a:spLocks noChangeShapeType="1"/>
          </p:cNvSpPr>
          <p:nvPr/>
        </p:nvSpPr>
        <p:spPr bwMode="auto">
          <a:xfrm flipH="1">
            <a:off x="4572000" y="60960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2" name="Line 42"/>
          <p:cNvSpPr>
            <a:spLocks noChangeShapeType="1"/>
          </p:cNvSpPr>
          <p:nvPr/>
        </p:nvSpPr>
        <p:spPr bwMode="auto">
          <a:xfrm flipH="1">
            <a:off x="5943600" y="64008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3" name="Line 43"/>
          <p:cNvSpPr>
            <a:spLocks noChangeShapeType="1"/>
          </p:cNvSpPr>
          <p:nvPr/>
        </p:nvSpPr>
        <p:spPr bwMode="auto">
          <a:xfrm>
            <a:off x="7696200" y="298132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4" name="Line 44"/>
          <p:cNvSpPr>
            <a:spLocks noChangeShapeType="1"/>
          </p:cNvSpPr>
          <p:nvPr/>
        </p:nvSpPr>
        <p:spPr bwMode="auto">
          <a:xfrm>
            <a:off x="7696200" y="40386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>
            <a:off x="7696200" y="511492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>
            <a:off x="7696200" y="610552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487" name="Oval 47"/>
          <p:cNvSpPr>
            <a:spLocks noChangeArrowheads="1"/>
          </p:cNvSpPr>
          <p:nvPr/>
        </p:nvSpPr>
        <p:spPr bwMode="auto">
          <a:xfrm>
            <a:off x="1828800" y="228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88" name="Oval 48"/>
          <p:cNvSpPr>
            <a:spLocks noChangeArrowheads="1"/>
          </p:cNvSpPr>
          <p:nvPr/>
        </p:nvSpPr>
        <p:spPr bwMode="auto">
          <a:xfrm>
            <a:off x="2286000" y="1219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89" name="Oval 49"/>
          <p:cNvSpPr>
            <a:spLocks noChangeArrowheads="1"/>
          </p:cNvSpPr>
          <p:nvPr/>
        </p:nvSpPr>
        <p:spPr bwMode="auto">
          <a:xfrm>
            <a:off x="3048000" y="228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0" name="Oval 50"/>
          <p:cNvSpPr>
            <a:spLocks noChangeArrowheads="1"/>
          </p:cNvSpPr>
          <p:nvPr/>
        </p:nvSpPr>
        <p:spPr bwMode="auto">
          <a:xfrm>
            <a:off x="4343400" y="685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1" name="Oval 51"/>
          <p:cNvSpPr>
            <a:spLocks noChangeArrowheads="1"/>
          </p:cNvSpPr>
          <p:nvPr/>
        </p:nvSpPr>
        <p:spPr bwMode="auto">
          <a:xfrm>
            <a:off x="34290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2" name="Oval 52"/>
          <p:cNvSpPr>
            <a:spLocks noChangeArrowheads="1"/>
          </p:cNvSpPr>
          <p:nvPr/>
        </p:nvSpPr>
        <p:spPr bwMode="auto">
          <a:xfrm>
            <a:off x="4800600" y="1219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3" name="Oval 53"/>
          <p:cNvSpPr>
            <a:spLocks noChangeArrowheads="1"/>
          </p:cNvSpPr>
          <p:nvPr/>
        </p:nvSpPr>
        <p:spPr bwMode="auto">
          <a:xfrm>
            <a:off x="5715000" y="685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4" name="Oval 54"/>
          <p:cNvSpPr>
            <a:spLocks noChangeArrowheads="1"/>
          </p:cNvSpPr>
          <p:nvPr/>
        </p:nvSpPr>
        <p:spPr bwMode="auto">
          <a:xfrm>
            <a:off x="60960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5" name="Oval 55"/>
          <p:cNvSpPr>
            <a:spLocks noChangeArrowheads="1"/>
          </p:cNvSpPr>
          <p:nvPr/>
        </p:nvSpPr>
        <p:spPr bwMode="auto">
          <a:xfrm>
            <a:off x="2057400" y="2743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6" name="Oval 56"/>
          <p:cNvSpPr>
            <a:spLocks noChangeArrowheads="1"/>
          </p:cNvSpPr>
          <p:nvPr/>
        </p:nvSpPr>
        <p:spPr bwMode="auto">
          <a:xfrm>
            <a:off x="3276600" y="3048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7" name="Oval 57"/>
          <p:cNvSpPr>
            <a:spLocks noChangeArrowheads="1"/>
          </p:cNvSpPr>
          <p:nvPr/>
        </p:nvSpPr>
        <p:spPr bwMode="auto">
          <a:xfrm>
            <a:off x="2057400" y="3733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8" name="Oval 58"/>
          <p:cNvSpPr>
            <a:spLocks noChangeArrowheads="1"/>
          </p:cNvSpPr>
          <p:nvPr/>
        </p:nvSpPr>
        <p:spPr bwMode="auto">
          <a:xfrm>
            <a:off x="2057400" y="4724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9" name="Oval 59"/>
          <p:cNvSpPr>
            <a:spLocks noChangeArrowheads="1"/>
          </p:cNvSpPr>
          <p:nvPr/>
        </p:nvSpPr>
        <p:spPr bwMode="auto">
          <a:xfrm>
            <a:off x="3276600" y="495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0" name="Oval 60"/>
          <p:cNvSpPr>
            <a:spLocks noChangeArrowheads="1"/>
          </p:cNvSpPr>
          <p:nvPr/>
        </p:nvSpPr>
        <p:spPr bwMode="auto">
          <a:xfrm>
            <a:off x="3276600" y="57912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1" name="Oval 61"/>
          <p:cNvSpPr>
            <a:spLocks noChangeArrowheads="1"/>
          </p:cNvSpPr>
          <p:nvPr/>
        </p:nvSpPr>
        <p:spPr bwMode="auto">
          <a:xfrm>
            <a:off x="4495800" y="5105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2" name="Oval 62"/>
          <p:cNvSpPr>
            <a:spLocks noChangeArrowheads="1"/>
          </p:cNvSpPr>
          <p:nvPr/>
        </p:nvSpPr>
        <p:spPr bwMode="auto">
          <a:xfrm>
            <a:off x="4495800" y="6019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3" name="Oval 63"/>
          <p:cNvSpPr>
            <a:spLocks noChangeArrowheads="1"/>
          </p:cNvSpPr>
          <p:nvPr/>
        </p:nvSpPr>
        <p:spPr bwMode="auto">
          <a:xfrm>
            <a:off x="5867400" y="5334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4" name="Oval 64"/>
          <p:cNvSpPr>
            <a:spLocks noChangeArrowheads="1"/>
          </p:cNvSpPr>
          <p:nvPr/>
        </p:nvSpPr>
        <p:spPr bwMode="auto">
          <a:xfrm>
            <a:off x="5867400" y="6324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1143000" y="152400"/>
            <a:ext cx="620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en-US" altLang="zh-CN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1143000" y="533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08" name="Line 68"/>
          <p:cNvSpPr>
            <a:spLocks noChangeShapeType="1"/>
          </p:cNvSpPr>
          <p:nvPr/>
        </p:nvSpPr>
        <p:spPr bwMode="auto">
          <a:xfrm>
            <a:off x="2133600" y="25146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09" name="Line 69"/>
          <p:cNvSpPr>
            <a:spLocks noChangeShapeType="1"/>
          </p:cNvSpPr>
          <p:nvPr/>
        </p:nvSpPr>
        <p:spPr bwMode="auto">
          <a:xfrm>
            <a:off x="1219200" y="228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10" name="Rectangle 70"/>
          <p:cNvSpPr>
            <a:spLocks noChangeArrowheads="1"/>
          </p:cNvSpPr>
          <p:nvPr/>
        </p:nvSpPr>
        <p:spPr bwMode="auto">
          <a:xfrm>
            <a:off x="1143000" y="10668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1" name="Line 71"/>
          <p:cNvSpPr>
            <a:spLocks noChangeShapeType="1"/>
          </p:cNvSpPr>
          <p:nvPr/>
        </p:nvSpPr>
        <p:spPr bwMode="auto">
          <a:xfrm>
            <a:off x="1219200" y="1143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1143000" y="14478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3" name="Rectangle 73"/>
          <p:cNvSpPr>
            <a:spLocks noChangeArrowheads="1"/>
          </p:cNvSpPr>
          <p:nvPr/>
        </p:nvSpPr>
        <p:spPr bwMode="auto">
          <a:xfrm>
            <a:off x="2133600" y="2438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3352800" y="2438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5" name="Rectangle 75"/>
          <p:cNvSpPr>
            <a:spLocks noChangeArrowheads="1"/>
          </p:cNvSpPr>
          <p:nvPr/>
        </p:nvSpPr>
        <p:spPr bwMode="auto">
          <a:xfrm>
            <a:off x="4572000" y="2438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5943600" y="2438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W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7" name="Rectangle 77"/>
          <p:cNvSpPr>
            <a:spLocks noChangeArrowheads="1"/>
          </p:cNvSpPr>
          <p:nvPr/>
        </p:nvSpPr>
        <p:spPr bwMode="auto">
          <a:xfrm>
            <a:off x="7924800" y="2438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7848600" y="34194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19" name="Rectangle 79"/>
          <p:cNvSpPr>
            <a:spLocks noChangeArrowheads="1"/>
          </p:cNvSpPr>
          <p:nvPr/>
        </p:nvSpPr>
        <p:spPr bwMode="auto">
          <a:xfrm>
            <a:off x="7848600" y="44958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0" name="Rectangle 80"/>
          <p:cNvSpPr>
            <a:spLocks noChangeArrowheads="1"/>
          </p:cNvSpPr>
          <p:nvPr/>
        </p:nvSpPr>
        <p:spPr bwMode="auto">
          <a:xfrm>
            <a:off x="7772400" y="54864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7010400" y="26670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≥1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2" name="Rectangle 82"/>
          <p:cNvSpPr>
            <a:spLocks noChangeArrowheads="1"/>
          </p:cNvSpPr>
          <p:nvPr/>
        </p:nvSpPr>
        <p:spPr bwMode="auto">
          <a:xfrm>
            <a:off x="7010400" y="372427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≥1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3" name="Rectangle 83"/>
          <p:cNvSpPr>
            <a:spLocks noChangeArrowheads="1"/>
          </p:cNvSpPr>
          <p:nvPr/>
        </p:nvSpPr>
        <p:spPr bwMode="auto">
          <a:xfrm>
            <a:off x="7010400" y="48006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≥1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4" name="Rectangle 84"/>
          <p:cNvSpPr>
            <a:spLocks noChangeArrowheads="1"/>
          </p:cNvSpPr>
          <p:nvPr/>
        </p:nvSpPr>
        <p:spPr bwMode="auto">
          <a:xfrm>
            <a:off x="7010400" y="57150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≥1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5" name="Rectangle 85"/>
          <p:cNvSpPr>
            <a:spLocks noChangeArrowheads="1"/>
          </p:cNvSpPr>
          <p:nvPr/>
        </p:nvSpPr>
        <p:spPr bwMode="auto">
          <a:xfrm>
            <a:off x="1905000" y="1905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&amp;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6" name="Rectangle 86"/>
          <p:cNvSpPr>
            <a:spLocks noChangeArrowheads="1"/>
          </p:cNvSpPr>
          <p:nvPr/>
        </p:nvSpPr>
        <p:spPr bwMode="auto">
          <a:xfrm>
            <a:off x="3048000" y="1905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&amp;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7" name="Rectangle 87"/>
          <p:cNvSpPr>
            <a:spLocks noChangeArrowheads="1"/>
          </p:cNvSpPr>
          <p:nvPr/>
        </p:nvSpPr>
        <p:spPr bwMode="auto">
          <a:xfrm>
            <a:off x="4419600" y="1905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&amp;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28" name="Rectangle 88"/>
          <p:cNvSpPr>
            <a:spLocks noChangeArrowheads="1"/>
          </p:cNvSpPr>
          <p:nvPr/>
        </p:nvSpPr>
        <p:spPr bwMode="auto">
          <a:xfrm>
            <a:off x="5715000" y="19050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&amp;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531" name="Oval 91"/>
          <p:cNvSpPr>
            <a:spLocks noChangeArrowheads="1"/>
          </p:cNvSpPr>
          <p:nvPr/>
        </p:nvSpPr>
        <p:spPr bwMode="auto">
          <a:xfrm>
            <a:off x="6011863" y="3860800"/>
            <a:ext cx="827087" cy="792163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灯片编号占位符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-57822" y="3000372"/>
            <a:ext cx="1600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86" name="Rectangle 10"/>
          <p:cNvSpPr>
            <a:spLocks noChangeArrowheads="1"/>
          </p:cNvSpPr>
          <p:nvPr/>
        </p:nvSpPr>
        <p:spPr bwMode="auto">
          <a:xfrm>
            <a:off x="-57822" y="3857628"/>
            <a:ext cx="1060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-71470" y="4849827"/>
            <a:ext cx="2679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-68240" y="6000768"/>
            <a:ext cx="2139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25" name="Group 61"/>
          <p:cNvGrpSpPr>
            <a:grpSpLocks/>
          </p:cNvGrpSpPr>
          <p:nvPr/>
        </p:nvGrpSpPr>
        <p:grpSpPr bwMode="auto">
          <a:xfrm>
            <a:off x="1295400" y="914400"/>
            <a:ext cx="6769100" cy="5791200"/>
            <a:chOff x="816" y="576"/>
            <a:chExt cx="4264" cy="3648"/>
          </a:xfrm>
        </p:grpSpPr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1152" y="960"/>
              <a:ext cx="35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152" y="1440"/>
              <a:ext cx="35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152" y="1872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1152" y="2400"/>
              <a:ext cx="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1728" y="720"/>
              <a:ext cx="0" cy="3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2496" y="672"/>
              <a:ext cx="0" cy="3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>
              <a:off x="3216" y="624"/>
              <a:ext cx="0" cy="3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3888" y="576"/>
              <a:ext cx="0" cy="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6" name="Line 12"/>
            <p:cNvSpPr>
              <a:spLocks noChangeShapeType="1"/>
            </p:cNvSpPr>
            <p:nvPr/>
          </p:nvSpPr>
          <p:spPr bwMode="auto">
            <a:xfrm>
              <a:off x="1200" y="2880"/>
              <a:ext cx="35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7" name="Line 13"/>
            <p:cNvSpPr>
              <a:spLocks noChangeShapeType="1"/>
            </p:cNvSpPr>
            <p:nvPr/>
          </p:nvSpPr>
          <p:spPr bwMode="auto">
            <a:xfrm>
              <a:off x="1200" y="3216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8" name="Line 14"/>
            <p:cNvSpPr>
              <a:spLocks noChangeShapeType="1"/>
            </p:cNvSpPr>
            <p:nvPr/>
          </p:nvSpPr>
          <p:spPr bwMode="auto">
            <a:xfrm>
              <a:off x="1200" y="3552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>
              <a:off x="1200" y="3936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80" name="Rectangle 16"/>
            <p:cNvSpPr>
              <a:spLocks noChangeArrowheads="1"/>
            </p:cNvSpPr>
            <p:nvPr/>
          </p:nvSpPr>
          <p:spPr bwMode="auto">
            <a:xfrm>
              <a:off x="816" y="714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1" name="Rectangle 17"/>
            <p:cNvSpPr>
              <a:spLocks noChangeArrowheads="1"/>
            </p:cNvSpPr>
            <p:nvPr/>
          </p:nvSpPr>
          <p:spPr bwMode="auto">
            <a:xfrm>
              <a:off x="816" y="1146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auto">
            <a:xfrm>
              <a:off x="816" y="157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816" y="205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auto">
            <a:xfrm>
              <a:off x="1776" y="235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auto">
            <a:xfrm>
              <a:off x="2544" y="235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6" name="Rectangle 22"/>
            <p:cNvSpPr>
              <a:spLocks noChangeArrowheads="1"/>
            </p:cNvSpPr>
            <p:nvPr/>
          </p:nvSpPr>
          <p:spPr bwMode="auto">
            <a:xfrm>
              <a:off x="3264" y="235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7" name="Rectangle 23"/>
            <p:cNvSpPr>
              <a:spLocks noChangeArrowheads="1"/>
            </p:cNvSpPr>
            <p:nvPr/>
          </p:nvSpPr>
          <p:spPr bwMode="auto">
            <a:xfrm>
              <a:off x="3936" y="235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W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8" name="Rectangle 24"/>
            <p:cNvSpPr>
              <a:spLocks noChangeArrowheads="1"/>
            </p:cNvSpPr>
            <p:nvPr/>
          </p:nvSpPr>
          <p:spPr bwMode="auto">
            <a:xfrm>
              <a:off x="4656" y="268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89" name="Rectangle 25"/>
            <p:cNvSpPr>
              <a:spLocks noChangeArrowheads="1"/>
            </p:cNvSpPr>
            <p:nvPr/>
          </p:nvSpPr>
          <p:spPr bwMode="auto">
            <a:xfrm>
              <a:off x="4704" y="301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90" name="Rectangle 26"/>
            <p:cNvSpPr>
              <a:spLocks noChangeArrowheads="1"/>
            </p:cNvSpPr>
            <p:nvPr/>
          </p:nvSpPr>
          <p:spPr bwMode="auto">
            <a:xfrm>
              <a:off x="4704" y="3306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91" name="Rectangle 27"/>
            <p:cNvSpPr>
              <a:spLocks noChangeArrowheads="1"/>
            </p:cNvSpPr>
            <p:nvPr/>
          </p:nvSpPr>
          <p:spPr bwMode="auto">
            <a:xfrm>
              <a:off x="4752" y="3690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492" name="Oval 28"/>
            <p:cNvSpPr>
              <a:spLocks noChangeArrowheads="1"/>
            </p:cNvSpPr>
            <p:nvPr/>
          </p:nvSpPr>
          <p:spPr bwMode="auto">
            <a:xfrm>
              <a:off x="1680" y="91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816" y="7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>
              <a:off x="816" y="163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95" name="Oval 31"/>
            <p:cNvSpPr>
              <a:spLocks noChangeArrowheads="1"/>
            </p:cNvSpPr>
            <p:nvPr/>
          </p:nvSpPr>
          <p:spPr bwMode="auto">
            <a:xfrm>
              <a:off x="1680" y="1824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6" name="Oval 32"/>
            <p:cNvSpPr>
              <a:spLocks noChangeArrowheads="1"/>
            </p:cNvSpPr>
            <p:nvPr/>
          </p:nvSpPr>
          <p:spPr bwMode="auto">
            <a:xfrm>
              <a:off x="2448" y="91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7" name="Oval 33"/>
            <p:cNvSpPr>
              <a:spLocks noChangeArrowheads="1"/>
            </p:cNvSpPr>
            <p:nvPr/>
          </p:nvSpPr>
          <p:spPr bwMode="auto">
            <a:xfrm>
              <a:off x="244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8" name="Oval 34"/>
            <p:cNvSpPr>
              <a:spLocks noChangeArrowheads="1"/>
            </p:cNvSpPr>
            <p:nvPr/>
          </p:nvSpPr>
          <p:spPr bwMode="auto">
            <a:xfrm>
              <a:off x="3168" y="139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9" name="Oval 35"/>
            <p:cNvSpPr>
              <a:spLocks noChangeArrowheads="1"/>
            </p:cNvSpPr>
            <p:nvPr/>
          </p:nvSpPr>
          <p:spPr bwMode="auto">
            <a:xfrm>
              <a:off x="3168" y="1824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0" name="Oval 36"/>
            <p:cNvSpPr>
              <a:spLocks noChangeArrowheads="1"/>
            </p:cNvSpPr>
            <p:nvPr/>
          </p:nvSpPr>
          <p:spPr bwMode="auto">
            <a:xfrm>
              <a:off x="3840" y="139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1" name="Oval 37"/>
            <p:cNvSpPr>
              <a:spLocks noChangeArrowheads="1"/>
            </p:cNvSpPr>
            <p:nvPr/>
          </p:nvSpPr>
          <p:spPr bwMode="auto">
            <a:xfrm>
              <a:off x="3840" y="23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3" name="Rectangle 39"/>
            <p:cNvSpPr>
              <a:spLocks noChangeArrowheads="1"/>
            </p:cNvSpPr>
            <p:nvPr/>
          </p:nvSpPr>
          <p:spPr bwMode="auto">
            <a:xfrm>
              <a:off x="1536" y="265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4" name="Rectangle 40"/>
            <p:cNvSpPr>
              <a:spLocks noChangeArrowheads="1"/>
            </p:cNvSpPr>
            <p:nvPr/>
          </p:nvSpPr>
          <p:spPr bwMode="auto">
            <a:xfrm>
              <a:off x="2304" y="265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5" name="Rectangle 41"/>
            <p:cNvSpPr>
              <a:spLocks noChangeArrowheads="1"/>
            </p:cNvSpPr>
            <p:nvPr/>
          </p:nvSpPr>
          <p:spPr bwMode="auto">
            <a:xfrm>
              <a:off x="1536" y="299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6" name="Rectangle 42"/>
            <p:cNvSpPr>
              <a:spLocks noChangeArrowheads="1"/>
            </p:cNvSpPr>
            <p:nvPr/>
          </p:nvSpPr>
          <p:spPr bwMode="auto">
            <a:xfrm>
              <a:off x="1536" y="332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7" name="Rectangle 43"/>
            <p:cNvSpPr>
              <a:spLocks noChangeArrowheads="1"/>
            </p:cNvSpPr>
            <p:nvPr/>
          </p:nvSpPr>
          <p:spPr bwMode="auto">
            <a:xfrm>
              <a:off x="2304" y="332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8" name="Rectangle 44"/>
            <p:cNvSpPr>
              <a:spLocks noChangeArrowheads="1"/>
            </p:cNvSpPr>
            <p:nvPr/>
          </p:nvSpPr>
          <p:spPr bwMode="auto">
            <a:xfrm>
              <a:off x="3024" y="332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09" name="Rectangle 45"/>
            <p:cNvSpPr>
              <a:spLocks noChangeArrowheads="1"/>
            </p:cNvSpPr>
            <p:nvPr/>
          </p:nvSpPr>
          <p:spPr bwMode="auto">
            <a:xfrm>
              <a:off x="3696" y="332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10" name="Rectangle 46"/>
            <p:cNvSpPr>
              <a:spLocks noChangeArrowheads="1"/>
            </p:cNvSpPr>
            <p:nvPr/>
          </p:nvSpPr>
          <p:spPr bwMode="auto">
            <a:xfrm>
              <a:off x="2304" y="371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11" name="Rectangle 47"/>
            <p:cNvSpPr>
              <a:spLocks noChangeArrowheads="1"/>
            </p:cNvSpPr>
            <p:nvPr/>
          </p:nvSpPr>
          <p:spPr bwMode="auto">
            <a:xfrm>
              <a:off x="3024" y="371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512" name="Rectangle 48"/>
            <p:cNvSpPr>
              <a:spLocks noChangeArrowheads="1"/>
            </p:cNvSpPr>
            <p:nvPr/>
          </p:nvSpPr>
          <p:spPr bwMode="auto">
            <a:xfrm>
              <a:off x="3696" y="371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62519" name="Rectangle 55"/>
          <p:cNvSpPr>
            <a:spLocks noChangeArrowheads="1"/>
          </p:cNvSpPr>
          <p:nvPr/>
        </p:nvSpPr>
        <p:spPr bwMode="auto">
          <a:xfrm>
            <a:off x="179512" y="44624"/>
            <a:ext cx="404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将逻辑图画成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阵列图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grpSp>
        <p:nvGrpSpPr>
          <p:cNvPr id="62528" name="Group 64"/>
          <p:cNvGrpSpPr>
            <a:grpSpLocks/>
          </p:cNvGrpSpPr>
          <p:nvPr/>
        </p:nvGrpSpPr>
        <p:grpSpPr bwMode="auto">
          <a:xfrm>
            <a:off x="8001000" y="1676400"/>
            <a:ext cx="666750" cy="2127250"/>
            <a:chOff x="5040" y="1056"/>
            <a:chExt cx="420" cy="1340"/>
          </a:xfrm>
        </p:grpSpPr>
        <p:sp>
          <p:nvSpPr>
            <p:cNvPr id="62514" name="Rectangle 50"/>
            <p:cNvSpPr>
              <a:spLocks noChangeArrowheads="1"/>
            </p:cNvSpPr>
            <p:nvPr/>
          </p:nvSpPr>
          <p:spPr bwMode="auto">
            <a:xfrm>
              <a:off x="5088" y="150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阵</a:t>
              </a:r>
            </a:p>
          </p:txBody>
        </p:sp>
        <p:sp>
          <p:nvSpPr>
            <p:cNvPr id="62517" name="Rectangle 53"/>
            <p:cNvSpPr>
              <a:spLocks noChangeArrowheads="1"/>
            </p:cNvSpPr>
            <p:nvPr/>
          </p:nvSpPr>
          <p:spPr bwMode="auto">
            <a:xfrm>
              <a:off x="5088" y="203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列</a:t>
              </a:r>
            </a:p>
          </p:txBody>
        </p:sp>
        <p:sp>
          <p:nvSpPr>
            <p:cNvPr id="62526" name="Rectangle 62"/>
            <p:cNvSpPr>
              <a:spLocks noChangeArrowheads="1"/>
            </p:cNvSpPr>
            <p:nvPr/>
          </p:nvSpPr>
          <p:spPr bwMode="auto">
            <a:xfrm>
              <a:off x="5040" y="105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</a:t>
              </a:r>
            </a:p>
          </p:txBody>
        </p:sp>
      </p:grpSp>
      <p:grpSp>
        <p:nvGrpSpPr>
          <p:cNvPr id="62529" name="Group 65"/>
          <p:cNvGrpSpPr>
            <a:grpSpLocks/>
          </p:cNvGrpSpPr>
          <p:nvPr/>
        </p:nvGrpSpPr>
        <p:grpSpPr bwMode="auto">
          <a:xfrm>
            <a:off x="8172450" y="4292600"/>
            <a:ext cx="590550" cy="2051050"/>
            <a:chOff x="5136" y="2688"/>
            <a:chExt cx="372" cy="1292"/>
          </a:xfrm>
        </p:grpSpPr>
        <p:sp>
          <p:nvSpPr>
            <p:cNvPr id="62515" name="Rectangle 51"/>
            <p:cNvSpPr>
              <a:spLocks noChangeArrowheads="1"/>
            </p:cNvSpPr>
            <p:nvPr/>
          </p:nvSpPr>
          <p:spPr bwMode="auto">
            <a:xfrm>
              <a:off x="5136" y="308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阵</a:t>
              </a:r>
            </a:p>
          </p:txBody>
        </p:sp>
        <p:sp>
          <p:nvSpPr>
            <p:cNvPr id="62518" name="Rectangle 54"/>
            <p:cNvSpPr>
              <a:spLocks noChangeArrowheads="1"/>
            </p:cNvSpPr>
            <p:nvPr/>
          </p:nvSpPr>
          <p:spPr bwMode="auto">
            <a:xfrm>
              <a:off x="5136" y="361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列</a:t>
              </a:r>
            </a:p>
          </p:txBody>
        </p:sp>
        <p:sp>
          <p:nvSpPr>
            <p:cNvPr id="62527" name="Rectangle 63"/>
            <p:cNvSpPr>
              <a:spLocks noChangeArrowheads="1"/>
            </p:cNvSpPr>
            <p:nvPr/>
          </p:nvSpPr>
          <p:spPr bwMode="auto">
            <a:xfrm>
              <a:off x="5136" y="268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或</a:t>
              </a:r>
            </a:p>
          </p:txBody>
        </p:sp>
      </p:grpSp>
      <p:sp>
        <p:nvSpPr>
          <p:cNvPr id="62530" name="Oval 66"/>
          <p:cNvSpPr>
            <a:spLocks noChangeArrowheads="1"/>
          </p:cNvSpPr>
          <p:nvPr/>
        </p:nvSpPr>
        <p:spPr bwMode="auto">
          <a:xfrm>
            <a:off x="2339975" y="1196975"/>
            <a:ext cx="827088" cy="2879725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1" name="Oval 67"/>
          <p:cNvSpPr>
            <a:spLocks noChangeArrowheads="1"/>
          </p:cNvSpPr>
          <p:nvPr/>
        </p:nvSpPr>
        <p:spPr bwMode="auto">
          <a:xfrm>
            <a:off x="3563938" y="1196975"/>
            <a:ext cx="827087" cy="2879725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2" name="Oval 68"/>
          <p:cNvSpPr>
            <a:spLocks noChangeArrowheads="1"/>
          </p:cNvSpPr>
          <p:nvPr/>
        </p:nvSpPr>
        <p:spPr bwMode="auto">
          <a:xfrm>
            <a:off x="4716463" y="1270000"/>
            <a:ext cx="827087" cy="2879725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3" name="Oval 69"/>
          <p:cNvSpPr>
            <a:spLocks noChangeArrowheads="1"/>
          </p:cNvSpPr>
          <p:nvPr/>
        </p:nvSpPr>
        <p:spPr bwMode="auto">
          <a:xfrm>
            <a:off x="5761038" y="1268413"/>
            <a:ext cx="827087" cy="2879725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4" name="Oval 70"/>
          <p:cNvSpPr>
            <a:spLocks noChangeArrowheads="1"/>
          </p:cNvSpPr>
          <p:nvPr/>
        </p:nvSpPr>
        <p:spPr bwMode="auto">
          <a:xfrm>
            <a:off x="2193925" y="4292600"/>
            <a:ext cx="4465638" cy="431800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5" name="Oval 71"/>
          <p:cNvSpPr>
            <a:spLocks noChangeArrowheads="1"/>
          </p:cNvSpPr>
          <p:nvPr/>
        </p:nvSpPr>
        <p:spPr bwMode="auto">
          <a:xfrm>
            <a:off x="2193925" y="4868863"/>
            <a:ext cx="4465638" cy="431800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6" name="Oval 72"/>
          <p:cNvSpPr>
            <a:spLocks noChangeArrowheads="1"/>
          </p:cNvSpPr>
          <p:nvPr/>
        </p:nvSpPr>
        <p:spPr bwMode="auto">
          <a:xfrm>
            <a:off x="2193925" y="5373688"/>
            <a:ext cx="4465638" cy="431800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37" name="Oval 73"/>
          <p:cNvSpPr>
            <a:spLocks noChangeArrowheads="1"/>
          </p:cNvSpPr>
          <p:nvPr/>
        </p:nvSpPr>
        <p:spPr bwMode="auto">
          <a:xfrm>
            <a:off x="2266950" y="6021388"/>
            <a:ext cx="4465638" cy="431800"/>
          </a:xfrm>
          <a:prstGeom prst="ellips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灯片编号占位符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-57822" y="4327535"/>
            <a:ext cx="1600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-57822" y="4970477"/>
            <a:ext cx="1060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-71470" y="5564207"/>
            <a:ext cx="2679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-68240" y="6207149"/>
            <a:ext cx="2139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+W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0" grpId="0" animBg="1"/>
      <p:bldP spid="62531" grpId="0" animBg="1"/>
      <p:bldP spid="62532" grpId="0" animBg="1"/>
      <p:bldP spid="62533" grpId="0" animBg="1"/>
      <p:bldP spid="62534" grpId="0" animBg="1"/>
      <p:bldP spid="62535" grpId="0" animBg="1"/>
      <p:bldP spid="62536" grpId="0" animBg="1"/>
      <p:bldP spid="62537" grpId="0" animBg="1"/>
      <p:bldP spid="65" grpId="0"/>
      <p:bldP spid="66" grpId="0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73038" y="549275"/>
            <a:ext cx="3059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tx2"/>
                </a:solidFill>
                <a:latin typeface="Arial Black" pitchFamily="34" charset="0"/>
              </a:rPr>
              <a:t>   </a:t>
            </a:r>
            <a:r>
              <a:rPr lang="zh-CN" altLang="en-US" sz="4400" b="1">
                <a:solidFill>
                  <a:schemeClr val="tx2"/>
                </a:solidFill>
                <a:latin typeface="Arial Black" pitchFamily="34" charset="0"/>
                <a:ea typeface="黑体" pitchFamily="49" charset="-122"/>
              </a:rPr>
              <a:t>知识要点</a:t>
            </a:r>
            <a:endParaRPr lang="en-US" altLang="zh-CN" sz="4400" b="1">
              <a:solidFill>
                <a:schemeClr val="tx2"/>
              </a:solidFill>
              <a:latin typeface="Arial Black" pitchFamily="34" charset="0"/>
              <a:ea typeface="黑体" pitchFamily="49" charset="-122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749300" y="1620838"/>
            <a:ext cx="5129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存储器的基本结构和分类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755650" y="2708275"/>
            <a:ext cx="67778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可编程逻辑器件的设计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原理和特点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941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81000" y="114300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的分类：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765175"/>
            <a:ext cx="5651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掩模型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 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Mask Rom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63504" name="Group 16"/>
          <p:cNvGrpSpPr>
            <a:grpSpLocks/>
          </p:cNvGrpSpPr>
          <p:nvPr/>
        </p:nvGrpSpPr>
        <p:grpSpPr bwMode="auto">
          <a:xfrm>
            <a:off x="-107951" y="1371600"/>
            <a:ext cx="9280526" cy="1722438"/>
            <a:chOff x="-68" y="864"/>
            <a:chExt cx="5846" cy="1085"/>
          </a:xfrm>
        </p:grpSpPr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158" y="864"/>
              <a:ext cx="56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由厂家根据用户要求对芯片写入信息，通过掩模</a:t>
              </a: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-68" y="1200"/>
              <a:ext cx="55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工艺在规定的位置制作晶体管(此位为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)，不作</a:t>
              </a: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0" y="1584"/>
              <a:ext cx="43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晶体管(此位为</a:t>
              </a: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)，用户不能改动。</a:t>
              </a:r>
            </a:p>
          </p:txBody>
        </p:sp>
      </p:grp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0" y="3200400"/>
            <a:ext cx="404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可编程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ROM(PROM)</a:t>
            </a:r>
          </a:p>
        </p:txBody>
      </p:sp>
      <p:grpSp>
        <p:nvGrpSpPr>
          <p:cNvPr id="63505" name="Group 17"/>
          <p:cNvGrpSpPr>
            <a:grpSpLocks/>
          </p:cNvGrpSpPr>
          <p:nvPr/>
        </p:nvGrpSpPr>
        <p:grpSpPr bwMode="auto">
          <a:xfrm>
            <a:off x="-500098" y="3810001"/>
            <a:ext cx="9680577" cy="1651001"/>
            <a:chOff x="-250" y="2400"/>
            <a:chExt cx="6098" cy="1040"/>
          </a:xfrm>
        </p:grpSpPr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-250" y="2400"/>
              <a:ext cx="58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存储的内容可由用户写入，写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0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时，烧断晶体管</a:t>
              </a: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0" y="2736"/>
              <a:ext cx="58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基极的熔丝，写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时保留熔丝。但编程后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不能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0" y="3072"/>
              <a:ext cx="115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再改变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。</a:t>
              </a:r>
            </a:p>
          </p:txBody>
        </p:sp>
      </p:grp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0" y="57150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可多次编程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ROM(EPROM)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  <p:bldP spid="63497" grpId="0" build="p" autoUpdateAnimBg="0"/>
      <p:bldP spid="6350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44463" y="2808288"/>
            <a:ext cx="7956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Electrically erasable programmable read-only memory  (EEPROM) 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547813" y="3933825"/>
            <a:ext cx="7104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Flash memory or flash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俗称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U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盘，或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闪盘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22250" y="3048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EPROM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在用户编程后还允许用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紫外光擦除数据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重新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0" y="838200"/>
            <a:ext cx="892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编程。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EPROM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一旦编程后，在使用时只能读出信息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0" y="1412875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而不能写入信息。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23850" y="4937125"/>
            <a:ext cx="2017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CD-ROM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build="p" autoUpdateAnimBg="0"/>
      <p:bldP spid="186371" grpId="0" build="p" autoUpdateAnimBg="0"/>
      <p:bldP spid="1863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269875" y="188640"/>
            <a:ext cx="26597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2、</a:t>
            </a:r>
            <a:r>
              <a:rPr lang="en-US" altLang="zh-CN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的应用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323528" y="2852936"/>
            <a:ext cx="587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例 ：用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实现下列逻辑函数。</a:t>
            </a:r>
          </a:p>
        </p:txBody>
      </p:sp>
      <p:grpSp>
        <p:nvGrpSpPr>
          <p:cNvPr id="185351" name="Group 7"/>
          <p:cNvGrpSpPr>
            <a:grpSpLocks/>
          </p:cNvGrpSpPr>
          <p:nvPr/>
        </p:nvGrpSpPr>
        <p:grpSpPr bwMode="auto">
          <a:xfrm>
            <a:off x="574675" y="4056087"/>
            <a:ext cx="2616200" cy="2181225"/>
            <a:chOff x="192" y="2592"/>
            <a:chExt cx="1648" cy="1374"/>
          </a:xfrm>
        </p:grpSpPr>
        <p:graphicFrame>
          <p:nvGraphicFramePr>
            <p:cNvPr id="185352" name="Object 8"/>
            <p:cNvGraphicFramePr>
              <a:graphicFrameLocks noChangeAspect="1"/>
            </p:cNvGraphicFramePr>
            <p:nvPr/>
          </p:nvGraphicFramePr>
          <p:xfrm>
            <a:off x="240" y="2592"/>
            <a:ext cx="1600" cy="348"/>
          </p:xfrm>
          <a:graphic>
            <a:graphicData uri="http://schemas.openxmlformats.org/presentationml/2006/ole">
              <p:oleObj spid="_x0000_s185445" name="Equation" r:id="rId5" imgW="1752840" imgH="368280" progId="Equation.3">
                <p:embed/>
              </p:oleObj>
            </a:graphicData>
          </a:graphic>
        </p:graphicFrame>
        <p:graphicFrame>
          <p:nvGraphicFramePr>
            <p:cNvPr id="185353" name="Object 9"/>
            <p:cNvGraphicFramePr>
              <a:graphicFrameLocks noChangeAspect="1"/>
            </p:cNvGraphicFramePr>
            <p:nvPr/>
          </p:nvGraphicFramePr>
          <p:xfrm>
            <a:off x="192" y="3120"/>
            <a:ext cx="1490" cy="348"/>
          </p:xfrm>
          <a:graphic>
            <a:graphicData uri="http://schemas.openxmlformats.org/presentationml/2006/ole">
              <p:oleObj spid="_x0000_s185446" name="Equation" r:id="rId6" imgW="1626120" imgH="368280" progId="Equation.3">
                <p:embed/>
              </p:oleObj>
            </a:graphicData>
          </a:graphic>
        </p:graphicFrame>
        <p:graphicFrame>
          <p:nvGraphicFramePr>
            <p:cNvPr id="185354" name="Object 10"/>
            <p:cNvGraphicFramePr>
              <a:graphicFrameLocks noChangeAspect="1"/>
            </p:cNvGraphicFramePr>
            <p:nvPr/>
          </p:nvGraphicFramePr>
          <p:xfrm>
            <a:off x="192" y="3600"/>
            <a:ext cx="1325" cy="366"/>
          </p:xfrm>
          <a:graphic>
            <a:graphicData uri="http://schemas.openxmlformats.org/presentationml/2006/ole">
              <p:oleObj spid="_x0000_s185447" name="Equation" r:id="rId7" imgW="1448280" imgH="393840" progId="Equation.3">
                <p:embed/>
              </p:oleObj>
            </a:graphicData>
          </a:graphic>
        </p:graphicFrame>
      </p:grp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-36512" y="980728"/>
            <a:ext cx="92519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若把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输入地址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看作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逻辑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变量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，将地址译码矩阵看作由输入变量组成的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最小项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，将存储矩阵（或列阵）输出看作是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“或”输出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，则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就可组成任意逻辑函数。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609600" y="1524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解：</a:t>
            </a:r>
          </a:p>
        </p:txBody>
      </p:sp>
      <p:graphicFrame>
        <p:nvGraphicFramePr>
          <p:cNvPr id="65579" name="Object 43"/>
          <p:cNvGraphicFramePr>
            <a:graphicFrameLocks noChangeAspect="1"/>
          </p:cNvGraphicFramePr>
          <p:nvPr/>
        </p:nvGraphicFramePr>
        <p:xfrm>
          <a:off x="762000" y="1066800"/>
          <a:ext cx="7153275" cy="1104900"/>
        </p:xfrm>
        <a:graphic>
          <a:graphicData uri="http://schemas.openxmlformats.org/presentationml/2006/ole">
            <p:oleObj spid="_x0000_s187482" name="Equation" r:id="rId5" imgW="4953960" imgH="762120" progId="Equation.3">
              <p:embed/>
            </p:oleObj>
          </a:graphicData>
        </a:graphic>
      </p:graphicFrame>
      <p:graphicFrame>
        <p:nvGraphicFramePr>
          <p:cNvPr id="65580" name="Object 44"/>
          <p:cNvGraphicFramePr>
            <a:graphicFrameLocks noChangeAspect="1"/>
          </p:cNvGraphicFramePr>
          <p:nvPr/>
        </p:nvGraphicFramePr>
        <p:xfrm>
          <a:off x="671513" y="2438400"/>
          <a:ext cx="6802437" cy="1104900"/>
        </p:xfrm>
        <a:graphic>
          <a:graphicData uri="http://schemas.openxmlformats.org/presentationml/2006/ole">
            <p:oleObj spid="_x0000_s187483" name="Equation" r:id="rId6" imgW="4712760" imgH="762120" progId="Equation.3">
              <p:embed/>
            </p:oleObj>
          </a:graphicData>
        </a:graphic>
      </p:graphicFrame>
      <p:graphicFrame>
        <p:nvGraphicFramePr>
          <p:cNvPr id="65581" name="Object 45"/>
          <p:cNvGraphicFramePr>
            <a:graphicFrameLocks noChangeAspect="1"/>
          </p:cNvGraphicFramePr>
          <p:nvPr/>
        </p:nvGraphicFramePr>
        <p:xfrm>
          <a:off x="533400" y="3810000"/>
          <a:ext cx="8407400" cy="1104900"/>
        </p:xfrm>
        <a:graphic>
          <a:graphicData uri="http://schemas.openxmlformats.org/presentationml/2006/ole">
            <p:oleObj spid="_x0000_s187484" name="Equation" r:id="rId7" imgW="5830560" imgH="762120" progId="Equation.3">
              <p:embed/>
            </p:oleObj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524000" y="685800"/>
            <a:ext cx="655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1447800" y="1219200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524000" y="1752600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1600200" y="2362200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00200" y="2895600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1600200" y="3505200"/>
            <a:ext cx="662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2098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6670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33528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39624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45720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0" y="3048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6019800" y="2286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6781800" y="228600"/>
            <a:ext cx="0" cy="609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828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1066800" y="295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1066800" y="13620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1066800" y="1971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B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1066800" y="25050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1066800" y="3190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>
            <a:off x="1143000" y="914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1143000" y="2057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>
            <a:off x="1143000" y="3276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93" name="Oval 33"/>
          <p:cNvSpPr>
            <a:spLocks noChangeArrowheads="1"/>
          </p:cNvSpPr>
          <p:nvPr/>
        </p:nvSpPr>
        <p:spPr bwMode="auto">
          <a:xfrm>
            <a:off x="2133600" y="114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4" name="Oval 34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5" name="Oval 35"/>
          <p:cNvSpPr>
            <a:spLocks noChangeArrowheads="1"/>
          </p:cNvSpPr>
          <p:nvPr/>
        </p:nvSpPr>
        <p:spPr bwMode="auto">
          <a:xfrm>
            <a:off x="2133600" y="3429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6" name="Oval 36"/>
          <p:cNvSpPr>
            <a:spLocks noChangeArrowheads="1"/>
          </p:cNvSpPr>
          <p:nvPr/>
        </p:nvSpPr>
        <p:spPr bwMode="auto">
          <a:xfrm>
            <a:off x="2590800" y="114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7" name="Oval 37"/>
          <p:cNvSpPr>
            <a:spLocks noChangeArrowheads="1"/>
          </p:cNvSpPr>
          <p:nvPr/>
        </p:nvSpPr>
        <p:spPr bwMode="auto">
          <a:xfrm>
            <a:off x="2590800" y="2286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8" name="Oval 38"/>
          <p:cNvSpPr>
            <a:spLocks noChangeArrowheads="1"/>
          </p:cNvSpPr>
          <p:nvPr/>
        </p:nvSpPr>
        <p:spPr bwMode="auto">
          <a:xfrm>
            <a:off x="2590800" y="2819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99" name="Oval 39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0" name="Oval 40"/>
          <p:cNvSpPr>
            <a:spLocks noChangeArrowheads="1"/>
          </p:cNvSpPr>
          <p:nvPr/>
        </p:nvSpPr>
        <p:spPr bwMode="auto">
          <a:xfrm>
            <a:off x="32766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1" name="Oval 41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2" name="Oval 42"/>
          <p:cNvSpPr>
            <a:spLocks noChangeArrowheads="1"/>
          </p:cNvSpPr>
          <p:nvPr/>
        </p:nvSpPr>
        <p:spPr bwMode="auto">
          <a:xfrm>
            <a:off x="3886200" y="1143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3" name="Oval 43"/>
          <p:cNvSpPr>
            <a:spLocks noChangeArrowheads="1"/>
          </p:cNvSpPr>
          <p:nvPr/>
        </p:nvSpPr>
        <p:spPr bwMode="auto">
          <a:xfrm>
            <a:off x="38862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4" name="Oval 44"/>
          <p:cNvSpPr>
            <a:spLocks noChangeArrowheads="1"/>
          </p:cNvSpPr>
          <p:nvPr/>
        </p:nvSpPr>
        <p:spPr bwMode="auto">
          <a:xfrm>
            <a:off x="3886200" y="2819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5" name="Oval 45"/>
          <p:cNvSpPr>
            <a:spLocks noChangeArrowheads="1"/>
          </p:cNvSpPr>
          <p:nvPr/>
        </p:nvSpPr>
        <p:spPr bwMode="auto">
          <a:xfrm>
            <a:off x="4495800" y="609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6" name="Oval 46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7" name="Oval 47"/>
          <p:cNvSpPr>
            <a:spLocks noChangeArrowheads="1"/>
          </p:cNvSpPr>
          <p:nvPr/>
        </p:nvSpPr>
        <p:spPr bwMode="auto"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8" name="Oval 48"/>
          <p:cNvSpPr>
            <a:spLocks noChangeArrowheads="1"/>
          </p:cNvSpPr>
          <p:nvPr/>
        </p:nvSpPr>
        <p:spPr bwMode="auto">
          <a:xfrm>
            <a:off x="5257800" y="609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09" name="Oval 49"/>
          <p:cNvSpPr>
            <a:spLocks noChangeArrowheads="1"/>
          </p:cNvSpPr>
          <p:nvPr/>
        </p:nvSpPr>
        <p:spPr bwMode="auto">
          <a:xfrm>
            <a:off x="5257800" y="2286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0" name="Oval 50"/>
          <p:cNvSpPr>
            <a:spLocks noChangeArrowheads="1"/>
          </p:cNvSpPr>
          <p:nvPr/>
        </p:nvSpPr>
        <p:spPr bwMode="auto">
          <a:xfrm>
            <a:off x="5257800" y="2819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1" name="Oval 51"/>
          <p:cNvSpPr>
            <a:spLocks noChangeArrowheads="1"/>
          </p:cNvSpPr>
          <p:nvPr/>
        </p:nvSpPr>
        <p:spPr bwMode="auto">
          <a:xfrm>
            <a:off x="5943600" y="609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2" name="Oval 52"/>
          <p:cNvSpPr>
            <a:spLocks noChangeArrowheads="1"/>
          </p:cNvSpPr>
          <p:nvPr/>
        </p:nvSpPr>
        <p:spPr bwMode="auto">
          <a:xfrm>
            <a:off x="59436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3" name="Oval 53"/>
          <p:cNvSpPr>
            <a:spLocks noChangeArrowheads="1"/>
          </p:cNvSpPr>
          <p:nvPr/>
        </p:nvSpPr>
        <p:spPr bwMode="auto">
          <a:xfrm>
            <a:off x="5943600" y="3429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4" name="Oval 54"/>
          <p:cNvSpPr>
            <a:spLocks noChangeArrowheads="1"/>
          </p:cNvSpPr>
          <p:nvPr/>
        </p:nvSpPr>
        <p:spPr bwMode="auto">
          <a:xfrm>
            <a:off x="6705600" y="6096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5" name="Oval 55"/>
          <p:cNvSpPr>
            <a:spLocks noChangeArrowheads="1"/>
          </p:cNvSpPr>
          <p:nvPr/>
        </p:nvSpPr>
        <p:spPr bwMode="auto">
          <a:xfrm>
            <a:off x="6705600" y="1676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16" name="Oval 56"/>
          <p:cNvSpPr>
            <a:spLocks noChangeArrowheads="1"/>
          </p:cNvSpPr>
          <p:nvPr/>
        </p:nvSpPr>
        <p:spPr bwMode="auto">
          <a:xfrm>
            <a:off x="6705600" y="2819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6629" name="Group 69"/>
          <p:cNvGrpSpPr>
            <a:grpSpLocks/>
          </p:cNvGrpSpPr>
          <p:nvPr/>
        </p:nvGrpSpPr>
        <p:grpSpPr bwMode="auto">
          <a:xfrm>
            <a:off x="1676400" y="3962400"/>
            <a:ext cx="6769100" cy="612775"/>
            <a:chOff x="1056" y="2496"/>
            <a:chExt cx="4264" cy="386"/>
          </a:xfrm>
        </p:grpSpPr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>
              <a:off x="1056" y="2736"/>
              <a:ext cx="408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587" name="Rectangle 27"/>
            <p:cNvSpPr>
              <a:spLocks noChangeArrowheads="1"/>
            </p:cNvSpPr>
            <p:nvPr/>
          </p:nvSpPr>
          <p:spPr bwMode="auto">
            <a:xfrm>
              <a:off x="4992" y="2496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17" name="Rectangle 57"/>
            <p:cNvSpPr>
              <a:spLocks noChangeArrowheads="1"/>
            </p:cNvSpPr>
            <p:nvPr/>
          </p:nvSpPr>
          <p:spPr bwMode="auto">
            <a:xfrm>
              <a:off x="1200" y="251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18" name="Rectangle 58"/>
            <p:cNvSpPr>
              <a:spLocks noChangeArrowheads="1"/>
            </p:cNvSpPr>
            <p:nvPr/>
          </p:nvSpPr>
          <p:spPr bwMode="auto">
            <a:xfrm>
              <a:off x="1920" y="251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19" name="Rectangle 59"/>
            <p:cNvSpPr>
              <a:spLocks noChangeArrowheads="1"/>
            </p:cNvSpPr>
            <p:nvPr/>
          </p:nvSpPr>
          <p:spPr bwMode="auto">
            <a:xfrm>
              <a:off x="3600" y="251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66630" name="Group 70"/>
          <p:cNvGrpSpPr>
            <a:grpSpLocks/>
          </p:cNvGrpSpPr>
          <p:nvPr/>
        </p:nvGrpSpPr>
        <p:grpSpPr bwMode="auto">
          <a:xfrm>
            <a:off x="1676400" y="4638675"/>
            <a:ext cx="6845300" cy="612775"/>
            <a:chOff x="1056" y="2922"/>
            <a:chExt cx="4312" cy="386"/>
          </a:xfrm>
        </p:grpSpPr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>
              <a:off x="1056" y="3168"/>
              <a:ext cx="4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5040" y="2922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0" name="Rectangle 60"/>
            <p:cNvSpPr>
              <a:spLocks noChangeArrowheads="1"/>
            </p:cNvSpPr>
            <p:nvPr/>
          </p:nvSpPr>
          <p:spPr bwMode="auto">
            <a:xfrm>
              <a:off x="2688" y="294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1" name="Rectangle 61"/>
            <p:cNvSpPr>
              <a:spLocks noChangeArrowheads="1"/>
            </p:cNvSpPr>
            <p:nvPr/>
          </p:nvSpPr>
          <p:spPr bwMode="auto">
            <a:xfrm>
              <a:off x="3168" y="294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2" name="Rectangle 62"/>
            <p:cNvSpPr>
              <a:spLocks noChangeArrowheads="1"/>
            </p:cNvSpPr>
            <p:nvPr/>
          </p:nvSpPr>
          <p:spPr bwMode="auto">
            <a:xfrm>
              <a:off x="4080" y="294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66631" name="Group 71"/>
          <p:cNvGrpSpPr>
            <a:grpSpLocks/>
          </p:cNvGrpSpPr>
          <p:nvPr/>
        </p:nvGrpSpPr>
        <p:grpSpPr bwMode="auto">
          <a:xfrm>
            <a:off x="1676400" y="5410200"/>
            <a:ext cx="6845300" cy="665163"/>
            <a:chOff x="1056" y="3408"/>
            <a:chExt cx="4312" cy="419"/>
          </a:xfrm>
        </p:grpSpPr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>
              <a:off x="1056" y="3648"/>
              <a:ext cx="403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589" name="Rectangle 29"/>
            <p:cNvSpPr>
              <a:spLocks noChangeArrowheads="1"/>
            </p:cNvSpPr>
            <p:nvPr/>
          </p:nvSpPr>
          <p:spPr bwMode="auto">
            <a:xfrm>
              <a:off x="5040" y="340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3" name="Rectangle 63"/>
            <p:cNvSpPr>
              <a:spLocks noChangeArrowheads="1"/>
            </p:cNvSpPr>
            <p:nvPr/>
          </p:nvSpPr>
          <p:spPr bwMode="auto">
            <a:xfrm>
              <a:off x="1920" y="342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4" name="Rectangle 64"/>
            <p:cNvSpPr>
              <a:spLocks noChangeArrowheads="1"/>
            </p:cNvSpPr>
            <p:nvPr/>
          </p:nvSpPr>
          <p:spPr bwMode="auto">
            <a:xfrm>
              <a:off x="2304" y="346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5" name="Rectangle 65"/>
            <p:cNvSpPr>
              <a:spLocks noChangeArrowheads="1"/>
            </p:cNvSpPr>
            <p:nvPr/>
          </p:nvSpPr>
          <p:spPr bwMode="auto">
            <a:xfrm>
              <a:off x="3168" y="342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6626" name="Rectangle 66"/>
            <p:cNvSpPr>
              <a:spLocks noChangeArrowheads="1"/>
            </p:cNvSpPr>
            <p:nvPr/>
          </p:nvSpPr>
          <p:spPr bwMode="auto">
            <a:xfrm>
              <a:off x="4080" y="342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68" name="灯片编号占位符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24</a:t>
            </a:fld>
            <a:endParaRPr lang="en-US" altLang="zh-CN"/>
          </a:p>
        </p:txBody>
      </p:sp>
      <p:graphicFrame>
        <p:nvGraphicFramePr>
          <p:cNvPr id="189440" name="Object 0"/>
          <p:cNvGraphicFramePr>
            <a:graphicFrameLocks noChangeAspect="1"/>
          </p:cNvGraphicFramePr>
          <p:nvPr/>
        </p:nvGraphicFramePr>
        <p:xfrm>
          <a:off x="0" y="4292609"/>
          <a:ext cx="3036888" cy="493713"/>
        </p:xfrm>
        <a:graphic>
          <a:graphicData uri="http://schemas.openxmlformats.org/presentationml/2006/ole">
            <p:oleObj spid="_x0000_s191520" name="Equation" r:id="rId5" imgW="42262200" imgH="6897960" progId="Equation.DSMT4">
              <p:embed/>
            </p:oleObj>
          </a:graphicData>
        </a:graphic>
      </p:graphicFrame>
      <p:graphicFrame>
        <p:nvGraphicFramePr>
          <p:cNvPr id="189441" name="Object 1"/>
          <p:cNvGraphicFramePr>
            <a:graphicFrameLocks noChangeAspect="1"/>
          </p:cNvGraphicFramePr>
          <p:nvPr/>
        </p:nvGraphicFramePr>
        <p:xfrm>
          <a:off x="0" y="5192729"/>
          <a:ext cx="3065463" cy="522287"/>
        </p:xfrm>
        <a:graphic>
          <a:graphicData uri="http://schemas.openxmlformats.org/presentationml/2006/ole">
            <p:oleObj spid="_x0000_s191521" name="Equation" r:id="rId6" imgW="42668640" imgH="7304400" progId="Equation.DSMT4">
              <p:embed/>
            </p:oleObj>
          </a:graphicData>
        </a:graphic>
      </p:graphicFrame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0" y="6192861"/>
          <a:ext cx="3911600" cy="522287"/>
        </p:xfrm>
        <a:graphic>
          <a:graphicData uri="http://schemas.openxmlformats.org/presentationml/2006/ole">
            <p:oleObj spid="_x0000_s191522" name="Equation" r:id="rId7" imgW="54456840" imgH="7304400" progId="Equation.DSMT4">
              <p:embed/>
            </p:oleObj>
          </a:graphicData>
        </a:graphic>
      </p:graphicFrame>
      <p:sp>
        <p:nvSpPr>
          <p:cNvPr id="82" name="Rectangle 1054"/>
          <p:cNvSpPr>
            <a:spLocks noChangeArrowheads="1"/>
          </p:cNvSpPr>
          <p:nvPr/>
        </p:nvSpPr>
        <p:spPr bwMode="auto">
          <a:xfrm>
            <a:off x="7334250" y="-27384"/>
            <a:ext cx="1990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硬线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连接</a:t>
            </a:r>
          </a:p>
        </p:txBody>
      </p:sp>
      <p:sp>
        <p:nvSpPr>
          <p:cNvPr id="83" name="Rectangle 1055"/>
          <p:cNvSpPr>
            <a:spLocks noChangeArrowheads="1"/>
          </p:cNvSpPr>
          <p:nvPr/>
        </p:nvSpPr>
        <p:spPr bwMode="auto">
          <a:xfrm>
            <a:off x="5888930" y="6309320"/>
            <a:ext cx="27155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被编程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(接通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4" name="Line 56"/>
          <p:cNvSpPr>
            <a:spLocks noChangeShapeType="1"/>
          </p:cNvSpPr>
          <p:nvPr/>
        </p:nvSpPr>
        <p:spPr bwMode="auto">
          <a:xfrm flipH="1" flipV="1">
            <a:off x="5364088" y="6021288"/>
            <a:ext cx="674200" cy="457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 flipH="1">
            <a:off x="6904062" y="265002"/>
            <a:ext cx="430188" cy="27128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 animBg="1"/>
      <p:bldP spid="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36" y="296401"/>
            <a:ext cx="8993008" cy="14465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zh-CN" altLang="en-US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8.</a:t>
            </a:r>
            <a:r>
              <a:rPr lang="en-US" altLang="zh-CN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3 </a:t>
            </a:r>
            <a:r>
              <a:rPr lang="zh-CN" altLang="en-US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随机存储器（</a:t>
            </a:r>
            <a:r>
              <a:rPr lang="en-US" altLang="zh-CN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RAM, random access memory</a:t>
            </a:r>
            <a:r>
              <a:rPr lang="zh-CN" altLang="en-US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）</a:t>
            </a:r>
            <a:r>
              <a:rPr lang="en-US" altLang="zh-CN" dirty="0" smtClean="0">
                <a:latin typeface="Times" panose="02020603050405020304" pitchFamily="18" charset="0"/>
                <a:ea typeface="黑体" pitchFamily="2" charset="-122"/>
                <a:cs typeface="Times" panose="02020603050405020304" pitchFamily="18" charset="0"/>
              </a:rPr>
              <a:t> 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39750" y="2708424"/>
            <a:ext cx="79200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RAM</a:t>
            </a: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的特点：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 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zh-CN" altLang="en-US" sz="2600">
                <a:latin typeface="黑体" pitchFamily="49" charset="-122"/>
                <a:ea typeface="黑体" pitchFamily="49" charset="-122"/>
              </a:rPr>
              <a:t>灵活</a:t>
            </a:r>
            <a:r>
              <a:rPr lang="en-US" altLang="zh-CN" sz="260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2600">
                <a:latin typeface="黑体" pitchFamily="49" charset="-122"/>
                <a:ea typeface="黑体" pitchFamily="49" charset="-122"/>
              </a:rPr>
              <a:t>程序、数据可随时更改；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zh-CN" altLang="zh-CN" sz="2600">
                <a:latin typeface="黑体" pitchFamily="49" charset="-122"/>
                <a:ea typeface="黑体" pitchFamily="49" charset="-122"/>
              </a:rPr>
              <a:t>易失——断电或电源电压波动, 会使内容丢失</a:t>
            </a:r>
            <a:r>
              <a:rPr lang="zh-CN" altLang="en-US" sz="2600">
                <a:latin typeface="黑体" pitchFamily="49" charset="-122"/>
                <a:ea typeface="黑体" pitchFamily="49" charset="-122"/>
              </a:rPr>
              <a:t>。</a:t>
            </a:r>
            <a:endParaRPr lang="zh-CN" altLang="zh-CN" sz="26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41338" y="4653111"/>
            <a:ext cx="8207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r>
              <a:rPr lang="en-US" altLang="zh-CN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28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的特点：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zh-CN" altLang="en-US" sz="2600">
                <a:latin typeface="黑体" pitchFamily="49" charset="-122"/>
                <a:ea typeface="黑体" pitchFamily="49" charset="-122"/>
              </a:rPr>
              <a:t>非易失性；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zh-CN" altLang="en-US" sz="2600">
                <a:latin typeface="黑体" pitchFamily="49" charset="-122"/>
                <a:ea typeface="黑体" pitchFamily="49" charset="-122"/>
              </a:rPr>
              <a:t>编程较麻烦，写周期远远大于读周期。</a:t>
            </a:r>
            <a:endParaRPr lang="zh-CN" altLang="zh-CN" sz="26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605" name="Rectangle 13"/>
          <p:cNvSpPr>
            <a:spLocks noChangeArrowheads="1"/>
          </p:cNvSpPr>
          <p:nvPr/>
        </p:nvSpPr>
        <p:spPr bwMode="auto">
          <a:xfrm>
            <a:off x="323528" y="1970832"/>
            <a:ext cx="7453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0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在任意时刻，对任意单元都可进行读/写操作。</a:t>
            </a:r>
            <a:endParaRPr lang="en-US" altLang="zh-CN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5268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00050" y="1341438"/>
            <a:ext cx="8305800" cy="15446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按存储的机理分：</a:t>
            </a:r>
            <a:endParaRPr lang="zh-CN" altLang="en-US" sz="2800" b="1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      </a:t>
            </a:r>
            <a:r>
              <a:rPr lang="zh-CN" altLang="en-US" sz="2800" b="1" dirty="0">
                <a:solidFill>
                  <a:srgbClr val="FFFF00"/>
                </a:solidFill>
                <a:latin typeface="Arial Black" pitchFamily="34" charset="0"/>
              </a:rPr>
              <a:t>静态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RAM</a:t>
            </a:r>
            <a:r>
              <a:rPr lang="zh-CN" altLang="en-US" sz="2800" b="1" dirty="0" smtClean="0">
                <a:solidFill>
                  <a:srgbClr val="FFFFFF"/>
                </a:solidFill>
                <a:latin typeface="Arial Black" pitchFamily="34" charset="0"/>
              </a:rPr>
              <a:t>（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S</a:t>
            </a:r>
            <a:r>
              <a:rPr lang="en-US" altLang="zh-CN" sz="2800" b="1" dirty="0" smtClean="0">
                <a:solidFill>
                  <a:srgbClr val="FFFFFF"/>
                </a:solidFill>
                <a:latin typeface="Arial Black" pitchFamily="34" charset="0"/>
              </a:rPr>
              <a:t>tatic 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RAM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）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,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简称</a:t>
            </a:r>
            <a:r>
              <a:rPr lang="en-US" altLang="zh-CN" sz="2800" b="1" dirty="0">
                <a:solidFill>
                  <a:srgbClr val="FFFF00"/>
                </a:solidFill>
                <a:latin typeface="Arial Black" pitchFamily="34" charset="0"/>
              </a:rPr>
              <a:t>SRAM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      </a:t>
            </a:r>
            <a:r>
              <a:rPr lang="zh-CN" altLang="en-US" sz="2800" b="1" dirty="0">
                <a:solidFill>
                  <a:srgbClr val="FFCC33"/>
                </a:solidFill>
                <a:latin typeface="Arial Black" pitchFamily="34" charset="0"/>
              </a:rPr>
              <a:t>动态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RAM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（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Dynamic RAM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）</a:t>
            </a:r>
            <a:r>
              <a:rPr lang="en-US" altLang="zh-CN" sz="2800" b="1" dirty="0">
                <a:solidFill>
                  <a:srgbClr val="FFFFFF"/>
                </a:solidFill>
                <a:latin typeface="Arial Black" pitchFamily="34" charset="0"/>
              </a:rPr>
              <a:t>,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简称</a:t>
            </a:r>
            <a:r>
              <a:rPr lang="en-US" altLang="zh-CN" sz="2800" b="1" dirty="0">
                <a:solidFill>
                  <a:srgbClr val="FFCC33"/>
                </a:solidFill>
                <a:latin typeface="Arial Black" pitchFamily="34" charset="0"/>
              </a:rPr>
              <a:t>DRAM</a:t>
            </a:r>
            <a:r>
              <a:rPr lang="zh-CN" altLang="en-US" sz="2800" b="1" dirty="0">
                <a:solidFill>
                  <a:srgbClr val="FFFFFF"/>
                </a:solidFill>
                <a:latin typeface="Arial Black" pitchFamily="34" charset="0"/>
              </a:rPr>
              <a:t>。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7505" y="3645024"/>
            <a:ext cx="8696840" cy="23329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rgbClr val="FFFF00"/>
                </a:solidFill>
              </a:rPr>
              <a:t>静态</a:t>
            </a:r>
            <a:r>
              <a:rPr lang="en-US" altLang="zh-CN" sz="2800" b="1" dirty="0">
                <a:solidFill>
                  <a:srgbClr val="FFFF00"/>
                </a:solidFill>
              </a:rPr>
              <a:t>RAM</a:t>
            </a:r>
            <a:r>
              <a:rPr lang="zh-CN" altLang="en-US" sz="2800" b="1" dirty="0">
                <a:solidFill>
                  <a:srgbClr val="FFFF00"/>
                </a:solidFill>
              </a:rPr>
              <a:t>：</a:t>
            </a:r>
            <a:r>
              <a:rPr lang="zh-CN" altLang="en-US" sz="2800" b="1" dirty="0">
                <a:solidFill>
                  <a:srgbClr val="FFFFFF"/>
                </a:solidFill>
              </a:rPr>
              <a:t>数据由</a:t>
            </a:r>
            <a:r>
              <a:rPr lang="zh-CN" altLang="en-US" sz="2800" b="1" dirty="0">
                <a:solidFill>
                  <a:srgbClr val="FFFF00"/>
                </a:solidFill>
              </a:rPr>
              <a:t>触发器</a:t>
            </a:r>
            <a:r>
              <a:rPr lang="zh-CN" altLang="en-US" sz="2800" b="1" dirty="0">
                <a:solidFill>
                  <a:srgbClr val="FFFFFF"/>
                </a:solidFill>
              </a:rPr>
              <a:t>记忆，只要不断电，数                  据就能永久保存</a:t>
            </a:r>
            <a:r>
              <a:rPr lang="zh-CN" altLang="en-US" sz="2800" b="1" dirty="0" smtClean="0">
                <a:solidFill>
                  <a:srgbClr val="FFFFFF"/>
                </a:solidFill>
              </a:rPr>
              <a:t>。</a:t>
            </a:r>
            <a:endParaRPr lang="en-US" altLang="zh-CN" sz="28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zh-CN" altLang="en-US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rgbClr val="FFFF00"/>
                </a:solidFill>
              </a:rPr>
              <a:t>动态</a:t>
            </a:r>
            <a:r>
              <a:rPr lang="en-US" altLang="zh-CN" sz="2800" b="1" dirty="0">
                <a:solidFill>
                  <a:srgbClr val="FFFF00"/>
                </a:solidFill>
              </a:rPr>
              <a:t>RAM</a:t>
            </a:r>
            <a:r>
              <a:rPr lang="zh-CN" altLang="en-US" sz="2800" b="1" dirty="0">
                <a:solidFill>
                  <a:srgbClr val="FFFF00"/>
                </a:solidFill>
              </a:rPr>
              <a:t>：</a:t>
            </a:r>
            <a:r>
              <a:rPr lang="zh-CN" altLang="en-US" sz="2800" b="1" dirty="0">
                <a:solidFill>
                  <a:srgbClr val="FFFFFF"/>
                </a:solidFill>
              </a:rPr>
              <a:t>是由</a:t>
            </a:r>
            <a:r>
              <a:rPr lang="en-US" altLang="zh-CN" sz="2800" b="1" dirty="0">
                <a:solidFill>
                  <a:srgbClr val="FFFFFF"/>
                </a:solidFill>
              </a:rPr>
              <a:t>MOS</a:t>
            </a:r>
            <a:r>
              <a:rPr lang="zh-CN" altLang="en-US" sz="2800" b="1" dirty="0">
                <a:solidFill>
                  <a:srgbClr val="FFFFFF"/>
                </a:solidFill>
              </a:rPr>
              <a:t>管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栅极处电容</a:t>
            </a:r>
            <a:r>
              <a:rPr lang="zh-CN" altLang="en-US" sz="2800" b="1" dirty="0">
                <a:solidFill>
                  <a:srgbClr val="FFFFFF"/>
                </a:solidFill>
              </a:rPr>
              <a:t>的存储效应来存储。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983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4213" y="476250"/>
            <a:ext cx="453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buClr>
                <a:srgbClr val="FFFF66"/>
              </a:buClr>
              <a:buSzPct val="80000"/>
              <a:buFont typeface="Wingdings" pitchFamily="2" charset="2"/>
              <a:buChar char="®"/>
            </a:pPr>
            <a:r>
              <a:rPr lang="en-US" altLang="zh-CN" sz="320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S</a:t>
            </a:r>
            <a:r>
              <a:rPr lang="en-US" altLang="en-US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</a:t>
            </a:r>
            <a:r>
              <a:rPr lang="en-US" altLang="zh-CN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en-US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静态</a:t>
            </a:r>
            <a:r>
              <a:rPr lang="en-US" altLang="zh-CN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RAM</a:t>
            </a:r>
            <a:r>
              <a:rPr lang="zh-CN" altLang="en-US" sz="32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" name="Rectangle 10"/>
          <p:cNvSpPr>
            <a:spLocks noChangeArrowheads="1"/>
          </p:cNvSpPr>
          <p:nvPr/>
        </p:nvSpPr>
        <p:spPr bwMode="auto">
          <a:xfrm>
            <a:off x="4140200" y="476250"/>
            <a:ext cx="244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速度快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55650" y="1268413"/>
            <a:ext cx="6913563" cy="60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 存储单元：</a:t>
            </a:r>
            <a:r>
              <a:rPr lang="en-US" altLang="zh-CN" sz="28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2800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锁存器</a:t>
            </a:r>
            <a:endParaRPr lang="en-US" altLang="zh-CN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11560" y="5445224"/>
            <a:ext cx="691356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zh-CN" altLang="en-US" sz="2800" dirty="0">
                <a:ea typeface="楷体_GB2312" pitchFamily="49" charset="-122"/>
              </a:rPr>
              <a:t>  </a:t>
            </a:r>
            <a:r>
              <a:rPr lang="zh-CN" altLang="en-US" sz="2800" dirty="0">
                <a:ea typeface="黑体" pitchFamily="49" charset="-122"/>
              </a:rPr>
              <a:t>基本结构</a:t>
            </a:r>
            <a:r>
              <a:rPr lang="zh-CN" altLang="en-US" sz="2800" dirty="0">
                <a:ea typeface="楷体_GB2312" pitchFamily="49" charset="-122"/>
              </a:rPr>
              <a:t>：地址译码</a:t>
            </a:r>
            <a:r>
              <a:rPr lang="en-US" altLang="zh-CN" sz="2800" dirty="0">
                <a:ea typeface="楷体_GB2312" pitchFamily="49" charset="-122"/>
              </a:rPr>
              <a:t>+</a:t>
            </a:r>
            <a:r>
              <a:rPr lang="zh-CN" altLang="en-US" sz="2800" dirty="0">
                <a:ea typeface="楷体_GB2312" pitchFamily="49" charset="-122"/>
              </a:rPr>
              <a:t>存储阵列</a:t>
            </a:r>
            <a:r>
              <a:rPr lang="en-US" altLang="zh-CN" sz="2800" dirty="0">
                <a:ea typeface="楷体_GB2312" pitchFamily="49" charset="-122"/>
              </a:rPr>
              <a:t>+I/O</a:t>
            </a:r>
            <a:r>
              <a:rPr lang="zh-CN" altLang="en-US" sz="2800" dirty="0">
                <a:ea typeface="楷体_GB2312" pitchFamily="49" charset="-122"/>
              </a:rPr>
              <a:t>控制</a:t>
            </a:r>
            <a:endParaRPr lang="en-US" altLang="zh-CN" dirty="0">
              <a:ea typeface="楷体_GB2312" pitchFamily="49" charset="-122"/>
            </a:endParaRPr>
          </a:p>
        </p:txBody>
      </p:sp>
      <p:grpSp>
        <p:nvGrpSpPr>
          <p:cNvPr id="2" name="组合 2"/>
          <p:cNvGrpSpPr>
            <a:grpSpLocks/>
          </p:cNvGrpSpPr>
          <p:nvPr/>
        </p:nvGrpSpPr>
        <p:grpSpPr bwMode="auto">
          <a:xfrm>
            <a:off x="179512" y="2337173"/>
            <a:ext cx="8792643" cy="1944023"/>
            <a:chOff x="292804" y="2012043"/>
            <a:chExt cx="8361640" cy="1754326"/>
          </a:xfrm>
        </p:grpSpPr>
        <p:sp>
          <p:nvSpPr>
            <p:cNvPr id="27655" name="TextBox 1"/>
            <p:cNvSpPr txBox="1">
              <a:spLocks noChangeArrowheads="1"/>
            </p:cNvSpPr>
            <p:nvPr/>
          </p:nvSpPr>
          <p:spPr bwMode="auto">
            <a:xfrm>
              <a:off x="301019" y="2012043"/>
              <a:ext cx="8353425" cy="175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zh-CN"/>
            </a:p>
            <a:p>
              <a:pPr eaLnBrk="1" hangingPunct="1"/>
              <a:endParaRPr lang="en-US" altLang="zh-CN"/>
            </a:p>
            <a:p>
              <a:pPr eaLnBrk="1" hangingPunct="1"/>
              <a:endParaRPr lang="zh-CN" altLang="en-US"/>
            </a:p>
          </p:txBody>
        </p:sp>
        <p:pic>
          <p:nvPicPr>
            <p:cNvPr id="27656" name="Picture 24" descr="Fig09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8000"/>
                      </a14:imgEffect>
                      <a14:imgEffect>
                        <a14:brightnessContrast bright="-10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04" y="2037244"/>
              <a:ext cx="8353425" cy="17291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2290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8521" y="260648"/>
            <a:ext cx="453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buClr>
                <a:srgbClr val="FFFF66"/>
              </a:buClr>
              <a:buSzPct val="80000"/>
              <a:buFont typeface="Wingdings" pitchFamily="2" charset="2"/>
              <a:buChar char="®"/>
            </a:pPr>
            <a:r>
              <a:rPr lang="en-US" altLang="zh-CN" sz="3200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动态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RAM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420046" y="260648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密度高</a:t>
            </a:r>
            <a:endParaRPr lang="en-US" altLang="zh-CN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5496" y="909936"/>
            <a:ext cx="828198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采用电容存储信息，</a:t>
            </a:r>
            <a:r>
              <a:rPr lang="zh-CN" altLang="zh-CN" sz="2600" dirty="0">
                <a:latin typeface="黑体" pitchFamily="49" charset="-122"/>
                <a:ea typeface="黑体" pitchFamily="49" charset="-122"/>
              </a:rPr>
              <a:t>通过一个MOS晶体管来存取信息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26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72225" y="2962275"/>
            <a:ext cx="1871663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zh-CN" altLang="en-US" sz="2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字线为</a:t>
            </a:r>
            <a:r>
              <a:rPr lang="zh-CN" altLang="en-US" sz="2200" b="1" dirty="0">
                <a:solidFill>
                  <a:schemeClr val="tx2"/>
                </a:solidFill>
                <a:ea typeface="楷体_GB2312" pitchFamily="49" charset="-122"/>
              </a:rPr>
              <a:t>“</a:t>
            </a:r>
            <a:r>
              <a:rPr lang="en-US" altLang="zh-CN" sz="2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200" b="1" dirty="0">
                <a:solidFill>
                  <a:schemeClr val="tx2"/>
                </a:solidFill>
                <a:ea typeface="楷体_GB2312" pitchFamily="49" charset="-122"/>
              </a:rPr>
              <a:t>”</a:t>
            </a:r>
            <a:r>
              <a:rPr lang="zh-CN" altLang="en-US" sz="2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algn="just" eaLnBrk="1" hangingPunct="1"/>
            <a:r>
              <a:rPr lang="zh-CN" altLang="en-US" sz="2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表示选中。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833045" y="1700733"/>
            <a:ext cx="3419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位线为“</a:t>
            </a:r>
            <a:r>
              <a:rPr lang="en-US" altLang="zh-CN" sz="2200" b="1" dirty="0">
                <a:latin typeface="黑体" pitchFamily="49" charset="-122"/>
                <a:ea typeface="黑体" pitchFamily="49" charset="-122"/>
              </a:rPr>
              <a:t>1”</a:t>
            </a:r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，电容充电；</a:t>
            </a:r>
          </a:p>
          <a:p>
            <a:pPr algn="just" eaLnBrk="1" hangingPunct="1"/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位线为“</a:t>
            </a:r>
            <a:r>
              <a:rPr lang="en-US" altLang="zh-CN" sz="2200" b="1" dirty="0">
                <a:latin typeface="黑体" pitchFamily="49" charset="-122"/>
                <a:ea typeface="黑体" pitchFamily="49" charset="-122"/>
              </a:rPr>
              <a:t>0”</a:t>
            </a:r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，电容放电。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059113" y="2601913"/>
            <a:ext cx="3238500" cy="2698750"/>
            <a:chOff x="1927" y="1661"/>
            <a:chExt cx="2040" cy="1700"/>
          </a:xfrm>
        </p:grpSpPr>
        <p:sp>
          <p:nvSpPr>
            <p:cNvPr id="28691" name="Rectangle 37"/>
            <p:cNvSpPr>
              <a:spLocks noChangeArrowheads="1"/>
            </p:cNvSpPr>
            <p:nvPr/>
          </p:nvSpPr>
          <p:spPr bwMode="auto">
            <a:xfrm>
              <a:off x="2203" y="1948"/>
              <a:ext cx="1316" cy="127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 rot="5400000">
              <a:off x="2345" y="2699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3" name="Line 15"/>
            <p:cNvSpPr>
              <a:spLocks noChangeShapeType="1"/>
            </p:cNvSpPr>
            <p:nvPr/>
          </p:nvSpPr>
          <p:spPr bwMode="auto">
            <a:xfrm rot="5400000">
              <a:off x="2239" y="296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4" name="Line 16"/>
            <p:cNvSpPr>
              <a:spLocks noChangeShapeType="1"/>
            </p:cNvSpPr>
            <p:nvPr/>
          </p:nvSpPr>
          <p:spPr bwMode="auto">
            <a:xfrm rot="5400000">
              <a:off x="2239" y="268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5" name="Line 18"/>
            <p:cNvSpPr>
              <a:spLocks noChangeShapeType="1"/>
            </p:cNvSpPr>
            <p:nvPr/>
          </p:nvSpPr>
          <p:spPr bwMode="auto">
            <a:xfrm>
              <a:off x="1927" y="2059"/>
              <a:ext cx="2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6" name="Line 19"/>
            <p:cNvSpPr>
              <a:spLocks noChangeShapeType="1"/>
            </p:cNvSpPr>
            <p:nvPr/>
          </p:nvSpPr>
          <p:spPr bwMode="auto">
            <a:xfrm>
              <a:off x="3398" y="1661"/>
              <a:ext cx="0" cy="1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7" name="Line 20"/>
            <p:cNvSpPr>
              <a:spLocks noChangeShapeType="1"/>
            </p:cNvSpPr>
            <p:nvPr/>
          </p:nvSpPr>
          <p:spPr bwMode="auto">
            <a:xfrm flipV="1">
              <a:off x="2879" y="205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8698" name="Group 21"/>
            <p:cNvGrpSpPr>
              <a:grpSpLocks/>
            </p:cNvGrpSpPr>
            <p:nvPr/>
          </p:nvGrpSpPr>
          <p:grpSpPr bwMode="auto">
            <a:xfrm rot="5400000">
              <a:off x="2719" y="2248"/>
              <a:ext cx="288" cy="384"/>
              <a:chOff x="2976" y="1680"/>
              <a:chExt cx="288" cy="384"/>
            </a:xfrm>
          </p:grpSpPr>
          <p:sp>
            <p:nvSpPr>
              <p:cNvPr id="28703" name="Line 22"/>
              <p:cNvSpPr>
                <a:spLocks noChangeShapeType="1"/>
              </p:cNvSpPr>
              <p:nvPr/>
            </p:nvSpPr>
            <p:spPr bwMode="auto">
              <a:xfrm>
                <a:off x="2976" y="177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04" name="Line 23"/>
              <p:cNvSpPr>
                <a:spLocks noChangeShapeType="1"/>
              </p:cNvSpPr>
              <p:nvPr/>
            </p:nvSpPr>
            <p:spPr bwMode="auto">
              <a:xfrm>
                <a:off x="3072" y="1680"/>
                <a:ext cx="0" cy="3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05" name="Line 24"/>
              <p:cNvSpPr>
                <a:spLocks noChangeShapeType="1"/>
              </p:cNvSpPr>
              <p:nvPr/>
            </p:nvSpPr>
            <p:spPr bwMode="auto">
              <a:xfrm>
                <a:off x="3072" y="1776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06" name="Line 25"/>
              <p:cNvSpPr>
                <a:spLocks noChangeShapeType="1"/>
              </p:cNvSpPr>
              <p:nvPr/>
            </p:nvSpPr>
            <p:spPr bwMode="auto">
              <a:xfrm>
                <a:off x="3072" y="1968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 rot="10800000">
              <a:off x="2334" y="258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 rot="10800000" flipH="1">
              <a:off x="2958" y="258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1" name="Line 35"/>
            <p:cNvSpPr>
              <a:spLocks noChangeShapeType="1"/>
            </p:cNvSpPr>
            <p:nvPr/>
          </p:nvSpPr>
          <p:spPr bwMode="auto">
            <a:xfrm rot="5400000">
              <a:off x="2340" y="277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2" name="AutoShape 36"/>
            <p:cNvSpPr>
              <a:spLocks noChangeArrowheads="1"/>
            </p:cNvSpPr>
            <p:nvPr/>
          </p:nvSpPr>
          <p:spPr bwMode="auto">
            <a:xfrm rot="10800000">
              <a:off x="2264" y="3063"/>
              <a:ext cx="136" cy="9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051052" y="2492898"/>
            <a:ext cx="1441451" cy="720726"/>
            <a:chOff x="1292" y="1525"/>
            <a:chExt cx="908" cy="454"/>
          </a:xfrm>
        </p:grpSpPr>
        <p:sp>
          <p:nvSpPr>
            <p:cNvPr id="28689" name="Rectangle 39"/>
            <p:cNvSpPr>
              <a:spLocks noChangeArrowheads="1"/>
            </p:cNvSpPr>
            <p:nvPr/>
          </p:nvSpPr>
          <p:spPr bwMode="auto">
            <a:xfrm>
              <a:off x="1292" y="1525"/>
              <a:ext cx="6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tx2"/>
                  </a:solidFill>
                  <a:latin typeface="黑体" pitchFamily="49" charset="-122"/>
                  <a:ea typeface="黑体" pitchFamily="49" charset="-122"/>
                </a:rPr>
                <a:t>字线</a:t>
              </a:r>
            </a:p>
          </p:txBody>
        </p:sp>
        <p:sp>
          <p:nvSpPr>
            <p:cNvPr id="28690" name="Freeform 41"/>
            <p:cNvSpPr>
              <a:spLocks/>
            </p:cNvSpPr>
            <p:nvPr/>
          </p:nvSpPr>
          <p:spPr bwMode="auto">
            <a:xfrm>
              <a:off x="1950" y="1798"/>
              <a:ext cx="250" cy="181"/>
            </a:xfrm>
            <a:custGeom>
              <a:avLst/>
              <a:gdLst>
                <a:gd name="T0" fmla="*/ 0 w 317"/>
                <a:gd name="T1" fmla="*/ 0 h 227"/>
                <a:gd name="T2" fmla="*/ 113 w 317"/>
                <a:gd name="T3" fmla="*/ 29 h 227"/>
                <a:gd name="T4" fmla="*/ 170 w 317"/>
                <a:gd name="T5" fmla="*/ 86 h 227"/>
                <a:gd name="T6" fmla="*/ 197 w 317"/>
                <a:gd name="T7" fmla="*/ 144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227"/>
                <a:gd name="T14" fmla="*/ 317 w 317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227">
                  <a:moveTo>
                    <a:pt x="0" y="0"/>
                  </a:moveTo>
                  <a:cubicBezTo>
                    <a:pt x="68" y="11"/>
                    <a:pt x="136" y="22"/>
                    <a:pt x="181" y="45"/>
                  </a:cubicBezTo>
                  <a:cubicBezTo>
                    <a:pt x="226" y="68"/>
                    <a:pt x="249" y="106"/>
                    <a:pt x="272" y="136"/>
                  </a:cubicBezTo>
                  <a:cubicBezTo>
                    <a:pt x="295" y="166"/>
                    <a:pt x="310" y="212"/>
                    <a:pt x="317" y="227"/>
                  </a:cubicBezTo>
                </a:path>
              </a:pathLst>
            </a:custGeom>
            <a:noFill/>
            <a:ln w="25400" cap="flat" cmpd="sng">
              <a:solidFill>
                <a:srgbClr val="FFFF99"/>
              </a:solidFill>
              <a:prstDash val="solid"/>
              <a:miter lim="800000"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11188" y="3538538"/>
            <a:ext cx="2808287" cy="523875"/>
            <a:chOff x="385" y="2251"/>
            <a:chExt cx="1769" cy="330"/>
          </a:xfrm>
        </p:grpSpPr>
        <p:sp>
          <p:nvSpPr>
            <p:cNvPr id="28687" name="Rectangle 43"/>
            <p:cNvSpPr>
              <a:spLocks noChangeArrowheads="1"/>
            </p:cNvSpPr>
            <p:nvPr/>
          </p:nvSpPr>
          <p:spPr bwMode="auto">
            <a:xfrm>
              <a:off x="385" y="2251"/>
              <a:ext cx="14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r" eaLnBrk="1" hangingPunct="1"/>
              <a:r>
                <a:rPr lang="en-US" altLang="zh-CN" sz="2800" b="1" dirty="0">
                  <a:solidFill>
                    <a:schemeClr val="accent1"/>
                  </a:solidFill>
                  <a:latin typeface="黑体" pitchFamily="49" charset="-122"/>
                  <a:ea typeface="黑体" pitchFamily="49" charset="-122"/>
                </a:rPr>
                <a:t>1</a:t>
              </a:r>
              <a:r>
                <a:rPr lang="zh-CN" altLang="en-US" sz="2800" b="1" dirty="0">
                  <a:solidFill>
                    <a:schemeClr val="accent1"/>
                  </a:solidFill>
                  <a:latin typeface="黑体" pitchFamily="49" charset="-122"/>
                  <a:ea typeface="黑体" pitchFamily="49" charset="-122"/>
                </a:rPr>
                <a:t>位</a:t>
              </a:r>
              <a:r>
                <a:rPr lang="en-US" altLang="zh-CN" sz="2800" b="1" dirty="0">
                  <a:solidFill>
                    <a:schemeClr val="accent1"/>
                  </a:solidFill>
                  <a:latin typeface="黑体" pitchFamily="49" charset="-122"/>
                  <a:ea typeface="黑体" pitchFamily="49" charset="-122"/>
                </a:rPr>
                <a:t>DRAM</a:t>
              </a:r>
              <a:r>
                <a:rPr lang="zh-CN" altLang="en-US" sz="2800" b="1" dirty="0">
                  <a:solidFill>
                    <a:schemeClr val="accent1"/>
                  </a:solidFill>
                  <a:latin typeface="黑体" pitchFamily="49" charset="-122"/>
                  <a:ea typeface="黑体" pitchFamily="49" charset="-122"/>
                </a:rPr>
                <a:t>单元</a:t>
              </a:r>
            </a:p>
          </p:txBody>
        </p:sp>
        <p:sp>
          <p:nvSpPr>
            <p:cNvPr id="28688" name="Freeform 44"/>
            <p:cNvSpPr>
              <a:spLocks/>
            </p:cNvSpPr>
            <p:nvPr/>
          </p:nvSpPr>
          <p:spPr bwMode="auto">
            <a:xfrm>
              <a:off x="1791" y="2387"/>
              <a:ext cx="363" cy="136"/>
            </a:xfrm>
            <a:custGeom>
              <a:avLst/>
              <a:gdLst>
                <a:gd name="T0" fmla="*/ 0 w 317"/>
                <a:gd name="T1" fmla="*/ 0 h 227"/>
                <a:gd name="T2" fmla="*/ 237 w 317"/>
                <a:gd name="T3" fmla="*/ 16 h 227"/>
                <a:gd name="T4" fmla="*/ 356 w 317"/>
                <a:gd name="T5" fmla="*/ 49 h 227"/>
                <a:gd name="T6" fmla="*/ 416 w 317"/>
                <a:gd name="T7" fmla="*/ 81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227"/>
                <a:gd name="T14" fmla="*/ 317 w 317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227">
                  <a:moveTo>
                    <a:pt x="0" y="0"/>
                  </a:moveTo>
                  <a:cubicBezTo>
                    <a:pt x="68" y="11"/>
                    <a:pt x="136" y="22"/>
                    <a:pt x="181" y="45"/>
                  </a:cubicBezTo>
                  <a:cubicBezTo>
                    <a:pt x="226" y="68"/>
                    <a:pt x="249" y="106"/>
                    <a:pt x="272" y="136"/>
                  </a:cubicBezTo>
                  <a:cubicBezTo>
                    <a:pt x="295" y="166"/>
                    <a:pt x="310" y="212"/>
                    <a:pt x="317" y="227"/>
                  </a:cubicBez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miter lim="800000"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3708404" y="2205037"/>
            <a:ext cx="1655765" cy="763586"/>
            <a:chOff x="2336" y="1298"/>
            <a:chExt cx="1043" cy="481"/>
          </a:xfrm>
        </p:grpSpPr>
        <p:sp>
          <p:nvSpPr>
            <p:cNvPr id="28685" name="Rectangle 45"/>
            <p:cNvSpPr>
              <a:spLocks noChangeArrowheads="1"/>
            </p:cNvSpPr>
            <p:nvPr/>
          </p:nvSpPr>
          <p:spPr bwMode="auto">
            <a:xfrm>
              <a:off x="2336" y="1298"/>
              <a:ext cx="6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latin typeface="黑体" pitchFamily="49" charset="-122"/>
                  <a:ea typeface="黑体" pitchFamily="49" charset="-122"/>
                </a:rPr>
                <a:t>位线</a:t>
              </a:r>
            </a:p>
          </p:txBody>
        </p:sp>
        <p:sp>
          <p:nvSpPr>
            <p:cNvPr id="28686" name="Freeform 46"/>
            <p:cNvSpPr>
              <a:spLocks/>
            </p:cNvSpPr>
            <p:nvPr/>
          </p:nvSpPr>
          <p:spPr bwMode="auto">
            <a:xfrm>
              <a:off x="3061" y="1643"/>
              <a:ext cx="318" cy="136"/>
            </a:xfrm>
            <a:custGeom>
              <a:avLst/>
              <a:gdLst>
                <a:gd name="T0" fmla="*/ 0 w 317"/>
                <a:gd name="T1" fmla="*/ 0 h 227"/>
                <a:gd name="T2" fmla="*/ 183 w 317"/>
                <a:gd name="T3" fmla="*/ 16 h 227"/>
                <a:gd name="T4" fmla="*/ 274 w 317"/>
                <a:gd name="T5" fmla="*/ 49 h 227"/>
                <a:gd name="T6" fmla="*/ 319 w 317"/>
                <a:gd name="T7" fmla="*/ 81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227"/>
                <a:gd name="T14" fmla="*/ 317 w 317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227">
                  <a:moveTo>
                    <a:pt x="0" y="0"/>
                  </a:moveTo>
                  <a:cubicBezTo>
                    <a:pt x="68" y="11"/>
                    <a:pt x="136" y="22"/>
                    <a:pt x="181" y="45"/>
                  </a:cubicBezTo>
                  <a:cubicBezTo>
                    <a:pt x="226" y="68"/>
                    <a:pt x="249" y="106"/>
                    <a:pt x="272" y="136"/>
                  </a:cubicBezTo>
                  <a:cubicBezTo>
                    <a:pt x="295" y="166"/>
                    <a:pt x="310" y="212"/>
                    <a:pt x="317" y="227"/>
                  </a:cubicBezTo>
                </a:path>
              </a:pathLst>
            </a:custGeom>
            <a:noFill/>
            <a:ln w="25400" cap="flat" cmpd="sng">
              <a:solidFill>
                <a:srgbClr val="00FFFF"/>
              </a:solidFill>
              <a:prstDash val="solid"/>
              <a:miter lim="800000"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5724525" y="4221163"/>
            <a:ext cx="33115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读取时，</a:t>
            </a:r>
            <a:r>
              <a:rPr lang="zh-CN" altLang="en-US" sz="2200" b="1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位线</a:t>
            </a:r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预置为一中间电平；根据电平的变化来确定存储的是‘</a:t>
            </a:r>
            <a:r>
              <a:rPr lang="en-US" altLang="zh-CN" sz="2200" b="1" dirty="0">
                <a:latin typeface="黑体" pitchFamily="49" charset="-122"/>
                <a:ea typeface="黑体" pitchFamily="49" charset="-122"/>
              </a:rPr>
              <a:t>0’</a:t>
            </a:r>
            <a:r>
              <a:rPr lang="zh-CN" altLang="en-US" sz="2200" b="1" dirty="0">
                <a:latin typeface="黑体" pitchFamily="49" charset="-122"/>
                <a:ea typeface="黑体" pitchFamily="49" charset="-122"/>
              </a:rPr>
              <a:t>或</a:t>
            </a:r>
            <a:r>
              <a:rPr lang="en-US" altLang="zh-CN" sz="2200" b="1" dirty="0"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179512" y="6320933"/>
            <a:ext cx="84249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特点：结构简单，集成度高；需要定时刷新 </a:t>
            </a:r>
            <a:r>
              <a:rPr lang="en-US" altLang="zh-CN" sz="2600" dirty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图</a:t>
            </a:r>
            <a:r>
              <a:rPr lang="en-US" altLang="zh-CN" sz="2600" dirty="0">
                <a:latin typeface="黑体" pitchFamily="49" charset="-122"/>
                <a:ea typeface="黑体" pitchFamily="49" charset="-122"/>
              </a:rPr>
              <a:t>9-32)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。 </a:t>
            </a:r>
          </a:p>
        </p:txBody>
      </p:sp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179512" y="5416768"/>
            <a:ext cx="842493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字线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设置为</a:t>
            </a:r>
            <a:r>
              <a:rPr lang="zh-CN" altLang="en-US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高电平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来访问该存储单元。</a:t>
            </a:r>
            <a:endParaRPr lang="en-US" altLang="zh-CN" sz="2600" dirty="0" smtClean="0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zh-CN" altLang="en-US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位线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设置为</a:t>
            </a:r>
            <a:r>
              <a:rPr lang="zh-CN" altLang="en-US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高电平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存储</a:t>
            </a:r>
            <a:r>
              <a:rPr lang="en-US" altLang="zh-CN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600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低电平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存储</a:t>
            </a:r>
            <a:r>
              <a:rPr lang="en-US" altLang="zh-CN" sz="26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2600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26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" name="灯片编号占位符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28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5599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43" grpId="0"/>
      <p:bldP spid="35" grpId="0" autoUpdateAnimBg="0"/>
      <p:bldP spid="3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13" y="2564904"/>
            <a:ext cx="8473977" cy="314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08521" y="260648"/>
            <a:ext cx="453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buClr>
                <a:srgbClr val="FFFF66"/>
              </a:buClr>
              <a:buSzPct val="80000"/>
              <a:buFont typeface="Wingdings" pitchFamily="2" charset="2"/>
              <a:buChar char="®"/>
            </a:pPr>
            <a:r>
              <a:rPr lang="en-US" altLang="zh-CN" sz="3200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en-US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动态</a:t>
            </a:r>
            <a:r>
              <a:rPr lang="en-US" altLang="zh-CN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RAM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420046" y="260648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密度高</a:t>
            </a:r>
            <a:endParaRPr lang="en-US" altLang="zh-CN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454203" y="1216173"/>
            <a:ext cx="8281987" cy="61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dirty="0">
                <a:latin typeface="黑体" pitchFamily="49" charset="-122"/>
                <a:ea typeface="黑体" pitchFamily="49" charset="-122"/>
              </a:rPr>
              <a:t>MOS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管栅极处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电容的电压随时间变化的动态刷新现象</a:t>
            </a:r>
            <a:endParaRPr lang="en-US" altLang="zh-CN" sz="26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73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3455615" cy="762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zh-CN" altLang="en-US" dirty="0" smtClean="0">
                <a:ea typeface="黑体" pitchFamily="2" charset="-122"/>
              </a:rPr>
              <a:t>重点与难点</a:t>
            </a:r>
            <a:endParaRPr lang="en-US" altLang="zh-CN" dirty="0" smtClean="0">
              <a:ea typeface="黑体" pitchFamily="2" charset="-122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11188" y="908050"/>
            <a:ext cx="18335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一、重点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11188" y="1555750"/>
            <a:ext cx="8013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存储器的基本结构：地址译码与存储阵列</a:t>
            </a:r>
            <a:endParaRPr lang="en-US" altLang="zh-CN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11188" y="3067050"/>
            <a:ext cx="5959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存储器分类：</a:t>
            </a:r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ROM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RAM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的区分</a:t>
            </a:r>
            <a:endParaRPr lang="en-US" altLang="zh-CN" sz="32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11188" y="2276475"/>
            <a:ext cx="67778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存储器的表达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：字线与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位线的意义</a:t>
            </a:r>
            <a:endParaRPr lang="en-US" altLang="zh-CN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11188" y="4572000"/>
            <a:ext cx="18335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二、难点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611188" y="5868988"/>
            <a:ext cx="5541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数据存储与逻辑表达的区分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611188" y="5219700"/>
            <a:ext cx="38940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字线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与位线的意义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611188" y="3787775"/>
            <a:ext cx="7189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基于存储器进行组合逻辑设计的特点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376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892480" cy="1200329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zh-CN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8.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4 </a:t>
            </a:r>
            <a:r>
              <a:rPr lang="zh-CN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现场可编程门阵列（</a:t>
            </a:r>
            <a:r>
              <a:rPr lang="en-US" altLang="zh-CN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FPGA,field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 programmable gate array</a:t>
            </a:r>
            <a:r>
              <a:rPr lang="zh-CN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tx1"/>
              </a:solidFill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81125" y="2270968"/>
            <a:ext cx="6624638" cy="4470400"/>
            <a:chOff x="748" y="1389"/>
            <a:chExt cx="4173" cy="2816"/>
          </a:xfrm>
          <a:solidFill>
            <a:schemeClr val="bg2">
              <a:lumMod val="25000"/>
            </a:schemeClr>
          </a:solidFill>
        </p:grpSpPr>
        <p:sp>
          <p:nvSpPr>
            <p:cNvPr id="190" name="AutoShape 5"/>
            <p:cNvSpPr>
              <a:spLocks noChangeAspect="1" noChangeArrowheads="1" noTextEdit="1"/>
            </p:cNvSpPr>
            <p:nvPr/>
          </p:nvSpPr>
          <p:spPr bwMode="auto">
            <a:xfrm>
              <a:off x="748" y="1389"/>
              <a:ext cx="4173" cy="281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1" name="Line 6"/>
            <p:cNvSpPr>
              <a:spLocks noChangeShapeType="1"/>
            </p:cNvSpPr>
            <p:nvPr/>
          </p:nvSpPr>
          <p:spPr bwMode="auto">
            <a:xfrm>
              <a:off x="3330" y="2206"/>
              <a:ext cx="1" cy="160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2" name="Line 7"/>
            <p:cNvSpPr>
              <a:spLocks noChangeShapeType="1"/>
            </p:cNvSpPr>
            <p:nvPr/>
          </p:nvSpPr>
          <p:spPr bwMode="auto">
            <a:xfrm>
              <a:off x="3356" y="2206"/>
              <a:ext cx="1" cy="160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3" name="Line 8"/>
            <p:cNvSpPr>
              <a:spLocks noChangeShapeType="1"/>
            </p:cNvSpPr>
            <p:nvPr/>
          </p:nvSpPr>
          <p:spPr bwMode="auto">
            <a:xfrm>
              <a:off x="3382" y="2206"/>
              <a:ext cx="1" cy="160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4" name="Line 9"/>
            <p:cNvSpPr>
              <a:spLocks noChangeShapeType="1"/>
            </p:cNvSpPr>
            <p:nvPr/>
          </p:nvSpPr>
          <p:spPr bwMode="auto">
            <a:xfrm>
              <a:off x="3410" y="2206"/>
              <a:ext cx="1" cy="160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5" name="Line 10"/>
            <p:cNvSpPr>
              <a:spLocks noChangeShapeType="1"/>
            </p:cNvSpPr>
            <p:nvPr/>
          </p:nvSpPr>
          <p:spPr bwMode="auto">
            <a:xfrm>
              <a:off x="3769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6" name="Line 11"/>
            <p:cNvSpPr>
              <a:spLocks noChangeShapeType="1"/>
            </p:cNvSpPr>
            <p:nvPr/>
          </p:nvSpPr>
          <p:spPr bwMode="auto">
            <a:xfrm>
              <a:off x="3796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7" name="Line 12"/>
            <p:cNvSpPr>
              <a:spLocks noChangeShapeType="1"/>
            </p:cNvSpPr>
            <p:nvPr/>
          </p:nvSpPr>
          <p:spPr bwMode="auto">
            <a:xfrm>
              <a:off x="3823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8" name="Line 13"/>
            <p:cNvSpPr>
              <a:spLocks noChangeShapeType="1"/>
            </p:cNvSpPr>
            <p:nvPr/>
          </p:nvSpPr>
          <p:spPr bwMode="auto">
            <a:xfrm>
              <a:off x="3849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9" name="Line 14"/>
            <p:cNvSpPr>
              <a:spLocks noChangeShapeType="1"/>
            </p:cNvSpPr>
            <p:nvPr/>
          </p:nvSpPr>
          <p:spPr bwMode="auto">
            <a:xfrm>
              <a:off x="2450" y="2206"/>
              <a:ext cx="1" cy="1647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0" name="Line 15"/>
            <p:cNvSpPr>
              <a:spLocks noChangeShapeType="1"/>
            </p:cNvSpPr>
            <p:nvPr/>
          </p:nvSpPr>
          <p:spPr bwMode="auto">
            <a:xfrm>
              <a:off x="2476" y="2206"/>
              <a:ext cx="1" cy="1647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1" name="Line 16"/>
            <p:cNvSpPr>
              <a:spLocks noChangeShapeType="1"/>
            </p:cNvSpPr>
            <p:nvPr/>
          </p:nvSpPr>
          <p:spPr bwMode="auto">
            <a:xfrm>
              <a:off x="2502" y="2206"/>
              <a:ext cx="1" cy="1647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2" name="Line 17"/>
            <p:cNvSpPr>
              <a:spLocks noChangeShapeType="1"/>
            </p:cNvSpPr>
            <p:nvPr/>
          </p:nvSpPr>
          <p:spPr bwMode="auto">
            <a:xfrm>
              <a:off x="2530" y="2206"/>
              <a:ext cx="1" cy="1647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3" name="Rectangle 18"/>
            <p:cNvSpPr>
              <a:spLocks noChangeArrowheads="1"/>
            </p:cNvSpPr>
            <p:nvPr/>
          </p:nvSpPr>
          <p:spPr bwMode="auto">
            <a:xfrm>
              <a:off x="2159" y="2299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04" name="Rectangle 19"/>
            <p:cNvSpPr>
              <a:spLocks noChangeArrowheads="1"/>
            </p:cNvSpPr>
            <p:nvPr/>
          </p:nvSpPr>
          <p:spPr bwMode="auto">
            <a:xfrm>
              <a:off x="2234" y="2339"/>
              <a:ext cx="60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altLang="zh-CN" sz="1500">
                  <a:solidFill>
                    <a:srgbClr val="FFFFFF"/>
                  </a:solidFill>
                  <a:latin typeface="宋体" pitchFamily="2" charset="-122"/>
                </a:rPr>
                <a:t>C</a:t>
              </a:r>
              <a:endParaRPr kumimoji="0" lang="en-US" altLang="zh-CN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205" name="Line 20"/>
            <p:cNvSpPr>
              <a:spLocks noChangeShapeType="1"/>
            </p:cNvSpPr>
            <p:nvPr/>
          </p:nvSpPr>
          <p:spPr bwMode="auto">
            <a:xfrm>
              <a:off x="2049" y="2241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6" name="Line 21"/>
            <p:cNvSpPr>
              <a:spLocks noChangeShapeType="1"/>
            </p:cNvSpPr>
            <p:nvPr/>
          </p:nvSpPr>
          <p:spPr bwMode="auto">
            <a:xfrm>
              <a:off x="2049" y="2215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>
              <a:off x="2049" y="2192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8" name="Line 23"/>
            <p:cNvSpPr>
              <a:spLocks noChangeShapeType="1"/>
            </p:cNvSpPr>
            <p:nvPr/>
          </p:nvSpPr>
          <p:spPr bwMode="auto">
            <a:xfrm>
              <a:off x="2049" y="2167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9" name="Line 24"/>
            <p:cNvSpPr>
              <a:spLocks noChangeShapeType="1"/>
            </p:cNvSpPr>
            <p:nvPr/>
          </p:nvSpPr>
          <p:spPr bwMode="auto">
            <a:xfrm>
              <a:off x="2009" y="2174"/>
              <a:ext cx="1" cy="1638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>
              <a:off x="2035" y="2174"/>
              <a:ext cx="1" cy="1638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1" name="Line 26"/>
            <p:cNvSpPr>
              <a:spLocks noChangeShapeType="1"/>
            </p:cNvSpPr>
            <p:nvPr/>
          </p:nvSpPr>
          <p:spPr bwMode="auto">
            <a:xfrm>
              <a:off x="2062" y="2174"/>
              <a:ext cx="1" cy="1638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2" name="Line 27"/>
            <p:cNvSpPr>
              <a:spLocks noChangeShapeType="1"/>
            </p:cNvSpPr>
            <p:nvPr/>
          </p:nvSpPr>
          <p:spPr bwMode="auto">
            <a:xfrm>
              <a:off x="2089" y="2174"/>
              <a:ext cx="1" cy="1638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3" name="Rectangle 28"/>
            <p:cNvSpPr>
              <a:spLocks noChangeArrowheads="1"/>
            </p:cNvSpPr>
            <p:nvPr/>
          </p:nvSpPr>
          <p:spPr bwMode="auto">
            <a:xfrm>
              <a:off x="2600" y="2299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14" name="Rectangle 29"/>
            <p:cNvSpPr>
              <a:spLocks noChangeArrowheads="1"/>
            </p:cNvSpPr>
            <p:nvPr/>
          </p:nvSpPr>
          <p:spPr bwMode="auto">
            <a:xfrm>
              <a:off x="3039" y="2299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15" name="Rectangle 30"/>
            <p:cNvSpPr>
              <a:spLocks noChangeArrowheads="1"/>
            </p:cNvSpPr>
            <p:nvPr/>
          </p:nvSpPr>
          <p:spPr bwMode="auto">
            <a:xfrm>
              <a:off x="3480" y="2299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16" name="Rectangle 31"/>
            <p:cNvSpPr>
              <a:spLocks noChangeArrowheads="1"/>
            </p:cNvSpPr>
            <p:nvPr/>
          </p:nvSpPr>
          <p:spPr bwMode="auto">
            <a:xfrm>
              <a:off x="1972" y="2127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17" name="Freeform 32"/>
            <p:cNvSpPr>
              <a:spLocks/>
            </p:cNvSpPr>
            <p:nvPr/>
          </p:nvSpPr>
          <p:spPr bwMode="auto">
            <a:xfrm>
              <a:off x="1972" y="2127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8" name="Line 33"/>
            <p:cNvSpPr>
              <a:spLocks noChangeShapeType="1"/>
            </p:cNvSpPr>
            <p:nvPr/>
          </p:nvSpPr>
          <p:spPr bwMode="auto">
            <a:xfrm>
              <a:off x="2889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9" name="Line 34"/>
            <p:cNvSpPr>
              <a:spLocks noChangeShapeType="1"/>
            </p:cNvSpPr>
            <p:nvPr/>
          </p:nvSpPr>
          <p:spPr bwMode="auto">
            <a:xfrm>
              <a:off x="2916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0" name="Line 35"/>
            <p:cNvSpPr>
              <a:spLocks noChangeShapeType="1"/>
            </p:cNvSpPr>
            <p:nvPr/>
          </p:nvSpPr>
          <p:spPr bwMode="auto">
            <a:xfrm>
              <a:off x="2942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1" name="Line 36"/>
            <p:cNvSpPr>
              <a:spLocks noChangeShapeType="1"/>
            </p:cNvSpPr>
            <p:nvPr/>
          </p:nvSpPr>
          <p:spPr bwMode="auto">
            <a:xfrm>
              <a:off x="2969" y="2236"/>
              <a:ext cx="1" cy="1576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2" name="Rectangle 37"/>
            <p:cNvSpPr>
              <a:spLocks noChangeArrowheads="1"/>
            </p:cNvSpPr>
            <p:nvPr/>
          </p:nvSpPr>
          <p:spPr bwMode="auto">
            <a:xfrm>
              <a:off x="2412" y="2128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23" name="Freeform 38"/>
            <p:cNvSpPr>
              <a:spLocks/>
            </p:cNvSpPr>
            <p:nvPr/>
          </p:nvSpPr>
          <p:spPr bwMode="auto">
            <a:xfrm>
              <a:off x="2412" y="2128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4" name="Rectangle 39"/>
            <p:cNvSpPr>
              <a:spLocks noChangeArrowheads="1"/>
            </p:cNvSpPr>
            <p:nvPr/>
          </p:nvSpPr>
          <p:spPr bwMode="auto">
            <a:xfrm>
              <a:off x="2852" y="2121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25" name="Freeform 40"/>
            <p:cNvSpPr>
              <a:spLocks/>
            </p:cNvSpPr>
            <p:nvPr/>
          </p:nvSpPr>
          <p:spPr bwMode="auto">
            <a:xfrm>
              <a:off x="2852" y="2121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6" name="Rectangle 41"/>
            <p:cNvSpPr>
              <a:spLocks noChangeArrowheads="1"/>
            </p:cNvSpPr>
            <p:nvPr/>
          </p:nvSpPr>
          <p:spPr bwMode="auto">
            <a:xfrm>
              <a:off x="3292" y="2124"/>
              <a:ext cx="154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27" name="Freeform 42"/>
            <p:cNvSpPr>
              <a:spLocks/>
            </p:cNvSpPr>
            <p:nvPr/>
          </p:nvSpPr>
          <p:spPr bwMode="auto">
            <a:xfrm>
              <a:off x="3292" y="2124"/>
              <a:ext cx="154" cy="144"/>
            </a:xfrm>
            <a:custGeom>
              <a:avLst/>
              <a:gdLst>
                <a:gd name="T0" fmla="*/ 0 w 154"/>
                <a:gd name="T1" fmla="*/ 144 h 144"/>
                <a:gd name="T2" fmla="*/ 154 w 154"/>
                <a:gd name="T3" fmla="*/ 144 h 144"/>
                <a:gd name="T4" fmla="*/ 154 w 154"/>
                <a:gd name="T5" fmla="*/ 0 h 144"/>
                <a:gd name="T6" fmla="*/ 0 w 154"/>
                <a:gd name="T7" fmla="*/ 0 h 144"/>
                <a:gd name="T8" fmla="*/ 0 w 154"/>
                <a:gd name="T9" fmla="*/ 144 h 144"/>
                <a:gd name="T10" fmla="*/ 0 w 154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4">
                  <a:moveTo>
                    <a:pt x="0" y="144"/>
                  </a:moveTo>
                  <a:lnTo>
                    <a:pt x="154" y="144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8" name="Rectangle 43"/>
            <p:cNvSpPr>
              <a:spLocks noChangeArrowheads="1"/>
            </p:cNvSpPr>
            <p:nvPr/>
          </p:nvSpPr>
          <p:spPr bwMode="auto">
            <a:xfrm>
              <a:off x="3732" y="2131"/>
              <a:ext cx="155" cy="14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29" name="Freeform 44"/>
            <p:cNvSpPr>
              <a:spLocks/>
            </p:cNvSpPr>
            <p:nvPr/>
          </p:nvSpPr>
          <p:spPr bwMode="auto">
            <a:xfrm>
              <a:off x="3732" y="2131"/>
              <a:ext cx="155" cy="146"/>
            </a:xfrm>
            <a:custGeom>
              <a:avLst/>
              <a:gdLst>
                <a:gd name="T0" fmla="*/ 0 w 155"/>
                <a:gd name="T1" fmla="*/ 146 h 146"/>
                <a:gd name="T2" fmla="*/ 155 w 155"/>
                <a:gd name="T3" fmla="*/ 146 h 146"/>
                <a:gd name="T4" fmla="*/ 155 w 155"/>
                <a:gd name="T5" fmla="*/ 0 h 146"/>
                <a:gd name="T6" fmla="*/ 0 w 155"/>
                <a:gd name="T7" fmla="*/ 0 h 146"/>
                <a:gd name="T8" fmla="*/ 0 w 155"/>
                <a:gd name="T9" fmla="*/ 146 h 146"/>
                <a:gd name="T10" fmla="*/ 0 w 155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6">
                  <a:moveTo>
                    <a:pt x="0" y="146"/>
                  </a:moveTo>
                  <a:lnTo>
                    <a:pt x="155" y="146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0" y="146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0" name="Line 45"/>
            <p:cNvSpPr>
              <a:spLocks noChangeShapeType="1"/>
            </p:cNvSpPr>
            <p:nvPr/>
          </p:nvSpPr>
          <p:spPr bwMode="auto">
            <a:xfrm>
              <a:off x="2072" y="2647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1" name="Line 46"/>
            <p:cNvSpPr>
              <a:spLocks noChangeShapeType="1"/>
            </p:cNvSpPr>
            <p:nvPr/>
          </p:nvSpPr>
          <p:spPr bwMode="auto">
            <a:xfrm>
              <a:off x="2072" y="2623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2" name="Line 47"/>
            <p:cNvSpPr>
              <a:spLocks noChangeShapeType="1"/>
            </p:cNvSpPr>
            <p:nvPr/>
          </p:nvSpPr>
          <p:spPr bwMode="auto">
            <a:xfrm>
              <a:off x="2072" y="2598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3" name="Line 48"/>
            <p:cNvSpPr>
              <a:spLocks noChangeShapeType="1"/>
            </p:cNvSpPr>
            <p:nvPr/>
          </p:nvSpPr>
          <p:spPr bwMode="auto">
            <a:xfrm>
              <a:off x="2072" y="2573"/>
              <a:ext cx="1716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4" name="Rectangle 49"/>
            <p:cNvSpPr>
              <a:spLocks noChangeArrowheads="1"/>
            </p:cNvSpPr>
            <p:nvPr/>
          </p:nvSpPr>
          <p:spPr bwMode="auto">
            <a:xfrm>
              <a:off x="2159" y="2704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35" name="Line 50"/>
            <p:cNvSpPr>
              <a:spLocks noChangeShapeType="1"/>
            </p:cNvSpPr>
            <p:nvPr/>
          </p:nvSpPr>
          <p:spPr bwMode="auto">
            <a:xfrm>
              <a:off x="2049" y="2647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6" name="Line 51"/>
            <p:cNvSpPr>
              <a:spLocks noChangeShapeType="1"/>
            </p:cNvSpPr>
            <p:nvPr/>
          </p:nvSpPr>
          <p:spPr bwMode="auto">
            <a:xfrm>
              <a:off x="2049" y="2622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7" name="Line 52"/>
            <p:cNvSpPr>
              <a:spLocks noChangeShapeType="1"/>
            </p:cNvSpPr>
            <p:nvPr/>
          </p:nvSpPr>
          <p:spPr bwMode="auto">
            <a:xfrm>
              <a:off x="2049" y="2597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8" name="Line 53"/>
            <p:cNvSpPr>
              <a:spLocks noChangeShapeType="1"/>
            </p:cNvSpPr>
            <p:nvPr/>
          </p:nvSpPr>
          <p:spPr bwMode="auto">
            <a:xfrm>
              <a:off x="2049" y="2572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9" name="Rectangle 54"/>
            <p:cNvSpPr>
              <a:spLocks noChangeArrowheads="1"/>
            </p:cNvSpPr>
            <p:nvPr/>
          </p:nvSpPr>
          <p:spPr bwMode="auto">
            <a:xfrm>
              <a:off x="2600" y="2704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0" name="Rectangle 55"/>
            <p:cNvSpPr>
              <a:spLocks noChangeArrowheads="1"/>
            </p:cNvSpPr>
            <p:nvPr/>
          </p:nvSpPr>
          <p:spPr bwMode="auto">
            <a:xfrm>
              <a:off x="3039" y="2704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1" name="Rectangle 56"/>
            <p:cNvSpPr>
              <a:spLocks noChangeArrowheads="1"/>
            </p:cNvSpPr>
            <p:nvPr/>
          </p:nvSpPr>
          <p:spPr bwMode="auto">
            <a:xfrm>
              <a:off x="3480" y="2704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2" name="Rectangle 57"/>
            <p:cNvSpPr>
              <a:spLocks noChangeArrowheads="1"/>
            </p:cNvSpPr>
            <p:nvPr/>
          </p:nvSpPr>
          <p:spPr bwMode="auto">
            <a:xfrm>
              <a:off x="1972" y="2532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3" name="Freeform 58"/>
            <p:cNvSpPr>
              <a:spLocks/>
            </p:cNvSpPr>
            <p:nvPr/>
          </p:nvSpPr>
          <p:spPr bwMode="auto">
            <a:xfrm>
              <a:off x="1972" y="2532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4" name="Rectangle 59"/>
            <p:cNvSpPr>
              <a:spLocks noChangeArrowheads="1"/>
            </p:cNvSpPr>
            <p:nvPr/>
          </p:nvSpPr>
          <p:spPr bwMode="auto">
            <a:xfrm>
              <a:off x="2412" y="2533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5" name="Freeform 60"/>
            <p:cNvSpPr>
              <a:spLocks/>
            </p:cNvSpPr>
            <p:nvPr/>
          </p:nvSpPr>
          <p:spPr bwMode="auto">
            <a:xfrm>
              <a:off x="2412" y="2533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6" name="Rectangle 61"/>
            <p:cNvSpPr>
              <a:spLocks noChangeArrowheads="1"/>
            </p:cNvSpPr>
            <p:nvPr/>
          </p:nvSpPr>
          <p:spPr bwMode="auto">
            <a:xfrm>
              <a:off x="2852" y="2526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7" name="Freeform 62"/>
            <p:cNvSpPr>
              <a:spLocks/>
            </p:cNvSpPr>
            <p:nvPr/>
          </p:nvSpPr>
          <p:spPr bwMode="auto">
            <a:xfrm>
              <a:off x="2852" y="2526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8" name="Rectangle 63"/>
            <p:cNvSpPr>
              <a:spLocks noChangeArrowheads="1"/>
            </p:cNvSpPr>
            <p:nvPr/>
          </p:nvSpPr>
          <p:spPr bwMode="auto">
            <a:xfrm>
              <a:off x="3292" y="2530"/>
              <a:ext cx="154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49" name="Freeform 64"/>
            <p:cNvSpPr>
              <a:spLocks/>
            </p:cNvSpPr>
            <p:nvPr/>
          </p:nvSpPr>
          <p:spPr bwMode="auto">
            <a:xfrm>
              <a:off x="3292" y="2530"/>
              <a:ext cx="154" cy="144"/>
            </a:xfrm>
            <a:custGeom>
              <a:avLst/>
              <a:gdLst>
                <a:gd name="T0" fmla="*/ 0 w 154"/>
                <a:gd name="T1" fmla="*/ 144 h 144"/>
                <a:gd name="T2" fmla="*/ 154 w 154"/>
                <a:gd name="T3" fmla="*/ 144 h 144"/>
                <a:gd name="T4" fmla="*/ 154 w 154"/>
                <a:gd name="T5" fmla="*/ 0 h 144"/>
                <a:gd name="T6" fmla="*/ 0 w 154"/>
                <a:gd name="T7" fmla="*/ 0 h 144"/>
                <a:gd name="T8" fmla="*/ 0 w 154"/>
                <a:gd name="T9" fmla="*/ 144 h 144"/>
                <a:gd name="T10" fmla="*/ 0 w 154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4">
                  <a:moveTo>
                    <a:pt x="0" y="144"/>
                  </a:moveTo>
                  <a:lnTo>
                    <a:pt x="154" y="144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0" name="Rectangle 65"/>
            <p:cNvSpPr>
              <a:spLocks noChangeArrowheads="1"/>
            </p:cNvSpPr>
            <p:nvPr/>
          </p:nvSpPr>
          <p:spPr bwMode="auto">
            <a:xfrm>
              <a:off x="3732" y="2537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51" name="Freeform 66"/>
            <p:cNvSpPr>
              <a:spLocks/>
            </p:cNvSpPr>
            <p:nvPr/>
          </p:nvSpPr>
          <p:spPr bwMode="auto">
            <a:xfrm>
              <a:off x="3732" y="2537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2" name="Line 67"/>
            <p:cNvSpPr>
              <a:spLocks noChangeShapeType="1"/>
            </p:cNvSpPr>
            <p:nvPr/>
          </p:nvSpPr>
          <p:spPr bwMode="auto">
            <a:xfrm>
              <a:off x="2072" y="3054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3" name="Line 68"/>
            <p:cNvSpPr>
              <a:spLocks noChangeShapeType="1"/>
            </p:cNvSpPr>
            <p:nvPr/>
          </p:nvSpPr>
          <p:spPr bwMode="auto">
            <a:xfrm>
              <a:off x="2072" y="3028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4" name="Line 69"/>
            <p:cNvSpPr>
              <a:spLocks noChangeShapeType="1"/>
            </p:cNvSpPr>
            <p:nvPr/>
          </p:nvSpPr>
          <p:spPr bwMode="auto">
            <a:xfrm>
              <a:off x="2072" y="3003"/>
              <a:ext cx="1714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5" name="Line 70"/>
            <p:cNvSpPr>
              <a:spLocks noChangeShapeType="1"/>
            </p:cNvSpPr>
            <p:nvPr/>
          </p:nvSpPr>
          <p:spPr bwMode="auto">
            <a:xfrm>
              <a:off x="2072" y="2979"/>
              <a:ext cx="1716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6" name="Rectangle 71"/>
            <p:cNvSpPr>
              <a:spLocks noChangeArrowheads="1"/>
            </p:cNvSpPr>
            <p:nvPr/>
          </p:nvSpPr>
          <p:spPr bwMode="auto">
            <a:xfrm>
              <a:off x="2159" y="3112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57" name="Line 72"/>
            <p:cNvSpPr>
              <a:spLocks noChangeShapeType="1"/>
            </p:cNvSpPr>
            <p:nvPr/>
          </p:nvSpPr>
          <p:spPr bwMode="auto">
            <a:xfrm>
              <a:off x="2049" y="3054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8" name="Line 73"/>
            <p:cNvSpPr>
              <a:spLocks noChangeShapeType="1"/>
            </p:cNvSpPr>
            <p:nvPr/>
          </p:nvSpPr>
          <p:spPr bwMode="auto">
            <a:xfrm>
              <a:off x="2049" y="3029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9" name="Line 74"/>
            <p:cNvSpPr>
              <a:spLocks noChangeShapeType="1"/>
            </p:cNvSpPr>
            <p:nvPr/>
          </p:nvSpPr>
          <p:spPr bwMode="auto">
            <a:xfrm>
              <a:off x="2049" y="3005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0" name="Line 75"/>
            <p:cNvSpPr>
              <a:spLocks noChangeShapeType="1"/>
            </p:cNvSpPr>
            <p:nvPr/>
          </p:nvSpPr>
          <p:spPr bwMode="auto">
            <a:xfrm>
              <a:off x="2049" y="2980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1" name="Rectangle 76"/>
            <p:cNvSpPr>
              <a:spLocks noChangeArrowheads="1"/>
            </p:cNvSpPr>
            <p:nvPr/>
          </p:nvSpPr>
          <p:spPr bwMode="auto">
            <a:xfrm>
              <a:off x="2600" y="3112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2" name="Rectangle 77"/>
            <p:cNvSpPr>
              <a:spLocks noChangeArrowheads="1"/>
            </p:cNvSpPr>
            <p:nvPr/>
          </p:nvSpPr>
          <p:spPr bwMode="auto">
            <a:xfrm>
              <a:off x="3039" y="3112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3" name="Rectangle 78"/>
            <p:cNvSpPr>
              <a:spLocks noChangeArrowheads="1"/>
            </p:cNvSpPr>
            <p:nvPr/>
          </p:nvSpPr>
          <p:spPr bwMode="auto">
            <a:xfrm>
              <a:off x="3480" y="3112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4" name="Rectangle 79"/>
            <p:cNvSpPr>
              <a:spLocks noChangeArrowheads="1"/>
            </p:cNvSpPr>
            <p:nvPr/>
          </p:nvSpPr>
          <p:spPr bwMode="auto">
            <a:xfrm>
              <a:off x="1972" y="2940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5" name="Freeform 80"/>
            <p:cNvSpPr>
              <a:spLocks/>
            </p:cNvSpPr>
            <p:nvPr/>
          </p:nvSpPr>
          <p:spPr bwMode="auto">
            <a:xfrm>
              <a:off x="1972" y="2940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6" name="Rectangle 81"/>
            <p:cNvSpPr>
              <a:spLocks noChangeArrowheads="1"/>
            </p:cNvSpPr>
            <p:nvPr/>
          </p:nvSpPr>
          <p:spPr bwMode="auto">
            <a:xfrm>
              <a:off x="2412" y="2941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7" name="Freeform 82"/>
            <p:cNvSpPr>
              <a:spLocks/>
            </p:cNvSpPr>
            <p:nvPr/>
          </p:nvSpPr>
          <p:spPr bwMode="auto">
            <a:xfrm>
              <a:off x="2412" y="2941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8" name="Rectangle 83"/>
            <p:cNvSpPr>
              <a:spLocks noChangeArrowheads="1"/>
            </p:cNvSpPr>
            <p:nvPr/>
          </p:nvSpPr>
          <p:spPr bwMode="auto">
            <a:xfrm>
              <a:off x="2852" y="2935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69" name="Freeform 84"/>
            <p:cNvSpPr>
              <a:spLocks/>
            </p:cNvSpPr>
            <p:nvPr/>
          </p:nvSpPr>
          <p:spPr bwMode="auto">
            <a:xfrm>
              <a:off x="2852" y="2935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0" name="Rectangle 85"/>
            <p:cNvSpPr>
              <a:spLocks noChangeArrowheads="1"/>
            </p:cNvSpPr>
            <p:nvPr/>
          </p:nvSpPr>
          <p:spPr bwMode="auto">
            <a:xfrm>
              <a:off x="3292" y="2937"/>
              <a:ext cx="154" cy="14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71" name="Freeform 86"/>
            <p:cNvSpPr>
              <a:spLocks/>
            </p:cNvSpPr>
            <p:nvPr/>
          </p:nvSpPr>
          <p:spPr bwMode="auto">
            <a:xfrm>
              <a:off x="3292" y="2937"/>
              <a:ext cx="154" cy="146"/>
            </a:xfrm>
            <a:custGeom>
              <a:avLst/>
              <a:gdLst>
                <a:gd name="T0" fmla="*/ 0 w 154"/>
                <a:gd name="T1" fmla="*/ 146 h 146"/>
                <a:gd name="T2" fmla="*/ 154 w 154"/>
                <a:gd name="T3" fmla="*/ 146 h 146"/>
                <a:gd name="T4" fmla="*/ 154 w 154"/>
                <a:gd name="T5" fmla="*/ 0 h 146"/>
                <a:gd name="T6" fmla="*/ 0 w 154"/>
                <a:gd name="T7" fmla="*/ 0 h 146"/>
                <a:gd name="T8" fmla="*/ 0 w 154"/>
                <a:gd name="T9" fmla="*/ 146 h 146"/>
                <a:gd name="T10" fmla="*/ 0 w 154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6">
                  <a:moveTo>
                    <a:pt x="0" y="146"/>
                  </a:moveTo>
                  <a:lnTo>
                    <a:pt x="154" y="14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0" y="146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2" name="Rectangle 87"/>
            <p:cNvSpPr>
              <a:spLocks noChangeArrowheads="1"/>
            </p:cNvSpPr>
            <p:nvPr/>
          </p:nvSpPr>
          <p:spPr bwMode="auto">
            <a:xfrm>
              <a:off x="3732" y="2946"/>
              <a:ext cx="155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73" name="Freeform 88"/>
            <p:cNvSpPr>
              <a:spLocks/>
            </p:cNvSpPr>
            <p:nvPr/>
          </p:nvSpPr>
          <p:spPr bwMode="auto">
            <a:xfrm>
              <a:off x="3732" y="2946"/>
              <a:ext cx="155" cy="144"/>
            </a:xfrm>
            <a:custGeom>
              <a:avLst/>
              <a:gdLst>
                <a:gd name="T0" fmla="*/ 0 w 155"/>
                <a:gd name="T1" fmla="*/ 144 h 144"/>
                <a:gd name="T2" fmla="*/ 155 w 155"/>
                <a:gd name="T3" fmla="*/ 144 h 144"/>
                <a:gd name="T4" fmla="*/ 155 w 155"/>
                <a:gd name="T5" fmla="*/ 0 h 144"/>
                <a:gd name="T6" fmla="*/ 0 w 155"/>
                <a:gd name="T7" fmla="*/ 0 h 144"/>
                <a:gd name="T8" fmla="*/ 0 w 155"/>
                <a:gd name="T9" fmla="*/ 144 h 144"/>
                <a:gd name="T10" fmla="*/ 0 w 155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4">
                  <a:moveTo>
                    <a:pt x="0" y="144"/>
                  </a:moveTo>
                  <a:lnTo>
                    <a:pt x="155" y="144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4" name="Line 89"/>
            <p:cNvSpPr>
              <a:spLocks noChangeShapeType="1"/>
            </p:cNvSpPr>
            <p:nvPr/>
          </p:nvSpPr>
          <p:spPr bwMode="auto">
            <a:xfrm>
              <a:off x="2049" y="3461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5" name="Line 90"/>
            <p:cNvSpPr>
              <a:spLocks noChangeShapeType="1"/>
            </p:cNvSpPr>
            <p:nvPr/>
          </p:nvSpPr>
          <p:spPr bwMode="auto">
            <a:xfrm>
              <a:off x="2049" y="3435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6" name="Line 91"/>
            <p:cNvSpPr>
              <a:spLocks noChangeShapeType="1"/>
            </p:cNvSpPr>
            <p:nvPr/>
          </p:nvSpPr>
          <p:spPr bwMode="auto">
            <a:xfrm>
              <a:off x="2049" y="3410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7" name="Line 92"/>
            <p:cNvSpPr>
              <a:spLocks noChangeShapeType="1"/>
            </p:cNvSpPr>
            <p:nvPr/>
          </p:nvSpPr>
          <p:spPr bwMode="auto">
            <a:xfrm>
              <a:off x="2049" y="3385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8" name="Rectangle 93"/>
            <p:cNvSpPr>
              <a:spLocks noChangeArrowheads="1"/>
            </p:cNvSpPr>
            <p:nvPr/>
          </p:nvSpPr>
          <p:spPr bwMode="auto">
            <a:xfrm>
              <a:off x="1972" y="3345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79" name="Freeform 94"/>
            <p:cNvSpPr>
              <a:spLocks/>
            </p:cNvSpPr>
            <p:nvPr/>
          </p:nvSpPr>
          <p:spPr bwMode="auto">
            <a:xfrm>
              <a:off x="1972" y="3345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0" name="Rectangle 95"/>
            <p:cNvSpPr>
              <a:spLocks noChangeArrowheads="1"/>
            </p:cNvSpPr>
            <p:nvPr/>
          </p:nvSpPr>
          <p:spPr bwMode="auto">
            <a:xfrm>
              <a:off x="2412" y="3346"/>
              <a:ext cx="154" cy="14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81" name="Freeform 96"/>
            <p:cNvSpPr>
              <a:spLocks/>
            </p:cNvSpPr>
            <p:nvPr/>
          </p:nvSpPr>
          <p:spPr bwMode="auto">
            <a:xfrm>
              <a:off x="2412" y="3346"/>
              <a:ext cx="154" cy="146"/>
            </a:xfrm>
            <a:custGeom>
              <a:avLst/>
              <a:gdLst>
                <a:gd name="T0" fmla="*/ 0 w 154"/>
                <a:gd name="T1" fmla="*/ 146 h 146"/>
                <a:gd name="T2" fmla="*/ 154 w 154"/>
                <a:gd name="T3" fmla="*/ 146 h 146"/>
                <a:gd name="T4" fmla="*/ 154 w 154"/>
                <a:gd name="T5" fmla="*/ 0 h 146"/>
                <a:gd name="T6" fmla="*/ 0 w 154"/>
                <a:gd name="T7" fmla="*/ 0 h 146"/>
                <a:gd name="T8" fmla="*/ 0 w 154"/>
                <a:gd name="T9" fmla="*/ 146 h 146"/>
                <a:gd name="T10" fmla="*/ 0 w 154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6">
                  <a:moveTo>
                    <a:pt x="0" y="146"/>
                  </a:moveTo>
                  <a:lnTo>
                    <a:pt x="154" y="14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0" y="146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2" name="Rectangle 97"/>
            <p:cNvSpPr>
              <a:spLocks noChangeArrowheads="1"/>
            </p:cNvSpPr>
            <p:nvPr/>
          </p:nvSpPr>
          <p:spPr bwMode="auto">
            <a:xfrm>
              <a:off x="2852" y="3340"/>
              <a:ext cx="155" cy="14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83" name="Freeform 98"/>
            <p:cNvSpPr>
              <a:spLocks/>
            </p:cNvSpPr>
            <p:nvPr/>
          </p:nvSpPr>
          <p:spPr bwMode="auto">
            <a:xfrm>
              <a:off x="2852" y="3340"/>
              <a:ext cx="155" cy="146"/>
            </a:xfrm>
            <a:custGeom>
              <a:avLst/>
              <a:gdLst>
                <a:gd name="T0" fmla="*/ 0 w 155"/>
                <a:gd name="T1" fmla="*/ 146 h 146"/>
                <a:gd name="T2" fmla="*/ 155 w 155"/>
                <a:gd name="T3" fmla="*/ 146 h 146"/>
                <a:gd name="T4" fmla="*/ 155 w 155"/>
                <a:gd name="T5" fmla="*/ 0 h 146"/>
                <a:gd name="T6" fmla="*/ 0 w 155"/>
                <a:gd name="T7" fmla="*/ 0 h 146"/>
                <a:gd name="T8" fmla="*/ 0 w 155"/>
                <a:gd name="T9" fmla="*/ 146 h 146"/>
                <a:gd name="T10" fmla="*/ 0 w 155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6">
                  <a:moveTo>
                    <a:pt x="0" y="146"/>
                  </a:moveTo>
                  <a:lnTo>
                    <a:pt x="155" y="146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0" y="146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4" name="Rectangle 99"/>
            <p:cNvSpPr>
              <a:spLocks noChangeArrowheads="1"/>
            </p:cNvSpPr>
            <p:nvPr/>
          </p:nvSpPr>
          <p:spPr bwMode="auto">
            <a:xfrm>
              <a:off x="3292" y="3343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85" name="Freeform 100"/>
            <p:cNvSpPr>
              <a:spLocks/>
            </p:cNvSpPr>
            <p:nvPr/>
          </p:nvSpPr>
          <p:spPr bwMode="auto">
            <a:xfrm>
              <a:off x="3292" y="3343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6" name="Rectangle 101"/>
            <p:cNvSpPr>
              <a:spLocks noChangeArrowheads="1"/>
            </p:cNvSpPr>
            <p:nvPr/>
          </p:nvSpPr>
          <p:spPr bwMode="auto">
            <a:xfrm>
              <a:off x="3732" y="3351"/>
              <a:ext cx="155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87" name="Freeform 102"/>
            <p:cNvSpPr>
              <a:spLocks/>
            </p:cNvSpPr>
            <p:nvPr/>
          </p:nvSpPr>
          <p:spPr bwMode="auto">
            <a:xfrm>
              <a:off x="3732" y="3351"/>
              <a:ext cx="155" cy="144"/>
            </a:xfrm>
            <a:custGeom>
              <a:avLst/>
              <a:gdLst>
                <a:gd name="T0" fmla="*/ 0 w 155"/>
                <a:gd name="T1" fmla="*/ 144 h 144"/>
                <a:gd name="T2" fmla="*/ 155 w 155"/>
                <a:gd name="T3" fmla="*/ 144 h 144"/>
                <a:gd name="T4" fmla="*/ 155 w 155"/>
                <a:gd name="T5" fmla="*/ 0 h 144"/>
                <a:gd name="T6" fmla="*/ 0 w 155"/>
                <a:gd name="T7" fmla="*/ 0 h 144"/>
                <a:gd name="T8" fmla="*/ 0 w 155"/>
                <a:gd name="T9" fmla="*/ 144 h 144"/>
                <a:gd name="T10" fmla="*/ 0 w 155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4">
                  <a:moveTo>
                    <a:pt x="0" y="144"/>
                  </a:moveTo>
                  <a:lnTo>
                    <a:pt x="155" y="144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8" name="Rectangle 103"/>
            <p:cNvSpPr>
              <a:spLocks noChangeArrowheads="1"/>
            </p:cNvSpPr>
            <p:nvPr/>
          </p:nvSpPr>
          <p:spPr bwMode="auto">
            <a:xfrm>
              <a:off x="2159" y="3516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89" name="Line 104"/>
            <p:cNvSpPr>
              <a:spLocks noChangeShapeType="1"/>
            </p:cNvSpPr>
            <p:nvPr/>
          </p:nvSpPr>
          <p:spPr bwMode="auto">
            <a:xfrm>
              <a:off x="2049" y="3458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0" name="Line 105"/>
            <p:cNvSpPr>
              <a:spLocks noChangeShapeType="1"/>
            </p:cNvSpPr>
            <p:nvPr/>
          </p:nvSpPr>
          <p:spPr bwMode="auto">
            <a:xfrm>
              <a:off x="2049" y="3434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1" name="Line 106"/>
            <p:cNvSpPr>
              <a:spLocks noChangeShapeType="1"/>
            </p:cNvSpPr>
            <p:nvPr/>
          </p:nvSpPr>
          <p:spPr bwMode="auto">
            <a:xfrm>
              <a:off x="2049" y="3409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2" name="Line 107"/>
            <p:cNvSpPr>
              <a:spLocks noChangeShapeType="1"/>
            </p:cNvSpPr>
            <p:nvPr/>
          </p:nvSpPr>
          <p:spPr bwMode="auto">
            <a:xfrm>
              <a:off x="2049" y="3384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3" name="Rectangle 108"/>
            <p:cNvSpPr>
              <a:spLocks noChangeArrowheads="1"/>
            </p:cNvSpPr>
            <p:nvPr/>
          </p:nvSpPr>
          <p:spPr bwMode="auto">
            <a:xfrm>
              <a:off x="2600" y="3516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94" name="Rectangle 109"/>
            <p:cNvSpPr>
              <a:spLocks noChangeArrowheads="1"/>
            </p:cNvSpPr>
            <p:nvPr/>
          </p:nvSpPr>
          <p:spPr bwMode="auto">
            <a:xfrm>
              <a:off x="3039" y="3516"/>
              <a:ext cx="221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95" name="Rectangle 110"/>
            <p:cNvSpPr>
              <a:spLocks noChangeArrowheads="1"/>
            </p:cNvSpPr>
            <p:nvPr/>
          </p:nvSpPr>
          <p:spPr bwMode="auto">
            <a:xfrm>
              <a:off x="3480" y="3516"/>
              <a:ext cx="219" cy="207"/>
            </a:xfrm>
            <a:prstGeom prst="rect">
              <a:avLst/>
            </a:prstGeom>
            <a:grpFill/>
            <a:ln w="301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96" name="Rectangle 111"/>
            <p:cNvSpPr>
              <a:spLocks noChangeArrowheads="1"/>
            </p:cNvSpPr>
            <p:nvPr/>
          </p:nvSpPr>
          <p:spPr bwMode="auto">
            <a:xfrm>
              <a:off x="1972" y="3344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97" name="Freeform 112"/>
            <p:cNvSpPr>
              <a:spLocks/>
            </p:cNvSpPr>
            <p:nvPr/>
          </p:nvSpPr>
          <p:spPr bwMode="auto">
            <a:xfrm>
              <a:off x="1972" y="3344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8" name="Rectangle 113"/>
            <p:cNvSpPr>
              <a:spLocks noChangeArrowheads="1"/>
            </p:cNvSpPr>
            <p:nvPr/>
          </p:nvSpPr>
          <p:spPr bwMode="auto">
            <a:xfrm>
              <a:off x="2412" y="3344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299" name="Freeform 114"/>
            <p:cNvSpPr>
              <a:spLocks/>
            </p:cNvSpPr>
            <p:nvPr/>
          </p:nvSpPr>
          <p:spPr bwMode="auto">
            <a:xfrm>
              <a:off x="2412" y="3344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0" name="Rectangle 115"/>
            <p:cNvSpPr>
              <a:spLocks noChangeArrowheads="1"/>
            </p:cNvSpPr>
            <p:nvPr/>
          </p:nvSpPr>
          <p:spPr bwMode="auto">
            <a:xfrm>
              <a:off x="2852" y="3339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01" name="Freeform 116"/>
            <p:cNvSpPr>
              <a:spLocks/>
            </p:cNvSpPr>
            <p:nvPr/>
          </p:nvSpPr>
          <p:spPr bwMode="auto">
            <a:xfrm>
              <a:off x="2852" y="3339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2" name="Rectangle 117"/>
            <p:cNvSpPr>
              <a:spLocks noChangeArrowheads="1"/>
            </p:cNvSpPr>
            <p:nvPr/>
          </p:nvSpPr>
          <p:spPr bwMode="auto">
            <a:xfrm>
              <a:off x="3292" y="3342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03" name="Freeform 118"/>
            <p:cNvSpPr>
              <a:spLocks/>
            </p:cNvSpPr>
            <p:nvPr/>
          </p:nvSpPr>
          <p:spPr bwMode="auto">
            <a:xfrm>
              <a:off x="3292" y="3342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4" name="Rectangle 119"/>
            <p:cNvSpPr>
              <a:spLocks noChangeArrowheads="1"/>
            </p:cNvSpPr>
            <p:nvPr/>
          </p:nvSpPr>
          <p:spPr bwMode="auto">
            <a:xfrm>
              <a:off x="3732" y="3349"/>
              <a:ext cx="155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05" name="Freeform 120"/>
            <p:cNvSpPr>
              <a:spLocks/>
            </p:cNvSpPr>
            <p:nvPr/>
          </p:nvSpPr>
          <p:spPr bwMode="auto">
            <a:xfrm>
              <a:off x="3732" y="3349"/>
              <a:ext cx="155" cy="144"/>
            </a:xfrm>
            <a:custGeom>
              <a:avLst/>
              <a:gdLst>
                <a:gd name="T0" fmla="*/ 0 w 155"/>
                <a:gd name="T1" fmla="*/ 144 h 144"/>
                <a:gd name="T2" fmla="*/ 155 w 155"/>
                <a:gd name="T3" fmla="*/ 144 h 144"/>
                <a:gd name="T4" fmla="*/ 155 w 155"/>
                <a:gd name="T5" fmla="*/ 0 h 144"/>
                <a:gd name="T6" fmla="*/ 0 w 155"/>
                <a:gd name="T7" fmla="*/ 0 h 144"/>
                <a:gd name="T8" fmla="*/ 0 w 155"/>
                <a:gd name="T9" fmla="*/ 144 h 144"/>
                <a:gd name="T10" fmla="*/ 0 w 155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4">
                  <a:moveTo>
                    <a:pt x="0" y="144"/>
                  </a:moveTo>
                  <a:lnTo>
                    <a:pt x="155" y="144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6" name="Line 121"/>
            <p:cNvSpPr>
              <a:spLocks noChangeShapeType="1"/>
            </p:cNvSpPr>
            <p:nvPr/>
          </p:nvSpPr>
          <p:spPr bwMode="auto">
            <a:xfrm>
              <a:off x="2049" y="3864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7" name="Line 122"/>
            <p:cNvSpPr>
              <a:spLocks noChangeShapeType="1"/>
            </p:cNvSpPr>
            <p:nvPr/>
          </p:nvSpPr>
          <p:spPr bwMode="auto">
            <a:xfrm>
              <a:off x="2049" y="3839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" name="Line 123"/>
            <p:cNvSpPr>
              <a:spLocks noChangeShapeType="1"/>
            </p:cNvSpPr>
            <p:nvPr/>
          </p:nvSpPr>
          <p:spPr bwMode="auto">
            <a:xfrm>
              <a:off x="2049" y="3814"/>
              <a:ext cx="1715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9" name="Line 124"/>
            <p:cNvSpPr>
              <a:spLocks noChangeShapeType="1"/>
            </p:cNvSpPr>
            <p:nvPr/>
          </p:nvSpPr>
          <p:spPr bwMode="auto">
            <a:xfrm>
              <a:off x="2049" y="3789"/>
              <a:ext cx="1717" cy="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0" name="Rectangle 125"/>
            <p:cNvSpPr>
              <a:spLocks noChangeArrowheads="1"/>
            </p:cNvSpPr>
            <p:nvPr/>
          </p:nvSpPr>
          <p:spPr bwMode="auto">
            <a:xfrm>
              <a:off x="1972" y="3749"/>
              <a:ext cx="155" cy="14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11" name="Freeform 126"/>
            <p:cNvSpPr>
              <a:spLocks/>
            </p:cNvSpPr>
            <p:nvPr/>
          </p:nvSpPr>
          <p:spPr bwMode="auto">
            <a:xfrm>
              <a:off x="1972" y="3749"/>
              <a:ext cx="155" cy="146"/>
            </a:xfrm>
            <a:custGeom>
              <a:avLst/>
              <a:gdLst>
                <a:gd name="T0" fmla="*/ 0 w 155"/>
                <a:gd name="T1" fmla="*/ 146 h 146"/>
                <a:gd name="T2" fmla="*/ 155 w 155"/>
                <a:gd name="T3" fmla="*/ 146 h 146"/>
                <a:gd name="T4" fmla="*/ 155 w 155"/>
                <a:gd name="T5" fmla="*/ 0 h 146"/>
                <a:gd name="T6" fmla="*/ 0 w 155"/>
                <a:gd name="T7" fmla="*/ 0 h 146"/>
                <a:gd name="T8" fmla="*/ 0 w 155"/>
                <a:gd name="T9" fmla="*/ 146 h 146"/>
                <a:gd name="T10" fmla="*/ 0 w 155"/>
                <a:gd name="T11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6">
                  <a:moveTo>
                    <a:pt x="0" y="146"/>
                  </a:moveTo>
                  <a:lnTo>
                    <a:pt x="155" y="146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6"/>
                  </a:lnTo>
                  <a:lnTo>
                    <a:pt x="0" y="146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2" name="Rectangle 127"/>
            <p:cNvSpPr>
              <a:spLocks noChangeArrowheads="1"/>
            </p:cNvSpPr>
            <p:nvPr/>
          </p:nvSpPr>
          <p:spPr bwMode="auto">
            <a:xfrm>
              <a:off x="2412" y="3751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13" name="Freeform 128"/>
            <p:cNvSpPr>
              <a:spLocks/>
            </p:cNvSpPr>
            <p:nvPr/>
          </p:nvSpPr>
          <p:spPr bwMode="auto">
            <a:xfrm>
              <a:off x="2412" y="3751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4" name="Rectangle 129"/>
            <p:cNvSpPr>
              <a:spLocks noChangeArrowheads="1"/>
            </p:cNvSpPr>
            <p:nvPr/>
          </p:nvSpPr>
          <p:spPr bwMode="auto">
            <a:xfrm>
              <a:off x="2852" y="3745"/>
              <a:ext cx="155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15" name="Freeform 130"/>
            <p:cNvSpPr>
              <a:spLocks/>
            </p:cNvSpPr>
            <p:nvPr/>
          </p:nvSpPr>
          <p:spPr bwMode="auto">
            <a:xfrm>
              <a:off x="2852" y="3745"/>
              <a:ext cx="155" cy="145"/>
            </a:xfrm>
            <a:custGeom>
              <a:avLst/>
              <a:gdLst>
                <a:gd name="T0" fmla="*/ 0 w 155"/>
                <a:gd name="T1" fmla="*/ 145 h 145"/>
                <a:gd name="T2" fmla="*/ 155 w 155"/>
                <a:gd name="T3" fmla="*/ 145 h 145"/>
                <a:gd name="T4" fmla="*/ 155 w 155"/>
                <a:gd name="T5" fmla="*/ 0 h 145"/>
                <a:gd name="T6" fmla="*/ 0 w 155"/>
                <a:gd name="T7" fmla="*/ 0 h 145"/>
                <a:gd name="T8" fmla="*/ 0 w 155"/>
                <a:gd name="T9" fmla="*/ 145 h 145"/>
                <a:gd name="T10" fmla="*/ 0 w 155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5">
                  <a:moveTo>
                    <a:pt x="0" y="145"/>
                  </a:moveTo>
                  <a:lnTo>
                    <a:pt x="155" y="145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6" name="Rectangle 131"/>
            <p:cNvSpPr>
              <a:spLocks noChangeArrowheads="1"/>
            </p:cNvSpPr>
            <p:nvPr/>
          </p:nvSpPr>
          <p:spPr bwMode="auto">
            <a:xfrm>
              <a:off x="3292" y="3747"/>
              <a:ext cx="154" cy="14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17" name="Freeform 132"/>
            <p:cNvSpPr>
              <a:spLocks/>
            </p:cNvSpPr>
            <p:nvPr/>
          </p:nvSpPr>
          <p:spPr bwMode="auto">
            <a:xfrm>
              <a:off x="3292" y="3747"/>
              <a:ext cx="154" cy="145"/>
            </a:xfrm>
            <a:custGeom>
              <a:avLst/>
              <a:gdLst>
                <a:gd name="T0" fmla="*/ 0 w 154"/>
                <a:gd name="T1" fmla="*/ 145 h 145"/>
                <a:gd name="T2" fmla="*/ 154 w 154"/>
                <a:gd name="T3" fmla="*/ 145 h 145"/>
                <a:gd name="T4" fmla="*/ 154 w 154"/>
                <a:gd name="T5" fmla="*/ 0 h 145"/>
                <a:gd name="T6" fmla="*/ 0 w 154"/>
                <a:gd name="T7" fmla="*/ 0 h 145"/>
                <a:gd name="T8" fmla="*/ 0 w 154"/>
                <a:gd name="T9" fmla="*/ 145 h 145"/>
                <a:gd name="T10" fmla="*/ 0 w 15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45">
                  <a:moveTo>
                    <a:pt x="0" y="145"/>
                  </a:moveTo>
                  <a:lnTo>
                    <a:pt x="154" y="145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0" y="145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8" name="Rectangle 133"/>
            <p:cNvSpPr>
              <a:spLocks noChangeArrowheads="1"/>
            </p:cNvSpPr>
            <p:nvPr/>
          </p:nvSpPr>
          <p:spPr bwMode="auto">
            <a:xfrm>
              <a:off x="3732" y="3755"/>
              <a:ext cx="155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19" name="Freeform 134"/>
            <p:cNvSpPr>
              <a:spLocks/>
            </p:cNvSpPr>
            <p:nvPr/>
          </p:nvSpPr>
          <p:spPr bwMode="auto">
            <a:xfrm>
              <a:off x="3732" y="3755"/>
              <a:ext cx="155" cy="144"/>
            </a:xfrm>
            <a:custGeom>
              <a:avLst/>
              <a:gdLst>
                <a:gd name="T0" fmla="*/ 0 w 155"/>
                <a:gd name="T1" fmla="*/ 144 h 144"/>
                <a:gd name="T2" fmla="*/ 155 w 155"/>
                <a:gd name="T3" fmla="*/ 144 h 144"/>
                <a:gd name="T4" fmla="*/ 155 w 155"/>
                <a:gd name="T5" fmla="*/ 0 h 144"/>
                <a:gd name="T6" fmla="*/ 0 w 155"/>
                <a:gd name="T7" fmla="*/ 0 h 144"/>
                <a:gd name="T8" fmla="*/ 0 w 155"/>
                <a:gd name="T9" fmla="*/ 144 h 144"/>
                <a:gd name="T10" fmla="*/ 0 w 155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44">
                  <a:moveTo>
                    <a:pt x="0" y="144"/>
                  </a:moveTo>
                  <a:lnTo>
                    <a:pt x="155" y="144"/>
                  </a:lnTo>
                  <a:lnTo>
                    <a:pt x="155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grpFill/>
            <a:ln w="301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0" name="Rectangle 135"/>
            <p:cNvSpPr>
              <a:spLocks noChangeArrowheads="1"/>
            </p:cNvSpPr>
            <p:nvPr/>
          </p:nvSpPr>
          <p:spPr bwMode="auto">
            <a:xfrm>
              <a:off x="1676" y="2205"/>
              <a:ext cx="220" cy="102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1" name="Rectangle 136"/>
            <p:cNvSpPr>
              <a:spLocks noChangeArrowheads="1"/>
            </p:cNvSpPr>
            <p:nvPr/>
          </p:nvSpPr>
          <p:spPr bwMode="auto">
            <a:xfrm>
              <a:off x="1676" y="2411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2" name="Rectangle 137"/>
            <p:cNvSpPr>
              <a:spLocks noChangeArrowheads="1"/>
            </p:cNvSpPr>
            <p:nvPr/>
          </p:nvSpPr>
          <p:spPr bwMode="auto">
            <a:xfrm>
              <a:off x="1676" y="2618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3" name="Rectangle 138"/>
            <p:cNvSpPr>
              <a:spLocks noChangeArrowheads="1"/>
            </p:cNvSpPr>
            <p:nvPr/>
          </p:nvSpPr>
          <p:spPr bwMode="auto">
            <a:xfrm>
              <a:off x="1676" y="2846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4" name="Rectangle 139"/>
            <p:cNvSpPr>
              <a:spLocks noChangeArrowheads="1"/>
            </p:cNvSpPr>
            <p:nvPr/>
          </p:nvSpPr>
          <p:spPr bwMode="auto">
            <a:xfrm>
              <a:off x="1676" y="3085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5" name="Rectangle 140"/>
            <p:cNvSpPr>
              <a:spLocks noChangeArrowheads="1"/>
            </p:cNvSpPr>
            <p:nvPr/>
          </p:nvSpPr>
          <p:spPr bwMode="auto">
            <a:xfrm>
              <a:off x="1676" y="3292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6" name="Rectangle 141"/>
            <p:cNvSpPr>
              <a:spLocks noChangeArrowheads="1"/>
            </p:cNvSpPr>
            <p:nvPr/>
          </p:nvSpPr>
          <p:spPr bwMode="auto">
            <a:xfrm>
              <a:off x="1676" y="3500"/>
              <a:ext cx="220" cy="103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7" name="Rectangle 142"/>
            <p:cNvSpPr>
              <a:spLocks noChangeArrowheads="1"/>
            </p:cNvSpPr>
            <p:nvPr/>
          </p:nvSpPr>
          <p:spPr bwMode="auto">
            <a:xfrm>
              <a:off x="1676" y="3717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8" name="Rectangle 143"/>
            <p:cNvSpPr>
              <a:spLocks noChangeArrowheads="1"/>
            </p:cNvSpPr>
            <p:nvPr/>
          </p:nvSpPr>
          <p:spPr bwMode="auto">
            <a:xfrm>
              <a:off x="3964" y="3719"/>
              <a:ext cx="220" cy="103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29" name="Rectangle 144"/>
            <p:cNvSpPr>
              <a:spLocks noChangeArrowheads="1"/>
            </p:cNvSpPr>
            <p:nvPr/>
          </p:nvSpPr>
          <p:spPr bwMode="auto">
            <a:xfrm>
              <a:off x="3964" y="2206"/>
              <a:ext cx="220" cy="103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0" name="Rectangle 145"/>
            <p:cNvSpPr>
              <a:spLocks noChangeArrowheads="1"/>
            </p:cNvSpPr>
            <p:nvPr/>
          </p:nvSpPr>
          <p:spPr bwMode="auto">
            <a:xfrm>
              <a:off x="3964" y="2413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1" name="Rectangle 146"/>
            <p:cNvSpPr>
              <a:spLocks noChangeArrowheads="1"/>
            </p:cNvSpPr>
            <p:nvPr/>
          </p:nvSpPr>
          <p:spPr bwMode="auto">
            <a:xfrm>
              <a:off x="3964" y="2619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2" name="Rectangle 147"/>
            <p:cNvSpPr>
              <a:spLocks noChangeArrowheads="1"/>
            </p:cNvSpPr>
            <p:nvPr/>
          </p:nvSpPr>
          <p:spPr bwMode="auto">
            <a:xfrm>
              <a:off x="3964" y="2848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3" name="Rectangle 148"/>
            <p:cNvSpPr>
              <a:spLocks noChangeArrowheads="1"/>
            </p:cNvSpPr>
            <p:nvPr/>
          </p:nvSpPr>
          <p:spPr bwMode="auto">
            <a:xfrm>
              <a:off x="3964" y="3086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4" name="Rectangle 149"/>
            <p:cNvSpPr>
              <a:spLocks noChangeArrowheads="1"/>
            </p:cNvSpPr>
            <p:nvPr/>
          </p:nvSpPr>
          <p:spPr bwMode="auto">
            <a:xfrm>
              <a:off x="3964" y="3293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5" name="Rectangle 150"/>
            <p:cNvSpPr>
              <a:spLocks noChangeArrowheads="1"/>
            </p:cNvSpPr>
            <p:nvPr/>
          </p:nvSpPr>
          <p:spPr bwMode="auto">
            <a:xfrm>
              <a:off x="3964" y="3501"/>
              <a:ext cx="220" cy="104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6" name="Rectangle 151"/>
            <p:cNvSpPr>
              <a:spLocks noChangeArrowheads="1"/>
            </p:cNvSpPr>
            <p:nvPr/>
          </p:nvSpPr>
          <p:spPr bwMode="auto">
            <a:xfrm>
              <a:off x="2058" y="3974"/>
              <a:ext cx="110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7" name="Rectangle 152"/>
            <p:cNvSpPr>
              <a:spLocks noChangeArrowheads="1"/>
            </p:cNvSpPr>
            <p:nvPr/>
          </p:nvSpPr>
          <p:spPr bwMode="auto">
            <a:xfrm>
              <a:off x="3663" y="3974"/>
              <a:ext cx="111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8" name="Rectangle 153"/>
            <p:cNvSpPr>
              <a:spLocks noChangeArrowheads="1"/>
            </p:cNvSpPr>
            <p:nvPr/>
          </p:nvSpPr>
          <p:spPr bwMode="auto">
            <a:xfrm>
              <a:off x="3444" y="3974"/>
              <a:ext cx="109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39" name="Rectangle 154"/>
            <p:cNvSpPr>
              <a:spLocks noChangeArrowheads="1"/>
            </p:cNvSpPr>
            <p:nvPr/>
          </p:nvSpPr>
          <p:spPr bwMode="auto">
            <a:xfrm>
              <a:off x="3224" y="3974"/>
              <a:ext cx="110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0" name="Rectangle 155"/>
            <p:cNvSpPr>
              <a:spLocks noChangeArrowheads="1"/>
            </p:cNvSpPr>
            <p:nvPr/>
          </p:nvSpPr>
          <p:spPr bwMode="auto">
            <a:xfrm>
              <a:off x="2982" y="3974"/>
              <a:ext cx="110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1" name="Rectangle 156"/>
            <p:cNvSpPr>
              <a:spLocks noChangeArrowheads="1"/>
            </p:cNvSpPr>
            <p:nvPr/>
          </p:nvSpPr>
          <p:spPr bwMode="auto">
            <a:xfrm>
              <a:off x="2728" y="3974"/>
              <a:ext cx="110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2" name="Rectangle 157"/>
            <p:cNvSpPr>
              <a:spLocks noChangeArrowheads="1"/>
            </p:cNvSpPr>
            <p:nvPr/>
          </p:nvSpPr>
          <p:spPr bwMode="auto">
            <a:xfrm>
              <a:off x="2509" y="3974"/>
              <a:ext cx="109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3" name="Rectangle 158"/>
            <p:cNvSpPr>
              <a:spLocks noChangeArrowheads="1"/>
            </p:cNvSpPr>
            <p:nvPr/>
          </p:nvSpPr>
          <p:spPr bwMode="auto">
            <a:xfrm>
              <a:off x="2289" y="3974"/>
              <a:ext cx="110" cy="207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4" name="Rectangle 159"/>
            <p:cNvSpPr>
              <a:spLocks noChangeArrowheads="1"/>
            </p:cNvSpPr>
            <p:nvPr/>
          </p:nvSpPr>
          <p:spPr bwMode="auto">
            <a:xfrm>
              <a:off x="2062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5" name="Rectangle 160"/>
            <p:cNvSpPr>
              <a:spLocks noChangeArrowheads="1"/>
            </p:cNvSpPr>
            <p:nvPr/>
          </p:nvSpPr>
          <p:spPr bwMode="auto">
            <a:xfrm>
              <a:off x="3669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6" name="Rectangle 161"/>
            <p:cNvSpPr>
              <a:spLocks noChangeArrowheads="1"/>
            </p:cNvSpPr>
            <p:nvPr/>
          </p:nvSpPr>
          <p:spPr bwMode="auto">
            <a:xfrm>
              <a:off x="3450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7" name="Rectangle 162"/>
            <p:cNvSpPr>
              <a:spLocks noChangeArrowheads="1"/>
            </p:cNvSpPr>
            <p:nvPr/>
          </p:nvSpPr>
          <p:spPr bwMode="auto">
            <a:xfrm>
              <a:off x="3228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8" name="Rectangle 163"/>
            <p:cNvSpPr>
              <a:spLocks noChangeArrowheads="1"/>
            </p:cNvSpPr>
            <p:nvPr/>
          </p:nvSpPr>
          <p:spPr bwMode="auto">
            <a:xfrm>
              <a:off x="2985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49" name="Rectangle 164"/>
            <p:cNvSpPr>
              <a:spLocks noChangeArrowheads="1"/>
            </p:cNvSpPr>
            <p:nvPr/>
          </p:nvSpPr>
          <p:spPr bwMode="auto">
            <a:xfrm>
              <a:off x="2733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50" name="Rectangle 165"/>
            <p:cNvSpPr>
              <a:spLocks noChangeArrowheads="1"/>
            </p:cNvSpPr>
            <p:nvPr/>
          </p:nvSpPr>
          <p:spPr bwMode="auto">
            <a:xfrm>
              <a:off x="2512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51" name="Rectangle 166"/>
            <p:cNvSpPr>
              <a:spLocks noChangeArrowheads="1"/>
            </p:cNvSpPr>
            <p:nvPr/>
          </p:nvSpPr>
          <p:spPr bwMode="auto">
            <a:xfrm>
              <a:off x="2293" y="1835"/>
              <a:ext cx="110" cy="208"/>
            </a:xfrm>
            <a:prstGeom prst="rect">
              <a:avLst/>
            </a:prstGeom>
            <a:grpFill/>
            <a:ln w="17463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52" name="Rectangle 167"/>
            <p:cNvSpPr>
              <a:spLocks noChangeArrowheads="1"/>
            </p:cNvSpPr>
            <p:nvPr/>
          </p:nvSpPr>
          <p:spPr bwMode="auto">
            <a:xfrm>
              <a:off x="2062" y="1835"/>
              <a:ext cx="343" cy="208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kumimoji="0" lang="zh-CN" altLang="en-US" sz="1800">
                <a:latin typeface="Arial" pitchFamily="34" charset="0"/>
              </a:endParaRPr>
            </a:p>
          </p:txBody>
        </p:sp>
        <p:sp>
          <p:nvSpPr>
            <p:cNvPr id="353" name="Freeform 168"/>
            <p:cNvSpPr>
              <a:spLocks/>
            </p:cNvSpPr>
            <p:nvPr/>
          </p:nvSpPr>
          <p:spPr bwMode="auto">
            <a:xfrm>
              <a:off x="2062" y="1835"/>
              <a:ext cx="343" cy="208"/>
            </a:xfrm>
            <a:custGeom>
              <a:avLst/>
              <a:gdLst>
                <a:gd name="T0" fmla="*/ 0 w 343"/>
                <a:gd name="T1" fmla="*/ 208 h 208"/>
                <a:gd name="T2" fmla="*/ 343 w 343"/>
                <a:gd name="T3" fmla="*/ 208 h 208"/>
                <a:gd name="T4" fmla="*/ 343 w 343"/>
                <a:gd name="T5" fmla="*/ 0 h 208"/>
                <a:gd name="T6" fmla="*/ 0 w 343"/>
                <a:gd name="T7" fmla="*/ 0 h 208"/>
                <a:gd name="T8" fmla="*/ 0 w 343"/>
                <a:gd name="T9" fmla="*/ 208 h 208"/>
                <a:gd name="T10" fmla="*/ 0 w 343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3" h="208">
                  <a:moveTo>
                    <a:pt x="0" y="208"/>
                  </a:moveTo>
                  <a:lnTo>
                    <a:pt x="343" y="208"/>
                  </a:lnTo>
                  <a:lnTo>
                    <a:pt x="343" y="0"/>
                  </a:lnTo>
                  <a:lnTo>
                    <a:pt x="0" y="0"/>
                  </a:lnTo>
                  <a:lnTo>
                    <a:pt x="0" y="208"/>
                  </a:lnTo>
                  <a:lnTo>
                    <a:pt x="0" y="208"/>
                  </a:lnTo>
                </a:path>
              </a:pathLst>
            </a:custGeom>
            <a:grpFill/>
            <a:ln w="17463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4" name="Rectangle 169"/>
            <p:cNvSpPr>
              <a:spLocks noChangeArrowheads="1"/>
            </p:cNvSpPr>
            <p:nvPr/>
          </p:nvSpPr>
          <p:spPr bwMode="auto">
            <a:xfrm>
              <a:off x="2147" y="1873"/>
              <a:ext cx="180" cy="144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altLang="zh-CN" sz="1500">
                  <a:solidFill>
                    <a:srgbClr val="FFFFFF"/>
                  </a:solidFill>
                  <a:latin typeface="宋体" pitchFamily="2" charset="-122"/>
                </a:rPr>
                <a:t>I/O</a:t>
              </a:r>
              <a:endParaRPr kumimoji="0" lang="en-US" altLang="zh-CN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55" name="Line 170"/>
            <p:cNvSpPr>
              <a:spLocks noChangeShapeType="1"/>
            </p:cNvSpPr>
            <p:nvPr/>
          </p:nvSpPr>
          <p:spPr bwMode="auto">
            <a:xfrm flipH="1" flipV="1">
              <a:off x="1509" y="2084"/>
              <a:ext cx="650" cy="298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6" name="Line 171"/>
            <p:cNvSpPr>
              <a:spLocks noChangeShapeType="1"/>
            </p:cNvSpPr>
            <p:nvPr/>
          </p:nvSpPr>
          <p:spPr bwMode="auto">
            <a:xfrm flipH="1" flipV="1">
              <a:off x="1807" y="1635"/>
              <a:ext cx="308" cy="291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7" name="Line 172"/>
            <p:cNvSpPr>
              <a:spLocks noChangeShapeType="1"/>
            </p:cNvSpPr>
            <p:nvPr/>
          </p:nvSpPr>
          <p:spPr bwMode="auto">
            <a:xfrm flipV="1">
              <a:off x="3832" y="1802"/>
              <a:ext cx="395" cy="372"/>
            </a:xfrm>
            <a:prstGeom prst="line">
              <a:avLst/>
            </a:prstGeom>
            <a:grpFill/>
            <a:ln w="6350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8" name="Rectangle 173"/>
            <p:cNvSpPr>
              <a:spLocks noChangeArrowheads="1"/>
            </p:cNvSpPr>
            <p:nvPr/>
          </p:nvSpPr>
          <p:spPr bwMode="auto">
            <a:xfrm>
              <a:off x="973" y="1441"/>
              <a:ext cx="1030" cy="1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 dirty="0">
                  <a:solidFill>
                    <a:srgbClr val="FFFFFF"/>
                  </a:solidFill>
                  <a:latin typeface="黑体" pitchFamily="49" charset="-122"/>
                  <a:ea typeface="黑体" pitchFamily="49" charset="-122"/>
                </a:rPr>
                <a:t>可编程输入</a:t>
              </a:r>
              <a:r>
                <a:rPr kumimoji="0" lang="en-US" altLang="zh-CN" sz="1700" dirty="0">
                  <a:solidFill>
                    <a:srgbClr val="FFFFFF"/>
                  </a:solidFill>
                  <a:latin typeface="黑体" pitchFamily="49" charset="-122"/>
                  <a:ea typeface="黑体" pitchFamily="49" charset="-122"/>
                </a:rPr>
                <a:t>/</a:t>
              </a:r>
              <a:r>
                <a:rPr kumimoji="0" lang="zh-CN" altLang="en-US" sz="1700" dirty="0">
                  <a:solidFill>
                    <a:srgbClr val="FFFFFF"/>
                  </a:solidFill>
                  <a:latin typeface="黑体" pitchFamily="49" charset="-122"/>
                  <a:ea typeface="黑体" pitchFamily="49" charset="-122"/>
                </a:rPr>
                <a:t>输出</a:t>
              </a:r>
              <a:endParaRPr kumimoji="0" lang="zh-CN" altLang="en-US" sz="1800" dirty="0">
                <a:solidFill>
                  <a:srgbClr val="FFFFFF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59" name="Rectangle 174"/>
            <p:cNvSpPr>
              <a:spLocks noChangeArrowheads="1"/>
            </p:cNvSpPr>
            <p:nvPr/>
          </p:nvSpPr>
          <p:spPr bwMode="auto">
            <a:xfrm>
              <a:off x="1284" y="1614"/>
              <a:ext cx="476" cy="16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 dirty="0">
                  <a:solidFill>
                    <a:srgbClr val="FFFFFF"/>
                  </a:solidFill>
                  <a:latin typeface="宋体" pitchFamily="2" charset="-122"/>
                </a:rPr>
                <a:t>（</a:t>
              </a:r>
              <a:r>
                <a:rPr kumimoji="0" lang="en-US" altLang="zh-CN" sz="1700" dirty="0">
                  <a:solidFill>
                    <a:srgbClr val="FFFFFF"/>
                  </a:solidFill>
                  <a:latin typeface="宋体" pitchFamily="2" charset="-122"/>
                </a:rPr>
                <a:t>IBO</a:t>
              </a:r>
              <a:r>
                <a:rPr kumimoji="0" lang="zh-CN" altLang="en-US" sz="1700" dirty="0">
                  <a:solidFill>
                    <a:srgbClr val="FFFFFF"/>
                  </a:solidFill>
                  <a:latin typeface="宋体" pitchFamily="2" charset="-122"/>
                </a:rPr>
                <a:t>）</a:t>
              </a:r>
              <a:endParaRPr kumimoji="0" lang="zh-CN" altLang="en-US" sz="1800" dirty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60" name="Rectangle 175"/>
            <p:cNvSpPr>
              <a:spLocks noChangeArrowheads="1"/>
            </p:cNvSpPr>
            <p:nvPr/>
          </p:nvSpPr>
          <p:spPr bwMode="auto">
            <a:xfrm>
              <a:off x="765" y="1787"/>
              <a:ext cx="961" cy="1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 dirty="0" smtClean="0">
                  <a:solidFill>
                    <a:srgbClr val="FFFFFF"/>
                  </a:solidFill>
                  <a:latin typeface="黑体" pitchFamily="49" charset="-122"/>
                  <a:ea typeface="黑体" pitchFamily="49" charset="-122"/>
                </a:rPr>
                <a:t>可配置逻辑模块</a:t>
              </a:r>
              <a:endParaRPr kumimoji="0" lang="zh-CN" altLang="en-US" sz="1800" dirty="0">
                <a:solidFill>
                  <a:srgbClr val="FFFFFF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61" name="Rectangle 176"/>
            <p:cNvSpPr>
              <a:spLocks noChangeArrowheads="1"/>
            </p:cNvSpPr>
            <p:nvPr/>
          </p:nvSpPr>
          <p:spPr bwMode="auto">
            <a:xfrm>
              <a:off x="1042" y="1977"/>
              <a:ext cx="476" cy="16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>
                  <a:solidFill>
                    <a:srgbClr val="FFFFFF"/>
                  </a:solidFill>
                  <a:latin typeface="宋体" pitchFamily="2" charset="-122"/>
                </a:rPr>
                <a:t>（</a:t>
              </a:r>
              <a:r>
                <a:rPr kumimoji="0" lang="en-US" altLang="zh-CN" sz="1700">
                  <a:solidFill>
                    <a:srgbClr val="FFFFFF"/>
                  </a:solidFill>
                  <a:latin typeface="宋体" pitchFamily="2" charset="-122"/>
                </a:rPr>
                <a:t>CLB</a:t>
              </a:r>
              <a:r>
                <a:rPr kumimoji="0" lang="zh-CN" altLang="en-US" sz="1700">
                  <a:solidFill>
                    <a:srgbClr val="FFFFFF"/>
                  </a:solidFill>
                  <a:latin typeface="宋体" pitchFamily="2" charset="-122"/>
                </a:rPr>
                <a:t>）</a:t>
              </a:r>
              <a:endParaRPr kumimoji="0" lang="zh-CN" altLang="en-US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62" name="Rectangle 177"/>
            <p:cNvSpPr>
              <a:spLocks noChangeArrowheads="1"/>
            </p:cNvSpPr>
            <p:nvPr/>
          </p:nvSpPr>
          <p:spPr bwMode="auto">
            <a:xfrm>
              <a:off x="3823" y="1510"/>
              <a:ext cx="961" cy="1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 dirty="0" smtClean="0">
                  <a:solidFill>
                    <a:srgbClr val="FFFFFF"/>
                  </a:solidFill>
                  <a:latin typeface="黑体" pitchFamily="49" charset="-122"/>
                  <a:ea typeface="黑体" pitchFamily="49" charset="-122"/>
                </a:rPr>
                <a:t>可编程互联总线</a:t>
              </a:r>
              <a:endParaRPr kumimoji="0" lang="zh-CN" altLang="en-US" sz="1800" dirty="0">
                <a:solidFill>
                  <a:srgbClr val="FFFFFF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63" name="Rectangle 178"/>
            <p:cNvSpPr>
              <a:spLocks noChangeArrowheads="1"/>
            </p:cNvSpPr>
            <p:nvPr/>
          </p:nvSpPr>
          <p:spPr bwMode="auto">
            <a:xfrm>
              <a:off x="4117" y="1700"/>
              <a:ext cx="408" cy="16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zh-CN" altLang="en-US" sz="1700">
                  <a:solidFill>
                    <a:srgbClr val="FFFFFF"/>
                  </a:solidFill>
                  <a:latin typeface="宋体" pitchFamily="2" charset="-122"/>
                </a:rPr>
                <a:t>（</a:t>
              </a:r>
              <a:r>
                <a:rPr kumimoji="0" lang="en-US" altLang="zh-CN" sz="1700">
                  <a:solidFill>
                    <a:srgbClr val="FFFFFF"/>
                  </a:solidFill>
                  <a:latin typeface="宋体" pitchFamily="2" charset="-122"/>
                </a:rPr>
                <a:t>PI</a:t>
              </a:r>
              <a:r>
                <a:rPr kumimoji="0" lang="zh-CN" altLang="en-US" sz="1700">
                  <a:solidFill>
                    <a:srgbClr val="FFFFFF"/>
                  </a:solidFill>
                  <a:latin typeface="宋体" pitchFamily="2" charset="-122"/>
                </a:rPr>
                <a:t>）</a:t>
              </a:r>
              <a:endParaRPr kumimoji="0" lang="zh-CN" altLang="en-US" sz="1800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365" name="Rectangle 180"/>
          <p:cNvSpPr txBox="1">
            <a:spLocks noChangeArrowheads="1"/>
          </p:cNvSpPr>
          <p:nvPr/>
        </p:nvSpPr>
        <p:spPr bwMode="auto">
          <a:xfrm>
            <a:off x="171450" y="1124744"/>
            <a:ext cx="8649022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典型的</a:t>
            </a:r>
            <a:r>
              <a:rPr lang="en-US" altLang="zh-CN" sz="2400" dirty="0">
                <a:ea typeface="黑体" pitchFamily="49" charset="-122"/>
                <a:cs typeface="Times New Roman" panose="02020603050405020304" pitchFamily="18" charset="0"/>
              </a:rPr>
              <a:t>FPGA</a:t>
            </a: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包含三类基本资源：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可配置逻辑</a:t>
            </a: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模块（</a:t>
            </a:r>
            <a:r>
              <a:rPr lang="en-US" altLang="zh-CN" sz="2400" dirty="0" smtClean="0">
                <a:ea typeface="黑体" pitchFamily="49" charset="-122"/>
                <a:cs typeface="Times New Roman" panose="02020603050405020304" pitchFamily="18" charset="0"/>
              </a:rPr>
              <a:t>CLB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ea typeface="黑体" pitchFamily="49" charset="-122"/>
                <a:cs typeface="Times New Roman" panose="02020603050405020304" pitchFamily="18" charset="0"/>
              </a:rPr>
              <a:t>configurable logic block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 smtClean="0">
                <a:ea typeface="黑体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可编程</a:t>
            </a: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输入</a:t>
            </a:r>
            <a:r>
              <a:rPr lang="en-US" altLang="zh-CN" sz="2400" dirty="0">
                <a:ea typeface="黑体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输出模块（</a:t>
            </a:r>
            <a:r>
              <a:rPr lang="en-US" altLang="zh-CN" sz="2400" dirty="0">
                <a:ea typeface="黑体" pitchFamily="49" charset="-122"/>
                <a:cs typeface="Times New Roman" panose="02020603050405020304" pitchFamily="18" charset="0"/>
              </a:rPr>
              <a:t>IOB</a:t>
            </a:r>
            <a:r>
              <a:rPr lang="zh-CN" altLang="en-US" sz="2400" dirty="0">
                <a:ea typeface="黑体" pitchFamily="49" charset="-122"/>
                <a:cs typeface="Times New Roman" panose="02020603050405020304" pitchFamily="18" charset="0"/>
              </a:rPr>
              <a:t>）和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可编程互联总线（</a:t>
            </a:r>
            <a:r>
              <a:rPr lang="en-US" altLang="zh-CN" sz="2400" dirty="0" smtClean="0">
                <a:ea typeface="黑体" pitchFamily="49" charset="-122"/>
                <a:cs typeface="Times New Roman" panose="02020603050405020304" pitchFamily="18" charset="0"/>
              </a:rPr>
              <a:t>PI, Programmable Interconnect)</a:t>
            </a:r>
            <a:r>
              <a:rPr lang="zh-CN" altLang="en-US" sz="2400" dirty="0" smtClean="0">
                <a:ea typeface="黑体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dirty="0"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9" name="灯片编号占位符 1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30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714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2000"/>
          </a:xfrm>
        </p:spPr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8.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1 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可编程逻辑器件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概述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684213" y="21336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分离元件</a:t>
            </a:r>
            <a:endParaRPr lang="en-US" altLang="zh-CN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66700" y="1049338"/>
            <a:ext cx="384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数字电路的发展历程</a:t>
            </a:r>
            <a:endParaRPr lang="en-US" altLang="zh-CN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3276600" y="2998788"/>
            <a:ext cx="19431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中小规模标准化集成电路</a:t>
            </a:r>
            <a:endParaRPr lang="en-US" altLang="zh-CN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5940425" y="4941888"/>
            <a:ext cx="1943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可编程逻辑器件</a:t>
            </a:r>
            <a:endParaRPr lang="en-US" altLang="zh-CN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/>
      <p:bldP spid="71700" grpId="0"/>
      <p:bldP spid="717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228600" y="4968875"/>
            <a:ext cx="78903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rPr>
              <a:t>高密度可编程逻辑器件</a:t>
            </a:r>
            <a:r>
              <a:rPr lang="en-US" altLang="zh-CN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anose="02020603050405020304" pitchFamily="18" charset="0"/>
              </a:rPr>
              <a:t>HD</a:t>
            </a:r>
            <a:r>
              <a:rPr lang="en-US" altLang="zh-CN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anose="02020603050405020304" pitchFamily="18" charset="0"/>
              </a:rPr>
              <a:t>PLD：CPLD、FPGA</a:t>
            </a:r>
            <a:r>
              <a:rPr lang="en-US" altLang="zh-CN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rPr>
              <a:t>。</a:t>
            </a:r>
          </a:p>
          <a:p>
            <a:r>
              <a:rPr lang="en-US" altLang="zh-CN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rPr>
              <a:t>&gt;=1000 gates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  <a:ea typeface="黑体" pitchFamily="49" charset="-122"/>
              <a:cs typeface="Times" panose="02020603050405020304" pitchFamily="18" charset="0"/>
            </a:endParaRPr>
          </a:p>
        </p:txBody>
      </p:sp>
      <p:grpSp>
        <p:nvGrpSpPr>
          <p:cNvPr id="184324" name="Group 4"/>
          <p:cNvGrpSpPr>
            <a:grpSpLocks/>
          </p:cNvGrpSpPr>
          <p:nvPr/>
        </p:nvGrpSpPr>
        <p:grpSpPr bwMode="auto">
          <a:xfrm>
            <a:off x="0" y="3549648"/>
            <a:ext cx="8894763" cy="1095375"/>
            <a:chOff x="0" y="2418"/>
            <a:chExt cx="5603" cy="690"/>
          </a:xfrm>
        </p:grpSpPr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0" y="2778"/>
              <a:ext cx="20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GAL。(&lt;1000 gates)</a:t>
              </a:r>
              <a:endParaRPr lang="zh-CN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endParaRPr>
            </a:p>
          </p:txBody>
        </p:sp>
        <p:sp>
          <p:nvSpPr>
            <p:cNvPr id="184326" name="Rectangle 6"/>
            <p:cNvSpPr>
              <a:spLocks noChangeArrowheads="1"/>
            </p:cNvSpPr>
            <p:nvPr/>
          </p:nvSpPr>
          <p:spPr bwMode="auto">
            <a:xfrm>
              <a:off x="0" y="2418"/>
              <a:ext cx="56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cs typeface="Times" panose="02020603050405020304" pitchFamily="18" charset="0"/>
                </a:rPr>
                <a:t>  </a:t>
              </a: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低密度可编程逻辑器件</a:t>
              </a:r>
              <a:r>
                <a:rPr lang="en-US" altLang="zh-CN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LD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PLD：PROM、PLA、PAL</a:t>
              </a: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cs typeface="Times" panose="02020603050405020304" pitchFamily="18" charset="0"/>
                </a:rPr>
                <a:t>和</a:t>
              </a:r>
              <a:endParaRPr lang="en-US" altLang="zh-CN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</p:grpSp>
      <p:grpSp>
        <p:nvGrpSpPr>
          <p:cNvPr id="184327" name="Group 7"/>
          <p:cNvGrpSpPr>
            <a:grpSpLocks/>
          </p:cNvGrpSpPr>
          <p:nvPr/>
        </p:nvGrpSpPr>
        <p:grpSpPr bwMode="auto">
          <a:xfrm>
            <a:off x="0" y="1997076"/>
            <a:ext cx="9043988" cy="1200151"/>
            <a:chOff x="0" y="1440"/>
            <a:chExt cx="5697" cy="756"/>
          </a:xfrm>
        </p:grpSpPr>
        <p:sp>
          <p:nvSpPr>
            <p:cNvPr id="184328" name="Rectangle 8"/>
            <p:cNvSpPr>
              <a:spLocks noChangeArrowheads="1"/>
            </p:cNvSpPr>
            <p:nvPr/>
          </p:nvSpPr>
          <p:spPr bwMode="auto">
            <a:xfrm>
              <a:off x="0" y="1866"/>
              <a:ext cx="13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和</a:t>
              </a:r>
              <a:r>
                <a:rPr lang="en-US" altLang="zh-CN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FPGA</a:t>
              </a:r>
              <a:r>
                <a:rPr lang="zh-CN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等。</a:t>
              </a:r>
            </a:p>
          </p:txBody>
        </p:sp>
        <p:sp>
          <p:nvSpPr>
            <p:cNvPr id="184329" name="Rectangle 9"/>
            <p:cNvSpPr>
              <a:spLocks noChangeArrowheads="1"/>
            </p:cNvSpPr>
            <p:nvPr/>
          </p:nvSpPr>
          <p:spPr bwMode="auto">
            <a:xfrm>
              <a:off x="144" y="1440"/>
              <a:ext cx="55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常见的</a:t>
              </a:r>
              <a:r>
                <a:rPr lang="en-US" altLang="zh-CN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PLD</a:t>
              </a:r>
              <a:r>
                <a:rPr lang="zh-CN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器件有：</a:t>
              </a:r>
              <a:r>
                <a:rPr lang="en-US" altLang="zh-CN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PROM、PLA、PAL、GAL、CPLD</a:t>
              </a:r>
              <a:endParaRPr lang="zh-CN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endParaRPr>
            </a:p>
          </p:txBody>
        </p:sp>
      </p:grpSp>
      <p:grpSp>
        <p:nvGrpSpPr>
          <p:cNvPr id="184330" name="Group 10"/>
          <p:cNvGrpSpPr>
            <a:grpSpLocks/>
          </p:cNvGrpSpPr>
          <p:nvPr/>
        </p:nvGrpSpPr>
        <p:grpSpPr bwMode="auto">
          <a:xfrm>
            <a:off x="0" y="549275"/>
            <a:ext cx="8288338" cy="1133475"/>
            <a:chOff x="0" y="528"/>
            <a:chExt cx="5221" cy="714"/>
          </a:xfrm>
        </p:grpSpPr>
        <p:sp>
          <p:nvSpPr>
            <p:cNvPr id="184331" name="Rectangle 11"/>
            <p:cNvSpPr>
              <a:spLocks noChangeArrowheads="1"/>
            </p:cNvSpPr>
            <p:nvPr/>
          </p:nvSpPr>
          <p:spPr bwMode="auto">
            <a:xfrm>
              <a:off x="0" y="912"/>
              <a:ext cx="23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两级结构</a:t>
              </a: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的逻辑器件。</a:t>
              </a:r>
            </a:p>
          </p:txBody>
        </p:sp>
        <p:sp>
          <p:nvSpPr>
            <p:cNvPr id="184332" name="Rectangle 12"/>
            <p:cNvSpPr>
              <a:spLocks noChangeArrowheads="1"/>
            </p:cNvSpPr>
            <p:nvPr/>
          </p:nvSpPr>
          <p:spPr bwMode="auto">
            <a:xfrm>
              <a:off x="168" y="528"/>
              <a:ext cx="50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PLD(Programmable </a:t>
              </a:r>
              <a:r>
                <a:rPr lang="en-US" altLang="zh-CN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Logic Devices)</a:t>
              </a: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是一种“</a:t>
              </a:r>
              <a:r>
                <a:rPr lang="zh-CN" altLang="en-US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与-或</a:t>
              </a:r>
              <a:r>
                <a:rPr lang="zh-CN" alt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ea typeface="黑体" pitchFamily="49" charset="-122"/>
                  <a:cs typeface="Times" panose="02020603050405020304" pitchFamily="18" charset="0"/>
                </a:rPr>
                <a:t>”</a:t>
              </a:r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2" name="矩形 1"/>
          <p:cNvSpPr/>
          <p:nvPr/>
        </p:nvSpPr>
        <p:spPr>
          <a:xfrm>
            <a:off x="4468191" y="5922982"/>
            <a:ext cx="3275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黑体" pitchFamily="49" charset="-122"/>
                <a:cs typeface="Times" panose="02020603050405020304" pitchFamily="18" charset="0"/>
              </a:rPr>
              <a:t>low/high density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uiExpand="1" build="p" autoUpdateAnimBg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54" name="Group 1074"/>
          <p:cNvGrpSpPr>
            <a:grpSpLocks/>
          </p:cNvGrpSpPr>
          <p:nvPr/>
        </p:nvGrpSpPr>
        <p:grpSpPr bwMode="auto">
          <a:xfrm>
            <a:off x="533400" y="1377950"/>
            <a:ext cx="8083550" cy="2943225"/>
            <a:chOff x="336" y="868"/>
            <a:chExt cx="5092" cy="1854"/>
          </a:xfrm>
        </p:grpSpPr>
        <p:sp>
          <p:nvSpPr>
            <p:cNvPr id="72709" name="Rectangle 1029"/>
            <p:cNvSpPr>
              <a:spLocks noChangeArrowheads="1"/>
            </p:cNvSpPr>
            <p:nvPr/>
          </p:nvSpPr>
          <p:spPr bwMode="auto">
            <a:xfrm>
              <a:off x="912" y="1152"/>
              <a:ext cx="720" cy="1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0" name="Rectangle 1030"/>
            <p:cNvSpPr>
              <a:spLocks noChangeArrowheads="1"/>
            </p:cNvSpPr>
            <p:nvPr/>
          </p:nvSpPr>
          <p:spPr bwMode="auto">
            <a:xfrm>
              <a:off x="1968" y="1152"/>
              <a:ext cx="720" cy="1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1" name="Rectangle 1031"/>
            <p:cNvSpPr>
              <a:spLocks noChangeArrowheads="1"/>
            </p:cNvSpPr>
            <p:nvPr/>
          </p:nvSpPr>
          <p:spPr bwMode="auto">
            <a:xfrm>
              <a:off x="3024" y="1152"/>
              <a:ext cx="720" cy="1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2" name="Rectangle 1032"/>
            <p:cNvSpPr>
              <a:spLocks noChangeArrowheads="1"/>
            </p:cNvSpPr>
            <p:nvPr/>
          </p:nvSpPr>
          <p:spPr bwMode="auto">
            <a:xfrm>
              <a:off x="4080" y="1152"/>
              <a:ext cx="720" cy="1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3" name="Line 1033"/>
            <p:cNvSpPr>
              <a:spLocks noChangeShapeType="1"/>
            </p:cNvSpPr>
            <p:nvPr/>
          </p:nvSpPr>
          <p:spPr bwMode="auto">
            <a:xfrm>
              <a:off x="1632" y="1761"/>
              <a:ext cx="33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4" name="Line 1034"/>
            <p:cNvSpPr>
              <a:spLocks noChangeShapeType="1"/>
            </p:cNvSpPr>
            <p:nvPr/>
          </p:nvSpPr>
          <p:spPr bwMode="auto">
            <a:xfrm>
              <a:off x="2688" y="1761"/>
              <a:ext cx="33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5" name="Line 1035"/>
            <p:cNvSpPr>
              <a:spLocks noChangeShapeType="1"/>
            </p:cNvSpPr>
            <p:nvPr/>
          </p:nvSpPr>
          <p:spPr bwMode="auto">
            <a:xfrm>
              <a:off x="3744" y="1761"/>
              <a:ext cx="33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6" name="Line 1036"/>
            <p:cNvSpPr>
              <a:spLocks noChangeShapeType="1"/>
            </p:cNvSpPr>
            <p:nvPr/>
          </p:nvSpPr>
          <p:spPr bwMode="auto">
            <a:xfrm>
              <a:off x="4800" y="1233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7" name="Line 1037"/>
            <p:cNvSpPr>
              <a:spLocks noChangeShapeType="1"/>
            </p:cNvSpPr>
            <p:nvPr/>
          </p:nvSpPr>
          <p:spPr bwMode="auto">
            <a:xfrm>
              <a:off x="4800" y="1377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8" name="Line 1038"/>
            <p:cNvSpPr>
              <a:spLocks noChangeShapeType="1"/>
            </p:cNvSpPr>
            <p:nvPr/>
          </p:nvSpPr>
          <p:spPr bwMode="auto">
            <a:xfrm>
              <a:off x="624" y="1233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19" name="Line 1039"/>
            <p:cNvSpPr>
              <a:spLocks noChangeShapeType="1"/>
            </p:cNvSpPr>
            <p:nvPr/>
          </p:nvSpPr>
          <p:spPr bwMode="auto">
            <a:xfrm>
              <a:off x="624" y="1377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0" name="Line 1040"/>
            <p:cNvSpPr>
              <a:spLocks noChangeShapeType="1"/>
            </p:cNvSpPr>
            <p:nvPr/>
          </p:nvSpPr>
          <p:spPr bwMode="auto">
            <a:xfrm>
              <a:off x="4992" y="1378"/>
              <a:ext cx="1" cy="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1" name="Line 1041"/>
            <p:cNvSpPr>
              <a:spLocks noChangeShapeType="1"/>
            </p:cNvSpPr>
            <p:nvPr/>
          </p:nvSpPr>
          <p:spPr bwMode="auto">
            <a:xfrm>
              <a:off x="4992" y="1571"/>
              <a:ext cx="1" cy="1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2" name="Line 1042"/>
            <p:cNvSpPr>
              <a:spLocks noChangeShapeType="1"/>
            </p:cNvSpPr>
            <p:nvPr/>
          </p:nvSpPr>
          <p:spPr bwMode="auto">
            <a:xfrm>
              <a:off x="4992" y="1810"/>
              <a:ext cx="1" cy="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3" name="Line 1043"/>
            <p:cNvSpPr>
              <a:spLocks noChangeShapeType="1"/>
            </p:cNvSpPr>
            <p:nvPr/>
          </p:nvSpPr>
          <p:spPr bwMode="auto">
            <a:xfrm>
              <a:off x="4992" y="2002"/>
              <a:ext cx="1" cy="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4" name="Line 1044"/>
            <p:cNvSpPr>
              <a:spLocks noChangeShapeType="1"/>
            </p:cNvSpPr>
            <p:nvPr/>
          </p:nvSpPr>
          <p:spPr bwMode="auto">
            <a:xfrm>
              <a:off x="4992" y="2146"/>
              <a:ext cx="1" cy="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5" name="Line 1045"/>
            <p:cNvSpPr>
              <a:spLocks noChangeShapeType="1"/>
            </p:cNvSpPr>
            <p:nvPr/>
          </p:nvSpPr>
          <p:spPr bwMode="auto">
            <a:xfrm>
              <a:off x="720" y="1427"/>
              <a:ext cx="1" cy="1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6" name="Line 1046"/>
            <p:cNvSpPr>
              <a:spLocks noChangeShapeType="1"/>
            </p:cNvSpPr>
            <p:nvPr/>
          </p:nvSpPr>
          <p:spPr bwMode="auto">
            <a:xfrm>
              <a:off x="720" y="1715"/>
              <a:ext cx="1" cy="1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7" name="Line 1047"/>
            <p:cNvSpPr>
              <a:spLocks noChangeShapeType="1"/>
            </p:cNvSpPr>
            <p:nvPr/>
          </p:nvSpPr>
          <p:spPr bwMode="auto">
            <a:xfrm>
              <a:off x="720" y="1955"/>
              <a:ext cx="1" cy="1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8" name="Line 1048"/>
            <p:cNvSpPr>
              <a:spLocks noChangeShapeType="1"/>
            </p:cNvSpPr>
            <p:nvPr/>
          </p:nvSpPr>
          <p:spPr bwMode="auto">
            <a:xfrm>
              <a:off x="720" y="2146"/>
              <a:ext cx="1" cy="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29" name="Line 1049"/>
            <p:cNvSpPr>
              <a:spLocks noChangeShapeType="1"/>
            </p:cNvSpPr>
            <p:nvPr/>
          </p:nvSpPr>
          <p:spPr bwMode="auto">
            <a:xfrm>
              <a:off x="624" y="2337"/>
              <a:ext cx="28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30" name="Line 1050"/>
            <p:cNvSpPr>
              <a:spLocks noChangeShapeType="1"/>
            </p:cNvSpPr>
            <p:nvPr/>
          </p:nvSpPr>
          <p:spPr bwMode="auto">
            <a:xfrm>
              <a:off x="624" y="2341"/>
              <a:ext cx="1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31" name="Line 1051"/>
            <p:cNvSpPr>
              <a:spLocks noChangeShapeType="1"/>
            </p:cNvSpPr>
            <p:nvPr/>
          </p:nvSpPr>
          <p:spPr bwMode="auto">
            <a:xfrm>
              <a:off x="624" y="2721"/>
              <a:ext cx="432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32" name="Line 1052"/>
            <p:cNvSpPr>
              <a:spLocks noChangeShapeType="1"/>
            </p:cNvSpPr>
            <p:nvPr/>
          </p:nvSpPr>
          <p:spPr bwMode="auto">
            <a:xfrm flipV="1">
              <a:off x="4944" y="2247"/>
              <a:ext cx="1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33" name="Line 1053"/>
            <p:cNvSpPr>
              <a:spLocks noChangeShapeType="1"/>
            </p:cNvSpPr>
            <p:nvPr/>
          </p:nvSpPr>
          <p:spPr bwMode="auto">
            <a:xfrm flipH="1">
              <a:off x="4800" y="2241"/>
              <a:ext cx="14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734" name="Rectangle 1054"/>
            <p:cNvSpPr>
              <a:spLocks noChangeArrowheads="1"/>
            </p:cNvSpPr>
            <p:nvPr/>
          </p:nvSpPr>
          <p:spPr bwMode="auto">
            <a:xfrm>
              <a:off x="1008" y="1204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输入</a:t>
              </a:r>
            </a:p>
          </p:txBody>
        </p:sp>
        <p:sp>
          <p:nvSpPr>
            <p:cNvPr id="72735" name="Rectangle 1055"/>
            <p:cNvSpPr>
              <a:spLocks noChangeArrowheads="1"/>
            </p:cNvSpPr>
            <p:nvPr/>
          </p:nvSpPr>
          <p:spPr bwMode="auto">
            <a:xfrm>
              <a:off x="1008" y="163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缓冲</a:t>
              </a:r>
            </a:p>
          </p:txBody>
        </p:sp>
        <p:sp>
          <p:nvSpPr>
            <p:cNvPr id="72736" name="Rectangle 1056"/>
            <p:cNvSpPr>
              <a:spLocks noChangeArrowheads="1"/>
            </p:cNvSpPr>
            <p:nvPr/>
          </p:nvSpPr>
          <p:spPr bwMode="auto">
            <a:xfrm>
              <a:off x="1008" y="2020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电路</a:t>
              </a:r>
            </a:p>
          </p:txBody>
        </p:sp>
        <p:sp>
          <p:nvSpPr>
            <p:cNvPr id="72737" name="Rectangle 1057"/>
            <p:cNvSpPr>
              <a:spLocks noChangeArrowheads="1"/>
            </p:cNvSpPr>
            <p:nvPr/>
          </p:nvSpPr>
          <p:spPr bwMode="auto">
            <a:xfrm>
              <a:off x="2112" y="1204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与</a:t>
              </a:r>
            </a:p>
          </p:txBody>
        </p:sp>
        <p:sp>
          <p:nvSpPr>
            <p:cNvPr id="72738" name="Rectangle 1058"/>
            <p:cNvSpPr>
              <a:spLocks noChangeArrowheads="1"/>
            </p:cNvSpPr>
            <p:nvPr/>
          </p:nvSpPr>
          <p:spPr bwMode="auto">
            <a:xfrm>
              <a:off x="2112" y="163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阵</a:t>
              </a:r>
            </a:p>
          </p:txBody>
        </p:sp>
        <p:sp>
          <p:nvSpPr>
            <p:cNvPr id="72739" name="Rectangle 1059"/>
            <p:cNvSpPr>
              <a:spLocks noChangeArrowheads="1"/>
            </p:cNvSpPr>
            <p:nvPr/>
          </p:nvSpPr>
          <p:spPr bwMode="auto">
            <a:xfrm>
              <a:off x="2112" y="202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列</a:t>
              </a:r>
            </a:p>
          </p:txBody>
        </p:sp>
        <p:sp>
          <p:nvSpPr>
            <p:cNvPr id="72740" name="Rectangle 1060"/>
            <p:cNvSpPr>
              <a:spLocks noChangeArrowheads="1"/>
            </p:cNvSpPr>
            <p:nvPr/>
          </p:nvSpPr>
          <p:spPr bwMode="auto">
            <a:xfrm>
              <a:off x="3216" y="1204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或</a:t>
              </a:r>
            </a:p>
          </p:txBody>
        </p:sp>
        <p:sp>
          <p:nvSpPr>
            <p:cNvPr id="72741" name="Rectangle 1061"/>
            <p:cNvSpPr>
              <a:spLocks noChangeArrowheads="1"/>
            </p:cNvSpPr>
            <p:nvPr/>
          </p:nvSpPr>
          <p:spPr bwMode="auto">
            <a:xfrm>
              <a:off x="3216" y="163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阵</a:t>
              </a:r>
            </a:p>
          </p:txBody>
        </p:sp>
        <p:sp>
          <p:nvSpPr>
            <p:cNvPr id="72742" name="Rectangle 1062"/>
            <p:cNvSpPr>
              <a:spLocks noChangeArrowheads="1"/>
            </p:cNvSpPr>
            <p:nvPr/>
          </p:nvSpPr>
          <p:spPr bwMode="auto">
            <a:xfrm>
              <a:off x="3216" y="202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列</a:t>
              </a:r>
            </a:p>
          </p:txBody>
        </p:sp>
        <p:sp>
          <p:nvSpPr>
            <p:cNvPr id="72743" name="Rectangle 1063"/>
            <p:cNvSpPr>
              <a:spLocks noChangeArrowheads="1"/>
            </p:cNvSpPr>
            <p:nvPr/>
          </p:nvSpPr>
          <p:spPr bwMode="auto">
            <a:xfrm>
              <a:off x="4176" y="125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输出</a:t>
              </a:r>
            </a:p>
          </p:txBody>
        </p:sp>
        <p:sp>
          <p:nvSpPr>
            <p:cNvPr id="72744" name="Rectangle 1064"/>
            <p:cNvSpPr>
              <a:spLocks noChangeArrowheads="1"/>
            </p:cNvSpPr>
            <p:nvPr/>
          </p:nvSpPr>
          <p:spPr bwMode="auto">
            <a:xfrm>
              <a:off x="4176" y="163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缓冲</a:t>
              </a:r>
            </a:p>
          </p:txBody>
        </p:sp>
        <p:sp>
          <p:nvSpPr>
            <p:cNvPr id="72745" name="Rectangle 1065"/>
            <p:cNvSpPr>
              <a:spLocks noChangeArrowheads="1"/>
            </p:cNvSpPr>
            <p:nvPr/>
          </p:nvSpPr>
          <p:spPr bwMode="auto">
            <a:xfrm>
              <a:off x="4176" y="1972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电路</a:t>
              </a:r>
            </a:p>
          </p:txBody>
        </p:sp>
        <p:sp>
          <p:nvSpPr>
            <p:cNvPr id="72746" name="Rectangle 1066"/>
            <p:cNvSpPr>
              <a:spLocks noChangeArrowheads="1"/>
            </p:cNvSpPr>
            <p:nvPr/>
          </p:nvSpPr>
          <p:spPr bwMode="auto">
            <a:xfrm>
              <a:off x="336" y="868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输入</a:t>
              </a:r>
            </a:p>
          </p:txBody>
        </p:sp>
        <p:sp>
          <p:nvSpPr>
            <p:cNvPr id="72747" name="Rectangle 1067"/>
            <p:cNvSpPr>
              <a:spLocks noChangeArrowheads="1"/>
            </p:cNvSpPr>
            <p:nvPr/>
          </p:nvSpPr>
          <p:spPr bwMode="auto">
            <a:xfrm>
              <a:off x="4800" y="868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  <a:ea typeface="黑体" pitchFamily="49" charset="-122"/>
                </a:rPr>
                <a:t>输出</a:t>
              </a:r>
            </a:p>
          </p:txBody>
        </p:sp>
      </p:grpSp>
      <p:sp>
        <p:nvSpPr>
          <p:cNvPr id="72750" name="Rectangle 1070"/>
          <p:cNvSpPr>
            <a:spLocks noChangeArrowheads="1"/>
          </p:cNvSpPr>
          <p:nvPr/>
        </p:nvSpPr>
        <p:spPr bwMode="auto">
          <a:xfrm>
            <a:off x="0" y="228600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1、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的基本结构</a:t>
            </a:r>
          </a:p>
        </p:txBody>
      </p:sp>
      <p:sp>
        <p:nvSpPr>
          <p:cNvPr id="72753" name="Rectangle 1073"/>
          <p:cNvSpPr>
            <a:spLocks noChangeArrowheads="1"/>
          </p:cNvSpPr>
          <p:nvPr/>
        </p:nvSpPr>
        <p:spPr bwMode="auto">
          <a:xfrm>
            <a:off x="0" y="518160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2、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电路的表示方法及有关符号</a:t>
            </a:r>
          </a:p>
        </p:txBody>
      </p:sp>
      <p:sp>
        <p:nvSpPr>
          <p:cNvPr id="44" name="灯片编号占位符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73" name="Group 1069"/>
          <p:cNvGrpSpPr>
            <a:grpSpLocks/>
          </p:cNvGrpSpPr>
          <p:nvPr/>
        </p:nvGrpSpPr>
        <p:grpSpPr bwMode="auto">
          <a:xfrm>
            <a:off x="533400" y="1209675"/>
            <a:ext cx="7016750" cy="1493838"/>
            <a:chOff x="336" y="762"/>
            <a:chExt cx="4420" cy="941"/>
          </a:xfrm>
        </p:grpSpPr>
        <p:sp>
          <p:nvSpPr>
            <p:cNvPr id="73732" name="Rectangle 1028"/>
            <p:cNvSpPr>
              <a:spLocks noChangeArrowheads="1"/>
            </p:cNvSpPr>
            <p:nvPr/>
          </p:nvSpPr>
          <p:spPr bwMode="auto">
            <a:xfrm>
              <a:off x="1248" y="864"/>
              <a:ext cx="432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33" name="Line 1029"/>
            <p:cNvSpPr>
              <a:spLocks noChangeShapeType="1"/>
            </p:cNvSpPr>
            <p:nvPr/>
          </p:nvSpPr>
          <p:spPr bwMode="auto">
            <a:xfrm flipH="1">
              <a:off x="624" y="1200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34" name="Line 1030"/>
            <p:cNvSpPr>
              <a:spLocks noChangeShapeType="1"/>
            </p:cNvSpPr>
            <p:nvPr/>
          </p:nvSpPr>
          <p:spPr bwMode="auto">
            <a:xfrm>
              <a:off x="1680" y="105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35" name="Oval 1031"/>
            <p:cNvSpPr>
              <a:spLocks noChangeArrowheads="1"/>
            </p:cNvSpPr>
            <p:nvPr/>
          </p:nvSpPr>
          <p:spPr bwMode="auto">
            <a:xfrm>
              <a:off x="1680" y="129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36" name="Line 1032"/>
            <p:cNvSpPr>
              <a:spLocks noChangeShapeType="1"/>
            </p:cNvSpPr>
            <p:nvPr/>
          </p:nvSpPr>
          <p:spPr bwMode="auto">
            <a:xfrm>
              <a:off x="1824" y="134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37" name="Rectangle 1033"/>
            <p:cNvSpPr>
              <a:spLocks noChangeArrowheads="1"/>
            </p:cNvSpPr>
            <p:nvPr/>
          </p:nvSpPr>
          <p:spPr bwMode="auto">
            <a:xfrm>
              <a:off x="336" y="95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38" name="Rectangle 1034"/>
            <p:cNvSpPr>
              <a:spLocks noChangeArrowheads="1"/>
            </p:cNvSpPr>
            <p:nvPr/>
          </p:nvSpPr>
          <p:spPr bwMode="auto">
            <a:xfrm>
              <a:off x="2112" y="768"/>
              <a:ext cx="3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39" name="Rectangle 1035"/>
            <p:cNvSpPr>
              <a:spLocks noChangeArrowheads="1"/>
            </p:cNvSpPr>
            <p:nvPr/>
          </p:nvSpPr>
          <p:spPr bwMode="auto">
            <a:xfrm>
              <a:off x="2112" y="124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40" name="Line 1036"/>
            <p:cNvSpPr>
              <a:spLocks noChangeShapeType="1"/>
            </p:cNvSpPr>
            <p:nvPr/>
          </p:nvSpPr>
          <p:spPr bwMode="auto">
            <a:xfrm>
              <a:off x="2160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1" name="Rectangle 1037"/>
            <p:cNvSpPr>
              <a:spLocks noChangeArrowheads="1"/>
            </p:cNvSpPr>
            <p:nvPr/>
          </p:nvSpPr>
          <p:spPr bwMode="auto">
            <a:xfrm>
              <a:off x="1344" y="86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42" name="Line 1038"/>
            <p:cNvSpPr>
              <a:spLocks noChangeShapeType="1"/>
            </p:cNvSpPr>
            <p:nvPr/>
          </p:nvSpPr>
          <p:spPr bwMode="auto">
            <a:xfrm>
              <a:off x="3600" y="960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3" name="Line 1039"/>
            <p:cNvSpPr>
              <a:spLocks noChangeShapeType="1"/>
            </p:cNvSpPr>
            <p:nvPr/>
          </p:nvSpPr>
          <p:spPr bwMode="auto">
            <a:xfrm flipV="1">
              <a:off x="3600" y="1296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4" name="Line 1040"/>
            <p:cNvSpPr>
              <a:spLocks noChangeShapeType="1"/>
            </p:cNvSpPr>
            <p:nvPr/>
          </p:nvSpPr>
          <p:spPr bwMode="auto">
            <a:xfrm>
              <a:off x="3600" y="960"/>
              <a:ext cx="576" cy="3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5" name="Line 1041"/>
            <p:cNvSpPr>
              <a:spLocks noChangeShapeType="1"/>
            </p:cNvSpPr>
            <p:nvPr/>
          </p:nvSpPr>
          <p:spPr bwMode="auto">
            <a:xfrm flipH="1">
              <a:off x="307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6" name="Line 1042"/>
            <p:cNvSpPr>
              <a:spLocks noChangeShapeType="1"/>
            </p:cNvSpPr>
            <p:nvPr/>
          </p:nvSpPr>
          <p:spPr bwMode="auto">
            <a:xfrm>
              <a:off x="3888" y="110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7" name="Oval 1043"/>
            <p:cNvSpPr>
              <a:spLocks noChangeArrowheads="1"/>
            </p:cNvSpPr>
            <p:nvPr/>
          </p:nvSpPr>
          <p:spPr bwMode="auto">
            <a:xfrm>
              <a:off x="3888" y="1440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48" name="Line 1044"/>
            <p:cNvSpPr>
              <a:spLocks noChangeShapeType="1"/>
            </p:cNvSpPr>
            <p:nvPr/>
          </p:nvSpPr>
          <p:spPr bwMode="auto">
            <a:xfrm>
              <a:off x="4032" y="148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9" name="Rectangle 1045"/>
            <p:cNvSpPr>
              <a:spLocks noChangeArrowheads="1"/>
            </p:cNvSpPr>
            <p:nvPr/>
          </p:nvSpPr>
          <p:spPr bwMode="auto">
            <a:xfrm>
              <a:off x="2880" y="90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50" name="Rectangle 1046"/>
            <p:cNvSpPr>
              <a:spLocks noChangeArrowheads="1"/>
            </p:cNvSpPr>
            <p:nvPr/>
          </p:nvSpPr>
          <p:spPr bwMode="auto">
            <a:xfrm>
              <a:off x="4512" y="76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51" name="Rectangle 1047"/>
            <p:cNvSpPr>
              <a:spLocks noChangeArrowheads="1"/>
            </p:cNvSpPr>
            <p:nvPr/>
          </p:nvSpPr>
          <p:spPr bwMode="auto">
            <a:xfrm>
              <a:off x="4512" y="133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52" name="Line 1048"/>
            <p:cNvSpPr>
              <a:spLocks noChangeShapeType="1"/>
            </p:cNvSpPr>
            <p:nvPr/>
          </p:nvSpPr>
          <p:spPr bwMode="auto">
            <a:xfrm>
              <a:off x="4512" y="139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3766" name="Rectangle 1062"/>
          <p:cNvSpPr>
            <a:spLocks noChangeArrowheads="1"/>
          </p:cNvSpPr>
          <p:nvPr/>
        </p:nvSpPr>
        <p:spPr bwMode="auto">
          <a:xfrm>
            <a:off x="0" y="3267075"/>
            <a:ext cx="363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与门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表示法</a:t>
            </a:r>
          </a:p>
        </p:txBody>
      </p:sp>
      <p:grpSp>
        <p:nvGrpSpPr>
          <p:cNvPr id="73774" name="Group 1070"/>
          <p:cNvGrpSpPr>
            <a:grpSpLocks/>
          </p:cNvGrpSpPr>
          <p:nvPr/>
        </p:nvGrpSpPr>
        <p:grpSpPr bwMode="auto">
          <a:xfrm>
            <a:off x="533400" y="4343400"/>
            <a:ext cx="3867150" cy="1533525"/>
            <a:chOff x="336" y="2736"/>
            <a:chExt cx="2436" cy="966"/>
          </a:xfrm>
        </p:grpSpPr>
        <p:sp>
          <p:nvSpPr>
            <p:cNvPr id="73753" name="Rectangle 1049"/>
            <p:cNvSpPr>
              <a:spLocks noChangeArrowheads="1"/>
            </p:cNvSpPr>
            <p:nvPr/>
          </p:nvSpPr>
          <p:spPr bwMode="auto">
            <a:xfrm>
              <a:off x="1200" y="2982"/>
              <a:ext cx="432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54" name="Line 1050"/>
            <p:cNvSpPr>
              <a:spLocks noChangeShapeType="1"/>
            </p:cNvSpPr>
            <p:nvPr/>
          </p:nvSpPr>
          <p:spPr bwMode="auto">
            <a:xfrm flipH="1">
              <a:off x="432" y="3366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5" name="Line 1051"/>
            <p:cNvSpPr>
              <a:spLocks noChangeShapeType="1"/>
            </p:cNvSpPr>
            <p:nvPr/>
          </p:nvSpPr>
          <p:spPr bwMode="auto">
            <a:xfrm>
              <a:off x="1632" y="3366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6" name="Line 1052"/>
            <p:cNvSpPr>
              <a:spLocks noChangeShapeType="1"/>
            </p:cNvSpPr>
            <p:nvPr/>
          </p:nvSpPr>
          <p:spPr bwMode="auto">
            <a:xfrm>
              <a:off x="528" y="3078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7" name="Line 1053"/>
            <p:cNvSpPr>
              <a:spLocks noChangeShapeType="1"/>
            </p:cNvSpPr>
            <p:nvPr/>
          </p:nvSpPr>
          <p:spPr bwMode="auto">
            <a:xfrm>
              <a:off x="768" y="3078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8" name="Line 1054"/>
            <p:cNvSpPr>
              <a:spLocks noChangeShapeType="1"/>
            </p:cNvSpPr>
            <p:nvPr/>
          </p:nvSpPr>
          <p:spPr bwMode="auto">
            <a:xfrm>
              <a:off x="1056" y="3078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9" name="Oval 1055"/>
            <p:cNvSpPr>
              <a:spLocks noChangeArrowheads="1"/>
            </p:cNvSpPr>
            <p:nvPr/>
          </p:nvSpPr>
          <p:spPr bwMode="auto">
            <a:xfrm>
              <a:off x="480" y="331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60" name="Oval 1056"/>
            <p:cNvSpPr>
              <a:spLocks noChangeArrowheads="1"/>
            </p:cNvSpPr>
            <p:nvPr/>
          </p:nvSpPr>
          <p:spPr bwMode="auto">
            <a:xfrm>
              <a:off x="720" y="331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61" name="Oval 1057"/>
            <p:cNvSpPr>
              <a:spLocks noChangeArrowheads="1"/>
            </p:cNvSpPr>
            <p:nvPr/>
          </p:nvSpPr>
          <p:spPr bwMode="auto">
            <a:xfrm>
              <a:off x="1008" y="331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62" name="Rectangle 1058"/>
            <p:cNvSpPr>
              <a:spLocks noChangeArrowheads="1"/>
            </p:cNvSpPr>
            <p:nvPr/>
          </p:nvSpPr>
          <p:spPr bwMode="auto">
            <a:xfrm>
              <a:off x="336" y="273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63" name="Rectangle 1059"/>
            <p:cNvSpPr>
              <a:spLocks noChangeArrowheads="1"/>
            </p:cNvSpPr>
            <p:nvPr/>
          </p:nvSpPr>
          <p:spPr bwMode="auto">
            <a:xfrm>
              <a:off x="624" y="273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64" name="Rectangle 1060"/>
            <p:cNvSpPr>
              <a:spLocks noChangeArrowheads="1"/>
            </p:cNvSpPr>
            <p:nvPr/>
          </p:nvSpPr>
          <p:spPr bwMode="auto">
            <a:xfrm>
              <a:off x="912" y="273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65" name="Rectangle 1061"/>
            <p:cNvSpPr>
              <a:spLocks noChangeArrowheads="1"/>
            </p:cNvSpPr>
            <p:nvPr/>
          </p:nvSpPr>
          <p:spPr bwMode="auto">
            <a:xfrm>
              <a:off x="2016" y="2976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F=ABC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3768" name="Rectangle 1064"/>
            <p:cNvSpPr>
              <a:spLocks noChangeArrowheads="1"/>
            </p:cNvSpPr>
            <p:nvPr/>
          </p:nvSpPr>
          <p:spPr bwMode="auto">
            <a:xfrm>
              <a:off x="1296" y="31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&amp;</a:t>
              </a:r>
            </a:p>
          </p:txBody>
        </p:sp>
      </p:grpSp>
      <p:sp>
        <p:nvSpPr>
          <p:cNvPr id="73770" name="Rectangle 1066"/>
          <p:cNvSpPr>
            <a:spLocks noChangeArrowheads="1"/>
          </p:cNvSpPr>
          <p:nvPr/>
        </p:nvSpPr>
        <p:spPr bwMode="auto">
          <a:xfrm>
            <a:off x="0" y="228600"/>
            <a:ext cx="363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缓冲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表示法</a:t>
            </a:r>
          </a:p>
        </p:txBody>
      </p:sp>
      <p:sp>
        <p:nvSpPr>
          <p:cNvPr id="41" name="灯片编号占位符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7</a:t>
            </a:fld>
            <a:endParaRPr lang="en-US" altLang="zh-CN"/>
          </a:p>
        </p:txBody>
      </p:sp>
      <p:grpSp>
        <p:nvGrpSpPr>
          <p:cNvPr id="42" name="Group 1069"/>
          <p:cNvGrpSpPr>
            <a:grpSpLocks/>
          </p:cNvGrpSpPr>
          <p:nvPr/>
        </p:nvGrpSpPr>
        <p:grpSpPr bwMode="auto">
          <a:xfrm>
            <a:off x="5652120" y="3520925"/>
            <a:ext cx="3267077" cy="1492251"/>
            <a:chOff x="2760" y="692"/>
            <a:chExt cx="2058" cy="940"/>
          </a:xfrm>
        </p:grpSpPr>
        <p:sp>
          <p:nvSpPr>
            <p:cNvPr id="53" name="Line 1038"/>
            <p:cNvSpPr>
              <a:spLocks noChangeShapeType="1"/>
            </p:cNvSpPr>
            <p:nvPr/>
          </p:nvSpPr>
          <p:spPr bwMode="auto">
            <a:xfrm>
              <a:off x="3600" y="960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" name="Line 1039"/>
            <p:cNvSpPr>
              <a:spLocks noChangeShapeType="1"/>
            </p:cNvSpPr>
            <p:nvPr/>
          </p:nvSpPr>
          <p:spPr bwMode="auto">
            <a:xfrm flipV="1">
              <a:off x="3600" y="1296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" name="Line 1040"/>
            <p:cNvSpPr>
              <a:spLocks noChangeShapeType="1"/>
            </p:cNvSpPr>
            <p:nvPr/>
          </p:nvSpPr>
          <p:spPr bwMode="auto">
            <a:xfrm>
              <a:off x="3600" y="960"/>
              <a:ext cx="576" cy="3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" name="Line 1041"/>
            <p:cNvSpPr>
              <a:spLocks noChangeShapeType="1"/>
            </p:cNvSpPr>
            <p:nvPr/>
          </p:nvSpPr>
          <p:spPr bwMode="auto">
            <a:xfrm flipH="1">
              <a:off x="3072" y="129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7" name="Line 1042"/>
            <p:cNvSpPr>
              <a:spLocks noChangeShapeType="1"/>
            </p:cNvSpPr>
            <p:nvPr/>
          </p:nvSpPr>
          <p:spPr bwMode="auto">
            <a:xfrm>
              <a:off x="4166" y="131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" name="Oval 1043"/>
            <p:cNvSpPr>
              <a:spLocks noChangeArrowheads="1"/>
            </p:cNvSpPr>
            <p:nvPr/>
          </p:nvSpPr>
          <p:spPr bwMode="auto">
            <a:xfrm>
              <a:off x="3866" y="1012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1044"/>
            <p:cNvSpPr>
              <a:spLocks noChangeShapeType="1"/>
            </p:cNvSpPr>
            <p:nvPr/>
          </p:nvSpPr>
          <p:spPr bwMode="auto">
            <a:xfrm flipV="1">
              <a:off x="3956" y="828"/>
              <a:ext cx="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0" name="Rectangle 1045"/>
            <p:cNvSpPr>
              <a:spLocks noChangeArrowheads="1"/>
            </p:cNvSpPr>
            <p:nvPr/>
          </p:nvSpPr>
          <p:spPr bwMode="auto">
            <a:xfrm>
              <a:off x="2777" y="1103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1" name="Rectangle 1046"/>
            <p:cNvSpPr>
              <a:spLocks noChangeArrowheads="1"/>
            </p:cNvSpPr>
            <p:nvPr/>
          </p:nvSpPr>
          <p:spPr bwMode="auto">
            <a:xfrm>
              <a:off x="4574" y="82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2" name="Rectangle 1047"/>
            <p:cNvSpPr>
              <a:spLocks noChangeArrowheads="1"/>
            </p:cNvSpPr>
            <p:nvPr/>
          </p:nvSpPr>
          <p:spPr bwMode="auto">
            <a:xfrm>
              <a:off x="2760" y="736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EN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3" name="Line 1048"/>
            <p:cNvSpPr>
              <a:spLocks noChangeShapeType="1"/>
            </p:cNvSpPr>
            <p:nvPr/>
          </p:nvSpPr>
          <p:spPr bwMode="auto">
            <a:xfrm>
              <a:off x="2777" y="69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4" name="Line 1041"/>
          <p:cNvSpPr>
            <a:spLocks noChangeShapeType="1"/>
          </p:cNvSpPr>
          <p:nvPr/>
        </p:nvSpPr>
        <p:spPr bwMode="auto">
          <a:xfrm flipH="1" flipV="1">
            <a:off x="6388332" y="3707626"/>
            <a:ext cx="1208112" cy="69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Rectangle 1062"/>
          <p:cNvSpPr>
            <a:spLocks noChangeArrowheads="1"/>
          </p:cNvSpPr>
          <p:nvPr/>
        </p:nvSpPr>
        <p:spPr bwMode="auto">
          <a:xfrm>
            <a:off x="5758094" y="5364505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三态缓冲门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90" name="Group 1062"/>
          <p:cNvGrpSpPr>
            <a:grpSpLocks/>
          </p:cNvGrpSpPr>
          <p:nvPr/>
        </p:nvGrpSpPr>
        <p:grpSpPr bwMode="auto">
          <a:xfrm>
            <a:off x="762000" y="1219200"/>
            <a:ext cx="4806950" cy="1609725"/>
            <a:chOff x="480" y="768"/>
            <a:chExt cx="3028" cy="1014"/>
          </a:xfrm>
        </p:grpSpPr>
        <p:sp>
          <p:nvSpPr>
            <p:cNvPr id="74756" name="Rectangle 1028"/>
            <p:cNvSpPr>
              <a:spLocks noChangeArrowheads="1"/>
            </p:cNvSpPr>
            <p:nvPr/>
          </p:nvSpPr>
          <p:spPr bwMode="auto">
            <a:xfrm>
              <a:off x="1440" y="1062"/>
              <a:ext cx="57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57" name="Line 1029"/>
            <p:cNvSpPr>
              <a:spLocks noChangeShapeType="1"/>
            </p:cNvSpPr>
            <p:nvPr/>
          </p:nvSpPr>
          <p:spPr bwMode="auto">
            <a:xfrm flipH="1">
              <a:off x="480" y="139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58" name="Line 1030"/>
            <p:cNvSpPr>
              <a:spLocks noChangeShapeType="1"/>
            </p:cNvSpPr>
            <p:nvPr/>
          </p:nvSpPr>
          <p:spPr bwMode="auto">
            <a:xfrm>
              <a:off x="2016" y="139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59" name="Line 1031"/>
            <p:cNvSpPr>
              <a:spLocks noChangeShapeType="1"/>
            </p:cNvSpPr>
            <p:nvPr/>
          </p:nvSpPr>
          <p:spPr bwMode="auto">
            <a:xfrm>
              <a:off x="624" y="1062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60" name="Line 1032"/>
            <p:cNvSpPr>
              <a:spLocks noChangeShapeType="1"/>
            </p:cNvSpPr>
            <p:nvPr/>
          </p:nvSpPr>
          <p:spPr bwMode="auto">
            <a:xfrm>
              <a:off x="912" y="1062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61" name="Line 1033"/>
            <p:cNvSpPr>
              <a:spLocks noChangeShapeType="1"/>
            </p:cNvSpPr>
            <p:nvPr/>
          </p:nvSpPr>
          <p:spPr bwMode="auto">
            <a:xfrm>
              <a:off x="1248" y="1062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62" name="Oval 1034"/>
            <p:cNvSpPr>
              <a:spLocks noChangeArrowheads="1"/>
            </p:cNvSpPr>
            <p:nvPr/>
          </p:nvSpPr>
          <p:spPr bwMode="auto">
            <a:xfrm>
              <a:off x="576" y="135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63" name="Oval 1035"/>
            <p:cNvSpPr>
              <a:spLocks noChangeArrowheads="1"/>
            </p:cNvSpPr>
            <p:nvPr/>
          </p:nvSpPr>
          <p:spPr bwMode="auto">
            <a:xfrm>
              <a:off x="864" y="135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64" name="Oval 1036"/>
            <p:cNvSpPr>
              <a:spLocks noChangeArrowheads="1"/>
            </p:cNvSpPr>
            <p:nvPr/>
          </p:nvSpPr>
          <p:spPr bwMode="auto">
            <a:xfrm>
              <a:off x="1200" y="135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65" name="Rectangle 1037"/>
            <p:cNvSpPr>
              <a:spLocks noChangeArrowheads="1"/>
            </p:cNvSpPr>
            <p:nvPr/>
          </p:nvSpPr>
          <p:spPr bwMode="auto">
            <a:xfrm>
              <a:off x="2496" y="1152"/>
              <a:ext cx="10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F=A+B+C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6" name="Rectangle 1038"/>
            <p:cNvSpPr>
              <a:spLocks noChangeArrowheads="1"/>
            </p:cNvSpPr>
            <p:nvPr/>
          </p:nvSpPr>
          <p:spPr bwMode="auto">
            <a:xfrm>
              <a:off x="480" y="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A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7" name="Rectangle 1039"/>
            <p:cNvSpPr>
              <a:spLocks noChangeArrowheads="1"/>
            </p:cNvSpPr>
            <p:nvPr/>
          </p:nvSpPr>
          <p:spPr bwMode="auto">
            <a:xfrm>
              <a:off x="768" y="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B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8" name="Rectangle 1040"/>
            <p:cNvSpPr>
              <a:spLocks noChangeArrowheads="1"/>
            </p:cNvSpPr>
            <p:nvPr/>
          </p:nvSpPr>
          <p:spPr bwMode="auto">
            <a:xfrm>
              <a:off x="1104" y="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69" name="Rectangle 1041"/>
            <p:cNvSpPr>
              <a:spLocks noChangeArrowheads="1"/>
            </p:cNvSpPr>
            <p:nvPr/>
          </p:nvSpPr>
          <p:spPr bwMode="auto">
            <a:xfrm>
              <a:off x="1488" y="1200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≥1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74791" name="Group 1063"/>
          <p:cNvGrpSpPr>
            <a:grpSpLocks/>
          </p:cNvGrpSpPr>
          <p:nvPr/>
        </p:nvGrpSpPr>
        <p:grpSpPr bwMode="auto">
          <a:xfrm>
            <a:off x="179388" y="4471988"/>
            <a:ext cx="1809750" cy="1441450"/>
            <a:chOff x="240" y="2817"/>
            <a:chExt cx="1140" cy="908"/>
          </a:xfrm>
        </p:grpSpPr>
        <p:sp>
          <p:nvSpPr>
            <p:cNvPr id="74770" name="Line 1042"/>
            <p:cNvSpPr>
              <a:spLocks noChangeShapeType="1"/>
            </p:cNvSpPr>
            <p:nvPr/>
          </p:nvSpPr>
          <p:spPr bwMode="auto">
            <a:xfrm>
              <a:off x="528" y="300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1" name="Line 1043"/>
            <p:cNvSpPr>
              <a:spLocks noChangeShapeType="1"/>
            </p:cNvSpPr>
            <p:nvPr/>
          </p:nvSpPr>
          <p:spPr bwMode="auto">
            <a:xfrm>
              <a:off x="720" y="2817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6" name="Oval 1048"/>
            <p:cNvSpPr>
              <a:spLocks noChangeArrowheads="1"/>
            </p:cNvSpPr>
            <p:nvPr/>
          </p:nvSpPr>
          <p:spPr bwMode="auto">
            <a:xfrm>
              <a:off x="672" y="2961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782" name="Rectangle 1054"/>
            <p:cNvSpPr>
              <a:spLocks noChangeArrowheads="1"/>
            </p:cNvSpPr>
            <p:nvPr/>
          </p:nvSpPr>
          <p:spPr bwMode="auto">
            <a:xfrm>
              <a:off x="240" y="3360"/>
              <a:ext cx="11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硬线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连接</a:t>
              </a:r>
            </a:p>
          </p:txBody>
        </p:sp>
      </p:grpSp>
      <p:grpSp>
        <p:nvGrpSpPr>
          <p:cNvPr id="74792" name="Group 1064"/>
          <p:cNvGrpSpPr>
            <a:grpSpLocks/>
          </p:cNvGrpSpPr>
          <p:nvPr/>
        </p:nvGrpSpPr>
        <p:grpSpPr bwMode="auto">
          <a:xfrm>
            <a:off x="2160588" y="4495800"/>
            <a:ext cx="3435350" cy="1417638"/>
            <a:chOff x="1488" y="2832"/>
            <a:chExt cx="2164" cy="893"/>
          </a:xfrm>
        </p:grpSpPr>
        <p:sp>
          <p:nvSpPr>
            <p:cNvPr id="74772" name="Line 1044"/>
            <p:cNvSpPr>
              <a:spLocks noChangeShapeType="1"/>
            </p:cNvSpPr>
            <p:nvPr/>
          </p:nvSpPr>
          <p:spPr bwMode="auto">
            <a:xfrm>
              <a:off x="2208" y="3024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3" name="Line 1045"/>
            <p:cNvSpPr>
              <a:spLocks noChangeShapeType="1"/>
            </p:cNvSpPr>
            <p:nvPr/>
          </p:nvSpPr>
          <p:spPr bwMode="auto">
            <a:xfrm>
              <a:off x="2400" y="2832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8" name="Rectangle 1050"/>
            <p:cNvSpPr>
              <a:spLocks noChangeArrowheads="1"/>
            </p:cNvSpPr>
            <p:nvPr/>
          </p:nvSpPr>
          <p:spPr bwMode="auto">
            <a:xfrm>
              <a:off x="2208" y="283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×</a:t>
              </a:r>
              <a:endPara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4783" name="Rectangle 1055"/>
            <p:cNvSpPr>
              <a:spLocks noChangeArrowheads="1"/>
            </p:cNvSpPr>
            <p:nvPr/>
          </p:nvSpPr>
          <p:spPr bwMode="auto">
            <a:xfrm>
              <a:off x="1488" y="3360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被编程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(接通)单元</a:t>
              </a:r>
            </a:p>
          </p:txBody>
        </p:sp>
      </p:grpSp>
      <p:grpSp>
        <p:nvGrpSpPr>
          <p:cNvPr id="74793" name="Group 1065"/>
          <p:cNvGrpSpPr>
            <a:grpSpLocks/>
          </p:cNvGrpSpPr>
          <p:nvPr/>
        </p:nvGrpSpPr>
        <p:grpSpPr bwMode="auto">
          <a:xfrm>
            <a:off x="5665788" y="4572000"/>
            <a:ext cx="3435350" cy="1341438"/>
            <a:chOff x="3696" y="2880"/>
            <a:chExt cx="2164" cy="845"/>
          </a:xfrm>
        </p:grpSpPr>
        <p:sp>
          <p:nvSpPr>
            <p:cNvPr id="74774" name="Line 1046"/>
            <p:cNvSpPr>
              <a:spLocks noChangeShapeType="1"/>
            </p:cNvSpPr>
            <p:nvPr/>
          </p:nvSpPr>
          <p:spPr bwMode="auto">
            <a:xfrm>
              <a:off x="4450" y="307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5" name="Line 1047"/>
            <p:cNvSpPr>
              <a:spLocks noChangeShapeType="1"/>
            </p:cNvSpPr>
            <p:nvPr/>
          </p:nvSpPr>
          <p:spPr bwMode="auto">
            <a:xfrm>
              <a:off x="4642" y="288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84" name="Rectangle 1056"/>
            <p:cNvSpPr>
              <a:spLocks noChangeArrowheads="1"/>
            </p:cNvSpPr>
            <p:nvPr/>
          </p:nvSpPr>
          <p:spPr bwMode="auto">
            <a:xfrm>
              <a:off x="3696" y="3360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被删除(开断)单元</a:t>
              </a:r>
            </a:p>
          </p:txBody>
        </p:sp>
      </p:grpSp>
      <p:sp>
        <p:nvSpPr>
          <p:cNvPr id="74785" name="Rectangle 1057"/>
          <p:cNvSpPr>
            <a:spLocks noChangeArrowheads="1"/>
          </p:cNvSpPr>
          <p:nvPr/>
        </p:nvSpPr>
        <p:spPr bwMode="auto">
          <a:xfrm>
            <a:off x="0" y="3429000"/>
            <a:ext cx="4044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(4) </a:t>
            </a: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连接的表示法</a:t>
            </a:r>
          </a:p>
        </p:txBody>
      </p:sp>
      <p:sp>
        <p:nvSpPr>
          <p:cNvPr id="74787" name="Rectangle 1059"/>
          <p:cNvSpPr>
            <a:spLocks noChangeArrowheads="1"/>
          </p:cNvSpPr>
          <p:nvPr/>
        </p:nvSpPr>
        <p:spPr bwMode="auto">
          <a:xfrm>
            <a:off x="0" y="304800"/>
            <a:ext cx="363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(3)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PLD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或门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表示法</a:t>
            </a:r>
          </a:p>
        </p:txBody>
      </p:sp>
      <p:sp>
        <p:nvSpPr>
          <p:cNvPr id="33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4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98" name="Group 1046"/>
          <p:cNvGrpSpPr>
            <a:grpSpLocks/>
          </p:cNvGrpSpPr>
          <p:nvPr/>
        </p:nvGrpSpPr>
        <p:grpSpPr bwMode="auto">
          <a:xfrm>
            <a:off x="0" y="990600"/>
            <a:ext cx="8550275" cy="1866901"/>
            <a:chOff x="0" y="624"/>
            <a:chExt cx="5386" cy="1176"/>
          </a:xfrm>
        </p:grpSpPr>
        <p:sp>
          <p:nvSpPr>
            <p:cNvPr id="75785" name="Rectangle 1033"/>
            <p:cNvSpPr>
              <a:spLocks noChangeArrowheads="1"/>
            </p:cNvSpPr>
            <p:nvPr/>
          </p:nvSpPr>
          <p:spPr bwMode="auto">
            <a:xfrm>
              <a:off x="22" y="624"/>
              <a:ext cx="53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与或阵列是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PLD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器件中最基本的结构，通过改变</a:t>
              </a:r>
            </a:p>
          </p:txBody>
        </p:sp>
        <p:sp>
          <p:nvSpPr>
            <p:cNvPr id="75786" name="Rectangle 1034"/>
            <p:cNvSpPr>
              <a:spLocks noChangeArrowheads="1"/>
            </p:cNvSpPr>
            <p:nvPr/>
          </p:nvSpPr>
          <p:spPr bwMode="auto">
            <a:xfrm>
              <a:off x="0" y="1049"/>
              <a:ext cx="528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与阵列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和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“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或阵列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/>
                  <a:ea typeface="黑体" pitchFamily="49" charset="-122"/>
                </a:rPr>
                <a:t>”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的内部连接就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5787" name="Rectangle 1035"/>
            <p:cNvSpPr>
              <a:spLocks noChangeArrowheads="1"/>
            </p:cNvSpPr>
            <p:nvPr/>
          </p:nvSpPr>
          <p:spPr bwMode="auto">
            <a:xfrm>
              <a:off x="0" y="1432"/>
              <a:ext cx="270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实现不同的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逻辑功能。</a:t>
              </a:r>
            </a:p>
          </p:txBody>
        </p:sp>
      </p:grpSp>
      <p:grpSp>
        <p:nvGrpSpPr>
          <p:cNvPr id="75799" name="Group 1047"/>
          <p:cNvGrpSpPr>
            <a:grpSpLocks/>
          </p:cNvGrpSpPr>
          <p:nvPr/>
        </p:nvGrpSpPr>
        <p:grpSpPr bwMode="auto">
          <a:xfrm>
            <a:off x="228600" y="3048000"/>
            <a:ext cx="8153400" cy="3124200"/>
            <a:chOff x="144" y="1920"/>
            <a:chExt cx="5136" cy="1968"/>
          </a:xfrm>
        </p:grpSpPr>
        <p:sp>
          <p:nvSpPr>
            <p:cNvPr id="75782" name="Line 1030"/>
            <p:cNvSpPr>
              <a:spLocks noChangeShapeType="1"/>
            </p:cNvSpPr>
            <p:nvPr/>
          </p:nvSpPr>
          <p:spPr bwMode="auto">
            <a:xfrm>
              <a:off x="1536" y="1920"/>
              <a:ext cx="0" cy="19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80" name="Rectangle 1028"/>
            <p:cNvSpPr>
              <a:spLocks noChangeArrowheads="1"/>
            </p:cNvSpPr>
            <p:nvPr/>
          </p:nvSpPr>
          <p:spPr bwMode="auto">
            <a:xfrm>
              <a:off x="144" y="1920"/>
              <a:ext cx="5136" cy="19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781" name="Line 1029"/>
            <p:cNvSpPr>
              <a:spLocks noChangeShapeType="1"/>
            </p:cNvSpPr>
            <p:nvPr/>
          </p:nvSpPr>
          <p:spPr bwMode="auto">
            <a:xfrm>
              <a:off x="144" y="2400"/>
              <a:ext cx="5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83" name="Line 1031"/>
            <p:cNvSpPr>
              <a:spLocks noChangeShapeType="1"/>
            </p:cNvSpPr>
            <p:nvPr/>
          </p:nvSpPr>
          <p:spPr bwMode="auto">
            <a:xfrm>
              <a:off x="2928" y="1920"/>
              <a:ext cx="0" cy="19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84" name="Line 1032"/>
            <p:cNvSpPr>
              <a:spLocks noChangeShapeType="1"/>
            </p:cNvSpPr>
            <p:nvPr/>
          </p:nvSpPr>
          <p:spPr bwMode="auto">
            <a:xfrm>
              <a:off x="4080" y="1920"/>
              <a:ext cx="0" cy="19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88" name="Rectangle 1036"/>
            <p:cNvSpPr>
              <a:spLocks noChangeArrowheads="1"/>
            </p:cNvSpPr>
            <p:nvPr/>
          </p:nvSpPr>
          <p:spPr bwMode="auto">
            <a:xfrm>
              <a:off x="336" y="1944"/>
              <a:ext cx="48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器件名    </a:t>
              </a:r>
              <a:r>
                <a: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与阵列     或阵列 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输出电路</a:t>
              </a:r>
            </a:p>
          </p:txBody>
        </p:sp>
        <p:sp>
          <p:nvSpPr>
            <p:cNvPr id="75789" name="Rectangle 1037"/>
            <p:cNvSpPr>
              <a:spLocks noChangeArrowheads="1"/>
            </p:cNvSpPr>
            <p:nvPr/>
          </p:nvSpPr>
          <p:spPr bwMode="auto">
            <a:xfrm>
              <a:off x="432" y="2424"/>
              <a:ext cx="44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PROM      </a:t>
              </a:r>
              <a:r>
                <a: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固定      可编程    固定</a:t>
              </a:r>
            </a:p>
          </p:txBody>
        </p:sp>
        <p:sp>
          <p:nvSpPr>
            <p:cNvPr id="75790" name="Rectangle 1038"/>
            <p:cNvSpPr>
              <a:spLocks noChangeArrowheads="1"/>
            </p:cNvSpPr>
            <p:nvPr/>
          </p:nvSpPr>
          <p:spPr bwMode="auto">
            <a:xfrm>
              <a:off x="432" y="2736"/>
              <a:ext cx="44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PLA      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可编程    可编程    固定</a:t>
              </a:r>
            </a:p>
          </p:txBody>
        </p:sp>
        <p:sp>
          <p:nvSpPr>
            <p:cNvPr id="75791" name="Rectangle 1039"/>
            <p:cNvSpPr>
              <a:spLocks noChangeArrowheads="1"/>
            </p:cNvSpPr>
            <p:nvPr/>
          </p:nvSpPr>
          <p:spPr bwMode="auto">
            <a:xfrm>
              <a:off x="432" y="3072"/>
              <a:ext cx="44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PAL      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可编程      固定    固定</a:t>
              </a:r>
            </a:p>
          </p:txBody>
        </p:sp>
        <p:sp>
          <p:nvSpPr>
            <p:cNvPr id="75792" name="Rectangle 1040"/>
            <p:cNvSpPr>
              <a:spLocks noChangeArrowheads="1"/>
            </p:cNvSpPr>
            <p:nvPr/>
          </p:nvSpPr>
          <p:spPr bwMode="auto">
            <a:xfrm>
              <a:off x="288" y="3384"/>
              <a:ext cx="48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GAL       </a:t>
              </a:r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可编程      固定    可组态</a:t>
              </a:r>
            </a:p>
          </p:txBody>
        </p:sp>
      </p:grpSp>
      <p:sp>
        <p:nvSpPr>
          <p:cNvPr id="75795" name="Rectangle 1043"/>
          <p:cNvSpPr>
            <a:spLocks noChangeArrowheads="1"/>
          </p:cNvSpPr>
          <p:nvPr/>
        </p:nvSpPr>
        <p:spPr bwMode="auto">
          <a:xfrm>
            <a:off x="0" y="228600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3、与或阵列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1275-3DF1-45B7-B022-F0A59DFE15B5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charset="-122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5137</TotalTime>
  <Words>1455</Words>
  <Application>Microsoft Office PowerPoint</Application>
  <PresentationFormat>全屏显示(4:3)</PresentationFormat>
  <Paragraphs>343</Paragraphs>
  <Slides>30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2" baseType="lpstr">
      <vt:lpstr>High Voltage</vt:lpstr>
      <vt:lpstr>Equation</vt:lpstr>
      <vt:lpstr>第八章 存储器和FPGA</vt:lpstr>
      <vt:lpstr>幻灯片 2</vt:lpstr>
      <vt:lpstr>重点与难点</vt:lpstr>
      <vt:lpstr>8.1 可编程逻辑器件PLD概述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.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8.3 随机存储器（RAM, random access memory） </vt:lpstr>
      <vt:lpstr>幻灯片 26</vt:lpstr>
      <vt:lpstr>幻灯片 27</vt:lpstr>
      <vt:lpstr>幻灯片 28</vt:lpstr>
      <vt:lpstr>幻灯片 29</vt:lpstr>
      <vt:lpstr>8.4 现场可编程门阵列（FPGA,field programmable gate array）</vt:lpstr>
    </vt:vector>
  </TitlesOfParts>
  <Company>电子科大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第八章 采用中、大规模集成电路的逻辑设计</dc:title>
  <dc:creator>武庆生</dc:creator>
  <cp:lastModifiedBy>Career</cp:lastModifiedBy>
  <cp:revision>330</cp:revision>
  <cp:lastPrinted>1601-01-01T00:00:00Z</cp:lastPrinted>
  <dcterms:created xsi:type="dcterms:W3CDTF">2002-02-04T05:49:51Z</dcterms:created>
  <dcterms:modified xsi:type="dcterms:W3CDTF">2019-11-30T08:41:36Z</dcterms:modified>
</cp:coreProperties>
</file>