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6" autoAdjust="0"/>
    <p:restoredTop sz="84673" autoAdjust="0"/>
  </p:normalViewPr>
  <p:slideViewPr>
    <p:cSldViewPr>
      <p:cViewPr varScale="1">
        <p:scale>
          <a:sx n="59" d="100"/>
          <a:sy n="59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0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6176E-ECBD-4D00-913A-D94BDE8DDEC7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8EC66-C8CB-4FF5-883A-9EA84B23D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了解：凸优化的相关知识。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凸函数的一阶条件。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）函数的定义域，是凸的。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）函数的新值，大于等于函数的旧值</a:t>
            </a:r>
            <a:r>
              <a:rPr lang="en-US" altLang="zh-CN" dirty="0" smtClean="0"/>
              <a:t>+</a:t>
            </a:r>
            <a:r>
              <a:rPr lang="zh-CN" altLang="en-US" dirty="0" smtClean="0"/>
              <a:t>一阶增量。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凸函数的二阶条件。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）函数的定义域，是凸的。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）二阶微分矩阵，半正定。</a:t>
            </a:r>
            <a:endParaRPr lang="en-US" altLang="zh-CN" dirty="0" smtClean="0"/>
          </a:p>
          <a:p>
            <a:r>
              <a:rPr lang="zh-CN" altLang="en-US" dirty="0" smtClean="0"/>
              <a:t>对该方阵（二阶微分矩阵），左乘行向量，右乘列向量，结果非负。方阵为半正定。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了解：上方图的定义和性质。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标量函数</a:t>
            </a:r>
            <a:r>
              <a:rPr lang="en-US" altLang="zh-CN" dirty="0" smtClean="0"/>
              <a:t>f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函数图的定义：（函数的定义域，函数的值域）</a:t>
            </a:r>
            <a:endParaRPr lang="en-US" altLang="zh-CN" dirty="0" smtClean="0"/>
          </a:p>
          <a:p>
            <a:r>
              <a:rPr lang="zh-CN" altLang="en-US" dirty="0" smtClean="0"/>
              <a:t>函数上方图的定义：（函数的定义域，函数值域的上方）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标量函数，上方图的例子。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如果函数是凸的，有三个等价的结论：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）上方图是凸的。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zh-CN" altLang="en-US" sz="1200" b="1" dirty="0" smtClean="0"/>
              <a:t>定义域多次加权后的</a:t>
            </a:r>
            <a:r>
              <a:rPr lang="zh-CN" altLang="en-US" dirty="0" smtClean="0"/>
              <a:t>函数值，小于等于值域的多次加权。</a:t>
            </a:r>
            <a:endParaRPr lang="en-US" altLang="zh-CN" dirty="0" smtClean="0"/>
          </a:p>
          <a:p>
            <a:r>
              <a:rPr lang="zh-CN" altLang="en-US" dirty="0" smtClean="0"/>
              <a:t>定义域是凸的。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r>
              <a:rPr lang="zh-CN" altLang="en-US" sz="1200" b="1" dirty="0" smtClean="0"/>
              <a:t>定义域两次加权后的</a:t>
            </a:r>
            <a:r>
              <a:rPr lang="zh-CN" altLang="en-US" dirty="0" smtClean="0"/>
              <a:t>函数值，小于等于值域的两次加权。</a:t>
            </a:r>
            <a:endParaRPr lang="en-US" altLang="zh-CN" dirty="0" smtClean="0"/>
          </a:p>
          <a:p>
            <a:r>
              <a:rPr lang="zh-CN" altLang="en-US" dirty="0" smtClean="0"/>
              <a:t>定义域是凸的。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证明：由</a:t>
            </a:r>
            <a:r>
              <a:rPr lang="en-US" altLang="zh-CN" dirty="0" smtClean="0"/>
              <a:t>(a)</a:t>
            </a:r>
            <a:r>
              <a:rPr lang="zh-CN" altLang="en-US" dirty="0" smtClean="0"/>
              <a:t>推出</a:t>
            </a:r>
            <a:r>
              <a:rPr lang="en-US" altLang="zh-CN" dirty="0" smtClean="0"/>
              <a:t>(b)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因为，</a:t>
            </a:r>
            <a:r>
              <a:rPr lang="en-US" altLang="zh-CN" dirty="0" smtClean="0"/>
              <a:t>(a)</a:t>
            </a:r>
            <a:r>
              <a:rPr lang="zh-CN" altLang="en-US" dirty="0" smtClean="0"/>
              <a:t>上方图是凸的。所以，定义域和值域的加权，仍在凸集内，即属于上方图。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由上方图的定义（值域的上方，大于等于函数值）。得到不等式，即（</a:t>
            </a:r>
            <a:r>
              <a:rPr lang="en-US" altLang="zh-CN" b="1" dirty="0" smtClean="0"/>
              <a:t>b</a:t>
            </a:r>
            <a:r>
              <a:rPr lang="zh-CN" altLang="en-US" b="1" dirty="0" smtClean="0"/>
              <a:t>）。</a:t>
            </a:r>
            <a:endParaRPr lang="en-US" altLang="zh-CN" b="1" dirty="0" smtClean="0"/>
          </a:p>
          <a:p>
            <a:r>
              <a:rPr lang="zh-CN" altLang="en-US" b="1" dirty="0" smtClean="0"/>
              <a:t>（</a:t>
            </a:r>
            <a:r>
              <a:rPr lang="en-US" altLang="zh-CN" b="1" dirty="0" smtClean="0"/>
              <a:t>c</a:t>
            </a:r>
            <a:r>
              <a:rPr lang="zh-CN" altLang="en-US" b="1" dirty="0" smtClean="0"/>
              <a:t>）是（</a:t>
            </a:r>
            <a:r>
              <a:rPr lang="en-US" altLang="zh-CN" b="1" dirty="0" smtClean="0"/>
              <a:t>b</a:t>
            </a:r>
            <a:r>
              <a:rPr lang="zh-CN" altLang="en-US" b="1" dirty="0" smtClean="0"/>
              <a:t>）的一个特例。因此，（</a:t>
            </a:r>
            <a:r>
              <a:rPr lang="en-US" altLang="zh-CN" b="1" dirty="0" smtClean="0"/>
              <a:t>c</a:t>
            </a:r>
            <a:r>
              <a:rPr lang="zh-CN" altLang="en-US" b="1" dirty="0" smtClean="0"/>
              <a:t>）也得证。</a:t>
            </a:r>
            <a:endParaRPr lang="en-US" altLang="zh-CN" b="1" dirty="0" smtClean="0"/>
          </a:p>
          <a:p>
            <a:r>
              <a:rPr lang="zh-CN" altLang="en-US" b="1" dirty="0" smtClean="0"/>
              <a:t>即（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）可以推出（</a:t>
            </a:r>
            <a:r>
              <a:rPr lang="en-US" altLang="zh-CN" b="1" dirty="0" smtClean="0"/>
              <a:t>b</a:t>
            </a:r>
            <a:r>
              <a:rPr lang="zh-CN" altLang="en-US" b="1" dirty="0" smtClean="0"/>
              <a:t>）和（</a:t>
            </a:r>
            <a:r>
              <a:rPr lang="en-US" altLang="zh-CN" b="1" dirty="0" smtClean="0"/>
              <a:t>c</a:t>
            </a:r>
            <a:r>
              <a:rPr lang="zh-CN" altLang="en-US" b="1" dirty="0" smtClean="0"/>
              <a:t>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凸优化问题，有两种对参数的约束，即不等式约束，和等式约束。</a:t>
            </a:r>
            <a:endParaRPr lang="en-US" altLang="zh-CN" dirty="0" smtClean="0"/>
          </a:p>
          <a:p>
            <a:r>
              <a:rPr lang="zh-CN" altLang="en-US" dirty="0" smtClean="0"/>
              <a:t>凸优化问题，还包括参数的目标函数。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证明由（</a:t>
            </a:r>
            <a:r>
              <a:rPr lang="en-US" altLang="zh-CN" dirty="0" smtClean="0"/>
              <a:t>c</a:t>
            </a:r>
            <a:r>
              <a:rPr lang="zh-CN" altLang="en-US" dirty="0" smtClean="0"/>
              <a:t>）可以推出（</a:t>
            </a:r>
            <a:r>
              <a:rPr lang="en-US" altLang="zh-CN" dirty="0" smtClean="0"/>
              <a:t>a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 smtClean="0"/>
              <a:t>取上方图的两个样本点，进行线性组合。</a:t>
            </a:r>
            <a:endParaRPr lang="en-US" altLang="zh-CN" dirty="0" smtClean="0"/>
          </a:p>
          <a:p>
            <a:r>
              <a:rPr lang="zh-CN" altLang="en-US" dirty="0" smtClean="0"/>
              <a:t>由上方图的定义，两边乘上系数，构造不等式（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）和（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不等式（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）和（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）相加，得到（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 smtClean="0"/>
              <a:t>由（</a:t>
            </a:r>
            <a:r>
              <a:rPr lang="en-US" altLang="zh-CN" dirty="0" smtClean="0"/>
              <a:t>c</a:t>
            </a:r>
            <a:r>
              <a:rPr lang="zh-CN" altLang="en-US" dirty="0" smtClean="0"/>
              <a:t>），得到（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）。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定义域加权的函数值，小于等于值域的加权。</a:t>
            </a:r>
            <a:endParaRPr lang="en-US" altLang="zh-CN" dirty="0" smtClean="0"/>
          </a:p>
          <a:p>
            <a:r>
              <a:rPr lang="zh-CN" altLang="en-US" dirty="0" smtClean="0"/>
              <a:t>由（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）和（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）的传递性，得到不等式（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由上方图的定义，不等式（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），可以写成上方图的形式。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定义域的函数值，小于等于值域。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了解：凸函数的例子。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当定义域是标量时，这些函数是凸函数。</a:t>
            </a:r>
            <a:endParaRPr lang="en-US" altLang="zh-CN" dirty="0" smtClean="0"/>
          </a:p>
          <a:p>
            <a:r>
              <a:rPr lang="zh-CN" altLang="en-US" dirty="0" smtClean="0"/>
              <a:t>包括：指数函数，幂函数，绝对值的幂函数，负熵函数，仿射函数。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当定义域是向量时，这些函数是凸函数。</a:t>
            </a:r>
            <a:endParaRPr lang="en-US" altLang="zh-CN" dirty="0" smtClean="0"/>
          </a:p>
          <a:p>
            <a:r>
              <a:rPr lang="zh-CN" altLang="en-US" dirty="0" smtClean="0"/>
              <a:t>包括：范数函数，最大值函数，线性二次型函数，矩阵分数函数。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当定义域是矩阵时，负的</a:t>
            </a:r>
            <a:r>
              <a:rPr lang="en-US" altLang="zh-CN" dirty="0" smtClean="0"/>
              <a:t>log</a:t>
            </a:r>
            <a:r>
              <a:rPr lang="zh-CN" altLang="en-US" dirty="0" smtClean="0"/>
              <a:t>行列式，是凸函数。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了解：保持凸性的运算。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非负的加权求和运算，能保持凸性。</a:t>
            </a:r>
            <a:endParaRPr lang="en-US" altLang="zh-CN" dirty="0" smtClean="0"/>
          </a:p>
          <a:p>
            <a:r>
              <a:rPr lang="zh-CN" altLang="en-US" dirty="0" smtClean="0"/>
              <a:t>要求：合成函数</a:t>
            </a:r>
            <a:r>
              <a:rPr lang="en-US" altLang="zh-CN" dirty="0" smtClean="0"/>
              <a:t>f</a:t>
            </a:r>
            <a:r>
              <a:rPr lang="zh-CN" altLang="en-US" dirty="0" smtClean="0"/>
              <a:t>，是凸的。加权系数，非负。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仿射函数的合成，能保持凸性。</a:t>
            </a:r>
            <a:endParaRPr lang="en-US" altLang="zh-CN" dirty="0" smtClean="0"/>
          </a:p>
          <a:p>
            <a:r>
              <a:rPr lang="zh-CN" altLang="en-US" dirty="0" smtClean="0"/>
              <a:t>要求：合成函数</a:t>
            </a:r>
            <a:r>
              <a:rPr lang="en-US" altLang="zh-CN" dirty="0" err="1" smtClean="0"/>
              <a:t>f,g</a:t>
            </a:r>
            <a:r>
              <a:rPr lang="zh-CN" altLang="en-US" dirty="0" smtClean="0"/>
              <a:t>，是凸的。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了解：凸二次规划的定义。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逐点最大值函数，是凸的。</a:t>
            </a:r>
            <a:endParaRPr lang="en-US" altLang="zh-CN" dirty="0" smtClean="0"/>
          </a:p>
          <a:p>
            <a:r>
              <a:rPr lang="zh-CN" altLang="en-US" dirty="0" smtClean="0"/>
              <a:t>要求：合成函数</a:t>
            </a:r>
            <a:r>
              <a:rPr lang="en-US" altLang="zh-CN" dirty="0" smtClean="0"/>
              <a:t>f</a:t>
            </a:r>
            <a:r>
              <a:rPr lang="zh-CN" altLang="en-US" dirty="0" smtClean="0"/>
              <a:t>，是凸的。</a:t>
            </a:r>
            <a:endParaRPr lang="en-US" altLang="zh-CN" dirty="0" smtClean="0"/>
          </a:p>
          <a:p>
            <a:r>
              <a:rPr lang="zh-CN" altLang="en-US" dirty="0" smtClean="0"/>
              <a:t>合页损失函数，是凸的。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了解：函数合成的凸性。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标量函数合成的凸性。</a:t>
            </a:r>
            <a:endParaRPr lang="en-US" altLang="zh-CN" dirty="0" smtClean="0"/>
          </a:p>
          <a:p>
            <a:r>
              <a:rPr lang="zh-CN" altLang="en-US" dirty="0" smtClean="0"/>
              <a:t>看第一行。从最右边的列，向左边看。</a:t>
            </a:r>
            <a:endParaRPr lang="en-US" altLang="zh-CN" dirty="0" smtClean="0"/>
          </a:p>
          <a:p>
            <a:r>
              <a:rPr lang="zh-CN" altLang="en-US" dirty="0" smtClean="0"/>
              <a:t>函数</a:t>
            </a:r>
            <a:r>
              <a:rPr lang="en-US" altLang="zh-CN" dirty="0" smtClean="0"/>
              <a:t>g</a:t>
            </a:r>
            <a:r>
              <a:rPr lang="zh-CN" altLang="en-US" dirty="0" smtClean="0"/>
              <a:t>是凸的，函数</a:t>
            </a:r>
            <a:r>
              <a:rPr lang="en-US" altLang="zh-CN" dirty="0" smtClean="0"/>
              <a:t>h</a:t>
            </a:r>
            <a:r>
              <a:rPr lang="zh-CN" altLang="en-US" dirty="0" smtClean="0"/>
              <a:t>是非递减的，函数</a:t>
            </a:r>
            <a:r>
              <a:rPr lang="en-US" altLang="zh-CN" dirty="0" smtClean="0"/>
              <a:t>h</a:t>
            </a:r>
            <a:r>
              <a:rPr lang="zh-CN" altLang="en-US" dirty="0" smtClean="0"/>
              <a:t>是凸的，则合成函数</a:t>
            </a:r>
            <a:r>
              <a:rPr lang="en-US" altLang="zh-CN" dirty="0" smtClean="0"/>
              <a:t>f</a:t>
            </a:r>
            <a:r>
              <a:rPr lang="zh-CN" altLang="en-US" dirty="0" smtClean="0"/>
              <a:t>是凸的。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如果函数</a:t>
            </a:r>
            <a:r>
              <a:rPr lang="en-US" altLang="zh-CN" dirty="0" err="1" smtClean="0"/>
              <a:t>h,g</a:t>
            </a:r>
            <a:r>
              <a:rPr lang="zh-CN" altLang="en-US" dirty="0" smtClean="0"/>
              <a:t>是二阶可微分的，则合成函数</a:t>
            </a:r>
            <a:r>
              <a:rPr lang="en-US" altLang="zh-CN" dirty="0" smtClean="0"/>
              <a:t>f</a:t>
            </a:r>
            <a:r>
              <a:rPr lang="zh-CN" altLang="en-US" dirty="0" smtClean="0"/>
              <a:t>的凸性，由</a:t>
            </a:r>
            <a:r>
              <a:rPr lang="en-US" altLang="zh-CN" dirty="0" smtClean="0"/>
              <a:t>f</a:t>
            </a:r>
            <a:r>
              <a:rPr lang="zh-CN" altLang="en-US" dirty="0" smtClean="0"/>
              <a:t>的二阶微分决定。</a:t>
            </a:r>
            <a:endParaRPr lang="en-US" altLang="zh-CN" dirty="0" smtClean="0"/>
          </a:p>
          <a:p>
            <a:r>
              <a:rPr lang="zh-CN" altLang="en-US" dirty="0" smtClean="0"/>
              <a:t>如果</a:t>
            </a:r>
            <a:r>
              <a:rPr lang="en-US" altLang="zh-CN" dirty="0" smtClean="0"/>
              <a:t>f</a:t>
            </a:r>
            <a:r>
              <a:rPr lang="zh-CN" altLang="en-US" dirty="0" smtClean="0"/>
              <a:t>的二阶微分，非负，则</a:t>
            </a:r>
            <a:r>
              <a:rPr lang="en-US" altLang="zh-CN" dirty="0" smtClean="0"/>
              <a:t>f</a:t>
            </a:r>
            <a:r>
              <a:rPr lang="zh-CN" altLang="en-US" dirty="0" smtClean="0"/>
              <a:t>是凸的。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0" dirty="0" smtClean="0"/>
              <a:t>标量函数合成的例子。</a:t>
            </a:r>
            <a:endParaRPr lang="en-US" altLang="zh-CN" b="0" dirty="0" smtClean="0"/>
          </a:p>
          <a:p>
            <a:r>
              <a:rPr lang="en-US" altLang="zh-CN" b="0" dirty="0" smtClean="0"/>
              <a:t>g</a:t>
            </a:r>
            <a:r>
              <a:rPr lang="zh-CN" altLang="en-US" b="0" dirty="0" smtClean="0"/>
              <a:t>是凸的；</a:t>
            </a:r>
            <a:r>
              <a:rPr lang="en-US" altLang="zh-CN" b="0" dirty="0" smtClean="0"/>
              <a:t>exp(x)</a:t>
            </a:r>
            <a:r>
              <a:rPr lang="zh-CN" altLang="en-US" b="0" dirty="0" smtClean="0"/>
              <a:t>是凸的，且非递减；则合成函数是凸的。</a:t>
            </a:r>
            <a:endParaRPr lang="en-US" altLang="zh-CN" b="0" dirty="0" smtClean="0"/>
          </a:p>
          <a:p>
            <a:r>
              <a:rPr lang="en-US" altLang="zh-CN" b="0" dirty="0" smtClean="0"/>
              <a:t>g</a:t>
            </a:r>
            <a:r>
              <a:rPr lang="zh-CN" altLang="en-US" b="0" dirty="0" smtClean="0"/>
              <a:t>是凹的；</a:t>
            </a:r>
            <a:r>
              <a:rPr lang="en-US" altLang="zh-CN" b="0" dirty="0" smtClean="0"/>
              <a:t>1/x</a:t>
            </a:r>
            <a:r>
              <a:rPr lang="zh-CN" altLang="en-US" b="0" dirty="0" smtClean="0"/>
              <a:t>是凸的，且非递增；则合成函数是凸的。</a:t>
            </a:r>
            <a:endParaRPr lang="en-US" altLang="zh-CN" b="0" dirty="0" smtClean="0"/>
          </a:p>
          <a:p>
            <a:r>
              <a:rPr lang="en-US" altLang="zh-CN" b="0" dirty="0" smtClean="0"/>
              <a:t>g</a:t>
            </a:r>
            <a:r>
              <a:rPr lang="zh-CN" altLang="en-US" b="0" dirty="0" smtClean="0"/>
              <a:t>是凸的，</a:t>
            </a:r>
            <a:r>
              <a:rPr lang="en-US" altLang="zh-CN" b="0" dirty="0" smtClean="0"/>
              <a:t>g</a:t>
            </a:r>
            <a:r>
              <a:rPr lang="zh-CN" altLang="en-US" b="0" dirty="0" smtClean="0"/>
              <a:t>非负；</a:t>
            </a:r>
            <a:r>
              <a:rPr lang="en-US" altLang="zh-CN" b="0" dirty="0" smtClean="0"/>
              <a:t>p</a:t>
            </a:r>
            <a:r>
              <a:rPr lang="zh-CN" altLang="en-US" b="0" dirty="0" smtClean="0"/>
              <a:t>大于等于</a:t>
            </a:r>
            <a:r>
              <a:rPr lang="en-US" altLang="zh-CN" b="0" dirty="0" smtClean="0"/>
              <a:t>1</a:t>
            </a:r>
            <a:r>
              <a:rPr lang="zh-CN" altLang="en-US" b="0" dirty="0" smtClean="0"/>
              <a:t>；</a:t>
            </a:r>
            <a:r>
              <a:rPr lang="en-US" altLang="zh-CN" b="0" dirty="0" smtClean="0"/>
              <a:t>x</a:t>
            </a:r>
            <a:r>
              <a:rPr lang="zh-CN" altLang="en-US" b="0" dirty="0" smtClean="0"/>
              <a:t>的</a:t>
            </a:r>
            <a:r>
              <a:rPr lang="en-US" altLang="zh-CN" b="0" dirty="0" smtClean="0"/>
              <a:t>p</a:t>
            </a:r>
            <a:r>
              <a:rPr lang="zh-CN" altLang="en-US" b="0" dirty="0" smtClean="0"/>
              <a:t>次幂，是凸的，且非递减；则合成函数是凸的。</a:t>
            </a:r>
            <a:endParaRPr lang="en-US" altLang="zh-CN" b="0" dirty="0" smtClean="0"/>
          </a:p>
          <a:p>
            <a:r>
              <a:rPr lang="en-US" altLang="zh-CN" b="0" dirty="0" smtClean="0"/>
              <a:t>g</a:t>
            </a:r>
            <a:r>
              <a:rPr lang="zh-CN" altLang="en-US" b="0" dirty="0" smtClean="0"/>
              <a:t>是凸的，</a:t>
            </a:r>
            <a:r>
              <a:rPr lang="en-US" altLang="zh-CN" b="0" dirty="0" smtClean="0"/>
              <a:t>g</a:t>
            </a:r>
            <a:r>
              <a:rPr lang="zh-CN" altLang="en-US" b="0" dirty="0" smtClean="0"/>
              <a:t>小于</a:t>
            </a:r>
            <a:r>
              <a:rPr lang="en-US" altLang="zh-CN" b="0" dirty="0" smtClean="0"/>
              <a:t>0</a:t>
            </a:r>
            <a:r>
              <a:rPr lang="zh-CN" altLang="en-US" b="0" dirty="0" smtClean="0"/>
              <a:t>；</a:t>
            </a:r>
            <a:r>
              <a:rPr lang="en-US" altLang="zh-CN" b="0" dirty="0" smtClean="0"/>
              <a:t>-g(x)</a:t>
            </a:r>
            <a:r>
              <a:rPr lang="zh-CN" altLang="en-US" b="0" dirty="0" smtClean="0"/>
              <a:t>是凹的；</a:t>
            </a:r>
            <a:r>
              <a:rPr lang="en-US" altLang="zh-CN" b="0" dirty="0" smtClean="0"/>
              <a:t>-log(x)</a:t>
            </a:r>
            <a:r>
              <a:rPr lang="zh-CN" altLang="en-US" b="0" dirty="0" smtClean="0"/>
              <a:t>是凸的，且非递增；则合成函数是凸的。</a:t>
            </a:r>
            <a:endParaRPr lang="en-US" altLang="zh-CN" b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0" dirty="0" smtClean="0"/>
              <a:t>仿射函数合成的凸性。</a:t>
            </a:r>
            <a:endParaRPr lang="en-US" altLang="zh-CN" b="0" dirty="0" smtClean="0"/>
          </a:p>
          <a:p>
            <a:r>
              <a:rPr lang="zh-CN" altLang="en-US" b="0" dirty="0" smtClean="0"/>
              <a:t>仿射函数</a:t>
            </a:r>
            <a:r>
              <a:rPr lang="en-US" altLang="zh-CN" b="0" dirty="0" smtClean="0"/>
              <a:t>g</a:t>
            </a:r>
            <a:r>
              <a:rPr lang="zh-CN" altLang="en-US" b="0" dirty="0" smtClean="0"/>
              <a:t>的二阶微分，等于</a:t>
            </a:r>
            <a:r>
              <a:rPr lang="en-US" altLang="zh-CN" b="0" dirty="0" smtClean="0"/>
              <a:t>0</a:t>
            </a:r>
            <a:r>
              <a:rPr lang="zh-CN" altLang="en-US" b="0" dirty="0" smtClean="0"/>
              <a:t>。</a:t>
            </a:r>
            <a:endParaRPr lang="en-US" altLang="zh-CN" b="0" dirty="0" smtClean="0"/>
          </a:p>
          <a:p>
            <a:r>
              <a:rPr lang="zh-CN" altLang="en-US" b="0" dirty="0" smtClean="0"/>
              <a:t>代入合成函数</a:t>
            </a:r>
            <a:r>
              <a:rPr lang="en-US" altLang="zh-CN" b="0" dirty="0" smtClean="0"/>
              <a:t>f</a:t>
            </a:r>
            <a:r>
              <a:rPr lang="zh-CN" altLang="en-US" b="0" dirty="0" smtClean="0"/>
              <a:t>的二阶微分式，加号后面的那一项为</a:t>
            </a:r>
            <a:r>
              <a:rPr lang="en-US" altLang="zh-CN" b="0" dirty="0" smtClean="0"/>
              <a:t>0</a:t>
            </a:r>
            <a:r>
              <a:rPr lang="zh-CN" altLang="en-US" b="0" dirty="0" smtClean="0"/>
              <a:t>。</a:t>
            </a:r>
            <a:endParaRPr lang="en-US" altLang="zh-CN" b="0" dirty="0" smtClean="0"/>
          </a:p>
          <a:p>
            <a:r>
              <a:rPr lang="zh-CN" altLang="en-US" b="0" dirty="0" smtClean="0"/>
              <a:t>如果函数</a:t>
            </a:r>
            <a:r>
              <a:rPr lang="en-US" altLang="zh-CN" b="0" dirty="0" smtClean="0"/>
              <a:t>h</a:t>
            </a:r>
            <a:r>
              <a:rPr lang="zh-CN" altLang="en-US" b="0" dirty="0" smtClean="0"/>
              <a:t>的二阶微分非负，则合成函数</a:t>
            </a:r>
            <a:r>
              <a:rPr lang="en-US" altLang="zh-CN" b="0" dirty="0" smtClean="0"/>
              <a:t>f</a:t>
            </a:r>
            <a:r>
              <a:rPr lang="zh-CN" altLang="en-US" b="0" dirty="0" smtClean="0"/>
              <a:t>的二阶微分非负，即合成函数</a:t>
            </a:r>
            <a:r>
              <a:rPr lang="en-US" altLang="zh-CN" b="0" dirty="0" smtClean="0"/>
              <a:t>f</a:t>
            </a:r>
            <a:r>
              <a:rPr lang="zh-CN" altLang="en-US" b="0" dirty="0" smtClean="0"/>
              <a:t>是凸的。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矢量合成的凸性。</a:t>
            </a:r>
            <a:endParaRPr lang="en-US" altLang="zh-CN" dirty="0" smtClean="0"/>
          </a:p>
          <a:p>
            <a:r>
              <a:rPr lang="zh-CN" altLang="en-US" dirty="0" smtClean="0"/>
              <a:t>内层函数的输出，是矢量。外层函数的输出，是标量。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如果函数</a:t>
            </a:r>
            <a:r>
              <a:rPr lang="en-US" altLang="zh-CN" dirty="0" err="1" smtClean="0"/>
              <a:t>h,g</a:t>
            </a:r>
            <a:r>
              <a:rPr lang="zh-CN" altLang="en-US" dirty="0" smtClean="0"/>
              <a:t>是二阶可微分的，且合成函数</a:t>
            </a:r>
            <a:r>
              <a:rPr lang="en-US" altLang="zh-CN" dirty="0" smtClean="0"/>
              <a:t>f</a:t>
            </a:r>
            <a:r>
              <a:rPr lang="zh-CN" altLang="en-US" dirty="0" smtClean="0"/>
              <a:t>的二阶微分非负，则合成函数</a:t>
            </a:r>
            <a:r>
              <a:rPr lang="en-US" altLang="zh-CN" dirty="0" smtClean="0"/>
              <a:t>f</a:t>
            </a:r>
            <a:r>
              <a:rPr lang="zh-CN" altLang="en-US" dirty="0" smtClean="0"/>
              <a:t>是凸的。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矢量合成的凸性。</a:t>
            </a:r>
            <a:endParaRPr lang="en-US" altLang="zh-CN" dirty="0" smtClean="0"/>
          </a:p>
          <a:p>
            <a:r>
              <a:rPr lang="zh-CN" altLang="en-US" dirty="0" smtClean="0"/>
              <a:t>看第一行。从最右边的列，向左边看。</a:t>
            </a:r>
            <a:endParaRPr lang="en-US" altLang="zh-CN" dirty="0" smtClean="0"/>
          </a:p>
          <a:p>
            <a:r>
              <a:rPr lang="zh-CN" altLang="en-US" dirty="0" smtClean="0"/>
              <a:t>如果每个</a:t>
            </a:r>
            <a:r>
              <a:rPr lang="en-US" altLang="zh-CN" dirty="0" err="1" smtClean="0"/>
              <a:t>gi</a:t>
            </a:r>
            <a:r>
              <a:rPr lang="zh-CN" altLang="en-US" dirty="0" smtClean="0"/>
              <a:t>是凸的；</a:t>
            </a:r>
            <a:r>
              <a:rPr lang="en-US" altLang="zh-CN" dirty="0" smtClean="0"/>
              <a:t>h</a:t>
            </a:r>
            <a:r>
              <a:rPr lang="zh-CN" altLang="en-US" dirty="0" smtClean="0"/>
              <a:t>是非递减的；</a:t>
            </a:r>
            <a:r>
              <a:rPr lang="en-US" altLang="zh-CN" dirty="0" smtClean="0"/>
              <a:t>h</a:t>
            </a:r>
            <a:r>
              <a:rPr lang="zh-CN" altLang="en-US" dirty="0" smtClean="0"/>
              <a:t>是凸的；则合成函数</a:t>
            </a:r>
            <a:r>
              <a:rPr lang="en-US" altLang="zh-CN" dirty="0" smtClean="0"/>
              <a:t>f</a:t>
            </a:r>
            <a:r>
              <a:rPr lang="zh-CN" altLang="en-US" dirty="0" smtClean="0"/>
              <a:t>是凸的。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矢量合成的例子。</a:t>
            </a:r>
            <a:endParaRPr lang="en-US" altLang="zh-CN" dirty="0" smtClean="0"/>
          </a:p>
          <a:p>
            <a:r>
              <a:rPr lang="zh-CN" altLang="en-US" dirty="0" smtClean="0"/>
              <a:t>对数</a:t>
            </a:r>
            <a:r>
              <a:rPr lang="en-US" altLang="zh-CN" dirty="0" smtClean="0"/>
              <a:t>-</a:t>
            </a:r>
            <a:r>
              <a:rPr lang="zh-CN" altLang="en-US" dirty="0" smtClean="0"/>
              <a:t>求和</a:t>
            </a:r>
            <a:r>
              <a:rPr lang="en-US" altLang="zh-CN" dirty="0" smtClean="0"/>
              <a:t>-</a:t>
            </a:r>
            <a:r>
              <a:rPr lang="zh-CN" altLang="en-US" dirty="0" smtClean="0"/>
              <a:t>指数函数，是凸的，非递减。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了解：凸函数的定义和性质。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证明合成函数，是凸的。</a:t>
            </a:r>
            <a:endParaRPr lang="en-US" altLang="zh-CN" dirty="0" smtClean="0"/>
          </a:p>
          <a:p>
            <a:r>
              <a:rPr lang="zh-CN" altLang="en-US" dirty="0" smtClean="0"/>
              <a:t>需要证明：在合成函数中，定义域加权的函数值，小于等于值域。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从不等式左边，开始证明。</a:t>
            </a:r>
            <a:endParaRPr lang="en-US" altLang="zh-CN" dirty="0" smtClean="0"/>
          </a:p>
          <a:p>
            <a:r>
              <a:rPr lang="zh-CN" altLang="en-US" dirty="0" smtClean="0"/>
              <a:t>替换合成函数的形式。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</a:t>
            </a:r>
            <a:r>
              <a:rPr lang="zh-CN" altLang="en-US" dirty="0" smtClean="0"/>
              <a:t>是矢量函数。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函数</a:t>
            </a:r>
            <a:r>
              <a:rPr lang="en-US" altLang="zh-CN" dirty="0" err="1" smtClean="0"/>
              <a:t>gi</a:t>
            </a:r>
            <a:r>
              <a:rPr lang="zh-CN" altLang="en-US" dirty="0" smtClean="0"/>
              <a:t>是凸的，定义域加权的函数值，小于等于值域。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g</a:t>
            </a:r>
            <a:r>
              <a:rPr lang="zh-CN" altLang="en-US" dirty="0" smtClean="0"/>
              <a:t>是矢量函数。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函数</a:t>
            </a:r>
            <a:r>
              <a:rPr lang="en-US" altLang="zh-CN" dirty="0" smtClean="0"/>
              <a:t>h</a:t>
            </a:r>
            <a:r>
              <a:rPr lang="zh-CN" altLang="en-US" dirty="0" smtClean="0"/>
              <a:t>，是凸的，定义域加权的函数值，小于等于值域。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写出合成函数的形式。</a:t>
            </a:r>
            <a:endParaRPr lang="en-US" altLang="zh-CN" dirty="0" smtClean="0"/>
          </a:p>
          <a:p>
            <a:r>
              <a:rPr lang="zh-CN" altLang="en-US" dirty="0" smtClean="0"/>
              <a:t>因此，证明了合成函数，是凸的。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希尔伯特空间。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了解：希尔伯特空间的特点。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内积中的加法，可拆分。</a:t>
            </a:r>
            <a:endParaRPr lang="en-US" altLang="zh-CN" dirty="0" smtClean="0"/>
          </a:p>
          <a:p>
            <a:r>
              <a:rPr lang="zh-CN" altLang="en-US" dirty="0" smtClean="0"/>
              <a:t>内积中的常数，可提取出来。</a:t>
            </a:r>
            <a:endParaRPr lang="en-US" altLang="zh-CN" dirty="0" smtClean="0"/>
          </a:p>
          <a:p>
            <a:r>
              <a:rPr lang="zh-CN" altLang="en-US" dirty="0" smtClean="0"/>
              <a:t>内积，可交换矢量的位置。</a:t>
            </a:r>
            <a:endParaRPr lang="en-US" altLang="zh-CN" dirty="0" smtClean="0"/>
          </a:p>
          <a:p>
            <a:r>
              <a:rPr lang="zh-CN" altLang="en-US" dirty="0" smtClean="0"/>
              <a:t>内积的非负性。内积为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的条件。</a:t>
            </a:r>
            <a:endParaRPr lang="en-US" altLang="zh-CN" dirty="0" smtClean="0"/>
          </a:p>
          <a:p>
            <a:r>
              <a:rPr lang="zh-CN" altLang="en-US" dirty="0" smtClean="0"/>
              <a:t>内积与范数的转换：内积开平方根，为二范数。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了解：凸集的定义。集合内两点，经过线性组合后，仍在集合内。</a:t>
            </a:r>
            <a:endParaRPr lang="en-US" altLang="zh-CN" dirty="0" smtClean="0"/>
          </a:p>
          <a:p>
            <a:r>
              <a:rPr lang="zh-CN" altLang="en-US" dirty="0" smtClean="0"/>
              <a:t>了解：凸函数的定义。</a:t>
            </a:r>
            <a:endParaRPr lang="en-US" altLang="zh-CN" dirty="0" smtClean="0"/>
          </a:p>
          <a:p>
            <a:r>
              <a:rPr lang="zh-CN" altLang="en-US" dirty="0" smtClean="0"/>
              <a:t>定义域，是凸集。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值域的加权，大于等于</a:t>
            </a:r>
            <a:r>
              <a:rPr lang="zh-CN" altLang="en-US" sz="1200" b="1" dirty="0" smtClean="0"/>
              <a:t>定义域加权后的</a:t>
            </a:r>
            <a:r>
              <a:rPr lang="zh-CN" altLang="en-US" dirty="0" smtClean="0"/>
              <a:t>函数值。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核函数：先做映射，再做内积。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核函数：完成非线性模型到线性模型的转换。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给定核函数，找出特征空间和映射。输入空间：是二维空间。因此，</a:t>
            </a:r>
            <a:r>
              <a:rPr lang="en-US" altLang="zh-CN" dirty="0" smtClean="0"/>
              <a:t>x</a:t>
            </a:r>
            <a:r>
              <a:rPr lang="zh-CN" altLang="en-US" dirty="0" smtClean="0"/>
              <a:t>和</a:t>
            </a:r>
            <a:r>
              <a:rPr lang="en-US" altLang="zh-CN" dirty="0" smtClean="0"/>
              <a:t>y</a:t>
            </a:r>
            <a:r>
              <a:rPr lang="zh-CN" altLang="en-US" dirty="0" smtClean="0"/>
              <a:t>，是二维向量。</a:t>
            </a:r>
            <a:endParaRPr lang="en-US" altLang="zh-CN" dirty="0" smtClean="0"/>
          </a:p>
          <a:p>
            <a:r>
              <a:rPr lang="zh-CN" altLang="en-US" dirty="0" smtClean="0"/>
              <a:t>特征空间：取为三维空间。</a:t>
            </a:r>
            <a:endParaRPr lang="en-US" altLang="zh-CN" dirty="0" smtClean="0"/>
          </a:p>
          <a:p>
            <a:r>
              <a:rPr lang="zh-CN" altLang="en-US" dirty="0" smtClean="0"/>
              <a:t>计算核函数的结果。</a:t>
            </a:r>
            <a:endParaRPr lang="en-US" altLang="zh-CN" dirty="0" smtClean="0"/>
          </a:p>
          <a:p>
            <a:r>
              <a:rPr lang="zh-CN" altLang="en-US" dirty="0" smtClean="0"/>
              <a:t>用内积运算，来拆分核函数的结果。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同样取三维的特征空间，但映射不同。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取四维的特征空间。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63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核函数的选择。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核函数，可以代替映射函数的内积。</a:t>
            </a:r>
            <a:endParaRPr lang="en-US" altLang="zh-CN" dirty="0" smtClean="0"/>
          </a:p>
          <a:p>
            <a:r>
              <a:rPr lang="zh-CN" altLang="en-US" dirty="0" smtClean="0"/>
              <a:t>核函数，应该满足什么条件？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二次型大于等于</a:t>
            </a:r>
            <a:r>
              <a:rPr lang="en-US" altLang="zh-CN" dirty="0" smtClean="0"/>
              <a:t>0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Km</a:t>
            </a:r>
            <a:r>
              <a:rPr lang="zh-CN" altLang="en-US" dirty="0" smtClean="0"/>
              <a:t>是半正定矩阵。</a:t>
            </a:r>
            <a:endParaRPr lang="en-US" altLang="zh-CN" dirty="0" smtClean="0"/>
          </a:p>
          <a:p>
            <a:r>
              <a:rPr lang="zh-CN" altLang="en-US" dirty="0" smtClean="0"/>
              <a:t>半正定矩阵的标量元素，为半正定核，即核函数。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EC66-C8CB-4FF5-883A-9EA84B23DC16}" type="slidenum">
              <a:rPr lang="zh-CN" altLang="en-US" smtClean="0"/>
              <a:pPr/>
              <a:t>74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利用映射空间的叠加和点积的定义，来证明上述性质。</a:t>
            </a:r>
            <a:endParaRPr lang="en-US" altLang="zh-CN" dirty="0" smtClean="0"/>
          </a:p>
          <a:p>
            <a:r>
              <a:rPr lang="zh-CN" altLang="en-US" dirty="0" smtClean="0"/>
              <a:t>线性：可提取常数，可拆分加法。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76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了解：凸函数和凹函数的关系。</a:t>
            </a:r>
            <a:endParaRPr lang="en-US" altLang="zh-CN" dirty="0" smtClean="0"/>
          </a:p>
          <a:p>
            <a:r>
              <a:rPr lang="zh-CN" altLang="en-US" dirty="0" smtClean="0"/>
              <a:t>了解：仿射函数的定义。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映射空间</a:t>
            </a:r>
            <a:r>
              <a:rPr lang="en-US" altLang="zh-CN" dirty="0" smtClean="0"/>
              <a:t>f</a:t>
            </a:r>
            <a:r>
              <a:rPr lang="zh-CN" altLang="en-US" dirty="0" smtClean="0"/>
              <a:t>，写成带参数的形式。映射空间</a:t>
            </a:r>
            <a:r>
              <a:rPr lang="en-US" altLang="zh-CN" dirty="0" smtClean="0"/>
              <a:t>f</a:t>
            </a:r>
            <a:r>
              <a:rPr lang="zh-CN" altLang="en-US" dirty="0" smtClean="0"/>
              <a:t>，写成映射空间的叠加。</a:t>
            </a:r>
            <a:endParaRPr lang="en-US" altLang="zh-CN" dirty="0" smtClean="0"/>
          </a:p>
          <a:p>
            <a:r>
              <a:rPr lang="zh-CN" altLang="en-US" dirty="0" smtClean="0"/>
              <a:t>将两个映射空间，写成一个映射空间的形式。将映射空间的叠加，写为新的映射空间。</a:t>
            </a:r>
            <a:endParaRPr lang="en-US" altLang="zh-CN" dirty="0" smtClean="0"/>
          </a:p>
          <a:p>
            <a:r>
              <a:rPr lang="zh-CN" altLang="en-US" dirty="0" smtClean="0"/>
              <a:t>将映射空间</a:t>
            </a:r>
            <a:r>
              <a:rPr lang="en-US" altLang="zh-CN" dirty="0" smtClean="0"/>
              <a:t>f</a:t>
            </a:r>
            <a:r>
              <a:rPr lang="zh-CN" altLang="en-US" dirty="0" smtClean="0"/>
              <a:t>，用具体的核函数表示。</a:t>
            </a:r>
            <a:endParaRPr lang="en-US" altLang="zh-CN" dirty="0" smtClean="0"/>
          </a:p>
          <a:p>
            <a:r>
              <a:rPr lang="zh-CN" altLang="en-US" dirty="0" smtClean="0"/>
              <a:t>根据上一个公式的结论，映射空间的内积，等于一个映射空间，并用核函数表示。</a:t>
            </a:r>
            <a:endParaRPr lang="en-US" altLang="zh-CN" dirty="0" smtClean="0"/>
          </a:p>
          <a:p>
            <a:r>
              <a:rPr lang="zh-CN" altLang="en-US" dirty="0" smtClean="0"/>
              <a:t>由于核函数是半正定核，具有对称性，则证明了：核函数等于先做映射，再做内积。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78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二范数，等于内积的平方根。</a:t>
            </a:r>
            <a:endParaRPr lang="en-US" altLang="zh-CN" dirty="0" smtClean="0"/>
          </a:p>
          <a:p>
            <a:r>
              <a:rPr lang="zh-CN" altLang="en-US" dirty="0" smtClean="0"/>
              <a:t>要求证明：内积的绝对值，小于等于二范数的乘积。</a:t>
            </a:r>
            <a:endParaRPr lang="en-US" altLang="zh-CN" dirty="0" smtClean="0"/>
          </a:p>
          <a:p>
            <a:r>
              <a:rPr lang="zh-CN" altLang="en-US" dirty="0" smtClean="0"/>
              <a:t>通过提取常数：负的</a:t>
            </a:r>
            <a:r>
              <a:rPr lang="en-US" altLang="zh-CN" dirty="0" err="1" smtClean="0"/>
              <a:t>lamda</a:t>
            </a:r>
            <a:r>
              <a:rPr lang="zh-CN" altLang="en-US" dirty="0" smtClean="0"/>
              <a:t>，拆分加法，得到四个内积项。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80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Km</a:t>
            </a:r>
            <a:r>
              <a:rPr lang="zh-CN" altLang="en-US" dirty="0" smtClean="0"/>
              <a:t>是半正定矩阵，它的元素为半正定核（可以做核函数）。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86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已知：核函数</a:t>
            </a:r>
            <a:r>
              <a:rPr lang="en-US" altLang="zh-CN" dirty="0" smtClean="0"/>
              <a:t>K</a:t>
            </a:r>
            <a:r>
              <a:rPr lang="zh-CN" altLang="en-US" dirty="0" smtClean="0"/>
              <a:t>是对称的，输出结果为正的常数。</a:t>
            </a:r>
            <a:endParaRPr lang="en-US" altLang="zh-CN" dirty="0" smtClean="0"/>
          </a:p>
          <a:p>
            <a:r>
              <a:rPr lang="zh-CN" altLang="en-US" dirty="0" smtClean="0"/>
              <a:t>证明：核函数</a:t>
            </a:r>
            <a:r>
              <a:rPr lang="en-US" altLang="zh-CN" dirty="0" smtClean="0"/>
              <a:t>K</a:t>
            </a:r>
            <a:r>
              <a:rPr lang="zh-CN" altLang="en-US" dirty="0" smtClean="0"/>
              <a:t>是半正定的。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用根号</a:t>
            </a:r>
            <a:r>
              <a:rPr lang="en-US" altLang="zh-CN" dirty="0" smtClean="0"/>
              <a:t>a</a:t>
            </a:r>
            <a:r>
              <a:rPr lang="zh-CN" altLang="en-US" dirty="0" smtClean="0"/>
              <a:t>组成的向量，来构造核矩阵。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88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利用核矩阵，构造二次型（左乘行向量，右乘列向量）。</a:t>
            </a:r>
            <a:endParaRPr lang="en-US" altLang="zh-CN" dirty="0" smtClean="0"/>
          </a:p>
          <a:p>
            <a:r>
              <a:rPr lang="zh-CN" altLang="en-US" dirty="0" smtClean="0"/>
              <a:t>二次型，非负。因此，核矩阵</a:t>
            </a:r>
            <a:r>
              <a:rPr lang="en-US" altLang="zh-CN" dirty="0" smtClean="0"/>
              <a:t>Km</a:t>
            </a:r>
            <a:r>
              <a:rPr lang="zh-CN" altLang="en-US" dirty="0" smtClean="0"/>
              <a:t>是半正定的。</a:t>
            </a:r>
            <a:endParaRPr lang="en-US" altLang="zh-CN" dirty="0" smtClean="0"/>
          </a:p>
          <a:p>
            <a:r>
              <a:rPr lang="zh-CN" altLang="en-US" dirty="0" smtClean="0"/>
              <a:t>证明了：</a:t>
            </a:r>
            <a:r>
              <a:rPr lang="en-US" altLang="zh-CN" dirty="0" smtClean="0"/>
              <a:t>K</a:t>
            </a:r>
            <a:r>
              <a:rPr lang="zh-CN" altLang="en-US" dirty="0" smtClean="0"/>
              <a:t>是半正定核。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89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对正数加权构成的核矩阵，构造二次型。</a:t>
            </a:r>
            <a:endParaRPr lang="en-US" altLang="zh-CN" dirty="0" smtClean="0"/>
          </a:p>
          <a:p>
            <a:r>
              <a:rPr lang="zh-CN" altLang="en-US" dirty="0" smtClean="0"/>
              <a:t>拆分加法。</a:t>
            </a:r>
            <a:endParaRPr lang="en-US" altLang="zh-CN" dirty="0" smtClean="0"/>
          </a:p>
          <a:p>
            <a:r>
              <a:rPr lang="zh-CN" altLang="en-US" dirty="0" smtClean="0"/>
              <a:t>单个核是半正定的，其值是非负的。所以正数加权后的结果，非负。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加权后的核矩阵，半正定。核函数，半正定。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91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为核函数，构造二次型。将核函数，写为标量函数的乘积。</a:t>
            </a:r>
            <a:endParaRPr lang="en-US" altLang="zh-CN" dirty="0" smtClean="0"/>
          </a:p>
          <a:p>
            <a:r>
              <a:rPr lang="zh-CN" altLang="en-US" dirty="0" smtClean="0"/>
              <a:t>整理为平方项，结果非负。所以，核矩阵是半正定的。核函数是半正定的。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93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</a:t>
            </a:r>
            <a:r>
              <a:rPr lang="zh-CN" altLang="en-US" dirty="0" smtClean="0"/>
              <a:t>是半正定的核矩阵。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由推论</a:t>
            </a:r>
            <a:r>
              <a:rPr lang="en-US" altLang="zh-CN" dirty="0" smtClean="0"/>
              <a:t>3</a:t>
            </a:r>
            <a:r>
              <a:rPr lang="zh-CN" altLang="en-US" dirty="0" smtClean="0"/>
              <a:t>，核函数可分解为相同标量函数的值相乘。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为核矩阵</a:t>
            </a:r>
            <a:r>
              <a:rPr lang="en-US" altLang="zh-CN" dirty="0" smtClean="0"/>
              <a:t>A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</a:t>
            </a:r>
            <a:r>
              <a:rPr lang="zh-CN" altLang="en-US" dirty="0" smtClean="0"/>
              <a:t>的乘积矩阵，构造二次型。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mtClean="0"/>
              <a:t>核函数</a:t>
            </a:r>
            <a:r>
              <a:rPr lang="en-US" altLang="zh-CN" dirty="0" smtClean="0"/>
              <a:t>b</a:t>
            </a:r>
            <a:r>
              <a:rPr lang="zh-CN" altLang="en-US" dirty="0" smtClean="0"/>
              <a:t>半正定，其值非负。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最后结果非负，乘积矩阵半正定。核函数，半正定。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95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核函数的组合规则。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96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乘以常数。相加。求极限。相乘。求</a:t>
            </a:r>
            <a:r>
              <a:rPr lang="en-US" altLang="zh-CN" dirty="0" smtClean="0"/>
              <a:t>n</a:t>
            </a:r>
            <a:r>
              <a:rPr lang="zh-CN" altLang="en-US" dirty="0" smtClean="0"/>
              <a:t>次幂。取自然指数。</a:t>
            </a:r>
            <a:endParaRPr lang="en-US" altLang="zh-CN" dirty="0" smtClean="0"/>
          </a:p>
          <a:p>
            <a:r>
              <a:rPr lang="zh-CN" altLang="en-US" dirty="0" smtClean="0"/>
              <a:t>左右两边乘以相同的函数。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98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凸集的例子。</a:t>
            </a:r>
            <a:endParaRPr lang="en-US" altLang="zh-CN" dirty="0" smtClean="0"/>
          </a:p>
          <a:p>
            <a:r>
              <a:rPr lang="zh-CN" altLang="en-US" dirty="0" smtClean="0"/>
              <a:t>非凸集的例子。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将二范数的平方，转换为内积。将内积结果，拆分为三项。</a:t>
            </a:r>
            <a:endParaRPr lang="en-US" altLang="zh-CN" dirty="0" smtClean="0"/>
          </a:p>
          <a:p>
            <a:r>
              <a:rPr lang="zh-CN" altLang="en-US" dirty="0" smtClean="0"/>
              <a:t>左右两边的函数，相同。</a:t>
            </a:r>
            <a:endParaRPr lang="en-US" altLang="zh-CN" dirty="0" smtClean="0"/>
          </a:p>
          <a:p>
            <a:r>
              <a:rPr lang="zh-CN" altLang="en-US" dirty="0" smtClean="0"/>
              <a:t>中间的函数：是核函数（做内积）。</a:t>
            </a:r>
            <a:endParaRPr lang="en-US" altLang="zh-CN" dirty="0" smtClean="0"/>
          </a:p>
          <a:p>
            <a:r>
              <a:rPr lang="zh-CN" altLang="en-US" dirty="0" smtClean="0"/>
              <a:t>对中间的函数，添加：乘积，取自然指数，左右乘上相同函数后，仍为核函数。</a:t>
            </a:r>
            <a:endParaRPr lang="en-US" altLang="zh-CN" dirty="0" smtClean="0"/>
          </a:p>
          <a:p>
            <a:r>
              <a:rPr lang="zh-CN" altLang="en-US" dirty="0" smtClean="0"/>
              <a:t>因此，高斯函数是核函数。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100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凸函数的例子。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定义域，是凸集。</a:t>
            </a:r>
            <a:r>
              <a:rPr lang="en-US" altLang="zh-CN" dirty="0" smtClean="0"/>
              <a:t>x1</a:t>
            </a:r>
            <a:r>
              <a:rPr lang="zh-CN" altLang="en-US" dirty="0" smtClean="0"/>
              <a:t>和</a:t>
            </a:r>
            <a:r>
              <a:rPr lang="en-US" altLang="zh-CN" dirty="0" smtClean="0"/>
              <a:t>x2</a:t>
            </a:r>
            <a:r>
              <a:rPr lang="zh-CN" altLang="en-US" dirty="0" smtClean="0"/>
              <a:t>的线性组合，在定义域内。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值域的加权，大于</a:t>
            </a:r>
            <a:r>
              <a:rPr lang="zh-CN" altLang="en-US" sz="1200" b="1" dirty="0" smtClean="0"/>
              <a:t>定义域加权后的</a:t>
            </a:r>
            <a:r>
              <a:rPr lang="zh-CN" altLang="en-US" dirty="0" smtClean="0"/>
              <a:t>函数值。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如何判断凸函数？</a:t>
            </a:r>
            <a:endParaRPr lang="en-US" altLang="zh-CN" dirty="0" smtClean="0"/>
          </a:p>
          <a:p>
            <a:r>
              <a:rPr lang="zh-CN" altLang="en-US" dirty="0" smtClean="0"/>
              <a:t>函数的新值，大于函数的旧值</a:t>
            </a:r>
            <a:r>
              <a:rPr lang="en-US" altLang="zh-CN" dirty="0" smtClean="0"/>
              <a:t>+</a:t>
            </a:r>
            <a:r>
              <a:rPr lang="zh-CN" altLang="en-US" dirty="0" smtClean="0"/>
              <a:t>一阶增量。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CAB2-83A9-4DA9-8CF6-EE6BB4AA43A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5" Type="http://schemas.openxmlformats.org/officeDocument/2006/relationships/image" Target="../media/image163.png"/><Relationship Id="rId4" Type="http://schemas.openxmlformats.org/officeDocument/2006/relationships/image" Target="../media/image20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第五章 支持向量机（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凸函数的示例</a:t>
            </a:r>
            <a:endParaRPr lang="zh-CN" alt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76" y="1484784"/>
            <a:ext cx="826008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3432888" y="4070496"/>
            <a:ext cx="216024" cy="216024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499992" y="3667944"/>
            <a:ext cx="216024" cy="216024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499992" y="4244008"/>
            <a:ext cx="216024" cy="216024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83568" y="4532040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95536" y="4027984"/>
            <a:ext cx="172819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7092280" y="2731840"/>
            <a:ext cx="216024" cy="216024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39752" y="5963489"/>
            <a:ext cx="5184576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输入的线性组合在定义域内</a:t>
            </a:r>
            <a:endParaRPr lang="zh-CN" alt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1340768"/>
            <a:ext cx="4320480" cy="156966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值域加权，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大于定义域加权后的函数值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例子：证明高斯函数为核函数</a:t>
            </a:r>
          </a:p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100</a:t>
            </a:fld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76053"/>
            <a:ext cx="86772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580112" y="3252117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19872" y="3324125"/>
            <a:ext cx="792088" cy="576064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84368" y="3324125"/>
            <a:ext cx="792088" cy="576064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19872" y="2676053"/>
            <a:ext cx="1368152" cy="576064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937667"/>
            <a:ext cx="2867025" cy="6191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395536" y="145579"/>
            <a:ext cx="3068469" cy="58477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核函数的定义：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1115616" y="1297707"/>
            <a:ext cx="86409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4664"/>
            <a:ext cx="2362200" cy="5619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009675"/>
            <a:ext cx="638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395536" y="4653136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首先，高斯函数，可以拆分成从左到右，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个函数</a:t>
            </a:r>
            <a:r>
              <a:rPr lang="zh-CN" altLang="en-US" sz="2000" b="1" dirty="0" smtClean="0"/>
              <a:t>的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乘积</a:t>
            </a:r>
            <a:r>
              <a:rPr lang="zh-CN" altLang="en-US" sz="2000" b="1" dirty="0" smtClean="0"/>
              <a:t>。</a:t>
            </a:r>
            <a:endParaRPr lang="en-US" altLang="zh-CN" sz="2000" b="1" dirty="0" smtClean="0"/>
          </a:p>
        </p:txBody>
      </p:sp>
      <p:sp>
        <p:nvSpPr>
          <p:cNvPr id="16" name="矩形 15"/>
          <p:cNvSpPr/>
          <p:nvPr/>
        </p:nvSpPr>
        <p:spPr>
          <a:xfrm>
            <a:off x="395536" y="508518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中间的函数，可以看成是输入变量，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原样映射</a:t>
            </a:r>
            <a:r>
              <a:rPr lang="zh-CN" altLang="en-US" sz="2000" b="1" dirty="0" smtClean="0"/>
              <a:t>后，再做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点积</a:t>
            </a:r>
            <a:r>
              <a:rPr lang="zh-CN" altLang="en-US" sz="2000" b="1" dirty="0" smtClean="0"/>
              <a:t>的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核函数</a:t>
            </a:r>
            <a:r>
              <a:rPr lang="zh-CN" altLang="en-US" sz="2000" b="1" dirty="0" smtClean="0"/>
              <a:t>。</a:t>
            </a:r>
            <a:endParaRPr lang="en-US" altLang="zh-CN" sz="2000" b="1" dirty="0" smtClean="0"/>
          </a:p>
        </p:txBody>
      </p:sp>
      <p:sp>
        <p:nvSpPr>
          <p:cNvPr id="17" name="矩形 16"/>
          <p:cNvSpPr/>
          <p:nvPr/>
        </p:nvSpPr>
        <p:spPr>
          <a:xfrm>
            <a:off x="395536" y="5549170"/>
            <a:ext cx="353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再附加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乘积</a:t>
            </a:r>
            <a:r>
              <a:rPr lang="zh-CN" altLang="en-US" sz="2000" b="1" dirty="0" smtClean="0"/>
              <a:t>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取指数</a:t>
            </a:r>
            <a:r>
              <a:rPr lang="zh-CN" altLang="en-US" sz="2000" b="1" dirty="0" smtClean="0"/>
              <a:t>的组合。</a:t>
            </a:r>
            <a:endParaRPr lang="en-US" altLang="zh-CN" sz="2000" b="1" dirty="0" smtClean="0"/>
          </a:p>
        </p:txBody>
      </p:sp>
      <p:sp>
        <p:nvSpPr>
          <p:cNvPr id="18" name="矩形 17"/>
          <p:cNvSpPr/>
          <p:nvPr/>
        </p:nvSpPr>
        <p:spPr>
          <a:xfrm>
            <a:off x="395536" y="598121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最后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左右</a:t>
            </a:r>
            <a:r>
              <a:rPr lang="zh-CN" altLang="en-US" sz="2000" b="1" dirty="0" smtClean="0"/>
              <a:t>两边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乘上相同的函数</a:t>
            </a:r>
            <a:r>
              <a:rPr lang="zh-CN" altLang="en-US" sz="2000" b="1" dirty="0" smtClean="0"/>
              <a:t>，得到高斯函数。</a:t>
            </a:r>
            <a:endParaRPr lang="en-US" altLang="zh-CN" sz="2000" b="1" dirty="0" smtClean="0"/>
          </a:p>
        </p:txBody>
      </p:sp>
      <p:sp>
        <p:nvSpPr>
          <p:cNvPr id="19" name="矩形 18"/>
          <p:cNvSpPr/>
          <p:nvPr/>
        </p:nvSpPr>
        <p:spPr>
          <a:xfrm>
            <a:off x="395536" y="6453336"/>
            <a:ext cx="3281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所以，高斯函数是核函数。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如何判断凸函数</a:t>
            </a:r>
            <a:endParaRPr lang="zh-CN" altLang="en-US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313" y="2041852"/>
            <a:ext cx="8509159" cy="297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5364088" y="2996952"/>
            <a:ext cx="216024" cy="216024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364088" y="2492896"/>
            <a:ext cx="216024" cy="216024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4860032" y="2636912"/>
            <a:ext cx="432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24128" y="3212976"/>
            <a:ext cx="3240360" cy="1077218"/>
          </a:xfrm>
          <a:prstGeom prst="rect">
            <a:avLst/>
          </a:prstGeom>
          <a:noFill/>
          <a:ln w="25400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函数旧值</a:t>
            </a:r>
            <a:r>
              <a:rPr lang="en-US" altLang="zh-CN" sz="3200" b="1" dirty="0" smtClean="0"/>
              <a:t>+</a:t>
            </a:r>
          </a:p>
          <a:p>
            <a:r>
              <a:rPr lang="zh-CN" altLang="en-US" sz="3200" b="1" dirty="0" smtClean="0"/>
              <a:t>函数的一阶增量</a:t>
            </a:r>
            <a:endParaRPr lang="zh-CN" altLang="en-US" sz="3200" b="1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99592" y="2060848"/>
            <a:ext cx="3600400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函数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3200" b="1" dirty="0" smtClean="0"/>
              <a:t>的新值，大于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判断凸函数的一阶条件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假设函数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是可微分的，函数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是凸函数的条件是：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的定义域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(f)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是凸的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788" y="4984973"/>
            <a:ext cx="8648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35696" y="6084585"/>
            <a:ext cx="4896544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函数旧值</a:t>
            </a:r>
            <a:r>
              <a:rPr lang="en-US" altLang="zh-CN" sz="3200" b="1" dirty="0" smtClean="0"/>
              <a:t>+</a:t>
            </a:r>
            <a:r>
              <a:rPr lang="zh-CN" altLang="en-US" sz="3200" b="1" dirty="0" smtClean="0"/>
              <a:t>函数的一阶增量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933056"/>
            <a:ext cx="4392488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函数的新值，大于等于</a:t>
            </a:r>
            <a:endParaRPr lang="zh-CN" altLang="en-US" sz="3200" b="1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899592" y="4581128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2915816" y="5531980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判断凸函数的二阶条件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假设函数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是二阶可微分的，函数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是凸函数的条件是：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的定义域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(f)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是凸的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Hessian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矩阵（二阶微分矩阵）是半正定的，即：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09120"/>
            <a:ext cx="21240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15616" y="5733256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对该方阵（二阶微分矩阵），左乘行向量，右乘列向量，结果非负。则该方阵为半正定。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5.28</a:t>
            </a:r>
            <a:r>
              <a:rPr lang="zh-CN" altLang="en-US" b="1" dirty="0" smtClean="0"/>
              <a:t>上方图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第五章 支持向量机（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函数                       的上方图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的图，定义为：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0"/>
              </a:spcBef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的上方图，定义为：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40290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723631"/>
            <a:ext cx="60293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76672"/>
            <a:ext cx="2705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2267744" y="4581128"/>
            <a:ext cx="12961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228184" y="5415111"/>
            <a:ext cx="12961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771800" y="5949280"/>
            <a:ext cx="2232248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值域的上方</a:t>
            </a:r>
            <a:endParaRPr lang="zh-CN" altLang="en-US" sz="3200" b="1" dirty="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3923928" y="5373216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99792" y="3356992"/>
            <a:ext cx="1080120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值域</a:t>
            </a:r>
            <a:endParaRPr lang="zh-CN" altLang="en-US" sz="3200" b="1" dirty="0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3275856" y="2780928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函数上方图的示例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9" y="1695450"/>
            <a:ext cx="9035415" cy="31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563888" y="5445224"/>
            <a:ext cx="2232248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值域的上方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凸函数与上方图的等价证明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0832" y="12687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2000"/>
              </a:spcAft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如果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  的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定义域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是凸的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，以下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个条件是等价的：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2000"/>
              </a:spcAft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上方图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是凸的</a:t>
            </a:r>
            <a:endParaRPr lang="en-US" altLang="zh-CN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12776"/>
            <a:ext cx="1352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2264" y="1383432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996952"/>
            <a:ext cx="971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656" y="1351309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）对于                        和             ，                                                        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有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9600" y="1423317"/>
            <a:ext cx="23050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5806" y="1423317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464" y="2287413"/>
            <a:ext cx="2705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464" y="2935485"/>
            <a:ext cx="54006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83864" y="5087014"/>
            <a:ext cx="3556088" cy="1077218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定义域多次加权后的函数值</a:t>
            </a:r>
            <a:endParaRPr lang="zh-CN" alt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11848" y="5087014"/>
            <a:ext cx="3168352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值域的多次加权</a:t>
            </a:r>
            <a:endParaRPr lang="zh-CN" altLang="en-US" sz="3200" b="1" dirty="0"/>
          </a:p>
        </p:txBody>
      </p:sp>
      <p:sp>
        <p:nvSpPr>
          <p:cNvPr id="10" name="矩形 9"/>
          <p:cNvSpPr/>
          <p:nvPr/>
        </p:nvSpPr>
        <p:spPr>
          <a:xfrm>
            <a:off x="5076056" y="332656"/>
            <a:ext cx="2656496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定义域是凸的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6228184" y="980728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283968" y="3573016"/>
            <a:ext cx="504056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（</a:t>
            </a:r>
            <a:r>
              <a:rPr lang="en-US" altLang="zh-CN" b="1" dirty="0" smtClean="0"/>
              <a:t>c</a:t>
            </a:r>
            <a:r>
              <a:rPr lang="zh-CN" altLang="en-US" b="1" dirty="0" smtClean="0"/>
              <a:t>）对于任意的                    和                    ，有</a:t>
            </a:r>
            <a:endParaRPr lang="zh-CN" altLang="en-US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97360"/>
            <a:ext cx="1571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0926" y="1225352"/>
            <a:ext cx="1695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298" y="2449488"/>
            <a:ext cx="80581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3952945"/>
            <a:ext cx="3096344" cy="584775"/>
          </a:xfrm>
          <a:prstGeom prst="rect">
            <a:avLst/>
          </a:prstGeom>
          <a:noFill/>
          <a:ln w="254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输入的线性组合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83768" y="3232865"/>
            <a:ext cx="0" cy="648072"/>
          </a:xfrm>
          <a:prstGeom prst="straightConnector1">
            <a:avLst/>
          </a:prstGeom>
          <a:ln w="25400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71600" y="3169568"/>
            <a:ext cx="2952328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55576" y="4817041"/>
            <a:ext cx="3528392" cy="1077218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定义域两次加权后的函数值</a:t>
            </a:r>
            <a:endParaRPr lang="zh-CN" alt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4797152"/>
            <a:ext cx="3096344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值域的两次加权</a:t>
            </a:r>
            <a:endParaRPr lang="zh-CN" altLang="en-US" sz="3200" b="1" dirty="0"/>
          </a:p>
        </p:txBody>
      </p:sp>
      <p:sp>
        <p:nvSpPr>
          <p:cNvPr id="14" name="矩形 13"/>
          <p:cNvSpPr/>
          <p:nvPr/>
        </p:nvSpPr>
        <p:spPr>
          <a:xfrm>
            <a:off x="683568" y="6102007"/>
            <a:ext cx="4896544" cy="584775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c</a:t>
            </a:r>
            <a:r>
              <a:rPr lang="zh-CN" altLang="en-US" sz="3200" b="1" dirty="0" smtClean="0"/>
              <a:t>）是（</a:t>
            </a:r>
            <a:r>
              <a:rPr lang="en-US" altLang="zh-CN" sz="3200" b="1" dirty="0" smtClean="0"/>
              <a:t>b</a:t>
            </a:r>
            <a:r>
              <a:rPr lang="zh-CN" altLang="en-US" sz="3200" b="1" dirty="0" smtClean="0"/>
              <a:t>）的一个特例。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3707904" y="188640"/>
            <a:ext cx="2656496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定义域是凸的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4860032" y="836712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067944" y="2564904"/>
            <a:ext cx="504056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本章目录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凸优化</a:t>
            </a:r>
            <a:endParaRPr lang="en-US" altLang="zh-CN" b="1" dirty="0" smtClean="0"/>
          </a:p>
          <a:p>
            <a:r>
              <a:rPr lang="zh-CN" altLang="en-US" b="1" dirty="0" smtClean="0"/>
              <a:t>核技巧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证明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24744"/>
            <a:ext cx="8686800" cy="5733256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）证明由（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）可推出（</a:t>
            </a:r>
            <a:r>
              <a:rPr lang="en-US" altLang="zh-CN" b="1" dirty="0" smtClean="0"/>
              <a:t>b</a:t>
            </a:r>
            <a:r>
              <a:rPr lang="zh-CN" altLang="en-US" b="1" dirty="0" smtClean="0"/>
              <a:t>）。</a:t>
            </a:r>
            <a:endParaRPr lang="en-US" altLang="zh-CN" b="1" dirty="0" smtClean="0"/>
          </a:p>
          <a:p>
            <a:r>
              <a:rPr lang="zh-CN" altLang="en-US" b="1" dirty="0" smtClean="0"/>
              <a:t>由（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）上方图            是凸的，有样本点：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所以，定义域和值域的加权，仍在凸集内，还是属于上方图：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21496"/>
            <a:ext cx="22288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49488"/>
            <a:ext cx="2886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2159" y="1762522"/>
            <a:ext cx="885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5157192"/>
            <a:ext cx="88963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11560" y="3212976"/>
            <a:ext cx="3528392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取上方图的样本点</a:t>
            </a:r>
            <a:endParaRPr lang="zh-CN" altLang="en-US" sz="3200" b="1" dirty="0"/>
          </a:p>
        </p:txBody>
      </p:sp>
      <p:sp>
        <p:nvSpPr>
          <p:cNvPr id="16" name="矩形 15"/>
          <p:cNvSpPr/>
          <p:nvPr/>
        </p:nvSpPr>
        <p:spPr>
          <a:xfrm>
            <a:off x="4376225" y="1755563"/>
            <a:ext cx="1296144" cy="504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716016" y="4077072"/>
            <a:ext cx="792088" cy="504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71600" y="4581128"/>
            <a:ext cx="2088232" cy="504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106475" y="1755563"/>
            <a:ext cx="1296144" cy="504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683092" y="5687938"/>
            <a:ext cx="1224136" cy="50405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923928" y="4869160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定义域</a:t>
            </a:r>
            <a:endParaRPr lang="zh-CN" altLang="en-US" sz="2000" dirty="0"/>
          </a:p>
        </p:txBody>
      </p:sp>
      <p:sp>
        <p:nvSpPr>
          <p:cNvPr id="23" name="矩形 22"/>
          <p:cNvSpPr/>
          <p:nvPr/>
        </p:nvSpPr>
        <p:spPr>
          <a:xfrm>
            <a:off x="5617196" y="4853118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值域的上方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0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76664"/>
          </a:xfrm>
        </p:spPr>
        <p:txBody>
          <a:bodyPr>
            <a:normAutofit fontScale="92500"/>
          </a:bodyPr>
          <a:lstStyle/>
          <a:p>
            <a:r>
              <a:rPr lang="zh-CN" altLang="en-US" b="1" dirty="0" smtClean="0"/>
              <a:t>由上方图的定义（</a:t>
            </a:r>
            <a:r>
              <a:rPr lang="zh-CN" altLang="en-US" b="1" dirty="0" smtClean="0">
                <a:solidFill>
                  <a:srgbClr val="FF0000"/>
                </a:solidFill>
              </a:rPr>
              <a:t>值域的上方 </a:t>
            </a:r>
            <a:r>
              <a:rPr lang="zh-CN" altLang="en-US" b="1" dirty="0" smtClean="0">
                <a:solidFill>
                  <a:srgbClr val="FF0000"/>
                </a:solidFill>
                <a:latin typeface="Calibri"/>
              </a:rPr>
              <a:t>∑</a:t>
            </a:r>
            <a:r>
              <a:rPr lang="el-GR" altLang="zh-CN" b="1" dirty="0" smtClean="0">
                <a:solidFill>
                  <a:srgbClr val="FF0000"/>
                </a:solidFill>
              </a:rPr>
              <a:t>λ</a:t>
            </a:r>
            <a:r>
              <a:rPr lang="el-GR" altLang="zh-CN" b="1" dirty="0" smtClean="0">
                <a:solidFill>
                  <a:srgbClr val="FF0000"/>
                </a:solidFill>
                <a:latin typeface="Calibri"/>
              </a:rPr>
              <a:t>∙</a:t>
            </a:r>
            <a:r>
              <a:rPr lang="en-US" altLang="zh-CN" b="1" dirty="0" smtClean="0">
                <a:solidFill>
                  <a:srgbClr val="FF0000"/>
                </a:solidFill>
              </a:rPr>
              <a:t>f</a:t>
            </a:r>
            <a:r>
              <a:rPr lang="zh-CN" altLang="en-US" b="1" dirty="0" smtClean="0"/>
              <a:t>，大于等于</a:t>
            </a:r>
            <a:r>
              <a:rPr lang="zh-CN" altLang="en-US" b="1" dirty="0" smtClean="0">
                <a:solidFill>
                  <a:srgbClr val="FF0000"/>
                </a:solidFill>
              </a:rPr>
              <a:t>值域</a:t>
            </a:r>
            <a:r>
              <a:rPr lang="zh-CN" altLang="en-US" b="1" dirty="0" smtClean="0"/>
              <a:t>，即</a:t>
            </a:r>
            <a:r>
              <a:rPr lang="zh-CN" altLang="en-US" b="1" dirty="0" smtClean="0">
                <a:solidFill>
                  <a:srgbClr val="FF0000"/>
                </a:solidFill>
              </a:rPr>
              <a:t>函数值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f(</a:t>
            </a:r>
            <a:r>
              <a:rPr lang="zh-CN" altLang="en-US" b="1" dirty="0" smtClean="0">
                <a:solidFill>
                  <a:srgbClr val="FF0000"/>
                </a:solidFill>
              </a:rPr>
              <a:t>∑</a:t>
            </a:r>
            <a:r>
              <a:rPr lang="el-GR" altLang="zh-CN" b="1" dirty="0" smtClean="0">
                <a:solidFill>
                  <a:srgbClr val="FF0000"/>
                </a:solidFill>
              </a:rPr>
              <a:t>λ∙</a:t>
            </a:r>
            <a:r>
              <a:rPr lang="en-US" altLang="zh-CN" b="1" dirty="0" smtClean="0">
                <a:solidFill>
                  <a:srgbClr val="FF0000"/>
                </a:solidFill>
              </a:rPr>
              <a:t>x</a:t>
            </a:r>
            <a:r>
              <a:rPr lang="en-US" altLang="zh-CN" b="1" dirty="0" smtClean="0"/>
              <a:t>)</a:t>
            </a:r>
            <a:r>
              <a:rPr lang="zh-CN" altLang="en-US" b="1" dirty="0" smtClean="0"/>
              <a:t>）：</a:t>
            </a:r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pPr>
              <a:spcBef>
                <a:spcPts val="3000"/>
              </a:spcBef>
            </a:pPr>
            <a:r>
              <a:rPr lang="zh-CN" altLang="en-US" b="1" dirty="0" smtClean="0"/>
              <a:t>因此，（</a:t>
            </a:r>
            <a:r>
              <a:rPr lang="en-US" altLang="zh-CN" b="1" dirty="0" smtClean="0"/>
              <a:t>b</a:t>
            </a:r>
            <a:r>
              <a:rPr lang="zh-CN" altLang="en-US" b="1" dirty="0" smtClean="0"/>
              <a:t>）成立。</a:t>
            </a:r>
            <a:endParaRPr lang="en-US" altLang="zh-CN" b="1" dirty="0" smtClean="0"/>
          </a:p>
          <a:p>
            <a:pPr>
              <a:spcBef>
                <a:spcPts val="3000"/>
              </a:spcBef>
            </a:pPr>
            <a:r>
              <a:rPr lang="zh-CN" altLang="en-US" b="1" dirty="0" smtClean="0">
                <a:solidFill>
                  <a:srgbClr val="0070C0"/>
                </a:solidFill>
              </a:rPr>
              <a:t>定义域多次加权后的函数值，小于等于值域加权。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>
              <a:spcBef>
                <a:spcPts val="3000"/>
              </a:spcBef>
            </a:pPr>
            <a:r>
              <a:rPr lang="zh-CN" altLang="en-US" b="1" dirty="0" smtClean="0"/>
              <a:t>（</a:t>
            </a:r>
            <a:r>
              <a:rPr lang="en-US" altLang="zh-CN" b="1" dirty="0" smtClean="0"/>
              <a:t>c</a:t>
            </a:r>
            <a:r>
              <a:rPr lang="zh-CN" altLang="en-US" b="1" dirty="0" smtClean="0"/>
              <a:t>）是（</a:t>
            </a:r>
            <a:r>
              <a:rPr lang="en-US" altLang="zh-CN" b="1" dirty="0" smtClean="0"/>
              <a:t>b</a:t>
            </a:r>
            <a:r>
              <a:rPr lang="zh-CN" altLang="en-US" b="1" dirty="0" smtClean="0"/>
              <a:t>）的一个特例。</a:t>
            </a:r>
            <a:endParaRPr lang="en-US" altLang="zh-CN" b="1" dirty="0" smtClean="0"/>
          </a:p>
          <a:p>
            <a:r>
              <a:rPr lang="zh-CN" altLang="en-US" b="1" dirty="0" smtClean="0"/>
              <a:t>证毕（</a:t>
            </a:r>
            <a:r>
              <a:rPr lang="zh-CN" altLang="en-US" b="1" dirty="0" smtClean="0">
                <a:solidFill>
                  <a:srgbClr val="FF0000"/>
                </a:solidFill>
              </a:rPr>
              <a:t>即（</a:t>
            </a:r>
            <a:r>
              <a:rPr lang="en-US" altLang="zh-CN" b="1" dirty="0" smtClean="0">
                <a:solidFill>
                  <a:srgbClr val="FF0000"/>
                </a:solidFill>
              </a:rPr>
              <a:t>a</a:t>
            </a:r>
            <a:r>
              <a:rPr lang="zh-CN" altLang="en-US" b="1" dirty="0" smtClean="0">
                <a:solidFill>
                  <a:srgbClr val="FF0000"/>
                </a:solidFill>
              </a:rPr>
              <a:t>）可以推出（</a:t>
            </a:r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r>
              <a:rPr lang="zh-CN" altLang="en-US" b="1" dirty="0" smtClean="0">
                <a:solidFill>
                  <a:srgbClr val="FF0000"/>
                </a:solidFill>
              </a:rPr>
              <a:t>）和（</a:t>
            </a:r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r>
              <a:rPr lang="zh-CN" altLang="en-US" b="1" dirty="0" smtClean="0"/>
              <a:t>）。</a:t>
            </a:r>
            <a:endParaRPr lang="zh-CN" altLang="en-US" b="1" dirty="0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76425"/>
            <a:ext cx="4467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23928" y="2395229"/>
            <a:ext cx="576064" cy="50405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证明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" y="1124744"/>
            <a:ext cx="8867328" cy="5733256"/>
          </a:xfrm>
        </p:spPr>
        <p:txBody>
          <a:bodyPr>
            <a:normAutofit lnSpcReduction="10000"/>
          </a:bodyPr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）证明由（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）可推出（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假设上方图上有两个样本点：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这两个样本点的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线性组合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，表示为：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由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上方图的定义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，有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构造不等式：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（两边乘上系数</a:t>
            </a:r>
            <a:r>
              <a:rPr lang="el-GR" altLang="zh-CN" b="1" dirty="0" smtClean="0"/>
              <a:t>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3629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20888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869160"/>
            <a:ext cx="1638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0212" y="5473402"/>
            <a:ext cx="2105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0082" y="6088335"/>
            <a:ext cx="4105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7774418" y="536450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①</a:t>
            </a:r>
            <a:endParaRPr lang="zh-CN" altLang="en-US" sz="3200" dirty="0"/>
          </a:p>
        </p:txBody>
      </p:sp>
      <p:sp>
        <p:nvSpPr>
          <p:cNvPr id="23" name="矩形 22"/>
          <p:cNvSpPr/>
          <p:nvPr/>
        </p:nvSpPr>
        <p:spPr>
          <a:xfrm>
            <a:off x="7793389" y="608458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②</a:t>
            </a:r>
            <a:endParaRPr lang="zh-CN" altLang="en-US" sz="3200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016" y="3865612"/>
            <a:ext cx="9134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56584" y="4469050"/>
            <a:ext cx="353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值域，小于等于，值域的上方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6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355054"/>
            <a:ext cx="8229600" cy="6458322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上面</a:t>
            </a:r>
            <a:r>
              <a:rPr lang="zh-CN" altLang="en-US" dirty="0" smtClean="0"/>
              <a:t>①</a:t>
            </a:r>
            <a:r>
              <a:rPr lang="zh-CN" altLang="en-US" b="1" dirty="0" smtClean="0"/>
              <a:t>和</a:t>
            </a:r>
            <a:r>
              <a:rPr lang="zh-CN" altLang="en-US" dirty="0" smtClean="0"/>
              <a:t>②</a:t>
            </a:r>
            <a:r>
              <a:rPr lang="zh-CN" altLang="en-US" b="1" dirty="0" smtClean="0"/>
              <a:t>相加，则有：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由（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）有：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由上面</a:t>
            </a:r>
            <a:r>
              <a:rPr lang="zh-CN" altLang="en-US" dirty="0" smtClean="0"/>
              <a:t>③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zh-CN" altLang="en-US" dirty="0" smtClean="0"/>
              <a:t>④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的传递性，得到：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968" y="1103734"/>
            <a:ext cx="6667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920" y="2975942"/>
            <a:ext cx="7343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920" y="4848150"/>
            <a:ext cx="6143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8163773" y="108012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③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8182744" y="295232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④</a:t>
            </a:r>
            <a:endParaRPr lang="zh-CN" altLang="en-US" sz="32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355976" y="2996952"/>
            <a:ext cx="3816424" cy="50405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15616" y="1124744"/>
            <a:ext cx="3816424" cy="50405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779912" y="3933056"/>
            <a:ext cx="1296144" cy="504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851920" y="482491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153429" y="472514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⑤</a:t>
            </a:r>
            <a:endParaRPr lang="zh-CN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3131840" y="2204864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定义域加权的函数值，小于等于值域的加权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35696" y="5693186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定义域</a:t>
            </a:r>
            <a:endParaRPr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4825108" y="5677144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值域的上方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80720"/>
          </a:xfrm>
        </p:spPr>
        <p:txBody>
          <a:bodyPr/>
          <a:lstStyle/>
          <a:p>
            <a:r>
              <a:rPr lang="zh-CN" altLang="en-US" b="1" dirty="0" smtClean="0"/>
              <a:t>由上方图的定义，不等式</a:t>
            </a:r>
            <a:r>
              <a:rPr lang="zh-CN" altLang="en-US" dirty="0" smtClean="0"/>
              <a:t>⑤</a:t>
            </a:r>
            <a:r>
              <a:rPr lang="zh-CN" altLang="en-US" b="1" dirty="0" smtClean="0"/>
              <a:t>写成上方图：</a:t>
            </a: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由于上方图的线性组合，仍然属于上方图，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所以上方图是凸的。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证毕。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53244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21120" y="1052736"/>
            <a:ext cx="517072" cy="5040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89128" y="332656"/>
            <a:ext cx="25202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759175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5.29 </a:t>
            </a:r>
            <a:r>
              <a:rPr lang="zh-CN" altLang="en-US" b="1" dirty="0" smtClean="0"/>
              <a:t>凸函数的例子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第五章 支持向量机（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凸函数的例子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94730"/>
            <a:ext cx="8229600" cy="566124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指数函数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幂函数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绝对值的幂函数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负熵函数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仿射函数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99394"/>
            <a:ext cx="571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99394"/>
            <a:ext cx="1076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651522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507506"/>
            <a:ext cx="2733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717032"/>
            <a:ext cx="619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717032"/>
            <a:ext cx="112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941168"/>
            <a:ext cx="1266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6093296"/>
            <a:ext cx="2952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2577852"/>
            <a:ext cx="1009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318666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96136" y="980728"/>
            <a:ext cx="2808312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定义域是标量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凸函数的例子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范数函数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最大值函数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矩阵分数函数</a:t>
            </a:r>
            <a:endParaRPr lang="zh-CN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20688"/>
            <a:ext cx="1304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060848"/>
            <a:ext cx="857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060848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077072"/>
            <a:ext cx="6248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872311"/>
            <a:ext cx="3219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5877272"/>
            <a:ext cx="1104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724128" y="1268760"/>
            <a:ext cx="2808312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定义域是向量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凸函数的例子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20688"/>
            <a:ext cx="1666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84185"/>
            <a:ext cx="2286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64088" y="248418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 dirty="0" smtClean="0"/>
              <a:t>是正定矩阵</a:t>
            </a:r>
            <a:endParaRPr lang="zh-CN" altLang="en-US" sz="3200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99592" y="3420289"/>
            <a:ext cx="2376264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行列式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1332057"/>
            <a:ext cx="2808312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定义域是矩阵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5.30 </a:t>
            </a:r>
            <a:r>
              <a:rPr lang="zh-CN" altLang="en-US" b="1" dirty="0" smtClean="0"/>
              <a:t>保持凸性的运算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第五章 支持向量机（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5.26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凸优化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第五章 支持向量机（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保持凸性的运算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“非负的”加权求和运算</a:t>
            </a:r>
            <a:endParaRPr lang="zh-CN" alt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535560"/>
            <a:ext cx="533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07568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852337"/>
            <a:ext cx="1304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852337"/>
            <a:ext cx="1066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4008" y="3852337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是凸函数</a:t>
            </a:r>
            <a:endParaRPr lang="zh-CN" altLang="en-US" sz="32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292055"/>
            <a:ext cx="4457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5301208"/>
            <a:ext cx="135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6021288"/>
            <a:ext cx="400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32240" y="60212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是凸函数</a:t>
            </a:r>
            <a:endParaRPr lang="zh-CN" altLang="en-US" sz="3200" b="1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15616" y="2564904"/>
            <a:ext cx="864096" cy="57606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15616" y="3789040"/>
            <a:ext cx="1440160" cy="64807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835696" y="5301208"/>
            <a:ext cx="3744416" cy="64807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436096" y="2740858"/>
            <a:ext cx="370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要求：加权系数，非负。</a:t>
            </a:r>
            <a:endParaRPr lang="zh-CN" alt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91880" y="46130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要求：合成函数</a:t>
            </a:r>
            <a:r>
              <a:rPr lang="en-US" altLang="zh-CN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0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，是凸的。</a:t>
            </a:r>
            <a:endParaRPr lang="zh-CN" alt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8" grpId="0" animBg="1"/>
      <p:bldP spid="19" grpId="0" animBg="1"/>
      <p:bldP spid="20" grpId="0" animBg="1"/>
      <p:bldP spid="17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仿射函数的合成运算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如果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是凸函数，则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是凸函数。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2095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18002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340768"/>
            <a:ext cx="1247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140968"/>
            <a:ext cx="2228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149080"/>
            <a:ext cx="3305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267744" y="4149080"/>
            <a:ext cx="2088232" cy="64807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逐点最大值函数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合页损失函数</a:t>
            </a:r>
            <a:endParaRPr lang="zh-CN" alt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80"/>
            <a:ext cx="1857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872" y="234888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是凸函数</a:t>
            </a:r>
            <a:endParaRPr lang="zh-CN" alt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068960"/>
            <a:ext cx="5772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301208"/>
            <a:ext cx="3933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20272" y="313225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是凸函数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522048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是凸函数</a:t>
            </a:r>
            <a:endParaRPr lang="zh-CN" altLang="en-US" sz="3200" b="1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2340169"/>
            <a:ext cx="104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如果</a:t>
            </a:r>
            <a:endParaRPr lang="zh-CN" alt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3101044"/>
            <a:ext cx="104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则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047207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5.31 </a:t>
            </a:r>
            <a:r>
              <a:rPr lang="zh-CN" altLang="en-US" b="1" dirty="0" smtClean="0"/>
              <a:t>函数合成的凸性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第五章 支持向量机（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标量函数合成的凸性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标量函数的合成</a:t>
            </a:r>
            <a:endParaRPr lang="zh-CN" alt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162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348880"/>
            <a:ext cx="1790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140968"/>
            <a:ext cx="1476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429000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789040"/>
            <a:ext cx="2371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3385" y="4509120"/>
            <a:ext cx="882110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27584" y="3717032"/>
            <a:ext cx="2664296" cy="64807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14018" y="4598380"/>
            <a:ext cx="1728192" cy="212400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211960" y="126120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看第一行。从最右边的列，向左边看。</a:t>
            </a:r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函数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是凸的，函数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是非递减的，函数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是凸的，则合成函数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是凸的。</a:t>
            </a:r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由二阶可微分判断凸性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假如函数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是二阶可微分的，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则合成函数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的凸性，由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的二阶微分决定，即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如果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的二阶微分，非负：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则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是凸的。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6713"/>
            <a:ext cx="6296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725144"/>
            <a:ext cx="1133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15816" y="2060848"/>
            <a:ext cx="1368152" cy="648072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15616" y="3434705"/>
            <a:ext cx="936104" cy="648072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标量函数合成的例子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266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93495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484784"/>
            <a:ext cx="1219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63888" y="148478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凸，非递减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48478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44408" y="148478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</a:t>
            </a:r>
            <a:endParaRPr lang="zh-CN" altLang="en-US" sz="3200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429599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228558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凹</a:t>
            </a:r>
            <a:endParaRPr lang="zh-CN" altLang="en-US" sz="3200" b="1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357591"/>
            <a:ext cx="1257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244408" y="227687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</a:t>
            </a:r>
            <a:endParaRPr lang="zh-CN" altLang="en-US" sz="3200" b="1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357591"/>
            <a:ext cx="685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63888" y="228558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凸，非递增</a:t>
            </a:r>
            <a:endParaRPr lang="zh-CN" altLang="en-US" sz="3200" b="1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3212976"/>
            <a:ext cx="1009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244408" y="320426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</a:t>
            </a:r>
            <a:endParaRPr lang="zh-CN" altLang="en-US" sz="32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76273"/>
            <a:ext cx="266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55576" y="320426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</a:t>
            </a:r>
            <a:endParaRPr lang="zh-CN" altLang="en-US" sz="3200" b="1" dirty="0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3212976"/>
            <a:ext cx="10763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9552" y="371703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非负</a:t>
            </a:r>
            <a:endParaRPr lang="zh-CN" altLang="en-US" sz="3200" b="1" dirty="0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3789040"/>
            <a:ext cx="476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915816" y="378032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凸，非递减</a:t>
            </a:r>
            <a:endParaRPr lang="zh-CN" altLang="en-US" sz="32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88441"/>
            <a:ext cx="266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83568" y="471643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</a:t>
            </a:r>
            <a:endParaRPr lang="zh-CN" altLang="en-US" sz="3200" b="1" dirty="0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504" y="5281389"/>
            <a:ext cx="163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104" y="4667225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8244408" y="464549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</a:t>
            </a:r>
            <a:endParaRPr lang="zh-CN" altLang="en-US" sz="3200" b="1" dirty="0"/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7744" y="5459313"/>
            <a:ext cx="15335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851920" y="538730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凸，非递增</a:t>
            </a:r>
            <a:endParaRPr lang="zh-CN" altLang="en-US" sz="3200" b="1" dirty="0"/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7744" y="4797152"/>
            <a:ext cx="1143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419872" y="472514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凹</a:t>
            </a:r>
            <a:endParaRPr lang="zh-CN" altLang="en-US" sz="3200" b="1" dirty="0"/>
          </a:p>
        </p:txBody>
      </p: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588224" y="1412776"/>
            <a:ext cx="2304256" cy="648072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6588224" y="2276872"/>
            <a:ext cx="2304256" cy="648072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6516216" y="3212976"/>
            <a:ext cx="2304256" cy="648072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5463860" y="4581128"/>
            <a:ext cx="3384376" cy="720080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77" y="3784735"/>
            <a:ext cx="266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5" grpId="0"/>
      <p:bldP spid="27" grpId="0"/>
      <p:bldP spid="30" grpId="0"/>
      <p:bldP spid="32" grpId="0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仿射函数合成的凸性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仿射合成函数：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仿射函数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的二阶微分，等于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因为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0"/>
              </a:spcBef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如果函数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的二阶微分，非负：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则合成函数 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564904"/>
            <a:ext cx="1323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437112"/>
            <a:ext cx="1285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0948" y="5580529"/>
            <a:ext cx="342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03848" y="550852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是凸函数</a:t>
            </a:r>
            <a:endParaRPr lang="zh-CN" altLang="en-US" sz="3200" b="1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556792"/>
            <a:ext cx="1381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700808"/>
            <a:ext cx="361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844" y="1556792"/>
            <a:ext cx="2095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2024" y="3722737"/>
            <a:ext cx="6296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接连接符 15"/>
          <p:cNvCxnSpPr/>
          <p:nvPr/>
        </p:nvCxnSpPr>
        <p:spPr>
          <a:xfrm>
            <a:off x="3214192" y="4293096"/>
            <a:ext cx="122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774032" y="4293096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228184" y="1556792"/>
            <a:ext cx="1296144" cy="648072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660232" y="2564904"/>
            <a:ext cx="1512168" cy="648072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4067944" y="1556792"/>
            <a:ext cx="792088" cy="648072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030616" y="3717032"/>
            <a:ext cx="792088" cy="648072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矢量合成的凸性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合成函数</a:t>
            </a:r>
            <a:r>
              <a:rPr lang="en-US" altLang="zh-CN" b="1" dirty="0" smtClean="0"/>
              <a:t>f</a:t>
            </a:r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zh-CN" alt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17811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46895"/>
            <a:ext cx="1857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431010"/>
            <a:ext cx="1485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359002"/>
            <a:ext cx="1209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373216"/>
            <a:ext cx="5781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7584" y="5301208"/>
            <a:ext cx="2448272" cy="648072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484784"/>
            <a:ext cx="4095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827584" y="6237312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内层函数的输出，是矢量。外层函数的输出，是标量。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如果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是二阶可微分的，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并且合成函数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的二阶微分，非负：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则合成函数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是凸的。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1232" y="2285628"/>
            <a:ext cx="1219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852936"/>
            <a:ext cx="323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93096"/>
            <a:ext cx="7381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27584" y="4365104"/>
            <a:ext cx="1008112" cy="648072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987824" y="2780928"/>
            <a:ext cx="1872208" cy="648072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凸优化问题</a:t>
            </a:r>
            <a:endParaRPr lang="zh-CN" alt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7"/>
            <a:ext cx="8329613" cy="294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3284984"/>
            <a:ext cx="1944216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目标函数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149080"/>
            <a:ext cx="2520280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不等式约束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941168"/>
            <a:ext cx="1944216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等式约束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20" y="1490663"/>
            <a:ext cx="8557260" cy="310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40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2789" y="1522286"/>
            <a:ext cx="1872000" cy="302400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5576" y="508518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矢量合成的凸性。</a:t>
            </a:r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看第一行。从最右边的列，向左边看。</a:t>
            </a:r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如果每个</a:t>
            </a:r>
            <a:r>
              <a:rPr lang="en-US" altLang="zh-CN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是凸的；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是非递减的；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是凸的；则合成函数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是凸的。</a:t>
            </a:r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矢量合成的例子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对数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求和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指数函数</a:t>
            </a:r>
            <a:endParaRPr lang="zh-CN" altLang="en-US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102" y="3096724"/>
            <a:ext cx="2905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21470" y="324074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凸，非递减</a:t>
            </a:r>
            <a:endParaRPr lang="zh-CN" altLang="en-US" sz="3200" b="1" dirty="0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41</a:t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089222" y="3068960"/>
            <a:ext cx="2736304" cy="10081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证明：合成函数的凸性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/>
          <a:lstStyle/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zh-CN" altLang="en-US" b="1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509120"/>
            <a:ext cx="90582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42</a:t>
            </a:fld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79512" y="5220489"/>
            <a:ext cx="4104456" cy="584775"/>
          </a:xfrm>
          <a:prstGeom prst="rect">
            <a:avLst/>
          </a:prstGeom>
          <a:noFill/>
          <a:ln w="25400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定义域加权的函数值</a:t>
            </a:r>
            <a:endParaRPr lang="zh-CN" alt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60032" y="5220489"/>
            <a:ext cx="2304256" cy="584775"/>
          </a:xfrm>
          <a:prstGeom prst="rect">
            <a:avLst/>
          </a:prstGeom>
          <a:noFill/>
          <a:ln w="25400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值域的加权</a:t>
            </a:r>
            <a:endParaRPr lang="zh-CN" altLang="en-US" sz="3200" b="1" dirty="0"/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已知：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是标量函数，是凸的；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是矢量</a:t>
            </a:r>
            <a:r>
              <a:rPr lang="zh-CN" altLang="en-US" sz="3200" b="1" dirty="0" smtClean="0"/>
              <a:t>函数，是凸的且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非递减。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要求证明合成函数是凸的，即：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07904" y="4581128"/>
            <a:ext cx="504056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3526"/>
            <a:ext cx="4276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2367"/>
            <a:ext cx="4638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372447"/>
            <a:ext cx="538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43</a:t>
            </a:fld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142" y="1844055"/>
            <a:ext cx="7448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102" y="2708151"/>
            <a:ext cx="7658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336404"/>
            <a:ext cx="8972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1519214" y="1988071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335638" y="1988071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27584" y="476672"/>
            <a:ext cx="4968552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从不等式左边，开始证明。</a:t>
            </a:r>
            <a:endParaRPr lang="en-US" altLang="zh-CN" sz="3200" b="1" dirty="0" smtClean="0">
              <a:latin typeface="+mn-ea"/>
            </a:endParaRPr>
          </a:p>
          <a:p>
            <a:r>
              <a:rPr lang="zh-CN" altLang="en-US" sz="3200" b="1" dirty="0" smtClean="0">
                <a:latin typeface="+mn-ea"/>
              </a:rPr>
              <a:t>改写合成函数的形式。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3526"/>
            <a:ext cx="4276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2367"/>
            <a:ext cx="4638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372447"/>
            <a:ext cx="538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44</a:t>
            </a:fld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142" y="1844055"/>
            <a:ext cx="7448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102" y="2708151"/>
            <a:ext cx="7658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336404"/>
            <a:ext cx="8972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5335638" y="1988071"/>
            <a:ext cx="432048" cy="50405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389946" y="2708151"/>
            <a:ext cx="432048" cy="50405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119614" y="2708151"/>
            <a:ext cx="432048" cy="50405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59832" y="548680"/>
            <a:ext cx="2664296" cy="584775"/>
          </a:xfrm>
          <a:prstGeom prst="rect">
            <a:avLst/>
          </a:prstGeom>
          <a:noFill/>
          <a:ln w="25400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改写矢量函数</a:t>
            </a:r>
            <a:endParaRPr lang="zh-CN" alt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548680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3526"/>
            <a:ext cx="4276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2367"/>
            <a:ext cx="4638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372447"/>
            <a:ext cx="538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45</a:t>
            </a:fld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142" y="1844055"/>
            <a:ext cx="7448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102" y="2708151"/>
            <a:ext cx="7658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336404"/>
            <a:ext cx="8972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1015158" y="3860279"/>
            <a:ext cx="34563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303190" y="2636143"/>
            <a:ext cx="3096344" cy="64807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内容占位符 2"/>
          <p:cNvSpPr>
            <a:spLocks noGrp="1"/>
          </p:cNvSpPr>
          <p:nvPr>
            <p:ph idx="1"/>
          </p:nvPr>
        </p:nvSpPr>
        <p:spPr>
          <a:xfrm>
            <a:off x="611560" y="160040"/>
            <a:ext cx="8229600" cy="676672"/>
          </a:xfrm>
        </p:spPr>
        <p:txBody>
          <a:bodyPr/>
          <a:lstStyle/>
          <a:p>
            <a:r>
              <a:rPr lang="zh-CN" altLang="en-US" b="1" dirty="0" smtClean="0"/>
              <a:t>由于</a:t>
            </a:r>
            <a:endParaRPr lang="zh-CN" altLang="en-US" b="1" dirty="0"/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2736" y="940718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956792" y="83671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</a:t>
            </a:r>
            <a:endParaRPr lang="zh-CN" altLang="en-US" sz="3200" b="1" dirty="0"/>
          </a:p>
        </p:txBody>
      </p:sp>
      <p:sp>
        <p:nvSpPr>
          <p:cNvPr id="41" name="矩形 40"/>
          <p:cNvSpPr/>
          <p:nvPr/>
        </p:nvSpPr>
        <p:spPr>
          <a:xfrm>
            <a:off x="395536" y="836712"/>
            <a:ext cx="1368152" cy="64807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23728" y="836712"/>
            <a:ext cx="6840760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定义域加权的函数值，小于等于值域。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6" grpId="0" build="p"/>
      <p:bldP spid="38" grpId="0"/>
      <p:bldP spid="41" grpId="0" animBg="1"/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3526"/>
            <a:ext cx="4276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2367"/>
            <a:ext cx="4638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372447"/>
            <a:ext cx="538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46</a:t>
            </a:fld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195736" y="4003526"/>
            <a:ext cx="288032" cy="50405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142" y="1844055"/>
            <a:ext cx="7448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102" y="2708151"/>
            <a:ext cx="7658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336404"/>
            <a:ext cx="8972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059832" y="692696"/>
            <a:ext cx="2664296" cy="584775"/>
          </a:xfrm>
          <a:prstGeom prst="rect">
            <a:avLst/>
          </a:prstGeom>
          <a:noFill/>
          <a:ln w="25400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改写矢量函数</a:t>
            </a:r>
            <a:endParaRPr lang="zh-CN" altLang="en-US" sz="3200" b="1" dirty="0"/>
          </a:p>
        </p:txBody>
      </p:sp>
      <p:sp>
        <p:nvSpPr>
          <p:cNvPr id="28" name="矩形 27"/>
          <p:cNvSpPr/>
          <p:nvPr/>
        </p:nvSpPr>
        <p:spPr>
          <a:xfrm>
            <a:off x="5508104" y="3284215"/>
            <a:ext cx="432048" cy="50405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971124" y="3298963"/>
            <a:ext cx="432048" cy="50405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3621148" y="3311979"/>
            <a:ext cx="432048" cy="50405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1259632" y="3356223"/>
            <a:ext cx="432048" cy="50405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4427984" y="4005064"/>
            <a:ext cx="360040" cy="50405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692696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41550"/>
            <a:ext cx="4276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90391"/>
            <a:ext cx="4638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510471"/>
            <a:ext cx="538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47</a:t>
            </a:fld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475656" y="4143088"/>
            <a:ext cx="3816424" cy="5760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142" y="1982079"/>
            <a:ext cx="7448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102" y="2846175"/>
            <a:ext cx="7658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474428"/>
            <a:ext cx="8972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1547664" y="5367224"/>
            <a:ext cx="41044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内容占位符 2"/>
          <p:cNvSpPr>
            <a:spLocks noGrp="1"/>
          </p:cNvSpPr>
          <p:nvPr>
            <p:ph idx="1"/>
          </p:nvPr>
        </p:nvSpPr>
        <p:spPr>
          <a:xfrm>
            <a:off x="539552" y="461969"/>
            <a:ext cx="8229600" cy="676672"/>
          </a:xfrm>
        </p:spPr>
        <p:txBody>
          <a:bodyPr/>
          <a:lstStyle/>
          <a:p>
            <a:r>
              <a:rPr lang="zh-CN" altLang="en-US" b="1" dirty="0" smtClean="0"/>
              <a:t>由于</a:t>
            </a:r>
            <a:endParaRPr lang="zh-CN" alt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71600" y="111603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凸</a:t>
            </a:r>
            <a:endParaRPr lang="zh-CN" altLang="en-US" sz="3200" b="1" dirty="0"/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192613"/>
            <a:ext cx="2571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矩形 40"/>
          <p:cNvSpPr/>
          <p:nvPr/>
        </p:nvSpPr>
        <p:spPr>
          <a:xfrm>
            <a:off x="251520" y="1052736"/>
            <a:ext cx="1368152" cy="64807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195736" y="1110041"/>
            <a:ext cx="6840760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定义域加权的函数值，小于等于值域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build="p"/>
      <p:bldP spid="39" grpId="0"/>
      <p:bldP spid="41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3526"/>
            <a:ext cx="4276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2367"/>
            <a:ext cx="4638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372447"/>
            <a:ext cx="538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5076056" y="5877272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79712" y="5876503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48</a:t>
            </a:fld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142" y="1844055"/>
            <a:ext cx="7448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102" y="2708151"/>
            <a:ext cx="7658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336404"/>
            <a:ext cx="8972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1763688" y="4581128"/>
            <a:ext cx="648072" cy="64807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4499992" y="4581128"/>
            <a:ext cx="648072" cy="64807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27584" y="908720"/>
            <a:ext cx="3892412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改写合成函数的形式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047207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5.32 </a:t>
            </a:r>
            <a:r>
              <a:rPr lang="zh-CN" altLang="en-US" b="1" dirty="0" smtClean="0"/>
              <a:t>希尔伯特空间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49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第五章 支持向量机（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凸二次规划</a:t>
            </a:r>
            <a:endParaRPr lang="zh-CN" alt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834" y="2395538"/>
            <a:ext cx="8469630" cy="186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4941168"/>
            <a:ext cx="8496944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当等式约束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h(w)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是仿射函数，不等式约束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g(w)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是仿射函数，目标函数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f(w)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是二次函数时，该问题叫凸二次规划问题。</a:t>
            </a:r>
            <a:endParaRPr lang="zh-CN" alt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接下来，介绍希尔伯特空间（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Hilbert Space</a:t>
            </a:r>
            <a:r>
              <a:rPr lang="zh-CN" altLang="en-US" b="1" dirty="0" smtClean="0"/>
              <a:t>）。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希尔伯特空间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51</a:t>
            </a:fld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870966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259632" y="3020834"/>
            <a:ext cx="1368152" cy="4081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64088" y="2636912"/>
            <a:ext cx="2736304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希尔伯特空间，具有内积运算性质和范数性质。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希尔伯特空间的性质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内积运算的性质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范数的性质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53</a:t>
            </a:fld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49244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723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085184"/>
            <a:ext cx="666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949280"/>
            <a:ext cx="2352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899592" y="1556792"/>
            <a:ext cx="1656184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99592" y="5085184"/>
            <a:ext cx="864096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652120" y="2276872"/>
            <a:ext cx="3851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内积中的加法，可拆分。</a:t>
            </a:r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内积中的常数，可提取出来。</a:t>
            </a:r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内积，可交换矢量的位置。</a:t>
            </a:r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内积具有非负性。</a:t>
            </a:r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内积为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的条件。</a:t>
            </a:r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35896" y="6021288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内积与范数的转换：内积开平方根，为二范数。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下面介绍核函数的定义。</a:t>
            </a:r>
            <a:endParaRPr lang="en-US" altLang="zh-CN" b="1" dirty="0" smtClean="0"/>
          </a:p>
          <a:p>
            <a:r>
              <a:rPr lang="zh-CN" altLang="en-US" b="1" dirty="0" smtClean="0"/>
              <a:t>核函数，等于映射函数的内积。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核函数的定义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55</a:t>
            </a:fld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51" y="1495013"/>
            <a:ext cx="8932545" cy="416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763688" y="5949280"/>
            <a:ext cx="5952270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核函数：先做映射，再做内积。</a:t>
            </a:r>
            <a:endParaRPr lang="zh-CN" altLang="en-US" sz="3200" b="1" dirty="0"/>
          </a:p>
        </p:txBody>
      </p:sp>
      <p:sp>
        <p:nvSpPr>
          <p:cNvPr id="13" name="矩形 12"/>
          <p:cNvSpPr/>
          <p:nvPr/>
        </p:nvSpPr>
        <p:spPr>
          <a:xfrm>
            <a:off x="539552" y="4797152"/>
            <a:ext cx="2952328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779912" y="4797152"/>
            <a:ext cx="2952328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740352" y="4797152"/>
            <a:ext cx="288032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19436" y="5277326"/>
            <a:ext cx="968188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31840" y="4221088"/>
            <a:ext cx="2952328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835696" y="1556792"/>
            <a:ext cx="1440160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47718" y="1972798"/>
            <a:ext cx="3960440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11560" y="2380964"/>
            <a:ext cx="1080120" cy="3999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核函数，能完成非线性空间到线性空间的转换。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" y="1321643"/>
            <a:ext cx="82677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低维空间的非线性处理</a:t>
            </a:r>
            <a:r>
              <a:rPr lang="en-US" altLang="zh-CN" sz="3200" b="1" dirty="0" smtClean="0">
                <a:sym typeface="Wingdings" pitchFamily="2" charset="2"/>
              </a:rPr>
              <a:t></a:t>
            </a:r>
            <a:br>
              <a:rPr lang="en-US" altLang="zh-CN" sz="3200" b="1" dirty="0" smtClean="0">
                <a:sym typeface="Wingdings" pitchFamily="2" charset="2"/>
              </a:rPr>
            </a:br>
            <a:r>
              <a:rPr lang="zh-CN" altLang="en-US" sz="3200" b="1" dirty="0" smtClean="0">
                <a:sym typeface="Wingdings" pitchFamily="2" charset="2"/>
              </a:rPr>
              <a:t>高维空间（希尔伯特空间）的线性处理</a:t>
            </a:r>
            <a:endParaRPr lang="zh-CN" altLang="en-US" sz="32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57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433864" y="587727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核函数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83240" y="5142444"/>
            <a:ext cx="331236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9512" y="5373216"/>
            <a:ext cx="4680520" cy="10772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核函数：完成非线性模型到线性模型的转换。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149080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5.33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核技巧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58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第五章 支持向量机（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下面介绍核技巧的主要思想。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59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242789"/>
            <a:ext cx="90011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403648" y="594928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使用核技巧：只定义核函数。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另外，给定核函数，特征空间和映射的取法，不唯一。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005064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5.27 </a:t>
            </a:r>
            <a:r>
              <a:rPr lang="zh-CN" altLang="en-US" b="1" dirty="0" smtClean="0"/>
              <a:t>凸函数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第五章 支持向量机（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下面通过具体的例子：在给定输入空间和核函数的基础上，来求取特征空间（希尔伯特空间），以及核函数的映射。</a:t>
            </a:r>
            <a:endParaRPr lang="en-US" altLang="zh-CN" b="1" dirty="0" smtClean="0"/>
          </a:p>
          <a:p>
            <a:r>
              <a:rPr lang="zh-CN" altLang="en-US" b="1" dirty="0" smtClean="0"/>
              <a:t>我们可以验证：核函数，等于映射函数的内积。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61</a:t>
            </a:fld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92" y="174650"/>
            <a:ext cx="8915400" cy="86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16" y="1452830"/>
            <a:ext cx="8763000" cy="41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3383360" y="4495130"/>
            <a:ext cx="576064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831632" y="4495130"/>
            <a:ext cx="576064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319464" y="4495130"/>
            <a:ext cx="1152128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847856" y="74878"/>
            <a:ext cx="108012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939772" y="45382"/>
            <a:ext cx="108012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331640" y="1412776"/>
            <a:ext cx="2411760" cy="4180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591272" y="5071194"/>
            <a:ext cx="25922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87016" y="2478906"/>
            <a:ext cx="36004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39552" y="5805264"/>
            <a:ext cx="216024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先做“映射”，再做内积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0112" y="6093296"/>
            <a:ext cx="216024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直接求核函数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2771800" y="5661248"/>
            <a:ext cx="648072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 flipV="1">
            <a:off x="5652120" y="5661248"/>
            <a:ext cx="423664" cy="3516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555776" y="3054732"/>
            <a:ext cx="641233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dirty="0" smtClean="0">
                <a:solidFill>
                  <a:srgbClr val="00B0F0"/>
                </a:solidFill>
              </a:rPr>
              <a:t>计算核函数的结果。由核函数，推出映射函数。</a:t>
            </a:r>
            <a:endParaRPr lang="en-US" altLang="zh-CN" sz="2300" b="1" dirty="0" smtClean="0">
              <a:solidFill>
                <a:srgbClr val="00B0F0"/>
              </a:solidFill>
            </a:endParaRPr>
          </a:p>
          <a:p>
            <a:r>
              <a:rPr lang="zh-CN" altLang="en-US" sz="2300" b="1" dirty="0" smtClean="0">
                <a:solidFill>
                  <a:srgbClr val="00B0F0"/>
                </a:solidFill>
              </a:rPr>
              <a:t>核函数：映射函数的内积。</a:t>
            </a:r>
            <a:endParaRPr lang="en-US" altLang="zh-CN" sz="2300" b="1" dirty="0" smtClean="0">
              <a:solidFill>
                <a:srgbClr val="00B0F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27776" y="3789040"/>
            <a:ext cx="19807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b="1" dirty="0" smtClean="0">
                <a:solidFill>
                  <a:srgbClr val="00B0F0"/>
                </a:solidFill>
              </a:rPr>
              <a:t>特征空间：取为三维空间。</a:t>
            </a:r>
            <a:endParaRPr lang="en-US" altLang="zh-CN" sz="2300" b="1" dirty="0" smtClean="0">
              <a:solidFill>
                <a:srgbClr val="00B0F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67744" y="188640"/>
            <a:ext cx="2304256" cy="387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516216" y="1268760"/>
            <a:ext cx="27238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b="1" dirty="0" smtClean="0">
                <a:solidFill>
                  <a:srgbClr val="00B0F0"/>
                </a:solidFill>
              </a:rPr>
              <a:t>输入空间：是二维空间。</a:t>
            </a:r>
            <a:endParaRPr lang="zh-CN" altLang="en-US" sz="23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19" grpId="0"/>
      <p:bldP spid="20" grpId="0"/>
      <p:bldP spid="21" grpId="0" animBg="1"/>
      <p:bldP spid="2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62</a:t>
            </a:fld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7" y="260648"/>
            <a:ext cx="8581073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2627784" y="2362622"/>
            <a:ext cx="194421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932040" y="2362622"/>
            <a:ext cx="1152128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516216" y="2362622"/>
            <a:ext cx="194421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627784" y="3154710"/>
            <a:ext cx="295232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230136" y="850454"/>
            <a:ext cx="1152128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15816" y="2492896"/>
            <a:ext cx="374333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dirty="0" smtClean="0">
                <a:solidFill>
                  <a:srgbClr val="00B0F0"/>
                </a:solidFill>
              </a:rPr>
              <a:t>由核函数，推出映射函数。</a:t>
            </a:r>
            <a:endParaRPr lang="en-US" altLang="zh-CN" sz="2300" b="1" dirty="0" smtClean="0">
              <a:solidFill>
                <a:srgbClr val="00B0F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92080" y="980728"/>
            <a:ext cx="367240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b="1" dirty="0" smtClean="0">
                <a:solidFill>
                  <a:srgbClr val="00B0F0"/>
                </a:solidFill>
              </a:rPr>
              <a:t>特征空间：取为三维空间。</a:t>
            </a:r>
            <a:endParaRPr lang="en-US" altLang="zh-CN" sz="2300" b="1" dirty="0" smtClean="0">
              <a:solidFill>
                <a:srgbClr val="00B0F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92080" y="404664"/>
            <a:ext cx="352839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b="1" dirty="0" smtClean="0">
                <a:solidFill>
                  <a:srgbClr val="00B0F0"/>
                </a:solidFill>
              </a:rPr>
              <a:t>输入空间：是二维空间。</a:t>
            </a:r>
            <a:endParaRPr lang="zh-CN" altLang="en-US" sz="23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4005064"/>
            <a:ext cx="216024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先做“映射”，再做内积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4221088"/>
            <a:ext cx="216024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直接求核函数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2843808" y="3861048"/>
            <a:ext cx="648072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6228184" y="3789040"/>
            <a:ext cx="423664" cy="3516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5037" y="5445224"/>
            <a:ext cx="5385435" cy="82772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72608" y="5611306"/>
            <a:ext cx="32752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00B0F0"/>
                </a:solidFill>
              </a:rPr>
              <a:t>计算核函数的结果</a:t>
            </a:r>
            <a:endParaRPr lang="zh-CN" altLang="en-US" sz="3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/>
      <p:bldP spid="14" grpId="0"/>
      <p:bldP spid="15" grpId="0"/>
      <p:bldP spid="16" grpId="0" animBg="1"/>
      <p:bldP spid="17" grpId="0" animBg="1"/>
      <p:bldP spid="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63</a:t>
            </a:fld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1629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3396878" y="2493491"/>
            <a:ext cx="86409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476998" y="2493491"/>
            <a:ext cx="86409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701134" y="2493491"/>
            <a:ext cx="86409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069286" y="2493491"/>
            <a:ext cx="86409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676798" y="3213571"/>
            <a:ext cx="331236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32582" y="1053331"/>
            <a:ext cx="1368152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324870" y="2622684"/>
            <a:ext cx="374333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dirty="0" smtClean="0">
                <a:solidFill>
                  <a:srgbClr val="00B0F0"/>
                </a:solidFill>
              </a:rPr>
              <a:t>由核函数，推出映射函数。</a:t>
            </a:r>
            <a:endParaRPr lang="en-US" altLang="zh-CN" sz="2300" b="1" dirty="0" smtClean="0">
              <a:solidFill>
                <a:srgbClr val="00B0F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69086" y="980728"/>
            <a:ext cx="367240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b="1" dirty="0" smtClean="0">
                <a:solidFill>
                  <a:srgbClr val="00B0F0"/>
                </a:solidFill>
              </a:rPr>
              <a:t>特征空间：取为四维空间。</a:t>
            </a:r>
            <a:endParaRPr lang="en-US" altLang="zh-CN" sz="2300" b="1" dirty="0" smtClean="0">
              <a:solidFill>
                <a:srgbClr val="00B0F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85110" y="390436"/>
            <a:ext cx="352839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b="1" dirty="0" smtClean="0">
                <a:solidFill>
                  <a:srgbClr val="00B0F0"/>
                </a:solidFill>
              </a:rPr>
              <a:t>输入空间：是二维空间。</a:t>
            </a:r>
            <a:endParaRPr lang="zh-CN" altLang="en-US" sz="23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574" y="4038163"/>
            <a:ext cx="216024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先做“映射”，再做内积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3222" y="4254187"/>
            <a:ext cx="216024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直接求核函数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2892822" y="3894147"/>
            <a:ext cx="648072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6565230" y="3822139"/>
            <a:ext cx="423664" cy="3516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7045" y="5445224"/>
            <a:ext cx="5385435" cy="82772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144616" y="5611306"/>
            <a:ext cx="32752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00B0F0"/>
                </a:solidFill>
              </a:rPr>
              <a:t>计算核函数的结果</a:t>
            </a:r>
            <a:endParaRPr lang="zh-CN" altLang="en-US" sz="3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/>
      <p:bldP spid="15" grpId="0"/>
      <p:bldP spid="16" grpId="0"/>
      <p:bldP spid="17" grpId="0" animBg="1"/>
      <p:bldP spid="18" grpId="0" animBg="1"/>
      <p:bldP spid="2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5.34 </a:t>
            </a:r>
            <a:r>
              <a:rPr lang="zh-CN" altLang="en-US" b="1" dirty="0" smtClean="0"/>
              <a:t>核函数的选择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64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第五章 支持向量机（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下面我们讨论核函数的选择问题。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核函数的选取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66</a:t>
            </a:fld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06" y="1513864"/>
            <a:ext cx="8949690" cy="472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411760" y="59492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核函数，可以代替映射函数的内积。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核函数，应该满足什么条件？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半正定核</a:t>
            </a:r>
            <a:r>
              <a:rPr lang="zh-CN" altLang="en-US" b="1" dirty="0" smtClean="0"/>
              <a:t>，可以作为</a:t>
            </a:r>
            <a:r>
              <a:rPr lang="zh-CN" altLang="en-US" b="1" dirty="0" smtClean="0">
                <a:solidFill>
                  <a:srgbClr val="FF0000"/>
                </a:solidFill>
              </a:rPr>
              <a:t>核函数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下面介绍半正定核。</a:t>
            </a:r>
            <a:endParaRPr lang="en-US" altLang="zh-CN" b="1" dirty="0" smtClean="0"/>
          </a:p>
          <a:p>
            <a:r>
              <a:rPr lang="zh-CN" altLang="en-US" b="1" dirty="0" smtClean="0"/>
              <a:t>半正定核，是半正定矩阵的任意一个标量元素。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半正定核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21060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如果有二次型非负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其中，      是向量，       是半正定矩阵</a:t>
            </a:r>
            <a:endParaRPr lang="en-US" altLang="zh-CN" b="1" dirty="0" smtClean="0"/>
          </a:p>
          <a:p>
            <a:r>
              <a:rPr lang="zh-CN" altLang="en-US" b="1" dirty="0" smtClean="0"/>
              <a:t>则称其中的元素                 为半正定核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68</a:t>
            </a:fld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69740"/>
            <a:ext cx="2085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820516"/>
            <a:ext cx="447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84986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425924"/>
            <a:ext cx="1181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001988"/>
            <a:ext cx="6048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4283968" y="2777852"/>
            <a:ext cx="331236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771800" y="1841748"/>
            <a:ext cx="223224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923928" y="3398160"/>
            <a:ext cx="3528392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699792" y="4218012"/>
            <a:ext cx="1512168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59860" y="4664808"/>
            <a:ext cx="72008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7504" y="6156593"/>
            <a:ext cx="8856984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半正定矩阵</a:t>
            </a:r>
            <a:r>
              <a:rPr lang="zh-CN" altLang="en-US" sz="3200" b="1" dirty="0" smtClean="0"/>
              <a:t>的标量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元素</a:t>
            </a:r>
            <a:r>
              <a:rPr lang="zh-CN" altLang="en-US" sz="3200" b="1" dirty="0" smtClean="0"/>
              <a:t>，为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半正定核</a:t>
            </a:r>
            <a:r>
              <a:rPr lang="zh-CN" altLang="en-US" sz="3200" b="1" dirty="0" smtClean="0"/>
              <a:t>，即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核函数</a:t>
            </a: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半正定核，是对称函数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69</a:t>
            </a:fld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46856" y="2924944"/>
            <a:ext cx="8229600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下面介绍：再生核希尔伯特空间。 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并证明：核函数，等同于先做特征映射，再做点积。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凸函数</a:t>
            </a:r>
            <a:endParaRPr lang="zh-CN" alt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06" y="2362547"/>
            <a:ext cx="894969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64088" y="1340768"/>
            <a:ext cx="1944216" cy="584775"/>
          </a:xfrm>
          <a:prstGeom prst="rect">
            <a:avLst/>
          </a:prstGeom>
          <a:noFill/>
          <a:ln w="254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线性组合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244884" y="2751432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499992" y="2751432"/>
            <a:ext cx="36724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6228184" y="1916832"/>
            <a:ext cx="0" cy="432048"/>
          </a:xfrm>
          <a:prstGeom prst="straightConnector1">
            <a:avLst/>
          </a:prstGeom>
          <a:ln w="25400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6021288"/>
            <a:ext cx="4320480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定义域加权后的函数值</a:t>
            </a:r>
            <a:endParaRPr lang="zh-CN" alt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6012577"/>
            <a:ext cx="187220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值域加权</a:t>
            </a:r>
            <a:endParaRPr lang="zh-CN" altLang="en-US" sz="3200" b="1" dirty="0"/>
          </a:p>
        </p:txBody>
      </p:sp>
      <p:sp>
        <p:nvSpPr>
          <p:cNvPr id="13" name="矩形 12"/>
          <p:cNvSpPr/>
          <p:nvPr/>
        </p:nvSpPr>
        <p:spPr>
          <a:xfrm>
            <a:off x="1979712" y="2708920"/>
            <a:ext cx="864096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707904" y="4077072"/>
            <a:ext cx="1008112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139952" y="5373216"/>
            <a:ext cx="360040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940060" y="2780928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236296" y="4077072"/>
            <a:ext cx="1008112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123728" y="4509120"/>
            <a:ext cx="792088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15616" y="4509120"/>
            <a:ext cx="432048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再生核希尔伯特空间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半正定核的特征空间，叫做再生核希尔伯特空间            。</a:t>
            </a:r>
            <a:endParaRPr lang="en-US" altLang="zh-CN" b="1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定理如下。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/>
              <a:t>       是输入空间，               是半正定核，                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        </a:t>
            </a:r>
            <a:r>
              <a:rPr lang="zh-CN" altLang="en-US" b="1" dirty="0" smtClean="0"/>
              <a:t>是 核函数                                的映射空间，</a:t>
            </a:r>
            <a:endParaRPr lang="en-US" altLang="zh-CN" b="1" dirty="0" smtClean="0"/>
          </a:p>
          <a:p>
            <a:r>
              <a:rPr lang="zh-CN" altLang="en-US" b="1" dirty="0" smtClean="0"/>
              <a:t>证明：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70</a:t>
            </a:fld>
            <a:endParaRPr lang="zh-CN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400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89040"/>
            <a:ext cx="514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89040"/>
            <a:ext cx="2714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941168"/>
            <a:ext cx="3019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132856"/>
            <a:ext cx="847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552" y="5592142"/>
            <a:ext cx="7956376" cy="10772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即要证明：核函数等同于先做特征映射，再做点积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60232" y="3806293"/>
            <a:ext cx="1728192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051720" y="3789040"/>
            <a:ext cx="1368152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724128" y="3178470"/>
            <a:ext cx="1656184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首先，定义映射空间的叠加性。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71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证   明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92088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（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）定义        是由</a:t>
            </a:r>
            <a:r>
              <a:rPr lang="zh-CN" altLang="en-US" b="1" dirty="0" smtClean="0">
                <a:solidFill>
                  <a:srgbClr val="FF0000"/>
                </a:solidFill>
              </a:rPr>
              <a:t>核函数</a:t>
            </a:r>
            <a:r>
              <a:rPr lang="zh-CN" altLang="en-US" b="1" dirty="0" smtClean="0"/>
              <a:t>                          生成的</a:t>
            </a:r>
            <a:r>
              <a:rPr lang="zh-CN" altLang="en-US" b="1" dirty="0" smtClean="0">
                <a:solidFill>
                  <a:srgbClr val="FF0000"/>
                </a:solidFill>
              </a:rPr>
              <a:t>线性子空间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zh-CN" altLang="en-US" b="1" dirty="0" smtClean="0"/>
              <a:t>令核函数</a:t>
            </a:r>
            <a:endParaRPr lang="en-US" altLang="zh-CN" b="1" dirty="0" smtClean="0"/>
          </a:p>
          <a:p>
            <a:r>
              <a:rPr lang="zh-CN" altLang="en-US" b="1" dirty="0" smtClean="0"/>
              <a:t>则子空间                   表示为：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72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92696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893" y="620688"/>
            <a:ext cx="2276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700808"/>
            <a:ext cx="2600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307352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065612"/>
            <a:ext cx="6248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19672" y="3140968"/>
            <a:ext cx="6840760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映射空间：定义为核函数的加权叠加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32240" y="4209628"/>
            <a:ext cx="288032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83968" y="4353644"/>
            <a:ext cx="216024" cy="2880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7704" y="548680"/>
            <a:ext cx="936104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然后，将映射空间的“点积”定义为：核函数的“两次”加权叠加。</a:t>
            </a:r>
          </a:p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824" y="188640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（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）定义映射空间的“点积”的操作，        如下：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74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17240"/>
            <a:ext cx="1038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69368"/>
            <a:ext cx="72771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3528" y="5301208"/>
            <a:ext cx="8604448" cy="1077218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映射空间的“点积”定义为：核函数的“两次”加权叠加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39952" y="2564904"/>
            <a:ext cx="72008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308304" y="2564904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139952" y="3717032"/>
            <a:ext cx="72008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249312" y="3717032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547664" y="188640"/>
            <a:ext cx="936104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55576" y="1412776"/>
            <a:ext cx="4752528" cy="10801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31604" y="760856"/>
            <a:ext cx="7380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两次加权的系数</a:t>
            </a:r>
            <a:r>
              <a:rPr lang="el-GR" altLang="zh-CN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α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和</a:t>
            </a:r>
            <a:r>
              <a:rPr lang="el-GR" altLang="zh-CN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β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，可合并在一个乘积项中，并将求和符号</a:t>
            </a:r>
            <a:r>
              <a:rPr lang="zh-CN" altLang="en-US" sz="2000" b="1" dirty="0" smtClean="0">
                <a:solidFill>
                  <a:srgbClr val="0070C0"/>
                </a:solidFill>
                <a:latin typeface="新宋体"/>
                <a:ea typeface="新宋体"/>
              </a:rPr>
              <a:t>∑写一次。（后面会用到这种形式）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18" grpId="0"/>
      <p:bldP spid="18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接下来，证明点积操作的性质。</a:t>
            </a:r>
            <a:endParaRPr lang="en-US" altLang="zh-CN" b="1" dirty="0" smtClean="0"/>
          </a:p>
          <a:p>
            <a:r>
              <a:rPr lang="zh-CN" altLang="en-US" b="1" dirty="0" smtClean="0"/>
              <a:t>也就是</a:t>
            </a:r>
            <a:r>
              <a:rPr lang="zh-CN" altLang="en-US" b="1" dirty="0" smtClean="0">
                <a:solidFill>
                  <a:srgbClr val="FF0000"/>
                </a:solidFill>
              </a:rPr>
              <a:t>映射空间点积</a:t>
            </a:r>
            <a:r>
              <a:rPr lang="zh-CN" altLang="en-US" b="1" dirty="0" smtClean="0"/>
              <a:t>的</a:t>
            </a:r>
            <a:r>
              <a:rPr lang="zh-CN" altLang="en-US" b="1" dirty="0" smtClean="0">
                <a:solidFill>
                  <a:srgbClr val="FF0000"/>
                </a:solidFill>
              </a:rPr>
              <a:t>对称性</a:t>
            </a:r>
            <a:r>
              <a:rPr lang="zh-CN" altLang="en-US" b="1" dirty="0" smtClean="0"/>
              <a:t>，</a:t>
            </a:r>
            <a:r>
              <a:rPr lang="zh-CN" altLang="en-US" b="1" dirty="0" smtClean="0">
                <a:solidFill>
                  <a:srgbClr val="FF0000"/>
                </a:solidFill>
              </a:rPr>
              <a:t>线性</a:t>
            </a:r>
            <a:r>
              <a:rPr lang="zh-CN" altLang="en-US" b="1" dirty="0" smtClean="0"/>
              <a:t>，以及</a:t>
            </a:r>
            <a:r>
              <a:rPr lang="zh-CN" altLang="en-US" b="1" dirty="0" smtClean="0">
                <a:solidFill>
                  <a:srgbClr val="FF0000"/>
                </a:solidFill>
              </a:rPr>
              <a:t>非负性</a:t>
            </a:r>
            <a:r>
              <a:rPr lang="zh-CN" altLang="en-US" b="1" dirty="0" smtClean="0"/>
              <a:t>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5401816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）证明                 满足点积的性质。</a:t>
            </a:r>
            <a:endParaRPr lang="en-US" altLang="zh-CN" b="1" dirty="0" smtClean="0"/>
          </a:p>
          <a:p>
            <a:r>
              <a:rPr lang="zh-CN" altLang="en-US" b="1" dirty="0" smtClean="0"/>
              <a:t>对称性：</a:t>
            </a:r>
            <a:endParaRPr lang="en-US" altLang="zh-CN" b="1" dirty="0" smtClean="0"/>
          </a:p>
          <a:p>
            <a:r>
              <a:rPr lang="zh-CN" altLang="en-US" b="1" dirty="0" smtClean="0"/>
              <a:t>线性：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由于</a:t>
            </a:r>
            <a:r>
              <a:rPr lang="en-US" altLang="zh-CN" b="1" dirty="0" smtClean="0"/>
              <a:t>               </a:t>
            </a:r>
            <a:r>
              <a:rPr lang="zh-CN" altLang="en-US" b="1" dirty="0" smtClean="0"/>
              <a:t>是半正定的，所以：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因此，            满足“点积”性质。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76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84784"/>
            <a:ext cx="990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060848"/>
            <a:ext cx="2457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564904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212976"/>
            <a:ext cx="2200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789040"/>
            <a:ext cx="11525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437112"/>
            <a:ext cx="51720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27838" y="6109338"/>
            <a:ext cx="1095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827584" y="2060848"/>
            <a:ext cx="1368152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27584" y="2708920"/>
            <a:ext cx="936104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724128" y="4509120"/>
            <a:ext cx="864096" cy="5760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259632" y="4551632"/>
            <a:ext cx="1107884" cy="6480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95536" y="116632"/>
            <a:ext cx="8496944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利用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映射空间</a:t>
            </a:r>
            <a:r>
              <a:rPr lang="zh-CN" altLang="en-US" sz="3200" b="1" dirty="0" smtClean="0"/>
              <a:t>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叠加</a:t>
            </a:r>
            <a:r>
              <a:rPr lang="zh-CN" altLang="en-US" sz="3200" b="1" dirty="0" smtClean="0"/>
              <a:t>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点积</a:t>
            </a:r>
            <a:r>
              <a:rPr lang="zh-CN" altLang="en-US" sz="3200" b="1" dirty="0" smtClean="0"/>
              <a:t>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定义</a:t>
            </a:r>
            <a:r>
              <a:rPr lang="zh-CN" altLang="en-US" sz="3200" b="1" dirty="0" smtClean="0"/>
              <a:t>，来证明如下性质。</a:t>
            </a:r>
            <a:endParaRPr lang="zh-CN" altLang="en-US" sz="3200" b="1" dirty="0"/>
          </a:p>
        </p:txBody>
      </p:sp>
      <p:sp>
        <p:nvSpPr>
          <p:cNvPr id="17" name="矩形 16"/>
          <p:cNvSpPr/>
          <p:nvPr/>
        </p:nvSpPr>
        <p:spPr>
          <a:xfrm>
            <a:off x="6973237" y="4613066"/>
            <a:ext cx="1991251" cy="70788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二次型的非负性，推出内积非负</a:t>
            </a:r>
            <a:endParaRPr lang="zh-CN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4523214" y="3226767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线性：可提取常数，可拆分加法。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44105" y="5517232"/>
            <a:ext cx="544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映射空间的内积：是核函数的两次加权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04248" y="5517232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（内积的该形式，后面的证明会用到）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最后证明：半正定核的再生性。</a:t>
            </a:r>
            <a:endParaRPr lang="en-US" altLang="zh-CN" b="1" dirty="0" smtClean="0"/>
          </a:p>
          <a:p>
            <a:r>
              <a:rPr lang="zh-CN" altLang="en-US" b="1" dirty="0" smtClean="0"/>
              <a:t>我们利用</a:t>
            </a:r>
            <a:r>
              <a:rPr lang="zh-CN" altLang="en-US" b="1" dirty="0" smtClean="0">
                <a:solidFill>
                  <a:srgbClr val="FF0000"/>
                </a:solidFill>
              </a:rPr>
              <a:t>映射空间的叠加性</a:t>
            </a:r>
            <a:r>
              <a:rPr lang="zh-CN" altLang="en-US" b="1" dirty="0" smtClean="0"/>
              <a:t>，来证明半正定核的</a:t>
            </a:r>
            <a:r>
              <a:rPr lang="zh-CN" altLang="en-US" b="1" dirty="0" smtClean="0">
                <a:solidFill>
                  <a:srgbClr val="FF0000"/>
                </a:solidFill>
              </a:rPr>
              <a:t>再生性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zh-CN" altLang="en-US" b="1" dirty="0" smtClean="0"/>
              <a:t>由再生性，得到映射空间的点积，等于一个映射空间。</a:t>
            </a:r>
            <a:endParaRPr lang="en-US" altLang="zh-CN" b="1" dirty="0" smtClean="0"/>
          </a:p>
          <a:p>
            <a:r>
              <a:rPr lang="zh-CN" altLang="en-US" b="1" dirty="0" smtClean="0"/>
              <a:t>由于半正定核是</a:t>
            </a:r>
            <a:r>
              <a:rPr lang="zh-CN" altLang="en-US" b="1" dirty="0" smtClean="0">
                <a:solidFill>
                  <a:srgbClr val="FF0000"/>
                </a:solidFill>
              </a:rPr>
              <a:t>对称函数</a:t>
            </a:r>
            <a:r>
              <a:rPr lang="zh-CN" altLang="en-US" b="1" dirty="0" smtClean="0"/>
              <a:t>，因此证明了：核函数，等同于先做映射，再做点积。</a:t>
            </a:r>
          </a:p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816" y="116632"/>
            <a:ext cx="8229600" cy="7128792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 smtClean="0"/>
              <a:t>（</a:t>
            </a:r>
            <a:r>
              <a:rPr lang="en-US" altLang="zh-CN" b="1" dirty="0" smtClean="0"/>
              <a:t>4</a:t>
            </a:r>
            <a:r>
              <a:rPr lang="zh-CN" altLang="en-US" b="1" dirty="0" smtClean="0"/>
              <a:t>）证明再生性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令</a:t>
            </a:r>
            <a:endParaRPr lang="en-US" altLang="zh-CN" b="1" dirty="0" smtClean="0"/>
          </a:p>
          <a:p>
            <a:r>
              <a:rPr lang="zh-CN" altLang="en-US" b="1" dirty="0" smtClean="0"/>
              <a:t>所以，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证毕。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78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79512"/>
            <a:ext cx="8048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5724128" y="620688"/>
            <a:ext cx="1008112" cy="576064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860032" y="1700808"/>
            <a:ext cx="1080120" cy="576064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996952"/>
            <a:ext cx="2152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7812360" y="620688"/>
            <a:ext cx="1008112" cy="576064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21088"/>
            <a:ext cx="6496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6372200" y="1700808"/>
            <a:ext cx="792088" cy="57606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139952" y="4221088"/>
            <a:ext cx="792088" cy="57606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220072" y="4221088"/>
            <a:ext cx="1080120" cy="576064"/>
          </a:xfrm>
          <a:prstGeom prst="rect">
            <a:avLst/>
          </a:prstGeom>
          <a:noFill/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5220072" y="5013176"/>
            <a:ext cx="25202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226216" y="692696"/>
            <a:ext cx="401568" cy="57606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804248" y="476672"/>
            <a:ext cx="2160240" cy="115212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427984" y="692696"/>
            <a:ext cx="648072" cy="57606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619672" y="2996952"/>
            <a:ext cx="792088" cy="57606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218852" y="4221088"/>
            <a:ext cx="2520280" cy="576064"/>
          </a:xfrm>
          <a:prstGeom prst="rect">
            <a:avLst/>
          </a:prstGeom>
          <a:noFill/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95936" y="3183359"/>
            <a:ext cx="5203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将映射空间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f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，用具体的核函数表示。</a:t>
            </a:r>
            <a:endParaRPr lang="en-US" altLang="zh-CN" sz="2400" b="1" dirty="0" smtClean="0">
              <a:solidFill>
                <a:srgbClr val="00B0F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55576" y="486916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根据上一个公式的结论，映射空间的内积，等于一个映射空间，并用核函数表示。</a:t>
            </a:r>
            <a:endParaRPr lang="en-US" altLang="zh-CN" sz="2400" b="1" dirty="0" smtClean="0">
              <a:solidFill>
                <a:srgbClr val="00B0F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48064" y="5171708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由于核函数是半正定核，具有对称性，则证明了：核函数等于先做映射，再做内积。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427984" y="0"/>
            <a:ext cx="461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映射空间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f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，写成核函数的叠加。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0040" y="2564904"/>
            <a:ext cx="608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将两次映射，写成核函数。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28184" y="2276872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将核函数的叠加，写为新的映射空间。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71800" y="2996952"/>
            <a:ext cx="1080120" cy="576064"/>
          </a:xfrm>
          <a:prstGeom prst="rect">
            <a:avLst/>
          </a:prstGeom>
          <a:noFill/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5" grpId="0" animBg="1"/>
      <p:bldP spid="27" grpId="0" animBg="1"/>
      <p:bldP spid="30" grpId="0" animBg="1"/>
      <p:bldP spid="22" grpId="0" animBg="1"/>
      <p:bldP spid="24" grpId="0" animBg="1"/>
      <p:bldP spid="26" grpId="0" animBg="1"/>
      <p:bldP spid="29" grpId="0" animBg="1"/>
      <p:bldP spid="33" grpId="0" animBg="1"/>
      <p:bldP spid="23" grpId="0"/>
      <p:bldP spid="35" grpId="0"/>
      <p:bldP spid="36" grpId="0"/>
      <p:bldP spid="38" grpId="0"/>
      <p:bldP spid="39" grpId="0"/>
      <p:bldP spid="40" grpId="0"/>
      <p:bldP spid="2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下面介绍柯西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施瓦兹引理。</a:t>
            </a:r>
            <a:endParaRPr lang="en-US" altLang="zh-CN" b="1" dirty="0" smtClean="0"/>
          </a:p>
          <a:p>
            <a:r>
              <a:rPr lang="zh-CN" altLang="en-US" b="1" dirty="0" smtClean="0"/>
              <a:t>也就是，两个向量的点积的绝对值，小于等于两个向量各自二范数的乘积。</a:t>
            </a:r>
            <a:endParaRPr lang="en-US" altLang="zh-CN" b="1" dirty="0" smtClean="0"/>
          </a:p>
          <a:p>
            <a:r>
              <a:rPr lang="zh-CN" altLang="en-US" b="1" dirty="0" smtClean="0"/>
              <a:t>并做证明。</a:t>
            </a:r>
            <a:endParaRPr lang="en-US" altLang="zh-CN" b="1" dirty="0" smtClean="0"/>
          </a:p>
          <a:p>
            <a:r>
              <a:rPr lang="zh-CN" altLang="en-US" b="1" dirty="0" smtClean="0"/>
              <a:t>首先，应用内积的运算性质，来展开内积运算表达式。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凸函数和凹函数的关系</a:t>
            </a:r>
            <a:endParaRPr lang="zh-CN" alt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75" y="1976799"/>
            <a:ext cx="8726805" cy="282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475656" y="2708920"/>
            <a:ext cx="2520280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076056" y="2708920"/>
            <a:ext cx="2304256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9552" y="3789040"/>
            <a:ext cx="2592288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835696" y="4365104"/>
            <a:ext cx="2160240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Cauchy-Schwartz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引理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已知                             ，有：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证明：</a:t>
            </a:r>
            <a:endParaRPr lang="en-US" altLang="zh-CN" b="1" dirty="0" smtClean="0"/>
          </a:p>
          <a:p>
            <a:r>
              <a:rPr lang="zh-CN" altLang="en-US" b="1" dirty="0" smtClean="0"/>
              <a:t>如果 </a:t>
            </a:r>
            <a:endParaRPr lang="en-US" altLang="zh-CN" b="1" dirty="0" smtClean="0"/>
          </a:p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80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20888"/>
            <a:ext cx="3086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628800"/>
            <a:ext cx="2362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005064"/>
            <a:ext cx="2038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830291"/>
            <a:ext cx="3457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694387"/>
            <a:ext cx="6477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311749"/>
            <a:ext cx="2533650" cy="11334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4932040" y="3519661"/>
            <a:ext cx="3892412" cy="58477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利用内积的运算性质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691680" y="5517232"/>
            <a:ext cx="25202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691680" y="130069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二范数，等于内积的平方根。</a:t>
            </a:r>
            <a:endParaRPr lang="en-US" altLang="zh-CN" sz="2000" b="1" dirty="0" smtClean="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91680" y="6309320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通过提取常数：负的</a:t>
            </a:r>
            <a:r>
              <a:rPr lang="el-GR" altLang="zh-CN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λ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，拆分加法，得到四个内积项。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33872" y="2956882"/>
            <a:ext cx="5814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要求证明：内积的绝对值，小于等于二范数的乘积。</a:t>
            </a:r>
            <a:endParaRPr lang="en-US" altLang="zh-CN" sz="2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然后，做参数</a:t>
            </a:r>
            <a:r>
              <a:rPr lang="el-GR" altLang="zh-CN" b="1" dirty="0" smtClean="0">
                <a:latin typeface="Times New Roman"/>
                <a:cs typeface="Times New Roman"/>
              </a:rPr>
              <a:t>λ</a:t>
            </a:r>
            <a:r>
              <a:rPr lang="zh-CN" altLang="en-US" b="1" dirty="0" smtClean="0"/>
              <a:t>的代换。</a:t>
            </a:r>
            <a:endParaRPr lang="en-US" altLang="zh-CN" b="1" dirty="0" smtClean="0"/>
          </a:p>
          <a:p>
            <a:r>
              <a:rPr lang="zh-CN" altLang="en-US" b="1" dirty="0" smtClean="0"/>
              <a:t>并利用内积的交换律，推出不等式。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令</a:t>
            </a:r>
            <a:endParaRPr lang="en-US" altLang="zh-CN" dirty="0" smtClean="0"/>
          </a:p>
          <a:p>
            <a:r>
              <a:rPr lang="zh-CN" altLang="en-US" dirty="0" smtClean="0"/>
              <a:t>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82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400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6467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24944"/>
            <a:ext cx="83915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2123728" y="2852936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750416" y="2852936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491880" y="4221088"/>
            <a:ext cx="3384376" cy="1224136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932040" y="5528845"/>
            <a:ext cx="1693092" cy="492443"/>
          </a:xfrm>
          <a:prstGeom prst="rect">
            <a:avLst/>
          </a:prstGeom>
          <a:ln w="25400">
            <a:noFill/>
          </a:ln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rgbClr val="00B0F0"/>
                </a:solidFill>
              </a:rPr>
              <a:t>抵消，为</a:t>
            </a:r>
            <a:r>
              <a:rPr lang="en-US" altLang="zh-CN" sz="2600" b="1" dirty="0" smtClean="0">
                <a:solidFill>
                  <a:srgbClr val="00B0F0"/>
                </a:solidFill>
              </a:rPr>
              <a:t>0</a:t>
            </a:r>
            <a:endParaRPr lang="zh-CN" altLang="en-US" sz="2600" dirty="0">
              <a:solidFill>
                <a:srgbClr val="00B0F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23928" y="2996952"/>
            <a:ext cx="1080120" cy="5040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76056" y="3284984"/>
            <a:ext cx="936104" cy="5040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966440" y="4293096"/>
            <a:ext cx="1152128" cy="5040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948264" y="2564904"/>
            <a:ext cx="2448272" cy="492443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00B0F0"/>
                </a:solidFill>
              </a:rPr>
              <a:t>内积交换律</a:t>
            </a:r>
            <a:endParaRPr lang="zh-CN" altLang="en-US" sz="2600" b="1" dirty="0">
              <a:solidFill>
                <a:srgbClr val="00B0F0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83568" y="2060848"/>
            <a:ext cx="360040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27584" y="6669360"/>
            <a:ext cx="2736304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16016" y="17992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①</a:t>
            </a:r>
            <a:endParaRPr lang="zh-CN" altLang="en-US" sz="3200" dirty="0"/>
          </a:p>
        </p:txBody>
      </p:sp>
      <p:sp>
        <p:nvSpPr>
          <p:cNvPr id="22" name="矩形 21"/>
          <p:cNvSpPr/>
          <p:nvPr/>
        </p:nvSpPr>
        <p:spPr>
          <a:xfrm>
            <a:off x="2051720" y="1916832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②</a:t>
            </a:r>
            <a:endParaRPr lang="zh-CN" altLang="en-US" sz="3200" dirty="0"/>
          </a:p>
        </p:txBody>
      </p:sp>
      <p:sp>
        <p:nvSpPr>
          <p:cNvPr id="23" name="矩形 22"/>
          <p:cNvSpPr/>
          <p:nvPr/>
        </p:nvSpPr>
        <p:spPr>
          <a:xfrm>
            <a:off x="5004048" y="270892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③</a:t>
            </a:r>
            <a:endParaRPr lang="zh-CN" altLang="en-US" sz="3200" dirty="0"/>
          </a:p>
        </p:txBody>
      </p:sp>
      <p:sp>
        <p:nvSpPr>
          <p:cNvPr id="24" name="矩形 23"/>
          <p:cNvSpPr/>
          <p:nvPr/>
        </p:nvSpPr>
        <p:spPr>
          <a:xfrm>
            <a:off x="4139952" y="1844824"/>
            <a:ext cx="2448272" cy="492443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00B0F0"/>
                </a:solidFill>
              </a:rPr>
              <a:t>代入</a:t>
            </a:r>
            <a:r>
              <a:rPr lang="el-GR" altLang="zh-CN" sz="26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λ</a:t>
            </a:r>
            <a:endParaRPr lang="zh-CN" altLang="en-US" sz="2600" b="1" dirty="0">
              <a:solidFill>
                <a:srgbClr val="00B0F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436096" y="188640"/>
            <a:ext cx="2448272" cy="492443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00B0F0"/>
                </a:solidFill>
              </a:rPr>
              <a:t>对</a:t>
            </a:r>
            <a:r>
              <a:rPr lang="el-GR" altLang="zh-CN" sz="26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λ</a:t>
            </a:r>
            <a:r>
              <a:rPr lang="zh-CN" altLang="en-US" sz="2600" b="1" dirty="0" smtClean="0">
                <a:solidFill>
                  <a:srgbClr val="00B0F0"/>
                </a:solidFill>
              </a:rPr>
              <a:t>赋值</a:t>
            </a:r>
            <a:endParaRPr lang="zh-CN" altLang="en-US" sz="2600" b="1" dirty="0">
              <a:solidFill>
                <a:srgbClr val="00B0F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27984" y="547973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④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最后，进行不等式的左右变换。</a:t>
            </a:r>
            <a:endParaRPr lang="en-US" altLang="zh-CN" b="1" dirty="0" smtClean="0"/>
          </a:p>
          <a:p>
            <a:r>
              <a:rPr lang="zh-CN" altLang="en-US" b="1" dirty="0" smtClean="0"/>
              <a:t>并对不等式的左右两边，开平方。</a:t>
            </a:r>
            <a:endParaRPr lang="en-US" altLang="zh-CN" b="1" dirty="0" smtClean="0"/>
          </a:p>
          <a:p>
            <a:r>
              <a:rPr lang="zh-CN" altLang="en-US" b="1" dirty="0" smtClean="0"/>
              <a:t>即证明了：两个向量的点积的绝对值，小于等于两个向量各自二范数的乘积。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84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842" y="1124744"/>
            <a:ext cx="3267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9778" y="2694434"/>
            <a:ext cx="43243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9778" y="3726929"/>
            <a:ext cx="3448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/>
          <p:nvPr/>
        </p:nvCxnSpPr>
        <p:spPr>
          <a:xfrm>
            <a:off x="1975842" y="2276872"/>
            <a:ext cx="3384376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2008" y="5206003"/>
            <a:ext cx="8964488" cy="58477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证明了：内积的绝对值，小于等于二范数的乘积。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363053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⑥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68" y="269743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⑤</a:t>
            </a:r>
            <a:endParaRPr lang="zh-CN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6660232" y="2766442"/>
            <a:ext cx="1524776" cy="492443"/>
          </a:xfrm>
          <a:prstGeom prst="rect">
            <a:avLst/>
          </a:prstGeom>
          <a:ln w="25400">
            <a:noFill/>
          </a:ln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rgbClr val="00B0F0"/>
                </a:solidFill>
              </a:rPr>
              <a:t>去掉分母</a:t>
            </a:r>
            <a:endParaRPr lang="zh-CN" altLang="en-US" sz="2600" dirty="0">
              <a:solidFill>
                <a:srgbClr val="00B0F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60232" y="3714159"/>
            <a:ext cx="1524776" cy="492443"/>
          </a:xfrm>
          <a:prstGeom prst="rect">
            <a:avLst/>
          </a:prstGeom>
          <a:ln w="25400">
            <a:noFill/>
          </a:ln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rgbClr val="00B0F0"/>
                </a:solidFill>
              </a:rPr>
              <a:t>开平方根</a:t>
            </a:r>
            <a:endParaRPr lang="zh-CN" altLang="en-US" sz="2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  <p:bldP spid="12" grpId="0"/>
      <p:bldP spid="1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下面介绍半正定核的</a:t>
            </a:r>
            <a:r>
              <a:rPr lang="en-US" altLang="zh-CN" b="1" dirty="0" smtClean="0"/>
              <a:t>4</a:t>
            </a:r>
            <a:r>
              <a:rPr lang="zh-CN" altLang="en-US" b="1" dirty="0" smtClean="0"/>
              <a:t>个推论。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86</a:t>
            </a:fld>
            <a:endParaRPr lang="zh-CN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060249"/>
            <a:ext cx="6048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915816" y="1548081"/>
            <a:ext cx="5952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</a:rPr>
              <a:t>元素：半正定核（可做核函数）</a:t>
            </a:r>
            <a:endParaRPr lang="zh-CN" altLang="en-US" sz="3200" dirty="0">
              <a:solidFill>
                <a:srgbClr val="00B0F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5436513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半正定矩阵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763688" y="4428401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923928" y="2132856"/>
            <a:ext cx="0" cy="100811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基于半正定核的“推论</a:t>
            </a:r>
            <a:r>
              <a:rPr lang="en-US" altLang="zh-CN" b="1" dirty="0" smtClean="0"/>
              <a:t>1 -4</a:t>
            </a:r>
            <a:r>
              <a:rPr lang="zh-CN" altLang="en-US" b="1" dirty="0" smtClean="0"/>
              <a:t>”</a:t>
            </a:r>
            <a:endParaRPr lang="zh-CN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3059832" y="3212976"/>
            <a:ext cx="1584176" cy="576064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下面介绍</a:t>
            </a:r>
            <a:r>
              <a:rPr lang="zh-CN" altLang="en-US" b="1" dirty="0" smtClean="0">
                <a:solidFill>
                  <a:srgbClr val="FF0000"/>
                </a:solidFill>
              </a:rPr>
              <a:t>推论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 smtClean="0"/>
              <a:t>：如果</a:t>
            </a:r>
            <a:r>
              <a:rPr lang="zh-CN" altLang="en-US" b="1" dirty="0" smtClean="0">
                <a:solidFill>
                  <a:srgbClr val="FF0000"/>
                </a:solidFill>
              </a:rPr>
              <a:t>核函数</a:t>
            </a:r>
            <a:r>
              <a:rPr lang="zh-CN" altLang="en-US" b="1" dirty="0" smtClean="0"/>
              <a:t>是一个</a:t>
            </a:r>
            <a:r>
              <a:rPr lang="zh-CN" altLang="en-US" b="1" dirty="0" smtClean="0">
                <a:solidFill>
                  <a:srgbClr val="FF0000"/>
                </a:solidFill>
              </a:rPr>
              <a:t>正的常值</a:t>
            </a:r>
            <a:r>
              <a:rPr lang="zh-CN" altLang="en-US" b="1" dirty="0" smtClean="0"/>
              <a:t>函数，并且核函数是</a:t>
            </a:r>
            <a:r>
              <a:rPr lang="zh-CN" altLang="en-US" b="1" dirty="0" smtClean="0">
                <a:solidFill>
                  <a:srgbClr val="FF0000"/>
                </a:solidFill>
              </a:rPr>
              <a:t>对称</a:t>
            </a:r>
            <a:r>
              <a:rPr lang="zh-CN" altLang="en-US" b="1" dirty="0" smtClean="0"/>
              <a:t>函数的，那么核函数是</a:t>
            </a:r>
            <a:r>
              <a:rPr lang="zh-CN" altLang="en-US" b="1" dirty="0" smtClean="0">
                <a:solidFill>
                  <a:srgbClr val="FF0000"/>
                </a:solidFill>
              </a:rPr>
              <a:t>半正定</a:t>
            </a:r>
            <a:r>
              <a:rPr lang="zh-CN" altLang="en-US" b="1" dirty="0" smtClean="0"/>
              <a:t>的。</a:t>
            </a:r>
            <a:endParaRPr lang="en-US" altLang="zh-CN" b="1" dirty="0" smtClean="0"/>
          </a:p>
          <a:p>
            <a:r>
              <a:rPr lang="zh-CN" altLang="en-US" b="1" dirty="0" smtClean="0"/>
              <a:t>证明推论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zh-CN" altLang="en-US" b="1" dirty="0" smtClean="0"/>
              <a:t>首先，构造一个核矩阵。并证明核矩阵，是半正定的。</a:t>
            </a:r>
            <a:endParaRPr lang="en-US" altLang="zh-CN" b="1" dirty="0" smtClean="0"/>
          </a:p>
          <a:p>
            <a:r>
              <a:rPr lang="zh-CN" altLang="en-US" b="1" dirty="0" smtClean="0"/>
              <a:t>因此，核矩阵的一个分量，即核函数，是半正定的。</a:t>
            </a:r>
            <a:endParaRPr lang="en-US" altLang="zh-CN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672" y="260648"/>
            <a:ext cx="8686800" cy="115699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推论</a:t>
            </a:r>
            <a:r>
              <a:rPr lang="en-US" altLang="zh-CN" b="1" dirty="0" smtClean="0"/>
              <a:t>1 </a:t>
            </a:r>
            <a:r>
              <a:rPr lang="zh-CN" altLang="en-US" b="1" dirty="0" smtClean="0"/>
              <a:t>核函数的值为一个正的常数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              是一个</a:t>
            </a:r>
            <a:r>
              <a:rPr lang="zh-CN" altLang="en-US" b="1" dirty="0" smtClean="0">
                <a:solidFill>
                  <a:srgbClr val="FF0000"/>
                </a:solidFill>
              </a:rPr>
              <a:t>实数</a:t>
            </a:r>
            <a:r>
              <a:rPr lang="zh-CN" altLang="en-US" b="1" dirty="0" smtClean="0"/>
              <a:t>值的</a:t>
            </a:r>
            <a:r>
              <a:rPr lang="zh-CN" altLang="en-US" b="1" dirty="0" smtClean="0">
                <a:solidFill>
                  <a:srgbClr val="FF0000"/>
                </a:solidFill>
              </a:rPr>
              <a:t>对称</a:t>
            </a:r>
            <a:r>
              <a:rPr lang="zh-CN" altLang="en-US" b="1" dirty="0" smtClean="0"/>
              <a:t>函数，</a:t>
            </a:r>
            <a:endParaRPr lang="en-US" altLang="zh-CN" b="1" dirty="0" smtClean="0"/>
          </a:p>
          <a:p>
            <a:r>
              <a:rPr lang="zh-CN" altLang="en-US" b="1" dirty="0" smtClean="0"/>
              <a:t>如果</a:t>
            </a:r>
            <a:endParaRPr lang="en-US" altLang="zh-CN" b="1" dirty="0" smtClean="0"/>
          </a:p>
          <a:p>
            <a:r>
              <a:rPr lang="zh-CN" altLang="en-US" b="1" dirty="0" smtClean="0"/>
              <a:t>则               是</a:t>
            </a:r>
            <a:r>
              <a:rPr lang="zh-CN" altLang="en-US" b="1" dirty="0" smtClean="0">
                <a:solidFill>
                  <a:srgbClr val="FF0000"/>
                </a:solidFill>
              </a:rPr>
              <a:t>半正定</a:t>
            </a:r>
            <a:r>
              <a:rPr lang="zh-CN" altLang="en-US" b="1" dirty="0" smtClean="0"/>
              <a:t>的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证明：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88</a:t>
            </a:fld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1152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204864"/>
            <a:ext cx="3019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810424"/>
            <a:ext cx="1162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869160"/>
            <a:ext cx="5705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3491880" y="2708920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444208" y="1268760"/>
            <a:ext cx="21602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9552" y="6063679"/>
            <a:ext cx="7220246" cy="46166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核矩阵，等于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维的列向量，乘以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维的行向量相乘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83768" y="4335487"/>
            <a:ext cx="5287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用根号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a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组成的向量，来构造核矩阵。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因此，                是半正定的。</a:t>
            </a:r>
            <a:endParaRPr lang="en-US" altLang="zh-CN" b="1" dirty="0" smtClean="0"/>
          </a:p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89</a:t>
            </a:fld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496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542259"/>
            <a:ext cx="1171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699792" y="1196752"/>
            <a:ext cx="4536504" cy="504056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339752" y="2276872"/>
            <a:ext cx="2808312" cy="504056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364088" y="2276872"/>
            <a:ext cx="2664296" cy="504056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23528" y="33265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利用核矩阵，构造二次型（左乘行向量，右乘列向量）。</a:t>
            </a:r>
            <a:endParaRPr lang="en-US" altLang="zh-CN" sz="2400" b="1" dirty="0" smtClean="0">
              <a:solidFill>
                <a:srgbClr val="00B0F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07704" y="3429000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二次型，非负。因此，核矩阵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Km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是半正定的。</a:t>
            </a:r>
            <a:endParaRPr lang="en-US" altLang="zh-CN" sz="2400" b="1" dirty="0" smtClean="0">
              <a:solidFill>
                <a:srgbClr val="00B0F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592" y="5445224"/>
            <a:ext cx="3446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证明了：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K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是半正定核。</a:t>
            </a:r>
            <a:endParaRPr lang="en-US" altLang="zh-CN" sz="24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凸集和非凸集的示例</a:t>
            </a:r>
            <a:endParaRPr lang="zh-CN" alt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68127"/>
            <a:ext cx="770667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下面介绍</a:t>
            </a:r>
            <a:r>
              <a:rPr lang="zh-CN" altLang="en-US" b="1" dirty="0" smtClean="0">
                <a:solidFill>
                  <a:srgbClr val="FF0000"/>
                </a:solidFill>
              </a:rPr>
              <a:t>推论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en-US" b="1" dirty="0" smtClean="0"/>
              <a:t>：如果有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个半正定核</a:t>
            </a:r>
            <a:r>
              <a:rPr lang="zh-CN" altLang="en-US" b="1" dirty="0" smtClean="0"/>
              <a:t>，那么这两个半正定核的</a:t>
            </a:r>
            <a:r>
              <a:rPr lang="zh-CN" altLang="en-US" b="1" dirty="0" smtClean="0">
                <a:solidFill>
                  <a:srgbClr val="FF0000"/>
                </a:solidFill>
              </a:rPr>
              <a:t>正数加权</a:t>
            </a:r>
            <a:r>
              <a:rPr lang="zh-CN" altLang="en-US" b="1" dirty="0" smtClean="0"/>
              <a:t>，构成的</a:t>
            </a:r>
            <a:r>
              <a:rPr lang="zh-CN" altLang="en-US" b="1" dirty="0" smtClean="0">
                <a:solidFill>
                  <a:srgbClr val="FF0000"/>
                </a:solidFill>
              </a:rPr>
              <a:t>核</a:t>
            </a:r>
            <a:r>
              <a:rPr lang="zh-CN" altLang="en-US" b="1" dirty="0" smtClean="0"/>
              <a:t>，是</a:t>
            </a:r>
            <a:r>
              <a:rPr lang="zh-CN" altLang="en-US" b="1" dirty="0" smtClean="0">
                <a:solidFill>
                  <a:srgbClr val="FF0000"/>
                </a:solidFill>
              </a:rPr>
              <a:t>半正定</a:t>
            </a:r>
            <a:r>
              <a:rPr lang="zh-CN" altLang="en-US" b="1" dirty="0" smtClean="0"/>
              <a:t>的。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711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推论</a:t>
            </a:r>
            <a:r>
              <a:rPr lang="en-US" altLang="zh-CN" b="1" dirty="0" smtClean="0"/>
              <a:t>2 </a:t>
            </a:r>
            <a:r>
              <a:rPr lang="zh-CN" altLang="en-US" b="1" dirty="0" smtClean="0"/>
              <a:t>半正定核函数的正值线性组合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711" y="1010146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如果                 和                是</a:t>
            </a:r>
            <a:r>
              <a:rPr lang="zh-CN" altLang="en-US" b="1" dirty="0" smtClean="0">
                <a:solidFill>
                  <a:srgbClr val="FF0000"/>
                </a:solidFill>
              </a:rPr>
              <a:t>半正定核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r>
              <a:rPr lang="zh-CN" altLang="en-US" b="1" dirty="0" smtClean="0"/>
              <a:t>当</a:t>
            </a:r>
            <a:endParaRPr lang="en-US" altLang="zh-CN" b="1" dirty="0" smtClean="0"/>
          </a:p>
          <a:p>
            <a:r>
              <a:rPr lang="zh-CN" altLang="en-US" b="1" dirty="0" smtClean="0"/>
              <a:t>那么  </a:t>
            </a:r>
            <a:endParaRPr lang="en-US" altLang="zh-CN" b="1" dirty="0" smtClean="0"/>
          </a:p>
          <a:p>
            <a:r>
              <a:rPr lang="zh-CN" altLang="en-US" b="1" dirty="0" smtClean="0"/>
              <a:t>是</a:t>
            </a:r>
            <a:r>
              <a:rPr lang="zh-CN" altLang="en-US" b="1" dirty="0" smtClean="0">
                <a:solidFill>
                  <a:srgbClr val="FF0000"/>
                </a:solidFill>
              </a:rPr>
              <a:t>半正定</a:t>
            </a:r>
            <a:r>
              <a:rPr lang="zh-CN" altLang="en-US" b="1" dirty="0" smtClean="0"/>
              <a:t>的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证明：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91</a:t>
            </a:fld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649" y="1082990"/>
            <a:ext cx="1314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911" y="1038746"/>
            <a:ext cx="1323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5159" y="1686818"/>
            <a:ext cx="2438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1223" y="2190874"/>
            <a:ext cx="5505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71" y="4783162"/>
            <a:ext cx="8991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/>
        </p:nvCxnSpPr>
        <p:spPr>
          <a:xfrm>
            <a:off x="1303151" y="2190874"/>
            <a:ext cx="25202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27087" y="4927178"/>
            <a:ext cx="2376264" cy="576064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903551" y="4927178"/>
            <a:ext cx="648072" cy="576064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207807" y="4927178"/>
            <a:ext cx="576064" cy="576064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5496" y="4423122"/>
            <a:ext cx="5753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对正数加权构成的核矩阵，构造二次型。</a:t>
            </a:r>
            <a:endParaRPr lang="en-US" altLang="zh-CN" sz="2400" b="1" dirty="0" smtClean="0">
              <a:solidFill>
                <a:srgbClr val="00B0F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5079" y="564725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拆分加法。</a:t>
            </a:r>
            <a:endParaRPr lang="en-US" altLang="zh-CN" sz="2400" b="1" dirty="0" smtClean="0">
              <a:solidFill>
                <a:srgbClr val="00B0F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87824" y="5647258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单个核矩阵是半正定的，其二次型是非负的。</a:t>
            </a:r>
            <a:endParaRPr lang="en-US" altLang="zh-CN" sz="2400" b="1" dirty="0" smtClean="0">
              <a:solidFill>
                <a:srgbClr val="00B0F0"/>
              </a:solidFill>
            </a:endParaRPr>
          </a:p>
          <a:p>
            <a:r>
              <a:rPr lang="zh-CN" altLang="en-US" sz="2400" b="1" dirty="0" smtClean="0">
                <a:solidFill>
                  <a:srgbClr val="00B0F0"/>
                </a:solidFill>
              </a:rPr>
              <a:t>所以正数加权后的结果，非负。</a:t>
            </a:r>
            <a:endParaRPr lang="en-US" altLang="zh-CN" sz="2400" b="1" dirty="0" smtClean="0">
              <a:solidFill>
                <a:srgbClr val="00B0F0"/>
              </a:solidFill>
            </a:endParaRPr>
          </a:p>
          <a:p>
            <a:r>
              <a:rPr lang="zh-CN" altLang="en-US" sz="2400" b="1" dirty="0" smtClean="0">
                <a:solidFill>
                  <a:srgbClr val="00B0F0"/>
                </a:solidFill>
              </a:rPr>
              <a:t>加权后的核矩阵，半正定。核函数，半正定。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下面介绍</a:t>
            </a:r>
            <a:r>
              <a:rPr lang="zh-CN" altLang="en-US" b="1" dirty="0" smtClean="0">
                <a:solidFill>
                  <a:srgbClr val="FF0000"/>
                </a:solidFill>
              </a:rPr>
              <a:t>推论</a:t>
            </a:r>
            <a:r>
              <a:rPr lang="en-US" altLang="zh-CN" b="1" dirty="0" smtClean="0">
                <a:solidFill>
                  <a:srgbClr val="FF0000"/>
                </a:solidFill>
              </a:rPr>
              <a:t>3</a:t>
            </a:r>
            <a:r>
              <a:rPr lang="zh-CN" altLang="en-US" b="1" dirty="0" smtClean="0"/>
              <a:t>：如果存在一个</a:t>
            </a:r>
            <a:r>
              <a:rPr lang="zh-CN" altLang="en-US" b="1" dirty="0" smtClean="0">
                <a:solidFill>
                  <a:srgbClr val="FF0000"/>
                </a:solidFill>
              </a:rPr>
              <a:t>标量函数</a:t>
            </a:r>
            <a:r>
              <a:rPr lang="zh-CN" altLang="en-US" b="1" dirty="0" smtClean="0"/>
              <a:t>，那么由标量函数的</a:t>
            </a:r>
            <a:r>
              <a:rPr lang="zh-CN" altLang="en-US" b="1" dirty="0" smtClean="0">
                <a:solidFill>
                  <a:srgbClr val="FF0000"/>
                </a:solidFill>
              </a:rPr>
              <a:t>乘积</a:t>
            </a:r>
            <a:r>
              <a:rPr lang="zh-CN" altLang="en-US" b="1" dirty="0" smtClean="0"/>
              <a:t>，构成的</a:t>
            </a:r>
            <a:r>
              <a:rPr lang="zh-CN" altLang="en-US" b="1" dirty="0" smtClean="0">
                <a:solidFill>
                  <a:srgbClr val="FF0000"/>
                </a:solidFill>
              </a:rPr>
              <a:t>核</a:t>
            </a:r>
            <a:r>
              <a:rPr lang="zh-CN" altLang="en-US" b="1" dirty="0" smtClean="0"/>
              <a:t>，是</a:t>
            </a:r>
            <a:r>
              <a:rPr lang="zh-CN" altLang="en-US" b="1" dirty="0" smtClean="0">
                <a:solidFill>
                  <a:srgbClr val="FF0000"/>
                </a:solidFill>
              </a:rPr>
              <a:t>半正定</a:t>
            </a:r>
            <a:r>
              <a:rPr lang="zh-CN" altLang="en-US" b="1" dirty="0" smtClean="0"/>
              <a:t>的。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推论</a:t>
            </a:r>
            <a:r>
              <a:rPr lang="en-US" altLang="zh-CN" b="1" dirty="0" smtClean="0"/>
              <a:t>3 </a:t>
            </a:r>
            <a:r>
              <a:rPr lang="zh-CN" altLang="en-US" b="1" dirty="0" smtClean="0"/>
              <a:t>核函数可分解为相同标量函数的值相乘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如果             是一个</a:t>
            </a:r>
            <a:r>
              <a:rPr lang="zh-CN" altLang="en-US" b="1" dirty="0" smtClean="0">
                <a:solidFill>
                  <a:srgbClr val="FF0000"/>
                </a:solidFill>
              </a:rPr>
              <a:t>标量函数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/>
              <a:t>那么                                      是</a:t>
            </a:r>
            <a:r>
              <a:rPr lang="zh-CN" altLang="en-US" b="1" dirty="0" smtClean="0">
                <a:solidFill>
                  <a:srgbClr val="FF0000"/>
                </a:solidFill>
              </a:rPr>
              <a:t>半正定</a:t>
            </a:r>
            <a:r>
              <a:rPr lang="zh-CN" altLang="en-US" b="1" dirty="0" smtClean="0"/>
              <a:t>的</a:t>
            </a:r>
            <a:endParaRPr lang="en-US" altLang="zh-CN" b="1" dirty="0" smtClean="0"/>
          </a:p>
          <a:p>
            <a:endParaRPr lang="en-US" altLang="zh-CN" sz="1000" b="1" dirty="0" smtClean="0"/>
          </a:p>
          <a:p>
            <a:r>
              <a:rPr lang="zh-CN" altLang="en-US" b="1" dirty="0" smtClean="0"/>
              <a:t>证明：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93</a:t>
            </a:fld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70872"/>
            <a:ext cx="762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017440"/>
            <a:ext cx="3181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896841"/>
            <a:ext cx="4095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824833"/>
            <a:ext cx="3133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5264993"/>
            <a:ext cx="3571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995936" y="4256881"/>
            <a:ext cx="1224136" cy="576064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76256" y="4184873"/>
            <a:ext cx="1584176" cy="576064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563888" y="5769049"/>
            <a:ext cx="1152128" cy="576064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6320" y="335699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为核函数，构造二次型。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27160" y="3356992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将核函数，写为标量函数的乘积。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4168" y="5550331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所以，核矩阵半正定。核函数，半正定。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496" y="5589240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整理为平方项，结果非负。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下面介绍</a:t>
            </a:r>
            <a:r>
              <a:rPr lang="zh-CN" altLang="en-US" b="1" dirty="0" smtClean="0">
                <a:solidFill>
                  <a:srgbClr val="FF0000"/>
                </a:solidFill>
              </a:rPr>
              <a:t>推论</a:t>
            </a:r>
            <a:r>
              <a:rPr lang="en-US" altLang="zh-CN" b="1" dirty="0" smtClean="0">
                <a:solidFill>
                  <a:srgbClr val="FF0000"/>
                </a:solidFill>
              </a:rPr>
              <a:t>4</a:t>
            </a:r>
            <a:r>
              <a:rPr lang="zh-CN" altLang="en-US" b="1" dirty="0" smtClean="0"/>
              <a:t>：如果有两个</a:t>
            </a:r>
            <a:r>
              <a:rPr lang="zh-CN" altLang="en-US" b="1" dirty="0" smtClean="0">
                <a:solidFill>
                  <a:srgbClr val="FF0000"/>
                </a:solidFill>
              </a:rPr>
              <a:t>半正定核</a:t>
            </a:r>
            <a:r>
              <a:rPr lang="zh-CN" altLang="en-US" b="1" dirty="0" smtClean="0"/>
              <a:t>，那么由这两个半正定核的</a:t>
            </a:r>
            <a:r>
              <a:rPr lang="zh-CN" altLang="en-US" b="1" dirty="0" smtClean="0">
                <a:solidFill>
                  <a:srgbClr val="FF0000"/>
                </a:solidFill>
              </a:rPr>
              <a:t>乘积</a:t>
            </a:r>
            <a:r>
              <a:rPr lang="zh-CN" altLang="en-US" b="1" dirty="0" smtClean="0"/>
              <a:t>，构成的</a:t>
            </a:r>
            <a:r>
              <a:rPr lang="zh-CN" altLang="en-US" b="1" dirty="0" smtClean="0">
                <a:solidFill>
                  <a:srgbClr val="FF0000"/>
                </a:solidFill>
              </a:rPr>
              <a:t>核</a:t>
            </a:r>
            <a:r>
              <a:rPr lang="zh-CN" altLang="en-US" b="1" dirty="0" smtClean="0"/>
              <a:t>，是</a:t>
            </a:r>
            <a:r>
              <a:rPr lang="zh-CN" altLang="en-US" b="1" dirty="0" smtClean="0">
                <a:solidFill>
                  <a:srgbClr val="FF0000"/>
                </a:solidFill>
              </a:rPr>
              <a:t>半正定</a:t>
            </a:r>
            <a:r>
              <a:rPr lang="zh-CN" altLang="en-US" b="1" dirty="0" smtClean="0"/>
              <a:t>的。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8540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推论</a:t>
            </a:r>
            <a:r>
              <a:rPr lang="en-US" altLang="zh-CN" b="1" dirty="0" smtClean="0"/>
              <a:t>4 </a:t>
            </a:r>
            <a:r>
              <a:rPr lang="zh-CN" altLang="en-US" b="1" dirty="0" smtClean="0"/>
              <a:t>核函数的乘积为核函数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如果                 和                 是</a:t>
            </a:r>
            <a:r>
              <a:rPr lang="zh-CN" altLang="en-US" b="1" dirty="0" smtClean="0">
                <a:solidFill>
                  <a:srgbClr val="FF0000"/>
                </a:solidFill>
              </a:rPr>
              <a:t>半正定</a:t>
            </a:r>
            <a:r>
              <a:rPr lang="zh-CN" altLang="en-US" b="1" dirty="0" smtClean="0"/>
              <a:t>的</a:t>
            </a:r>
            <a:endParaRPr lang="en-US" altLang="zh-CN" b="1" dirty="0" smtClean="0"/>
          </a:p>
          <a:p>
            <a:r>
              <a:rPr lang="zh-CN" altLang="en-US" b="1" dirty="0" smtClean="0"/>
              <a:t>那么                                                 是</a:t>
            </a:r>
            <a:r>
              <a:rPr lang="zh-CN" altLang="en-US" b="1" dirty="0" smtClean="0">
                <a:solidFill>
                  <a:srgbClr val="FF0000"/>
                </a:solidFill>
              </a:rPr>
              <a:t>半正定</a:t>
            </a:r>
            <a:r>
              <a:rPr lang="zh-CN" altLang="en-US" b="1" dirty="0" smtClean="0"/>
              <a:t>的</a:t>
            </a:r>
            <a:endParaRPr lang="en-US" altLang="zh-CN" b="1" dirty="0" smtClean="0"/>
          </a:p>
          <a:p>
            <a:endParaRPr lang="en-US" altLang="zh-CN" sz="1000" b="1" dirty="0" smtClean="0"/>
          </a:p>
          <a:p>
            <a:r>
              <a:rPr lang="zh-CN" altLang="en-US" b="1" dirty="0" smtClean="0"/>
              <a:t>证明：</a:t>
            </a:r>
            <a:endParaRPr lang="en-US" altLang="zh-CN" b="1" dirty="0" smtClean="0"/>
          </a:p>
          <a:p>
            <a:r>
              <a:rPr lang="zh-CN" altLang="en-US" b="1" dirty="0" smtClean="0"/>
              <a:t>如果                  和                 是半正定的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95</a:t>
            </a:fld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94580"/>
            <a:ext cx="1323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050961"/>
            <a:ext cx="1314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184" y="1614888"/>
            <a:ext cx="4295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0941" y="2985545"/>
            <a:ext cx="1504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7165" y="2970797"/>
            <a:ext cx="152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601616"/>
            <a:ext cx="1419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4600947"/>
            <a:ext cx="65055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接连接符 14"/>
          <p:cNvCxnSpPr/>
          <p:nvPr/>
        </p:nvCxnSpPr>
        <p:spPr>
          <a:xfrm>
            <a:off x="1158128" y="4177680"/>
            <a:ext cx="2160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547664" y="4177680"/>
            <a:ext cx="2160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590176" y="5537051"/>
            <a:ext cx="2160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979712" y="5537051"/>
            <a:ext cx="2160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758528" y="3529608"/>
            <a:ext cx="36004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267744" y="5537051"/>
            <a:ext cx="36004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508104" y="5537051"/>
            <a:ext cx="36004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419872" y="1585392"/>
            <a:ext cx="2736304" cy="576064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619672" y="4960987"/>
            <a:ext cx="1008112" cy="720080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123728" y="2419871"/>
            <a:ext cx="3637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B0F0"/>
                </a:solidFill>
              </a:rPr>
              <a:t>A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和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B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是半正定的核矩阵。</a:t>
            </a:r>
            <a:endParaRPr lang="en-US" altLang="zh-CN" sz="2400" b="1" dirty="0" smtClean="0">
              <a:solidFill>
                <a:srgbClr val="00B0F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23728" y="3644007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0B0F0"/>
                </a:solidFill>
              </a:rPr>
              <a:t>由推论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3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，核函数可分解为相同标量函数的值相乘。</a:t>
            </a:r>
            <a:endParaRPr lang="en-US" altLang="zh-CN" sz="2400" b="1" dirty="0" smtClean="0">
              <a:solidFill>
                <a:srgbClr val="00B0F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496" y="4249688"/>
            <a:ext cx="5803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0B0F0"/>
                </a:solidFill>
              </a:rPr>
              <a:t>为核矩阵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A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和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B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的乘积矩阵，构造二次型。</a:t>
            </a:r>
            <a:endParaRPr lang="en-US" altLang="zh-CN" sz="2400" b="1" dirty="0" smtClean="0">
              <a:solidFill>
                <a:srgbClr val="00B0F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7504" y="5991671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0B0F0"/>
                </a:solidFill>
              </a:rPr>
              <a:t>看作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b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的二次型，由于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b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半正定，二次型的值非负。</a:t>
            </a:r>
            <a:endParaRPr lang="en-US" altLang="zh-CN" sz="2400" b="1" dirty="0" smtClean="0">
              <a:solidFill>
                <a:srgbClr val="00B0F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7504" y="6351711"/>
            <a:ext cx="745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0B0F0"/>
                </a:solidFill>
              </a:rPr>
              <a:t>最后结果非负，乘积矩阵半正定。核函数，半正定。</a:t>
            </a:r>
            <a:endParaRPr lang="en-US" altLang="zh-CN" sz="24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1" grpId="0"/>
      <p:bldP spid="27" grpId="0"/>
      <p:bldP spid="28" grpId="0"/>
      <p:bldP spid="29" grpId="0"/>
      <p:bldP spid="3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119215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5.35 </a:t>
            </a:r>
            <a:r>
              <a:rPr lang="zh-CN" altLang="en-US" b="1" dirty="0" smtClean="0"/>
              <a:t>核函数的组合规则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96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第五章 支持向量机（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下面介绍核函数的组合规则。</a:t>
            </a:r>
            <a:endParaRPr lang="en-US" altLang="zh-CN" b="1" dirty="0" smtClean="0"/>
          </a:p>
          <a:p>
            <a:r>
              <a:rPr lang="zh-CN" altLang="en-US" b="1" dirty="0" smtClean="0"/>
              <a:t>核函数经过这些组合以后，仍然是核函数。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b="1" dirty="0" smtClean="0"/>
              <a:t>核函数的组合规则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核函数经过组合以后，仍然是核函数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98</a:t>
            </a:fld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1571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96952"/>
            <a:ext cx="2095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645024"/>
            <a:ext cx="399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149080"/>
            <a:ext cx="1619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013" y="4797152"/>
            <a:ext cx="447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28378" y="5445224"/>
            <a:ext cx="895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3088" y="6021288"/>
            <a:ext cx="4191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5724128" y="2420888"/>
            <a:ext cx="3419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乘以常数。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相加。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求极限。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相乘。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求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n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次幂。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取自然指数。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左右两边乘以相同的函数。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zh-CN" altLang="en-US" b="1" dirty="0" smtClean="0"/>
              <a:t>下面证明</a:t>
            </a:r>
            <a:r>
              <a:rPr lang="zh-CN" altLang="en-US" b="1" dirty="0" smtClean="0">
                <a:solidFill>
                  <a:srgbClr val="FF0000"/>
                </a:solidFill>
              </a:rPr>
              <a:t>高斯函数</a:t>
            </a:r>
            <a:r>
              <a:rPr lang="zh-CN" altLang="en-US" b="1" dirty="0" smtClean="0"/>
              <a:t>是</a:t>
            </a:r>
            <a:r>
              <a:rPr lang="zh-CN" altLang="en-US" b="1" dirty="0" smtClean="0">
                <a:solidFill>
                  <a:srgbClr val="FF0000"/>
                </a:solidFill>
              </a:rPr>
              <a:t>核函数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5015</Words>
  <Application>Microsoft Office PowerPoint</Application>
  <PresentationFormat>全屏显示(4:3)</PresentationFormat>
  <Paragraphs>826</Paragraphs>
  <Slides>100</Slides>
  <Notes>70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100</vt:i4>
      </vt:variant>
    </vt:vector>
  </HeadingPairs>
  <TitlesOfParts>
    <vt:vector size="101" baseType="lpstr">
      <vt:lpstr>Office 主题</vt:lpstr>
      <vt:lpstr>第五章 支持向量机（2）</vt:lpstr>
      <vt:lpstr>本章目录</vt:lpstr>
      <vt:lpstr>5.26 凸优化</vt:lpstr>
      <vt:lpstr>凸优化问题</vt:lpstr>
      <vt:lpstr>凸二次规划</vt:lpstr>
      <vt:lpstr>5.27 凸函数</vt:lpstr>
      <vt:lpstr>凸函数</vt:lpstr>
      <vt:lpstr>凸函数和凹函数的关系</vt:lpstr>
      <vt:lpstr>凸集和非凸集的示例</vt:lpstr>
      <vt:lpstr>凸函数的示例</vt:lpstr>
      <vt:lpstr>如何判断凸函数</vt:lpstr>
      <vt:lpstr>判断凸函数的一阶条件</vt:lpstr>
      <vt:lpstr>判断凸函数的二阶条件</vt:lpstr>
      <vt:lpstr>5.28上方图</vt:lpstr>
      <vt:lpstr>函数                       的上方图</vt:lpstr>
      <vt:lpstr>函数上方图的示例</vt:lpstr>
      <vt:lpstr>凸函数与上方图的等价证明</vt:lpstr>
      <vt:lpstr>幻灯片 18</vt:lpstr>
      <vt:lpstr>幻灯片 19</vt:lpstr>
      <vt:lpstr>证明</vt:lpstr>
      <vt:lpstr>幻灯片 21</vt:lpstr>
      <vt:lpstr>证明</vt:lpstr>
      <vt:lpstr>幻灯片 23</vt:lpstr>
      <vt:lpstr>幻灯片 24</vt:lpstr>
      <vt:lpstr>5.29 凸函数的例子</vt:lpstr>
      <vt:lpstr>凸函数的例子</vt:lpstr>
      <vt:lpstr>凸函数的例子</vt:lpstr>
      <vt:lpstr>凸函数的例子</vt:lpstr>
      <vt:lpstr>5.30 保持凸性的运算</vt:lpstr>
      <vt:lpstr>保持凸性的运算</vt:lpstr>
      <vt:lpstr>幻灯片 31</vt:lpstr>
      <vt:lpstr>幻灯片 32</vt:lpstr>
      <vt:lpstr>5.31 函数合成的凸性</vt:lpstr>
      <vt:lpstr>标量函数合成的凸性</vt:lpstr>
      <vt:lpstr>由二阶可微分判断凸性</vt:lpstr>
      <vt:lpstr>标量函数合成的例子</vt:lpstr>
      <vt:lpstr>仿射函数合成的凸性</vt:lpstr>
      <vt:lpstr>矢量合成的凸性</vt:lpstr>
      <vt:lpstr>幻灯片 39</vt:lpstr>
      <vt:lpstr>幻灯片 40</vt:lpstr>
      <vt:lpstr>矢量合成的例子</vt:lpstr>
      <vt:lpstr>证明：合成函数的凸性</vt:lpstr>
      <vt:lpstr>幻灯片 43</vt:lpstr>
      <vt:lpstr>幻灯片 44</vt:lpstr>
      <vt:lpstr>幻灯片 45</vt:lpstr>
      <vt:lpstr>幻灯片 46</vt:lpstr>
      <vt:lpstr>幻灯片 47</vt:lpstr>
      <vt:lpstr>幻灯片 48</vt:lpstr>
      <vt:lpstr>5.32 希尔伯特空间</vt:lpstr>
      <vt:lpstr>幻灯片 50</vt:lpstr>
      <vt:lpstr>希尔伯特空间</vt:lpstr>
      <vt:lpstr>幻灯片 52</vt:lpstr>
      <vt:lpstr>希尔伯特空间的性质</vt:lpstr>
      <vt:lpstr>幻灯片 54</vt:lpstr>
      <vt:lpstr>核函数的定义</vt:lpstr>
      <vt:lpstr>幻灯片 56</vt:lpstr>
      <vt:lpstr>低维空间的非线性处理 高维空间（希尔伯特空间）的线性处理</vt:lpstr>
      <vt:lpstr>5.33 核技巧</vt:lpstr>
      <vt:lpstr>幻灯片 59</vt:lpstr>
      <vt:lpstr>幻灯片 60</vt:lpstr>
      <vt:lpstr>幻灯片 61</vt:lpstr>
      <vt:lpstr>幻灯片 62</vt:lpstr>
      <vt:lpstr>幻灯片 63</vt:lpstr>
      <vt:lpstr>5.34 核函数的选择</vt:lpstr>
      <vt:lpstr>幻灯片 65</vt:lpstr>
      <vt:lpstr>核函数的选取</vt:lpstr>
      <vt:lpstr>幻灯片 67</vt:lpstr>
      <vt:lpstr>半正定核</vt:lpstr>
      <vt:lpstr>幻灯片 69</vt:lpstr>
      <vt:lpstr>再生核希尔伯特空间</vt:lpstr>
      <vt:lpstr>证   明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Cauchy-Schwartz引理</vt:lpstr>
      <vt:lpstr>幻灯片 81</vt:lpstr>
      <vt:lpstr>幻灯片 82</vt:lpstr>
      <vt:lpstr>幻灯片 83</vt:lpstr>
      <vt:lpstr>幻灯片 84</vt:lpstr>
      <vt:lpstr>幻灯片 85</vt:lpstr>
      <vt:lpstr>基于半正定核的“推论1 -4”</vt:lpstr>
      <vt:lpstr>幻灯片 87</vt:lpstr>
      <vt:lpstr>推论1 核函数的值为一个正的常数</vt:lpstr>
      <vt:lpstr>幻灯片 89</vt:lpstr>
      <vt:lpstr>幻灯片 90</vt:lpstr>
      <vt:lpstr>推论2 半正定核函数的正值线性组合</vt:lpstr>
      <vt:lpstr>幻灯片 92</vt:lpstr>
      <vt:lpstr>推论3 核函数可分解为相同标量函数的值相乘</vt:lpstr>
      <vt:lpstr>幻灯片 94</vt:lpstr>
      <vt:lpstr>推论4 核函数的乘积为核函数</vt:lpstr>
      <vt:lpstr>5.35 核函数的组合规则</vt:lpstr>
      <vt:lpstr>幻灯片 97</vt:lpstr>
      <vt:lpstr>核函数的组合规则</vt:lpstr>
      <vt:lpstr>幻灯片 99</vt:lpstr>
      <vt:lpstr>幻灯片 100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第五章 支持向量机（2）</dc:title>
  <cp:lastModifiedBy>Career</cp:lastModifiedBy>
  <cp:revision>145</cp:revision>
  <dcterms:modified xsi:type="dcterms:W3CDTF">2019-10-08T13:49:47Z</dcterms:modified>
</cp:coreProperties>
</file>