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114"/>
  </p:notesMasterIdLst>
  <p:sldIdLst>
    <p:sldId id="511" r:id="rId2"/>
    <p:sldId id="454" r:id="rId3"/>
    <p:sldId id="456" r:id="rId4"/>
    <p:sldId id="457" r:id="rId5"/>
    <p:sldId id="458" r:id="rId6"/>
    <p:sldId id="459" r:id="rId7"/>
    <p:sldId id="460" r:id="rId8"/>
    <p:sldId id="461" r:id="rId9"/>
    <p:sldId id="462" r:id="rId10"/>
    <p:sldId id="463" r:id="rId11"/>
    <p:sldId id="464" r:id="rId12"/>
    <p:sldId id="465" r:id="rId13"/>
    <p:sldId id="466" r:id="rId14"/>
    <p:sldId id="467" r:id="rId15"/>
    <p:sldId id="468" r:id="rId16"/>
    <p:sldId id="469" r:id="rId17"/>
    <p:sldId id="470" r:id="rId18"/>
    <p:sldId id="471" r:id="rId19"/>
    <p:sldId id="472" r:id="rId20"/>
    <p:sldId id="473" r:id="rId21"/>
    <p:sldId id="474" r:id="rId22"/>
    <p:sldId id="475" r:id="rId23"/>
    <p:sldId id="476" r:id="rId24"/>
    <p:sldId id="477" r:id="rId25"/>
    <p:sldId id="478" r:id="rId26"/>
    <p:sldId id="503" r:id="rId27"/>
    <p:sldId id="504" r:id="rId28"/>
    <p:sldId id="479" r:id="rId29"/>
    <p:sldId id="480" r:id="rId30"/>
    <p:sldId id="481" r:id="rId31"/>
    <p:sldId id="482" r:id="rId32"/>
    <p:sldId id="483" r:id="rId33"/>
    <p:sldId id="505" r:id="rId34"/>
    <p:sldId id="447" r:id="rId35"/>
    <p:sldId id="284" r:id="rId36"/>
    <p:sldId id="285" r:id="rId37"/>
    <p:sldId id="286" r:id="rId38"/>
    <p:sldId id="449" r:id="rId39"/>
    <p:sldId id="288" r:id="rId40"/>
    <p:sldId id="408" r:id="rId41"/>
    <p:sldId id="485" r:id="rId42"/>
    <p:sldId id="289" r:id="rId43"/>
    <p:sldId id="430" r:id="rId44"/>
    <p:sldId id="486" r:id="rId45"/>
    <p:sldId id="431" r:id="rId46"/>
    <p:sldId id="295" r:id="rId47"/>
    <p:sldId id="296" r:id="rId48"/>
    <p:sldId id="443" r:id="rId49"/>
    <p:sldId id="506" r:id="rId50"/>
    <p:sldId id="441" r:id="rId51"/>
    <p:sldId id="341" r:id="rId52"/>
    <p:sldId id="444" r:id="rId53"/>
    <p:sldId id="507" r:id="rId54"/>
    <p:sldId id="442" r:id="rId55"/>
    <p:sldId id="297" r:id="rId56"/>
    <p:sldId id="435" r:id="rId57"/>
    <p:sldId id="436" r:id="rId58"/>
    <p:sldId id="298" r:id="rId59"/>
    <p:sldId id="342" r:id="rId60"/>
    <p:sldId id="299" r:id="rId61"/>
    <p:sldId id="300" r:id="rId62"/>
    <p:sldId id="451" r:id="rId63"/>
    <p:sldId id="512" r:id="rId64"/>
    <p:sldId id="301" r:id="rId65"/>
    <p:sldId id="439" r:id="rId66"/>
    <p:sldId id="440" r:id="rId67"/>
    <p:sldId id="302" r:id="rId68"/>
    <p:sldId id="303" r:id="rId69"/>
    <p:sldId id="304" r:id="rId70"/>
    <p:sldId id="343" r:id="rId71"/>
    <p:sldId id="305" r:id="rId72"/>
    <p:sldId id="306" r:id="rId73"/>
    <p:sldId id="415" r:id="rId74"/>
    <p:sldId id="488" r:id="rId75"/>
    <p:sldId id="487" r:id="rId76"/>
    <p:sldId id="489" r:id="rId77"/>
    <p:sldId id="307" r:id="rId78"/>
    <p:sldId id="308" r:id="rId79"/>
    <p:sldId id="490" r:id="rId80"/>
    <p:sldId id="344" r:id="rId81"/>
    <p:sldId id="310" r:id="rId82"/>
    <p:sldId id="452" r:id="rId83"/>
    <p:sldId id="495" r:id="rId84"/>
    <p:sldId id="311" r:id="rId85"/>
    <p:sldId id="497" r:id="rId86"/>
    <p:sldId id="499" r:id="rId87"/>
    <p:sldId id="500" r:id="rId88"/>
    <p:sldId id="312" r:id="rId89"/>
    <p:sldId id="345" r:id="rId90"/>
    <p:sldId id="346" r:id="rId91"/>
    <p:sldId id="347" r:id="rId92"/>
    <p:sldId id="348" r:id="rId93"/>
    <p:sldId id="349" r:id="rId94"/>
    <p:sldId id="313" r:id="rId95"/>
    <p:sldId id="350" r:id="rId96"/>
    <p:sldId id="314" r:id="rId97"/>
    <p:sldId id="315" r:id="rId98"/>
    <p:sldId id="316" r:id="rId99"/>
    <p:sldId id="496" r:id="rId100"/>
    <p:sldId id="391" r:id="rId101"/>
    <p:sldId id="498" r:id="rId102"/>
    <p:sldId id="501" r:id="rId103"/>
    <p:sldId id="392" r:id="rId104"/>
    <p:sldId id="393" r:id="rId105"/>
    <p:sldId id="502" r:id="rId106"/>
    <p:sldId id="317" r:id="rId107"/>
    <p:sldId id="318" r:id="rId108"/>
    <p:sldId id="319" r:id="rId109"/>
    <p:sldId id="320" r:id="rId110"/>
    <p:sldId id="321" r:id="rId111"/>
    <p:sldId id="510" r:id="rId112"/>
    <p:sldId id="509" r:id="rId1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黑体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黑体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黑体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黑体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黑体" pitchFamily="49" charset="-122"/>
        <a:cs typeface="+mn-cs"/>
      </a:defRPr>
    </a:lvl5pPr>
    <a:lvl6pPr marL="2286000" algn="l" defTabSz="914400" rtl="0" eaLnBrk="1" latinLnBrk="0" hangingPunct="1"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黑体" pitchFamily="49" charset="-122"/>
        <a:cs typeface="+mn-cs"/>
      </a:defRPr>
    </a:lvl6pPr>
    <a:lvl7pPr marL="2743200" algn="l" defTabSz="914400" rtl="0" eaLnBrk="1" latinLnBrk="0" hangingPunct="1"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黑体" pitchFamily="49" charset="-122"/>
        <a:cs typeface="+mn-cs"/>
      </a:defRPr>
    </a:lvl7pPr>
    <a:lvl8pPr marL="3200400" algn="l" defTabSz="914400" rtl="0" eaLnBrk="1" latinLnBrk="0" hangingPunct="1"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黑体" pitchFamily="49" charset="-122"/>
        <a:cs typeface="+mn-cs"/>
      </a:defRPr>
    </a:lvl8pPr>
    <a:lvl9pPr marL="3657600" algn="l" defTabSz="914400" rtl="0" eaLnBrk="1" latinLnBrk="0" hangingPunct="1"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黑体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990099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80000" autoAdjust="0"/>
  </p:normalViewPr>
  <p:slideViewPr>
    <p:cSldViewPr>
      <p:cViewPr varScale="1">
        <p:scale>
          <a:sx n="55" d="100"/>
          <a:sy n="55" d="100"/>
        </p:scale>
        <p:origin x="-10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1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wmf"/><Relationship Id="rId1" Type="http://schemas.openxmlformats.org/officeDocument/2006/relationships/image" Target="../media/image55.emf"/><Relationship Id="rId6" Type="http://schemas.openxmlformats.org/officeDocument/2006/relationships/image" Target="../media/image60.wmf"/><Relationship Id="rId5" Type="http://schemas.openxmlformats.org/officeDocument/2006/relationships/image" Target="../media/image59.emf"/><Relationship Id="rId4" Type="http://schemas.openxmlformats.org/officeDocument/2006/relationships/image" Target="../media/image5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wmf"/><Relationship Id="rId1" Type="http://schemas.openxmlformats.org/officeDocument/2006/relationships/image" Target="../media/image67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7" Type="http://schemas.openxmlformats.org/officeDocument/2006/relationships/image" Target="../media/image76.emf"/><Relationship Id="rId2" Type="http://schemas.openxmlformats.org/officeDocument/2006/relationships/image" Target="../media/image71.emf"/><Relationship Id="rId1" Type="http://schemas.openxmlformats.org/officeDocument/2006/relationships/image" Target="../media/image70.emf"/><Relationship Id="rId6" Type="http://schemas.openxmlformats.org/officeDocument/2006/relationships/image" Target="../media/image75.emf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7" Type="http://schemas.openxmlformats.org/officeDocument/2006/relationships/image" Target="../media/image76.emf"/><Relationship Id="rId2" Type="http://schemas.openxmlformats.org/officeDocument/2006/relationships/image" Target="../media/image71.emf"/><Relationship Id="rId1" Type="http://schemas.openxmlformats.org/officeDocument/2006/relationships/image" Target="../media/image70.emf"/><Relationship Id="rId6" Type="http://schemas.openxmlformats.org/officeDocument/2006/relationships/image" Target="../media/image75.emf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emf"/><Relationship Id="rId3" Type="http://schemas.openxmlformats.org/officeDocument/2006/relationships/image" Target="../media/image80.emf"/><Relationship Id="rId7" Type="http://schemas.openxmlformats.org/officeDocument/2006/relationships/image" Target="../media/image84.emf"/><Relationship Id="rId2" Type="http://schemas.openxmlformats.org/officeDocument/2006/relationships/image" Target="../media/image79.emf"/><Relationship Id="rId1" Type="http://schemas.openxmlformats.org/officeDocument/2006/relationships/image" Target="../media/image78.emf"/><Relationship Id="rId6" Type="http://schemas.openxmlformats.org/officeDocument/2006/relationships/image" Target="../media/image83.emf"/><Relationship Id="rId5" Type="http://schemas.openxmlformats.org/officeDocument/2006/relationships/image" Target="../media/image82.emf"/><Relationship Id="rId4" Type="http://schemas.openxmlformats.org/officeDocument/2006/relationships/image" Target="../media/image81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10" Type="http://schemas.openxmlformats.org/officeDocument/2006/relationships/image" Target="../media/image18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image" Target="../media/image86.emf"/><Relationship Id="rId6" Type="http://schemas.openxmlformats.org/officeDocument/2006/relationships/image" Target="../media/image91.emf"/><Relationship Id="rId5" Type="http://schemas.openxmlformats.org/officeDocument/2006/relationships/image" Target="../media/image90.emf"/><Relationship Id="rId4" Type="http://schemas.openxmlformats.org/officeDocument/2006/relationships/image" Target="../media/image89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image" Target="../media/image92.wmf"/><Relationship Id="rId4" Type="http://schemas.openxmlformats.org/officeDocument/2006/relationships/image" Target="../media/image95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image" Target="../media/image96.emf"/><Relationship Id="rId4" Type="http://schemas.openxmlformats.org/officeDocument/2006/relationships/image" Target="../media/image70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image" Target="../media/image99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image" Target="../media/image101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wmf"/><Relationship Id="rId1" Type="http://schemas.openxmlformats.org/officeDocument/2006/relationships/image" Target="../media/image103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emf"/><Relationship Id="rId1" Type="http://schemas.openxmlformats.org/officeDocument/2006/relationships/image" Target="../media/image107.e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emf"/><Relationship Id="rId13" Type="http://schemas.openxmlformats.org/officeDocument/2006/relationships/image" Target="../media/image123.emf"/><Relationship Id="rId3" Type="http://schemas.openxmlformats.org/officeDocument/2006/relationships/image" Target="../media/image113.emf"/><Relationship Id="rId7" Type="http://schemas.openxmlformats.org/officeDocument/2006/relationships/image" Target="../media/image117.emf"/><Relationship Id="rId12" Type="http://schemas.openxmlformats.org/officeDocument/2006/relationships/image" Target="../media/image122.emf"/><Relationship Id="rId2" Type="http://schemas.openxmlformats.org/officeDocument/2006/relationships/image" Target="../media/image112.emf"/><Relationship Id="rId16" Type="http://schemas.openxmlformats.org/officeDocument/2006/relationships/image" Target="../media/image126.emf"/><Relationship Id="rId1" Type="http://schemas.openxmlformats.org/officeDocument/2006/relationships/image" Target="../media/image111.emf"/><Relationship Id="rId6" Type="http://schemas.openxmlformats.org/officeDocument/2006/relationships/image" Target="../media/image116.emf"/><Relationship Id="rId11" Type="http://schemas.openxmlformats.org/officeDocument/2006/relationships/image" Target="../media/image121.emf"/><Relationship Id="rId5" Type="http://schemas.openxmlformats.org/officeDocument/2006/relationships/image" Target="../media/image115.emf"/><Relationship Id="rId15" Type="http://schemas.openxmlformats.org/officeDocument/2006/relationships/image" Target="../media/image125.emf"/><Relationship Id="rId10" Type="http://schemas.openxmlformats.org/officeDocument/2006/relationships/image" Target="../media/image120.emf"/><Relationship Id="rId4" Type="http://schemas.openxmlformats.org/officeDocument/2006/relationships/image" Target="../media/image114.emf"/><Relationship Id="rId9" Type="http://schemas.openxmlformats.org/officeDocument/2006/relationships/image" Target="../media/image119.emf"/><Relationship Id="rId14" Type="http://schemas.openxmlformats.org/officeDocument/2006/relationships/image" Target="../media/image12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w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6" Type="http://schemas.openxmlformats.org/officeDocument/2006/relationships/image" Target="../media/image24.emf"/><Relationship Id="rId11" Type="http://schemas.openxmlformats.org/officeDocument/2006/relationships/image" Target="../media/image29.emf"/><Relationship Id="rId5" Type="http://schemas.openxmlformats.org/officeDocument/2006/relationships/image" Target="../media/image23.emf"/><Relationship Id="rId10" Type="http://schemas.openxmlformats.org/officeDocument/2006/relationships/image" Target="../media/image28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2" Type="http://schemas.openxmlformats.org/officeDocument/2006/relationships/image" Target="../media/image127.wmf"/><Relationship Id="rId1" Type="http://schemas.openxmlformats.org/officeDocument/2006/relationships/image" Target="../media/image134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6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wmf"/><Relationship Id="rId2" Type="http://schemas.openxmlformats.org/officeDocument/2006/relationships/image" Target="../media/image144.wmf"/><Relationship Id="rId1" Type="http://schemas.openxmlformats.org/officeDocument/2006/relationships/image" Target="../media/image143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emf"/><Relationship Id="rId2" Type="http://schemas.openxmlformats.org/officeDocument/2006/relationships/image" Target="../media/image147.emf"/><Relationship Id="rId1" Type="http://schemas.openxmlformats.org/officeDocument/2006/relationships/image" Target="../media/image146.emf"/><Relationship Id="rId5" Type="http://schemas.openxmlformats.org/officeDocument/2006/relationships/image" Target="../media/image150.wmf"/><Relationship Id="rId4" Type="http://schemas.openxmlformats.org/officeDocument/2006/relationships/image" Target="../media/image149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emf"/><Relationship Id="rId2" Type="http://schemas.openxmlformats.org/officeDocument/2006/relationships/image" Target="../media/image154.emf"/><Relationship Id="rId1" Type="http://schemas.openxmlformats.org/officeDocument/2006/relationships/image" Target="../media/image153.emf"/><Relationship Id="rId4" Type="http://schemas.openxmlformats.org/officeDocument/2006/relationships/image" Target="../media/image156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wmf"/><Relationship Id="rId2" Type="http://schemas.openxmlformats.org/officeDocument/2006/relationships/image" Target="../media/image158.emf"/><Relationship Id="rId1" Type="http://schemas.openxmlformats.org/officeDocument/2006/relationships/image" Target="../media/image157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2" Type="http://schemas.openxmlformats.org/officeDocument/2006/relationships/image" Target="../media/image161.wmf"/><Relationship Id="rId1" Type="http://schemas.openxmlformats.org/officeDocument/2006/relationships/image" Target="../media/image16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emf"/><Relationship Id="rId2" Type="http://schemas.openxmlformats.org/officeDocument/2006/relationships/image" Target="../media/image163.wmf"/><Relationship Id="rId1" Type="http://schemas.openxmlformats.org/officeDocument/2006/relationships/image" Target="../media/image162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5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6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7.e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wmf"/><Relationship Id="rId2" Type="http://schemas.openxmlformats.org/officeDocument/2006/relationships/image" Target="../media/image169.wmf"/><Relationship Id="rId1" Type="http://schemas.openxmlformats.org/officeDocument/2006/relationships/image" Target="../media/image168.wmf"/><Relationship Id="rId5" Type="http://schemas.openxmlformats.org/officeDocument/2006/relationships/image" Target="../media/image165.emf"/><Relationship Id="rId4" Type="http://schemas.openxmlformats.org/officeDocument/2006/relationships/image" Target="../media/image171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wmf"/><Relationship Id="rId2" Type="http://schemas.openxmlformats.org/officeDocument/2006/relationships/image" Target="../media/image172.wmf"/><Relationship Id="rId1" Type="http://schemas.openxmlformats.org/officeDocument/2006/relationships/image" Target="../media/image167.emf"/><Relationship Id="rId5" Type="http://schemas.openxmlformats.org/officeDocument/2006/relationships/image" Target="../media/image175.wmf"/><Relationship Id="rId4" Type="http://schemas.openxmlformats.org/officeDocument/2006/relationships/image" Target="../media/image174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wmf"/><Relationship Id="rId7" Type="http://schemas.openxmlformats.org/officeDocument/2006/relationships/image" Target="../media/image182.emf"/><Relationship Id="rId2" Type="http://schemas.openxmlformats.org/officeDocument/2006/relationships/image" Target="../media/image177.wmf"/><Relationship Id="rId1" Type="http://schemas.openxmlformats.org/officeDocument/2006/relationships/image" Target="../media/image176.emf"/><Relationship Id="rId6" Type="http://schemas.openxmlformats.org/officeDocument/2006/relationships/image" Target="../media/image181.wmf"/><Relationship Id="rId5" Type="http://schemas.openxmlformats.org/officeDocument/2006/relationships/image" Target="../media/image180.emf"/><Relationship Id="rId4" Type="http://schemas.openxmlformats.org/officeDocument/2006/relationships/image" Target="../media/image179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wmf"/><Relationship Id="rId7" Type="http://schemas.openxmlformats.org/officeDocument/2006/relationships/image" Target="../media/image188.wmf"/><Relationship Id="rId2" Type="http://schemas.openxmlformats.org/officeDocument/2006/relationships/image" Target="../media/image184.wmf"/><Relationship Id="rId1" Type="http://schemas.openxmlformats.org/officeDocument/2006/relationships/image" Target="../media/image183.emf"/><Relationship Id="rId6" Type="http://schemas.openxmlformats.org/officeDocument/2006/relationships/image" Target="../media/image182.emf"/><Relationship Id="rId5" Type="http://schemas.openxmlformats.org/officeDocument/2006/relationships/image" Target="../media/image187.wmf"/><Relationship Id="rId4" Type="http://schemas.openxmlformats.org/officeDocument/2006/relationships/image" Target="../media/image186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wmf"/><Relationship Id="rId1" Type="http://schemas.openxmlformats.org/officeDocument/2006/relationships/image" Target="../media/image189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wmf"/><Relationship Id="rId2" Type="http://schemas.openxmlformats.org/officeDocument/2006/relationships/image" Target="../media/image192.emf"/><Relationship Id="rId1" Type="http://schemas.openxmlformats.org/officeDocument/2006/relationships/image" Target="../media/image19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5.wmf"/><Relationship Id="rId1" Type="http://schemas.openxmlformats.org/officeDocument/2006/relationships/image" Target="../media/image30.emf"/><Relationship Id="rId6" Type="http://schemas.openxmlformats.org/officeDocument/2006/relationships/image" Target="../media/image37.wmf"/><Relationship Id="rId5" Type="http://schemas.openxmlformats.org/officeDocument/2006/relationships/image" Target="../media/image31.emf"/><Relationship Id="rId4" Type="http://schemas.openxmlformats.org/officeDocument/2006/relationships/image" Target="../media/image36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wmf"/><Relationship Id="rId2" Type="http://schemas.openxmlformats.org/officeDocument/2006/relationships/image" Target="../media/image195.wmf"/><Relationship Id="rId1" Type="http://schemas.openxmlformats.org/officeDocument/2006/relationships/image" Target="../media/image194.emf"/><Relationship Id="rId4" Type="http://schemas.openxmlformats.org/officeDocument/2006/relationships/image" Target="../media/image197.w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emf"/><Relationship Id="rId1" Type="http://schemas.openxmlformats.org/officeDocument/2006/relationships/image" Target="../media/image198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4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5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6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7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8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9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0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4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2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3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4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7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8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9.w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0.emf"/></Relationships>
</file>

<file path=ppt/drawings/_rels/vmlDrawing6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2.emf"/><Relationship Id="rId1" Type="http://schemas.openxmlformats.org/officeDocument/2006/relationships/image" Target="../media/image22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wmf"/><Relationship Id="rId6" Type="http://schemas.openxmlformats.org/officeDocument/2006/relationships/image" Target="../media/image33.emf"/><Relationship Id="rId5" Type="http://schemas.openxmlformats.org/officeDocument/2006/relationships/image" Target="../media/image43.emf"/><Relationship Id="rId4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Relationship Id="rId4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2C8A3-3FC5-4636-AA7A-5095A5E7A990}" type="datetimeFigureOut">
              <a:rPr lang="zh-CN" altLang="en-US" smtClean="0"/>
              <a:pPr/>
              <a:t>2019-10-15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FAB42-C49D-4A8B-887C-B484B14BDD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dual function is written as F-D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AB42-C49D-4A8B-887C-B484B14BDD9B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AB42-C49D-4A8B-887C-B484B14BDD9B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Prove the distributive law of addition.</a:t>
            </a:r>
          </a:p>
          <a:p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Separate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left side and right side of the formula.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Apply the duality rule(exchange dot and plus).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AB42-C49D-4A8B-887C-B484B14BDD9B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Write A NOT dot.</a:t>
            </a:r>
            <a:r>
              <a:rPr lang="en-US" altLang="zh-CN" baseline="0" dirty="0" smtClean="0"/>
              <a:t> Replace A with 0 in the function.</a:t>
            </a:r>
          </a:p>
          <a:p>
            <a:r>
              <a:rPr lang="en-US" altLang="zh-CN" baseline="0" dirty="0" smtClean="0"/>
              <a:t>Write A dot. Replace A with 1 in the function.</a:t>
            </a:r>
          </a:p>
          <a:p>
            <a:r>
              <a:rPr lang="en-US" altLang="zh-CN" baseline="0" dirty="0" smtClean="0"/>
              <a:t>Variable A appears many times in function F.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AB42-C49D-4A8B-887C-B484B14BDD9B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NAND gate: AND</a:t>
            </a:r>
            <a:r>
              <a:rPr lang="en-US" altLang="zh-CN" baseline="0" dirty="0" smtClean="0"/>
              <a:t> gate is followed by inverter</a:t>
            </a:r>
            <a:endParaRPr lang="en-US" altLang="zh-CN" dirty="0" smtClean="0"/>
          </a:p>
          <a:p>
            <a:r>
              <a:rPr lang="en-US" altLang="zh-CN" baseline="0" dirty="0" smtClean="0"/>
              <a:t>NOR gate: OR gate is followed by inverter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AB42-C49D-4A8B-887C-B484B14BDD9B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Two AND</a:t>
            </a:r>
            <a:r>
              <a:rPr lang="en-US" altLang="zh-CN" baseline="0" dirty="0" smtClean="0"/>
              <a:t> gates, followed by OR gate, then followed by inverter.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AB42-C49D-4A8B-887C-B484B14BDD9B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Operator of XOR: plus inside a circle</a:t>
            </a:r>
          </a:p>
          <a:p>
            <a:r>
              <a:rPr lang="en-US" altLang="zh-CN" dirty="0" smtClean="0"/>
              <a:t>Operator</a:t>
            </a:r>
            <a:r>
              <a:rPr lang="en-US" altLang="zh-CN" baseline="0" dirty="0" smtClean="0"/>
              <a:t> of </a:t>
            </a:r>
            <a:r>
              <a:rPr lang="en-US" altLang="zh-CN" dirty="0" smtClean="0"/>
              <a:t>XNOR: dot</a:t>
            </a:r>
            <a:r>
              <a:rPr lang="en-US" altLang="zh-CN" baseline="0" dirty="0" smtClean="0"/>
              <a:t> inside a circle</a:t>
            </a:r>
          </a:p>
          <a:p>
            <a:r>
              <a:rPr lang="en-US" altLang="zh-CN" baseline="0" dirty="0" smtClean="0"/>
              <a:t>XOR equals …, XNOR equals 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AB42-C49D-4A8B-887C-B484B14BDD9B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How</a:t>
            </a:r>
            <a:r>
              <a:rPr lang="en-US" altLang="zh-CN" baseline="0" dirty="0" smtClean="0"/>
              <a:t> to understand XOR?</a:t>
            </a:r>
          </a:p>
          <a:p>
            <a:r>
              <a:rPr lang="en-US" altLang="zh-CN" baseline="0" dirty="0" smtClean="0"/>
              <a:t>How to understand XNOR?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AB42-C49D-4A8B-887C-B484B14BDD9B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AB42-C49D-4A8B-887C-B484B14BDD9B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If there</a:t>
            </a:r>
            <a:r>
              <a:rPr lang="en-US" altLang="zh-CN" baseline="0" dirty="0" smtClean="0"/>
              <a:t> are three inputs,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AB42-C49D-4A8B-887C-B484B14BDD9B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AB42-C49D-4A8B-887C-B484B14BDD9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148099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If the two inputs are unequal, the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xor</a:t>
            </a:r>
            <a:r>
              <a:rPr lang="en-US" altLang="zh-CN" baseline="0" dirty="0" smtClean="0"/>
              <a:t> result is 1.</a:t>
            </a:r>
          </a:p>
          <a:p>
            <a:r>
              <a:rPr lang="en-US" altLang="zh-CN" baseline="0" dirty="0" smtClean="0"/>
              <a:t>If the two inputs are equal, the </a:t>
            </a:r>
            <a:r>
              <a:rPr lang="en-US" altLang="zh-CN" baseline="0" dirty="0" err="1" smtClean="0"/>
              <a:t>xnor</a:t>
            </a:r>
            <a:r>
              <a:rPr lang="en-US" altLang="zh-CN" baseline="0" dirty="0" smtClean="0"/>
              <a:t> result is 1.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AB42-C49D-4A8B-887C-B484B14BDD9B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Commutative Law: we can exchange positions of A and B.</a:t>
            </a:r>
          </a:p>
          <a:p>
            <a:r>
              <a:rPr lang="en-US" altLang="zh-CN" sz="1200" dirty="0" smtClean="0">
                <a:solidFill>
                  <a:srgbClr val="FFFF66"/>
                </a:solidFill>
                <a:cs typeface="Times New Roman" pitchFamily="18" charset="0"/>
              </a:rPr>
              <a:t>Associative Law: we can combine any two variables for calculation.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AB42-C49D-4A8B-887C-B484B14BDD9B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(1)Take AB as a whole. Take AC as a whole. Apply the </a:t>
            </a:r>
            <a:r>
              <a:rPr lang="en-US" altLang="zh-CN" sz="1200" dirty="0" smtClean="0">
                <a:effectLst/>
              </a:rPr>
              <a:t>De Morgan’s  Laws. Remove parentheses. A and</a:t>
            </a:r>
            <a:r>
              <a:rPr lang="en-US" altLang="zh-CN" sz="1200" baseline="0" dirty="0" smtClean="0">
                <a:effectLst/>
              </a:rPr>
              <a:t> A NOT are offsetting.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aseline="0" dirty="0" smtClean="0">
                <a:effectLst/>
                <a:latin typeface="Tahoma" pitchFamily="34" charset="0"/>
              </a:rPr>
              <a:t>Extract A. Write the XOR expression.</a:t>
            </a:r>
            <a:endParaRPr lang="en-US" altLang="zh-CN" sz="1200" dirty="0" smtClean="0">
              <a:effectLst/>
              <a:latin typeface="Tahoma" pitchFamily="34" charset="0"/>
            </a:endParaRPr>
          </a:p>
          <a:p>
            <a:r>
              <a:rPr lang="en-US" altLang="zh-CN" dirty="0" smtClean="0"/>
              <a:t>(2)</a:t>
            </a:r>
            <a:r>
              <a:rPr lang="en-US" altLang="zh-CN" sz="1200" dirty="0" smtClean="0">
                <a:effectLst/>
              </a:rPr>
              <a:t> Take parentheses as a whole. </a:t>
            </a:r>
            <a:r>
              <a:rPr lang="en-US" altLang="zh-CN" dirty="0" smtClean="0"/>
              <a:t>Apply the </a:t>
            </a:r>
            <a:r>
              <a:rPr lang="en-US" altLang="zh-CN" sz="1200" dirty="0" smtClean="0">
                <a:effectLst/>
              </a:rPr>
              <a:t>De Morgan’s  Laws. Write</a:t>
            </a:r>
            <a:r>
              <a:rPr lang="en-US" altLang="zh-CN" sz="1200" baseline="0" dirty="0" smtClean="0">
                <a:effectLst/>
              </a:rPr>
              <a:t> A NOT once. Apply the distributive law of addition. A offsets A NOT. </a:t>
            </a:r>
            <a:r>
              <a:rPr lang="en-US" altLang="zh-CN" dirty="0" smtClean="0"/>
              <a:t>Write the XNOR expression.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AB42-C49D-4A8B-887C-B484B14BDD9B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If exchange the input and output, the formula holds.</a:t>
            </a:r>
          </a:p>
          <a:p>
            <a:r>
              <a:rPr lang="en-US" altLang="zh-CN" dirty="0" smtClean="0"/>
              <a:t>Prove it by truth table. Exchange input</a:t>
            </a:r>
            <a:r>
              <a:rPr lang="en-US" altLang="zh-CN" baseline="0" dirty="0" smtClean="0"/>
              <a:t> and output in the truth table.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AB42-C49D-4A8B-887C-B484B14BDD9B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  <a:cs typeface="Times New Roman" pitchFamily="18" charset="0"/>
              </a:rPr>
              <a:t>Basic </a:t>
            </a:r>
            <a:r>
              <a:rPr lang="en-US" altLang="zh-CN" dirty="0" smtClean="0"/>
              <a:t>AND-OR</a:t>
            </a:r>
            <a:r>
              <a:rPr lang="en-US" altLang="zh-CN" baseline="0" dirty="0" smtClean="0"/>
              <a:t> function: First do the multiplication. Second, do the addition.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>
                <a:solidFill>
                  <a:srgbClr val="FFFF00"/>
                </a:solidFill>
                <a:cs typeface="Times New Roman" pitchFamily="18" charset="0"/>
              </a:rPr>
              <a:t>Basic </a:t>
            </a:r>
            <a:r>
              <a:rPr lang="en-US" altLang="zh-CN" dirty="0" smtClean="0"/>
              <a:t>OR-AND</a:t>
            </a:r>
            <a:r>
              <a:rPr lang="en-US" altLang="zh-CN" baseline="0" dirty="0" smtClean="0"/>
              <a:t> function: First do the addition. Second, do the multiplication.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AB42-C49D-4A8B-887C-B484B14BDD9B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dirty="0" smtClean="0"/>
              <a:t>Standard </a:t>
            </a:r>
            <a:r>
              <a:rPr lang="en-US" altLang="zh-CN" sz="1200" dirty="0" smtClean="0">
                <a:latin typeface="黑体" pitchFamily="2" charset="-122"/>
                <a:ea typeface="黑体" pitchFamily="2" charset="-122"/>
              </a:rPr>
              <a:t>AND-OR</a:t>
            </a:r>
            <a:r>
              <a:rPr lang="en-US" altLang="zh-CN" sz="1200" dirty="0" smtClean="0"/>
              <a:t> Function: is composed of </a:t>
            </a:r>
            <a:r>
              <a:rPr lang="en-US" altLang="zh-CN" sz="1200" dirty="0" err="1" smtClean="0"/>
              <a:t>m</a:t>
            </a:r>
            <a:r>
              <a:rPr lang="en-US" altLang="zh-CN" dirty="0" err="1" smtClean="0"/>
              <a:t>interms</a:t>
            </a:r>
            <a:endParaRPr lang="en-US" altLang="zh-CN" dirty="0" smtClean="0"/>
          </a:p>
          <a:p>
            <a:r>
              <a:rPr lang="en-US" altLang="zh-CN" sz="1200" dirty="0" smtClean="0"/>
              <a:t>Standard </a:t>
            </a:r>
            <a:r>
              <a:rPr lang="en-US" altLang="zh-CN" sz="1200" dirty="0" smtClean="0">
                <a:latin typeface="黑体" pitchFamily="2" charset="-122"/>
                <a:ea typeface="黑体" pitchFamily="2" charset="-122"/>
              </a:rPr>
              <a:t>OR-AND</a:t>
            </a:r>
            <a:r>
              <a:rPr lang="en-US" altLang="zh-CN" sz="1200" dirty="0" smtClean="0"/>
              <a:t> Function: is composed of </a:t>
            </a:r>
            <a:r>
              <a:rPr lang="en-US" altLang="zh-CN" dirty="0" err="1" smtClean="0"/>
              <a:t>maxterms</a:t>
            </a:r>
            <a:endParaRPr lang="en-US" altLang="zh-CN" dirty="0" smtClean="0"/>
          </a:p>
          <a:p>
            <a:r>
              <a:rPr lang="en-US" altLang="zh-CN" dirty="0" smtClean="0"/>
              <a:t>These product</a:t>
            </a:r>
            <a:r>
              <a:rPr lang="en-US" altLang="zh-CN" baseline="0" dirty="0" smtClean="0"/>
              <a:t> terms are </a:t>
            </a:r>
            <a:r>
              <a:rPr lang="en-US" altLang="zh-CN" baseline="0" dirty="0" err="1" smtClean="0"/>
              <a:t>minterms</a:t>
            </a:r>
            <a:r>
              <a:rPr lang="en-US" altLang="zh-CN" baseline="0" dirty="0" smtClean="0"/>
              <a:t>.</a:t>
            </a:r>
          </a:p>
          <a:p>
            <a:r>
              <a:rPr lang="en-US" altLang="zh-CN" baseline="0" dirty="0" smtClean="0"/>
              <a:t>These sum terms are </a:t>
            </a:r>
            <a:r>
              <a:rPr lang="en-US" altLang="zh-CN" baseline="0" dirty="0" err="1" smtClean="0"/>
              <a:t>maxterms</a:t>
            </a:r>
            <a:r>
              <a:rPr lang="en-US" altLang="zh-CN" baseline="0" dirty="0" smtClean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AB42-C49D-4A8B-887C-B484B14BDD9B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b="0" dirty="0" smtClean="0"/>
              <a:t>What is </a:t>
            </a:r>
            <a:r>
              <a:rPr lang="en-US" altLang="zh-CN" b="0" baseline="0" dirty="0" smtClean="0"/>
              <a:t>a standard function?</a:t>
            </a: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AB42-C49D-4A8B-887C-B484B14BDD9B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We</a:t>
            </a:r>
            <a:r>
              <a:rPr lang="en-US" altLang="zh-CN" baseline="0" dirty="0" smtClean="0"/>
              <a:t> use l</a:t>
            </a:r>
            <a:r>
              <a:rPr lang="en-US" altLang="zh-CN" dirty="0" smtClean="0"/>
              <a:t>owercase</a:t>
            </a:r>
            <a:r>
              <a:rPr lang="en-US" altLang="zh-CN" baseline="0" dirty="0" smtClean="0"/>
              <a:t> m to represent </a:t>
            </a:r>
            <a:r>
              <a:rPr lang="en-US" altLang="zh-CN" baseline="0" dirty="0" err="1" smtClean="0"/>
              <a:t>minterm</a:t>
            </a:r>
            <a:r>
              <a:rPr lang="en-US" altLang="zh-CN" baseline="0" dirty="0" smtClean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AB42-C49D-4A8B-887C-B484B14BDD9B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We use uppercase M to represent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maxterm</a:t>
            </a:r>
            <a:r>
              <a:rPr lang="en-US" altLang="zh-CN" baseline="0" dirty="0" smtClean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AB42-C49D-4A8B-887C-B484B14BDD9B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>
                <a:solidFill>
                  <a:schemeClr val="tx2"/>
                </a:solidFill>
              </a:rPr>
              <a:t>Distributive law of addition: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 to page 11.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AB42-C49D-4A8B-887C-B484B14BDD9B}" type="slidenum">
              <a:rPr lang="zh-CN" altLang="en-US" smtClean="0"/>
              <a:pPr/>
              <a:t>58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AB42-C49D-4A8B-887C-B484B14BDD9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695702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Find the lines</a:t>
            </a:r>
            <a:r>
              <a:rPr lang="en-US" altLang="zh-CN" baseline="0" dirty="0" smtClean="0"/>
              <a:t> where the outputs are 1.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AB42-C49D-4A8B-887C-B484B14BDD9B}" type="slidenum">
              <a:rPr lang="zh-CN" altLang="en-US" smtClean="0"/>
              <a:pPr/>
              <a:t>62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Find the lines where</a:t>
            </a:r>
            <a:r>
              <a:rPr lang="en-US" altLang="zh-CN" baseline="0" dirty="0" smtClean="0"/>
              <a:t> the outputs are 0.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AB42-C49D-4A8B-887C-B484B14BDD9B}" type="slidenum">
              <a:rPr lang="zh-CN" altLang="en-US" smtClean="0"/>
              <a:pPr/>
              <a:t>64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Refer to page 14.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(1),(3) …</a:t>
            </a:r>
            <a:r>
              <a:rPr lang="en-US" altLang="zh-CN" baseline="0" dirty="0" smtClean="0"/>
              <a:t> is offset. … and … are offsetting. (2) Treat … as B.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AB42-C49D-4A8B-887C-B484B14BDD9B}" type="slidenum">
              <a:rPr lang="zh-CN" altLang="en-US" smtClean="0"/>
              <a:pPr/>
              <a:t>68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use auxiliary term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help simplification.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AB42-C49D-4A8B-887C-B484B14BDD9B}" type="slidenum">
              <a:rPr lang="zh-CN" altLang="en-US" smtClean="0"/>
              <a:pPr/>
              <a:t>69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In</a:t>
            </a:r>
            <a:r>
              <a:rPr lang="en-US" altLang="zh-CN" baseline="0" dirty="0" smtClean="0"/>
              <a:t> order to get the dual function, exchange dot and plus.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AB42-C49D-4A8B-887C-B484B14BDD9B}" type="slidenum">
              <a:rPr lang="zh-CN" altLang="en-US" smtClean="0"/>
              <a:pPr/>
              <a:t>71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AB42-C49D-4A8B-887C-B484B14BDD9B}" type="slidenum">
              <a:rPr lang="zh-CN" altLang="en-US" smtClean="0"/>
              <a:pPr/>
              <a:t>82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Add</a:t>
            </a:r>
            <a:r>
              <a:rPr lang="en-US" altLang="zh-CN" baseline="0" dirty="0" smtClean="0"/>
              <a:t> C plus C NOT to recover variable C.</a:t>
            </a:r>
          </a:p>
          <a:p>
            <a:r>
              <a:rPr lang="en-US" altLang="zh-CN" baseline="0" dirty="0" smtClean="0"/>
              <a:t>Add B plus B NOT to recover variable B.</a:t>
            </a:r>
          </a:p>
          <a:p>
            <a:r>
              <a:rPr lang="en-US" altLang="zh-CN" baseline="0" dirty="0" smtClean="0"/>
              <a:t>Remove parentheses. Write the redundant terms once. </a:t>
            </a:r>
          </a:p>
          <a:p>
            <a:r>
              <a:rPr lang="en-US" altLang="zh-CN" baseline="0" dirty="0" smtClean="0"/>
              <a:t>Then, we get all the </a:t>
            </a:r>
            <a:r>
              <a:rPr lang="en-US" altLang="zh-CN" baseline="0" dirty="0" err="1" smtClean="0"/>
              <a:t>minterms</a:t>
            </a:r>
            <a:r>
              <a:rPr lang="en-US" altLang="zh-CN" baseline="0" dirty="0" smtClean="0"/>
              <a:t>. Write the numbered </a:t>
            </a:r>
            <a:r>
              <a:rPr lang="en-US" altLang="zh-CN" baseline="0" dirty="0" err="1" smtClean="0"/>
              <a:t>minterms</a:t>
            </a:r>
            <a:r>
              <a:rPr lang="en-US" altLang="zh-CN" baseline="0" dirty="0" smtClean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AB42-C49D-4A8B-887C-B484B14BDD9B}" type="slidenum">
              <a:rPr lang="zh-CN" altLang="en-US" smtClean="0"/>
              <a:pPr/>
              <a:t>106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Put the </a:t>
            </a:r>
            <a:r>
              <a:rPr lang="en-US" altLang="zh-CN" dirty="0" err="1" smtClean="0"/>
              <a:t>minterms</a:t>
            </a:r>
            <a:r>
              <a:rPr lang="en-US" altLang="zh-CN" baseline="0" dirty="0" smtClean="0"/>
              <a:t> in the K-map.</a:t>
            </a:r>
          </a:p>
          <a:p>
            <a:r>
              <a:rPr lang="en-US" altLang="zh-CN" baseline="0" dirty="0" smtClean="0"/>
              <a:t>011 for m3. </a:t>
            </a:r>
          </a:p>
          <a:p>
            <a:r>
              <a:rPr lang="en-US" altLang="zh-CN" baseline="0" dirty="0" smtClean="0"/>
              <a:t>Draw K-circles. For the circle on the left, we write A C. </a:t>
            </a:r>
          </a:p>
          <a:p>
            <a:r>
              <a:rPr lang="en-US" altLang="zh-CN" baseline="0" dirty="0" smtClean="0"/>
              <a:t>Finally, we get the simplified function.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AB42-C49D-4A8B-887C-B484B14BDD9B}" type="slidenum">
              <a:rPr lang="zh-CN" altLang="en-US" smtClean="0"/>
              <a:pPr/>
              <a:t>107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B C</a:t>
            </a:r>
            <a:r>
              <a:rPr lang="en-US" altLang="zh-CN" baseline="0" dirty="0" smtClean="0"/>
              <a:t> NOT D NOT, means if B is 1, C is 0, D is 0, A is 0 or 1, then F is 1.</a:t>
            </a:r>
          </a:p>
          <a:p>
            <a:r>
              <a:rPr lang="en-US" altLang="zh-CN" baseline="0" dirty="0" smtClean="0"/>
              <a:t>Mark the block 0100 as 1.</a:t>
            </a:r>
          </a:p>
          <a:p>
            <a:r>
              <a:rPr lang="en-US" altLang="zh-CN" baseline="0" dirty="0" smtClean="0"/>
              <a:t>Similarly, we can recover all the product terms.</a:t>
            </a:r>
          </a:p>
          <a:p>
            <a:r>
              <a:rPr lang="en-US" altLang="zh-CN" baseline="0" dirty="0" smtClean="0"/>
              <a:t>Draw K-circle. For the left circle, we B C NOT.</a:t>
            </a:r>
          </a:p>
          <a:p>
            <a:r>
              <a:rPr lang="en-US" altLang="zh-CN" baseline="0" dirty="0" smtClean="0"/>
              <a:t>Finally, we get the simplified function.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AB42-C49D-4A8B-887C-B484B14BDD9B}" type="slidenum">
              <a:rPr lang="zh-CN" altLang="en-US" smtClean="0"/>
              <a:pPr/>
              <a:t>108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The</a:t>
            </a:r>
            <a:r>
              <a:rPr lang="en-US" altLang="zh-CN" baseline="0" dirty="0" smtClean="0"/>
              <a:t> function is composed of </a:t>
            </a:r>
            <a:r>
              <a:rPr lang="en-US" altLang="zh-CN" baseline="0" dirty="0" err="1" smtClean="0"/>
              <a:t>maxterms</a:t>
            </a:r>
            <a:r>
              <a:rPr lang="en-US" altLang="zh-CN" baseline="0" dirty="0" smtClean="0"/>
              <a:t>.</a:t>
            </a:r>
          </a:p>
          <a:p>
            <a:r>
              <a:rPr lang="en-US" altLang="zh-CN" baseline="0" dirty="0" smtClean="0"/>
              <a:t>Can you write all the </a:t>
            </a:r>
            <a:r>
              <a:rPr lang="en-US" altLang="zh-CN" baseline="0" dirty="0" err="1" smtClean="0"/>
              <a:t>minterms</a:t>
            </a:r>
            <a:r>
              <a:rPr lang="en-US" altLang="zh-CN" baseline="0" dirty="0" smtClean="0"/>
              <a:t> for the function?</a:t>
            </a:r>
          </a:p>
          <a:p>
            <a:r>
              <a:rPr lang="en-US" altLang="zh-CN" baseline="0" dirty="0" smtClean="0"/>
              <a:t>Numbers from 0 to 15 which are not in </a:t>
            </a:r>
            <a:r>
              <a:rPr lang="en-US" altLang="zh-CN" baseline="0" dirty="0" err="1" smtClean="0"/>
              <a:t>maxterms</a:t>
            </a:r>
            <a:r>
              <a:rPr lang="en-US" altLang="zh-CN" baseline="0" dirty="0" smtClean="0"/>
              <a:t> belongs to </a:t>
            </a:r>
            <a:r>
              <a:rPr lang="en-US" altLang="zh-CN" baseline="0" dirty="0" err="1" smtClean="0"/>
              <a:t>minterms</a:t>
            </a:r>
            <a:r>
              <a:rPr lang="en-US" altLang="zh-CN" baseline="0" dirty="0" smtClean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AB42-C49D-4A8B-887C-B484B14BDD9B}" type="slidenum">
              <a:rPr lang="zh-CN" altLang="en-US" smtClean="0"/>
              <a:pPr/>
              <a:t>109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AB42-C49D-4A8B-887C-B484B14BDD9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304672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How to write the K-map?</a:t>
            </a:r>
          </a:p>
          <a:p>
            <a:r>
              <a:rPr lang="en-US" altLang="zh-CN" dirty="0" smtClean="0"/>
              <a:t>Method one: mark</a:t>
            </a:r>
            <a:r>
              <a:rPr lang="en-US" altLang="zh-CN" baseline="0" dirty="0" smtClean="0"/>
              <a:t> the blocks as 1 according to </a:t>
            </a:r>
            <a:r>
              <a:rPr lang="en-US" altLang="zh-CN" baseline="0" dirty="0" err="1" smtClean="0"/>
              <a:t>minterms</a:t>
            </a:r>
            <a:r>
              <a:rPr lang="en-US" altLang="zh-CN" baseline="0" dirty="0" smtClean="0"/>
              <a:t>. Method two: mark the blocks as 0 according to </a:t>
            </a:r>
            <a:r>
              <a:rPr lang="en-US" altLang="zh-CN" baseline="0" dirty="0" err="1" smtClean="0"/>
              <a:t>maxterms</a:t>
            </a:r>
            <a:r>
              <a:rPr lang="en-US" altLang="zh-CN" baseline="0" dirty="0" smtClean="0"/>
              <a:t>.</a:t>
            </a:r>
          </a:p>
          <a:p>
            <a:r>
              <a:rPr lang="en-US" altLang="zh-CN" baseline="0" dirty="0" smtClean="0"/>
              <a:t>Draw circles on‘0’blocks. Write the sum terms.</a:t>
            </a:r>
          </a:p>
          <a:p>
            <a:r>
              <a:rPr lang="en-US" altLang="zh-CN" baseline="0" dirty="0" smtClean="0"/>
              <a:t>For the horizontal circle, we write A NOT plus B NOT. For the vertical circle, we write C NOT plus D NOT.</a:t>
            </a:r>
          </a:p>
          <a:p>
            <a:r>
              <a:rPr lang="en-US" altLang="zh-CN" baseline="0" dirty="0" smtClean="0"/>
              <a:t>Use AND to connect the sum terms. Finally, we get the simplified OR-AND function.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AB42-C49D-4A8B-887C-B484B14BDD9B}" type="slidenum">
              <a:rPr lang="zh-CN" altLang="en-US" smtClean="0"/>
              <a:pPr/>
              <a:t>110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How to write the K-map?</a:t>
            </a:r>
          </a:p>
          <a:p>
            <a:r>
              <a:rPr lang="en-US" altLang="zh-CN" dirty="0" smtClean="0"/>
              <a:t>Method one: mark</a:t>
            </a:r>
            <a:r>
              <a:rPr lang="en-US" altLang="zh-CN" baseline="0" dirty="0" smtClean="0"/>
              <a:t> the blocks as 1 according to </a:t>
            </a:r>
            <a:r>
              <a:rPr lang="en-US" altLang="zh-CN" baseline="0" dirty="0" err="1" smtClean="0"/>
              <a:t>minterms</a:t>
            </a:r>
            <a:r>
              <a:rPr lang="en-US" altLang="zh-CN" baseline="0" dirty="0" smtClean="0"/>
              <a:t>. Method two: mark the blocks as 0 according to </a:t>
            </a:r>
            <a:r>
              <a:rPr lang="en-US" altLang="zh-CN" baseline="0" dirty="0" err="1" smtClean="0"/>
              <a:t>maxterms</a:t>
            </a:r>
            <a:r>
              <a:rPr lang="en-US" altLang="zh-CN" baseline="0" dirty="0" smtClean="0"/>
              <a:t>.</a:t>
            </a:r>
          </a:p>
          <a:p>
            <a:r>
              <a:rPr lang="en-US" altLang="zh-CN" baseline="0" dirty="0" smtClean="0"/>
              <a:t>Draw circles on‘0’blocks. Write the sum terms.</a:t>
            </a:r>
          </a:p>
          <a:p>
            <a:r>
              <a:rPr lang="en-US" altLang="zh-CN" baseline="0" dirty="0" smtClean="0"/>
              <a:t>For the horizontal circle, we write A NOT plus B NOT. For the vertical circle, we write C NOT plus D NOT.</a:t>
            </a:r>
          </a:p>
          <a:p>
            <a:r>
              <a:rPr lang="en-US" altLang="zh-CN" baseline="0" dirty="0" smtClean="0"/>
              <a:t>Use AND to connect the sum terms. Finally, we get the simplified OR-AND function.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AB42-C49D-4A8B-887C-B484B14BDD9B}" type="slidenum">
              <a:rPr lang="zh-CN" altLang="en-US" smtClean="0"/>
              <a:pPr/>
              <a:t>111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How to write the K-map?</a:t>
            </a:r>
          </a:p>
          <a:p>
            <a:r>
              <a:rPr lang="en-US" altLang="zh-CN" dirty="0" smtClean="0"/>
              <a:t>Method one: mark</a:t>
            </a:r>
            <a:r>
              <a:rPr lang="en-US" altLang="zh-CN" baseline="0" dirty="0" smtClean="0"/>
              <a:t> the blocks as 1 according to </a:t>
            </a:r>
            <a:r>
              <a:rPr lang="en-US" altLang="zh-CN" baseline="0" dirty="0" err="1" smtClean="0"/>
              <a:t>minterms</a:t>
            </a:r>
            <a:r>
              <a:rPr lang="en-US" altLang="zh-CN" baseline="0" dirty="0" smtClean="0"/>
              <a:t>. Method two: mark the blocks as 0 according to </a:t>
            </a:r>
            <a:r>
              <a:rPr lang="en-US" altLang="zh-CN" baseline="0" dirty="0" err="1" smtClean="0"/>
              <a:t>maxterms</a:t>
            </a:r>
            <a:r>
              <a:rPr lang="en-US" altLang="zh-CN" baseline="0" dirty="0" smtClean="0"/>
              <a:t>.</a:t>
            </a:r>
          </a:p>
          <a:p>
            <a:r>
              <a:rPr lang="en-US" altLang="zh-CN" baseline="0" dirty="0" smtClean="0"/>
              <a:t>Draw circles on‘0’blocks. Write the sum terms.</a:t>
            </a:r>
          </a:p>
          <a:p>
            <a:r>
              <a:rPr lang="en-US" altLang="zh-CN" baseline="0" dirty="0" smtClean="0"/>
              <a:t>For the horizontal circle, we write A NOT plus B NOT. For the vertical circle, we write C NOT plus D NOT.</a:t>
            </a:r>
          </a:p>
          <a:p>
            <a:r>
              <a:rPr lang="en-US" altLang="zh-CN" baseline="0" dirty="0" smtClean="0"/>
              <a:t>Use AND to connect the sum terms. Finally, we get the simplified OR-AND function.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AB42-C49D-4A8B-887C-B484B14BDD9B}" type="slidenum">
              <a:rPr lang="zh-CN" altLang="en-US" smtClean="0"/>
              <a:pPr/>
              <a:t>112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AB42-C49D-4A8B-887C-B484B14BDD9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29474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Replace B with DC.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Apply the </a:t>
            </a:r>
            <a:r>
              <a:rPr lang="en-US" altLang="zh-CN" sz="1200" dirty="0" smtClean="0">
                <a:effectLst/>
              </a:rPr>
              <a:t>De Morgan’s  Laws.</a:t>
            </a:r>
            <a:endParaRPr lang="en-US" altLang="zh-CN" sz="1200" dirty="0" smtClean="0">
              <a:effectLst/>
              <a:latin typeface="Tahoma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AB42-C49D-4A8B-887C-B484B14BDD9B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Replace B with more variables, we get the general from of De Morgan’s law.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AB42-C49D-4A8B-887C-B484B14BDD9B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The inverse function is written as F NOT.</a:t>
            </a:r>
          </a:p>
          <a:p>
            <a:r>
              <a:rPr lang="en-US" altLang="zh-CN" dirty="0" smtClean="0"/>
              <a:t>Exchange</a:t>
            </a:r>
            <a:r>
              <a:rPr lang="en-US" altLang="zh-CN" baseline="0" dirty="0" smtClean="0"/>
              <a:t> 0 and 1. Exchange plus and dot.</a:t>
            </a:r>
            <a:endParaRPr lang="en-US" altLang="zh-CN" dirty="0" smtClean="0"/>
          </a:p>
          <a:p>
            <a:r>
              <a:rPr lang="en-US" altLang="zh-CN" dirty="0" smtClean="0"/>
              <a:t>Exchange original variable and inverted</a:t>
            </a:r>
            <a:r>
              <a:rPr lang="en-US" altLang="zh-CN" baseline="0" dirty="0" smtClean="0"/>
              <a:t> variable.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AB42-C49D-4A8B-887C-B484B14BDD9B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Exchange original variable and inverted</a:t>
            </a:r>
            <a:r>
              <a:rPr lang="en-US" altLang="zh-CN" baseline="0" dirty="0" smtClean="0"/>
              <a:t> variable. </a:t>
            </a:r>
            <a:r>
              <a:rPr lang="en-US" altLang="zh-CN" dirty="0" smtClean="0"/>
              <a:t>Exchange plus and dot.</a:t>
            </a:r>
          </a:p>
          <a:p>
            <a:r>
              <a:rPr lang="en-US" altLang="zh-CN" dirty="0" smtClean="0"/>
              <a:t>In example</a:t>
            </a:r>
            <a:r>
              <a:rPr lang="en-US" altLang="zh-CN" baseline="0" dirty="0" smtClean="0"/>
              <a:t> 1 and example 3, add parentheses to keep the operation order.</a:t>
            </a:r>
            <a:endParaRPr lang="en-US" altLang="zh-CN" dirty="0" smtClean="0"/>
          </a:p>
          <a:p>
            <a:r>
              <a:rPr lang="en-US" altLang="zh-CN" dirty="0" smtClean="0"/>
              <a:t>In example 2, the big inverter is offset.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AB42-C49D-4A8B-887C-B484B14BDD9B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5760" cy="535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3147"/>
              <a:ext cx="5760" cy="117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rot="5400000" flipH="1">
              <a:off x="82" y="1995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 rot="5400000" flipH="1">
              <a:off x="82" y="258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 rot="5400000" flipH="1">
              <a:off x="83" y="3775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zh-CN" altLang="en-US">
              <a:effectLst/>
              <a:ea typeface="宋体" pitchFamily="2" charset="-122"/>
            </a:endParaRP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 flipH="1">
            <a:off x="547688" y="2717800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zh-CN" altLang="en-US">
              <a:effectLst/>
              <a:ea typeface="宋体" pitchFamily="2" charset="-122"/>
            </a:endParaRPr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433388" y="26971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algn="ctr" eaLnBrk="1" hangingPunct="1"/>
            <a:endParaRPr lang="zh-CN" altLang="en-US">
              <a:effectLst/>
              <a:ea typeface="宋体" pitchFamily="2" charset="-122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463550" y="2700338"/>
            <a:ext cx="161925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algn="ctr" eaLnBrk="1" hangingPunct="1"/>
            <a:endParaRPr lang="zh-CN" altLang="en-US">
              <a:effectLst/>
              <a:ea typeface="宋体" pitchFamily="2" charset="-122"/>
            </a:endParaRPr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9236075" y="2697163"/>
            <a:ext cx="304800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algn="ctr" eaLnBrk="1" hangingPunct="1"/>
            <a:endParaRPr lang="zh-CN" altLang="en-US">
              <a:effectLst/>
              <a:ea typeface="宋体" pitchFamily="2" charset="-122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484188" y="2760663"/>
            <a:ext cx="875188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algn="ctr" eaLnBrk="1" hangingPunct="1"/>
            <a:endParaRPr lang="zh-CN" altLang="en-US">
              <a:effectLst/>
              <a:ea typeface="宋体" pitchFamily="2" charset="-122"/>
            </a:endParaRPr>
          </a:p>
        </p:txBody>
      </p:sp>
      <p:grpSp>
        <p:nvGrpSpPr>
          <p:cNvPr id="21" name="Group 19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22" name="AutoShape 20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" name="AutoShape 21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4" name="AutoShape 22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" name="AutoShape 23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" name="AutoShape 24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" name="AutoShape 25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>
                <a:gd name="T0" fmla="*/ 1 w 532"/>
                <a:gd name="T1" fmla="*/ 0 h 465"/>
                <a:gd name="T2" fmla="*/ 0 w 532"/>
                <a:gd name="T3" fmla="*/ 166 h 465"/>
                <a:gd name="T4" fmla="*/ 532 w 532"/>
                <a:gd name="T5" fmla="*/ 465 h 465"/>
                <a:gd name="T6" fmla="*/ 532 w 532"/>
                <a:gd name="T7" fmla="*/ 201 h 465"/>
                <a:gd name="T8" fmla="*/ 172 w 532"/>
                <a:gd name="T9" fmla="*/ 0 h 465"/>
                <a:gd name="T10" fmla="*/ 1 w 532"/>
                <a:gd name="T11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>
                <a:gd name="T0" fmla="*/ 457 w 457"/>
                <a:gd name="T1" fmla="*/ 260 h 264"/>
                <a:gd name="T2" fmla="*/ 1 w 457"/>
                <a:gd name="T3" fmla="*/ 0 h 264"/>
                <a:gd name="T4" fmla="*/ 0 w 457"/>
                <a:gd name="T5" fmla="*/ 264 h 264"/>
                <a:gd name="T6" fmla="*/ 457 w 457"/>
                <a:gd name="T7" fmla="*/ 26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17116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1154113" y="1211263"/>
            <a:ext cx="7772400" cy="14319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17117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71575" y="3124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>
          <a:xfrm>
            <a:off x="1119188" y="631825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7588" y="631825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86588" y="631825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4C1034-A3ED-45FB-93B1-593E2D9770A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14502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 autoUpdateAnimBg="0"/>
      <p:bldP spid="19" grpId="0" animBg="1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E25D9-3391-4F72-BE05-90B51EEFBF7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974479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53250" y="144463"/>
            <a:ext cx="1962150" cy="59515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066800" y="144463"/>
            <a:ext cx="5734050" cy="59515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A8C62-1B6C-493D-AF1A-5E718B875A9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535748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066800" y="144463"/>
            <a:ext cx="7848600" cy="59515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8BBD6-9D7D-4101-8E4A-8306AF1E342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434815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3000" y="144463"/>
            <a:ext cx="7772400" cy="14319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8481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5067300" y="1981200"/>
            <a:ext cx="38481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5067300" y="4114800"/>
            <a:ext cx="38481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2B3A0-2D12-4BCF-9512-D904A2B5670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82050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1143000" y="144463"/>
            <a:ext cx="7772400" cy="14319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8481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5067300" y="1981200"/>
            <a:ext cx="38481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8481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67300" y="4114800"/>
            <a:ext cx="38481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BFE51-C306-4D69-9097-308FE921DFD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07639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7069B-D2E0-43C8-BA06-8375F26CA6E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25991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585F7-90CB-4B3C-9F68-7204F07CABA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456045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673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B1D6C-7F6C-417C-8B25-FB7ECD4580A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299250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C4A55-907D-4EBA-8E91-5E0BE708EE1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367482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6FD3-C505-437D-90A2-E593082E47D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49980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85C39-7451-4E22-82B0-AE87EE81811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647523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D396E-96B6-42A0-8516-050E7E7106D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038967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8FBE6-5ECA-4114-897A-EF6304E29BE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266943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216067" name="AutoShape 3"/>
            <p:cNvSpPr>
              <a:spLocks noChangeArrowheads="1"/>
            </p:cNvSpPr>
            <p:nvPr/>
          </p:nvSpPr>
          <p:spPr bwMode="auto">
            <a:xfrm rot="5400000" flipH="1">
              <a:off x="82" y="1995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6068" name="AutoShape 4"/>
            <p:cNvSpPr>
              <a:spLocks noChangeArrowheads="1"/>
            </p:cNvSpPr>
            <p:nvPr/>
          </p:nvSpPr>
          <p:spPr bwMode="auto">
            <a:xfrm rot="5400000" flipH="1">
              <a:off x="82" y="258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6069" name="AutoShape 5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6070" name="AutoShape 6"/>
            <p:cNvSpPr>
              <a:spLocks noChangeArrowheads="1"/>
            </p:cNvSpPr>
            <p:nvPr/>
          </p:nvSpPr>
          <p:spPr bwMode="auto">
            <a:xfrm rot="5400000" flipH="1">
              <a:off x="83" y="3775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6071" name="AutoShape 7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6072" name="AutoShape 8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6073" name="AutoShape 9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16074" name="Rectangle 10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zh-CN" altLang="en-US">
              <a:effectLst/>
              <a:ea typeface="宋体" pitchFamily="2" charset="-122"/>
            </a:endParaRPr>
          </a:p>
        </p:txBody>
      </p:sp>
      <p:sp>
        <p:nvSpPr>
          <p:cNvPr id="216075" name="AutoShape 11"/>
          <p:cNvSpPr>
            <a:spLocks noChangeArrowheads="1"/>
          </p:cNvSpPr>
          <p:nvPr/>
        </p:nvSpPr>
        <p:spPr bwMode="auto">
          <a:xfrm flipH="1">
            <a:off x="547688" y="1703388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zh-CN" altLang="en-US">
              <a:effectLst/>
              <a:ea typeface="宋体" pitchFamily="2" charset="-122"/>
            </a:endParaRPr>
          </a:p>
        </p:txBody>
      </p:sp>
      <p:sp>
        <p:nvSpPr>
          <p:cNvPr id="216076" name="Oval 12"/>
          <p:cNvSpPr>
            <a:spLocks noChangeArrowheads="1"/>
          </p:cNvSpPr>
          <p:nvPr/>
        </p:nvSpPr>
        <p:spPr bwMode="auto">
          <a:xfrm>
            <a:off x="460375" y="17065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algn="ctr" eaLnBrk="1" hangingPunct="1"/>
            <a:endParaRPr lang="zh-CN" altLang="en-US">
              <a:effectLst/>
              <a:ea typeface="宋体" pitchFamily="2" charset="-122"/>
            </a:endParaRPr>
          </a:p>
        </p:txBody>
      </p:sp>
      <p:sp>
        <p:nvSpPr>
          <p:cNvPr id="1030" name="Rectangle 13"/>
          <p:cNvSpPr>
            <a:spLocks noChangeArrowheads="1"/>
          </p:cNvSpPr>
          <p:nvPr/>
        </p:nvSpPr>
        <p:spPr bwMode="auto">
          <a:xfrm>
            <a:off x="463550" y="1912938"/>
            <a:ext cx="19050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algn="ctr" eaLnBrk="1" hangingPunct="1"/>
            <a:endParaRPr lang="zh-CN" altLang="en-US">
              <a:effectLst/>
              <a:ea typeface="宋体" pitchFamily="2" charset="-122"/>
            </a:endParaRPr>
          </a:p>
        </p:txBody>
      </p:sp>
      <p:sp>
        <p:nvSpPr>
          <p:cNvPr id="216078" name="Oval 14"/>
          <p:cNvSpPr>
            <a:spLocks noChangeArrowheads="1"/>
          </p:cNvSpPr>
          <p:nvPr/>
        </p:nvSpPr>
        <p:spPr bwMode="auto">
          <a:xfrm>
            <a:off x="9209088" y="1676400"/>
            <a:ext cx="304800" cy="274638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algn="ctr" eaLnBrk="1" hangingPunct="1"/>
            <a:endParaRPr lang="zh-CN" altLang="en-US">
              <a:effectLst/>
              <a:ea typeface="宋体" pitchFamily="2" charset="-122"/>
            </a:endParaRPr>
          </a:p>
        </p:txBody>
      </p:sp>
      <p:sp>
        <p:nvSpPr>
          <p:cNvPr id="1032" name="Rectangle 15"/>
          <p:cNvSpPr>
            <a:spLocks noChangeArrowheads="1"/>
          </p:cNvSpPr>
          <p:nvPr/>
        </p:nvSpPr>
        <p:spPr bwMode="auto">
          <a:xfrm>
            <a:off x="457200" y="1739900"/>
            <a:ext cx="875188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algn="ctr" eaLnBrk="1" hangingPunct="1"/>
            <a:endParaRPr lang="zh-CN" altLang="en-US">
              <a:effectLst/>
              <a:ea typeface="宋体" pitchFamily="2" charset="-122"/>
            </a:endParaRPr>
          </a:p>
        </p:txBody>
      </p:sp>
      <p:grpSp>
        <p:nvGrpSpPr>
          <p:cNvPr id="1033" name="Group 16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216081" name="AutoShape 17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6082" name="AutoShape 18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6083" name="AutoShape 19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6084" name="AutoShape 20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6085" name="AutoShape 21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6086" name="AutoShape 22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6087" name="Freeform 23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>
                <a:gd name="T0" fmla="*/ 1 w 532"/>
                <a:gd name="T1" fmla="*/ 0 h 465"/>
                <a:gd name="T2" fmla="*/ 0 w 532"/>
                <a:gd name="T3" fmla="*/ 166 h 465"/>
                <a:gd name="T4" fmla="*/ 532 w 532"/>
                <a:gd name="T5" fmla="*/ 465 h 465"/>
                <a:gd name="T6" fmla="*/ 532 w 532"/>
                <a:gd name="T7" fmla="*/ 201 h 465"/>
                <a:gd name="T8" fmla="*/ 172 w 532"/>
                <a:gd name="T9" fmla="*/ 0 h 465"/>
                <a:gd name="T10" fmla="*/ 1 w 532"/>
                <a:gd name="T11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6088" name="Freeform 24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>
                <a:gd name="T0" fmla="*/ 457 w 457"/>
                <a:gd name="T1" fmla="*/ 260 h 264"/>
                <a:gd name="T2" fmla="*/ 1 w 457"/>
                <a:gd name="T3" fmla="*/ 0 h 264"/>
                <a:gd name="T4" fmla="*/ 0 w 457"/>
                <a:gd name="T5" fmla="*/ 264 h 264"/>
                <a:gd name="T6" fmla="*/ 457 w 457"/>
                <a:gd name="T7" fmla="*/ 26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1608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44463"/>
            <a:ext cx="7772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1609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848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16091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4113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effectLst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6092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2513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 smtClean="0">
                <a:effectLst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6093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21513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 smtClean="0">
                <a:effectLst/>
                <a:ea typeface="+mn-ea"/>
              </a:defRPr>
            </a:lvl1pPr>
          </a:lstStyle>
          <a:p>
            <a:pPr>
              <a:defRPr/>
            </a:pPr>
            <a:fld id="{4FB16D34-DB4B-4A88-AB94-EA90232B874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6" grpId="0" animBg="1" autoUpdateAnimBg="0"/>
      <p:bldP spid="216078" grpId="0" animBg="1" autoUpdateAnimBg="0"/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Relationship Id="rId4" Type="http://schemas.openxmlformats.org/officeDocument/2006/relationships/oleObject" Target="../embeddings/oleObject227.bin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3.vml"/><Relationship Id="rId4" Type="http://schemas.openxmlformats.org/officeDocument/2006/relationships/oleObject" Target="../embeddings/oleObject228.bin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4.vml"/><Relationship Id="rId4" Type="http://schemas.openxmlformats.org/officeDocument/2006/relationships/oleObject" Target="../embeddings/oleObject229.bin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5.vml"/><Relationship Id="rId5" Type="http://schemas.openxmlformats.org/officeDocument/2006/relationships/oleObject" Target="../embeddings/oleObject230.bin"/><Relationship Id="rId4" Type="http://schemas.openxmlformats.org/officeDocument/2006/relationships/audio" Target="../media/audio2.wav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6.vml"/><Relationship Id="rId5" Type="http://schemas.openxmlformats.org/officeDocument/2006/relationships/oleObject" Target="../embeddings/oleObject231.bin"/><Relationship Id="rId4" Type="http://schemas.openxmlformats.org/officeDocument/2006/relationships/audio" Target="../media/audio1.wav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7.vml"/><Relationship Id="rId6" Type="http://schemas.openxmlformats.org/officeDocument/2006/relationships/oleObject" Target="../embeddings/oleObject233.bin"/><Relationship Id="rId5" Type="http://schemas.openxmlformats.org/officeDocument/2006/relationships/oleObject" Target="../embeddings/oleObject232.bin"/><Relationship Id="rId4" Type="http://schemas.openxmlformats.org/officeDocument/2006/relationships/audio" Target="../media/audio1.wav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oleObject" Target="../embeddings/oleObject18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4.bin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oleObject" Target="../embeddings/oleObject28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22.bin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1.bin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4.bin"/><Relationship Id="rId14" Type="http://schemas.openxmlformats.org/officeDocument/2006/relationships/oleObject" Target="../embeddings/oleObject2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10" Type="http://schemas.openxmlformats.org/officeDocument/2006/relationships/slide" Target="slide51.xml"/><Relationship Id="rId4" Type="http://schemas.openxmlformats.org/officeDocument/2006/relationships/audio" Target="../media/audio1.wav"/><Relationship Id="rId9" Type="http://schemas.openxmlformats.org/officeDocument/2006/relationships/oleObject" Target="../embeddings/oleObject3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4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Relationship Id="rId9" Type="http://schemas.openxmlformats.org/officeDocument/2006/relationships/oleObject" Target="../embeddings/oleObject48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9.bin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10" Type="http://schemas.openxmlformats.org/officeDocument/2006/relationships/oleObject" Target="../embeddings/oleObject61.bin"/><Relationship Id="rId4" Type="http://schemas.openxmlformats.org/officeDocument/2006/relationships/audio" Target="../media/audio1.wav"/><Relationship Id="rId9" Type="http://schemas.openxmlformats.org/officeDocument/2006/relationships/oleObject" Target="../embeddings/oleObject6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3.bin"/><Relationship Id="rId5" Type="http://schemas.openxmlformats.org/officeDocument/2006/relationships/oleObject" Target="../embeddings/oleObject62.bin"/><Relationship Id="rId10" Type="http://schemas.openxmlformats.org/officeDocument/2006/relationships/oleObject" Target="../embeddings/oleObject67.bin"/><Relationship Id="rId4" Type="http://schemas.openxmlformats.org/officeDocument/2006/relationships/audio" Target="../media/audio1.wav"/><Relationship Id="rId9" Type="http://schemas.openxmlformats.org/officeDocument/2006/relationships/oleObject" Target="../embeddings/oleObject6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9.bin"/><Relationship Id="rId5" Type="http://schemas.openxmlformats.org/officeDocument/2006/relationships/oleObject" Target="../embeddings/oleObject68.bin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72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5.bin"/><Relationship Id="rId5" Type="http://schemas.openxmlformats.org/officeDocument/2006/relationships/oleObject" Target="../embeddings/oleObject74.bin"/><Relationship Id="rId4" Type="http://schemas.openxmlformats.org/officeDocument/2006/relationships/oleObject" Target="../embeddings/oleObject73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8.bin"/><Relationship Id="rId5" Type="http://schemas.openxmlformats.org/officeDocument/2006/relationships/oleObject" Target="../embeddings/oleObject77.bin"/><Relationship Id="rId10" Type="http://schemas.openxmlformats.org/officeDocument/2006/relationships/oleObject" Target="../embeddings/oleObject82.bin"/><Relationship Id="rId4" Type="http://schemas.openxmlformats.org/officeDocument/2006/relationships/oleObject" Target="../embeddings/oleObject76.bin"/><Relationship Id="rId9" Type="http://schemas.openxmlformats.org/officeDocument/2006/relationships/oleObject" Target="../embeddings/oleObject81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85.bin"/><Relationship Id="rId5" Type="http://schemas.openxmlformats.org/officeDocument/2006/relationships/oleObject" Target="../embeddings/oleObject84.bin"/><Relationship Id="rId10" Type="http://schemas.openxmlformats.org/officeDocument/2006/relationships/oleObject" Target="../embeddings/oleObject89.bin"/><Relationship Id="rId4" Type="http://schemas.openxmlformats.org/officeDocument/2006/relationships/oleObject" Target="../embeddings/oleObject83.bin"/><Relationship Id="rId9" Type="http://schemas.openxmlformats.org/officeDocument/2006/relationships/oleObject" Target="../embeddings/oleObject88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90.bin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92.bin"/><Relationship Id="rId4" Type="http://schemas.openxmlformats.org/officeDocument/2006/relationships/oleObject" Target="../embeddings/oleObject91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13" Type="http://schemas.openxmlformats.org/officeDocument/2006/relationships/oleObject" Target="../embeddings/oleObject100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94.bin"/><Relationship Id="rId12" Type="http://schemas.openxmlformats.org/officeDocument/2006/relationships/oleObject" Target="../embeddings/oleObject9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93.bin"/><Relationship Id="rId11" Type="http://schemas.openxmlformats.org/officeDocument/2006/relationships/oleObject" Target="../embeddings/oleObject98.bin"/><Relationship Id="rId5" Type="http://schemas.openxmlformats.org/officeDocument/2006/relationships/audio" Target="../media/audio2.wav"/><Relationship Id="rId10" Type="http://schemas.openxmlformats.org/officeDocument/2006/relationships/oleObject" Target="../embeddings/oleObject97.bin"/><Relationship Id="rId4" Type="http://schemas.openxmlformats.org/officeDocument/2006/relationships/audio" Target="../media/audio1.wav"/><Relationship Id="rId9" Type="http://schemas.openxmlformats.org/officeDocument/2006/relationships/oleObject" Target="../embeddings/oleObject96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02.bin"/><Relationship Id="rId5" Type="http://schemas.openxmlformats.org/officeDocument/2006/relationships/oleObject" Target="../embeddings/oleObject101.bin"/><Relationship Id="rId10" Type="http://schemas.openxmlformats.org/officeDocument/2006/relationships/oleObject" Target="../embeddings/oleObject106.bin"/><Relationship Id="rId4" Type="http://schemas.openxmlformats.org/officeDocument/2006/relationships/audio" Target="../media/audio1.wav"/><Relationship Id="rId9" Type="http://schemas.openxmlformats.org/officeDocument/2006/relationships/oleObject" Target="../embeddings/oleObject105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10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08.bin"/><Relationship Id="rId5" Type="http://schemas.openxmlformats.org/officeDocument/2006/relationships/oleObject" Target="../embeddings/oleObject107.bin"/><Relationship Id="rId4" Type="http://schemas.openxmlformats.org/officeDocument/2006/relationships/audio" Target="../media/audio1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1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13.bin"/><Relationship Id="rId5" Type="http://schemas.openxmlformats.org/officeDocument/2006/relationships/oleObject" Target="../embeddings/oleObject112.bin"/><Relationship Id="rId4" Type="http://schemas.openxmlformats.org/officeDocument/2006/relationships/oleObject" Target="../embeddings/oleObject11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116.bin"/><Relationship Id="rId4" Type="http://schemas.openxmlformats.org/officeDocument/2006/relationships/oleObject" Target="../embeddings/oleObject11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18.bin"/><Relationship Id="rId5" Type="http://schemas.openxmlformats.org/officeDocument/2006/relationships/oleObject" Target="../embeddings/oleObject117.bin"/><Relationship Id="rId4" Type="http://schemas.openxmlformats.org/officeDocument/2006/relationships/audio" Target="../media/audio1.wav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21.bin"/><Relationship Id="rId5" Type="http://schemas.openxmlformats.org/officeDocument/2006/relationships/oleObject" Target="../embeddings/oleObject120.bin"/><Relationship Id="rId4" Type="http://schemas.openxmlformats.org/officeDocument/2006/relationships/oleObject" Target="../embeddings/oleObject119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1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23.bin"/><Relationship Id="rId5" Type="http://schemas.openxmlformats.org/officeDocument/2006/relationships/oleObject" Target="../embeddings/oleObject122.bin"/><Relationship Id="rId4" Type="http://schemas.openxmlformats.org/officeDocument/2006/relationships/audio" Target="../media/audio1.wav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0.bin"/><Relationship Id="rId13" Type="http://schemas.openxmlformats.org/officeDocument/2006/relationships/oleObject" Target="../embeddings/oleObject135.bin"/><Relationship Id="rId18" Type="http://schemas.openxmlformats.org/officeDocument/2006/relationships/oleObject" Target="../embeddings/oleObject140.bin"/><Relationship Id="rId3" Type="http://schemas.openxmlformats.org/officeDocument/2006/relationships/oleObject" Target="../embeddings/oleObject125.bin"/><Relationship Id="rId7" Type="http://schemas.openxmlformats.org/officeDocument/2006/relationships/oleObject" Target="../embeddings/oleObject129.bin"/><Relationship Id="rId12" Type="http://schemas.openxmlformats.org/officeDocument/2006/relationships/oleObject" Target="../embeddings/oleObject134.bin"/><Relationship Id="rId17" Type="http://schemas.openxmlformats.org/officeDocument/2006/relationships/oleObject" Target="../embeddings/oleObject13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8.bin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28.bin"/><Relationship Id="rId11" Type="http://schemas.openxmlformats.org/officeDocument/2006/relationships/oleObject" Target="../embeddings/oleObject133.bin"/><Relationship Id="rId5" Type="http://schemas.openxmlformats.org/officeDocument/2006/relationships/oleObject" Target="../embeddings/oleObject127.bin"/><Relationship Id="rId15" Type="http://schemas.openxmlformats.org/officeDocument/2006/relationships/oleObject" Target="../embeddings/oleObject137.bin"/><Relationship Id="rId10" Type="http://schemas.openxmlformats.org/officeDocument/2006/relationships/oleObject" Target="../embeddings/oleObject132.bin"/><Relationship Id="rId4" Type="http://schemas.openxmlformats.org/officeDocument/2006/relationships/oleObject" Target="../embeddings/oleObject126.bin"/><Relationship Id="rId9" Type="http://schemas.openxmlformats.org/officeDocument/2006/relationships/oleObject" Target="../embeddings/oleObject131.bin"/><Relationship Id="rId14" Type="http://schemas.openxmlformats.org/officeDocument/2006/relationships/oleObject" Target="../embeddings/oleObject136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14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oleObject" Target="../embeddings/oleObject144.bin"/><Relationship Id="rId4" Type="http://schemas.openxmlformats.org/officeDocument/2006/relationships/oleObject" Target="../embeddings/oleObject143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oleObject" Target="../embeddings/oleObject147.bin"/><Relationship Id="rId4" Type="http://schemas.openxmlformats.org/officeDocument/2006/relationships/oleObject" Target="../embeddings/oleObject146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oleObject" Target="../embeddings/oleObject150.bin"/><Relationship Id="rId4" Type="http://schemas.openxmlformats.org/officeDocument/2006/relationships/oleObject" Target="../embeddings/oleObject149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slide" Target="slide14.xml"/><Relationship Id="rId5" Type="http://schemas.openxmlformats.org/officeDocument/2006/relationships/oleObject" Target="../embeddings/oleObject151.bin"/><Relationship Id="rId4" Type="http://schemas.openxmlformats.org/officeDocument/2006/relationships/audio" Target="../media/audio2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oleObject" Target="../embeddings/oleObject154.bin"/><Relationship Id="rId4" Type="http://schemas.openxmlformats.org/officeDocument/2006/relationships/oleObject" Target="../embeddings/oleObject153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oleObject" Target="../embeddings/oleObject157.bin"/><Relationship Id="rId4" Type="http://schemas.openxmlformats.org/officeDocument/2006/relationships/oleObject" Target="../embeddings/oleObject156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oleObject" Target="../embeddings/oleObject160.bin"/><Relationship Id="rId4" Type="http://schemas.openxmlformats.org/officeDocument/2006/relationships/oleObject" Target="../embeddings/oleObject159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5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1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63.bin"/><Relationship Id="rId5" Type="http://schemas.openxmlformats.org/officeDocument/2006/relationships/oleObject" Target="../embeddings/oleObject162.bin"/><Relationship Id="rId4" Type="http://schemas.openxmlformats.org/officeDocument/2006/relationships/oleObject" Target="../embeddings/oleObject161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9.bin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1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67.bin"/><Relationship Id="rId5" Type="http://schemas.openxmlformats.org/officeDocument/2006/relationships/oleObject" Target="../embeddings/oleObject166.bin"/><Relationship Id="rId4" Type="http://schemas.openxmlformats.org/officeDocument/2006/relationships/audio" Target="../media/audio1.wav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72.bin"/><Relationship Id="rId5" Type="http://schemas.openxmlformats.org/officeDocument/2006/relationships/oleObject" Target="../embeddings/oleObject171.bin"/><Relationship Id="rId4" Type="http://schemas.openxmlformats.org/officeDocument/2006/relationships/oleObject" Target="../embeddings/oleObject170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75.bin"/><Relationship Id="rId5" Type="http://schemas.openxmlformats.org/officeDocument/2006/relationships/oleObject" Target="../embeddings/oleObject174.bin"/><Relationship Id="rId4" Type="http://schemas.openxmlformats.org/officeDocument/2006/relationships/oleObject" Target="../embeddings/oleObject173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5" Type="http://schemas.openxmlformats.org/officeDocument/2006/relationships/oleObject" Target="../embeddings/oleObject178.bin"/><Relationship Id="rId4" Type="http://schemas.openxmlformats.org/officeDocument/2006/relationships/oleObject" Target="../embeddings/oleObject177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4" Type="http://schemas.openxmlformats.org/officeDocument/2006/relationships/oleObject" Target="../embeddings/oleObject179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4" Type="http://schemas.openxmlformats.org/officeDocument/2006/relationships/oleObject" Target="../embeddings/oleObject181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2.bin"/><Relationship Id="rId7" Type="http://schemas.openxmlformats.org/officeDocument/2006/relationships/oleObject" Target="../embeddings/oleObject1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85.bin"/><Relationship Id="rId5" Type="http://schemas.openxmlformats.org/officeDocument/2006/relationships/oleObject" Target="../embeddings/oleObject184.bin"/><Relationship Id="rId4" Type="http://schemas.openxmlformats.org/officeDocument/2006/relationships/oleObject" Target="../embeddings/oleObject183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7.bin"/><Relationship Id="rId7" Type="http://schemas.openxmlformats.org/officeDocument/2006/relationships/oleObject" Target="../embeddings/oleObject1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190.bin"/><Relationship Id="rId5" Type="http://schemas.openxmlformats.org/officeDocument/2006/relationships/oleObject" Target="../embeddings/oleObject189.bin"/><Relationship Id="rId4" Type="http://schemas.openxmlformats.org/officeDocument/2006/relationships/oleObject" Target="../embeddings/oleObject188.bin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5.bin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19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193.bin"/><Relationship Id="rId11" Type="http://schemas.openxmlformats.org/officeDocument/2006/relationships/oleObject" Target="../embeddings/oleObject198.bin"/><Relationship Id="rId5" Type="http://schemas.openxmlformats.org/officeDocument/2006/relationships/oleObject" Target="../embeddings/oleObject192.bin"/><Relationship Id="rId10" Type="http://schemas.openxmlformats.org/officeDocument/2006/relationships/oleObject" Target="../embeddings/oleObject197.bin"/><Relationship Id="rId4" Type="http://schemas.openxmlformats.org/officeDocument/2006/relationships/audio" Target="../media/audio1.wav"/><Relationship Id="rId9" Type="http://schemas.openxmlformats.org/officeDocument/2006/relationships/oleObject" Target="../embeddings/oleObject196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2.bin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20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200.bin"/><Relationship Id="rId11" Type="http://schemas.openxmlformats.org/officeDocument/2006/relationships/oleObject" Target="../embeddings/oleObject205.bin"/><Relationship Id="rId5" Type="http://schemas.openxmlformats.org/officeDocument/2006/relationships/oleObject" Target="../embeddings/oleObject199.bin"/><Relationship Id="rId10" Type="http://schemas.openxmlformats.org/officeDocument/2006/relationships/oleObject" Target="../embeddings/oleObject204.bin"/><Relationship Id="rId4" Type="http://schemas.openxmlformats.org/officeDocument/2006/relationships/audio" Target="../media/audio1.wav"/><Relationship Id="rId9" Type="http://schemas.openxmlformats.org/officeDocument/2006/relationships/oleObject" Target="../embeddings/oleObject20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5" Type="http://schemas.openxmlformats.org/officeDocument/2006/relationships/oleObject" Target="../embeddings/oleObject207.bin"/><Relationship Id="rId4" Type="http://schemas.openxmlformats.org/officeDocument/2006/relationships/oleObject" Target="../embeddings/oleObject206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2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209.bin"/><Relationship Id="rId5" Type="http://schemas.openxmlformats.org/officeDocument/2006/relationships/oleObject" Target="../embeddings/oleObject208.bin"/><Relationship Id="rId4" Type="http://schemas.openxmlformats.org/officeDocument/2006/relationships/audio" Target="../media/audio1.wav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oleObject" Target="../embeddings/oleObject2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213.bin"/><Relationship Id="rId5" Type="http://schemas.openxmlformats.org/officeDocument/2006/relationships/oleObject" Target="../embeddings/oleObject212.bin"/><Relationship Id="rId4" Type="http://schemas.openxmlformats.org/officeDocument/2006/relationships/oleObject" Target="../embeddings/oleObject211.bin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5" Type="http://schemas.openxmlformats.org/officeDocument/2006/relationships/oleObject" Target="../embeddings/oleObject216.bin"/><Relationship Id="rId4" Type="http://schemas.openxmlformats.org/officeDocument/2006/relationships/oleObject" Target="../embeddings/oleObject215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4" Type="http://schemas.openxmlformats.org/officeDocument/2006/relationships/oleObject" Target="../embeddings/oleObject217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4" Type="http://schemas.openxmlformats.org/officeDocument/2006/relationships/oleObject" Target="../embeddings/oleObject218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4" Type="http://schemas.openxmlformats.org/officeDocument/2006/relationships/oleObject" Target="../embeddings/oleObject219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4" Type="http://schemas.openxmlformats.org/officeDocument/2006/relationships/oleObject" Target="../embeddings/oleObject220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4" Type="http://schemas.openxmlformats.org/officeDocument/2006/relationships/oleObject" Target="../embeddings/oleObject221.bin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4" Type="http://schemas.openxmlformats.org/officeDocument/2006/relationships/oleObject" Target="../embeddings/oleObject222.bin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4" Type="http://schemas.openxmlformats.org/officeDocument/2006/relationships/oleObject" Target="../embeddings/oleObject223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4" Type="http://schemas.openxmlformats.org/officeDocument/2006/relationships/oleObject" Target="../embeddings/oleObject224.bin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4" Type="http://schemas.openxmlformats.org/officeDocument/2006/relationships/oleObject" Target="../embeddings/oleObject225.bin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Relationship Id="rId4" Type="http://schemas.openxmlformats.org/officeDocument/2006/relationships/oleObject" Target="../embeddings/oleObject226.bin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69792"/>
            <a:ext cx="8915400" cy="1631216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5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Chapter Two:</a:t>
            </a:r>
            <a:br>
              <a:rPr lang="en-US" altLang="zh-CN" sz="5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</a:br>
            <a:r>
              <a:rPr lang="en-US" altLang="zh-CN" sz="5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Logical algebra</a:t>
            </a:r>
            <a:endParaRPr lang="zh-CN" altLang="en-US" sz="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16EE9D-D8B8-4789-BE2C-0396205D6443}" type="slidenum">
              <a:rPr lang="zh-CN" altLang="en-US" smtClean="0"/>
              <a:pPr>
                <a:defRPr/>
              </a:pPr>
              <a:t>1</a:t>
            </a:fld>
            <a:endParaRPr lang="en-US" altLang="zh-CN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07504" y="4644425"/>
            <a:ext cx="891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Let’s have a quick start</a:t>
            </a:r>
            <a:r>
              <a:rPr kumimoji="1" lang="en-US" altLang="zh-CN" sz="3200" b="0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on the whiteboard.</a:t>
            </a:r>
            <a:endParaRPr kumimoji="1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4529" y="1579439"/>
            <a:ext cx="8943975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.2.1 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Laws of logical algebra</a:t>
            </a:r>
            <a:endParaRPr lang="zh-CN" altLang="en-US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914400" y="3356992"/>
            <a:ext cx="5291138" cy="569912"/>
            <a:chOff x="576" y="1248"/>
            <a:chExt cx="3333" cy="359"/>
          </a:xfrm>
        </p:grpSpPr>
        <p:graphicFrame>
          <p:nvGraphicFramePr>
            <p:cNvPr id="23567" name="Object 34"/>
            <p:cNvGraphicFramePr>
              <a:graphicFrameLocks noChangeAspect="1"/>
            </p:cNvGraphicFramePr>
            <p:nvPr/>
          </p:nvGraphicFramePr>
          <p:xfrm>
            <a:off x="576" y="1248"/>
            <a:ext cx="1104" cy="359"/>
          </p:xfrm>
          <a:graphic>
            <a:graphicData uri="http://schemas.openxmlformats.org/presentationml/2006/ole">
              <p:oleObj spid="_x0000_s398338" name="Equation" r:id="rId4" imgW="787680" imgH="254160" progId="Equation.3">
                <p:embed/>
              </p:oleObj>
            </a:graphicData>
          </a:graphic>
        </p:graphicFrame>
        <p:graphicFrame>
          <p:nvGraphicFramePr>
            <p:cNvPr id="23568" name="Object 39"/>
            <p:cNvGraphicFramePr>
              <a:graphicFrameLocks noChangeAspect="1"/>
            </p:cNvGraphicFramePr>
            <p:nvPr/>
          </p:nvGraphicFramePr>
          <p:xfrm>
            <a:off x="2832" y="1248"/>
            <a:ext cx="1077" cy="334"/>
          </p:xfrm>
          <a:graphic>
            <a:graphicData uri="http://schemas.openxmlformats.org/presentationml/2006/ole">
              <p:oleObj spid="_x0000_s398339" name="Equation" r:id="rId5" imgW="762120" imgH="241200" progId="Equation.3">
                <p:embed/>
              </p:oleObj>
            </a:graphicData>
          </a:graphic>
        </p:graphicFrame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957263" y="4195192"/>
            <a:ext cx="5313362" cy="646112"/>
            <a:chOff x="603" y="1776"/>
            <a:chExt cx="3347" cy="407"/>
          </a:xfrm>
        </p:grpSpPr>
        <p:graphicFrame>
          <p:nvGraphicFramePr>
            <p:cNvPr id="23565" name="Object 35"/>
            <p:cNvGraphicFramePr>
              <a:graphicFrameLocks noChangeAspect="1"/>
            </p:cNvGraphicFramePr>
            <p:nvPr/>
          </p:nvGraphicFramePr>
          <p:xfrm>
            <a:off x="603" y="1776"/>
            <a:ext cx="1049" cy="359"/>
          </p:xfrm>
          <a:graphic>
            <a:graphicData uri="http://schemas.openxmlformats.org/presentationml/2006/ole">
              <p:oleObj spid="_x0000_s398340" name="Equation" r:id="rId6" imgW="749520" imgH="254160" progId="Equation.3">
                <p:embed/>
              </p:oleObj>
            </a:graphicData>
          </a:graphic>
        </p:graphicFrame>
        <p:graphicFrame>
          <p:nvGraphicFramePr>
            <p:cNvPr id="23566" name="Object 40"/>
            <p:cNvGraphicFramePr>
              <a:graphicFrameLocks noChangeAspect="1"/>
            </p:cNvGraphicFramePr>
            <p:nvPr/>
          </p:nvGraphicFramePr>
          <p:xfrm>
            <a:off x="2819" y="1824"/>
            <a:ext cx="1131" cy="359"/>
          </p:xfrm>
          <a:graphic>
            <a:graphicData uri="http://schemas.openxmlformats.org/presentationml/2006/ole">
              <p:oleObj spid="_x0000_s398341" name="Equation" r:id="rId7" imgW="800280" imgH="254160" progId="Equation.3">
                <p:embed/>
              </p:oleObj>
            </a:graphicData>
          </a:graphic>
        </p:graphicFrame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957263" y="5033392"/>
            <a:ext cx="5313362" cy="646112"/>
            <a:chOff x="603" y="2304"/>
            <a:chExt cx="3347" cy="407"/>
          </a:xfrm>
        </p:grpSpPr>
        <p:graphicFrame>
          <p:nvGraphicFramePr>
            <p:cNvPr id="23563" name="Object 36"/>
            <p:cNvGraphicFramePr>
              <a:graphicFrameLocks noChangeAspect="1"/>
            </p:cNvGraphicFramePr>
            <p:nvPr/>
          </p:nvGraphicFramePr>
          <p:xfrm>
            <a:off x="603" y="2304"/>
            <a:ext cx="1049" cy="359"/>
          </p:xfrm>
          <a:graphic>
            <a:graphicData uri="http://schemas.openxmlformats.org/presentationml/2006/ole">
              <p:oleObj spid="_x0000_s398342" name="Equation" r:id="rId8" imgW="749520" imgH="254160" progId="Equation.3">
                <p:embed/>
              </p:oleObj>
            </a:graphicData>
          </a:graphic>
        </p:graphicFrame>
        <p:graphicFrame>
          <p:nvGraphicFramePr>
            <p:cNvPr id="23564" name="Object 41"/>
            <p:cNvGraphicFramePr>
              <a:graphicFrameLocks noChangeAspect="1"/>
            </p:cNvGraphicFramePr>
            <p:nvPr/>
          </p:nvGraphicFramePr>
          <p:xfrm>
            <a:off x="2819" y="2352"/>
            <a:ext cx="1131" cy="359"/>
          </p:xfrm>
          <a:graphic>
            <a:graphicData uri="http://schemas.openxmlformats.org/presentationml/2006/ole">
              <p:oleObj spid="_x0000_s398343" name="Equation" r:id="rId9" imgW="800280" imgH="254160" progId="Equation.3">
                <p:embed/>
              </p:oleObj>
            </a:graphicData>
          </a:graphic>
        </p:graphicFrame>
      </p:grp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990600" y="5871592"/>
            <a:ext cx="4719638" cy="692150"/>
            <a:chOff x="624" y="2832"/>
            <a:chExt cx="2973" cy="436"/>
          </a:xfrm>
        </p:grpSpPr>
        <p:graphicFrame>
          <p:nvGraphicFramePr>
            <p:cNvPr id="23561" name="Object 37"/>
            <p:cNvGraphicFramePr>
              <a:graphicFrameLocks noChangeAspect="1"/>
            </p:cNvGraphicFramePr>
            <p:nvPr/>
          </p:nvGraphicFramePr>
          <p:xfrm>
            <a:off x="624" y="2832"/>
            <a:ext cx="718" cy="436"/>
          </p:xfrm>
          <a:graphic>
            <a:graphicData uri="http://schemas.openxmlformats.org/presentationml/2006/ole">
              <p:oleObj spid="_x0000_s398344" name="Equation" r:id="rId10" imgW="507960" imgH="317520" progId="Equation.3">
                <p:embed/>
              </p:oleObj>
            </a:graphicData>
          </a:graphic>
        </p:graphicFrame>
        <p:graphicFrame>
          <p:nvGraphicFramePr>
            <p:cNvPr id="23562" name="Object 42"/>
            <p:cNvGraphicFramePr>
              <a:graphicFrameLocks noChangeAspect="1"/>
            </p:cNvGraphicFramePr>
            <p:nvPr/>
          </p:nvGraphicFramePr>
          <p:xfrm>
            <a:off x="2880" y="2832"/>
            <a:ext cx="717" cy="436"/>
          </p:xfrm>
          <a:graphic>
            <a:graphicData uri="http://schemas.openxmlformats.org/presentationml/2006/ole">
              <p:oleObj spid="_x0000_s398345" name="Equation" r:id="rId11" imgW="507960" imgH="317520" progId="Equation.3">
                <p:embed/>
              </p:oleObj>
            </a:graphicData>
          </a:graphic>
        </p:graphicFrame>
      </p:grpSp>
      <p:sp>
        <p:nvSpPr>
          <p:cNvPr id="108588" name="Rectangle 44"/>
          <p:cNvSpPr>
            <a:spLocks noChangeArrowheads="1"/>
          </p:cNvSpPr>
          <p:nvPr/>
        </p:nvSpPr>
        <p:spPr bwMode="auto">
          <a:xfrm>
            <a:off x="179512" y="2561530"/>
            <a:ext cx="40671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(1) Laws of 0 and 1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108594" name="Rectangle 50"/>
          <p:cNvSpPr>
            <a:spLocks noChangeArrowheads="1"/>
          </p:cNvSpPr>
          <p:nvPr/>
        </p:nvSpPr>
        <p:spPr bwMode="auto">
          <a:xfrm>
            <a:off x="179512" y="332656"/>
            <a:ext cx="990059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en-US" altLang="zh-CN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2</a:t>
            </a:r>
            <a:r>
              <a:rPr lang="zh-CN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.2</a:t>
            </a:r>
            <a:r>
              <a:rPr lang="en-US" altLang="zh-CN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Laws and Rules of logical algebra</a:t>
            </a:r>
            <a:endParaRPr lang="zh-CN" alt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88" grpId="0" build="p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50" name="Rectangle 6"/>
          <p:cNvSpPr>
            <a:spLocks noChangeArrowheads="1"/>
          </p:cNvSpPr>
          <p:nvPr/>
        </p:nvSpPr>
        <p:spPr bwMode="auto">
          <a:xfrm>
            <a:off x="2196281" y="1161207"/>
            <a:ext cx="5486400" cy="449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62151" name="Rectangle 7"/>
          <p:cNvSpPr>
            <a:spLocks noChangeArrowheads="1"/>
          </p:cNvSpPr>
          <p:nvPr/>
        </p:nvSpPr>
        <p:spPr bwMode="auto">
          <a:xfrm>
            <a:off x="2577281" y="3132882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2152" name="Rectangle 8"/>
          <p:cNvSpPr>
            <a:spLocks noChangeArrowheads="1"/>
          </p:cNvSpPr>
          <p:nvPr/>
        </p:nvSpPr>
        <p:spPr bwMode="auto">
          <a:xfrm>
            <a:off x="2577281" y="3742482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 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2153" name="Rectangle 9"/>
          <p:cNvSpPr>
            <a:spLocks noChangeArrowheads="1"/>
          </p:cNvSpPr>
          <p:nvPr/>
        </p:nvSpPr>
        <p:spPr bwMode="auto">
          <a:xfrm>
            <a:off x="1053281" y="818307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AB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2154" name="Rectangle 10"/>
          <p:cNvSpPr>
            <a:spLocks noChangeArrowheads="1"/>
          </p:cNvSpPr>
          <p:nvPr/>
        </p:nvSpPr>
        <p:spPr bwMode="auto">
          <a:xfrm>
            <a:off x="1815281" y="132507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CD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2155" name="Rectangle 11"/>
          <p:cNvSpPr>
            <a:spLocks noChangeArrowheads="1"/>
          </p:cNvSpPr>
          <p:nvPr/>
        </p:nvSpPr>
        <p:spPr bwMode="auto">
          <a:xfrm>
            <a:off x="989781" y="116632"/>
            <a:ext cx="717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F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13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2156" name="Line 12"/>
          <p:cNvSpPr>
            <a:spLocks noChangeShapeType="1"/>
          </p:cNvSpPr>
          <p:nvPr/>
        </p:nvSpPr>
        <p:spPr bwMode="auto">
          <a:xfrm flipH="1" flipV="1">
            <a:off x="1662881" y="627807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62157" name="Line 13"/>
          <p:cNvSpPr>
            <a:spLocks noChangeShapeType="1"/>
          </p:cNvSpPr>
          <p:nvPr/>
        </p:nvSpPr>
        <p:spPr bwMode="auto">
          <a:xfrm>
            <a:off x="4939481" y="1161207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62158" name="Line 14"/>
          <p:cNvSpPr>
            <a:spLocks noChangeShapeType="1"/>
          </p:cNvSpPr>
          <p:nvPr/>
        </p:nvSpPr>
        <p:spPr bwMode="auto">
          <a:xfrm>
            <a:off x="2196281" y="3371007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62159" name="Line 15"/>
          <p:cNvSpPr>
            <a:spLocks noChangeShapeType="1"/>
          </p:cNvSpPr>
          <p:nvPr/>
        </p:nvSpPr>
        <p:spPr bwMode="auto">
          <a:xfrm>
            <a:off x="3567881" y="1161207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62160" name="Line 16"/>
          <p:cNvSpPr>
            <a:spLocks noChangeShapeType="1"/>
          </p:cNvSpPr>
          <p:nvPr/>
        </p:nvSpPr>
        <p:spPr bwMode="auto">
          <a:xfrm>
            <a:off x="6234881" y="1161207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62161" name="Line 17"/>
          <p:cNvSpPr>
            <a:spLocks noChangeShapeType="1"/>
          </p:cNvSpPr>
          <p:nvPr/>
        </p:nvSpPr>
        <p:spPr bwMode="auto">
          <a:xfrm>
            <a:off x="2196281" y="2304207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62162" name="Line 18"/>
          <p:cNvSpPr>
            <a:spLocks noChangeShapeType="1"/>
          </p:cNvSpPr>
          <p:nvPr/>
        </p:nvSpPr>
        <p:spPr bwMode="auto">
          <a:xfrm>
            <a:off x="2196281" y="4437807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62163" name="Rectangle 19"/>
          <p:cNvSpPr>
            <a:spLocks noChangeArrowheads="1"/>
          </p:cNvSpPr>
          <p:nvPr/>
        </p:nvSpPr>
        <p:spPr bwMode="auto">
          <a:xfrm>
            <a:off x="2501081" y="513507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2164" name="Rectangle 20"/>
          <p:cNvSpPr>
            <a:spLocks noChangeArrowheads="1"/>
          </p:cNvSpPr>
          <p:nvPr/>
        </p:nvSpPr>
        <p:spPr bwMode="auto">
          <a:xfrm>
            <a:off x="3872681" y="513507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2165" name="Rectangle 21"/>
          <p:cNvSpPr>
            <a:spLocks noChangeArrowheads="1"/>
          </p:cNvSpPr>
          <p:nvPr/>
        </p:nvSpPr>
        <p:spPr bwMode="auto">
          <a:xfrm>
            <a:off x="1434281" y="1427907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2166" name="Rectangle 22"/>
          <p:cNvSpPr>
            <a:spLocks noChangeArrowheads="1"/>
          </p:cNvSpPr>
          <p:nvPr/>
        </p:nvSpPr>
        <p:spPr bwMode="auto">
          <a:xfrm>
            <a:off x="1434281" y="2494707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2167" name="Rectangle 23"/>
          <p:cNvSpPr>
            <a:spLocks noChangeArrowheads="1"/>
          </p:cNvSpPr>
          <p:nvPr/>
        </p:nvSpPr>
        <p:spPr bwMode="auto">
          <a:xfrm>
            <a:off x="6539681" y="513507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2168" name="Rectangle 24"/>
          <p:cNvSpPr>
            <a:spLocks noChangeArrowheads="1"/>
          </p:cNvSpPr>
          <p:nvPr/>
        </p:nvSpPr>
        <p:spPr bwMode="auto">
          <a:xfrm>
            <a:off x="1434281" y="4704507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2169" name="Rectangle 25"/>
          <p:cNvSpPr>
            <a:spLocks noChangeArrowheads="1"/>
          </p:cNvSpPr>
          <p:nvPr/>
        </p:nvSpPr>
        <p:spPr bwMode="auto">
          <a:xfrm>
            <a:off x="5244281" y="513507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2170" name="Rectangle 26"/>
          <p:cNvSpPr>
            <a:spLocks noChangeArrowheads="1"/>
          </p:cNvSpPr>
          <p:nvPr/>
        </p:nvSpPr>
        <p:spPr bwMode="auto">
          <a:xfrm>
            <a:off x="1434281" y="3561507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98328" name="Rectangle 27"/>
          <p:cNvSpPr>
            <a:spLocks noChangeArrowheads="1"/>
          </p:cNvSpPr>
          <p:nvPr/>
        </p:nvSpPr>
        <p:spPr bwMode="auto">
          <a:xfrm>
            <a:off x="5320481" y="1466007"/>
            <a:ext cx="4333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8329" name="Rectangle 28"/>
          <p:cNvSpPr>
            <a:spLocks noChangeArrowheads="1"/>
          </p:cNvSpPr>
          <p:nvPr/>
        </p:nvSpPr>
        <p:spPr bwMode="auto">
          <a:xfrm>
            <a:off x="5320481" y="2516932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8330" name="Rectangle 29"/>
          <p:cNvSpPr>
            <a:spLocks noChangeArrowheads="1"/>
          </p:cNvSpPr>
          <p:nvPr/>
        </p:nvSpPr>
        <p:spPr bwMode="auto">
          <a:xfrm>
            <a:off x="4101281" y="2516932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8331" name="Rectangle 30"/>
          <p:cNvSpPr>
            <a:spLocks noChangeArrowheads="1"/>
          </p:cNvSpPr>
          <p:nvPr/>
        </p:nvSpPr>
        <p:spPr bwMode="auto">
          <a:xfrm>
            <a:off x="2577281" y="2516932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8332" name="Rectangle 31"/>
          <p:cNvSpPr>
            <a:spLocks noChangeArrowheads="1"/>
          </p:cNvSpPr>
          <p:nvPr/>
        </p:nvSpPr>
        <p:spPr bwMode="auto">
          <a:xfrm>
            <a:off x="5320481" y="3583732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8333" name="Rectangle 32"/>
          <p:cNvSpPr>
            <a:spLocks noChangeArrowheads="1"/>
          </p:cNvSpPr>
          <p:nvPr/>
        </p:nvSpPr>
        <p:spPr bwMode="auto">
          <a:xfrm>
            <a:off x="6615881" y="3583732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8334" name="Rectangle 33"/>
          <p:cNvSpPr>
            <a:spLocks noChangeArrowheads="1"/>
          </p:cNvSpPr>
          <p:nvPr/>
        </p:nvSpPr>
        <p:spPr bwMode="auto">
          <a:xfrm>
            <a:off x="4025081" y="3583732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8335" name="Rectangle 34"/>
          <p:cNvSpPr>
            <a:spLocks noChangeArrowheads="1"/>
          </p:cNvSpPr>
          <p:nvPr/>
        </p:nvSpPr>
        <p:spPr bwMode="auto">
          <a:xfrm>
            <a:off x="4025081" y="4726732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262179" name="Oval 35"/>
          <p:cNvSpPr>
            <a:spLocks noChangeArrowheads="1"/>
          </p:cNvSpPr>
          <p:nvPr/>
        </p:nvSpPr>
        <p:spPr bwMode="auto">
          <a:xfrm>
            <a:off x="2280418" y="1197720"/>
            <a:ext cx="2514600" cy="9906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62180" name="Oval 36"/>
          <p:cNvSpPr>
            <a:spLocks noChangeArrowheads="1"/>
          </p:cNvSpPr>
          <p:nvPr/>
        </p:nvSpPr>
        <p:spPr bwMode="auto">
          <a:xfrm>
            <a:off x="6317431" y="1269157"/>
            <a:ext cx="1150937" cy="2087563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62181" name="Oval 37"/>
          <p:cNvSpPr>
            <a:spLocks noChangeArrowheads="1"/>
          </p:cNvSpPr>
          <p:nvPr/>
        </p:nvSpPr>
        <p:spPr bwMode="auto">
          <a:xfrm rot="-5400000">
            <a:off x="5777681" y="3753595"/>
            <a:ext cx="1081087" cy="2592387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62182" name="Oval 38"/>
          <p:cNvSpPr>
            <a:spLocks noChangeArrowheads="1"/>
          </p:cNvSpPr>
          <p:nvPr/>
        </p:nvSpPr>
        <p:spPr bwMode="auto">
          <a:xfrm rot="-5400000">
            <a:off x="1854175" y="3933776"/>
            <a:ext cx="2087562" cy="10795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262183" name="Object 39"/>
          <p:cNvGraphicFramePr>
            <a:graphicFrameLocks noChangeAspect="1"/>
          </p:cNvGraphicFramePr>
          <p:nvPr/>
        </p:nvGraphicFramePr>
        <p:xfrm>
          <a:off x="629418" y="6272609"/>
          <a:ext cx="8047038" cy="612775"/>
        </p:xfrm>
        <a:graphic>
          <a:graphicData uri="http://schemas.openxmlformats.org/presentationml/2006/ole">
            <p:oleObj spid="_x0000_s98396" name="公式" r:id="rId4" imgW="5042880" imgH="381240" progId="Equation.3">
              <p:embed/>
            </p:oleObj>
          </a:graphicData>
        </a:graphic>
      </p:graphicFrame>
      <p:sp>
        <p:nvSpPr>
          <p:cNvPr id="262184" name="Rectangle 40"/>
          <p:cNvSpPr>
            <a:spLocks noChangeArrowheads="1"/>
          </p:cNvSpPr>
          <p:nvPr/>
        </p:nvSpPr>
        <p:spPr bwMode="auto">
          <a:xfrm>
            <a:off x="2640781" y="1446957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2185" name="Rectangle 41"/>
          <p:cNvSpPr>
            <a:spLocks noChangeArrowheads="1"/>
          </p:cNvSpPr>
          <p:nvPr/>
        </p:nvSpPr>
        <p:spPr bwMode="auto">
          <a:xfrm>
            <a:off x="3936181" y="1446957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2186" name="Rectangle 42"/>
          <p:cNvSpPr>
            <a:spLocks noChangeArrowheads="1"/>
          </p:cNvSpPr>
          <p:nvPr/>
        </p:nvSpPr>
        <p:spPr bwMode="auto">
          <a:xfrm>
            <a:off x="6673031" y="1446957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2187" name="Rectangle 43"/>
          <p:cNvSpPr>
            <a:spLocks noChangeArrowheads="1"/>
          </p:cNvSpPr>
          <p:nvPr/>
        </p:nvSpPr>
        <p:spPr bwMode="auto">
          <a:xfrm>
            <a:off x="6673031" y="2455020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2188" name="Rectangle 44"/>
          <p:cNvSpPr>
            <a:spLocks noChangeArrowheads="1"/>
          </p:cNvSpPr>
          <p:nvPr/>
        </p:nvSpPr>
        <p:spPr bwMode="auto">
          <a:xfrm>
            <a:off x="2640781" y="3607545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2189" name="Rectangle 45"/>
          <p:cNvSpPr>
            <a:spLocks noChangeArrowheads="1"/>
          </p:cNvSpPr>
          <p:nvPr/>
        </p:nvSpPr>
        <p:spPr bwMode="auto">
          <a:xfrm>
            <a:off x="2640781" y="4615607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2190" name="Rectangle 46"/>
          <p:cNvSpPr>
            <a:spLocks noChangeArrowheads="1"/>
          </p:cNvSpPr>
          <p:nvPr/>
        </p:nvSpPr>
        <p:spPr bwMode="auto">
          <a:xfrm>
            <a:off x="5377631" y="4760070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2191" name="Rectangle 47"/>
          <p:cNvSpPr>
            <a:spLocks noChangeArrowheads="1"/>
          </p:cNvSpPr>
          <p:nvPr/>
        </p:nvSpPr>
        <p:spPr bwMode="auto">
          <a:xfrm>
            <a:off x="6528568" y="4760070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45" name="灯片编号占位符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100</a:t>
            </a:fld>
            <a:endParaRPr lang="en-US" altLang="zh-CN"/>
          </a:p>
        </p:txBody>
      </p:sp>
      <p:cxnSp>
        <p:nvCxnSpPr>
          <p:cNvPr id="46" name="直接箭头连接符 45"/>
          <p:cNvCxnSpPr/>
          <p:nvPr/>
        </p:nvCxnSpPr>
        <p:spPr bwMode="auto">
          <a:xfrm flipH="1" flipV="1">
            <a:off x="3029947" y="5013176"/>
            <a:ext cx="1182015" cy="136815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直接箭头连接符 47"/>
          <p:cNvCxnSpPr/>
          <p:nvPr/>
        </p:nvCxnSpPr>
        <p:spPr bwMode="auto">
          <a:xfrm flipV="1">
            <a:off x="5868146" y="5229200"/>
            <a:ext cx="186137" cy="10801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直接箭头连接符 49"/>
          <p:cNvCxnSpPr/>
          <p:nvPr/>
        </p:nvCxnSpPr>
        <p:spPr bwMode="auto">
          <a:xfrm flipV="1">
            <a:off x="2411761" y="1700808"/>
            <a:ext cx="144015" cy="460324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直接箭头连接符 52"/>
          <p:cNvCxnSpPr/>
          <p:nvPr/>
        </p:nvCxnSpPr>
        <p:spPr bwMode="auto">
          <a:xfrm flipH="1" flipV="1">
            <a:off x="7164290" y="2708920"/>
            <a:ext cx="641445" cy="35231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2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2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2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2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2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2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2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2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2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2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79" grpId="0" animBg="1"/>
      <p:bldP spid="262180" grpId="0" animBg="1"/>
      <p:bldP spid="262181" grpId="0" animBg="1"/>
      <p:bldP spid="262182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101</a:t>
            </a:fld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216024" y="1390124"/>
            <a:ext cx="87484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Look at the horizontal K-circle on top.</a:t>
            </a:r>
          </a:p>
          <a:p>
            <a:r>
              <a:rPr lang="en-US" altLang="zh-CN" sz="3200" dirty="0" smtClean="0"/>
              <a:t> Variable D covers value 0 and 1. Variable AB covers value 00, variable C covers value 0. </a:t>
            </a:r>
          </a:p>
          <a:p>
            <a:r>
              <a:rPr lang="en-US" altLang="zh-CN" sz="3200" dirty="0" smtClean="0"/>
              <a:t>So variable D is offset. We write A+B+C.  </a:t>
            </a:r>
            <a:endParaRPr lang="zh-CN" altLang="en-US" sz="3200" dirty="0"/>
          </a:p>
        </p:txBody>
      </p:sp>
      <p:sp>
        <p:nvSpPr>
          <p:cNvPr id="12" name="Rectangle 172"/>
          <p:cNvSpPr>
            <a:spLocks noChangeArrowheads="1"/>
          </p:cNvSpPr>
          <p:nvPr/>
        </p:nvSpPr>
        <p:spPr bwMode="auto">
          <a:xfrm>
            <a:off x="323529" y="260648"/>
            <a:ext cx="856895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rgbClr val="FFFF00"/>
                </a:solidFill>
              </a:rPr>
              <a:t>Rules for Writing Function of K-circle on “0” blocks (part 1)</a:t>
            </a:r>
            <a:endParaRPr lang="zh-CN" altLang="en-US" sz="3200" dirty="0">
              <a:solidFill>
                <a:srgbClr val="FFFF00"/>
              </a:solidFill>
              <a:effectLst/>
              <a:latin typeface="黑体" pitchFamily="49" charset="-122"/>
            </a:endParaRPr>
          </a:p>
        </p:txBody>
      </p:sp>
      <p:pic>
        <p:nvPicPr>
          <p:cNvPr id="4915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437112"/>
            <a:ext cx="261175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437112"/>
            <a:ext cx="51149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箭头连接符 8"/>
          <p:cNvCxnSpPr/>
          <p:nvPr/>
        </p:nvCxnSpPr>
        <p:spPr bwMode="auto">
          <a:xfrm flipH="1">
            <a:off x="1835696" y="4797152"/>
            <a:ext cx="2736304" cy="288032"/>
          </a:xfrm>
          <a:prstGeom prst="straightConnector1">
            <a:avLst/>
          </a:prstGeom>
          <a:noFill/>
          <a:ln w="25400">
            <a:solidFill>
              <a:srgbClr val="FFFF66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椭圆 7"/>
          <p:cNvSpPr/>
          <p:nvPr/>
        </p:nvSpPr>
        <p:spPr bwMode="auto">
          <a:xfrm>
            <a:off x="4067944" y="4149080"/>
            <a:ext cx="1152128" cy="908864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102</a:t>
            </a:fld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216024" y="1450519"/>
            <a:ext cx="87484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We write a sum term for each K-circle on “0” blocks.</a:t>
            </a:r>
          </a:p>
          <a:p>
            <a:r>
              <a:rPr lang="en-US" altLang="zh-CN" sz="3200" dirty="0" smtClean="0"/>
              <a:t>Connect the sum terms by AND. </a:t>
            </a:r>
          </a:p>
          <a:p>
            <a:r>
              <a:rPr lang="en-US" altLang="zh-CN" sz="3200" dirty="0" smtClean="0"/>
              <a:t>So we get the simplest OR-AND function.</a:t>
            </a:r>
          </a:p>
        </p:txBody>
      </p:sp>
      <p:sp>
        <p:nvSpPr>
          <p:cNvPr id="12" name="Rectangle 172"/>
          <p:cNvSpPr>
            <a:spLocks noChangeArrowheads="1"/>
          </p:cNvSpPr>
          <p:nvPr/>
        </p:nvSpPr>
        <p:spPr bwMode="auto">
          <a:xfrm>
            <a:off x="323529" y="260648"/>
            <a:ext cx="856895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rgbClr val="FFFF00"/>
                </a:solidFill>
              </a:rPr>
              <a:t>Rules for Writing Function of K-circle on “0” blocks (part 2)</a:t>
            </a:r>
            <a:endParaRPr lang="zh-CN" altLang="en-US" sz="3200" dirty="0">
              <a:solidFill>
                <a:srgbClr val="FFFF00"/>
              </a:solidFill>
              <a:effectLst/>
              <a:latin typeface="黑体" pitchFamily="49" charset="-122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526235"/>
            <a:ext cx="261175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526235"/>
            <a:ext cx="51149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2" name="Rectangle 4"/>
          <p:cNvSpPr>
            <a:spLocks noChangeArrowheads="1"/>
          </p:cNvSpPr>
          <p:nvPr/>
        </p:nvSpPr>
        <p:spPr bwMode="auto">
          <a:xfrm>
            <a:off x="2133600" y="1066800"/>
            <a:ext cx="5486400" cy="449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63173" name="Rectangle 5"/>
          <p:cNvSpPr>
            <a:spLocks noChangeArrowheads="1"/>
          </p:cNvSpPr>
          <p:nvPr/>
        </p:nvSpPr>
        <p:spPr bwMode="auto">
          <a:xfrm>
            <a:off x="2514600" y="3038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3174" name="Rectangle 6"/>
          <p:cNvSpPr>
            <a:spLocks noChangeArrowheads="1"/>
          </p:cNvSpPr>
          <p:nvPr/>
        </p:nvSpPr>
        <p:spPr bwMode="auto">
          <a:xfrm>
            <a:off x="2514600" y="36480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 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3175" name="Rectangle 7"/>
          <p:cNvSpPr>
            <a:spLocks noChangeArrowheads="1"/>
          </p:cNvSpPr>
          <p:nvPr/>
        </p:nvSpPr>
        <p:spPr bwMode="auto">
          <a:xfrm>
            <a:off x="1331913" y="69215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AB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3176" name="Rectangle 8"/>
          <p:cNvSpPr>
            <a:spLocks noChangeArrowheads="1"/>
          </p:cNvSpPr>
          <p:nvPr/>
        </p:nvSpPr>
        <p:spPr bwMode="auto">
          <a:xfrm>
            <a:off x="1763713" y="26035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CD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3177" name="Line 9"/>
          <p:cNvSpPr>
            <a:spLocks noChangeShapeType="1"/>
          </p:cNvSpPr>
          <p:nvPr/>
        </p:nvSpPr>
        <p:spPr bwMode="auto">
          <a:xfrm flipH="1" flipV="1">
            <a:off x="1600200" y="5334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63178" name="Line 10"/>
          <p:cNvSpPr>
            <a:spLocks noChangeShapeType="1"/>
          </p:cNvSpPr>
          <p:nvPr/>
        </p:nvSpPr>
        <p:spPr bwMode="auto">
          <a:xfrm>
            <a:off x="4876800" y="1066800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63179" name="Line 11"/>
          <p:cNvSpPr>
            <a:spLocks noChangeShapeType="1"/>
          </p:cNvSpPr>
          <p:nvPr/>
        </p:nvSpPr>
        <p:spPr bwMode="auto">
          <a:xfrm>
            <a:off x="2133600" y="32766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63180" name="Line 12"/>
          <p:cNvSpPr>
            <a:spLocks noChangeShapeType="1"/>
          </p:cNvSpPr>
          <p:nvPr/>
        </p:nvSpPr>
        <p:spPr bwMode="auto">
          <a:xfrm>
            <a:off x="3505200" y="1066800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63181" name="Line 13"/>
          <p:cNvSpPr>
            <a:spLocks noChangeShapeType="1"/>
          </p:cNvSpPr>
          <p:nvPr/>
        </p:nvSpPr>
        <p:spPr bwMode="auto">
          <a:xfrm>
            <a:off x="6172200" y="1066800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63182" name="Line 14"/>
          <p:cNvSpPr>
            <a:spLocks noChangeShapeType="1"/>
          </p:cNvSpPr>
          <p:nvPr/>
        </p:nvSpPr>
        <p:spPr bwMode="auto">
          <a:xfrm>
            <a:off x="2133600" y="22098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63183" name="Line 15"/>
          <p:cNvSpPr>
            <a:spLocks noChangeShapeType="1"/>
          </p:cNvSpPr>
          <p:nvPr/>
        </p:nvSpPr>
        <p:spPr bwMode="auto">
          <a:xfrm>
            <a:off x="2133600" y="43434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63184" name="Rectangle 16"/>
          <p:cNvSpPr>
            <a:spLocks noChangeArrowheads="1"/>
          </p:cNvSpPr>
          <p:nvPr/>
        </p:nvSpPr>
        <p:spPr bwMode="auto">
          <a:xfrm>
            <a:off x="2438400" y="419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3185" name="Rectangle 17"/>
          <p:cNvSpPr>
            <a:spLocks noChangeArrowheads="1"/>
          </p:cNvSpPr>
          <p:nvPr/>
        </p:nvSpPr>
        <p:spPr bwMode="auto">
          <a:xfrm>
            <a:off x="3810000" y="419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3186" name="Rectangle 18"/>
          <p:cNvSpPr>
            <a:spLocks noChangeArrowheads="1"/>
          </p:cNvSpPr>
          <p:nvPr/>
        </p:nvSpPr>
        <p:spPr bwMode="auto">
          <a:xfrm>
            <a:off x="1371600" y="13335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3187" name="Rectangle 19"/>
          <p:cNvSpPr>
            <a:spLocks noChangeArrowheads="1"/>
          </p:cNvSpPr>
          <p:nvPr/>
        </p:nvSpPr>
        <p:spPr bwMode="auto">
          <a:xfrm>
            <a:off x="1371600" y="24003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3188" name="Rectangle 20"/>
          <p:cNvSpPr>
            <a:spLocks noChangeArrowheads="1"/>
          </p:cNvSpPr>
          <p:nvPr/>
        </p:nvSpPr>
        <p:spPr bwMode="auto">
          <a:xfrm>
            <a:off x="6477000" y="419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3189" name="Rectangle 21"/>
          <p:cNvSpPr>
            <a:spLocks noChangeArrowheads="1"/>
          </p:cNvSpPr>
          <p:nvPr/>
        </p:nvSpPr>
        <p:spPr bwMode="auto">
          <a:xfrm>
            <a:off x="1371600" y="4610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3190" name="Rectangle 22"/>
          <p:cNvSpPr>
            <a:spLocks noChangeArrowheads="1"/>
          </p:cNvSpPr>
          <p:nvPr/>
        </p:nvSpPr>
        <p:spPr bwMode="auto">
          <a:xfrm>
            <a:off x="5181600" y="419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3191" name="Rectangle 23"/>
          <p:cNvSpPr>
            <a:spLocks noChangeArrowheads="1"/>
          </p:cNvSpPr>
          <p:nvPr/>
        </p:nvSpPr>
        <p:spPr bwMode="auto">
          <a:xfrm>
            <a:off x="1371600" y="3467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99350" name="Rectangle 24"/>
          <p:cNvSpPr>
            <a:spLocks noChangeArrowheads="1"/>
          </p:cNvSpPr>
          <p:nvPr/>
        </p:nvSpPr>
        <p:spPr bwMode="auto">
          <a:xfrm>
            <a:off x="3886200" y="4572000"/>
            <a:ext cx="433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9351" name="Rectangle 25"/>
          <p:cNvSpPr>
            <a:spLocks noChangeArrowheads="1"/>
          </p:cNvSpPr>
          <p:nvPr/>
        </p:nvSpPr>
        <p:spPr bwMode="auto">
          <a:xfrm>
            <a:off x="5257800" y="13557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9352" name="Rectangle 26"/>
          <p:cNvSpPr>
            <a:spLocks noChangeArrowheads="1"/>
          </p:cNvSpPr>
          <p:nvPr/>
        </p:nvSpPr>
        <p:spPr bwMode="auto">
          <a:xfrm>
            <a:off x="5257800" y="45561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9353" name="Rectangle 27"/>
          <p:cNvSpPr>
            <a:spLocks noChangeArrowheads="1"/>
          </p:cNvSpPr>
          <p:nvPr/>
        </p:nvSpPr>
        <p:spPr bwMode="auto">
          <a:xfrm>
            <a:off x="3886200" y="13557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9354" name="Rectangle 28"/>
          <p:cNvSpPr>
            <a:spLocks noChangeArrowheads="1"/>
          </p:cNvSpPr>
          <p:nvPr/>
        </p:nvSpPr>
        <p:spPr bwMode="auto">
          <a:xfrm>
            <a:off x="2514600" y="24225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9355" name="Rectangle 29"/>
          <p:cNvSpPr>
            <a:spLocks noChangeArrowheads="1"/>
          </p:cNvSpPr>
          <p:nvPr/>
        </p:nvSpPr>
        <p:spPr bwMode="auto">
          <a:xfrm>
            <a:off x="25146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9356" name="Rectangle 30"/>
          <p:cNvSpPr>
            <a:spLocks noChangeArrowheads="1"/>
          </p:cNvSpPr>
          <p:nvPr/>
        </p:nvSpPr>
        <p:spPr bwMode="auto">
          <a:xfrm>
            <a:off x="66294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9357" name="Rectangle 31"/>
          <p:cNvSpPr>
            <a:spLocks noChangeArrowheads="1"/>
          </p:cNvSpPr>
          <p:nvPr/>
        </p:nvSpPr>
        <p:spPr bwMode="auto">
          <a:xfrm>
            <a:off x="6629400" y="24225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graphicFrame>
        <p:nvGraphicFramePr>
          <p:cNvPr id="263206" name="Object 38"/>
          <p:cNvGraphicFramePr>
            <a:graphicFrameLocks noChangeAspect="1"/>
          </p:cNvGraphicFramePr>
          <p:nvPr/>
        </p:nvGraphicFramePr>
        <p:xfrm>
          <a:off x="2755900" y="6230763"/>
          <a:ext cx="3346450" cy="582613"/>
        </p:xfrm>
        <a:graphic>
          <a:graphicData uri="http://schemas.openxmlformats.org/presentationml/2006/ole">
            <p:oleObj spid="_x0000_s99421" name="公式" r:id="rId4" imgW="2083320" imgH="355680" progId="Equation.3">
              <p:embed/>
            </p:oleObj>
          </a:graphicData>
        </a:graphic>
      </p:graphicFrame>
      <p:sp>
        <p:nvSpPr>
          <p:cNvPr id="263207" name="Rectangle 39"/>
          <p:cNvSpPr>
            <a:spLocks noChangeArrowheads="1"/>
          </p:cNvSpPr>
          <p:nvPr/>
        </p:nvSpPr>
        <p:spPr bwMode="auto">
          <a:xfrm>
            <a:off x="971550" y="0"/>
            <a:ext cx="717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F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14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3208" name="Rectangle 40"/>
          <p:cNvSpPr>
            <a:spLocks noChangeArrowheads="1"/>
          </p:cNvSpPr>
          <p:nvPr/>
        </p:nvSpPr>
        <p:spPr bwMode="auto">
          <a:xfrm>
            <a:off x="2555875" y="14128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3209" name="Rectangle 41"/>
          <p:cNvSpPr>
            <a:spLocks noChangeArrowheads="1"/>
          </p:cNvSpPr>
          <p:nvPr/>
        </p:nvSpPr>
        <p:spPr bwMode="auto">
          <a:xfrm>
            <a:off x="6659563" y="14128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3210" name="Rectangle 42"/>
          <p:cNvSpPr>
            <a:spLocks noChangeArrowheads="1"/>
          </p:cNvSpPr>
          <p:nvPr/>
        </p:nvSpPr>
        <p:spPr bwMode="auto">
          <a:xfrm>
            <a:off x="3924300" y="242093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3211" name="Rectangle 43"/>
          <p:cNvSpPr>
            <a:spLocks noChangeArrowheads="1"/>
          </p:cNvSpPr>
          <p:nvPr/>
        </p:nvSpPr>
        <p:spPr bwMode="auto">
          <a:xfrm>
            <a:off x="5292725" y="242093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3212" name="Rectangle 44"/>
          <p:cNvSpPr>
            <a:spLocks noChangeArrowheads="1"/>
          </p:cNvSpPr>
          <p:nvPr/>
        </p:nvSpPr>
        <p:spPr bwMode="auto">
          <a:xfrm>
            <a:off x="3924300" y="350043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3213" name="Rectangle 45"/>
          <p:cNvSpPr>
            <a:spLocks noChangeArrowheads="1"/>
          </p:cNvSpPr>
          <p:nvPr/>
        </p:nvSpPr>
        <p:spPr bwMode="auto">
          <a:xfrm>
            <a:off x="5292725" y="350043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3214" name="Rectangle 46"/>
          <p:cNvSpPr>
            <a:spLocks noChangeArrowheads="1"/>
          </p:cNvSpPr>
          <p:nvPr/>
        </p:nvSpPr>
        <p:spPr bwMode="auto">
          <a:xfrm>
            <a:off x="6659563" y="458152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3215" name="Rectangle 47"/>
          <p:cNvSpPr>
            <a:spLocks noChangeArrowheads="1"/>
          </p:cNvSpPr>
          <p:nvPr/>
        </p:nvSpPr>
        <p:spPr bwMode="auto">
          <a:xfrm>
            <a:off x="2555875" y="458152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3216" name="Oval 48"/>
          <p:cNvSpPr>
            <a:spLocks noChangeArrowheads="1"/>
          </p:cNvSpPr>
          <p:nvPr/>
        </p:nvSpPr>
        <p:spPr bwMode="auto">
          <a:xfrm>
            <a:off x="3581400" y="2209800"/>
            <a:ext cx="2590800" cy="21336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263217" name="Group 49"/>
          <p:cNvGrpSpPr>
            <a:grpSpLocks/>
          </p:cNvGrpSpPr>
          <p:nvPr/>
        </p:nvGrpSpPr>
        <p:grpSpPr bwMode="auto">
          <a:xfrm>
            <a:off x="1828800" y="838200"/>
            <a:ext cx="6029325" cy="4953000"/>
            <a:chOff x="1152" y="528"/>
            <a:chExt cx="3798" cy="3120"/>
          </a:xfrm>
        </p:grpSpPr>
        <p:sp>
          <p:nvSpPr>
            <p:cNvPr id="263218" name="Arc 50"/>
            <p:cNvSpPr>
              <a:spLocks/>
            </p:cNvSpPr>
            <p:nvPr/>
          </p:nvSpPr>
          <p:spPr bwMode="auto">
            <a:xfrm>
              <a:off x="1152" y="2784"/>
              <a:ext cx="960" cy="863"/>
            </a:xfrm>
            <a:custGeom>
              <a:avLst/>
              <a:gdLst>
                <a:gd name="G0" fmla="+- 20378 0 0"/>
                <a:gd name="G1" fmla="+- 21600 0 0"/>
                <a:gd name="G2" fmla="+- 21600 0 0"/>
                <a:gd name="T0" fmla="*/ 0 w 41978"/>
                <a:gd name="T1" fmla="*/ 14438 h 43018"/>
                <a:gd name="T2" fmla="*/ 23178 w 41978"/>
                <a:gd name="T3" fmla="*/ 43018 h 43018"/>
                <a:gd name="T4" fmla="*/ 20378 w 41978"/>
                <a:gd name="T5" fmla="*/ 21600 h 43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978" h="43018" fill="none" extrusionOk="0">
                  <a:moveTo>
                    <a:pt x="-1" y="14437"/>
                  </a:moveTo>
                  <a:cubicBezTo>
                    <a:pt x="3039" y="5788"/>
                    <a:pt x="11209" y="-1"/>
                    <a:pt x="20378" y="0"/>
                  </a:cubicBezTo>
                  <a:cubicBezTo>
                    <a:pt x="32307" y="0"/>
                    <a:pt x="41978" y="9670"/>
                    <a:pt x="41978" y="21600"/>
                  </a:cubicBezTo>
                  <a:cubicBezTo>
                    <a:pt x="41978" y="32446"/>
                    <a:pt x="33933" y="41611"/>
                    <a:pt x="23177" y="43017"/>
                  </a:cubicBezTo>
                </a:path>
                <a:path w="41978" h="43018" stroke="0" extrusionOk="0">
                  <a:moveTo>
                    <a:pt x="-1" y="14437"/>
                  </a:moveTo>
                  <a:cubicBezTo>
                    <a:pt x="3039" y="5788"/>
                    <a:pt x="11209" y="-1"/>
                    <a:pt x="20378" y="0"/>
                  </a:cubicBezTo>
                  <a:cubicBezTo>
                    <a:pt x="32307" y="0"/>
                    <a:pt x="41978" y="9670"/>
                    <a:pt x="41978" y="21600"/>
                  </a:cubicBezTo>
                  <a:cubicBezTo>
                    <a:pt x="41978" y="32446"/>
                    <a:pt x="33933" y="41611"/>
                    <a:pt x="23177" y="43017"/>
                  </a:cubicBezTo>
                  <a:lnTo>
                    <a:pt x="20378" y="21600"/>
                  </a:lnTo>
                  <a:close/>
                </a:path>
              </a:pathLst>
            </a:cu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3219" name="Arc 51"/>
            <p:cNvSpPr>
              <a:spLocks/>
            </p:cNvSpPr>
            <p:nvPr/>
          </p:nvSpPr>
          <p:spPr bwMode="auto">
            <a:xfrm flipH="1">
              <a:off x="3984" y="528"/>
              <a:ext cx="966" cy="867"/>
            </a:xfrm>
            <a:custGeom>
              <a:avLst/>
              <a:gdLst>
                <a:gd name="G0" fmla="+- 20626 0 0"/>
                <a:gd name="G1" fmla="+- 21600 0 0"/>
                <a:gd name="G2" fmla="+- 21600 0 0"/>
                <a:gd name="T0" fmla="*/ 14913 w 42226"/>
                <a:gd name="T1" fmla="*/ 769 h 43200"/>
                <a:gd name="T2" fmla="*/ 0 w 42226"/>
                <a:gd name="T3" fmla="*/ 28013 h 43200"/>
                <a:gd name="T4" fmla="*/ 20626 w 4222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226" h="43200" fill="none" extrusionOk="0">
                  <a:moveTo>
                    <a:pt x="14913" y="769"/>
                  </a:moveTo>
                  <a:cubicBezTo>
                    <a:pt x="16774" y="258"/>
                    <a:pt x="18695" y="-1"/>
                    <a:pt x="20626" y="0"/>
                  </a:cubicBezTo>
                  <a:cubicBezTo>
                    <a:pt x="32555" y="0"/>
                    <a:pt x="42226" y="9670"/>
                    <a:pt x="42226" y="21600"/>
                  </a:cubicBezTo>
                  <a:cubicBezTo>
                    <a:pt x="42226" y="33529"/>
                    <a:pt x="32555" y="43200"/>
                    <a:pt x="20626" y="43200"/>
                  </a:cubicBezTo>
                  <a:cubicBezTo>
                    <a:pt x="11166" y="43200"/>
                    <a:pt x="2808" y="37045"/>
                    <a:pt x="-1" y="28013"/>
                  </a:cubicBezTo>
                </a:path>
                <a:path w="42226" h="43200" stroke="0" extrusionOk="0">
                  <a:moveTo>
                    <a:pt x="14913" y="769"/>
                  </a:moveTo>
                  <a:cubicBezTo>
                    <a:pt x="16774" y="258"/>
                    <a:pt x="18695" y="-1"/>
                    <a:pt x="20626" y="0"/>
                  </a:cubicBezTo>
                  <a:cubicBezTo>
                    <a:pt x="32555" y="0"/>
                    <a:pt x="42226" y="9670"/>
                    <a:pt x="42226" y="21600"/>
                  </a:cubicBezTo>
                  <a:cubicBezTo>
                    <a:pt x="42226" y="33529"/>
                    <a:pt x="32555" y="43200"/>
                    <a:pt x="20626" y="43200"/>
                  </a:cubicBezTo>
                  <a:cubicBezTo>
                    <a:pt x="11166" y="43200"/>
                    <a:pt x="2808" y="37045"/>
                    <a:pt x="-1" y="28013"/>
                  </a:cubicBezTo>
                  <a:lnTo>
                    <a:pt x="20626" y="21600"/>
                  </a:lnTo>
                  <a:close/>
                </a:path>
              </a:pathLst>
            </a:cu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3220" name="Arc 52"/>
            <p:cNvSpPr>
              <a:spLocks/>
            </p:cNvSpPr>
            <p:nvPr/>
          </p:nvSpPr>
          <p:spPr bwMode="auto">
            <a:xfrm>
              <a:off x="3909" y="2689"/>
              <a:ext cx="1035" cy="95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3604 w 42833"/>
                <a:gd name="T1" fmla="*/ 43107 h 43200"/>
                <a:gd name="T2" fmla="*/ 42833 w 42833"/>
                <a:gd name="T3" fmla="*/ 17634 h 43200"/>
                <a:gd name="T4" fmla="*/ 21600 w 42833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833" h="43200" fill="none" extrusionOk="0">
                  <a:moveTo>
                    <a:pt x="23603" y="43106"/>
                  </a:moveTo>
                  <a:cubicBezTo>
                    <a:pt x="22937" y="43168"/>
                    <a:pt x="2226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1999" y="-1"/>
                    <a:pt x="40923" y="7410"/>
                    <a:pt x="42832" y="17634"/>
                  </a:cubicBezTo>
                </a:path>
                <a:path w="42833" h="43200" stroke="0" extrusionOk="0">
                  <a:moveTo>
                    <a:pt x="23603" y="43106"/>
                  </a:moveTo>
                  <a:cubicBezTo>
                    <a:pt x="22937" y="43168"/>
                    <a:pt x="2226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1999" y="-1"/>
                    <a:pt x="40923" y="7410"/>
                    <a:pt x="42832" y="1763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3221" name="Arc 53"/>
            <p:cNvSpPr>
              <a:spLocks/>
            </p:cNvSpPr>
            <p:nvPr/>
          </p:nvSpPr>
          <p:spPr bwMode="auto">
            <a:xfrm>
              <a:off x="1152" y="528"/>
              <a:ext cx="1009" cy="916"/>
            </a:xfrm>
            <a:custGeom>
              <a:avLst/>
              <a:gdLst>
                <a:gd name="G0" fmla="+- 17393 0 0"/>
                <a:gd name="G1" fmla="+- 21600 0 0"/>
                <a:gd name="G2" fmla="+- 21600 0 0"/>
                <a:gd name="T0" fmla="*/ 15066 w 38993"/>
                <a:gd name="T1" fmla="*/ 126 h 43200"/>
                <a:gd name="T2" fmla="*/ 0 w 38993"/>
                <a:gd name="T3" fmla="*/ 34409 h 43200"/>
                <a:gd name="T4" fmla="*/ 17393 w 38993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993" h="43200" fill="none" extrusionOk="0">
                  <a:moveTo>
                    <a:pt x="15065" y="125"/>
                  </a:moveTo>
                  <a:cubicBezTo>
                    <a:pt x="15838" y="41"/>
                    <a:pt x="16615" y="-1"/>
                    <a:pt x="17393" y="0"/>
                  </a:cubicBezTo>
                  <a:cubicBezTo>
                    <a:pt x="29322" y="0"/>
                    <a:pt x="38993" y="9670"/>
                    <a:pt x="38993" y="21600"/>
                  </a:cubicBezTo>
                  <a:cubicBezTo>
                    <a:pt x="38993" y="33529"/>
                    <a:pt x="29322" y="43200"/>
                    <a:pt x="17393" y="43200"/>
                  </a:cubicBezTo>
                  <a:cubicBezTo>
                    <a:pt x="10527" y="43200"/>
                    <a:pt x="4071" y="39936"/>
                    <a:pt x="0" y="34408"/>
                  </a:cubicBezTo>
                </a:path>
                <a:path w="38993" h="43200" stroke="0" extrusionOk="0">
                  <a:moveTo>
                    <a:pt x="15065" y="125"/>
                  </a:moveTo>
                  <a:cubicBezTo>
                    <a:pt x="15838" y="41"/>
                    <a:pt x="16615" y="-1"/>
                    <a:pt x="17393" y="0"/>
                  </a:cubicBezTo>
                  <a:cubicBezTo>
                    <a:pt x="29322" y="0"/>
                    <a:pt x="38993" y="9670"/>
                    <a:pt x="38993" y="21600"/>
                  </a:cubicBezTo>
                  <a:cubicBezTo>
                    <a:pt x="38993" y="33529"/>
                    <a:pt x="29322" y="43200"/>
                    <a:pt x="17393" y="43200"/>
                  </a:cubicBezTo>
                  <a:cubicBezTo>
                    <a:pt x="10527" y="43200"/>
                    <a:pt x="4071" y="39936"/>
                    <a:pt x="0" y="34408"/>
                  </a:cubicBezTo>
                  <a:lnTo>
                    <a:pt x="17393" y="21600"/>
                  </a:lnTo>
                  <a:close/>
                </a:path>
              </a:pathLst>
            </a:cu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46" name="灯片编号占位符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103</a:t>
            </a:fld>
            <a:endParaRPr lang="en-US" altLang="zh-CN"/>
          </a:p>
        </p:txBody>
      </p:sp>
      <p:cxnSp>
        <p:nvCxnSpPr>
          <p:cNvPr id="47" name="直接箭头连接符 46"/>
          <p:cNvCxnSpPr/>
          <p:nvPr/>
        </p:nvCxnSpPr>
        <p:spPr bwMode="auto">
          <a:xfrm flipH="1" flipV="1">
            <a:off x="2915816" y="5229200"/>
            <a:ext cx="1296145" cy="107485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直接箭头连接符 48"/>
          <p:cNvCxnSpPr/>
          <p:nvPr/>
        </p:nvCxnSpPr>
        <p:spPr bwMode="auto">
          <a:xfrm flipH="1" flipV="1">
            <a:off x="5148066" y="3933056"/>
            <a:ext cx="216023" cy="244300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3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3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3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3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3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3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216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6" name="Rectangle 4"/>
          <p:cNvSpPr>
            <a:spLocks noChangeArrowheads="1"/>
          </p:cNvSpPr>
          <p:nvPr/>
        </p:nvSpPr>
        <p:spPr bwMode="auto">
          <a:xfrm>
            <a:off x="2133600" y="1066800"/>
            <a:ext cx="5486400" cy="449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64197" name="Rectangle 5"/>
          <p:cNvSpPr>
            <a:spLocks noChangeArrowheads="1"/>
          </p:cNvSpPr>
          <p:nvPr/>
        </p:nvSpPr>
        <p:spPr bwMode="auto">
          <a:xfrm>
            <a:off x="2514600" y="3038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4198" name="Rectangle 6"/>
          <p:cNvSpPr>
            <a:spLocks noChangeArrowheads="1"/>
          </p:cNvSpPr>
          <p:nvPr/>
        </p:nvSpPr>
        <p:spPr bwMode="auto">
          <a:xfrm>
            <a:off x="2514600" y="36480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 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4199" name="Rectangle 7"/>
          <p:cNvSpPr>
            <a:spLocks noChangeArrowheads="1"/>
          </p:cNvSpPr>
          <p:nvPr/>
        </p:nvSpPr>
        <p:spPr bwMode="auto">
          <a:xfrm>
            <a:off x="1258888" y="69215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AB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4200" name="Rectangle 8"/>
          <p:cNvSpPr>
            <a:spLocks noChangeArrowheads="1"/>
          </p:cNvSpPr>
          <p:nvPr/>
        </p:nvSpPr>
        <p:spPr bwMode="auto">
          <a:xfrm>
            <a:off x="1763713" y="26035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CD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4201" name="Line 9"/>
          <p:cNvSpPr>
            <a:spLocks noChangeShapeType="1"/>
          </p:cNvSpPr>
          <p:nvPr/>
        </p:nvSpPr>
        <p:spPr bwMode="auto">
          <a:xfrm flipH="1" flipV="1">
            <a:off x="1600200" y="5334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64202" name="Line 10"/>
          <p:cNvSpPr>
            <a:spLocks noChangeShapeType="1"/>
          </p:cNvSpPr>
          <p:nvPr/>
        </p:nvSpPr>
        <p:spPr bwMode="auto">
          <a:xfrm>
            <a:off x="4876800" y="1066800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64203" name="Line 11"/>
          <p:cNvSpPr>
            <a:spLocks noChangeShapeType="1"/>
          </p:cNvSpPr>
          <p:nvPr/>
        </p:nvSpPr>
        <p:spPr bwMode="auto">
          <a:xfrm>
            <a:off x="2133600" y="32766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64204" name="Line 12"/>
          <p:cNvSpPr>
            <a:spLocks noChangeShapeType="1"/>
          </p:cNvSpPr>
          <p:nvPr/>
        </p:nvSpPr>
        <p:spPr bwMode="auto">
          <a:xfrm>
            <a:off x="3505200" y="1066800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64205" name="Line 13"/>
          <p:cNvSpPr>
            <a:spLocks noChangeShapeType="1"/>
          </p:cNvSpPr>
          <p:nvPr/>
        </p:nvSpPr>
        <p:spPr bwMode="auto">
          <a:xfrm>
            <a:off x="6172200" y="1066800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64206" name="Line 14"/>
          <p:cNvSpPr>
            <a:spLocks noChangeShapeType="1"/>
          </p:cNvSpPr>
          <p:nvPr/>
        </p:nvSpPr>
        <p:spPr bwMode="auto">
          <a:xfrm>
            <a:off x="2133600" y="22098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64207" name="Line 15"/>
          <p:cNvSpPr>
            <a:spLocks noChangeShapeType="1"/>
          </p:cNvSpPr>
          <p:nvPr/>
        </p:nvSpPr>
        <p:spPr bwMode="auto">
          <a:xfrm>
            <a:off x="2133600" y="43434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64208" name="Rectangle 16"/>
          <p:cNvSpPr>
            <a:spLocks noChangeArrowheads="1"/>
          </p:cNvSpPr>
          <p:nvPr/>
        </p:nvSpPr>
        <p:spPr bwMode="auto">
          <a:xfrm>
            <a:off x="2438400" y="419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4209" name="Rectangle 17"/>
          <p:cNvSpPr>
            <a:spLocks noChangeArrowheads="1"/>
          </p:cNvSpPr>
          <p:nvPr/>
        </p:nvSpPr>
        <p:spPr bwMode="auto">
          <a:xfrm>
            <a:off x="3810000" y="419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4210" name="Rectangle 18"/>
          <p:cNvSpPr>
            <a:spLocks noChangeArrowheads="1"/>
          </p:cNvSpPr>
          <p:nvPr/>
        </p:nvSpPr>
        <p:spPr bwMode="auto">
          <a:xfrm>
            <a:off x="1371600" y="13335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4211" name="Rectangle 19"/>
          <p:cNvSpPr>
            <a:spLocks noChangeArrowheads="1"/>
          </p:cNvSpPr>
          <p:nvPr/>
        </p:nvSpPr>
        <p:spPr bwMode="auto">
          <a:xfrm>
            <a:off x="1371600" y="24003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4212" name="Rectangle 20"/>
          <p:cNvSpPr>
            <a:spLocks noChangeArrowheads="1"/>
          </p:cNvSpPr>
          <p:nvPr/>
        </p:nvSpPr>
        <p:spPr bwMode="auto">
          <a:xfrm>
            <a:off x="6477000" y="419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4213" name="Rectangle 21"/>
          <p:cNvSpPr>
            <a:spLocks noChangeArrowheads="1"/>
          </p:cNvSpPr>
          <p:nvPr/>
        </p:nvSpPr>
        <p:spPr bwMode="auto">
          <a:xfrm>
            <a:off x="1371600" y="4610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4214" name="Rectangle 22"/>
          <p:cNvSpPr>
            <a:spLocks noChangeArrowheads="1"/>
          </p:cNvSpPr>
          <p:nvPr/>
        </p:nvSpPr>
        <p:spPr bwMode="auto">
          <a:xfrm>
            <a:off x="5181600" y="419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4215" name="Rectangle 23"/>
          <p:cNvSpPr>
            <a:spLocks noChangeArrowheads="1"/>
          </p:cNvSpPr>
          <p:nvPr/>
        </p:nvSpPr>
        <p:spPr bwMode="auto">
          <a:xfrm>
            <a:off x="1371600" y="3467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00374" name="Rectangle 24"/>
          <p:cNvSpPr>
            <a:spLocks noChangeArrowheads="1"/>
          </p:cNvSpPr>
          <p:nvPr/>
        </p:nvSpPr>
        <p:spPr bwMode="auto">
          <a:xfrm>
            <a:off x="3886200" y="4572000"/>
            <a:ext cx="433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100375" name="Rectangle 25"/>
          <p:cNvSpPr>
            <a:spLocks noChangeArrowheads="1"/>
          </p:cNvSpPr>
          <p:nvPr/>
        </p:nvSpPr>
        <p:spPr bwMode="auto">
          <a:xfrm>
            <a:off x="5257800" y="24225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100376" name="Rectangle 26"/>
          <p:cNvSpPr>
            <a:spLocks noChangeArrowheads="1"/>
          </p:cNvSpPr>
          <p:nvPr/>
        </p:nvSpPr>
        <p:spPr bwMode="auto">
          <a:xfrm>
            <a:off x="5257800" y="45561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100377" name="Rectangle 27"/>
          <p:cNvSpPr>
            <a:spLocks noChangeArrowheads="1"/>
          </p:cNvSpPr>
          <p:nvPr/>
        </p:nvSpPr>
        <p:spPr bwMode="auto">
          <a:xfrm>
            <a:off x="6629400" y="13557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100378" name="Rectangle 28"/>
          <p:cNvSpPr>
            <a:spLocks noChangeArrowheads="1"/>
          </p:cNvSpPr>
          <p:nvPr/>
        </p:nvSpPr>
        <p:spPr bwMode="auto">
          <a:xfrm>
            <a:off x="52578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100379" name="Rectangle 29"/>
          <p:cNvSpPr>
            <a:spLocks noChangeArrowheads="1"/>
          </p:cNvSpPr>
          <p:nvPr/>
        </p:nvSpPr>
        <p:spPr bwMode="auto">
          <a:xfrm>
            <a:off x="6629400" y="4632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100380" name="Rectangle 30"/>
          <p:cNvSpPr>
            <a:spLocks noChangeArrowheads="1"/>
          </p:cNvSpPr>
          <p:nvPr/>
        </p:nvSpPr>
        <p:spPr bwMode="auto">
          <a:xfrm>
            <a:off x="39624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100381" name="Rectangle 31"/>
          <p:cNvSpPr>
            <a:spLocks noChangeArrowheads="1"/>
          </p:cNvSpPr>
          <p:nvPr/>
        </p:nvSpPr>
        <p:spPr bwMode="auto">
          <a:xfrm>
            <a:off x="2514600" y="45561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264224" name="Rectangle 32"/>
          <p:cNvSpPr>
            <a:spLocks noChangeArrowheads="1"/>
          </p:cNvSpPr>
          <p:nvPr/>
        </p:nvSpPr>
        <p:spPr bwMode="auto">
          <a:xfrm>
            <a:off x="971550" y="0"/>
            <a:ext cx="717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F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15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00383" name="Rectangle 33"/>
          <p:cNvSpPr>
            <a:spLocks noChangeArrowheads="1"/>
          </p:cNvSpPr>
          <p:nvPr/>
        </p:nvSpPr>
        <p:spPr bwMode="auto">
          <a:xfrm>
            <a:off x="66294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100384" name="Rectangle 34"/>
          <p:cNvSpPr>
            <a:spLocks noChangeArrowheads="1"/>
          </p:cNvSpPr>
          <p:nvPr/>
        </p:nvSpPr>
        <p:spPr bwMode="auto">
          <a:xfrm>
            <a:off x="6629400" y="24225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264227" name="Oval 35"/>
          <p:cNvSpPr>
            <a:spLocks noChangeArrowheads="1"/>
          </p:cNvSpPr>
          <p:nvPr/>
        </p:nvSpPr>
        <p:spPr bwMode="auto">
          <a:xfrm>
            <a:off x="2268538" y="1125538"/>
            <a:ext cx="2447925" cy="21590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64228" name="Oval 36"/>
          <p:cNvSpPr>
            <a:spLocks noChangeArrowheads="1"/>
          </p:cNvSpPr>
          <p:nvPr/>
        </p:nvSpPr>
        <p:spPr bwMode="auto">
          <a:xfrm>
            <a:off x="3635375" y="1125538"/>
            <a:ext cx="2449513" cy="1008062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64229" name="Oval 37"/>
          <p:cNvSpPr>
            <a:spLocks noChangeArrowheads="1"/>
          </p:cNvSpPr>
          <p:nvPr/>
        </p:nvSpPr>
        <p:spPr bwMode="auto">
          <a:xfrm>
            <a:off x="2339975" y="2205038"/>
            <a:ext cx="1079500" cy="2016125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264231" name="Object 39"/>
          <p:cNvGraphicFramePr>
            <a:graphicFrameLocks noChangeAspect="1"/>
          </p:cNvGraphicFramePr>
          <p:nvPr/>
        </p:nvGraphicFramePr>
        <p:xfrm>
          <a:off x="1676400" y="6128593"/>
          <a:ext cx="5695950" cy="612775"/>
        </p:xfrm>
        <a:graphic>
          <a:graphicData uri="http://schemas.openxmlformats.org/presentationml/2006/ole">
            <p:oleObj spid="_x0000_s100442" name="公式" r:id="rId4" imgW="3569400" imgH="381240" progId="Equation.3">
              <p:embed/>
            </p:oleObj>
          </a:graphicData>
        </a:graphic>
      </p:graphicFrame>
      <p:sp>
        <p:nvSpPr>
          <p:cNvPr id="264232" name="Rectangle 40"/>
          <p:cNvSpPr>
            <a:spLocks noChangeArrowheads="1"/>
          </p:cNvSpPr>
          <p:nvPr/>
        </p:nvSpPr>
        <p:spPr bwMode="auto">
          <a:xfrm>
            <a:off x="2627313" y="14128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4233" name="Rectangle 41"/>
          <p:cNvSpPr>
            <a:spLocks noChangeArrowheads="1"/>
          </p:cNvSpPr>
          <p:nvPr/>
        </p:nvSpPr>
        <p:spPr bwMode="auto">
          <a:xfrm>
            <a:off x="2627313" y="242093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4234" name="Rectangle 42"/>
          <p:cNvSpPr>
            <a:spLocks noChangeArrowheads="1"/>
          </p:cNvSpPr>
          <p:nvPr/>
        </p:nvSpPr>
        <p:spPr bwMode="auto">
          <a:xfrm>
            <a:off x="2627313" y="350043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4235" name="Rectangle 43"/>
          <p:cNvSpPr>
            <a:spLocks noChangeArrowheads="1"/>
          </p:cNvSpPr>
          <p:nvPr/>
        </p:nvSpPr>
        <p:spPr bwMode="auto">
          <a:xfrm>
            <a:off x="3924300" y="14128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4236" name="Rectangle 44"/>
          <p:cNvSpPr>
            <a:spLocks noChangeArrowheads="1"/>
          </p:cNvSpPr>
          <p:nvPr/>
        </p:nvSpPr>
        <p:spPr bwMode="auto">
          <a:xfrm>
            <a:off x="5292725" y="14128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4237" name="Rectangle 45"/>
          <p:cNvSpPr>
            <a:spLocks noChangeArrowheads="1"/>
          </p:cNvSpPr>
          <p:nvPr/>
        </p:nvSpPr>
        <p:spPr bwMode="auto">
          <a:xfrm>
            <a:off x="3924300" y="242093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104</a:t>
            </a:fld>
            <a:endParaRPr lang="en-US" altLang="zh-CN"/>
          </a:p>
        </p:txBody>
      </p:sp>
      <p:cxnSp>
        <p:nvCxnSpPr>
          <p:cNvPr id="44" name="直接箭头连接符 43"/>
          <p:cNvCxnSpPr/>
          <p:nvPr/>
        </p:nvCxnSpPr>
        <p:spPr bwMode="auto">
          <a:xfrm flipH="1" flipV="1">
            <a:off x="3101955" y="3861048"/>
            <a:ext cx="1470047" cy="23042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直接箭头连接符 45"/>
          <p:cNvCxnSpPr/>
          <p:nvPr/>
        </p:nvCxnSpPr>
        <p:spPr bwMode="auto">
          <a:xfrm flipV="1">
            <a:off x="3131841" y="2924944"/>
            <a:ext cx="648073" cy="33070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直接箭头连接符 47"/>
          <p:cNvCxnSpPr/>
          <p:nvPr/>
        </p:nvCxnSpPr>
        <p:spPr bwMode="auto">
          <a:xfrm flipH="1" flipV="1">
            <a:off x="5364088" y="1844824"/>
            <a:ext cx="1008114" cy="431521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4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4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4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4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4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4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4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4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27" grpId="0" animBg="1"/>
      <p:bldP spid="264228" grpId="0" animBg="1"/>
      <p:bldP spid="264229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2665948"/>
            <a:ext cx="8460432" cy="1446550"/>
          </a:xfrm>
        </p:spPr>
        <p:txBody>
          <a:bodyPr/>
          <a:lstStyle/>
          <a:p>
            <a:pPr algn="ctr"/>
            <a:r>
              <a:rPr lang="en-US" altLang="zh-CN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+mn-cs"/>
              </a:rPr>
              <a:t>Examples: </a:t>
            </a:r>
            <a:br>
              <a:rPr lang="en-US" altLang="zh-CN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+mn-cs"/>
              </a:rPr>
            </a:br>
            <a:r>
              <a:rPr lang="en-US" altLang="zh-CN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+mn-cs"/>
              </a:rPr>
              <a:t>Simplify Logic Function by K-Map</a:t>
            </a:r>
            <a:endParaRPr lang="zh-CN" altLang="en-US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105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74" name="Rectangle 58"/>
          <p:cNvSpPr>
            <a:spLocks noChangeArrowheads="1"/>
          </p:cNvSpPr>
          <p:nvPr/>
        </p:nvSpPr>
        <p:spPr bwMode="auto">
          <a:xfrm>
            <a:off x="179512" y="1476073"/>
            <a:ext cx="776526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rgbClr val="FFFF00"/>
                </a:solidFill>
                <a:cs typeface="Times New Roman" pitchFamily="18" charset="0"/>
              </a:rPr>
              <a:t>Method One:</a:t>
            </a:r>
          </a:p>
          <a:p>
            <a:pPr eaLnBrk="1" hangingPunct="1"/>
            <a:r>
              <a:rPr lang="en-US" altLang="zh-CN" sz="3200" dirty="0" smtClean="0">
                <a:solidFill>
                  <a:srgbClr val="FFFF00"/>
                </a:solidFill>
                <a:cs typeface="Times New Roman" pitchFamily="18" charset="0"/>
              </a:rPr>
              <a:t>Find all the </a:t>
            </a:r>
            <a:r>
              <a:rPr lang="en-US" altLang="zh-CN" sz="3200" dirty="0" err="1" smtClean="0">
                <a:solidFill>
                  <a:srgbClr val="FFFF00"/>
                </a:solidFill>
                <a:cs typeface="Times New Roman" pitchFamily="18" charset="0"/>
              </a:rPr>
              <a:t>Minterms</a:t>
            </a:r>
            <a:r>
              <a:rPr lang="en-US" altLang="zh-CN" sz="3200" dirty="0" smtClean="0">
                <a:solidFill>
                  <a:srgbClr val="FFFF00"/>
                </a:solidFill>
                <a:cs typeface="Times New Roman" pitchFamily="18" charset="0"/>
              </a:rPr>
              <a:t> and put them in K-map.</a:t>
            </a:r>
            <a:endParaRPr lang="zh-CN" altLang="en-US" sz="32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graphicFrame>
        <p:nvGraphicFramePr>
          <p:cNvPr id="162875" name="Object 59"/>
          <p:cNvGraphicFramePr>
            <a:graphicFrameLocks noChangeAspect="1"/>
          </p:cNvGraphicFramePr>
          <p:nvPr/>
        </p:nvGraphicFramePr>
        <p:xfrm>
          <a:off x="214282" y="3214686"/>
          <a:ext cx="8774574" cy="2178054"/>
        </p:xfrm>
        <a:graphic>
          <a:graphicData uri="http://schemas.openxmlformats.org/presentationml/2006/ole">
            <p:oleObj spid="_x0000_s101429" name="Equation" r:id="rId5" imgW="3924000" imgH="1015920" progId="Equation.DSMT4">
              <p:embed/>
            </p:oleObj>
          </a:graphicData>
        </a:graphic>
      </p:graphicFrame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106</a:t>
            </a:fld>
            <a:endParaRPr lang="en-US" altLang="zh-CN"/>
          </a:p>
        </p:txBody>
      </p:sp>
      <p:sp>
        <p:nvSpPr>
          <p:cNvPr id="7" name="矩形 6"/>
          <p:cNvSpPr/>
          <p:nvPr/>
        </p:nvSpPr>
        <p:spPr>
          <a:xfrm>
            <a:off x="35496" y="116632"/>
            <a:ext cx="91085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  <a:cs typeface="Times New Roman" pitchFamily="18" charset="0"/>
              </a:rPr>
              <a:t>1. Write the simplest AND-OR function by </a:t>
            </a:r>
            <a:r>
              <a:rPr lang="en-US" altLang="zh-CN" sz="3200" dirty="0" smtClean="0">
                <a:solidFill>
                  <a:srgbClr val="FFFF00"/>
                </a:solidFill>
                <a:cs typeface="Times New Roman" pitchFamily="18" charset="0"/>
              </a:rPr>
              <a:t>K-Map.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28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6" name="Rectangle 86"/>
          <p:cNvSpPr>
            <a:spLocks noChangeArrowheads="1"/>
          </p:cNvSpPr>
          <p:nvPr/>
        </p:nvSpPr>
        <p:spPr bwMode="auto">
          <a:xfrm>
            <a:off x="1773238" y="2344738"/>
            <a:ext cx="4800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3927" name="Line 87"/>
          <p:cNvSpPr>
            <a:spLocks noChangeShapeType="1"/>
          </p:cNvSpPr>
          <p:nvPr/>
        </p:nvSpPr>
        <p:spPr bwMode="auto">
          <a:xfrm>
            <a:off x="1773238" y="3716338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3928" name="Line 88"/>
          <p:cNvSpPr>
            <a:spLocks noChangeShapeType="1"/>
          </p:cNvSpPr>
          <p:nvPr/>
        </p:nvSpPr>
        <p:spPr bwMode="auto">
          <a:xfrm>
            <a:off x="4135438" y="2344738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3929" name="Line 89"/>
          <p:cNvSpPr>
            <a:spLocks noChangeShapeType="1"/>
          </p:cNvSpPr>
          <p:nvPr/>
        </p:nvSpPr>
        <p:spPr bwMode="auto">
          <a:xfrm>
            <a:off x="2916238" y="2344738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3930" name="Line 90"/>
          <p:cNvSpPr>
            <a:spLocks noChangeShapeType="1"/>
          </p:cNvSpPr>
          <p:nvPr/>
        </p:nvSpPr>
        <p:spPr bwMode="auto">
          <a:xfrm>
            <a:off x="5354638" y="2344738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3931" name="Line 91"/>
          <p:cNvSpPr>
            <a:spLocks noChangeShapeType="1"/>
          </p:cNvSpPr>
          <p:nvPr/>
        </p:nvSpPr>
        <p:spPr bwMode="auto">
          <a:xfrm flipH="1" flipV="1">
            <a:off x="1087438" y="1887538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2408" name="Rectangle 92"/>
          <p:cNvSpPr>
            <a:spLocks noChangeArrowheads="1"/>
          </p:cNvSpPr>
          <p:nvPr/>
        </p:nvSpPr>
        <p:spPr bwMode="auto">
          <a:xfrm>
            <a:off x="2001838" y="1719263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00</a:t>
            </a:r>
          </a:p>
        </p:txBody>
      </p:sp>
      <p:sp>
        <p:nvSpPr>
          <p:cNvPr id="102409" name="Rectangle 93"/>
          <p:cNvSpPr>
            <a:spLocks noChangeArrowheads="1"/>
          </p:cNvSpPr>
          <p:nvPr/>
        </p:nvSpPr>
        <p:spPr bwMode="auto">
          <a:xfrm>
            <a:off x="3144838" y="1719263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01</a:t>
            </a:r>
          </a:p>
        </p:txBody>
      </p:sp>
      <p:sp>
        <p:nvSpPr>
          <p:cNvPr id="102410" name="Rectangle 94"/>
          <p:cNvSpPr>
            <a:spLocks noChangeArrowheads="1"/>
          </p:cNvSpPr>
          <p:nvPr/>
        </p:nvSpPr>
        <p:spPr bwMode="auto">
          <a:xfrm>
            <a:off x="5659438" y="1719263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10</a:t>
            </a:r>
          </a:p>
        </p:txBody>
      </p:sp>
      <p:sp>
        <p:nvSpPr>
          <p:cNvPr id="102411" name="Rectangle 95"/>
          <p:cNvSpPr>
            <a:spLocks noChangeArrowheads="1"/>
          </p:cNvSpPr>
          <p:nvPr/>
        </p:nvSpPr>
        <p:spPr bwMode="auto">
          <a:xfrm>
            <a:off x="4440238" y="1719263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11</a:t>
            </a:r>
          </a:p>
        </p:txBody>
      </p:sp>
      <p:sp>
        <p:nvSpPr>
          <p:cNvPr id="102412" name="Rectangle 96"/>
          <p:cNvSpPr>
            <a:spLocks noChangeArrowheads="1"/>
          </p:cNvSpPr>
          <p:nvPr/>
        </p:nvSpPr>
        <p:spPr bwMode="auto">
          <a:xfrm>
            <a:off x="1316038" y="2709863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0</a:t>
            </a:r>
          </a:p>
        </p:txBody>
      </p:sp>
      <p:sp>
        <p:nvSpPr>
          <p:cNvPr id="102413" name="Rectangle 97"/>
          <p:cNvSpPr>
            <a:spLocks noChangeArrowheads="1"/>
          </p:cNvSpPr>
          <p:nvPr/>
        </p:nvSpPr>
        <p:spPr bwMode="auto">
          <a:xfrm>
            <a:off x="1316038" y="4005263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102414" name="Rectangle 98"/>
          <p:cNvSpPr>
            <a:spLocks noChangeArrowheads="1"/>
          </p:cNvSpPr>
          <p:nvPr/>
        </p:nvSpPr>
        <p:spPr bwMode="auto">
          <a:xfrm>
            <a:off x="1392238" y="1566863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BC</a:t>
            </a:r>
          </a:p>
        </p:txBody>
      </p:sp>
      <p:sp>
        <p:nvSpPr>
          <p:cNvPr id="102415" name="Rectangle 99"/>
          <p:cNvSpPr>
            <a:spLocks noChangeArrowheads="1"/>
          </p:cNvSpPr>
          <p:nvPr/>
        </p:nvSpPr>
        <p:spPr bwMode="auto">
          <a:xfrm>
            <a:off x="1087438" y="1947863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A</a:t>
            </a:r>
          </a:p>
        </p:txBody>
      </p:sp>
      <p:sp>
        <p:nvSpPr>
          <p:cNvPr id="102416" name="Rectangle 100"/>
          <p:cNvSpPr>
            <a:spLocks noChangeArrowheads="1"/>
          </p:cNvSpPr>
          <p:nvPr/>
        </p:nvSpPr>
        <p:spPr bwMode="auto">
          <a:xfrm>
            <a:off x="782638" y="1414463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F</a:t>
            </a:r>
          </a:p>
        </p:txBody>
      </p:sp>
      <p:sp>
        <p:nvSpPr>
          <p:cNvPr id="102417" name="Rectangle 102"/>
          <p:cNvSpPr>
            <a:spLocks noChangeArrowheads="1"/>
          </p:cNvSpPr>
          <p:nvPr/>
        </p:nvSpPr>
        <p:spPr bwMode="auto">
          <a:xfrm>
            <a:off x="4440238" y="4021138"/>
            <a:ext cx="4333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102418" name="Rectangle 103"/>
          <p:cNvSpPr>
            <a:spLocks noChangeArrowheads="1"/>
          </p:cNvSpPr>
          <p:nvPr/>
        </p:nvSpPr>
        <p:spPr bwMode="auto">
          <a:xfrm>
            <a:off x="5735638" y="4081463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102419" name="Rectangle 105"/>
          <p:cNvSpPr>
            <a:spLocks noChangeArrowheads="1"/>
          </p:cNvSpPr>
          <p:nvPr/>
        </p:nvSpPr>
        <p:spPr bwMode="auto">
          <a:xfrm>
            <a:off x="3297238" y="4005263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102420" name="Rectangle 106"/>
          <p:cNvSpPr>
            <a:spLocks noChangeArrowheads="1"/>
          </p:cNvSpPr>
          <p:nvPr/>
        </p:nvSpPr>
        <p:spPr bwMode="auto">
          <a:xfrm>
            <a:off x="4440238" y="2709863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163947" name="Oval 107"/>
          <p:cNvSpPr>
            <a:spLocks noChangeArrowheads="1"/>
          </p:cNvSpPr>
          <p:nvPr/>
        </p:nvSpPr>
        <p:spPr bwMode="auto">
          <a:xfrm>
            <a:off x="2992438" y="3716338"/>
            <a:ext cx="2286000" cy="14478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3948" name="Oval 108"/>
          <p:cNvSpPr>
            <a:spLocks noChangeArrowheads="1"/>
          </p:cNvSpPr>
          <p:nvPr/>
        </p:nvSpPr>
        <p:spPr bwMode="auto">
          <a:xfrm>
            <a:off x="4211638" y="3716338"/>
            <a:ext cx="2286000" cy="14478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3949" name="Oval 109"/>
          <p:cNvSpPr>
            <a:spLocks noChangeArrowheads="1"/>
          </p:cNvSpPr>
          <p:nvPr/>
        </p:nvSpPr>
        <p:spPr bwMode="auto">
          <a:xfrm rot="-5400000">
            <a:off x="3563938" y="3068638"/>
            <a:ext cx="2286000" cy="14478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3950" name="Rectangle 110"/>
          <p:cNvSpPr>
            <a:spLocks noChangeArrowheads="1"/>
          </p:cNvSpPr>
          <p:nvPr/>
        </p:nvSpPr>
        <p:spPr bwMode="auto">
          <a:xfrm>
            <a:off x="3131840" y="5949280"/>
            <a:ext cx="29819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zh-CN" altLang="en-US" sz="3200" dirty="0" smtClean="0">
                <a:effectLst/>
                <a:latin typeface="Tahoma" pitchFamily="34" charset="0"/>
                <a:ea typeface="宋体" pitchFamily="2" charset="-122"/>
              </a:rPr>
              <a:t> </a:t>
            </a:r>
            <a:r>
              <a:rPr lang="en-US" altLang="zh-CN" sz="3200" dirty="0">
                <a:effectLst/>
                <a:latin typeface="Tahoma" pitchFamily="34" charset="0"/>
                <a:ea typeface="宋体" pitchFamily="2" charset="-122"/>
              </a:rPr>
              <a:t>F=AC</a:t>
            </a:r>
            <a:r>
              <a:rPr lang="en-US" altLang="zh-CN" dirty="0">
                <a:effectLst/>
              </a:rPr>
              <a:t>+BC</a:t>
            </a:r>
            <a:r>
              <a:rPr lang="en-US" altLang="zh-CN" sz="3200" dirty="0">
                <a:effectLst/>
                <a:latin typeface="Tahoma" pitchFamily="34" charset="0"/>
                <a:ea typeface="宋体" pitchFamily="2" charset="-122"/>
              </a:rPr>
              <a:t>+AB</a:t>
            </a:r>
          </a:p>
        </p:txBody>
      </p:sp>
      <p:graphicFrame>
        <p:nvGraphicFramePr>
          <p:cNvPr id="102425" name="Object 113"/>
          <p:cNvGraphicFramePr>
            <a:graphicFrameLocks noGrp="1" noChangeAspect="1"/>
          </p:cNvGraphicFramePr>
          <p:nvPr>
            <p:ph/>
          </p:nvPr>
        </p:nvGraphicFramePr>
        <p:xfrm>
          <a:off x="900113" y="260350"/>
          <a:ext cx="2879725" cy="654050"/>
        </p:xfrm>
        <a:graphic>
          <a:graphicData uri="http://schemas.openxmlformats.org/presentationml/2006/ole">
            <p:oleObj spid="_x0000_s102473" name="公式" r:id="rId5" imgW="1765800" imgH="381240" progId="Equation.3">
              <p:embed/>
            </p:oleObj>
          </a:graphicData>
        </a:graphic>
      </p:graphicFrame>
      <p:sp>
        <p:nvSpPr>
          <p:cNvPr id="26" name="灯片编号占位符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8BBD6-9D7D-4101-8E4A-8306AF1E3429}" type="slidenum">
              <a:rPr lang="zh-CN" altLang="en-US" smtClean="0"/>
              <a:pPr>
                <a:defRPr/>
              </a:pPr>
              <a:t>107</a:t>
            </a:fld>
            <a:endParaRPr lang="en-US" altLang="zh-CN"/>
          </a:p>
        </p:txBody>
      </p:sp>
      <p:cxnSp>
        <p:nvCxnSpPr>
          <p:cNvPr id="27" name="直接箭头连接符 26"/>
          <p:cNvCxnSpPr/>
          <p:nvPr/>
        </p:nvCxnSpPr>
        <p:spPr bwMode="auto">
          <a:xfrm flipH="1" flipV="1">
            <a:off x="3894043" y="4797152"/>
            <a:ext cx="173903" cy="122413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直接箭头连接符 28"/>
          <p:cNvCxnSpPr/>
          <p:nvPr/>
        </p:nvCxnSpPr>
        <p:spPr bwMode="auto">
          <a:xfrm flipH="1" flipV="1">
            <a:off x="4860032" y="3356992"/>
            <a:ext cx="2" cy="273630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直接箭头连接符 31"/>
          <p:cNvCxnSpPr/>
          <p:nvPr/>
        </p:nvCxnSpPr>
        <p:spPr bwMode="auto">
          <a:xfrm flipV="1">
            <a:off x="5652122" y="4725144"/>
            <a:ext cx="330153" cy="129614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7" grpId="0" animBg="1"/>
      <p:bldP spid="163948" grpId="0" animBg="1"/>
      <p:bldP spid="163949" grpId="0" animBg="1"/>
      <p:bldP spid="163950" grpId="0" build="p" autoUpdateAnimBg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73" name="Rectangle 9"/>
          <p:cNvSpPr>
            <a:spLocks noChangeArrowheads="1"/>
          </p:cNvSpPr>
          <p:nvPr/>
        </p:nvSpPr>
        <p:spPr bwMode="auto">
          <a:xfrm>
            <a:off x="1862110" y="2998810"/>
            <a:ext cx="41148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4874" name="Line 10"/>
          <p:cNvSpPr>
            <a:spLocks noChangeShapeType="1"/>
          </p:cNvSpPr>
          <p:nvPr/>
        </p:nvSpPr>
        <p:spPr bwMode="auto">
          <a:xfrm>
            <a:off x="1785910" y="3684610"/>
            <a:ext cx="4114800" cy="15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4875" name="Line 11"/>
          <p:cNvSpPr>
            <a:spLocks noChangeShapeType="1"/>
          </p:cNvSpPr>
          <p:nvPr/>
        </p:nvSpPr>
        <p:spPr bwMode="auto">
          <a:xfrm>
            <a:off x="1862110" y="5132410"/>
            <a:ext cx="4114800" cy="15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4876" name="Line 12"/>
          <p:cNvSpPr>
            <a:spLocks noChangeShapeType="1"/>
          </p:cNvSpPr>
          <p:nvPr/>
        </p:nvSpPr>
        <p:spPr bwMode="auto">
          <a:xfrm>
            <a:off x="1862110" y="4446610"/>
            <a:ext cx="4114800" cy="15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4877" name="Line 13"/>
          <p:cNvSpPr>
            <a:spLocks noChangeShapeType="1"/>
          </p:cNvSpPr>
          <p:nvPr/>
        </p:nvSpPr>
        <p:spPr bwMode="auto">
          <a:xfrm>
            <a:off x="2852710" y="2998810"/>
            <a:ext cx="1588" cy="2895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4878" name="Line 14"/>
          <p:cNvSpPr>
            <a:spLocks noChangeShapeType="1"/>
          </p:cNvSpPr>
          <p:nvPr/>
        </p:nvSpPr>
        <p:spPr bwMode="auto">
          <a:xfrm>
            <a:off x="4986310" y="2998810"/>
            <a:ext cx="1588" cy="2895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4879" name="Line 15"/>
          <p:cNvSpPr>
            <a:spLocks noChangeShapeType="1"/>
          </p:cNvSpPr>
          <p:nvPr/>
        </p:nvSpPr>
        <p:spPr bwMode="auto">
          <a:xfrm>
            <a:off x="3919510" y="2998810"/>
            <a:ext cx="1588" cy="2895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4880" name="Line 16"/>
          <p:cNvSpPr>
            <a:spLocks noChangeShapeType="1"/>
          </p:cNvSpPr>
          <p:nvPr/>
        </p:nvSpPr>
        <p:spPr bwMode="auto">
          <a:xfrm flipH="1" flipV="1">
            <a:off x="947710" y="2313010"/>
            <a:ext cx="91440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3434" name="Rectangle 17"/>
          <p:cNvSpPr>
            <a:spLocks noChangeArrowheads="1"/>
          </p:cNvSpPr>
          <p:nvPr/>
        </p:nvSpPr>
        <p:spPr bwMode="auto">
          <a:xfrm>
            <a:off x="795310" y="253208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AB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103435" name="Rectangle 18"/>
          <p:cNvSpPr>
            <a:spLocks noChangeArrowheads="1"/>
          </p:cNvSpPr>
          <p:nvPr/>
        </p:nvSpPr>
        <p:spPr bwMode="auto">
          <a:xfrm>
            <a:off x="1404910" y="215108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CD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164883" name="Rectangle 19"/>
          <p:cNvSpPr>
            <a:spLocks noChangeArrowheads="1"/>
          </p:cNvSpPr>
          <p:nvPr/>
        </p:nvSpPr>
        <p:spPr bwMode="auto">
          <a:xfrm>
            <a:off x="2014510" y="2508273"/>
            <a:ext cx="539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00</a:t>
            </a:r>
            <a:endParaRPr lang="zh-CN" altLang="en-US" sz="28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03437" name="Rectangle 20"/>
          <p:cNvSpPr>
            <a:spLocks noChangeArrowheads="1"/>
          </p:cNvSpPr>
          <p:nvPr/>
        </p:nvSpPr>
        <p:spPr bwMode="auto">
          <a:xfrm>
            <a:off x="1252510" y="298928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00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164885" name="Rectangle 21"/>
          <p:cNvSpPr>
            <a:spLocks noChangeArrowheads="1"/>
          </p:cNvSpPr>
          <p:nvPr/>
        </p:nvSpPr>
        <p:spPr bwMode="auto">
          <a:xfrm>
            <a:off x="3005110" y="2508273"/>
            <a:ext cx="539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01</a:t>
            </a:r>
            <a:endParaRPr lang="zh-CN" altLang="en-US" sz="28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4886" name="Rectangle 22"/>
          <p:cNvSpPr>
            <a:spLocks noChangeArrowheads="1"/>
          </p:cNvSpPr>
          <p:nvPr/>
        </p:nvSpPr>
        <p:spPr bwMode="auto">
          <a:xfrm>
            <a:off x="1252510" y="3803673"/>
            <a:ext cx="539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01</a:t>
            </a:r>
            <a:endParaRPr lang="zh-CN" altLang="en-US" sz="28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4887" name="Rectangle 23"/>
          <p:cNvSpPr>
            <a:spLocks noChangeArrowheads="1"/>
          </p:cNvSpPr>
          <p:nvPr/>
        </p:nvSpPr>
        <p:spPr bwMode="auto">
          <a:xfrm>
            <a:off x="4071910" y="2541610"/>
            <a:ext cx="657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  <a:endParaRPr lang="zh-CN" altLang="en-US" sz="28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4888" name="Rectangle 24"/>
          <p:cNvSpPr>
            <a:spLocks noChangeArrowheads="1"/>
          </p:cNvSpPr>
          <p:nvPr/>
        </p:nvSpPr>
        <p:spPr bwMode="auto">
          <a:xfrm>
            <a:off x="1252510" y="4489473"/>
            <a:ext cx="539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  <a:endParaRPr lang="zh-CN" altLang="en-US" sz="28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4889" name="Rectangle 25"/>
          <p:cNvSpPr>
            <a:spLocks noChangeArrowheads="1"/>
          </p:cNvSpPr>
          <p:nvPr/>
        </p:nvSpPr>
        <p:spPr bwMode="auto">
          <a:xfrm>
            <a:off x="5138710" y="2508273"/>
            <a:ext cx="539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  <a:endParaRPr lang="zh-CN" altLang="en-US" sz="28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4890" name="Rectangle 26"/>
          <p:cNvSpPr>
            <a:spLocks noChangeArrowheads="1"/>
          </p:cNvSpPr>
          <p:nvPr/>
        </p:nvSpPr>
        <p:spPr bwMode="auto">
          <a:xfrm>
            <a:off x="1252510" y="5175273"/>
            <a:ext cx="539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  <a:endParaRPr lang="zh-CN" altLang="en-US" sz="28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4894" name="Rectangle 30"/>
          <p:cNvSpPr>
            <a:spLocks noChangeArrowheads="1"/>
          </p:cNvSpPr>
          <p:nvPr/>
        </p:nvSpPr>
        <p:spPr bwMode="auto">
          <a:xfrm>
            <a:off x="3157510" y="4489473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28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4895" name="Rectangle 31"/>
          <p:cNvSpPr>
            <a:spLocks noChangeArrowheads="1"/>
          </p:cNvSpPr>
          <p:nvPr/>
        </p:nvSpPr>
        <p:spPr bwMode="auto">
          <a:xfrm>
            <a:off x="2166910" y="3803673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28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4897" name="Rectangle 33"/>
          <p:cNvSpPr>
            <a:spLocks noChangeArrowheads="1"/>
          </p:cNvSpPr>
          <p:nvPr/>
        </p:nvSpPr>
        <p:spPr bwMode="auto">
          <a:xfrm>
            <a:off x="2166910" y="4489473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28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4896" name="Rectangle 32"/>
          <p:cNvSpPr>
            <a:spLocks noChangeArrowheads="1"/>
          </p:cNvSpPr>
          <p:nvPr/>
        </p:nvSpPr>
        <p:spPr bwMode="auto">
          <a:xfrm>
            <a:off x="3157510" y="3837010"/>
            <a:ext cx="420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28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4898" name="Rectangle 34"/>
          <p:cNvSpPr>
            <a:spLocks noChangeArrowheads="1"/>
          </p:cNvSpPr>
          <p:nvPr/>
        </p:nvSpPr>
        <p:spPr bwMode="auto">
          <a:xfrm>
            <a:off x="4224310" y="3803673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28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4892" name="Rectangle 28"/>
          <p:cNvSpPr>
            <a:spLocks noChangeArrowheads="1"/>
          </p:cNvSpPr>
          <p:nvPr/>
        </p:nvSpPr>
        <p:spPr bwMode="auto">
          <a:xfrm>
            <a:off x="4224310" y="3041673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28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4902" name="Rectangle 38"/>
          <p:cNvSpPr>
            <a:spLocks noChangeArrowheads="1"/>
          </p:cNvSpPr>
          <p:nvPr/>
        </p:nvSpPr>
        <p:spPr bwMode="auto">
          <a:xfrm>
            <a:off x="4224310" y="4489473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28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4893" name="Rectangle 29"/>
          <p:cNvSpPr>
            <a:spLocks noChangeArrowheads="1"/>
          </p:cNvSpPr>
          <p:nvPr/>
        </p:nvSpPr>
        <p:spPr bwMode="auto">
          <a:xfrm>
            <a:off x="4224310" y="5175273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28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4903" name="Rectangle 39"/>
          <p:cNvSpPr>
            <a:spLocks noChangeArrowheads="1"/>
          </p:cNvSpPr>
          <p:nvPr/>
        </p:nvSpPr>
        <p:spPr bwMode="auto">
          <a:xfrm>
            <a:off x="5214910" y="5175273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28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03453" name="Rectangle 44"/>
          <p:cNvSpPr>
            <a:spLocks noChangeArrowheads="1"/>
          </p:cNvSpPr>
          <p:nvPr/>
        </p:nvSpPr>
        <p:spPr bwMode="auto">
          <a:xfrm>
            <a:off x="642910" y="192248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F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164935" name="Rectangle 71"/>
          <p:cNvSpPr>
            <a:spLocks noChangeArrowheads="1"/>
          </p:cNvSpPr>
          <p:nvPr/>
        </p:nvSpPr>
        <p:spPr bwMode="auto">
          <a:xfrm>
            <a:off x="57551" y="116632"/>
            <a:ext cx="92119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Method Two: Recover the product terms in the K-map.</a:t>
            </a:r>
            <a:endParaRPr lang="zh-CN" alt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164937" name="Rectangle 73"/>
          <p:cNvSpPr>
            <a:spLocks noChangeArrowheads="1"/>
          </p:cNvSpPr>
          <p:nvPr/>
        </p:nvSpPr>
        <p:spPr bwMode="auto">
          <a:xfrm>
            <a:off x="152400" y="838200"/>
            <a:ext cx="7777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e.g.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03456" name="Object 74"/>
          <p:cNvGraphicFramePr>
            <a:graphicFrameLocks noChangeAspect="1"/>
          </p:cNvGraphicFramePr>
          <p:nvPr/>
        </p:nvGraphicFramePr>
        <p:xfrm>
          <a:off x="1042988" y="836613"/>
          <a:ext cx="7627937" cy="581025"/>
        </p:xfrm>
        <a:graphic>
          <a:graphicData uri="http://schemas.openxmlformats.org/presentationml/2006/ole">
            <p:oleObj spid="_x0000_s103555" name="公式" r:id="rId5" imgW="4789080" imgH="355680" progId="Equation.3">
              <p:embed/>
            </p:oleObj>
          </a:graphicData>
        </a:graphic>
      </p:graphicFrame>
      <p:sp>
        <p:nvSpPr>
          <p:cNvPr id="164943" name="Oval 79"/>
          <p:cNvSpPr>
            <a:spLocks noChangeArrowheads="1"/>
          </p:cNvSpPr>
          <p:nvPr/>
        </p:nvSpPr>
        <p:spPr bwMode="auto">
          <a:xfrm>
            <a:off x="4071910" y="5208610"/>
            <a:ext cx="1752600" cy="6858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4944" name="Oval 80"/>
          <p:cNvSpPr>
            <a:spLocks noChangeArrowheads="1"/>
          </p:cNvSpPr>
          <p:nvPr/>
        </p:nvSpPr>
        <p:spPr bwMode="auto">
          <a:xfrm>
            <a:off x="1938310" y="3684610"/>
            <a:ext cx="1905000" cy="14478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4945" name="Oval 81"/>
          <p:cNvSpPr>
            <a:spLocks noChangeArrowheads="1"/>
          </p:cNvSpPr>
          <p:nvPr/>
        </p:nvSpPr>
        <p:spPr bwMode="auto">
          <a:xfrm>
            <a:off x="3995710" y="3075010"/>
            <a:ext cx="914400" cy="28194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164946" name="Object 82"/>
          <p:cNvGraphicFramePr>
            <a:graphicFrameLocks noChangeAspect="1"/>
          </p:cNvGraphicFramePr>
          <p:nvPr/>
        </p:nvGraphicFramePr>
        <p:xfrm>
          <a:off x="2090710" y="6297438"/>
          <a:ext cx="3124200" cy="515938"/>
        </p:xfrm>
        <a:graphic>
          <a:graphicData uri="http://schemas.openxmlformats.org/presentationml/2006/ole">
            <p:oleObj spid="_x0000_s103556" name="Equation" r:id="rId6" imgW="2121480" imgH="317520" progId="Equation.3">
              <p:embed/>
            </p:oleObj>
          </a:graphicData>
        </a:graphic>
      </p:graphicFrame>
      <p:sp>
        <p:nvSpPr>
          <p:cNvPr id="37" name="灯片编号占位符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108</a:t>
            </a:fld>
            <a:endParaRPr lang="en-US" altLang="zh-CN"/>
          </a:p>
        </p:txBody>
      </p:sp>
      <p:grpSp>
        <p:nvGrpSpPr>
          <p:cNvPr id="59" name="组合 58"/>
          <p:cNvGrpSpPr/>
          <p:nvPr/>
        </p:nvGrpSpPr>
        <p:grpSpPr>
          <a:xfrm>
            <a:off x="3571868" y="1285860"/>
            <a:ext cx="928694" cy="951848"/>
            <a:chOff x="3571868" y="1285860"/>
            <a:chExt cx="928694" cy="951848"/>
          </a:xfrm>
        </p:grpSpPr>
        <p:sp>
          <p:nvSpPr>
            <p:cNvPr id="41" name="矩形 40"/>
            <p:cNvSpPr/>
            <p:nvPr/>
          </p:nvSpPr>
          <p:spPr>
            <a:xfrm>
              <a:off x="3571868" y="1285860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</a:t>
              </a:r>
              <a:r>
                <a:rPr lang="en-US" altLang="zh-CN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100</a:t>
              </a:r>
              <a:endParaRPr lang="zh-CN" altLang="en-US" sz="2800" dirty="0"/>
            </a:p>
          </p:txBody>
        </p:sp>
        <p:sp>
          <p:nvSpPr>
            <p:cNvPr id="42" name="矩形 41"/>
            <p:cNvSpPr/>
            <p:nvPr/>
          </p:nvSpPr>
          <p:spPr>
            <a:xfrm>
              <a:off x="3597751" y="1714488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r>
                <a:rPr lang="en-US" altLang="zh-CN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100</a:t>
              </a:r>
              <a:endParaRPr lang="zh-CN" altLang="en-US" sz="2800" dirty="0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786314" y="1285860"/>
            <a:ext cx="928694" cy="951848"/>
            <a:chOff x="4786314" y="1285860"/>
            <a:chExt cx="928694" cy="951848"/>
          </a:xfrm>
        </p:grpSpPr>
        <p:sp>
          <p:nvSpPr>
            <p:cNvPr id="43" name="矩形 42"/>
            <p:cNvSpPr/>
            <p:nvPr/>
          </p:nvSpPr>
          <p:spPr>
            <a:xfrm>
              <a:off x="4786314" y="1285860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110</a:t>
              </a:r>
              <a:r>
                <a:rPr lang="en-US" altLang="zh-CN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</a:t>
              </a:r>
              <a:endParaRPr lang="zh-CN" altLang="en-US" sz="2800" dirty="0">
                <a:solidFill>
                  <a:srgbClr val="FFFF00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4812197" y="1714488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110</a:t>
              </a:r>
              <a:r>
                <a:rPr lang="en-US" altLang="zh-CN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endParaRPr lang="zh-CN" altLang="en-US" sz="28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857884" y="1285860"/>
            <a:ext cx="902811" cy="1023286"/>
            <a:chOff x="5857884" y="1285860"/>
            <a:chExt cx="902811" cy="1023286"/>
          </a:xfrm>
        </p:grpSpPr>
        <p:sp>
          <p:nvSpPr>
            <p:cNvPr id="45" name="矩形 44"/>
            <p:cNvSpPr/>
            <p:nvPr/>
          </p:nvSpPr>
          <p:spPr>
            <a:xfrm>
              <a:off x="5857884" y="1285860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101</a:t>
              </a:r>
              <a:r>
                <a:rPr lang="en-US" altLang="zh-CN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</a:t>
              </a:r>
              <a:endParaRPr lang="zh-CN" altLang="en-US" sz="2800" dirty="0">
                <a:solidFill>
                  <a:srgbClr val="FFFF00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5857884" y="1785926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101</a:t>
              </a:r>
              <a:r>
                <a:rPr lang="en-US" altLang="zh-CN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endParaRPr lang="zh-CN" altLang="en-US" sz="28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858016" y="1285860"/>
            <a:ext cx="902811" cy="1809104"/>
            <a:chOff x="6858016" y="1285860"/>
            <a:chExt cx="902811" cy="1809104"/>
          </a:xfrm>
        </p:grpSpPr>
        <p:sp>
          <p:nvSpPr>
            <p:cNvPr id="39" name="矩形 38"/>
            <p:cNvSpPr/>
            <p:nvPr/>
          </p:nvSpPr>
          <p:spPr>
            <a:xfrm>
              <a:off x="6858016" y="1285860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</a:t>
              </a:r>
              <a:r>
                <a:rPr lang="en-US" altLang="zh-CN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r>
                <a:rPr lang="en-US" altLang="zh-CN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r>
                <a:rPr lang="en-US" altLang="zh-CN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endParaRPr lang="zh-CN" altLang="en-US" sz="2800" dirty="0"/>
            </a:p>
          </p:txBody>
        </p:sp>
        <p:sp>
          <p:nvSpPr>
            <p:cNvPr id="47" name="矩形 46"/>
            <p:cNvSpPr/>
            <p:nvPr/>
          </p:nvSpPr>
          <p:spPr>
            <a:xfrm>
              <a:off x="6858016" y="1714488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</a:t>
              </a:r>
              <a:r>
                <a:rPr lang="en-US" altLang="zh-CN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r>
                <a:rPr lang="en-US" altLang="zh-CN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</a:t>
              </a:r>
              <a:r>
                <a:rPr lang="en-US" altLang="zh-CN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endParaRPr lang="zh-CN" altLang="en-US" sz="2800" dirty="0"/>
            </a:p>
          </p:txBody>
        </p:sp>
        <p:sp>
          <p:nvSpPr>
            <p:cNvPr id="49" name="矩形 48"/>
            <p:cNvSpPr/>
            <p:nvPr/>
          </p:nvSpPr>
          <p:spPr>
            <a:xfrm>
              <a:off x="6858016" y="2143116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r>
                <a:rPr lang="en-US" altLang="zh-CN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r>
                <a:rPr lang="en-US" altLang="zh-CN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r>
                <a:rPr lang="en-US" altLang="zh-CN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endParaRPr lang="zh-CN" altLang="en-US" sz="2800" dirty="0"/>
            </a:p>
          </p:txBody>
        </p:sp>
        <p:sp>
          <p:nvSpPr>
            <p:cNvPr id="50" name="矩形 49"/>
            <p:cNvSpPr/>
            <p:nvPr/>
          </p:nvSpPr>
          <p:spPr>
            <a:xfrm>
              <a:off x="6858016" y="2571744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r>
                <a:rPr lang="en-US" altLang="zh-CN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r>
                <a:rPr lang="en-US" altLang="zh-CN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</a:t>
              </a:r>
              <a:r>
                <a:rPr lang="en-US" altLang="zh-CN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endParaRPr lang="zh-CN" altLang="en-US" sz="2800" dirty="0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812593" y="1262706"/>
            <a:ext cx="902811" cy="1809104"/>
            <a:chOff x="7812593" y="1262706"/>
            <a:chExt cx="902811" cy="1809104"/>
          </a:xfrm>
        </p:grpSpPr>
        <p:sp>
          <p:nvSpPr>
            <p:cNvPr id="51" name="矩形 50"/>
            <p:cNvSpPr/>
            <p:nvPr/>
          </p:nvSpPr>
          <p:spPr>
            <a:xfrm>
              <a:off x="7812593" y="1262706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00</a:t>
              </a:r>
              <a:r>
                <a:rPr lang="en-US" altLang="zh-CN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11</a:t>
              </a:r>
              <a:endParaRPr lang="zh-CN" altLang="en-US" sz="2800" dirty="0"/>
            </a:p>
          </p:txBody>
        </p:sp>
        <p:sp>
          <p:nvSpPr>
            <p:cNvPr id="52" name="矩形 51"/>
            <p:cNvSpPr/>
            <p:nvPr/>
          </p:nvSpPr>
          <p:spPr>
            <a:xfrm>
              <a:off x="7812593" y="1691334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01</a:t>
              </a:r>
              <a:r>
                <a:rPr lang="en-US" altLang="zh-CN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11</a:t>
              </a:r>
              <a:endParaRPr lang="zh-CN" altLang="en-US" sz="2800" dirty="0"/>
            </a:p>
          </p:txBody>
        </p:sp>
        <p:sp>
          <p:nvSpPr>
            <p:cNvPr id="53" name="矩形 52"/>
            <p:cNvSpPr/>
            <p:nvPr/>
          </p:nvSpPr>
          <p:spPr>
            <a:xfrm>
              <a:off x="7812593" y="2119962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10</a:t>
              </a:r>
              <a:r>
                <a:rPr lang="en-US" altLang="zh-CN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11</a:t>
              </a:r>
              <a:endParaRPr lang="zh-CN" altLang="en-US" sz="2800" dirty="0"/>
            </a:p>
          </p:txBody>
        </p:sp>
        <p:sp>
          <p:nvSpPr>
            <p:cNvPr id="54" name="矩形 53"/>
            <p:cNvSpPr/>
            <p:nvPr/>
          </p:nvSpPr>
          <p:spPr>
            <a:xfrm>
              <a:off x="7812593" y="2548590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11</a:t>
              </a:r>
              <a:r>
                <a:rPr lang="en-US" altLang="zh-CN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11</a:t>
              </a:r>
              <a:endParaRPr lang="zh-CN" altLang="en-US" sz="2800" dirty="0"/>
            </a:p>
          </p:txBody>
        </p:sp>
      </p:grpSp>
      <p:cxnSp>
        <p:nvCxnSpPr>
          <p:cNvPr id="60" name="直接箭头连接符 59"/>
          <p:cNvCxnSpPr/>
          <p:nvPr/>
        </p:nvCxnSpPr>
        <p:spPr bwMode="auto">
          <a:xfrm flipV="1">
            <a:off x="2915818" y="4725144"/>
            <a:ext cx="114129" cy="165618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箭头连接符 61"/>
          <p:cNvCxnSpPr/>
          <p:nvPr/>
        </p:nvCxnSpPr>
        <p:spPr bwMode="auto">
          <a:xfrm flipV="1">
            <a:off x="3923930" y="4797152"/>
            <a:ext cx="690193" cy="158417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直接箭头连接符 63"/>
          <p:cNvCxnSpPr/>
          <p:nvPr/>
        </p:nvCxnSpPr>
        <p:spPr bwMode="auto">
          <a:xfrm flipV="1">
            <a:off x="4860034" y="5589240"/>
            <a:ext cx="432046" cy="7200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4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4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4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4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4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4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943" grpId="0" animBg="1"/>
      <p:bldP spid="164944" grpId="0" animBg="1"/>
      <p:bldP spid="164945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45"/>
          <p:cNvSpPr>
            <a:spLocks noChangeArrowheads="1"/>
          </p:cNvSpPr>
          <p:nvPr/>
        </p:nvSpPr>
        <p:spPr bwMode="auto">
          <a:xfrm>
            <a:off x="35496" y="260648"/>
            <a:ext cx="8493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rgbClr val="FFFF00"/>
                </a:solidFill>
                <a:cs typeface="Times New Roman" pitchFamily="18" charset="0"/>
              </a:rPr>
              <a:t>2. Write the simplest OR-AND function by </a:t>
            </a:r>
            <a:r>
              <a:rPr lang="en-US" altLang="zh-CN" sz="2800" dirty="0" smtClean="0">
                <a:solidFill>
                  <a:srgbClr val="FFFF00"/>
                </a:solidFill>
                <a:cs typeface="Times New Roman" pitchFamily="18" charset="0"/>
              </a:rPr>
              <a:t>K-Map.</a:t>
            </a:r>
            <a:endParaRPr lang="zh-CN" altLang="en-US" sz="32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165935" name="Rectangle 47"/>
          <p:cNvSpPr>
            <a:spLocks noChangeArrowheads="1"/>
          </p:cNvSpPr>
          <p:nvPr/>
        </p:nvSpPr>
        <p:spPr bwMode="auto">
          <a:xfrm>
            <a:off x="108670" y="1447800"/>
            <a:ext cx="9143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Example: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 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F(A,B,C,D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)=∏M(3,7,11,12,13,14,15)</a:t>
            </a:r>
          </a:p>
        </p:txBody>
      </p:sp>
      <p:sp>
        <p:nvSpPr>
          <p:cNvPr id="165936" name="Rectangle 48"/>
          <p:cNvSpPr>
            <a:spLocks noChangeArrowheads="1"/>
          </p:cNvSpPr>
          <p:nvPr/>
        </p:nvSpPr>
        <p:spPr bwMode="auto">
          <a:xfrm>
            <a:off x="270496" y="2844225"/>
            <a:ext cx="81179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Can you write all the </a:t>
            </a:r>
            <a:r>
              <a:rPr lang="en-US" altLang="zh-CN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minterms</a:t>
            </a:r>
            <a:r>
              <a:rPr lang="en-US" altLang="zh-CN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for the function?</a:t>
            </a:r>
          </a:p>
        </p:txBody>
      </p:sp>
      <p:sp>
        <p:nvSpPr>
          <p:cNvPr id="165937" name="Rectangle 49"/>
          <p:cNvSpPr>
            <a:spLocks noChangeArrowheads="1"/>
          </p:cNvSpPr>
          <p:nvPr/>
        </p:nvSpPr>
        <p:spPr bwMode="auto">
          <a:xfrm>
            <a:off x="609600" y="3733800"/>
            <a:ext cx="7092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F(A,B,C,D)=∑m(0,1,2,4,5,6,8,9,10)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109</a:t>
            </a:fld>
            <a:endParaRPr lang="en-US" altLang="zh-CN"/>
          </a:p>
        </p:txBody>
      </p:sp>
      <p:grpSp>
        <p:nvGrpSpPr>
          <p:cNvPr id="10" name="组合 9"/>
          <p:cNvGrpSpPr/>
          <p:nvPr/>
        </p:nvGrpSpPr>
        <p:grpSpPr>
          <a:xfrm>
            <a:off x="971601" y="4365104"/>
            <a:ext cx="7704856" cy="2013322"/>
            <a:chOff x="971601" y="4365104"/>
            <a:chExt cx="7704856" cy="2013322"/>
          </a:xfrm>
        </p:grpSpPr>
        <p:sp>
          <p:nvSpPr>
            <p:cNvPr id="7" name="矩形 6"/>
            <p:cNvSpPr/>
            <p:nvPr/>
          </p:nvSpPr>
          <p:spPr>
            <a:xfrm>
              <a:off x="971601" y="5301208"/>
              <a:ext cx="770485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dirty="0" smtClean="0">
                  <a:solidFill>
                    <a:srgbClr val="FFFF00"/>
                  </a:solidFill>
                </a:rPr>
                <a:t>Numbers from 0 to 15 which are not in </a:t>
              </a:r>
              <a:r>
                <a:rPr lang="en-US" altLang="zh-CN" sz="3200" dirty="0" err="1" smtClean="0">
                  <a:solidFill>
                    <a:srgbClr val="FFFF00"/>
                  </a:solidFill>
                </a:rPr>
                <a:t>maxterms</a:t>
              </a:r>
              <a:r>
                <a:rPr lang="en-US" altLang="zh-CN" sz="3200" dirty="0" smtClean="0">
                  <a:solidFill>
                    <a:srgbClr val="FFFF00"/>
                  </a:solidFill>
                </a:rPr>
                <a:t> belongs to </a:t>
              </a:r>
              <a:r>
                <a:rPr lang="en-US" altLang="zh-CN" sz="3200" dirty="0" err="1" smtClean="0">
                  <a:solidFill>
                    <a:srgbClr val="FFFF00"/>
                  </a:solidFill>
                </a:rPr>
                <a:t>minterms</a:t>
              </a:r>
              <a:r>
                <a:rPr lang="en-US" altLang="zh-CN" sz="3200" dirty="0" smtClean="0">
                  <a:solidFill>
                    <a:srgbClr val="FFFF00"/>
                  </a:solidFill>
                </a:rPr>
                <a:t>.</a:t>
              </a:r>
            </a:p>
          </p:txBody>
        </p:sp>
        <p:cxnSp>
          <p:nvCxnSpPr>
            <p:cNvPr id="9" name="直接箭头连接符 8"/>
            <p:cNvCxnSpPr/>
            <p:nvPr/>
          </p:nvCxnSpPr>
          <p:spPr bwMode="auto">
            <a:xfrm flipV="1">
              <a:off x="3347864" y="4365104"/>
              <a:ext cx="0" cy="936104"/>
            </a:xfrm>
            <a:prstGeom prst="straightConnector1">
              <a:avLst/>
            </a:prstGeom>
            <a:noFill/>
            <a:ln w="25400">
              <a:solidFill>
                <a:srgbClr val="FFFF00"/>
              </a:solidFill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5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5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36" grpId="0" build="p" autoUpdateAnimBg="0"/>
      <p:bldP spid="16593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93" name="Rectangle 25"/>
          <p:cNvSpPr>
            <a:spLocks noChangeArrowheads="1"/>
          </p:cNvSpPr>
          <p:nvPr/>
        </p:nvSpPr>
        <p:spPr bwMode="auto">
          <a:xfrm>
            <a:off x="0" y="4797425"/>
            <a:ext cx="75961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cs typeface="Times New Roman" pitchFamily="18" charset="0"/>
              </a:rPr>
              <a:t>(3) </a:t>
            </a:r>
            <a:r>
              <a:rPr lang="en-US" altLang="zh-CN" dirty="0" smtClean="0">
                <a:cs typeface="Times New Roman" pitchFamily="18" charset="0"/>
              </a:rPr>
              <a:t>Commutative Law</a:t>
            </a:r>
            <a:endParaRPr lang="zh-CN" altLang="en-US" sz="3200" dirty="0">
              <a:cs typeface="Times New Roman" pitchFamily="18" charset="0"/>
            </a:endParaRP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685800" y="5715000"/>
            <a:ext cx="6477000" cy="619125"/>
            <a:chOff x="432" y="3600"/>
            <a:chExt cx="4080" cy="390"/>
          </a:xfrm>
        </p:grpSpPr>
        <p:graphicFrame>
          <p:nvGraphicFramePr>
            <p:cNvPr id="24597" name="Object 51"/>
            <p:cNvGraphicFramePr>
              <a:graphicFrameLocks noChangeAspect="1"/>
            </p:cNvGraphicFramePr>
            <p:nvPr/>
          </p:nvGraphicFramePr>
          <p:xfrm>
            <a:off x="432" y="3648"/>
            <a:ext cx="1488" cy="342"/>
          </p:xfrm>
          <a:graphic>
            <a:graphicData uri="http://schemas.openxmlformats.org/presentationml/2006/ole">
              <p:oleObj spid="_x0000_s399362" name="Equation" r:id="rId4" imgW="1232280" imgH="241200" progId="Equation.3">
                <p:embed/>
              </p:oleObj>
            </a:graphicData>
          </a:graphic>
        </p:graphicFrame>
        <p:graphicFrame>
          <p:nvGraphicFramePr>
            <p:cNvPr id="24598" name="Object 52"/>
            <p:cNvGraphicFramePr>
              <a:graphicFrameLocks noChangeAspect="1"/>
            </p:cNvGraphicFramePr>
            <p:nvPr/>
          </p:nvGraphicFramePr>
          <p:xfrm>
            <a:off x="2784" y="3600"/>
            <a:ext cx="1728" cy="342"/>
          </p:xfrm>
          <a:graphic>
            <a:graphicData uri="http://schemas.openxmlformats.org/presentationml/2006/ole">
              <p:oleObj spid="_x0000_s399363" name="Equation" r:id="rId5" imgW="1435320" imgH="241200" progId="Equation.3">
                <p:embed/>
              </p:oleObj>
            </a:graphicData>
          </a:graphic>
        </p:graphicFrame>
      </p:grpSp>
      <p:sp>
        <p:nvSpPr>
          <p:cNvPr id="109627" name="Rectangle 59"/>
          <p:cNvSpPr>
            <a:spLocks noChangeArrowheads="1"/>
          </p:cNvSpPr>
          <p:nvPr/>
        </p:nvSpPr>
        <p:spPr bwMode="auto">
          <a:xfrm>
            <a:off x="0" y="381000"/>
            <a:ext cx="7451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(2) Laws of single variable</a:t>
            </a:r>
            <a:endParaRPr lang="en-US" altLang="zh-CN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grpSp>
        <p:nvGrpSpPr>
          <p:cNvPr id="3" name="Group 2068"/>
          <p:cNvGrpSpPr>
            <a:grpSpLocks/>
          </p:cNvGrpSpPr>
          <p:nvPr/>
        </p:nvGrpSpPr>
        <p:grpSpPr bwMode="auto">
          <a:xfrm>
            <a:off x="395288" y="3068641"/>
            <a:ext cx="3205163" cy="506413"/>
            <a:chOff x="249" y="1933"/>
            <a:chExt cx="2019" cy="319"/>
          </a:xfrm>
        </p:grpSpPr>
        <p:graphicFrame>
          <p:nvGraphicFramePr>
            <p:cNvPr id="24594" name="Object 45"/>
            <p:cNvGraphicFramePr>
              <a:graphicFrameLocks noChangeAspect="1"/>
            </p:cNvGraphicFramePr>
            <p:nvPr/>
          </p:nvGraphicFramePr>
          <p:xfrm>
            <a:off x="249" y="1933"/>
            <a:ext cx="758" cy="319"/>
          </p:xfrm>
          <a:graphic>
            <a:graphicData uri="http://schemas.openxmlformats.org/presentationml/2006/ole">
              <p:oleObj spid="_x0000_s399364" name="Equation" r:id="rId6" imgW="927360" imgH="241200" progId="Equation.3">
                <p:embed/>
              </p:oleObj>
            </a:graphicData>
          </a:graphic>
        </p:graphicFrame>
        <p:graphicFrame>
          <p:nvGraphicFramePr>
            <p:cNvPr id="24595" name="Object 49"/>
            <p:cNvGraphicFramePr>
              <a:graphicFrameLocks noChangeAspect="1"/>
            </p:cNvGraphicFramePr>
            <p:nvPr/>
          </p:nvGraphicFramePr>
          <p:xfrm>
            <a:off x="1429" y="1933"/>
            <a:ext cx="839" cy="319"/>
          </p:xfrm>
          <a:graphic>
            <a:graphicData uri="http://schemas.openxmlformats.org/presentationml/2006/ole">
              <p:oleObj spid="_x0000_s399365" name="Equation" r:id="rId7" imgW="1028880" imgH="241200" progId="Equation.3">
                <p:embed/>
              </p:oleObj>
            </a:graphicData>
          </a:graphic>
        </p:graphicFrame>
      </p:grpSp>
      <p:grpSp>
        <p:nvGrpSpPr>
          <p:cNvPr id="4" name="Group 2067"/>
          <p:cNvGrpSpPr>
            <a:grpSpLocks/>
          </p:cNvGrpSpPr>
          <p:nvPr/>
        </p:nvGrpSpPr>
        <p:grpSpPr bwMode="auto">
          <a:xfrm>
            <a:off x="323850" y="3933825"/>
            <a:ext cx="3232150" cy="663575"/>
            <a:chOff x="204" y="2478"/>
            <a:chExt cx="2036" cy="418"/>
          </a:xfrm>
        </p:grpSpPr>
        <p:graphicFrame>
          <p:nvGraphicFramePr>
            <p:cNvPr id="24591" name="Object 46"/>
            <p:cNvGraphicFramePr>
              <a:graphicFrameLocks noChangeAspect="1"/>
            </p:cNvGraphicFramePr>
            <p:nvPr/>
          </p:nvGraphicFramePr>
          <p:xfrm>
            <a:off x="204" y="2478"/>
            <a:ext cx="804" cy="418"/>
          </p:xfrm>
          <a:graphic>
            <a:graphicData uri="http://schemas.openxmlformats.org/presentationml/2006/ole">
              <p:oleObj spid="_x0000_s399366" name="Equation" r:id="rId8" imgW="889200" imgH="317520" progId="Equation.3">
                <p:embed/>
              </p:oleObj>
            </a:graphicData>
          </a:graphic>
        </p:graphicFrame>
        <p:graphicFrame>
          <p:nvGraphicFramePr>
            <p:cNvPr id="24592" name="Object 50"/>
            <p:cNvGraphicFramePr>
              <a:graphicFrameLocks noChangeAspect="1"/>
            </p:cNvGraphicFramePr>
            <p:nvPr/>
          </p:nvGraphicFramePr>
          <p:xfrm>
            <a:off x="1383" y="2478"/>
            <a:ext cx="857" cy="393"/>
          </p:xfrm>
          <a:graphic>
            <a:graphicData uri="http://schemas.openxmlformats.org/presentationml/2006/ole">
              <p:oleObj spid="_x0000_s399367" name="Equation" r:id="rId9" imgW="952560" imgH="304920" progId="Equation.3">
                <p:embed/>
              </p:oleObj>
            </a:graphicData>
          </a:graphic>
        </p:graphicFrame>
      </p:grpSp>
      <p:grpSp>
        <p:nvGrpSpPr>
          <p:cNvPr id="5" name="Group 2069"/>
          <p:cNvGrpSpPr>
            <a:grpSpLocks/>
          </p:cNvGrpSpPr>
          <p:nvPr/>
        </p:nvGrpSpPr>
        <p:grpSpPr bwMode="auto">
          <a:xfrm>
            <a:off x="395288" y="2133600"/>
            <a:ext cx="3148013" cy="546100"/>
            <a:chOff x="249" y="1344"/>
            <a:chExt cx="1983" cy="344"/>
          </a:xfrm>
        </p:grpSpPr>
        <p:graphicFrame>
          <p:nvGraphicFramePr>
            <p:cNvPr id="24588" name="Object 62"/>
            <p:cNvGraphicFramePr>
              <a:graphicFrameLocks noChangeAspect="1"/>
            </p:cNvGraphicFramePr>
            <p:nvPr/>
          </p:nvGraphicFramePr>
          <p:xfrm>
            <a:off x="249" y="1356"/>
            <a:ext cx="691" cy="319"/>
          </p:xfrm>
          <a:graphic>
            <a:graphicData uri="http://schemas.openxmlformats.org/presentationml/2006/ole">
              <p:oleObj spid="_x0000_s399368" name="Equation" r:id="rId10" imgW="851040" imgH="241200" progId="Equation.3">
                <p:embed/>
              </p:oleObj>
            </a:graphicData>
          </a:graphic>
        </p:graphicFrame>
        <p:graphicFrame>
          <p:nvGraphicFramePr>
            <p:cNvPr id="24589" name="Object 63"/>
            <p:cNvGraphicFramePr>
              <a:graphicFrameLocks noChangeAspect="1"/>
            </p:cNvGraphicFramePr>
            <p:nvPr/>
          </p:nvGraphicFramePr>
          <p:xfrm>
            <a:off x="1429" y="1344"/>
            <a:ext cx="803" cy="344"/>
          </p:xfrm>
          <a:graphic>
            <a:graphicData uri="http://schemas.openxmlformats.org/presentationml/2006/ole">
              <p:oleObj spid="_x0000_s399369" name="Equation" r:id="rId11" imgW="990720" imgH="254160" progId="Equation.3">
                <p:embed/>
              </p:oleObj>
            </a:graphicData>
          </a:graphic>
        </p:graphicFrame>
      </p:grpSp>
      <p:grpSp>
        <p:nvGrpSpPr>
          <p:cNvPr id="6" name="Group 2070"/>
          <p:cNvGrpSpPr>
            <a:grpSpLocks/>
          </p:cNvGrpSpPr>
          <p:nvPr/>
        </p:nvGrpSpPr>
        <p:grpSpPr bwMode="auto">
          <a:xfrm>
            <a:off x="395288" y="1412876"/>
            <a:ext cx="3092450" cy="546100"/>
            <a:chOff x="252" y="890"/>
            <a:chExt cx="1948" cy="344"/>
          </a:xfrm>
        </p:grpSpPr>
        <p:graphicFrame>
          <p:nvGraphicFramePr>
            <p:cNvPr id="24585" name="Object 43"/>
            <p:cNvGraphicFramePr>
              <a:graphicFrameLocks noChangeAspect="1"/>
            </p:cNvGraphicFramePr>
            <p:nvPr/>
          </p:nvGraphicFramePr>
          <p:xfrm>
            <a:off x="252" y="890"/>
            <a:ext cx="723" cy="344"/>
          </p:xfrm>
          <a:graphic>
            <a:graphicData uri="http://schemas.openxmlformats.org/presentationml/2006/ole">
              <p:oleObj spid="_x0000_s399370" name="Equation" r:id="rId12" imgW="851040" imgH="254160" progId="Equation.3">
                <p:embed/>
              </p:oleObj>
            </a:graphicData>
          </a:graphic>
        </p:graphicFrame>
        <p:graphicFrame>
          <p:nvGraphicFramePr>
            <p:cNvPr id="24586" name="Object 47"/>
            <p:cNvGraphicFramePr>
              <a:graphicFrameLocks noChangeAspect="1"/>
            </p:cNvGraphicFramePr>
            <p:nvPr/>
          </p:nvGraphicFramePr>
          <p:xfrm>
            <a:off x="1477" y="890"/>
            <a:ext cx="723" cy="319"/>
          </p:xfrm>
          <a:graphic>
            <a:graphicData uri="http://schemas.openxmlformats.org/presentationml/2006/ole">
              <p:oleObj spid="_x0000_s399371" name="Equation" r:id="rId13" imgW="851040" imgH="241200" progId="Equation.3">
                <p:embed/>
              </p:oleObj>
            </a:graphicData>
          </a:graphic>
        </p:graphicFrame>
      </p:grpSp>
      <p:sp>
        <p:nvSpPr>
          <p:cNvPr id="23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9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93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0"/>
            <a:ext cx="7848600" cy="6096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zh-CN" altLang="en-US" sz="1800" smtClean="0"/>
          </a:p>
          <a:p>
            <a:pPr eaLnBrk="1" hangingPunct="1">
              <a:buFontTx/>
              <a:buNone/>
              <a:defRPr/>
            </a:pPr>
            <a:endParaRPr lang="en-US" altLang="zh-CN" sz="2800" smtClean="0"/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2743200" y="3629744"/>
            <a:ext cx="41148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6917" name="Line 5"/>
          <p:cNvSpPr>
            <a:spLocks noChangeShapeType="1"/>
          </p:cNvSpPr>
          <p:nvPr/>
        </p:nvSpPr>
        <p:spPr bwMode="auto">
          <a:xfrm>
            <a:off x="2667000" y="4315544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6918" name="Line 6"/>
          <p:cNvSpPr>
            <a:spLocks noChangeShapeType="1"/>
          </p:cNvSpPr>
          <p:nvPr/>
        </p:nvSpPr>
        <p:spPr bwMode="auto">
          <a:xfrm>
            <a:off x="2743200" y="5763344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6919" name="Line 7"/>
          <p:cNvSpPr>
            <a:spLocks noChangeShapeType="1"/>
          </p:cNvSpPr>
          <p:nvPr/>
        </p:nvSpPr>
        <p:spPr bwMode="auto">
          <a:xfrm>
            <a:off x="2743200" y="5077544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6920" name="Line 8"/>
          <p:cNvSpPr>
            <a:spLocks noChangeShapeType="1"/>
          </p:cNvSpPr>
          <p:nvPr/>
        </p:nvSpPr>
        <p:spPr bwMode="auto">
          <a:xfrm>
            <a:off x="3733800" y="3629744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6921" name="Line 9"/>
          <p:cNvSpPr>
            <a:spLocks noChangeShapeType="1"/>
          </p:cNvSpPr>
          <p:nvPr/>
        </p:nvSpPr>
        <p:spPr bwMode="auto">
          <a:xfrm>
            <a:off x="5867400" y="3629744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6922" name="Line 10"/>
          <p:cNvSpPr>
            <a:spLocks noChangeShapeType="1"/>
          </p:cNvSpPr>
          <p:nvPr/>
        </p:nvSpPr>
        <p:spPr bwMode="auto">
          <a:xfrm>
            <a:off x="4800600" y="3629744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6923" name="Line 11"/>
          <p:cNvSpPr>
            <a:spLocks noChangeShapeType="1"/>
          </p:cNvSpPr>
          <p:nvPr/>
        </p:nvSpPr>
        <p:spPr bwMode="auto">
          <a:xfrm flipH="1" flipV="1">
            <a:off x="1828800" y="2943944"/>
            <a:ext cx="91440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6924" name="Rectangle 12"/>
          <p:cNvSpPr>
            <a:spLocks noChangeArrowheads="1"/>
          </p:cNvSpPr>
          <p:nvPr/>
        </p:nvSpPr>
        <p:spPr bwMode="auto">
          <a:xfrm>
            <a:off x="1676400" y="3163019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AB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25" name="Rectangle 13"/>
          <p:cNvSpPr>
            <a:spLocks noChangeArrowheads="1"/>
          </p:cNvSpPr>
          <p:nvPr/>
        </p:nvSpPr>
        <p:spPr bwMode="auto">
          <a:xfrm>
            <a:off x="2286000" y="2782019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CD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26" name="Rectangle 14"/>
          <p:cNvSpPr>
            <a:spLocks noChangeArrowheads="1"/>
          </p:cNvSpPr>
          <p:nvPr/>
        </p:nvSpPr>
        <p:spPr bwMode="auto">
          <a:xfrm>
            <a:off x="2895600" y="3086819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27" name="Rectangle 15"/>
          <p:cNvSpPr>
            <a:spLocks noChangeArrowheads="1"/>
          </p:cNvSpPr>
          <p:nvPr/>
        </p:nvSpPr>
        <p:spPr bwMode="auto">
          <a:xfrm>
            <a:off x="2133600" y="3620219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28" name="Rectangle 16"/>
          <p:cNvSpPr>
            <a:spLocks noChangeArrowheads="1"/>
          </p:cNvSpPr>
          <p:nvPr/>
        </p:nvSpPr>
        <p:spPr bwMode="auto">
          <a:xfrm>
            <a:off x="3886200" y="3086819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29" name="Rectangle 17"/>
          <p:cNvSpPr>
            <a:spLocks noChangeArrowheads="1"/>
          </p:cNvSpPr>
          <p:nvPr/>
        </p:nvSpPr>
        <p:spPr bwMode="auto">
          <a:xfrm>
            <a:off x="2133600" y="4382219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30" name="Rectangle 18"/>
          <p:cNvSpPr>
            <a:spLocks noChangeArrowheads="1"/>
          </p:cNvSpPr>
          <p:nvPr/>
        </p:nvSpPr>
        <p:spPr bwMode="auto">
          <a:xfrm>
            <a:off x="4953000" y="3096344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31" name="Rectangle 19"/>
          <p:cNvSpPr>
            <a:spLocks noChangeArrowheads="1"/>
          </p:cNvSpPr>
          <p:nvPr/>
        </p:nvSpPr>
        <p:spPr bwMode="auto">
          <a:xfrm>
            <a:off x="2133600" y="5068019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32" name="Rectangle 20"/>
          <p:cNvSpPr>
            <a:spLocks noChangeArrowheads="1"/>
          </p:cNvSpPr>
          <p:nvPr/>
        </p:nvSpPr>
        <p:spPr bwMode="auto">
          <a:xfrm>
            <a:off x="6019800" y="3086819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33" name="Rectangle 21"/>
          <p:cNvSpPr>
            <a:spLocks noChangeArrowheads="1"/>
          </p:cNvSpPr>
          <p:nvPr/>
        </p:nvSpPr>
        <p:spPr bwMode="auto">
          <a:xfrm>
            <a:off x="2133600" y="5753819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46" name="Rectangle 34"/>
          <p:cNvSpPr>
            <a:spLocks noChangeArrowheads="1"/>
          </p:cNvSpPr>
          <p:nvPr/>
        </p:nvSpPr>
        <p:spPr bwMode="auto">
          <a:xfrm>
            <a:off x="1547813" y="2513732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F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2971800" y="3620219"/>
            <a:ext cx="3587750" cy="2789238"/>
            <a:chOff x="2971800" y="3620219"/>
            <a:chExt cx="3587750" cy="2789238"/>
          </a:xfrm>
        </p:grpSpPr>
        <p:sp>
          <p:nvSpPr>
            <p:cNvPr id="166934" name="Rectangle 22"/>
            <p:cNvSpPr>
              <a:spLocks noChangeArrowheads="1"/>
            </p:cNvSpPr>
            <p:nvPr/>
          </p:nvSpPr>
          <p:spPr bwMode="auto">
            <a:xfrm>
              <a:off x="6172200" y="3620219"/>
              <a:ext cx="3873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166935" name="Rectangle 23"/>
            <p:cNvSpPr>
              <a:spLocks noChangeArrowheads="1"/>
            </p:cNvSpPr>
            <p:nvPr/>
          </p:nvSpPr>
          <p:spPr bwMode="auto">
            <a:xfrm>
              <a:off x="6172200" y="4306019"/>
              <a:ext cx="3873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166937" name="Rectangle 25"/>
            <p:cNvSpPr>
              <a:spLocks noChangeArrowheads="1"/>
            </p:cNvSpPr>
            <p:nvPr/>
          </p:nvSpPr>
          <p:spPr bwMode="auto">
            <a:xfrm>
              <a:off x="2971800" y="5830019"/>
              <a:ext cx="3873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166938" name="Rectangle 26"/>
            <p:cNvSpPr>
              <a:spLocks noChangeArrowheads="1"/>
            </p:cNvSpPr>
            <p:nvPr/>
          </p:nvSpPr>
          <p:spPr bwMode="auto">
            <a:xfrm>
              <a:off x="4038600" y="3620219"/>
              <a:ext cx="3873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166939" name="Rectangle 27"/>
            <p:cNvSpPr>
              <a:spLocks noChangeArrowheads="1"/>
            </p:cNvSpPr>
            <p:nvPr/>
          </p:nvSpPr>
          <p:spPr bwMode="auto">
            <a:xfrm>
              <a:off x="3048000" y="3620219"/>
              <a:ext cx="3873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endPara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166940" name="Rectangle 28"/>
            <p:cNvSpPr>
              <a:spLocks noChangeArrowheads="1"/>
            </p:cNvSpPr>
            <p:nvPr/>
          </p:nvSpPr>
          <p:spPr bwMode="auto">
            <a:xfrm>
              <a:off x="3048000" y="4467944"/>
              <a:ext cx="609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166941" name="Rectangle 29"/>
            <p:cNvSpPr>
              <a:spLocks noChangeArrowheads="1"/>
            </p:cNvSpPr>
            <p:nvPr/>
          </p:nvSpPr>
          <p:spPr bwMode="auto">
            <a:xfrm>
              <a:off x="4038600" y="4382219"/>
              <a:ext cx="3873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166951" name="Rectangle 39"/>
            <p:cNvSpPr>
              <a:spLocks noChangeArrowheads="1"/>
            </p:cNvSpPr>
            <p:nvPr/>
          </p:nvSpPr>
          <p:spPr bwMode="auto">
            <a:xfrm>
              <a:off x="4038600" y="5830019"/>
              <a:ext cx="3873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166952" name="Rectangle 40"/>
            <p:cNvSpPr>
              <a:spLocks noChangeArrowheads="1"/>
            </p:cNvSpPr>
            <p:nvPr/>
          </p:nvSpPr>
          <p:spPr bwMode="auto">
            <a:xfrm>
              <a:off x="6172200" y="5753819"/>
              <a:ext cx="3873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</p:grpSp>
      <p:sp>
        <p:nvSpPr>
          <p:cNvPr id="166953" name="Rectangle 41"/>
          <p:cNvSpPr>
            <a:spLocks noChangeArrowheads="1"/>
          </p:cNvSpPr>
          <p:nvPr/>
        </p:nvSpPr>
        <p:spPr bwMode="auto">
          <a:xfrm>
            <a:off x="3048000" y="5068019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54" name="Rectangle 42"/>
          <p:cNvSpPr>
            <a:spLocks noChangeArrowheads="1"/>
          </p:cNvSpPr>
          <p:nvPr/>
        </p:nvSpPr>
        <p:spPr bwMode="auto">
          <a:xfrm>
            <a:off x="5029200" y="3667844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55" name="Rectangle 43"/>
          <p:cNvSpPr>
            <a:spLocks noChangeArrowheads="1"/>
          </p:cNvSpPr>
          <p:nvPr/>
        </p:nvSpPr>
        <p:spPr bwMode="auto">
          <a:xfrm>
            <a:off x="5105400" y="4382219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56" name="Rectangle 44"/>
          <p:cNvSpPr>
            <a:spLocks noChangeArrowheads="1"/>
          </p:cNvSpPr>
          <p:nvPr/>
        </p:nvSpPr>
        <p:spPr bwMode="auto">
          <a:xfrm>
            <a:off x="5105400" y="5068019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57" name="Rectangle 45"/>
          <p:cNvSpPr>
            <a:spLocks noChangeArrowheads="1"/>
          </p:cNvSpPr>
          <p:nvPr/>
        </p:nvSpPr>
        <p:spPr bwMode="auto">
          <a:xfrm>
            <a:off x="5105400" y="5753819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58" name="Rectangle 46"/>
          <p:cNvSpPr>
            <a:spLocks noChangeArrowheads="1"/>
          </p:cNvSpPr>
          <p:nvPr/>
        </p:nvSpPr>
        <p:spPr bwMode="auto">
          <a:xfrm>
            <a:off x="6172200" y="5068019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59" name="Rectangle 47"/>
          <p:cNvSpPr>
            <a:spLocks noChangeArrowheads="1"/>
          </p:cNvSpPr>
          <p:nvPr/>
        </p:nvSpPr>
        <p:spPr bwMode="auto">
          <a:xfrm>
            <a:off x="4114800" y="5068019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42" name="灯片编号占位符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110</a:t>
            </a:fld>
            <a:endParaRPr lang="en-US" altLang="zh-CN"/>
          </a:p>
        </p:txBody>
      </p:sp>
      <p:sp>
        <p:nvSpPr>
          <p:cNvPr id="43" name="Rectangle 49"/>
          <p:cNvSpPr>
            <a:spLocks noChangeArrowheads="1"/>
          </p:cNvSpPr>
          <p:nvPr/>
        </p:nvSpPr>
        <p:spPr bwMode="auto">
          <a:xfrm>
            <a:off x="1115616" y="1697434"/>
            <a:ext cx="7092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F(A,B,C,D)=∑m(0,1,2,4,5,6,8,9,10)</a:t>
            </a:r>
          </a:p>
        </p:txBody>
      </p:sp>
      <p:sp>
        <p:nvSpPr>
          <p:cNvPr id="44" name="矩形 43"/>
          <p:cNvSpPr/>
          <p:nvPr/>
        </p:nvSpPr>
        <p:spPr>
          <a:xfrm>
            <a:off x="251520" y="44624"/>
            <a:ext cx="8928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FF66"/>
                </a:solidFill>
              </a:rPr>
              <a:t>How to write the K-map?</a:t>
            </a:r>
          </a:p>
          <a:p>
            <a:r>
              <a:rPr lang="en-US" altLang="zh-CN" sz="3200" dirty="0" smtClean="0">
                <a:solidFill>
                  <a:srgbClr val="FFFF66"/>
                </a:solidFill>
              </a:rPr>
              <a:t>Method one</a:t>
            </a:r>
            <a:r>
              <a:rPr lang="en-US" altLang="zh-CN" sz="3200" dirty="0" smtClean="0"/>
              <a:t>: mark the blocks as 1 according to </a:t>
            </a:r>
            <a:r>
              <a:rPr lang="en-US" altLang="zh-CN" sz="3200" dirty="0" err="1" smtClean="0"/>
              <a:t>minterms</a:t>
            </a:r>
            <a:r>
              <a:rPr lang="en-US" altLang="zh-CN" sz="3200" dirty="0" smtClean="0"/>
              <a:t>. 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0"/>
            <a:ext cx="7848600" cy="6096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zh-CN" altLang="en-US" sz="1800" smtClean="0"/>
          </a:p>
          <a:p>
            <a:pPr eaLnBrk="1" hangingPunct="1">
              <a:buFontTx/>
              <a:buNone/>
              <a:defRPr/>
            </a:pPr>
            <a:endParaRPr lang="en-US" altLang="zh-CN" sz="2800" smtClean="0"/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2743200" y="3629744"/>
            <a:ext cx="41148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6917" name="Line 5"/>
          <p:cNvSpPr>
            <a:spLocks noChangeShapeType="1"/>
          </p:cNvSpPr>
          <p:nvPr/>
        </p:nvSpPr>
        <p:spPr bwMode="auto">
          <a:xfrm>
            <a:off x="2667000" y="4315544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6918" name="Line 6"/>
          <p:cNvSpPr>
            <a:spLocks noChangeShapeType="1"/>
          </p:cNvSpPr>
          <p:nvPr/>
        </p:nvSpPr>
        <p:spPr bwMode="auto">
          <a:xfrm>
            <a:off x="2743200" y="5763344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6919" name="Line 7"/>
          <p:cNvSpPr>
            <a:spLocks noChangeShapeType="1"/>
          </p:cNvSpPr>
          <p:nvPr/>
        </p:nvSpPr>
        <p:spPr bwMode="auto">
          <a:xfrm>
            <a:off x="2743200" y="5077544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6920" name="Line 8"/>
          <p:cNvSpPr>
            <a:spLocks noChangeShapeType="1"/>
          </p:cNvSpPr>
          <p:nvPr/>
        </p:nvSpPr>
        <p:spPr bwMode="auto">
          <a:xfrm>
            <a:off x="3733800" y="3629744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6921" name="Line 9"/>
          <p:cNvSpPr>
            <a:spLocks noChangeShapeType="1"/>
          </p:cNvSpPr>
          <p:nvPr/>
        </p:nvSpPr>
        <p:spPr bwMode="auto">
          <a:xfrm>
            <a:off x="5867400" y="3629744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6922" name="Line 10"/>
          <p:cNvSpPr>
            <a:spLocks noChangeShapeType="1"/>
          </p:cNvSpPr>
          <p:nvPr/>
        </p:nvSpPr>
        <p:spPr bwMode="auto">
          <a:xfrm>
            <a:off x="4800600" y="3629744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6923" name="Line 11"/>
          <p:cNvSpPr>
            <a:spLocks noChangeShapeType="1"/>
          </p:cNvSpPr>
          <p:nvPr/>
        </p:nvSpPr>
        <p:spPr bwMode="auto">
          <a:xfrm flipH="1" flipV="1">
            <a:off x="1828800" y="2943944"/>
            <a:ext cx="91440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6924" name="Rectangle 12"/>
          <p:cNvSpPr>
            <a:spLocks noChangeArrowheads="1"/>
          </p:cNvSpPr>
          <p:nvPr/>
        </p:nvSpPr>
        <p:spPr bwMode="auto">
          <a:xfrm>
            <a:off x="1676400" y="3163019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AB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25" name="Rectangle 13"/>
          <p:cNvSpPr>
            <a:spLocks noChangeArrowheads="1"/>
          </p:cNvSpPr>
          <p:nvPr/>
        </p:nvSpPr>
        <p:spPr bwMode="auto">
          <a:xfrm>
            <a:off x="2286000" y="2782019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CD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26" name="Rectangle 14"/>
          <p:cNvSpPr>
            <a:spLocks noChangeArrowheads="1"/>
          </p:cNvSpPr>
          <p:nvPr/>
        </p:nvSpPr>
        <p:spPr bwMode="auto">
          <a:xfrm>
            <a:off x="2895600" y="3086819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27" name="Rectangle 15"/>
          <p:cNvSpPr>
            <a:spLocks noChangeArrowheads="1"/>
          </p:cNvSpPr>
          <p:nvPr/>
        </p:nvSpPr>
        <p:spPr bwMode="auto">
          <a:xfrm>
            <a:off x="2133600" y="3620219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28" name="Rectangle 16"/>
          <p:cNvSpPr>
            <a:spLocks noChangeArrowheads="1"/>
          </p:cNvSpPr>
          <p:nvPr/>
        </p:nvSpPr>
        <p:spPr bwMode="auto">
          <a:xfrm>
            <a:off x="3886200" y="3086819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29" name="Rectangle 17"/>
          <p:cNvSpPr>
            <a:spLocks noChangeArrowheads="1"/>
          </p:cNvSpPr>
          <p:nvPr/>
        </p:nvSpPr>
        <p:spPr bwMode="auto">
          <a:xfrm>
            <a:off x="2133600" y="4382219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30" name="Rectangle 18"/>
          <p:cNvSpPr>
            <a:spLocks noChangeArrowheads="1"/>
          </p:cNvSpPr>
          <p:nvPr/>
        </p:nvSpPr>
        <p:spPr bwMode="auto">
          <a:xfrm>
            <a:off x="4953000" y="3096344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31" name="Rectangle 19"/>
          <p:cNvSpPr>
            <a:spLocks noChangeArrowheads="1"/>
          </p:cNvSpPr>
          <p:nvPr/>
        </p:nvSpPr>
        <p:spPr bwMode="auto">
          <a:xfrm>
            <a:off x="2133600" y="5068019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32" name="Rectangle 20"/>
          <p:cNvSpPr>
            <a:spLocks noChangeArrowheads="1"/>
          </p:cNvSpPr>
          <p:nvPr/>
        </p:nvSpPr>
        <p:spPr bwMode="auto">
          <a:xfrm>
            <a:off x="6019800" y="3086819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33" name="Rectangle 21"/>
          <p:cNvSpPr>
            <a:spLocks noChangeArrowheads="1"/>
          </p:cNvSpPr>
          <p:nvPr/>
        </p:nvSpPr>
        <p:spPr bwMode="auto">
          <a:xfrm>
            <a:off x="2133600" y="5753819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34" name="Rectangle 22"/>
          <p:cNvSpPr>
            <a:spLocks noChangeArrowheads="1"/>
          </p:cNvSpPr>
          <p:nvPr/>
        </p:nvSpPr>
        <p:spPr bwMode="auto">
          <a:xfrm>
            <a:off x="6172200" y="3620219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35" name="Rectangle 23"/>
          <p:cNvSpPr>
            <a:spLocks noChangeArrowheads="1"/>
          </p:cNvSpPr>
          <p:nvPr/>
        </p:nvSpPr>
        <p:spPr bwMode="auto">
          <a:xfrm>
            <a:off x="6172200" y="4306019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37" name="Rectangle 25"/>
          <p:cNvSpPr>
            <a:spLocks noChangeArrowheads="1"/>
          </p:cNvSpPr>
          <p:nvPr/>
        </p:nvSpPr>
        <p:spPr bwMode="auto">
          <a:xfrm>
            <a:off x="2971800" y="5830019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38" name="Rectangle 26"/>
          <p:cNvSpPr>
            <a:spLocks noChangeArrowheads="1"/>
          </p:cNvSpPr>
          <p:nvPr/>
        </p:nvSpPr>
        <p:spPr bwMode="auto">
          <a:xfrm>
            <a:off x="4038600" y="3620219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39" name="Rectangle 27"/>
          <p:cNvSpPr>
            <a:spLocks noChangeArrowheads="1"/>
          </p:cNvSpPr>
          <p:nvPr/>
        </p:nvSpPr>
        <p:spPr bwMode="auto">
          <a:xfrm>
            <a:off x="3048000" y="3620219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40" name="Rectangle 28"/>
          <p:cNvSpPr>
            <a:spLocks noChangeArrowheads="1"/>
          </p:cNvSpPr>
          <p:nvPr/>
        </p:nvSpPr>
        <p:spPr bwMode="auto">
          <a:xfrm>
            <a:off x="3048000" y="4467944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41" name="Rectangle 29"/>
          <p:cNvSpPr>
            <a:spLocks noChangeArrowheads="1"/>
          </p:cNvSpPr>
          <p:nvPr/>
        </p:nvSpPr>
        <p:spPr bwMode="auto">
          <a:xfrm>
            <a:off x="4038600" y="4382219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46" name="Rectangle 34"/>
          <p:cNvSpPr>
            <a:spLocks noChangeArrowheads="1"/>
          </p:cNvSpPr>
          <p:nvPr/>
        </p:nvSpPr>
        <p:spPr bwMode="auto">
          <a:xfrm>
            <a:off x="1547813" y="2513732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F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51" name="Rectangle 39"/>
          <p:cNvSpPr>
            <a:spLocks noChangeArrowheads="1"/>
          </p:cNvSpPr>
          <p:nvPr/>
        </p:nvSpPr>
        <p:spPr bwMode="auto">
          <a:xfrm>
            <a:off x="4038600" y="5830019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52" name="Rectangle 40"/>
          <p:cNvSpPr>
            <a:spLocks noChangeArrowheads="1"/>
          </p:cNvSpPr>
          <p:nvPr/>
        </p:nvSpPr>
        <p:spPr bwMode="auto">
          <a:xfrm>
            <a:off x="6172200" y="5753819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3048000" y="3667844"/>
            <a:ext cx="3511550" cy="2665413"/>
            <a:chOff x="3048000" y="3667844"/>
            <a:chExt cx="3511550" cy="2665413"/>
          </a:xfrm>
        </p:grpSpPr>
        <p:sp>
          <p:nvSpPr>
            <p:cNvPr id="166953" name="Rectangle 41"/>
            <p:cNvSpPr>
              <a:spLocks noChangeArrowheads="1"/>
            </p:cNvSpPr>
            <p:nvPr/>
          </p:nvSpPr>
          <p:spPr bwMode="auto">
            <a:xfrm>
              <a:off x="3048000" y="5068019"/>
              <a:ext cx="3873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166954" name="Rectangle 42"/>
            <p:cNvSpPr>
              <a:spLocks noChangeArrowheads="1"/>
            </p:cNvSpPr>
            <p:nvPr/>
          </p:nvSpPr>
          <p:spPr bwMode="auto">
            <a:xfrm>
              <a:off x="5029200" y="3667844"/>
              <a:ext cx="3873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</a:t>
              </a:r>
              <a:endPara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166955" name="Rectangle 43"/>
            <p:cNvSpPr>
              <a:spLocks noChangeArrowheads="1"/>
            </p:cNvSpPr>
            <p:nvPr/>
          </p:nvSpPr>
          <p:spPr bwMode="auto">
            <a:xfrm>
              <a:off x="5105400" y="4382219"/>
              <a:ext cx="3873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166956" name="Rectangle 44"/>
            <p:cNvSpPr>
              <a:spLocks noChangeArrowheads="1"/>
            </p:cNvSpPr>
            <p:nvPr/>
          </p:nvSpPr>
          <p:spPr bwMode="auto">
            <a:xfrm>
              <a:off x="5105400" y="5068019"/>
              <a:ext cx="3873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166957" name="Rectangle 45"/>
            <p:cNvSpPr>
              <a:spLocks noChangeArrowheads="1"/>
            </p:cNvSpPr>
            <p:nvPr/>
          </p:nvSpPr>
          <p:spPr bwMode="auto">
            <a:xfrm>
              <a:off x="5105400" y="5753819"/>
              <a:ext cx="3873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166958" name="Rectangle 46"/>
            <p:cNvSpPr>
              <a:spLocks noChangeArrowheads="1"/>
            </p:cNvSpPr>
            <p:nvPr/>
          </p:nvSpPr>
          <p:spPr bwMode="auto">
            <a:xfrm>
              <a:off x="6172200" y="5068019"/>
              <a:ext cx="3873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166959" name="Rectangle 47"/>
            <p:cNvSpPr>
              <a:spLocks noChangeArrowheads="1"/>
            </p:cNvSpPr>
            <p:nvPr/>
          </p:nvSpPr>
          <p:spPr bwMode="auto">
            <a:xfrm>
              <a:off x="4114800" y="5068019"/>
              <a:ext cx="3873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</p:grpSp>
      <p:sp>
        <p:nvSpPr>
          <p:cNvPr id="166977" name="Rectangle 65"/>
          <p:cNvSpPr>
            <a:spLocks noChangeArrowheads="1"/>
          </p:cNvSpPr>
          <p:nvPr/>
        </p:nvSpPr>
        <p:spPr bwMode="auto">
          <a:xfrm>
            <a:off x="1043608" y="1841450"/>
            <a:ext cx="7092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F(A,B,C,D)=∏M(3,7,11,12,13,14,15)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42" name="灯片编号占位符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111</a:t>
            </a:fld>
            <a:endParaRPr lang="en-US" altLang="zh-CN"/>
          </a:p>
        </p:txBody>
      </p:sp>
      <p:sp>
        <p:nvSpPr>
          <p:cNvPr id="41" name="矩形 40"/>
          <p:cNvSpPr/>
          <p:nvPr/>
        </p:nvSpPr>
        <p:spPr>
          <a:xfrm>
            <a:off x="251520" y="260648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FF66"/>
                </a:solidFill>
              </a:rPr>
              <a:t>Method two</a:t>
            </a:r>
            <a:r>
              <a:rPr lang="en-US" altLang="zh-CN" sz="3200" dirty="0" smtClean="0"/>
              <a:t>: mark the blocks as 0 according to </a:t>
            </a:r>
            <a:r>
              <a:rPr lang="en-US" altLang="zh-CN" sz="3200" dirty="0" err="1" smtClean="0"/>
              <a:t>maxterms</a:t>
            </a:r>
            <a:r>
              <a:rPr lang="en-US" altLang="zh-CN" sz="3200" dirty="0" smtClean="0"/>
              <a:t>.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0"/>
            <a:ext cx="7848600" cy="6096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zh-CN" altLang="en-US" sz="1800" smtClean="0"/>
          </a:p>
          <a:p>
            <a:pPr eaLnBrk="1" hangingPunct="1">
              <a:buFontTx/>
              <a:buNone/>
              <a:defRPr/>
            </a:pPr>
            <a:endParaRPr lang="en-US" altLang="zh-CN" sz="2800" smtClean="0"/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2743200" y="2889473"/>
            <a:ext cx="41148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6917" name="Line 5"/>
          <p:cNvSpPr>
            <a:spLocks noChangeShapeType="1"/>
          </p:cNvSpPr>
          <p:nvPr/>
        </p:nvSpPr>
        <p:spPr bwMode="auto">
          <a:xfrm>
            <a:off x="2667000" y="3575273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6918" name="Line 6"/>
          <p:cNvSpPr>
            <a:spLocks noChangeShapeType="1"/>
          </p:cNvSpPr>
          <p:nvPr/>
        </p:nvSpPr>
        <p:spPr bwMode="auto">
          <a:xfrm>
            <a:off x="2743200" y="5023073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6919" name="Line 7"/>
          <p:cNvSpPr>
            <a:spLocks noChangeShapeType="1"/>
          </p:cNvSpPr>
          <p:nvPr/>
        </p:nvSpPr>
        <p:spPr bwMode="auto">
          <a:xfrm>
            <a:off x="2743200" y="4337273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6920" name="Line 8"/>
          <p:cNvSpPr>
            <a:spLocks noChangeShapeType="1"/>
          </p:cNvSpPr>
          <p:nvPr/>
        </p:nvSpPr>
        <p:spPr bwMode="auto">
          <a:xfrm>
            <a:off x="3733800" y="2889473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6921" name="Line 9"/>
          <p:cNvSpPr>
            <a:spLocks noChangeShapeType="1"/>
          </p:cNvSpPr>
          <p:nvPr/>
        </p:nvSpPr>
        <p:spPr bwMode="auto">
          <a:xfrm>
            <a:off x="5867400" y="2889473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6922" name="Line 10"/>
          <p:cNvSpPr>
            <a:spLocks noChangeShapeType="1"/>
          </p:cNvSpPr>
          <p:nvPr/>
        </p:nvSpPr>
        <p:spPr bwMode="auto">
          <a:xfrm>
            <a:off x="4800600" y="2889473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6923" name="Line 11"/>
          <p:cNvSpPr>
            <a:spLocks noChangeShapeType="1"/>
          </p:cNvSpPr>
          <p:nvPr/>
        </p:nvSpPr>
        <p:spPr bwMode="auto">
          <a:xfrm flipH="1" flipV="1">
            <a:off x="1828800" y="2203673"/>
            <a:ext cx="91440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6924" name="Rectangle 12"/>
          <p:cNvSpPr>
            <a:spLocks noChangeArrowheads="1"/>
          </p:cNvSpPr>
          <p:nvPr/>
        </p:nvSpPr>
        <p:spPr bwMode="auto">
          <a:xfrm>
            <a:off x="1676400" y="2422748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AB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25" name="Rectangle 13"/>
          <p:cNvSpPr>
            <a:spLocks noChangeArrowheads="1"/>
          </p:cNvSpPr>
          <p:nvPr/>
        </p:nvSpPr>
        <p:spPr bwMode="auto">
          <a:xfrm>
            <a:off x="2286000" y="2041748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CD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26" name="Rectangle 14"/>
          <p:cNvSpPr>
            <a:spLocks noChangeArrowheads="1"/>
          </p:cNvSpPr>
          <p:nvPr/>
        </p:nvSpPr>
        <p:spPr bwMode="auto">
          <a:xfrm>
            <a:off x="2895600" y="2346548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27" name="Rectangle 15"/>
          <p:cNvSpPr>
            <a:spLocks noChangeArrowheads="1"/>
          </p:cNvSpPr>
          <p:nvPr/>
        </p:nvSpPr>
        <p:spPr bwMode="auto">
          <a:xfrm>
            <a:off x="2133600" y="2879948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28" name="Rectangle 16"/>
          <p:cNvSpPr>
            <a:spLocks noChangeArrowheads="1"/>
          </p:cNvSpPr>
          <p:nvPr/>
        </p:nvSpPr>
        <p:spPr bwMode="auto">
          <a:xfrm>
            <a:off x="3886200" y="2346548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29" name="Rectangle 17"/>
          <p:cNvSpPr>
            <a:spLocks noChangeArrowheads="1"/>
          </p:cNvSpPr>
          <p:nvPr/>
        </p:nvSpPr>
        <p:spPr bwMode="auto">
          <a:xfrm>
            <a:off x="2133600" y="3641948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30" name="Rectangle 18"/>
          <p:cNvSpPr>
            <a:spLocks noChangeArrowheads="1"/>
          </p:cNvSpPr>
          <p:nvPr/>
        </p:nvSpPr>
        <p:spPr bwMode="auto">
          <a:xfrm>
            <a:off x="4953000" y="2356073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31" name="Rectangle 19"/>
          <p:cNvSpPr>
            <a:spLocks noChangeArrowheads="1"/>
          </p:cNvSpPr>
          <p:nvPr/>
        </p:nvSpPr>
        <p:spPr bwMode="auto">
          <a:xfrm>
            <a:off x="2133600" y="4327748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32" name="Rectangle 20"/>
          <p:cNvSpPr>
            <a:spLocks noChangeArrowheads="1"/>
          </p:cNvSpPr>
          <p:nvPr/>
        </p:nvSpPr>
        <p:spPr bwMode="auto">
          <a:xfrm>
            <a:off x="6019800" y="2346548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33" name="Rectangle 21"/>
          <p:cNvSpPr>
            <a:spLocks noChangeArrowheads="1"/>
          </p:cNvSpPr>
          <p:nvPr/>
        </p:nvSpPr>
        <p:spPr bwMode="auto">
          <a:xfrm>
            <a:off x="2133600" y="5013548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34" name="Rectangle 22"/>
          <p:cNvSpPr>
            <a:spLocks noChangeArrowheads="1"/>
          </p:cNvSpPr>
          <p:nvPr/>
        </p:nvSpPr>
        <p:spPr bwMode="auto">
          <a:xfrm>
            <a:off x="6172200" y="2879948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35" name="Rectangle 23"/>
          <p:cNvSpPr>
            <a:spLocks noChangeArrowheads="1"/>
          </p:cNvSpPr>
          <p:nvPr/>
        </p:nvSpPr>
        <p:spPr bwMode="auto">
          <a:xfrm>
            <a:off x="6172200" y="3565748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37" name="Rectangle 25"/>
          <p:cNvSpPr>
            <a:spLocks noChangeArrowheads="1"/>
          </p:cNvSpPr>
          <p:nvPr/>
        </p:nvSpPr>
        <p:spPr bwMode="auto">
          <a:xfrm>
            <a:off x="2971800" y="5089748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38" name="Rectangle 26"/>
          <p:cNvSpPr>
            <a:spLocks noChangeArrowheads="1"/>
          </p:cNvSpPr>
          <p:nvPr/>
        </p:nvSpPr>
        <p:spPr bwMode="auto">
          <a:xfrm>
            <a:off x="4038600" y="2879948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39" name="Rectangle 27"/>
          <p:cNvSpPr>
            <a:spLocks noChangeArrowheads="1"/>
          </p:cNvSpPr>
          <p:nvPr/>
        </p:nvSpPr>
        <p:spPr bwMode="auto">
          <a:xfrm>
            <a:off x="3048000" y="2879948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40" name="Rectangle 28"/>
          <p:cNvSpPr>
            <a:spLocks noChangeArrowheads="1"/>
          </p:cNvSpPr>
          <p:nvPr/>
        </p:nvSpPr>
        <p:spPr bwMode="auto">
          <a:xfrm>
            <a:off x="3048000" y="3727673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41" name="Rectangle 29"/>
          <p:cNvSpPr>
            <a:spLocks noChangeArrowheads="1"/>
          </p:cNvSpPr>
          <p:nvPr/>
        </p:nvSpPr>
        <p:spPr bwMode="auto">
          <a:xfrm>
            <a:off x="4038600" y="3641948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46" name="Rectangle 34"/>
          <p:cNvSpPr>
            <a:spLocks noChangeArrowheads="1"/>
          </p:cNvSpPr>
          <p:nvPr/>
        </p:nvSpPr>
        <p:spPr bwMode="auto">
          <a:xfrm>
            <a:off x="1547813" y="1773461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F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51" name="Rectangle 39"/>
          <p:cNvSpPr>
            <a:spLocks noChangeArrowheads="1"/>
          </p:cNvSpPr>
          <p:nvPr/>
        </p:nvSpPr>
        <p:spPr bwMode="auto">
          <a:xfrm>
            <a:off x="4038600" y="5089748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52" name="Rectangle 40"/>
          <p:cNvSpPr>
            <a:spLocks noChangeArrowheads="1"/>
          </p:cNvSpPr>
          <p:nvPr/>
        </p:nvSpPr>
        <p:spPr bwMode="auto">
          <a:xfrm>
            <a:off x="6172200" y="5013548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53" name="Rectangle 41"/>
          <p:cNvSpPr>
            <a:spLocks noChangeArrowheads="1"/>
          </p:cNvSpPr>
          <p:nvPr/>
        </p:nvSpPr>
        <p:spPr bwMode="auto">
          <a:xfrm>
            <a:off x="3048000" y="4327748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54" name="Rectangle 42"/>
          <p:cNvSpPr>
            <a:spLocks noChangeArrowheads="1"/>
          </p:cNvSpPr>
          <p:nvPr/>
        </p:nvSpPr>
        <p:spPr bwMode="auto">
          <a:xfrm>
            <a:off x="5029200" y="2927573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55" name="Rectangle 43"/>
          <p:cNvSpPr>
            <a:spLocks noChangeArrowheads="1"/>
          </p:cNvSpPr>
          <p:nvPr/>
        </p:nvSpPr>
        <p:spPr bwMode="auto">
          <a:xfrm>
            <a:off x="5105400" y="3641948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56" name="Rectangle 44"/>
          <p:cNvSpPr>
            <a:spLocks noChangeArrowheads="1"/>
          </p:cNvSpPr>
          <p:nvPr/>
        </p:nvSpPr>
        <p:spPr bwMode="auto">
          <a:xfrm>
            <a:off x="5105400" y="4327748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57" name="Rectangle 45"/>
          <p:cNvSpPr>
            <a:spLocks noChangeArrowheads="1"/>
          </p:cNvSpPr>
          <p:nvPr/>
        </p:nvSpPr>
        <p:spPr bwMode="auto">
          <a:xfrm>
            <a:off x="5105400" y="5013548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58" name="Rectangle 46"/>
          <p:cNvSpPr>
            <a:spLocks noChangeArrowheads="1"/>
          </p:cNvSpPr>
          <p:nvPr/>
        </p:nvSpPr>
        <p:spPr bwMode="auto">
          <a:xfrm>
            <a:off x="6172200" y="4327748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59" name="Rectangle 47"/>
          <p:cNvSpPr>
            <a:spLocks noChangeArrowheads="1"/>
          </p:cNvSpPr>
          <p:nvPr/>
        </p:nvSpPr>
        <p:spPr bwMode="auto">
          <a:xfrm>
            <a:off x="4114800" y="4327748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60" name="Oval 48"/>
          <p:cNvSpPr>
            <a:spLocks noChangeArrowheads="1"/>
          </p:cNvSpPr>
          <p:nvPr/>
        </p:nvSpPr>
        <p:spPr bwMode="auto">
          <a:xfrm>
            <a:off x="2667000" y="4261073"/>
            <a:ext cx="4343400" cy="8382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6961" name="Oval 49"/>
          <p:cNvSpPr>
            <a:spLocks noChangeArrowheads="1"/>
          </p:cNvSpPr>
          <p:nvPr/>
        </p:nvSpPr>
        <p:spPr bwMode="auto">
          <a:xfrm rot="-5400000">
            <a:off x="3795712" y="3970561"/>
            <a:ext cx="3000375" cy="8382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2" name="灯片编号占位符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112</a:t>
            </a:fld>
            <a:endParaRPr lang="en-US" altLang="zh-CN"/>
          </a:p>
        </p:txBody>
      </p:sp>
      <p:pic>
        <p:nvPicPr>
          <p:cNvPr id="105562" name="Picture 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6165304"/>
            <a:ext cx="3476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矩形 42"/>
          <p:cNvSpPr/>
          <p:nvPr/>
        </p:nvSpPr>
        <p:spPr>
          <a:xfrm>
            <a:off x="395536" y="131148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Draw circles on‘0’blocks. </a:t>
            </a:r>
          </a:p>
          <a:p>
            <a:r>
              <a:rPr lang="en-US" altLang="zh-CN" sz="3200" dirty="0" smtClean="0"/>
              <a:t>Write the sum terms. </a:t>
            </a:r>
          </a:p>
          <a:p>
            <a:r>
              <a:rPr lang="en-US" altLang="zh-CN" sz="3200" dirty="0" smtClean="0"/>
              <a:t>Use AND to connect the sum terms. </a:t>
            </a:r>
          </a:p>
        </p:txBody>
      </p:sp>
      <p:cxnSp>
        <p:nvCxnSpPr>
          <p:cNvPr id="44" name="直接箭头连接符 43"/>
          <p:cNvCxnSpPr/>
          <p:nvPr/>
        </p:nvCxnSpPr>
        <p:spPr bwMode="auto">
          <a:xfrm flipV="1">
            <a:off x="4499994" y="4725144"/>
            <a:ext cx="72006" cy="165618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直接箭头连接符 46"/>
          <p:cNvCxnSpPr/>
          <p:nvPr/>
        </p:nvCxnSpPr>
        <p:spPr bwMode="auto">
          <a:xfrm flipH="1" flipV="1">
            <a:off x="5580112" y="3933056"/>
            <a:ext cx="216026" cy="24482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6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60" grpId="0" animBg="1"/>
      <p:bldP spid="1669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0" y="228600"/>
            <a:ext cx="586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 smtClean="0">
                <a:effectLst/>
                <a:cs typeface="Times New Roman" pitchFamily="18" charset="0"/>
              </a:rPr>
              <a:t>(4) </a:t>
            </a:r>
            <a:r>
              <a:rPr lang="en-US" altLang="zh-CN" dirty="0" smtClean="0">
                <a:effectLst/>
                <a:cs typeface="Times New Roman" pitchFamily="18" charset="0"/>
              </a:rPr>
              <a:t>Associative Law </a:t>
            </a:r>
            <a:endParaRPr lang="zh-CN" altLang="en-US" sz="3200" dirty="0">
              <a:effectLst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0" y="2420938"/>
            <a:ext cx="6011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 smtClean="0">
                <a:cs typeface="Times New Roman" pitchFamily="18" charset="0"/>
              </a:rPr>
              <a:t>(5) Distributive Law</a:t>
            </a:r>
            <a:endParaRPr lang="zh-CN" altLang="en-US" sz="3200" dirty="0">
              <a:cs typeface="Times New Roman" pitchFamily="18" charset="0"/>
            </a:endParaRPr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838200" y="838200"/>
            <a:ext cx="3638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A(BC)=(AB)C=(AC)B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762000" y="1524000"/>
            <a:ext cx="4857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A+(B+C)=(A+B)+C=(A+C)+B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10601" name="Rectangle 9"/>
          <p:cNvSpPr>
            <a:spLocks noChangeArrowheads="1"/>
          </p:cNvSpPr>
          <p:nvPr/>
        </p:nvSpPr>
        <p:spPr bwMode="auto">
          <a:xfrm>
            <a:off x="684213" y="3136900"/>
            <a:ext cx="6480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A(B+C)=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AB+AC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10602" name="Rectangle 10"/>
          <p:cNvSpPr>
            <a:spLocks noChangeArrowheads="1"/>
          </p:cNvSpPr>
          <p:nvPr/>
        </p:nvSpPr>
        <p:spPr bwMode="auto">
          <a:xfrm>
            <a:off x="638175" y="3989388"/>
            <a:ext cx="6526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A+BC=(A+B)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·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(A+C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)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09600" y="4724402"/>
            <a:ext cx="8131180" cy="1422401"/>
            <a:chOff x="384" y="2976"/>
            <a:chExt cx="5122" cy="896"/>
          </a:xfrm>
        </p:grpSpPr>
        <p:sp>
          <p:nvSpPr>
            <p:cNvPr id="110603" name="Rectangle 11"/>
            <p:cNvSpPr>
              <a:spLocks noChangeArrowheads="1"/>
            </p:cNvSpPr>
            <p:nvPr/>
          </p:nvSpPr>
          <p:spPr bwMode="auto">
            <a:xfrm>
              <a:off x="384" y="2976"/>
              <a:ext cx="512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Proof:</a:t>
              </a:r>
              <a:r>
                <a:rPr lang="zh-CN" altLang="en-US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 </a:t>
              </a:r>
              <a:r>
                <a:rPr lang="en-US" altLang="zh-CN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Right of Eq.</a:t>
              </a:r>
              <a:r>
                <a:rPr lang="zh-CN" altLang="en-US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=</a:t>
              </a:r>
              <a:r>
                <a:rPr lang="en-US" altLang="zh-CN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AA+AC+AB+BC=A+AC+AB+BC</a:t>
              </a:r>
              <a:endPara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110604" name="Rectangle 12"/>
            <p:cNvSpPr>
              <a:spLocks noChangeArrowheads="1"/>
            </p:cNvSpPr>
            <p:nvPr/>
          </p:nvSpPr>
          <p:spPr bwMode="auto">
            <a:xfrm>
              <a:off x="432" y="3504"/>
              <a:ext cx="3569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altLang="zh-CN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=A(1+C+B)+</a:t>
              </a:r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BC=A+BC=</a:t>
              </a:r>
              <a:r>
                <a:rPr lang="en-US" altLang="zh-CN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Left of Eq.</a:t>
              </a:r>
              <a:endParaRPr lang="zh-CN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endParaRPr>
            </a:p>
          </p:txBody>
        </p:sp>
      </p:grp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  <p:sp>
        <p:nvSpPr>
          <p:cNvPr id="12" name="矩形 11"/>
          <p:cNvSpPr/>
          <p:nvPr/>
        </p:nvSpPr>
        <p:spPr>
          <a:xfrm>
            <a:off x="4211960" y="3140968"/>
            <a:ext cx="547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</a:rPr>
              <a:t>distributive law of multiplication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11960" y="393305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</a:rPr>
              <a:t>distributive law of addition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0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0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8" grpId="0"/>
      <p:bldP spid="110599" grpId="0" build="p" autoUpdateAnimBg="0"/>
      <p:bldP spid="110600" grpId="0" build="p" autoUpdateAnimBg="0"/>
      <p:bldP spid="110601" grpId="0" build="p" autoUpdateAnimBg="0"/>
      <p:bldP spid="110602" grpId="0" build="p" autoUpdateAnimBg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5"/>
          <p:cNvSpPr>
            <a:spLocks noChangeArrowheads="1"/>
          </p:cNvSpPr>
          <p:nvPr/>
        </p:nvSpPr>
        <p:spPr bwMode="auto">
          <a:xfrm>
            <a:off x="0" y="304800"/>
            <a:ext cx="7524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 smtClean="0"/>
              <a:t>(6) De </a:t>
            </a:r>
            <a:r>
              <a:rPr lang="en-US" altLang="zh-CN" sz="3200" dirty="0"/>
              <a:t>Morgan’s  </a:t>
            </a:r>
            <a:r>
              <a:rPr lang="en-US" altLang="zh-CN" sz="3200" dirty="0" smtClean="0"/>
              <a:t>Laws</a:t>
            </a:r>
            <a:endParaRPr lang="en-US" altLang="zh-CN" sz="3200" dirty="0">
              <a:latin typeface="Tahoma" pitchFamily="34" charset="0"/>
            </a:endParaRP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762000" y="1447800"/>
            <a:ext cx="5459413" cy="644525"/>
            <a:chOff x="480" y="912"/>
            <a:chExt cx="3439" cy="406"/>
          </a:xfrm>
        </p:grpSpPr>
        <p:graphicFrame>
          <p:nvGraphicFramePr>
            <p:cNvPr id="26650" name="Object 47"/>
            <p:cNvGraphicFramePr>
              <a:graphicFrameLocks noChangeAspect="1"/>
            </p:cNvGraphicFramePr>
            <p:nvPr/>
          </p:nvGraphicFramePr>
          <p:xfrm>
            <a:off x="480" y="912"/>
            <a:ext cx="1344" cy="358"/>
          </p:xfrm>
          <a:graphic>
            <a:graphicData uri="http://schemas.openxmlformats.org/presentationml/2006/ole">
              <p:oleObj spid="_x0000_s400386" name="Equation" r:id="rId4" imgW="1194120" imgH="304920" progId="Equation.3">
                <p:embed/>
              </p:oleObj>
            </a:graphicData>
          </a:graphic>
        </p:graphicFrame>
        <p:graphicFrame>
          <p:nvGraphicFramePr>
            <p:cNvPr id="26651" name="Object 48"/>
            <p:cNvGraphicFramePr>
              <a:graphicFrameLocks noChangeAspect="1"/>
            </p:cNvGraphicFramePr>
            <p:nvPr/>
          </p:nvGraphicFramePr>
          <p:xfrm>
            <a:off x="2418" y="960"/>
            <a:ext cx="1501" cy="358"/>
          </p:xfrm>
          <a:graphic>
            <a:graphicData uri="http://schemas.openxmlformats.org/presentationml/2006/ole">
              <p:oleObj spid="_x0000_s400387" name="Equation" r:id="rId5" imgW="1333800" imgH="304920" progId="Equation.3">
                <p:embed/>
              </p:oleObj>
            </a:graphicData>
          </a:graphic>
        </p:graphicFrame>
      </p:grpSp>
      <p:graphicFrame>
        <p:nvGraphicFramePr>
          <p:cNvPr id="26628" name="Object 4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00388" name="Equation" r:id="rId6" imgW="114151" imgH="215619" progId="Equation.3">
              <p:embed/>
            </p:oleObj>
          </a:graphicData>
        </a:graphic>
      </p:graphicFrame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280987" y="2565276"/>
            <a:ext cx="5986466" cy="647700"/>
            <a:chOff x="165" y="1536"/>
            <a:chExt cx="3771" cy="408"/>
          </a:xfrm>
        </p:grpSpPr>
        <p:sp>
          <p:nvSpPr>
            <p:cNvPr id="26648" name="Rectangle 33"/>
            <p:cNvSpPr>
              <a:spLocks noChangeArrowheads="1"/>
            </p:cNvSpPr>
            <p:nvPr/>
          </p:nvSpPr>
          <p:spPr bwMode="auto">
            <a:xfrm>
              <a:off x="165" y="1576"/>
              <a:ext cx="220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CN" sz="3200" dirty="0" smtClean="0">
                  <a:solidFill>
                    <a:srgbClr val="FFFF00"/>
                  </a:solidFill>
                  <a:cs typeface="Times New Roman" pitchFamily="18" charset="0"/>
                </a:rPr>
                <a:t>Proof by truth table:</a:t>
              </a:r>
              <a:endParaRPr lang="en-US" altLang="zh-CN" sz="3200" dirty="0">
                <a:solidFill>
                  <a:srgbClr val="FFFF00"/>
                </a:solidFill>
                <a:cs typeface="Times New Roman" pitchFamily="18" charset="0"/>
              </a:endParaRPr>
            </a:p>
          </p:txBody>
        </p:sp>
        <p:graphicFrame>
          <p:nvGraphicFramePr>
            <p:cNvPr id="26649" name="Object 50"/>
            <p:cNvGraphicFramePr>
              <a:graphicFrameLocks noChangeAspect="1"/>
            </p:cNvGraphicFramePr>
            <p:nvPr/>
          </p:nvGraphicFramePr>
          <p:xfrm>
            <a:off x="2592" y="1536"/>
            <a:ext cx="1344" cy="358"/>
          </p:xfrm>
          <a:graphic>
            <a:graphicData uri="http://schemas.openxmlformats.org/presentationml/2006/ole">
              <p:oleObj spid="_x0000_s400389" name="Equation" r:id="rId7" imgW="1194120" imgH="304920" progId="Equation.3">
                <p:embed/>
              </p:oleObj>
            </a:graphicData>
          </a:graphic>
        </p:graphicFrame>
      </p:grp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395288" y="3644900"/>
            <a:ext cx="6705600" cy="2895600"/>
            <a:chOff x="672" y="2304"/>
            <a:chExt cx="4224" cy="1824"/>
          </a:xfrm>
        </p:grpSpPr>
        <p:sp>
          <p:nvSpPr>
            <p:cNvPr id="111656" name="Rectangle 40"/>
            <p:cNvSpPr>
              <a:spLocks noChangeArrowheads="1"/>
            </p:cNvSpPr>
            <p:nvPr/>
          </p:nvSpPr>
          <p:spPr bwMode="auto">
            <a:xfrm>
              <a:off x="768" y="2712"/>
              <a:ext cx="35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0  0   0     1    1  1    1</a:t>
              </a:r>
              <a:endPara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111657" name="Rectangle 41"/>
            <p:cNvSpPr>
              <a:spLocks noChangeArrowheads="1"/>
            </p:cNvSpPr>
            <p:nvPr/>
          </p:nvSpPr>
          <p:spPr bwMode="auto">
            <a:xfrm>
              <a:off x="768" y="3048"/>
              <a:ext cx="35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0  1   0     1    1  0    1</a:t>
              </a:r>
              <a:endPara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111658" name="Rectangle 42"/>
            <p:cNvSpPr>
              <a:spLocks noChangeArrowheads="1"/>
            </p:cNvSpPr>
            <p:nvPr/>
          </p:nvSpPr>
          <p:spPr bwMode="auto">
            <a:xfrm>
              <a:off x="768" y="3384"/>
              <a:ext cx="35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1  0   0     1    0  1    1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111659" name="Rectangle 43"/>
            <p:cNvSpPr>
              <a:spLocks noChangeArrowheads="1"/>
            </p:cNvSpPr>
            <p:nvPr/>
          </p:nvSpPr>
          <p:spPr bwMode="auto">
            <a:xfrm>
              <a:off x="768" y="3672"/>
              <a:ext cx="35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1  1   1     0    0  0    0</a:t>
              </a:r>
              <a:endPara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111643" name="Line 27"/>
            <p:cNvSpPr>
              <a:spLocks noChangeShapeType="1"/>
            </p:cNvSpPr>
            <p:nvPr/>
          </p:nvSpPr>
          <p:spPr bwMode="auto">
            <a:xfrm>
              <a:off x="672" y="2736"/>
              <a:ext cx="37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1644" name="Line 28"/>
            <p:cNvSpPr>
              <a:spLocks noChangeShapeType="1"/>
            </p:cNvSpPr>
            <p:nvPr/>
          </p:nvSpPr>
          <p:spPr bwMode="auto">
            <a:xfrm>
              <a:off x="1488" y="2496"/>
              <a:ext cx="0" cy="16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1645" name="Line 29"/>
            <p:cNvSpPr>
              <a:spLocks noChangeShapeType="1"/>
            </p:cNvSpPr>
            <p:nvPr/>
          </p:nvSpPr>
          <p:spPr bwMode="auto">
            <a:xfrm>
              <a:off x="2208" y="2448"/>
              <a:ext cx="0" cy="16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1646" name="Line 30"/>
            <p:cNvSpPr>
              <a:spLocks noChangeShapeType="1"/>
            </p:cNvSpPr>
            <p:nvPr/>
          </p:nvSpPr>
          <p:spPr bwMode="auto">
            <a:xfrm>
              <a:off x="2928" y="2448"/>
              <a:ext cx="0" cy="16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1647" name="Line 31"/>
            <p:cNvSpPr>
              <a:spLocks noChangeShapeType="1"/>
            </p:cNvSpPr>
            <p:nvPr/>
          </p:nvSpPr>
          <p:spPr bwMode="auto">
            <a:xfrm>
              <a:off x="3840" y="2496"/>
              <a:ext cx="0" cy="16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640" name="Rectangle 32"/>
            <p:cNvSpPr>
              <a:spLocks noChangeArrowheads="1"/>
            </p:cNvSpPr>
            <p:nvPr/>
          </p:nvSpPr>
          <p:spPr bwMode="auto">
            <a:xfrm>
              <a:off x="816" y="2352"/>
              <a:ext cx="408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endParaRPr lang="zh-CN" altLang="en-US" sz="3200">
                <a:effectLst/>
                <a:latin typeface="Tahoma" pitchFamily="34" charset="0"/>
                <a:ea typeface="宋体" pitchFamily="2" charset="-122"/>
              </a:endParaRPr>
            </a:p>
          </p:txBody>
        </p:sp>
        <p:graphicFrame>
          <p:nvGraphicFramePr>
            <p:cNvPr id="26641" name="Object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964701849"/>
                </p:ext>
              </p:extLst>
            </p:nvPr>
          </p:nvGraphicFramePr>
          <p:xfrm>
            <a:off x="720" y="2379"/>
            <a:ext cx="311" cy="336"/>
          </p:xfrm>
          <a:graphic>
            <a:graphicData uri="http://schemas.openxmlformats.org/presentationml/2006/ole">
              <p:oleObj spid="_x0000_s400390" name="Equation" r:id="rId8" imgW="216000" imgH="241200" progId="Equation.3">
                <p:embed/>
              </p:oleObj>
            </a:graphicData>
          </a:graphic>
        </p:graphicFrame>
        <p:graphicFrame>
          <p:nvGraphicFramePr>
            <p:cNvPr id="26642" name="Object 52"/>
            <p:cNvGraphicFramePr>
              <a:graphicFrameLocks noChangeAspect="1"/>
            </p:cNvGraphicFramePr>
            <p:nvPr/>
          </p:nvGraphicFramePr>
          <p:xfrm>
            <a:off x="1104" y="2400"/>
            <a:ext cx="336" cy="312"/>
          </p:xfrm>
          <a:graphic>
            <a:graphicData uri="http://schemas.openxmlformats.org/presentationml/2006/ole">
              <p:oleObj spid="_x0000_s400391" name="Equation" r:id="rId9" imgW="216000" imgH="241200" progId="Equation.3">
                <p:embed/>
              </p:oleObj>
            </a:graphicData>
          </a:graphic>
        </p:graphicFrame>
        <p:graphicFrame>
          <p:nvGraphicFramePr>
            <p:cNvPr id="26643" name="Object 53"/>
            <p:cNvGraphicFramePr>
              <a:graphicFrameLocks noChangeAspect="1"/>
            </p:cNvGraphicFramePr>
            <p:nvPr/>
          </p:nvGraphicFramePr>
          <p:xfrm>
            <a:off x="3024" y="2304"/>
            <a:ext cx="289" cy="384"/>
          </p:xfrm>
          <a:graphic>
            <a:graphicData uri="http://schemas.openxmlformats.org/presentationml/2006/ole">
              <p:oleObj spid="_x0000_s400392" name="Equation" r:id="rId10" imgW="216000" imgH="304920" progId="Equation.3">
                <p:embed/>
              </p:oleObj>
            </a:graphicData>
          </a:graphic>
        </p:graphicFrame>
        <p:graphicFrame>
          <p:nvGraphicFramePr>
            <p:cNvPr id="26644" name="Object 54"/>
            <p:cNvGraphicFramePr>
              <a:graphicFrameLocks noChangeAspect="1"/>
            </p:cNvGraphicFramePr>
            <p:nvPr/>
          </p:nvGraphicFramePr>
          <p:xfrm>
            <a:off x="3456" y="2304"/>
            <a:ext cx="288" cy="384"/>
          </p:xfrm>
          <a:graphic>
            <a:graphicData uri="http://schemas.openxmlformats.org/presentationml/2006/ole">
              <p:oleObj spid="_x0000_s400393" name="Equation" r:id="rId11" imgW="216000" imgH="304920" progId="Equation.3">
                <p:embed/>
              </p:oleObj>
            </a:graphicData>
          </a:graphic>
        </p:graphicFrame>
        <p:graphicFrame>
          <p:nvGraphicFramePr>
            <p:cNvPr id="26645" name="Object 55"/>
            <p:cNvGraphicFramePr>
              <a:graphicFrameLocks noChangeAspect="1"/>
            </p:cNvGraphicFramePr>
            <p:nvPr/>
          </p:nvGraphicFramePr>
          <p:xfrm>
            <a:off x="1536" y="2400"/>
            <a:ext cx="528" cy="311"/>
          </p:xfrm>
          <a:graphic>
            <a:graphicData uri="http://schemas.openxmlformats.org/presentationml/2006/ole">
              <p:oleObj spid="_x0000_s400394" name="Equation" r:id="rId12" imgW="507960" imgH="241200" progId="Equation.3">
                <p:embed/>
              </p:oleObj>
            </a:graphicData>
          </a:graphic>
        </p:graphicFrame>
        <p:graphicFrame>
          <p:nvGraphicFramePr>
            <p:cNvPr id="26646" name="Object 56"/>
            <p:cNvGraphicFramePr>
              <a:graphicFrameLocks noChangeAspect="1"/>
            </p:cNvGraphicFramePr>
            <p:nvPr/>
          </p:nvGraphicFramePr>
          <p:xfrm>
            <a:off x="2256" y="2304"/>
            <a:ext cx="624" cy="384"/>
          </p:xfrm>
          <a:graphic>
            <a:graphicData uri="http://schemas.openxmlformats.org/presentationml/2006/ole">
              <p:oleObj spid="_x0000_s400395" name="Equation" r:id="rId13" imgW="507960" imgH="304920" progId="Equation.3">
                <p:embed/>
              </p:oleObj>
            </a:graphicData>
          </a:graphic>
        </p:graphicFrame>
        <p:graphicFrame>
          <p:nvGraphicFramePr>
            <p:cNvPr id="26647" name="Object 57"/>
            <p:cNvGraphicFramePr>
              <a:graphicFrameLocks noChangeAspect="1"/>
            </p:cNvGraphicFramePr>
            <p:nvPr/>
          </p:nvGraphicFramePr>
          <p:xfrm>
            <a:off x="3840" y="2304"/>
            <a:ext cx="720" cy="372"/>
          </p:xfrm>
          <a:graphic>
            <a:graphicData uri="http://schemas.openxmlformats.org/presentationml/2006/ole">
              <p:oleObj spid="_x0000_s400396" name="Equation" r:id="rId14" imgW="596880" imgH="304920" progId="Equation.3">
                <p:embed/>
              </p:oleObj>
            </a:graphicData>
          </a:graphic>
        </p:graphicFrame>
      </p:grpSp>
      <p:sp>
        <p:nvSpPr>
          <p:cNvPr id="28" name="灯片编号占位符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  <p:sp>
        <p:nvSpPr>
          <p:cNvPr id="30" name="矩形 29"/>
          <p:cNvSpPr/>
          <p:nvPr/>
        </p:nvSpPr>
        <p:spPr bwMode="auto">
          <a:xfrm>
            <a:off x="3071802" y="4357694"/>
            <a:ext cx="714380" cy="2143140"/>
          </a:xfrm>
          <a:prstGeom prst="rect">
            <a:avLst/>
          </a:prstGeom>
          <a:noFill/>
          <a:ln w="25400">
            <a:solidFill>
              <a:srgbClr val="FFFF00"/>
            </a:solidFill>
            <a:prstDash val="lg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5643570" y="4357694"/>
            <a:ext cx="714380" cy="2143140"/>
          </a:xfrm>
          <a:prstGeom prst="rect">
            <a:avLst/>
          </a:prstGeom>
          <a:noFill/>
          <a:ln w="25400">
            <a:solidFill>
              <a:srgbClr val="FFFF00"/>
            </a:solidFill>
            <a:prstDash val="lg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2"/>
          <p:cNvSpPr>
            <a:spLocks noChangeArrowheads="1"/>
          </p:cNvSpPr>
          <p:nvPr/>
        </p:nvSpPr>
        <p:spPr bwMode="auto">
          <a:xfrm>
            <a:off x="0" y="381000"/>
            <a:ext cx="60490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effectLst/>
                <a:latin typeface="黑体" pitchFamily="49" charset="-122"/>
              </a:rPr>
              <a:t>(7)</a:t>
            </a:r>
            <a:r>
              <a:rPr lang="en-US" altLang="zh-CN" sz="3200" dirty="0" smtClean="0"/>
              <a:t> The other commonly used laws</a:t>
            </a:r>
            <a:endParaRPr lang="zh-CN" altLang="en-US" sz="3200" dirty="0">
              <a:effectLst/>
              <a:latin typeface="黑体" pitchFamily="49" charset="-122"/>
            </a:endParaRPr>
          </a:p>
        </p:txBody>
      </p:sp>
      <p:graphicFrame>
        <p:nvGraphicFramePr>
          <p:cNvPr id="27662" name="Object 36"/>
          <p:cNvGraphicFramePr>
            <a:graphicFrameLocks noChangeAspect="1"/>
          </p:cNvGraphicFramePr>
          <p:nvPr/>
        </p:nvGraphicFramePr>
        <p:xfrm>
          <a:off x="857279" y="1277938"/>
          <a:ext cx="2209801" cy="479425"/>
        </p:xfrm>
        <a:graphic>
          <a:graphicData uri="http://schemas.openxmlformats.org/presentationml/2006/ole">
            <p:oleObj spid="_x0000_s401410" name="Equation" r:id="rId5" imgW="1194120" imgH="241200" progId="Equation.3">
              <p:embed/>
            </p:oleObj>
          </a:graphicData>
        </a:graphic>
      </p:graphicFrame>
      <p:graphicFrame>
        <p:nvGraphicFramePr>
          <p:cNvPr id="27663" name="Object 37"/>
          <p:cNvGraphicFramePr>
            <a:graphicFrameLocks noChangeAspect="1"/>
          </p:cNvGraphicFramePr>
          <p:nvPr/>
        </p:nvGraphicFramePr>
        <p:xfrm>
          <a:off x="744487" y="2492896"/>
          <a:ext cx="2819401" cy="571500"/>
        </p:xfrm>
        <a:graphic>
          <a:graphicData uri="http://schemas.openxmlformats.org/presentationml/2006/ole">
            <p:oleObj spid="_x0000_s401411" name="Equation" r:id="rId6" imgW="1575000" imgH="304920" progId="Equation.3">
              <p:embed/>
            </p:oleObj>
          </a:graphicData>
        </a:graphic>
      </p:graphicFrame>
      <p:graphicFrame>
        <p:nvGraphicFramePr>
          <p:cNvPr id="112678" name="Object 38"/>
          <p:cNvGraphicFramePr>
            <a:graphicFrameLocks noChangeAspect="1"/>
          </p:cNvGraphicFramePr>
          <p:nvPr/>
        </p:nvGraphicFramePr>
        <p:xfrm>
          <a:off x="754064" y="1844675"/>
          <a:ext cx="2138363" cy="503238"/>
        </p:xfrm>
        <a:graphic>
          <a:graphicData uri="http://schemas.openxmlformats.org/presentationml/2006/ole">
            <p:oleObj spid="_x0000_s401412" name="Equation" r:id="rId7" imgW="1359360" imgH="304920" progId="Equation.3">
              <p:embed/>
            </p:oleObj>
          </a:graphicData>
        </a:graphic>
      </p:graphicFrame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616479" y="1992319"/>
            <a:ext cx="4208463" cy="2151065"/>
            <a:chOff x="2407" y="1482"/>
            <a:chExt cx="2651" cy="1355"/>
          </a:xfrm>
        </p:grpSpPr>
        <p:sp>
          <p:nvSpPr>
            <p:cNvPr id="27657" name="Rectangle 20"/>
            <p:cNvSpPr>
              <a:spLocks noChangeArrowheads="1"/>
            </p:cNvSpPr>
            <p:nvPr/>
          </p:nvSpPr>
          <p:spPr bwMode="auto">
            <a:xfrm>
              <a:off x="3059" y="1973"/>
              <a:ext cx="1999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r>
                <a:rPr lang="en-US" altLang="zh-CN" sz="3200" dirty="0" smtClean="0">
                  <a:solidFill>
                    <a:srgbClr val="FFFF66"/>
                  </a:solidFill>
                </a:rPr>
                <a:t>redundancy law</a:t>
              </a:r>
              <a:endParaRPr lang="zh-CN" altLang="en-US" sz="3200" dirty="0">
                <a:solidFill>
                  <a:srgbClr val="FFFF66"/>
                </a:solidFill>
              </a:endParaRPr>
            </a:p>
          </p:txBody>
        </p:sp>
        <p:sp>
          <p:nvSpPr>
            <p:cNvPr id="112662" name="Line 22"/>
            <p:cNvSpPr>
              <a:spLocks noChangeShapeType="1"/>
            </p:cNvSpPr>
            <p:nvPr/>
          </p:nvSpPr>
          <p:spPr bwMode="auto">
            <a:xfrm>
              <a:off x="3150" y="1982"/>
              <a:ext cx="16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659" name="Rectangle 21"/>
            <p:cNvSpPr>
              <a:spLocks noChangeArrowheads="1"/>
            </p:cNvSpPr>
            <p:nvPr/>
          </p:nvSpPr>
          <p:spPr bwMode="auto">
            <a:xfrm>
              <a:off x="3242" y="2453"/>
              <a:ext cx="163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 smtClean="0">
                  <a:solidFill>
                    <a:srgbClr val="FFFF66"/>
                  </a:solidFill>
                  <a:cs typeface="Times New Roman" pitchFamily="18" charset="0"/>
                </a:rPr>
                <a:t>appending law</a:t>
              </a:r>
            </a:p>
          </p:txBody>
        </p:sp>
        <p:sp>
          <p:nvSpPr>
            <p:cNvPr id="112664" name="Line 24"/>
            <p:cNvSpPr>
              <a:spLocks noChangeShapeType="1"/>
            </p:cNvSpPr>
            <p:nvPr/>
          </p:nvSpPr>
          <p:spPr bwMode="auto">
            <a:xfrm flipH="1">
              <a:off x="3241" y="2837"/>
              <a:ext cx="15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graphicFrame>
          <p:nvGraphicFramePr>
            <p:cNvPr id="27661" name="Object 39"/>
            <p:cNvGraphicFramePr>
              <a:graphicFrameLocks noChangeAspect="1"/>
            </p:cNvGraphicFramePr>
            <p:nvPr/>
          </p:nvGraphicFramePr>
          <p:xfrm>
            <a:off x="2407" y="1482"/>
            <a:ext cx="2444" cy="315"/>
          </p:xfrm>
          <a:graphic>
            <a:graphicData uri="http://schemas.openxmlformats.org/presentationml/2006/ole">
              <p:oleObj spid="_x0000_s401413" name="Equation" r:id="rId8" imgW="2629440" imgH="317520" progId="Equation.3">
                <p:embed/>
              </p:oleObj>
            </a:graphicData>
          </a:graphic>
        </p:graphicFrame>
      </p:grpSp>
      <p:graphicFrame>
        <p:nvGraphicFramePr>
          <p:cNvPr id="191539" name="Object 1075"/>
          <p:cNvGraphicFramePr>
            <a:graphicFrameLocks noGrp="1" noChangeAspect="1"/>
          </p:cNvGraphicFramePr>
          <p:nvPr>
            <p:ph/>
          </p:nvPr>
        </p:nvGraphicFramePr>
        <p:xfrm>
          <a:off x="4716016" y="1124744"/>
          <a:ext cx="3024188" cy="611188"/>
        </p:xfrm>
        <a:graphic>
          <a:graphicData uri="http://schemas.openxmlformats.org/presentationml/2006/ole">
            <p:oleObj spid="_x0000_s401414" name="公式" r:id="rId9" imgW="1879920" imgH="355680" progId="Equation.3">
              <p:embed/>
            </p:oleObj>
          </a:graphicData>
        </a:graphic>
      </p:graphicFrame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8BBD6-9D7D-4101-8E4A-8306AF1E3429}" type="slidenum">
              <a:rPr lang="zh-CN" altLang="en-US" smtClean="0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22" name="矩形 21"/>
          <p:cNvSpPr/>
          <p:nvPr/>
        </p:nvSpPr>
        <p:spPr bwMode="auto">
          <a:xfrm>
            <a:off x="3857620" y="1837691"/>
            <a:ext cx="4748628" cy="2520000"/>
          </a:xfrm>
          <a:prstGeom prst="rect">
            <a:avLst/>
          </a:prstGeom>
          <a:noFill/>
          <a:ln w="25400">
            <a:solidFill>
              <a:srgbClr val="FFFF00"/>
            </a:solidFill>
            <a:prstDash val="lg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7504" y="127258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①</a:t>
            </a:r>
            <a:endParaRPr lang="zh-CN" altLang="en-US" sz="3200" dirty="0"/>
          </a:p>
        </p:txBody>
      </p:sp>
      <p:sp>
        <p:nvSpPr>
          <p:cNvPr id="26" name="矩形 25"/>
          <p:cNvSpPr/>
          <p:nvPr/>
        </p:nvSpPr>
        <p:spPr>
          <a:xfrm>
            <a:off x="107504" y="1915531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②</a:t>
            </a:r>
            <a:endParaRPr lang="zh-CN" altLang="en-US" sz="3200" dirty="0"/>
          </a:p>
        </p:txBody>
      </p:sp>
      <p:sp>
        <p:nvSpPr>
          <p:cNvPr id="27" name="矩形 26"/>
          <p:cNvSpPr/>
          <p:nvPr/>
        </p:nvSpPr>
        <p:spPr>
          <a:xfrm>
            <a:off x="107504" y="2564904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③</a:t>
            </a:r>
            <a:endParaRPr lang="zh-CN" altLang="en-US" sz="3200" dirty="0"/>
          </a:p>
        </p:txBody>
      </p:sp>
      <p:sp>
        <p:nvSpPr>
          <p:cNvPr id="28" name="矩形 27"/>
          <p:cNvSpPr/>
          <p:nvPr/>
        </p:nvSpPr>
        <p:spPr>
          <a:xfrm>
            <a:off x="3976965" y="1201151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④</a:t>
            </a:r>
            <a:endParaRPr lang="zh-CN" altLang="en-US" sz="3200" dirty="0"/>
          </a:p>
        </p:txBody>
      </p:sp>
      <p:sp>
        <p:nvSpPr>
          <p:cNvPr id="29" name="矩形 28"/>
          <p:cNvSpPr/>
          <p:nvPr/>
        </p:nvSpPr>
        <p:spPr>
          <a:xfrm>
            <a:off x="3976965" y="2000240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⑤</a:t>
            </a:r>
            <a:endParaRPr lang="zh-CN" altLang="en-US" sz="3200" dirty="0"/>
          </a:p>
        </p:txBody>
      </p:sp>
      <p:sp>
        <p:nvSpPr>
          <p:cNvPr id="31" name="矩形 30"/>
          <p:cNvSpPr/>
          <p:nvPr/>
        </p:nvSpPr>
        <p:spPr>
          <a:xfrm>
            <a:off x="-36512" y="4653136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There are three product terms. </a:t>
            </a:r>
            <a:r>
              <a:rPr lang="en-US" altLang="zh-CN" sz="3200" dirty="0" smtClean="0">
                <a:solidFill>
                  <a:srgbClr val="FFFF00"/>
                </a:solidFill>
              </a:rPr>
              <a:t>The first two product terms</a:t>
            </a:r>
            <a:r>
              <a:rPr lang="en-US" altLang="zh-CN" sz="3200" dirty="0" smtClean="0"/>
              <a:t> contain the inverted variables </a:t>
            </a:r>
            <a:r>
              <a:rPr lang="en-US" altLang="zh-CN" sz="3200" dirty="0" smtClean="0">
                <a:solidFill>
                  <a:srgbClr val="FFFF00"/>
                </a:solidFill>
              </a:rPr>
              <a:t>A</a:t>
            </a:r>
            <a:r>
              <a:rPr lang="en-US" altLang="zh-CN" sz="3200" dirty="0" smtClean="0"/>
              <a:t> and </a:t>
            </a:r>
            <a:r>
              <a:rPr lang="en-US" altLang="zh-CN" sz="3200" dirty="0" smtClean="0">
                <a:solidFill>
                  <a:srgbClr val="FFFF00"/>
                </a:solidFill>
              </a:rPr>
              <a:t>A NOT</a:t>
            </a:r>
            <a:r>
              <a:rPr lang="en-US" altLang="zh-CN" sz="3200" dirty="0" smtClean="0"/>
              <a:t>. The third term contains the rest variables from the first two terms. </a:t>
            </a:r>
            <a:r>
              <a:rPr lang="en-US" altLang="zh-CN" sz="3200" dirty="0" smtClean="0">
                <a:solidFill>
                  <a:srgbClr val="FFFF00"/>
                </a:solidFill>
              </a:rPr>
              <a:t>The third term is redundant</a:t>
            </a:r>
            <a:r>
              <a:rPr lang="en-US" altLang="zh-CN" sz="3200" dirty="0" smtClean="0"/>
              <a:t>.</a:t>
            </a:r>
            <a:endParaRPr lang="zh-CN" altLang="en-US" sz="3200" dirty="0"/>
          </a:p>
        </p:txBody>
      </p:sp>
      <p:sp>
        <p:nvSpPr>
          <p:cNvPr id="21" name="动作按钮: 信息 20">
            <a:hlinkClick r:id="rId10" action="ppaction://hlinksldjump" highlightClick="1"/>
          </p:cNvPr>
          <p:cNvSpPr/>
          <p:nvPr/>
        </p:nvSpPr>
        <p:spPr bwMode="auto">
          <a:xfrm>
            <a:off x="8172400" y="1196752"/>
            <a:ext cx="432048" cy="432048"/>
          </a:xfrm>
          <a:prstGeom prst="actionButtonInformation">
            <a:avLst/>
          </a:prstGeom>
          <a:noFill/>
          <a:ln>
            <a:solidFill>
              <a:srgbClr val="FFFF66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8BBD6-9D7D-4101-8E4A-8306AF1E3429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  <p:graphicFrame>
        <p:nvGraphicFramePr>
          <p:cNvPr id="164866" name="Object 2"/>
          <p:cNvGraphicFramePr>
            <a:graphicFrameLocks noChangeAspect="1"/>
          </p:cNvGraphicFramePr>
          <p:nvPr/>
        </p:nvGraphicFramePr>
        <p:xfrm>
          <a:off x="1290634" y="214290"/>
          <a:ext cx="2209800" cy="469900"/>
        </p:xfrm>
        <a:graphic>
          <a:graphicData uri="http://schemas.openxmlformats.org/presentationml/2006/ole">
            <p:oleObj spid="_x0000_s402434" name="Equation" r:id="rId3" imgW="1194120" imgH="241200" progId="Equation.3">
              <p:embed/>
            </p:oleObj>
          </a:graphicData>
        </a:graphic>
      </p:graphicFrame>
      <p:graphicFrame>
        <p:nvGraphicFramePr>
          <p:cNvPr id="164867" name="Object 3"/>
          <p:cNvGraphicFramePr>
            <a:graphicFrameLocks noChangeAspect="1"/>
          </p:cNvGraphicFramePr>
          <p:nvPr/>
        </p:nvGraphicFramePr>
        <p:xfrm>
          <a:off x="2274913" y="1103310"/>
          <a:ext cx="5492750" cy="549275"/>
        </p:xfrm>
        <a:graphic>
          <a:graphicData uri="http://schemas.openxmlformats.org/presentationml/2006/ole">
            <p:oleObj spid="_x0000_s402435" name="Equation" r:id="rId4" imgW="2145960" imgH="203040" progId="Equation.DSMT4">
              <p:embed/>
            </p:oleObj>
          </a:graphicData>
        </a:graphic>
      </p:graphicFrame>
      <p:graphicFrame>
        <p:nvGraphicFramePr>
          <p:cNvPr id="164868" name="Object 4"/>
          <p:cNvGraphicFramePr>
            <a:graphicFrameLocks noChangeAspect="1"/>
          </p:cNvGraphicFramePr>
          <p:nvPr/>
        </p:nvGraphicFramePr>
        <p:xfrm>
          <a:off x="1290663" y="2000240"/>
          <a:ext cx="2500301" cy="577921"/>
        </p:xfrm>
        <a:graphic>
          <a:graphicData uri="http://schemas.openxmlformats.org/presentationml/2006/ole">
            <p:oleObj spid="_x0000_s402436" name="Equation" r:id="rId5" imgW="1359360" imgH="304920" progId="Equation.3">
              <p:embed/>
            </p:oleObj>
          </a:graphicData>
        </a:graphic>
      </p:graphicFrame>
      <p:graphicFrame>
        <p:nvGraphicFramePr>
          <p:cNvPr id="164869" name="Object 5"/>
          <p:cNvGraphicFramePr>
            <a:graphicFrameLocks noChangeAspect="1"/>
          </p:cNvGraphicFramePr>
          <p:nvPr/>
        </p:nvGraphicFramePr>
        <p:xfrm>
          <a:off x="2111401" y="2957575"/>
          <a:ext cx="6175375" cy="746125"/>
        </p:xfrm>
        <a:graphic>
          <a:graphicData uri="http://schemas.openxmlformats.org/presentationml/2006/ole">
            <p:oleObj spid="_x0000_s402437" name="Equation" r:id="rId6" imgW="2273040" imgH="266400" progId="Equation.DSMT4">
              <p:embed/>
            </p:oleObj>
          </a:graphicData>
        </a:graphic>
      </p:graphicFrame>
      <p:graphicFrame>
        <p:nvGraphicFramePr>
          <p:cNvPr id="164870" name="Object 6"/>
          <p:cNvGraphicFramePr>
            <a:graphicFrameLocks noChangeAspect="1"/>
          </p:cNvGraphicFramePr>
          <p:nvPr/>
        </p:nvGraphicFramePr>
        <p:xfrm>
          <a:off x="1428728" y="4071942"/>
          <a:ext cx="2819400" cy="571500"/>
        </p:xfrm>
        <a:graphic>
          <a:graphicData uri="http://schemas.openxmlformats.org/presentationml/2006/ole">
            <p:oleObj spid="_x0000_s402438" name="Equation" r:id="rId7" imgW="1575000" imgH="304920" progId="Equation.3">
              <p:embed/>
            </p:oleObj>
          </a:graphicData>
        </a:graphic>
      </p:graphicFrame>
      <p:sp>
        <p:nvSpPr>
          <p:cNvPr id="11" name="Rectangle 1032"/>
          <p:cNvSpPr>
            <a:spLocks noChangeArrowheads="1"/>
          </p:cNvSpPr>
          <p:nvPr/>
        </p:nvSpPr>
        <p:spPr bwMode="auto">
          <a:xfrm>
            <a:off x="131892" y="5776798"/>
            <a:ext cx="12089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Proof: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64871" name="Object 7"/>
          <p:cNvGraphicFramePr>
            <a:graphicFrameLocks noChangeAspect="1"/>
          </p:cNvGraphicFramePr>
          <p:nvPr/>
        </p:nvGraphicFramePr>
        <p:xfrm>
          <a:off x="1467016" y="5715016"/>
          <a:ext cx="7425464" cy="642942"/>
        </p:xfrm>
        <a:graphic>
          <a:graphicData uri="http://schemas.openxmlformats.org/presentationml/2006/ole">
            <p:oleObj spid="_x0000_s402439" name="Equation" r:id="rId8" imgW="3225600" imgH="266400" progId="Equation.DSMT4">
              <p:embed/>
            </p:oleObj>
          </a:graphicData>
        </a:graphic>
      </p:graphicFrame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331640" y="4991115"/>
            <a:ext cx="86358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A+BC=(A+B)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·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(A+C) 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</a:t>
            </a:r>
            <a:r>
              <a:rPr lang="en-US" altLang="zh-CN" sz="2800" dirty="0" smtClean="0">
                <a:solidFill>
                  <a:srgbClr val="FFFF00"/>
                </a:solidFill>
              </a:rPr>
              <a:t>distributive law of addition</a:t>
            </a:r>
            <a:endParaRPr lang="zh-CN" altLang="en-US" sz="2800" dirty="0" smtClean="0">
              <a:solidFill>
                <a:srgbClr val="FFFF00"/>
              </a:solidFill>
            </a:endParaRPr>
          </a:p>
        </p:txBody>
      </p:sp>
      <p:cxnSp>
        <p:nvCxnSpPr>
          <p:cNvPr id="15" name="直接箭头连接符 14"/>
          <p:cNvCxnSpPr/>
          <p:nvPr/>
        </p:nvCxnSpPr>
        <p:spPr bwMode="auto">
          <a:xfrm>
            <a:off x="1362072" y="5570552"/>
            <a:ext cx="3237752" cy="1588"/>
          </a:xfrm>
          <a:prstGeom prst="straightConnector1">
            <a:avLst/>
          </a:prstGeom>
          <a:noFill/>
          <a:ln w="28575">
            <a:solidFill>
              <a:srgbClr val="FFFF00"/>
            </a:solidFill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矩形 17"/>
          <p:cNvSpPr/>
          <p:nvPr/>
        </p:nvSpPr>
        <p:spPr>
          <a:xfrm>
            <a:off x="611560" y="188640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①</a:t>
            </a:r>
            <a:endParaRPr lang="zh-CN" altLang="en-US" sz="3200" dirty="0"/>
          </a:p>
        </p:txBody>
      </p:sp>
      <p:sp>
        <p:nvSpPr>
          <p:cNvPr id="19" name="矩形 18"/>
          <p:cNvSpPr/>
          <p:nvPr/>
        </p:nvSpPr>
        <p:spPr>
          <a:xfrm>
            <a:off x="611560" y="1988840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②</a:t>
            </a:r>
            <a:endParaRPr lang="zh-CN" altLang="en-US" sz="3200" dirty="0"/>
          </a:p>
        </p:txBody>
      </p:sp>
      <p:sp>
        <p:nvSpPr>
          <p:cNvPr id="20" name="矩形 19"/>
          <p:cNvSpPr/>
          <p:nvPr/>
        </p:nvSpPr>
        <p:spPr>
          <a:xfrm>
            <a:off x="683568" y="4149080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3200" dirty="0" smtClean="0"/>
              <a:t>③</a:t>
            </a:r>
            <a:endParaRPr lang="zh-CN" altLang="en-US" sz="3200" dirty="0"/>
          </a:p>
        </p:txBody>
      </p:sp>
      <p:sp>
        <p:nvSpPr>
          <p:cNvPr id="23" name="Rectangle 1032"/>
          <p:cNvSpPr>
            <a:spLocks noChangeArrowheads="1"/>
          </p:cNvSpPr>
          <p:nvPr/>
        </p:nvSpPr>
        <p:spPr bwMode="auto">
          <a:xfrm>
            <a:off x="827584" y="3068960"/>
            <a:ext cx="12089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Proof: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24" name="Rectangle 1032"/>
          <p:cNvSpPr>
            <a:spLocks noChangeArrowheads="1"/>
          </p:cNvSpPr>
          <p:nvPr/>
        </p:nvSpPr>
        <p:spPr bwMode="auto">
          <a:xfrm>
            <a:off x="827584" y="1052736"/>
            <a:ext cx="12089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Proof: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8BBD6-9D7D-4101-8E4A-8306AF1E3429}" type="slidenum">
              <a:rPr lang="zh-CN" altLang="en-US" smtClean="0"/>
              <a:pPr>
                <a:defRPr/>
              </a:pPr>
              <a:t>16</a:t>
            </a:fld>
            <a:endParaRPr lang="en-US" altLang="zh-CN"/>
          </a:p>
        </p:txBody>
      </p:sp>
      <p:graphicFrame>
        <p:nvGraphicFramePr>
          <p:cNvPr id="165890" name="Object 2"/>
          <p:cNvGraphicFramePr>
            <a:graphicFrameLocks noGrp="1" noChangeAspect="1"/>
          </p:cNvGraphicFramePr>
          <p:nvPr/>
        </p:nvGraphicFramePr>
        <p:xfrm>
          <a:off x="1142976" y="428604"/>
          <a:ext cx="3022600" cy="609600"/>
        </p:xfrm>
        <a:graphic>
          <a:graphicData uri="http://schemas.openxmlformats.org/presentationml/2006/ole">
            <p:oleObj spid="_x0000_s403458" name="公式" r:id="rId3" imgW="1879920" imgH="355680" progId="Equation.3">
              <p:embed/>
            </p:oleObj>
          </a:graphicData>
        </a:graphic>
      </p:graphicFrame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189059" y="1284272"/>
            <a:ext cx="94316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A+BC=(A+B)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·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(A+C) 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</a:t>
            </a:r>
            <a:r>
              <a:rPr lang="en-US" altLang="zh-CN" sz="2800" dirty="0" smtClean="0">
                <a:solidFill>
                  <a:srgbClr val="FFFF00"/>
                </a:solidFill>
              </a:rPr>
              <a:t>distributive law of addition</a:t>
            </a:r>
            <a:endParaRPr lang="zh-CN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cxnSp>
        <p:nvCxnSpPr>
          <p:cNvPr id="7" name="直接箭头连接符 6"/>
          <p:cNvCxnSpPr/>
          <p:nvPr/>
        </p:nvCxnSpPr>
        <p:spPr bwMode="auto">
          <a:xfrm>
            <a:off x="1189059" y="1927214"/>
            <a:ext cx="3237752" cy="1588"/>
          </a:xfrm>
          <a:prstGeom prst="straightConnector1">
            <a:avLst/>
          </a:prstGeom>
          <a:noFill/>
          <a:ln w="28575">
            <a:solidFill>
              <a:srgbClr val="FFFF00"/>
            </a:solidFill>
            <a:headEnd type="triangle" w="lg" len="lg"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65891" name="Object 3"/>
          <p:cNvGraphicFramePr>
            <a:graphicFrameLocks noGrp="1" noChangeAspect="1"/>
          </p:cNvGraphicFramePr>
          <p:nvPr/>
        </p:nvGraphicFramePr>
        <p:xfrm>
          <a:off x="1672313" y="2000240"/>
          <a:ext cx="6828777" cy="714380"/>
        </p:xfrm>
        <a:graphic>
          <a:graphicData uri="http://schemas.openxmlformats.org/presentationml/2006/ole">
            <p:oleObj spid="_x0000_s403459" name="Equation" r:id="rId4" imgW="2717640" imgH="266400" progId="Equation.DSMT4">
              <p:embed/>
            </p:oleObj>
          </a:graphicData>
        </a:graphic>
      </p:graphicFrame>
      <p:sp>
        <p:nvSpPr>
          <p:cNvPr id="9" name="矩形 8"/>
          <p:cNvSpPr/>
          <p:nvPr/>
        </p:nvSpPr>
        <p:spPr>
          <a:xfrm>
            <a:off x="395536" y="404664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④</a:t>
            </a:r>
            <a:endParaRPr lang="zh-CN" altLang="en-US" sz="3200" dirty="0"/>
          </a:p>
        </p:txBody>
      </p:sp>
      <p:sp>
        <p:nvSpPr>
          <p:cNvPr id="11" name="Rectangle 1032"/>
          <p:cNvSpPr>
            <a:spLocks noChangeArrowheads="1"/>
          </p:cNvSpPr>
          <p:nvPr/>
        </p:nvSpPr>
        <p:spPr bwMode="auto">
          <a:xfrm>
            <a:off x="131892" y="2132856"/>
            <a:ext cx="12089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Proof: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42"/>
          <p:cNvGrpSpPr>
            <a:grpSpLocks/>
          </p:cNvGrpSpPr>
          <p:nvPr/>
        </p:nvGrpSpPr>
        <p:grpSpPr bwMode="auto">
          <a:xfrm>
            <a:off x="34925" y="1142994"/>
            <a:ext cx="9109077" cy="1285876"/>
            <a:chOff x="22" y="478"/>
            <a:chExt cx="5738" cy="810"/>
          </a:xfrm>
        </p:grpSpPr>
        <p:sp>
          <p:nvSpPr>
            <p:cNvPr id="236550" name="Rectangle 1030"/>
            <p:cNvSpPr>
              <a:spLocks noChangeArrowheads="1"/>
            </p:cNvSpPr>
            <p:nvPr/>
          </p:nvSpPr>
          <p:spPr bwMode="auto">
            <a:xfrm>
              <a:off x="4532" y="912"/>
              <a:ext cx="122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Right of Eq.</a:t>
              </a:r>
              <a:endParaRPr lang="zh-CN" altLang="en-US" sz="2800" dirty="0"/>
            </a:p>
          </p:txBody>
        </p:sp>
        <p:graphicFrame>
          <p:nvGraphicFramePr>
            <p:cNvPr id="28685" name="Object 1028"/>
            <p:cNvGraphicFramePr>
              <a:graphicFrameLocks noChangeAspect="1"/>
            </p:cNvGraphicFramePr>
            <p:nvPr/>
          </p:nvGraphicFramePr>
          <p:xfrm>
            <a:off x="1202" y="478"/>
            <a:ext cx="4455" cy="417"/>
          </p:xfrm>
          <a:graphic>
            <a:graphicData uri="http://schemas.openxmlformats.org/presentationml/2006/ole">
              <p:oleObj spid="_x0000_s404482" name="Equation" r:id="rId4" imgW="3454200" imgH="266400" progId="Equation.DSMT4">
                <p:embed/>
              </p:oleObj>
            </a:graphicData>
          </a:graphic>
        </p:graphicFrame>
        <p:graphicFrame>
          <p:nvGraphicFramePr>
            <p:cNvPr id="28686" name="Object 1029"/>
            <p:cNvGraphicFramePr>
              <a:graphicFrameLocks noChangeAspect="1"/>
            </p:cNvGraphicFramePr>
            <p:nvPr/>
          </p:nvGraphicFramePr>
          <p:xfrm>
            <a:off x="884" y="912"/>
            <a:ext cx="3685" cy="376"/>
          </p:xfrm>
          <a:graphic>
            <a:graphicData uri="http://schemas.openxmlformats.org/presentationml/2006/ole">
              <p:oleObj spid="_x0000_s404483" name="Equation" r:id="rId5" imgW="3747240" imgH="355680" progId="Equation.3">
                <p:embed/>
              </p:oleObj>
            </a:graphicData>
          </a:graphic>
        </p:graphicFrame>
        <p:sp>
          <p:nvSpPr>
            <p:cNvPr id="236551" name="Rectangle 1031"/>
            <p:cNvSpPr>
              <a:spLocks noChangeArrowheads="1"/>
            </p:cNvSpPr>
            <p:nvPr/>
          </p:nvSpPr>
          <p:spPr bwMode="auto">
            <a:xfrm>
              <a:off x="22" y="506"/>
              <a:ext cx="173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Left of Eq.</a:t>
              </a:r>
              <a:r>
                <a:rPr lang="zh-CN" altLang="en-US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=</a:t>
              </a:r>
              <a:endPara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</p:grpSp>
      <p:graphicFrame>
        <p:nvGraphicFramePr>
          <p:cNvPr id="236554" name="Object 1034"/>
          <p:cNvGraphicFramePr>
            <a:graphicFrameLocks noChangeAspect="1"/>
          </p:cNvGraphicFramePr>
          <p:nvPr/>
        </p:nvGraphicFramePr>
        <p:xfrm>
          <a:off x="611188" y="3498205"/>
          <a:ext cx="5565775" cy="650875"/>
        </p:xfrm>
        <a:graphic>
          <a:graphicData uri="http://schemas.openxmlformats.org/presentationml/2006/ole">
            <p:oleObj spid="_x0000_s404484" name="公式" r:id="rId6" imgW="3683880" imgH="355680" progId="Equation.3">
              <p:embed/>
            </p:oleObj>
          </a:graphicData>
        </a:graphic>
      </p:graphicFrame>
      <p:grpSp>
        <p:nvGrpSpPr>
          <p:cNvPr id="3" name="Group 1043"/>
          <p:cNvGrpSpPr>
            <a:grpSpLocks/>
          </p:cNvGrpSpPr>
          <p:nvPr/>
        </p:nvGrpSpPr>
        <p:grpSpPr bwMode="auto">
          <a:xfrm>
            <a:off x="-36512" y="4786333"/>
            <a:ext cx="9028115" cy="1873250"/>
            <a:chOff x="-23" y="2702"/>
            <a:chExt cx="5687" cy="1180"/>
          </a:xfrm>
        </p:grpSpPr>
        <p:graphicFrame>
          <p:nvGraphicFramePr>
            <p:cNvPr id="28680" name="Object 1035"/>
            <p:cNvGraphicFramePr>
              <a:graphicFrameLocks noChangeAspect="1"/>
            </p:cNvGraphicFramePr>
            <p:nvPr/>
          </p:nvGraphicFramePr>
          <p:xfrm>
            <a:off x="1007" y="2702"/>
            <a:ext cx="4050" cy="450"/>
          </p:xfrm>
          <a:graphic>
            <a:graphicData uri="http://schemas.openxmlformats.org/presentationml/2006/ole">
              <p:oleObj spid="_x0000_s404485" name="Equation" r:id="rId7" imgW="2412720" imgH="266400" progId="Equation.DSMT4">
                <p:embed/>
              </p:oleObj>
            </a:graphicData>
          </a:graphic>
        </p:graphicFrame>
        <p:sp>
          <p:nvSpPr>
            <p:cNvPr id="236557" name="Rectangle 1037"/>
            <p:cNvSpPr>
              <a:spLocks noChangeArrowheads="1"/>
            </p:cNvSpPr>
            <p:nvPr/>
          </p:nvSpPr>
          <p:spPr bwMode="auto">
            <a:xfrm>
              <a:off x="-23" y="2787"/>
              <a:ext cx="110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Left of Eq.</a:t>
              </a:r>
              <a:endPara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graphicFrame>
          <p:nvGraphicFramePr>
            <p:cNvPr id="28682" name="Object 1038"/>
            <p:cNvGraphicFramePr>
              <a:graphicFrameLocks noChangeAspect="1"/>
            </p:cNvGraphicFramePr>
            <p:nvPr/>
          </p:nvGraphicFramePr>
          <p:xfrm>
            <a:off x="810" y="3120"/>
            <a:ext cx="4854" cy="755"/>
          </p:xfrm>
          <a:graphic>
            <a:graphicData uri="http://schemas.openxmlformats.org/presentationml/2006/ole">
              <p:oleObj spid="_x0000_s404486" name="Equation" r:id="rId8" imgW="5004720" imgH="711360" progId="Equation.3">
                <p:embed/>
              </p:oleObj>
            </a:graphicData>
          </a:graphic>
        </p:graphicFrame>
        <p:sp>
          <p:nvSpPr>
            <p:cNvPr id="236559" name="Rectangle 1039"/>
            <p:cNvSpPr>
              <a:spLocks noChangeArrowheads="1"/>
            </p:cNvSpPr>
            <p:nvPr/>
          </p:nvSpPr>
          <p:spPr bwMode="auto">
            <a:xfrm>
              <a:off x="2064" y="3552"/>
              <a:ext cx="122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Right of Eq.</a:t>
              </a:r>
              <a:endParaRPr lang="zh-CN" altLang="en-US" sz="2800" dirty="0"/>
            </a:p>
          </p:txBody>
        </p:sp>
      </p:grp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17</a:t>
            </a:fld>
            <a:endParaRPr lang="en-US" altLang="zh-CN"/>
          </a:p>
        </p:txBody>
      </p:sp>
      <p:graphicFrame>
        <p:nvGraphicFramePr>
          <p:cNvPr id="17" name="Object 39"/>
          <p:cNvGraphicFramePr>
            <a:graphicFrameLocks noChangeAspect="1"/>
          </p:cNvGraphicFramePr>
          <p:nvPr/>
        </p:nvGraphicFramePr>
        <p:xfrm>
          <a:off x="977902" y="214290"/>
          <a:ext cx="3879850" cy="500063"/>
        </p:xfrm>
        <a:graphic>
          <a:graphicData uri="http://schemas.openxmlformats.org/presentationml/2006/ole">
            <p:oleObj spid="_x0000_s404487" name="Equation" r:id="rId9" imgW="2629440" imgH="317520" progId="Equation.3">
              <p:embed/>
            </p:oleObj>
          </a:graphicData>
        </a:graphic>
      </p:graphicFrame>
      <p:sp>
        <p:nvSpPr>
          <p:cNvPr id="19" name="矩形 18"/>
          <p:cNvSpPr/>
          <p:nvPr/>
        </p:nvSpPr>
        <p:spPr>
          <a:xfrm>
            <a:off x="539552" y="2924944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Extension of redundancy law </a:t>
            </a:r>
            <a:r>
              <a:rPr lang="zh-CN" altLang="en-US" sz="3200" dirty="0" smtClean="0"/>
              <a:t>⑤</a:t>
            </a:r>
            <a:r>
              <a:rPr lang="en-US" altLang="zh-CN" sz="3200" dirty="0" smtClean="0"/>
              <a:t>:</a:t>
            </a:r>
            <a:endParaRPr lang="zh-CN" altLang="en-US" sz="3200" dirty="0"/>
          </a:p>
        </p:txBody>
      </p:sp>
      <p:sp>
        <p:nvSpPr>
          <p:cNvPr id="21" name="矩形 20"/>
          <p:cNvSpPr/>
          <p:nvPr/>
        </p:nvSpPr>
        <p:spPr>
          <a:xfrm>
            <a:off x="323528" y="188640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⑤</a:t>
            </a:r>
            <a:endParaRPr lang="zh-CN" altLang="en-US" sz="3200" dirty="0"/>
          </a:p>
        </p:txBody>
      </p:sp>
      <p:sp>
        <p:nvSpPr>
          <p:cNvPr id="22" name="Rectangle 1032"/>
          <p:cNvSpPr>
            <a:spLocks noChangeArrowheads="1"/>
          </p:cNvSpPr>
          <p:nvPr/>
        </p:nvSpPr>
        <p:spPr bwMode="auto">
          <a:xfrm>
            <a:off x="482695" y="692696"/>
            <a:ext cx="12089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Proof: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23" name="Rectangle 1032"/>
          <p:cNvSpPr>
            <a:spLocks noChangeArrowheads="1"/>
          </p:cNvSpPr>
          <p:nvPr/>
        </p:nvSpPr>
        <p:spPr bwMode="auto">
          <a:xfrm>
            <a:off x="323528" y="4428401"/>
            <a:ext cx="12089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Proof: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6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6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7172"/>
            <a:ext cx="9684568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.2.2 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Rules of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logical algebra</a:t>
            </a:r>
            <a:endParaRPr lang="zh-CN" altLang="en-US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14735" name="Rectangle 47"/>
          <p:cNvSpPr>
            <a:spLocks noChangeArrowheads="1"/>
          </p:cNvSpPr>
          <p:nvPr/>
        </p:nvSpPr>
        <p:spPr bwMode="auto">
          <a:xfrm>
            <a:off x="0" y="990600"/>
            <a:ext cx="37289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effectLst/>
                <a:cs typeface="Times New Roman" pitchFamily="18" charset="0"/>
              </a:rPr>
              <a:t>(1) Substitution Rule </a:t>
            </a:r>
            <a:endParaRPr lang="zh-CN" altLang="en-US" sz="3200" dirty="0">
              <a:effectLst/>
              <a:cs typeface="Times New Roman" pitchFamily="18" charset="0"/>
            </a:endParaRPr>
          </a:p>
        </p:txBody>
      </p:sp>
      <p:graphicFrame>
        <p:nvGraphicFramePr>
          <p:cNvPr id="29710" name="Object 50"/>
          <p:cNvGraphicFramePr>
            <a:graphicFrameLocks noChangeAspect="1"/>
          </p:cNvGraphicFramePr>
          <p:nvPr/>
        </p:nvGraphicFramePr>
        <p:xfrm>
          <a:off x="2627784" y="3933056"/>
          <a:ext cx="1825625" cy="547688"/>
        </p:xfrm>
        <a:graphic>
          <a:graphicData uri="http://schemas.openxmlformats.org/presentationml/2006/ole">
            <p:oleObj spid="_x0000_s405506" name="Equation" r:id="rId6" imgW="1194120" imgH="304920" progId="Equation.3">
              <p:embed/>
            </p:oleObj>
          </a:graphicData>
        </a:graphic>
      </p:graphicFrame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2555851" y="4869854"/>
            <a:ext cx="4449763" cy="1368426"/>
            <a:chOff x="877" y="2939"/>
            <a:chExt cx="2803" cy="862"/>
          </a:xfrm>
        </p:grpSpPr>
        <p:graphicFrame>
          <p:nvGraphicFramePr>
            <p:cNvPr id="29707" name="Object 51"/>
            <p:cNvGraphicFramePr>
              <a:graphicFrameLocks noChangeAspect="1"/>
            </p:cNvGraphicFramePr>
            <p:nvPr/>
          </p:nvGraphicFramePr>
          <p:xfrm>
            <a:off x="2419" y="2939"/>
            <a:ext cx="805" cy="302"/>
          </p:xfrm>
          <a:graphic>
            <a:graphicData uri="http://schemas.openxmlformats.org/presentationml/2006/ole">
              <p:oleObj spid="_x0000_s405507" name="公式" r:id="rId7" imgW="825840" imgH="254160" progId="Equation.3">
                <p:embed/>
              </p:oleObj>
            </a:graphicData>
          </a:graphic>
        </p:graphicFrame>
        <p:graphicFrame>
          <p:nvGraphicFramePr>
            <p:cNvPr id="29708" name="Object 52"/>
            <p:cNvGraphicFramePr>
              <a:graphicFrameLocks noChangeAspect="1"/>
            </p:cNvGraphicFramePr>
            <p:nvPr/>
          </p:nvGraphicFramePr>
          <p:xfrm>
            <a:off x="877" y="3392"/>
            <a:ext cx="2803" cy="409"/>
          </p:xfrm>
          <a:graphic>
            <a:graphicData uri="http://schemas.openxmlformats.org/presentationml/2006/ole">
              <p:oleObj spid="_x0000_s405508" name="Equation" r:id="rId8" imgW="2133360" imgH="266400" progId="Equation.DSMT4">
                <p:embed/>
              </p:oleObj>
            </a:graphicData>
          </a:graphic>
        </p:graphicFrame>
      </p:grp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18</a:t>
            </a:fld>
            <a:endParaRPr lang="en-US" altLang="zh-CN"/>
          </a:p>
        </p:txBody>
      </p:sp>
      <p:sp>
        <p:nvSpPr>
          <p:cNvPr id="16" name="矩形 15"/>
          <p:cNvSpPr/>
          <p:nvPr/>
        </p:nvSpPr>
        <p:spPr>
          <a:xfrm>
            <a:off x="35496" y="1787332"/>
            <a:ext cx="90730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Replace the variable with a function. Then the new expression holds.</a:t>
            </a:r>
            <a:endParaRPr lang="zh-CN" altLang="en-US" sz="3200" dirty="0"/>
          </a:p>
        </p:txBody>
      </p:sp>
      <p:sp>
        <p:nvSpPr>
          <p:cNvPr id="17" name="矩形 16"/>
          <p:cNvSpPr/>
          <p:nvPr/>
        </p:nvSpPr>
        <p:spPr>
          <a:xfrm>
            <a:off x="2483768" y="4797152"/>
            <a:ext cx="16113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/>
              <a:t>Replace </a:t>
            </a:r>
            <a:endParaRPr lang="zh-CN" altLang="en-US" sz="3200" dirty="0"/>
          </a:p>
        </p:txBody>
      </p:sp>
      <p:sp>
        <p:nvSpPr>
          <p:cNvPr id="13" name="Rectangle 31"/>
          <p:cNvSpPr>
            <a:spLocks noChangeArrowheads="1"/>
          </p:cNvSpPr>
          <p:nvPr/>
        </p:nvSpPr>
        <p:spPr bwMode="auto">
          <a:xfrm>
            <a:off x="467544" y="3933056"/>
            <a:ext cx="17459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Example 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35" grpId="0" build="p" autoUpdateAnimBg="0"/>
      <p:bldP spid="16" grpId="0"/>
      <p:bldP spid="17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038" name="Object 1046"/>
          <p:cNvGraphicFramePr>
            <a:graphicFrameLocks noChangeAspect="1"/>
          </p:cNvGraphicFramePr>
          <p:nvPr/>
        </p:nvGraphicFramePr>
        <p:xfrm>
          <a:off x="533400" y="4528467"/>
          <a:ext cx="4876800" cy="582613"/>
        </p:xfrm>
        <a:graphic>
          <a:graphicData uri="http://schemas.openxmlformats.org/presentationml/2006/ole">
            <p:oleObj spid="_x0000_s406530" name="Equation" r:id="rId5" imgW="3061440" imgH="317520" progId="Equation.3">
              <p:embed/>
            </p:oleObj>
          </a:graphicData>
        </a:graphic>
      </p:graphicFrame>
      <p:graphicFrame>
        <p:nvGraphicFramePr>
          <p:cNvPr id="214039" name="Object 1047"/>
          <p:cNvGraphicFramePr>
            <a:graphicFrameLocks noChangeAspect="1"/>
          </p:cNvGraphicFramePr>
          <p:nvPr/>
        </p:nvGraphicFramePr>
        <p:xfrm>
          <a:off x="533400" y="5366667"/>
          <a:ext cx="5549900" cy="582613"/>
        </p:xfrm>
        <a:graphic>
          <a:graphicData uri="http://schemas.openxmlformats.org/presentationml/2006/ole">
            <p:oleObj spid="_x0000_s406531" name="Equation" r:id="rId6" imgW="3480480" imgH="317520" progId="Equation.3">
              <p:embed/>
            </p:oleObj>
          </a:graphicData>
        </a:graphic>
      </p:graphicFrame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19</a:t>
            </a:fld>
            <a:endParaRPr lang="en-US" altLang="zh-CN"/>
          </a:p>
        </p:txBody>
      </p:sp>
      <p:sp>
        <p:nvSpPr>
          <p:cNvPr id="6" name="Rectangle 35"/>
          <p:cNvSpPr>
            <a:spLocks noChangeArrowheads="1"/>
          </p:cNvSpPr>
          <p:nvPr/>
        </p:nvSpPr>
        <p:spPr bwMode="auto">
          <a:xfrm>
            <a:off x="361328" y="545965"/>
            <a:ext cx="7524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effectLst/>
              </a:rPr>
              <a:t>  De </a:t>
            </a:r>
            <a:r>
              <a:rPr lang="en-US" altLang="zh-CN" sz="3200" dirty="0">
                <a:effectLst/>
              </a:rPr>
              <a:t>Morgan’s  </a:t>
            </a:r>
            <a:r>
              <a:rPr lang="en-US" altLang="zh-CN" sz="3200" dirty="0" smtClean="0">
                <a:effectLst/>
              </a:rPr>
              <a:t>Laws</a:t>
            </a:r>
            <a:endParaRPr lang="en-US" altLang="zh-CN" sz="3200" dirty="0">
              <a:effectLst/>
              <a:latin typeface="Tahoma" pitchFamily="34" charset="0"/>
            </a:endParaRP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1123328" y="1688965"/>
            <a:ext cx="5459413" cy="644525"/>
            <a:chOff x="480" y="912"/>
            <a:chExt cx="3439" cy="406"/>
          </a:xfrm>
        </p:grpSpPr>
        <p:graphicFrame>
          <p:nvGraphicFramePr>
            <p:cNvPr id="8" name="Object 47"/>
            <p:cNvGraphicFramePr>
              <a:graphicFrameLocks noChangeAspect="1"/>
            </p:cNvGraphicFramePr>
            <p:nvPr/>
          </p:nvGraphicFramePr>
          <p:xfrm>
            <a:off x="480" y="912"/>
            <a:ext cx="1344" cy="358"/>
          </p:xfrm>
          <a:graphic>
            <a:graphicData uri="http://schemas.openxmlformats.org/presentationml/2006/ole">
              <p:oleObj spid="_x0000_s406532" name="Equation" r:id="rId7" imgW="1194120" imgH="304920" progId="Equation.3">
                <p:embed/>
              </p:oleObj>
            </a:graphicData>
          </a:graphic>
        </p:graphicFrame>
        <p:graphicFrame>
          <p:nvGraphicFramePr>
            <p:cNvPr id="9" name="Object 48"/>
            <p:cNvGraphicFramePr>
              <a:graphicFrameLocks noChangeAspect="1"/>
            </p:cNvGraphicFramePr>
            <p:nvPr/>
          </p:nvGraphicFramePr>
          <p:xfrm>
            <a:off x="2418" y="960"/>
            <a:ext cx="1501" cy="358"/>
          </p:xfrm>
          <a:graphic>
            <a:graphicData uri="http://schemas.openxmlformats.org/presentationml/2006/ole">
              <p:oleObj spid="_x0000_s406533" name="Equation" r:id="rId8" imgW="1333800" imgH="304920" progId="Equation.3">
                <p:embed/>
              </p:oleObj>
            </a:graphicData>
          </a:graphic>
        </p:graphicFrame>
      </p:grpSp>
      <p:sp>
        <p:nvSpPr>
          <p:cNvPr id="10" name="矩形 9"/>
          <p:cNvSpPr/>
          <p:nvPr/>
        </p:nvSpPr>
        <p:spPr bwMode="auto">
          <a:xfrm>
            <a:off x="385088" y="404664"/>
            <a:ext cx="7715304" cy="2160000"/>
          </a:xfrm>
          <a:prstGeom prst="rect">
            <a:avLst/>
          </a:prstGeom>
          <a:noFill/>
          <a:ln w="25400">
            <a:solidFill>
              <a:srgbClr val="FFFF00"/>
            </a:solidFill>
            <a:prstDash val="lg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7544" y="2996952"/>
            <a:ext cx="685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Replace B with more variables, we get the general form of De Morgan's law: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1159"/>
            <a:ext cx="10404648" cy="769441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Chapter 2</a:t>
            </a:r>
            <a:r>
              <a:rPr lang="zh-CN" altLang="en-US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Logical algebra</a:t>
            </a: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0" y="836712"/>
            <a:ext cx="9144000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endParaRPr lang="zh-CN" alt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3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zh-CN" altLang="en-US" sz="3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.1 </a:t>
            </a:r>
            <a:r>
              <a:rPr lang="en-US" altLang="zh-CN" sz="3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Three basic functions of </a:t>
            </a:r>
            <a:r>
              <a:rPr lang="en-US" altLang="zh-CN" sz="3400" dirty="0" smtClean="0">
                <a:latin typeface="Times New Roman" pitchFamily="18" charset="0"/>
                <a:cs typeface="Times New Roman" pitchFamily="18" charset="0"/>
              </a:rPr>
              <a:t>logical algebra</a:t>
            </a:r>
            <a:endParaRPr lang="zh-CN" altLang="en-US" sz="3400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3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zh-CN" altLang="en-US" sz="3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.2 </a:t>
            </a:r>
            <a:r>
              <a:rPr lang="en-US" altLang="zh-CN" sz="3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Laws and Rules of </a:t>
            </a:r>
            <a:r>
              <a:rPr lang="en-US" altLang="zh-CN" sz="3400" dirty="0" smtClean="0">
                <a:latin typeface="Times New Roman" pitchFamily="18" charset="0"/>
                <a:cs typeface="Times New Roman" pitchFamily="18" charset="0"/>
              </a:rPr>
              <a:t>logical algebra</a:t>
            </a:r>
            <a:endParaRPr lang="zh-CN" altLang="en-US" sz="3400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3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zh-CN" altLang="en-US" sz="3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.3 </a:t>
            </a:r>
            <a:r>
              <a:rPr lang="en-US" altLang="zh-CN" sz="3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Forms and transformation of logic functions</a:t>
            </a:r>
            <a:endParaRPr lang="zh-CN" altLang="en-US" sz="3400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3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zh-CN" altLang="en-US" sz="3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.4 </a:t>
            </a:r>
            <a:r>
              <a:rPr lang="en-US" altLang="zh-CN" sz="3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Simplification of logic functions</a:t>
            </a:r>
            <a:endParaRPr lang="zh-CN" altLang="en-US" sz="3400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8"/>
          <p:cNvSpPr>
            <a:spLocks noChangeArrowheads="1"/>
          </p:cNvSpPr>
          <p:nvPr/>
        </p:nvSpPr>
        <p:spPr bwMode="auto">
          <a:xfrm>
            <a:off x="0" y="260350"/>
            <a:ext cx="1004460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effectLst/>
                <a:cs typeface="Times New Roman" pitchFamily="18" charset="0"/>
              </a:rPr>
              <a:t>(2) Inversion Rule </a:t>
            </a:r>
          </a:p>
          <a:p>
            <a:pPr eaLnBrk="1" hangingPunct="1"/>
            <a:r>
              <a:rPr lang="en-US" altLang="zh-CN" sz="3200" dirty="0" smtClean="0">
                <a:effectLst/>
                <a:cs typeface="Times New Roman" pitchFamily="18" charset="0"/>
              </a:rPr>
              <a:t>(we use it to write the inverse function.)</a:t>
            </a:r>
            <a:endParaRPr lang="en-US" altLang="zh-CN" sz="3200" dirty="0">
              <a:effectLst/>
              <a:cs typeface="Times New Roman" pitchFamily="18" charset="0"/>
            </a:endParaRP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1295400" y="1628800"/>
            <a:ext cx="4860925" cy="650875"/>
            <a:chOff x="816" y="576"/>
            <a:chExt cx="3062" cy="410"/>
          </a:xfrm>
        </p:grpSpPr>
        <p:graphicFrame>
          <p:nvGraphicFramePr>
            <p:cNvPr id="31769" name="Object 47"/>
            <p:cNvGraphicFramePr>
              <a:graphicFrameLocks noChangeAspect="1"/>
            </p:cNvGraphicFramePr>
            <p:nvPr/>
          </p:nvGraphicFramePr>
          <p:xfrm>
            <a:off x="816" y="624"/>
            <a:ext cx="1334" cy="345"/>
          </p:xfrm>
          <a:graphic>
            <a:graphicData uri="http://schemas.openxmlformats.org/presentationml/2006/ole">
              <p:oleObj spid="_x0000_s407554" name="Equation" r:id="rId5" imgW="1308240" imgH="304920" progId="Equation.3">
                <p:embed/>
              </p:oleObj>
            </a:graphicData>
          </a:graphic>
        </p:graphicFrame>
        <p:sp>
          <p:nvSpPr>
            <p:cNvPr id="31770" name="Rectangle 48"/>
            <p:cNvSpPr>
              <a:spLocks noChangeArrowheads="1"/>
            </p:cNvSpPr>
            <p:nvPr/>
          </p:nvSpPr>
          <p:spPr bwMode="auto">
            <a:xfrm>
              <a:off x="2160" y="576"/>
              <a:ext cx="3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 smtClean="0">
                  <a:effectLst/>
                  <a:latin typeface="黑体" pitchFamily="49" charset="-122"/>
                  <a:sym typeface="Wingdings" pitchFamily="2" charset="2"/>
                </a:rPr>
                <a:t></a:t>
              </a:r>
              <a:endParaRPr lang="zh-CN" altLang="en-US" sz="3200" dirty="0">
                <a:effectLst/>
                <a:latin typeface="黑体" pitchFamily="49" charset="-122"/>
              </a:endParaRPr>
            </a:p>
          </p:txBody>
        </p:sp>
        <p:graphicFrame>
          <p:nvGraphicFramePr>
            <p:cNvPr id="31771" name="Object 49"/>
            <p:cNvGraphicFramePr>
              <a:graphicFrameLocks noChangeAspect="1"/>
            </p:cNvGraphicFramePr>
            <p:nvPr/>
          </p:nvGraphicFramePr>
          <p:xfrm>
            <a:off x="2544" y="576"/>
            <a:ext cx="1334" cy="410"/>
          </p:xfrm>
          <a:graphic>
            <a:graphicData uri="http://schemas.openxmlformats.org/presentationml/2006/ole">
              <p:oleObj spid="_x0000_s407555" name="Equation" r:id="rId6" imgW="1308240" imgH="355680" progId="Equation.3">
                <p:embed/>
              </p:oleObj>
            </a:graphicData>
          </a:graphic>
        </p:graphicFrame>
      </p:grp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3707904" y="2432273"/>
            <a:ext cx="2063750" cy="3228975"/>
            <a:chOff x="2784" y="854"/>
            <a:chExt cx="1300" cy="2034"/>
          </a:xfrm>
        </p:grpSpPr>
        <p:sp>
          <p:nvSpPr>
            <p:cNvPr id="115723" name="Line 11"/>
            <p:cNvSpPr>
              <a:spLocks noChangeShapeType="1"/>
            </p:cNvSpPr>
            <p:nvPr/>
          </p:nvSpPr>
          <p:spPr bwMode="auto">
            <a:xfrm>
              <a:off x="3600" y="1056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752" name="Rectangle 19"/>
            <p:cNvSpPr>
              <a:spLocks noChangeArrowheads="1"/>
            </p:cNvSpPr>
            <p:nvPr/>
          </p:nvSpPr>
          <p:spPr bwMode="auto">
            <a:xfrm>
              <a:off x="3312" y="1574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+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15721" name="Line 9"/>
            <p:cNvSpPr>
              <a:spLocks noChangeShapeType="1"/>
            </p:cNvSpPr>
            <p:nvPr/>
          </p:nvSpPr>
          <p:spPr bwMode="auto">
            <a:xfrm>
              <a:off x="3600" y="2736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5722" name="Line 10"/>
            <p:cNvSpPr>
              <a:spLocks noChangeShapeType="1"/>
            </p:cNvSpPr>
            <p:nvPr/>
          </p:nvSpPr>
          <p:spPr bwMode="auto">
            <a:xfrm>
              <a:off x="3552" y="1440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5724" name="Line 12"/>
            <p:cNvSpPr>
              <a:spLocks noChangeShapeType="1"/>
            </p:cNvSpPr>
            <p:nvPr/>
          </p:nvSpPr>
          <p:spPr bwMode="auto">
            <a:xfrm>
              <a:off x="3600" y="1776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5725" name="Line 13"/>
            <p:cNvSpPr>
              <a:spLocks noChangeShapeType="1"/>
            </p:cNvSpPr>
            <p:nvPr/>
          </p:nvSpPr>
          <p:spPr bwMode="auto">
            <a:xfrm>
              <a:off x="3600" y="2112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5726" name="Line 14"/>
            <p:cNvSpPr>
              <a:spLocks noChangeShapeType="1"/>
            </p:cNvSpPr>
            <p:nvPr/>
          </p:nvSpPr>
          <p:spPr bwMode="auto">
            <a:xfrm>
              <a:off x="3600" y="244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758" name="Rectangle 17"/>
            <p:cNvSpPr>
              <a:spLocks noChangeArrowheads="1"/>
            </p:cNvSpPr>
            <p:nvPr/>
          </p:nvSpPr>
          <p:spPr bwMode="auto">
            <a:xfrm>
              <a:off x="3312" y="854"/>
              <a:ext cx="7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0   1</a:t>
              </a:r>
            </a:p>
          </p:txBody>
        </p:sp>
        <p:sp>
          <p:nvSpPr>
            <p:cNvPr id="31759" name="Rectangle 18"/>
            <p:cNvSpPr>
              <a:spLocks noChangeArrowheads="1"/>
            </p:cNvSpPr>
            <p:nvPr/>
          </p:nvSpPr>
          <p:spPr bwMode="auto">
            <a:xfrm>
              <a:off x="3312" y="1238"/>
              <a:ext cx="7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CN" sz="3200">
                  <a:effectLst/>
                  <a:latin typeface="黑体" pitchFamily="49" charset="-122"/>
                </a:rPr>
                <a:t>1   0</a:t>
              </a:r>
            </a:p>
          </p:txBody>
        </p:sp>
        <p:sp>
          <p:nvSpPr>
            <p:cNvPr id="31760" name="Rectangle 20"/>
            <p:cNvSpPr>
              <a:spLocks noChangeArrowheads="1"/>
            </p:cNvSpPr>
            <p:nvPr/>
          </p:nvSpPr>
          <p:spPr bwMode="auto">
            <a:xfrm>
              <a:off x="3840" y="1910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+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15739" name="AutoShape 27"/>
            <p:cNvSpPr>
              <a:spLocks/>
            </p:cNvSpPr>
            <p:nvPr/>
          </p:nvSpPr>
          <p:spPr bwMode="auto">
            <a:xfrm>
              <a:off x="2784" y="1104"/>
              <a:ext cx="432" cy="1680"/>
            </a:xfrm>
            <a:prstGeom prst="leftBrace">
              <a:avLst>
                <a:gd name="adj1" fmla="val 32407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5750" name="Oval 38"/>
            <p:cNvSpPr>
              <a:spLocks noChangeArrowheads="1"/>
            </p:cNvSpPr>
            <p:nvPr/>
          </p:nvSpPr>
          <p:spPr bwMode="auto">
            <a:xfrm>
              <a:off x="3408" y="206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5751" name="Oval 39"/>
            <p:cNvSpPr>
              <a:spLocks noChangeArrowheads="1"/>
            </p:cNvSpPr>
            <p:nvPr/>
          </p:nvSpPr>
          <p:spPr bwMode="auto">
            <a:xfrm>
              <a:off x="3984" y="17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aphicFrame>
          <p:nvGraphicFramePr>
            <p:cNvPr id="31764" name="Object 50"/>
            <p:cNvGraphicFramePr>
              <a:graphicFrameLocks noChangeAspect="1"/>
            </p:cNvGraphicFramePr>
            <p:nvPr/>
          </p:nvGraphicFramePr>
          <p:xfrm>
            <a:off x="3312" y="2304"/>
            <a:ext cx="242" cy="280"/>
          </p:xfrm>
          <a:graphic>
            <a:graphicData uri="http://schemas.openxmlformats.org/presentationml/2006/ole">
              <p:oleObj spid="_x0000_s407556" name="Equation" r:id="rId7" imgW="216000" imgH="241200" progId="Equation.3">
                <p:embed/>
              </p:oleObj>
            </a:graphicData>
          </a:graphic>
        </p:graphicFrame>
        <p:graphicFrame>
          <p:nvGraphicFramePr>
            <p:cNvPr id="31765" name="Object 51"/>
            <p:cNvGraphicFramePr>
              <a:graphicFrameLocks noChangeAspect="1"/>
            </p:cNvGraphicFramePr>
            <p:nvPr/>
          </p:nvGraphicFramePr>
          <p:xfrm>
            <a:off x="3840" y="2592"/>
            <a:ext cx="242" cy="280"/>
          </p:xfrm>
          <a:graphic>
            <a:graphicData uri="http://schemas.openxmlformats.org/presentationml/2006/ole">
              <p:oleObj spid="_x0000_s407557" name="Equation" r:id="rId8" imgW="216000" imgH="241200" progId="Equation.3">
                <p:embed/>
              </p:oleObj>
            </a:graphicData>
          </a:graphic>
        </p:graphicFrame>
        <p:graphicFrame>
          <p:nvGraphicFramePr>
            <p:cNvPr id="31766" name="Object 52"/>
            <p:cNvGraphicFramePr>
              <a:graphicFrameLocks noChangeAspect="1"/>
            </p:cNvGraphicFramePr>
            <p:nvPr/>
          </p:nvGraphicFramePr>
          <p:xfrm>
            <a:off x="3840" y="2208"/>
            <a:ext cx="242" cy="344"/>
          </p:xfrm>
          <a:graphic>
            <a:graphicData uri="http://schemas.openxmlformats.org/presentationml/2006/ole">
              <p:oleObj spid="_x0000_s407558" name="Equation" r:id="rId9" imgW="216000" imgH="304920" progId="Equation.3">
                <p:embed/>
              </p:oleObj>
            </a:graphicData>
          </a:graphic>
        </p:graphicFrame>
        <p:graphicFrame>
          <p:nvGraphicFramePr>
            <p:cNvPr id="31767" name="Object 53"/>
            <p:cNvGraphicFramePr>
              <a:graphicFrameLocks noChangeAspect="1"/>
            </p:cNvGraphicFramePr>
            <p:nvPr/>
          </p:nvGraphicFramePr>
          <p:xfrm>
            <a:off x="3312" y="2544"/>
            <a:ext cx="242" cy="344"/>
          </p:xfrm>
          <a:graphic>
            <a:graphicData uri="http://schemas.openxmlformats.org/presentationml/2006/ole">
              <p:oleObj spid="_x0000_s407559" name="Equation" r:id="rId10" imgW="216000" imgH="304920" progId="Equation.3">
                <p:embed/>
              </p:oleObj>
            </a:graphicData>
          </a:graphic>
        </p:graphicFrame>
      </p:grp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20</a:t>
            </a:fld>
            <a:endParaRPr lang="en-US" altLang="zh-CN"/>
          </a:p>
        </p:txBody>
      </p:sp>
      <p:sp>
        <p:nvSpPr>
          <p:cNvPr id="41" name="Rectangle 1039"/>
          <p:cNvSpPr>
            <a:spLocks noChangeArrowheads="1"/>
          </p:cNvSpPr>
          <p:nvPr/>
        </p:nvSpPr>
        <p:spPr bwMode="auto">
          <a:xfrm>
            <a:off x="1037828" y="3782428"/>
            <a:ext cx="2555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algn="ctr" eaLnBrk="1" hangingPunct="1"/>
            <a:r>
              <a:rPr lang="en-US" altLang="zh-CN" sz="3200" dirty="0" smtClean="0">
                <a:solidFill>
                  <a:srgbClr val="FFFF00"/>
                </a:solidFill>
                <a:effectLst/>
                <a:cs typeface="Times New Roman" pitchFamily="18" charset="0"/>
              </a:rPr>
              <a:t>Exchange</a:t>
            </a:r>
            <a:endParaRPr lang="zh-CN" altLang="en-US" sz="3200" dirty="0">
              <a:solidFill>
                <a:srgbClr val="FFFF00"/>
              </a:solidFill>
              <a:effectLst/>
              <a:cs typeface="Times New Roman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23528" y="5940569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Keep the operation order.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67" name="Rectangle 31"/>
          <p:cNvSpPr>
            <a:spLocks noChangeArrowheads="1"/>
          </p:cNvSpPr>
          <p:nvPr/>
        </p:nvSpPr>
        <p:spPr bwMode="auto">
          <a:xfrm>
            <a:off x="755576" y="1196752"/>
            <a:ext cx="19511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Example 1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32771" name="Object 36"/>
          <p:cNvGraphicFramePr>
            <a:graphicFrameLocks noChangeAspect="1"/>
          </p:cNvGraphicFramePr>
          <p:nvPr/>
        </p:nvGraphicFramePr>
        <p:xfrm>
          <a:off x="3347864" y="1124744"/>
          <a:ext cx="3144838" cy="650875"/>
        </p:xfrm>
        <a:graphic>
          <a:graphicData uri="http://schemas.openxmlformats.org/presentationml/2006/ole">
            <p:oleObj spid="_x0000_s408578" name="Equation" r:id="rId5" imgW="1968840" imgH="355680" progId="Equation.3">
              <p:embed/>
            </p:oleObj>
          </a:graphicData>
        </a:graphic>
      </p:graphicFrame>
      <p:graphicFrame>
        <p:nvGraphicFramePr>
          <p:cNvPr id="116773" name="Object 37"/>
          <p:cNvGraphicFramePr>
            <a:graphicFrameLocks noChangeAspect="1"/>
          </p:cNvGraphicFramePr>
          <p:nvPr/>
        </p:nvGraphicFramePr>
        <p:xfrm>
          <a:off x="3275856" y="2060848"/>
          <a:ext cx="3714776" cy="644869"/>
        </p:xfrm>
        <a:graphic>
          <a:graphicData uri="http://schemas.openxmlformats.org/presentationml/2006/ole">
            <p:oleObj spid="_x0000_s408579" name="Equation" r:id="rId6" imgW="1473120" imgH="266400" progId="Equation.DSMT4">
              <p:embed/>
            </p:oleObj>
          </a:graphicData>
        </a:graphic>
      </p:graphicFrame>
      <p:graphicFrame>
        <p:nvGraphicFramePr>
          <p:cNvPr id="32785" name="Object 38"/>
          <p:cNvGraphicFramePr>
            <a:graphicFrameLocks noChangeAspect="1"/>
          </p:cNvGraphicFramePr>
          <p:nvPr/>
        </p:nvGraphicFramePr>
        <p:xfrm>
          <a:off x="3275856" y="3142899"/>
          <a:ext cx="1989138" cy="650875"/>
        </p:xfrm>
        <a:graphic>
          <a:graphicData uri="http://schemas.openxmlformats.org/presentationml/2006/ole">
            <p:oleObj spid="_x0000_s408580" name="Equation" r:id="rId7" imgW="1232280" imgH="355680" progId="Equation.3">
              <p:embed/>
            </p:oleObj>
          </a:graphicData>
        </a:graphic>
      </p:graphicFrame>
      <p:grpSp>
        <p:nvGrpSpPr>
          <p:cNvPr id="2" name="组合 21"/>
          <p:cNvGrpSpPr/>
          <p:nvPr/>
        </p:nvGrpSpPr>
        <p:grpSpPr>
          <a:xfrm>
            <a:off x="3203848" y="3934987"/>
            <a:ext cx="2170695" cy="642938"/>
            <a:chOff x="4059240" y="1285878"/>
            <a:chExt cx="2170695" cy="642938"/>
          </a:xfrm>
        </p:grpSpPr>
        <p:sp>
          <p:nvSpPr>
            <p:cNvPr id="32782" name="Rectangle 35"/>
            <p:cNvSpPr>
              <a:spLocks noChangeArrowheads="1"/>
            </p:cNvSpPr>
            <p:nvPr/>
          </p:nvSpPr>
          <p:spPr bwMode="auto">
            <a:xfrm>
              <a:off x="6045204" y="1341441"/>
              <a:ext cx="18473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endParaRPr lang="zh-CN" altLang="en-US" sz="3200" dirty="0">
                <a:effectLst/>
                <a:latin typeface="Tahoma" pitchFamily="34" charset="0"/>
                <a:ea typeface="宋体" pitchFamily="2" charset="-122"/>
              </a:endParaRPr>
            </a:p>
          </p:txBody>
        </p:sp>
        <p:graphicFrame>
          <p:nvGraphicFramePr>
            <p:cNvPr id="32783" name="Object 39"/>
            <p:cNvGraphicFramePr>
              <a:graphicFrameLocks noChangeAspect="1"/>
            </p:cNvGraphicFramePr>
            <p:nvPr/>
          </p:nvGraphicFramePr>
          <p:xfrm>
            <a:off x="4059240" y="1285878"/>
            <a:ext cx="2084389" cy="642938"/>
          </p:xfrm>
          <a:graphic>
            <a:graphicData uri="http://schemas.openxmlformats.org/presentationml/2006/ole">
              <p:oleObj spid="_x0000_s408581" name="Equation" r:id="rId8" imgW="876240" imgH="241200" progId="Equation.DSMT4">
                <p:embed/>
              </p:oleObj>
            </a:graphicData>
          </a:graphic>
        </p:graphicFrame>
      </p:grpSp>
      <p:graphicFrame>
        <p:nvGraphicFramePr>
          <p:cNvPr id="32781" name="Object 45"/>
          <p:cNvGraphicFramePr>
            <a:graphicFrameLocks noChangeAspect="1"/>
          </p:cNvGraphicFramePr>
          <p:nvPr/>
        </p:nvGraphicFramePr>
        <p:xfrm>
          <a:off x="3275856" y="4973832"/>
          <a:ext cx="3311525" cy="661987"/>
        </p:xfrm>
        <a:graphic>
          <a:graphicData uri="http://schemas.openxmlformats.org/presentationml/2006/ole">
            <p:oleObj spid="_x0000_s408582" name="公式" r:id="rId9" imgW="1905480" imgH="355680" progId="Equation.3">
              <p:embed/>
            </p:oleObj>
          </a:graphicData>
        </a:graphic>
      </p:graphicFrame>
      <p:graphicFrame>
        <p:nvGraphicFramePr>
          <p:cNvPr id="116787" name="Object 51"/>
          <p:cNvGraphicFramePr>
            <a:graphicFrameLocks noGrp="1" noChangeAspect="1"/>
          </p:cNvGraphicFramePr>
          <p:nvPr>
            <p:ph sz="half" idx="2"/>
          </p:nvPr>
        </p:nvGraphicFramePr>
        <p:xfrm>
          <a:off x="3275856" y="5837928"/>
          <a:ext cx="3848100" cy="684213"/>
        </p:xfrm>
        <a:graphic>
          <a:graphicData uri="http://schemas.openxmlformats.org/presentationml/2006/ole">
            <p:oleObj spid="_x0000_s408583" name="Equation" r:id="rId10" imgW="1498320" imgH="266400" progId="Equation.DSMT4">
              <p:embed/>
            </p:oleObj>
          </a:graphicData>
        </a:graphic>
      </p:graphicFrame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B1D6C-7F6C-417C-8B25-FB7ECD4580A4}" type="slidenum">
              <a:rPr lang="zh-CN" altLang="en-US" smtClean="0"/>
              <a:pPr>
                <a:defRPr/>
              </a:pPr>
              <a:t>21</a:t>
            </a:fld>
            <a:endParaRPr lang="en-US" altLang="zh-CN"/>
          </a:p>
        </p:txBody>
      </p:sp>
      <p:sp>
        <p:nvSpPr>
          <p:cNvPr id="19" name="Rectangle 31"/>
          <p:cNvSpPr>
            <a:spLocks noChangeArrowheads="1"/>
          </p:cNvSpPr>
          <p:nvPr/>
        </p:nvSpPr>
        <p:spPr bwMode="auto">
          <a:xfrm>
            <a:off x="755576" y="3214907"/>
            <a:ext cx="19511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Example 2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20" name="Rectangle 31"/>
          <p:cNvSpPr>
            <a:spLocks noChangeArrowheads="1"/>
          </p:cNvSpPr>
          <p:nvPr/>
        </p:nvSpPr>
        <p:spPr bwMode="auto">
          <a:xfrm>
            <a:off x="827584" y="4973832"/>
            <a:ext cx="19511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Example 3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51520" y="190381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effectLst/>
                <a:cs typeface="Times New Roman" pitchFamily="18" charset="0"/>
              </a:rPr>
              <a:t>Write the inverse function.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6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6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6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8"/>
          <p:cNvSpPr>
            <a:spLocks noChangeArrowheads="1"/>
          </p:cNvSpPr>
          <p:nvPr/>
        </p:nvSpPr>
        <p:spPr bwMode="auto">
          <a:xfrm>
            <a:off x="108520" y="257275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effectLst/>
                <a:cs typeface="Times New Roman" pitchFamily="18" charset="0"/>
              </a:rPr>
              <a:t>(3) Duality Rule </a:t>
            </a:r>
          </a:p>
          <a:p>
            <a:pPr eaLnBrk="1" hangingPunct="1"/>
            <a:r>
              <a:rPr lang="en-US" altLang="zh-CN" sz="3200" dirty="0" smtClean="0">
                <a:effectLst/>
                <a:cs typeface="Times New Roman" pitchFamily="18" charset="0"/>
              </a:rPr>
              <a:t>(We use it to write the dual function.)</a:t>
            </a:r>
            <a:endParaRPr lang="en-US" altLang="zh-CN" sz="3200" dirty="0">
              <a:effectLst/>
              <a:cs typeface="Times New Roman" pitchFamily="18" charset="0"/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22</a:t>
            </a:fld>
            <a:endParaRPr lang="en-US" altLang="zh-CN"/>
          </a:p>
        </p:txBody>
      </p:sp>
      <p:grpSp>
        <p:nvGrpSpPr>
          <p:cNvPr id="2" name="组合 3"/>
          <p:cNvGrpSpPr/>
          <p:nvPr/>
        </p:nvGrpSpPr>
        <p:grpSpPr>
          <a:xfrm>
            <a:off x="638175" y="1746976"/>
            <a:ext cx="6932511" cy="620609"/>
            <a:chOff x="638175" y="58056"/>
            <a:chExt cx="6932511" cy="620609"/>
          </a:xfrm>
        </p:grpSpPr>
        <p:grpSp>
          <p:nvGrpSpPr>
            <p:cNvPr id="3" name="Group 2104"/>
            <p:cNvGrpSpPr>
              <a:grpSpLocks/>
            </p:cNvGrpSpPr>
            <p:nvPr/>
          </p:nvGrpSpPr>
          <p:grpSpPr bwMode="auto">
            <a:xfrm>
              <a:off x="638175" y="74612"/>
              <a:ext cx="2852738" cy="584199"/>
              <a:chOff x="288" y="528"/>
              <a:chExt cx="1797" cy="368"/>
            </a:xfrm>
          </p:grpSpPr>
          <p:sp>
            <p:nvSpPr>
              <p:cNvPr id="9" name="Rectangle 2105"/>
              <p:cNvSpPr>
                <a:spLocks noChangeArrowheads="1"/>
              </p:cNvSpPr>
              <p:nvPr/>
            </p:nvSpPr>
            <p:spPr bwMode="auto">
              <a:xfrm>
                <a:off x="288" y="528"/>
                <a:ext cx="1797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1pPr>
                <a:lvl2pPr marL="742950" indent="-28575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2pPr>
                <a:lvl3pPr marL="11430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3pPr>
                <a:lvl4pPr marL="16002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4pPr>
                <a:lvl5pPr marL="20574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en-US" altLang="zh-CN" sz="3200" dirty="0" smtClean="0">
                    <a:effectLst/>
                    <a:latin typeface="黑体" pitchFamily="2" charset="-122"/>
                    <a:ea typeface="黑体" pitchFamily="2" charset="-122"/>
                    <a:cs typeface="Times New Roman" pitchFamily="18" charset="0"/>
                  </a:rPr>
                  <a:t>F(A，B，C   )</a:t>
                </a:r>
                <a:endParaRPr lang="en-US" altLang="zh-CN" sz="3200" dirty="0">
                  <a:effectLst/>
                  <a:latin typeface="黑体" pitchFamily="2" charset="-122"/>
                  <a:ea typeface="黑体" pitchFamily="2" charset="-122"/>
                  <a:cs typeface="Times New Roman" pitchFamily="18" charset="0"/>
                </a:endParaRPr>
              </a:p>
            </p:txBody>
          </p:sp>
          <p:graphicFrame>
            <p:nvGraphicFramePr>
              <p:cNvPr id="10" name="Object 2106"/>
              <p:cNvGraphicFramePr>
                <a:graphicFrameLocks noChangeAspect="1"/>
              </p:cNvGraphicFramePr>
              <p:nvPr/>
            </p:nvGraphicFramePr>
            <p:xfrm>
              <a:off x="1576" y="672"/>
              <a:ext cx="283" cy="130"/>
            </p:xfrm>
            <a:graphic>
              <a:graphicData uri="http://schemas.openxmlformats.org/presentationml/2006/ole">
                <p:oleObj spid="_x0000_s409602" name="Equation" r:id="rId5" imgW="254160" imgH="101520" progId="Equation.3">
                  <p:embed/>
                </p:oleObj>
              </a:graphicData>
            </a:graphic>
          </p:graphicFrame>
        </p:grpSp>
        <p:sp>
          <p:nvSpPr>
            <p:cNvPr id="6" name="矩形 5"/>
            <p:cNvSpPr/>
            <p:nvPr/>
          </p:nvSpPr>
          <p:spPr>
            <a:xfrm>
              <a:off x="4355976" y="58056"/>
              <a:ext cx="321471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CN" sz="3200" dirty="0" smtClean="0">
                  <a:effectLst/>
                  <a:latin typeface="黑体" pitchFamily="2" charset="-122"/>
                  <a:ea typeface="黑体" pitchFamily="2" charset="-122"/>
                  <a:cs typeface="Times New Roman" pitchFamily="18" charset="0"/>
                </a:rPr>
                <a:t>F</a:t>
              </a:r>
              <a:r>
                <a:rPr lang="en-US" altLang="zh-CN" sz="3200" baseline="30000" dirty="0" smtClean="0">
                  <a:effectLst/>
                  <a:latin typeface="黑体" pitchFamily="2" charset="-122"/>
                  <a:ea typeface="黑体" pitchFamily="2" charset="-122"/>
                  <a:cs typeface="Times New Roman" pitchFamily="18" charset="0"/>
                </a:rPr>
                <a:t>D</a:t>
              </a:r>
              <a:r>
                <a:rPr lang="en-US" altLang="zh-CN" sz="3200" dirty="0" smtClean="0">
                  <a:effectLst/>
                  <a:latin typeface="黑体" pitchFamily="2" charset="-122"/>
                  <a:ea typeface="黑体" pitchFamily="2" charset="-122"/>
                  <a:cs typeface="Times New Roman" pitchFamily="18" charset="0"/>
                </a:rPr>
                <a:t>(A，B，C   )</a:t>
              </a:r>
              <a:endParaRPr lang="en-US" altLang="zh-CN" sz="3200" dirty="0">
                <a:effectLst/>
                <a:latin typeface="黑体" pitchFamily="2" charset="-122"/>
                <a:ea typeface="黑体" pitchFamily="2" charset="-122"/>
                <a:cs typeface="Times New Roman" pitchFamily="18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573008" y="93890"/>
              <a:ext cx="221457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dirty="0" smtClean="0">
                  <a:cs typeface="Times New Roman" pitchFamily="18" charset="0"/>
                  <a:sym typeface="Wingdings" pitchFamily="2" charset="2"/>
                </a:rPr>
                <a:t></a:t>
              </a:r>
              <a:endParaRPr lang="zh-CN" altLang="en-US" sz="3200" dirty="0">
                <a:cs typeface="Times New Roman" pitchFamily="18" charset="0"/>
              </a:endParaRPr>
            </a:p>
          </p:txBody>
        </p:sp>
      </p:grpSp>
      <p:grpSp>
        <p:nvGrpSpPr>
          <p:cNvPr id="4" name="Group 2108"/>
          <p:cNvGrpSpPr>
            <a:grpSpLocks/>
          </p:cNvGrpSpPr>
          <p:nvPr/>
        </p:nvGrpSpPr>
        <p:grpSpPr bwMode="auto">
          <a:xfrm>
            <a:off x="3292036" y="2533823"/>
            <a:ext cx="2495550" cy="2119313"/>
            <a:chOff x="432" y="912"/>
            <a:chExt cx="1572" cy="1335"/>
          </a:xfrm>
        </p:grpSpPr>
        <p:sp>
          <p:nvSpPr>
            <p:cNvPr id="13" name="Line 2109"/>
            <p:cNvSpPr>
              <a:spLocks noChangeShapeType="1"/>
            </p:cNvSpPr>
            <p:nvPr/>
          </p:nvSpPr>
          <p:spPr bwMode="auto">
            <a:xfrm>
              <a:off x="1200" y="1498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" name="Line 2110"/>
            <p:cNvSpPr>
              <a:spLocks noChangeShapeType="1"/>
            </p:cNvSpPr>
            <p:nvPr/>
          </p:nvSpPr>
          <p:spPr bwMode="auto">
            <a:xfrm>
              <a:off x="1200" y="1834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" name="Line 2111"/>
            <p:cNvSpPr>
              <a:spLocks noChangeShapeType="1"/>
            </p:cNvSpPr>
            <p:nvPr/>
          </p:nvSpPr>
          <p:spPr bwMode="auto">
            <a:xfrm>
              <a:off x="1152" y="2074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" name="Rectangle 2114"/>
            <p:cNvSpPr>
              <a:spLocks noChangeArrowheads="1"/>
            </p:cNvSpPr>
            <p:nvPr/>
          </p:nvSpPr>
          <p:spPr bwMode="auto">
            <a:xfrm>
              <a:off x="864" y="91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0</a:t>
              </a:r>
            </a:p>
          </p:txBody>
        </p:sp>
        <p:sp>
          <p:nvSpPr>
            <p:cNvPr id="19" name="Rectangle 2115"/>
            <p:cNvSpPr>
              <a:spLocks noChangeArrowheads="1"/>
            </p:cNvSpPr>
            <p:nvPr/>
          </p:nvSpPr>
          <p:spPr bwMode="auto">
            <a:xfrm>
              <a:off x="1632" y="912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 1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20" name="Rectangle 2116"/>
            <p:cNvSpPr>
              <a:spLocks noChangeArrowheads="1"/>
            </p:cNvSpPr>
            <p:nvPr/>
          </p:nvSpPr>
          <p:spPr bwMode="auto">
            <a:xfrm>
              <a:off x="768" y="1296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 1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21" name="Rectangle 2117"/>
            <p:cNvSpPr>
              <a:spLocks noChangeArrowheads="1"/>
            </p:cNvSpPr>
            <p:nvPr/>
          </p:nvSpPr>
          <p:spPr bwMode="auto">
            <a:xfrm>
              <a:off x="1632" y="1296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 0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22" name="Rectangle 2118"/>
            <p:cNvSpPr>
              <a:spLocks noChangeArrowheads="1"/>
            </p:cNvSpPr>
            <p:nvPr/>
          </p:nvSpPr>
          <p:spPr bwMode="auto">
            <a:xfrm>
              <a:off x="912" y="164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+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23" name="Rectangle 2119"/>
            <p:cNvSpPr>
              <a:spLocks noChangeArrowheads="1"/>
            </p:cNvSpPr>
            <p:nvPr/>
          </p:nvSpPr>
          <p:spPr bwMode="auto">
            <a:xfrm>
              <a:off x="1728" y="188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+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24" name="Oval 2120"/>
            <p:cNvSpPr>
              <a:spLocks noChangeArrowheads="1"/>
            </p:cNvSpPr>
            <p:nvPr/>
          </p:nvSpPr>
          <p:spPr bwMode="auto">
            <a:xfrm>
              <a:off x="1824" y="183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" name="Oval 2121"/>
            <p:cNvSpPr>
              <a:spLocks noChangeArrowheads="1"/>
            </p:cNvSpPr>
            <p:nvPr/>
          </p:nvSpPr>
          <p:spPr bwMode="auto">
            <a:xfrm>
              <a:off x="960" y="202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0" name="Line 2126"/>
            <p:cNvSpPr>
              <a:spLocks noChangeShapeType="1"/>
            </p:cNvSpPr>
            <p:nvPr/>
          </p:nvSpPr>
          <p:spPr bwMode="auto">
            <a:xfrm>
              <a:off x="1152" y="1114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" name="AutoShape 2127"/>
            <p:cNvSpPr>
              <a:spLocks/>
            </p:cNvSpPr>
            <p:nvPr/>
          </p:nvSpPr>
          <p:spPr bwMode="auto">
            <a:xfrm>
              <a:off x="432" y="1104"/>
              <a:ext cx="288" cy="970"/>
            </a:xfrm>
            <a:prstGeom prst="leftBrace">
              <a:avLst>
                <a:gd name="adj1" fmla="val 45833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5" name="组合 39"/>
          <p:cNvGrpSpPr/>
          <p:nvPr/>
        </p:nvGrpSpPr>
        <p:grpSpPr>
          <a:xfrm>
            <a:off x="395536" y="4797152"/>
            <a:ext cx="9000998" cy="629915"/>
            <a:chOff x="9423880" y="879140"/>
            <a:chExt cx="5606730" cy="629915"/>
          </a:xfrm>
        </p:grpSpPr>
        <p:graphicFrame>
          <p:nvGraphicFramePr>
            <p:cNvPr id="41" name="Object 52"/>
            <p:cNvGraphicFramePr>
              <a:graphicFrameLocks noChangeAspect="1"/>
            </p:cNvGraphicFramePr>
            <p:nvPr/>
          </p:nvGraphicFramePr>
          <p:xfrm>
            <a:off x="10212840" y="879140"/>
            <a:ext cx="373062" cy="562867"/>
          </p:xfrm>
          <a:graphic>
            <a:graphicData uri="http://schemas.openxmlformats.org/presentationml/2006/ole">
              <p:oleObj spid="_x0000_s409604" name="Equation" r:id="rId6" imgW="152280" imgH="228600" progId="Equation.DSMT4">
                <p:embed/>
              </p:oleObj>
            </a:graphicData>
          </a:graphic>
        </p:graphicFrame>
        <p:sp>
          <p:nvSpPr>
            <p:cNvPr id="42" name="Rectangle 1039"/>
            <p:cNvSpPr>
              <a:spLocks noChangeArrowheads="1"/>
            </p:cNvSpPr>
            <p:nvPr/>
          </p:nvSpPr>
          <p:spPr bwMode="auto">
            <a:xfrm>
              <a:off x="9423880" y="924280"/>
              <a:ext cx="560673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 smtClean="0">
                  <a:solidFill>
                    <a:srgbClr val="FFFF66"/>
                  </a:solidFill>
                  <a:effectLst/>
                  <a:cs typeface="Times New Roman" pitchFamily="18" charset="0"/>
                </a:rPr>
                <a:t>A  and       are unchanged (keep the inverter).</a:t>
              </a:r>
              <a:endParaRPr lang="zh-CN" altLang="en-US" sz="3200" dirty="0">
                <a:effectLst/>
                <a:cs typeface="Times New Roman" pitchFamily="18" charset="0"/>
              </a:endParaRPr>
            </a:p>
          </p:txBody>
        </p:sp>
      </p:grpSp>
      <p:sp>
        <p:nvSpPr>
          <p:cNvPr id="43" name="Rectangle 1039"/>
          <p:cNvSpPr>
            <a:spLocks noChangeArrowheads="1"/>
          </p:cNvSpPr>
          <p:nvPr/>
        </p:nvSpPr>
        <p:spPr bwMode="auto">
          <a:xfrm>
            <a:off x="872327" y="3276410"/>
            <a:ext cx="2555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algn="ctr" eaLnBrk="1" hangingPunct="1"/>
            <a:r>
              <a:rPr lang="en-US" altLang="zh-CN" sz="3200" dirty="0" smtClean="0">
                <a:solidFill>
                  <a:srgbClr val="FFFF00"/>
                </a:solidFill>
                <a:effectLst/>
                <a:cs typeface="Times New Roman" pitchFamily="18" charset="0"/>
              </a:rPr>
              <a:t>Exchange</a:t>
            </a:r>
            <a:endParaRPr lang="zh-CN" altLang="en-US" sz="3200" dirty="0">
              <a:solidFill>
                <a:srgbClr val="FFFF00"/>
              </a:solidFill>
              <a:effectLst/>
              <a:cs typeface="Times New Roman" pitchFamily="18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67544" y="5922412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Keep the operation order.</a:t>
            </a:r>
            <a:endParaRPr lang="zh-CN" altLang="en-US" sz="3200" dirty="0" smtClean="0"/>
          </a:p>
        </p:txBody>
      </p:sp>
      <p:graphicFrame>
        <p:nvGraphicFramePr>
          <p:cNvPr id="32" name="Object 2106"/>
          <p:cNvGraphicFramePr>
            <a:graphicFrameLocks noChangeAspect="1"/>
          </p:cNvGraphicFramePr>
          <p:nvPr/>
        </p:nvGraphicFramePr>
        <p:xfrm>
          <a:off x="6516216" y="1988840"/>
          <a:ext cx="449263" cy="206375"/>
        </p:xfrm>
        <a:graphic>
          <a:graphicData uri="http://schemas.openxmlformats.org/presentationml/2006/ole">
            <p:oleObj spid="_x0000_s409605" name="Equation" r:id="rId7" imgW="254160" imgH="1015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251520" y="5661248"/>
            <a:ext cx="88924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marL="514350" indent="-514350" eaLnBrk="1" hangingPunct="1"/>
            <a:r>
              <a:rPr lang="zh-CN" altLang="en-US" sz="3200" dirty="0" smtClean="0">
                <a:effectLst/>
                <a:latin typeface="黑体" pitchFamily="2" charset="-122"/>
                <a:ea typeface="黑体" pitchFamily="2" charset="-122"/>
                <a:cs typeface="Times New Roman" pitchFamily="18" charset="0"/>
              </a:rPr>
              <a:t>(</a:t>
            </a:r>
            <a:r>
              <a:rPr lang="en-US" altLang="zh-CN" sz="3200" dirty="0" smtClean="0">
                <a:effectLst/>
                <a:latin typeface="黑体" pitchFamily="2" charset="-122"/>
                <a:ea typeface="黑体" pitchFamily="2" charset="-122"/>
                <a:cs typeface="Times New Roman" pitchFamily="18" charset="0"/>
              </a:rPr>
              <a:t>F</a:t>
            </a:r>
            <a:r>
              <a:rPr lang="en-US" altLang="zh-CN" sz="32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D</a:t>
            </a:r>
            <a:r>
              <a:rPr lang="en-US" altLang="zh-CN" sz="3200" dirty="0" smtClean="0">
                <a:effectLst/>
                <a:latin typeface="黑体" pitchFamily="2" charset="-122"/>
                <a:ea typeface="黑体" pitchFamily="2" charset="-122"/>
                <a:cs typeface="Times New Roman" pitchFamily="18" charset="0"/>
              </a:rPr>
              <a:t>)</a:t>
            </a:r>
            <a:r>
              <a:rPr lang="en-US" altLang="zh-CN" sz="32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D   </a:t>
            </a:r>
            <a:r>
              <a:rPr lang="en-US" altLang="zh-CN" sz="3200" dirty="0" smtClean="0">
                <a:effectLst/>
                <a:latin typeface="黑体" pitchFamily="2" charset="-122"/>
                <a:ea typeface="黑体" pitchFamily="2" charset="-122"/>
                <a:cs typeface="Times New Roman" pitchFamily="18" charset="0"/>
              </a:rPr>
              <a:t>=  F</a:t>
            </a:r>
          </a:p>
        </p:txBody>
      </p:sp>
      <p:sp>
        <p:nvSpPr>
          <p:cNvPr id="33" name="灯片编号占位符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23</a:t>
            </a:fld>
            <a:endParaRPr lang="en-US" altLang="zh-CN" dirty="0"/>
          </a:p>
        </p:txBody>
      </p:sp>
      <p:sp>
        <p:nvSpPr>
          <p:cNvPr id="44" name="矩形 43"/>
          <p:cNvSpPr/>
          <p:nvPr/>
        </p:nvSpPr>
        <p:spPr>
          <a:xfrm>
            <a:off x="251520" y="1692097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(1) If an equation is correct, its dual form must be correct.</a:t>
            </a:r>
            <a:endParaRPr lang="en-US" altLang="zh-CN" sz="3200" dirty="0"/>
          </a:p>
        </p:txBody>
      </p:sp>
      <p:sp>
        <p:nvSpPr>
          <p:cNvPr id="45" name="矩形 44"/>
          <p:cNvSpPr/>
          <p:nvPr/>
        </p:nvSpPr>
        <p:spPr>
          <a:xfrm>
            <a:off x="251520" y="3060249"/>
            <a:ext cx="8964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(2) If two functions are equal, their dual forms are also equal.</a:t>
            </a:r>
            <a:endParaRPr lang="zh-CN" altLang="en-US" sz="3200" dirty="0"/>
          </a:p>
        </p:txBody>
      </p:sp>
      <p:sp>
        <p:nvSpPr>
          <p:cNvPr id="46" name="矩形 45"/>
          <p:cNvSpPr/>
          <p:nvPr/>
        </p:nvSpPr>
        <p:spPr>
          <a:xfrm>
            <a:off x="395536" y="548680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Properties of </a:t>
            </a:r>
            <a:r>
              <a:rPr lang="en-US" altLang="zh-CN" dirty="0" smtClean="0">
                <a:cs typeface="Times New Roman" pitchFamily="18" charset="0"/>
              </a:rPr>
              <a:t>Duality Rule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-324544" y="4440014"/>
            <a:ext cx="92890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eaLnBrk="1" hangingPunct="1"/>
            <a:r>
              <a:rPr lang="en-US" altLang="zh-CN" sz="3200" dirty="0" smtClean="0"/>
              <a:t>(3) If we apply the duality rule on a function twice, we will obtain the original function.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/>
      <p:bldP spid="44" grpId="0"/>
      <p:bldP spid="4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5" name="Rectangle 5"/>
          <p:cNvSpPr>
            <a:spLocks noChangeArrowheads="1"/>
          </p:cNvSpPr>
          <p:nvPr/>
        </p:nvSpPr>
        <p:spPr bwMode="auto">
          <a:xfrm>
            <a:off x="2555776" y="1404065"/>
            <a:ext cx="33650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A+BC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=(A+B)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·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(A+C)</a:t>
            </a:r>
          </a:p>
        </p:txBody>
      </p:sp>
      <p:sp>
        <p:nvSpPr>
          <p:cNvPr id="348166" name="Rectangle 6"/>
          <p:cNvSpPr>
            <a:spLocks noChangeArrowheads="1"/>
          </p:cNvSpPr>
          <p:nvPr/>
        </p:nvSpPr>
        <p:spPr bwMode="auto">
          <a:xfrm>
            <a:off x="2079270" y="2708920"/>
            <a:ext cx="59378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F</a:t>
            </a:r>
            <a:r>
              <a:rPr lang="en-US" altLang="zh-CN" sz="32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=A+BC      F</a:t>
            </a:r>
            <a:r>
              <a:rPr lang="en-US" altLang="zh-CN" sz="32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2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=(A+B)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·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(A+C)</a:t>
            </a:r>
          </a:p>
        </p:txBody>
      </p:sp>
      <p:sp>
        <p:nvSpPr>
          <p:cNvPr id="348167" name="Rectangle 7"/>
          <p:cNvSpPr>
            <a:spLocks noChangeArrowheads="1"/>
          </p:cNvSpPr>
          <p:nvPr/>
        </p:nvSpPr>
        <p:spPr bwMode="auto">
          <a:xfrm>
            <a:off x="1359190" y="3645024"/>
            <a:ext cx="74462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3200" dirty="0" smtClean="0">
                <a:effectLst/>
                <a:cs typeface="Times New Roman" pitchFamily="18" charset="0"/>
              </a:rPr>
              <a:t>Apply Duality Rule to get the dual function:</a:t>
            </a:r>
            <a:endParaRPr lang="zh-CN" altLang="en-US" sz="3200" dirty="0">
              <a:effectLst/>
              <a:cs typeface="Times New Roman" pitchFamily="18" charset="0"/>
            </a:endParaRPr>
          </a:p>
        </p:txBody>
      </p:sp>
      <p:sp>
        <p:nvSpPr>
          <p:cNvPr id="348168" name="Rectangle 8"/>
          <p:cNvSpPr>
            <a:spLocks noChangeArrowheads="1"/>
          </p:cNvSpPr>
          <p:nvPr/>
        </p:nvSpPr>
        <p:spPr bwMode="auto">
          <a:xfrm>
            <a:off x="1359190" y="4509120"/>
            <a:ext cx="68852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F</a:t>
            </a:r>
            <a:r>
              <a:rPr lang="en-US" altLang="zh-CN" sz="32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r>
              <a:rPr lang="en-US" altLang="zh-CN" sz="32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D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=A(B+C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)=AB+AC         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F</a:t>
            </a:r>
            <a:r>
              <a:rPr lang="en-US" altLang="zh-CN" sz="32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2</a:t>
            </a:r>
            <a:r>
              <a:rPr lang="en-US" altLang="zh-CN" sz="32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D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=AB+AC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348169" name="Rectangle 9"/>
          <p:cNvSpPr>
            <a:spLocks noChangeArrowheads="1"/>
          </p:cNvSpPr>
          <p:nvPr/>
        </p:nvSpPr>
        <p:spPr bwMode="auto">
          <a:xfrm>
            <a:off x="1359190" y="5373216"/>
            <a:ext cx="15504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F</a:t>
            </a:r>
            <a:r>
              <a:rPr lang="en-US" altLang="zh-CN" sz="32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r>
              <a:rPr lang="en-US" altLang="zh-CN" sz="32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D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= F</a:t>
            </a:r>
            <a:r>
              <a:rPr lang="en-US" altLang="zh-CN" sz="32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2</a:t>
            </a:r>
            <a:r>
              <a:rPr lang="en-US" altLang="zh-CN" sz="32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D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24</a:t>
            </a:fld>
            <a:endParaRPr lang="en-US" altLang="zh-CN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359190" y="2708920"/>
            <a:ext cx="7312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3200" dirty="0" smtClean="0">
                <a:cs typeface="Times New Roman" pitchFamily="18" charset="0"/>
              </a:rPr>
              <a:t>Let</a:t>
            </a:r>
            <a:endParaRPr lang="zh-CN" altLang="en-US" sz="3200" dirty="0"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55334" y="6156593"/>
            <a:ext cx="1277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F</a:t>
            </a:r>
            <a:r>
              <a:rPr lang="en-US" altLang="zh-CN" sz="32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=F</a:t>
            </a:r>
            <a:r>
              <a:rPr lang="en-US" altLang="zh-CN" sz="32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2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</a:t>
            </a:r>
            <a:endParaRPr lang="zh-CN" altLang="en-US" sz="3200" dirty="0"/>
          </a:p>
        </p:txBody>
      </p:sp>
      <p:sp>
        <p:nvSpPr>
          <p:cNvPr id="11" name="矩形 10"/>
          <p:cNvSpPr/>
          <p:nvPr/>
        </p:nvSpPr>
        <p:spPr>
          <a:xfrm>
            <a:off x="35497" y="44624"/>
            <a:ext cx="9361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FF66"/>
                </a:solidFill>
              </a:rPr>
              <a:t>Example:    Use </a:t>
            </a:r>
            <a:r>
              <a:rPr lang="en-US" altLang="zh-CN" dirty="0" smtClean="0">
                <a:solidFill>
                  <a:srgbClr val="FFFF66"/>
                </a:solidFill>
                <a:effectLst/>
                <a:cs typeface="Times New Roman" pitchFamily="18" charset="0"/>
              </a:rPr>
              <a:t>Duality Rule to p</a:t>
            </a:r>
            <a:r>
              <a:rPr lang="en-US" altLang="zh-CN" dirty="0" smtClean="0">
                <a:solidFill>
                  <a:srgbClr val="FFFF66"/>
                </a:solidFill>
              </a:rPr>
              <a:t>rove the distributive law of addition.</a:t>
            </a:r>
            <a:endParaRPr lang="zh-CN" altLang="en-US" dirty="0">
              <a:solidFill>
                <a:srgbClr val="FFFF66"/>
              </a:solidFill>
            </a:endParaRPr>
          </a:p>
        </p:txBody>
      </p:sp>
      <p:sp>
        <p:nvSpPr>
          <p:cNvPr id="12" name="Rectangle 1032"/>
          <p:cNvSpPr>
            <a:spLocks noChangeArrowheads="1"/>
          </p:cNvSpPr>
          <p:nvPr/>
        </p:nvSpPr>
        <p:spPr bwMode="auto">
          <a:xfrm>
            <a:off x="323528" y="2060848"/>
            <a:ext cx="12089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Proof: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87182" y="6156593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cs typeface="Times New Roman" pitchFamily="18" charset="0"/>
              </a:rPr>
              <a:t>Then,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8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6" grpId="0" build="p" autoUpdateAnimBg="0"/>
      <p:bldP spid="348167" grpId="0" build="p" autoUpdateAnimBg="0"/>
      <p:bldP spid="348168" grpId="0" build="p" autoUpdateAnimBg="0"/>
      <p:bldP spid="348169" grpId="0" build="p" autoUpdateAnimBg="0"/>
      <p:bldP spid="9" grpId="0" build="p" autoUpdateAnimBg="0"/>
      <p:bldP spid="10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39552" y="1556792"/>
            <a:ext cx="8604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FF00"/>
                </a:solidFill>
              </a:rPr>
              <a:t>separate</a:t>
            </a:r>
            <a:r>
              <a:rPr lang="en-US" altLang="zh-CN" sz="3200" dirty="0" smtClean="0"/>
              <a:t> a variable, e.g.,  </a:t>
            </a:r>
            <a:r>
              <a:rPr lang="en-US" altLang="zh-CN" sz="3200" dirty="0" smtClean="0">
                <a:solidFill>
                  <a:srgbClr val="FFFF00"/>
                </a:solidFill>
              </a:rPr>
              <a:t>   </a:t>
            </a:r>
            <a:r>
              <a:rPr lang="en-US" altLang="zh-CN" sz="3200" dirty="0" smtClean="0"/>
              <a:t>  from </a:t>
            </a:r>
            <a:r>
              <a:rPr lang="en-US" altLang="zh-CN" sz="3200" dirty="0" smtClean="0">
                <a:latin typeface="黑体" pitchFamily="2" charset="-122"/>
                <a:ea typeface="黑体" pitchFamily="2" charset="-122"/>
              </a:rPr>
              <a:t>F</a:t>
            </a:r>
            <a:r>
              <a:rPr lang="en-US" altLang="zh-CN" sz="3200" dirty="0" smtClean="0"/>
              <a:t> and </a:t>
            </a:r>
            <a:r>
              <a:rPr lang="en-US" altLang="zh-CN" sz="3200" dirty="0" smtClean="0">
                <a:solidFill>
                  <a:srgbClr val="FFFF00"/>
                </a:solidFill>
              </a:rPr>
              <a:t>expand</a:t>
            </a:r>
            <a:r>
              <a:rPr lang="en-US" altLang="zh-CN" sz="3200" dirty="0" smtClean="0"/>
              <a:t> </a:t>
            </a:r>
            <a:r>
              <a:rPr lang="en-US" altLang="zh-CN" sz="32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F</a:t>
            </a:r>
            <a:r>
              <a:rPr lang="en-US" altLang="zh-CN" sz="3200" dirty="0" smtClean="0"/>
              <a:t> as follows:</a:t>
            </a:r>
            <a:endParaRPr lang="en-US" altLang="zh-CN" sz="3200" dirty="0"/>
          </a:p>
        </p:txBody>
      </p:sp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0" y="152400"/>
            <a:ext cx="89644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effectLst/>
                <a:cs typeface="Times New Roman" pitchFamily="18" charset="0"/>
              </a:rPr>
              <a:t>(4) Expansion </a:t>
            </a:r>
            <a:r>
              <a:rPr lang="en-US" altLang="zh-CN" sz="3200" dirty="0">
                <a:effectLst/>
                <a:cs typeface="Times New Roman" pitchFamily="18" charset="0"/>
              </a:rPr>
              <a:t>Rule </a:t>
            </a:r>
            <a:r>
              <a:rPr lang="en-US" altLang="zh-CN" sz="3200" dirty="0" smtClean="0">
                <a:effectLst/>
                <a:cs typeface="Times New Roman" pitchFamily="18" charset="0"/>
              </a:rPr>
              <a:t>(we use it to simplify function.)</a:t>
            </a:r>
            <a:endParaRPr lang="en-US" altLang="zh-CN" sz="3200" dirty="0">
              <a:effectLst/>
              <a:cs typeface="Times New Roman" pitchFamily="18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662496" y="836614"/>
            <a:ext cx="4175129" cy="1263651"/>
            <a:chOff x="2937" y="527"/>
            <a:chExt cx="2630" cy="796"/>
          </a:xfrm>
        </p:grpSpPr>
        <p:sp>
          <p:nvSpPr>
            <p:cNvPr id="37898" name="Rectangle 5"/>
            <p:cNvSpPr>
              <a:spLocks noChangeArrowheads="1"/>
            </p:cNvSpPr>
            <p:nvPr/>
          </p:nvSpPr>
          <p:spPr bwMode="auto">
            <a:xfrm>
              <a:off x="3424" y="527"/>
              <a:ext cx="214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 smtClean="0">
                  <a:effectLst/>
                  <a:latin typeface="黑体" pitchFamily="49" charset="-122"/>
                </a:rPr>
                <a:t>F=f(X</a:t>
              </a:r>
              <a:r>
                <a:rPr lang="en-US" altLang="zh-CN" sz="3200" baseline="-25000" dirty="0" smtClean="0">
                  <a:effectLst/>
                  <a:latin typeface="黑体" pitchFamily="49" charset="-122"/>
                </a:rPr>
                <a:t>1</a:t>
              </a:r>
              <a:r>
                <a:rPr lang="en-US" altLang="zh-CN" sz="3200" dirty="0" smtClean="0">
                  <a:effectLst/>
                  <a:latin typeface="黑体" pitchFamily="49" charset="-122"/>
                </a:rPr>
                <a:t>,X</a:t>
              </a:r>
              <a:r>
                <a:rPr lang="en-US" altLang="zh-CN" sz="3200" baseline="-25000" dirty="0" smtClean="0">
                  <a:effectLst/>
                  <a:latin typeface="黑体" pitchFamily="49" charset="-122"/>
                </a:rPr>
                <a:t>2</a:t>
              </a:r>
              <a:r>
                <a:rPr lang="en-US" altLang="zh-CN" sz="3200" dirty="0">
                  <a:effectLst/>
                  <a:latin typeface="黑体" pitchFamily="49" charset="-122"/>
                </a:rPr>
                <a:t>,</a:t>
              </a:r>
              <a:r>
                <a:rPr lang="en-US" altLang="zh-CN" dirty="0">
                  <a:effectLst/>
                </a:rPr>
                <a:t>···</a:t>
              </a:r>
              <a:r>
                <a:rPr lang="en-US" altLang="zh-CN" sz="3200" dirty="0" err="1">
                  <a:effectLst/>
                  <a:latin typeface="黑体" pitchFamily="49" charset="-122"/>
                </a:rPr>
                <a:t>X</a:t>
              </a:r>
              <a:r>
                <a:rPr lang="en-US" altLang="zh-CN" sz="3200" baseline="-25000" dirty="0" err="1">
                  <a:effectLst/>
                  <a:latin typeface="黑体" pitchFamily="49" charset="-122"/>
                </a:rPr>
                <a:t>n</a:t>
              </a:r>
              <a:r>
                <a:rPr lang="en-US" altLang="zh-CN" sz="3200" dirty="0">
                  <a:effectLst/>
                  <a:latin typeface="黑体" pitchFamily="49" charset="-122"/>
                </a:rPr>
                <a:t>)</a:t>
              </a:r>
              <a:r>
                <a:rPr lang="zh-CN" altLang="en-US" sz="3200" dirty="0" smtClean="0">
                  <a:effectLst/>
                  <a:latin typeface="黑体" pitchFamily="49" charset="-122"/>
                </a:rPr>
                <a:t>，</a:t>
              </a:r>
              <a:endParaRPr lang="zh-CN" altLang="en-US" sz="3200" dirty="0">
                <a:effectLst/>
                <a:latin typeface="黑体" pitchFamily="49" charset="-122"/>
              </a:endParaRPr>
            </a:p>
          </p:txBody>
        </p:sp>
        <p:sp>
          <p:nvSpPr>
            <p:cNvPr id="37899" name="Rectangle 7"/>
            <p:cNvSpPr>
              <a:spLocks noChangeArrowheads="1"/>
            </p:cNvSpPr>
            <p:nvPr/>
          </p:nvSpPr>
          <p:spPr bwMode="auto">
            <a:xfrm>
              <a:off x="2937" y="955"/>
              <a:ext cx="3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 smtClean="0">
                  <a:solidFill>
                    <a:srgbClr val="FFFF00"/>
                  </a:solidFill>
                  <a:effectLst/>
                  <a:latin typeface="黑体" pitchFamily="49" charset="-122"/>
                </a:rPr>
                <a:t>X</a:t>
              </a:r>
              <a:r>
                <a:rPr lang="en-US" altLang="zh-CN" sz="3200" baseline="-25000" dirty="0" smtClean="0">
                  <a:solidFill>
                    <a:srgbClr val="FFFF00"/>
                  </a:solidFill>
                  <a:effectLst/>
                  <a:latin typeface="黑体" pitchFamily="49" charset="-122"/>
                </a:rPr>
                <a:t>1</a:t>
              </a:r>
              <a:endParaRPr lang="zh-CN" altLang="en-US" sz="3200" dirty="0">
                <a:solidFill>
                  <a:srgbClr val="FFFF00"/>
                </a:solidFill>
                <a:effectLst/>
                <a:latin typeface="黑体" pitchFamily="49" charset="-122"/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84215" y="3011341"/>
            <a:ext cx="7031040" cy="2001835"/>
            <a:chOff x="431" y="1797"/>
            <a:chExt cx="4429" cy="1261"/>
          </a:xfrm>
        </p:grpSpPr>
        <p:graphicFrame>
          <p:nvGraphicFramePr>
            <p:cNvPr id="37896" name="Object 8"/>
            <p:cNvGraphicFramePr>
              <a:graphicFrameLocks noChangeAspect="1"/>
            </p:cNvGraphicFramePr>
            <p:nvPr/>
          </p:nvGraphicFramePr>
          <p:xfrm>
            <a:off x="431" y="1797"/>
            <a:ext cx="2092" cy="362"/>
          </p:xfrm>
          <a:graphic>
            <a:graphicData uri="http://schemas.openxmlformats.org/presentationml/2006/ole">
              <p:oleObj spid="_x0000_s410626" name="公式" r:id="rId3" imgW="2083320" imgH="343080" progId="Equation.3">
                <p:embed/>
              </p:oleObj>
            </a:graphicData>
          </a:graphic>
        </p:graphicFrame>
        <p:graphicFrame>
          <p:nvGraphicFramePr>
            <p:cNvPr id="37897" name="Object 10"/>
            <p:cNvGraphicFramePr>
              <a:graphicFrameLocks noChangeAspect="1"/>
            </p:cNvGraphicFramePr>
            <p:nvPr/>
          </p:nvGraphicFramePr>
          <p:xfrm>
            <a:off x="662" y="2250"/>
            <a:ext cx="4198" cy="808"/>
          </p:xfrm>
          <a:graphic>
            <a:graphicData uri="http://schemas.openxmlformats.org/presentationml/2006/ole">
              <p:oleObj spid="_x0000_s410627" name="Equation" r:id="rId4" imgW="2819160" imgH="533160" progId="Equation.DSMT4">
                <p:embed/>
              </p:oleObj>
            </a:graphicData>
          </a:graphic>
        </p:graphicFrame>
      </p:grp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B1D6C-7F6C-417C-8B25-FB7ECD4580A4}" type="slidenum">
              <a:rPr lang="zh-CN" altLang="en-US" smtClean="0"/>
              <a:pPr>
                <a:defRPr/>
              </a:pPr>
              <a:t>25</a:t>
            </a:fld>
            <a:endParaRPr lang="en-US" altLang="zh-CN"/>
          </a:p>
        </p:txBody>
      </p:sp>
      <p:sp>
        <p:nvSpPr>
          <p:cNvPr id="14" name="矩形 13"/>
          <p:cNvSpPr/>
          <p:nvPr/>
        </p:nvSpPr>
        <p:spPr>
          <a:xfrm>
            <a:off x="539552" y="908720"/>
            <a:ext cx="45961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/>
              <a:t>If we have a logic function</a:t>
            </a:r>
            <a:endParaRPr lang="zh-CN" altLang="en-US" sz="3200" dirty="0"/>
          </a:p>
        </p:txBody>
      </p:sp>
      <p:sp>
        <p:nvSpPr>
          <p:cNvPr id="15" name="矩形 14"/>
          <p:cNvSpPr/>
          <p:nvPr/>
        </p:nvSpPr>
        <p:spPr>
          <a:xfrm>
            <a:off x="683568" y="5661248"/>
            <a:ext cx="6853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/>
              <a:t>Let                             to prove the above.</a:t>
            </a:r>
            <a:endParaRPr lang="zh-CN" altLang="en-US" sz="3200" dirty="0"/>
          </a:p>
        </p:txBody>
      </p:sp>
      <p:sp>
        <p:nvSpPr>
          <p:cNvPr id="16" name="矩形 15"/>
          <p:cNvSpPr/>
          <p:nvPr/>
        </p:nvSpPr>
        <p:spPr>
          <a:xfrm>
            <a:off x="1547664" y="5661248"/>
            <a:ext cx="25090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FF00"/>
                </a:solidFill>
                <a:effectLst/>
                <a:latin typeface="黑体" pitchFamily="49" charset="-122"/>
              </a:rPr>
              <a:t>X</a:t>
            </a:r>
            <a:r>
              <a:rPr lang="en-US" altLang="zh-CN" sz="3200" baseline="-25000" dirty="0" smtClean="0">
                <a:solidFill>
                  <a:srgbClr val="FFFF00"/>
                </a:solidFill>
                <a:effectLst/>
                <a:latin typeface="黑体" pitchFamily="49" charset="-122"/>
              </a:rPr>
              <a:t>1</a:t>
            </a:r>
            <a:r>
              <a:rPr lang="en-US" altLang="zh-CN" sz="3200" dirty="0" smtClean="0">
                <a:solidFill>
                  <a:srgbClr val="FFFF00"/>
                </a:solidFill>
                <a:effectLst/>
                <a:latin typeface="黑体" pitchFamily="49" charset="-122"/>
              </a:rPr>
              <a:t>=0 or X</a:t>
            </a:r>
            <a:r>
              <a:rPr lang="en-US" altLang="zh-CN" sz="3200" baseline="-25000" dirty="0" smtClean="0">
                <a:solidFill>
                  <a:srgbClr val="FFFF00"/>
                </a:solidFill>
                <a:effectLst/>
                <a:latin typeface="黑体" pitchFamily="49" charset="-122"/>
              </a:rPr>
              <a:t>1</a:t>
            </a:r>
            <a:r>
              <a:rPr lang="en-US" altLang="zh-CN" sz="3200" dirty="0" smtClean="0">
                <a:solidFill>
                  <a:srgbClr val="FFFF00"/>
                </a:solidFill>
                <a:effectLst/>
                <a:latin typeface="黑体" pitchFamily="49" charset="-122"/>
              </a:rPr>
              <a:t>=1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B1D6C-7F6C-417C-8B25-FB7ECD4580A4}" type="slidenum">
              <a:rPr lang="zh-CN" altLang="en-US" smtClean="0"/>
              <a:pPr>
                <a:defRPr/>
              </a:pPr>
              <a:t>26</a:t>
            </a:fld>
            <a:endParaRPr lang="en-US" altLang="zh-CN"/>
          </a:p>
        </p:txBody>
      </p:sp>
      <p:pic>
        <p:nvPicPr>
          <p:cNvPr id="498690" name="Picture 2" descr="E:\上课\数字逻辑设计（英文课）\whiteboard\Chapter Two - Logical Algebra(whiteboard)\chapter 2 logical algebra (1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67383"/>
            <a:ext cx="8048625" cy="393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B1D6C-7F6C-417C-8B25-FB7ECD4580A4}" type="slidenum">
              <a:rPr lang="zh-CN" altLang="en-US" smtClean="0"/>
              <a:pPr>
                <a:defRPr/>
              </a:pPr>
              <a:t>27</a:t>
            </a:fld>
            <a:endParaRPr lang="en-US" altLang="zh-CN"/>
          </a:p>
        </p:txBody>
      </p:sp>
      <p:pic>
        <p:nvPicPr>
          <p:cNvPr id="499714" name="Picture 2" descr="E:\上课\数字逻辑设计（英文课）\whiteboard\Chapter Two - Logical Algebra(whiteboard)\chapter 2 logical algebra (1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831" y="1340768"/>
            <a:ext cx="8048625" cy="393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5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539750" y="1125538"/>
          <a:ext cx="6119813" cy="704850"/>
        </p:xfrm>
        <a:graphic>
          <a:graphicData uri="http://schemas.openxmlformats.org/presentationml/2006/ole">
            <p:oleObj spid="_x0000_s411650" name="公式" r:id="rId4" imgW="3328200" imgH="355680" progId="Equation.3">
              <p:embed/>
            </p:oleObj>
          </a:graphicData>
        </a:graphic>
      </p:graphicFrame>
      <p:graphicFrame>
        <p:nvGraphicFramePr>
          <p:cNvPr id="38918" name="Object 7"/>
          <p:cNvGraphicFramePr>
            <a:graphicFrameLocks noChangeAspect="1"/>
          </p:cNvGraphicFramePr>
          <p:nvPr/>
        </p:nvGraphicFramePr>
        <p:xfrm>
          <a:off x="500063" y="2861642"/>
          <a:ext cx="7177088" cy="1428749"/>
        </p:xfrm>
        <a:graphic>
          <a:graphicData uri="http://schemas.openxmlformats.org/presentationml/2006/ole">
            <p:oleObj spid="_x0000_s411651" name="Equation" r:id="rId5" imgW="2603160" imgH="507960" progId="Equation.DSMT4">
              <p:embed/>
            </p:oleObj>
          </a:graphicData>
        </a:graphic>
      </p:graphicFrame>
      <p:graphicFrame>
        <p:nvGraphicFramePr>
          <p:cNvPr id="256011" name="Object 1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827088" y="4525342"/>
          <a:ext cx="6335712" cy="1893888"/>
        </p:xfrm>
        <a:graphic>
          <a:graphicData uri="http://schemas.openxmlformats.org/presentationml/2006/ole">
            <p:oleObj spid="_x0000_s411652" name="Equation" r:id="rId6" imgW="3506040" imgH="1028880" progId="Equation.DSMT4">
              <p:embed/>
            </p:oleObj>
          </a:graphicData>
        </a:graphic>
      </p:graphicFrame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2B3A0-2D12-4BCF-9512-D904A2B5670D}" type="slidenum">
              <a:rPr lang="zh-CN" altLang="en-US" smtClean="0"/>
              <a:pPr>
                <a:defRPr/>
              </a:pPr>
              <a:t>28</a:t>
            </a:fld>
            <a:endParaRPr lang="en-US" altLang="zh-CN"/>
          </a:p>
        </p:txBody>
      </p:sp>
      <p:sp>
        <p:nvSpPr>
          <p:cNvPr id="9" name="矩形 8"/>
          <p:cNvSpPr/>
          <p:nvPr/>
        </p:nvSpPr>
        <p:spPr>
          <a:xfrm>
            <a:off x="179512" y="260648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FF66"/>
                </a:solidFill>
              </a:rPr>
              <a:t>Example: Simplify logic function by expansion rule.</a:t>
            </a:r>
            <a:endParaRPr lang="zh-CN" altLang="en-US" sz="3200" dirty="0">
              <a:solidFill>
                <a:srgbClr val="FFFF6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5536" y="2204864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chemeClr val="tx2">
                    <a:lumMod val="75000"/>
                  </a:schemeClr>
                </a:solidFill>
              </a:rPr>
              <a:t>Solution</a:t>
            </a:r>
            <a:r>
              <a:rPr lang="en-US" altLang="zh-CN" sz="32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: (separate variable A)</a:t>
            </a:r>
            <a:endParaRPr lang="en-US" altLang="zh-CN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4"/>
          <p:cNvGrpSpPr/>
          <p:nvPr/>
        </p:nvGrpSpPr>
        <p:grpSpPr>
          <a:xfrm>
            <a:off x="6415088" y="2276872"/>
            <a:ext cx="2292350" cy="1047751"/>
            <a:chOff x="6415088" y="2813050"/>
            <a:chExt cx="2292350" cy="1047751"/>
          </a:xfrm>
        </p:grpSpPr>
        <p:sp>
          <p:nvSpPr>
            <p:cNvPr id="113" name="Oval 93"/>
            <p:cNvSpPr>
              <a:spLocks noChangeArrowheads="1"/>
            </p:cNvSpPr>
            <p:nvPr/>
          </p:nvSpPr>
          <p:spPr bwMode="auto">
            <a:xfrm>
              <a:off x="7939088" y="3270250"/>
              <a:ext cx="155575" cy="15716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3" name="组合 123"/>
            <p:cNvGrpSpPr/>
            <p:nvPr/>
          </p:nvGrpSpPr>
          <p:grpSpPr>
            <a:xfrm>
              <a:off x="7177088" y="3041650"/>
              <a:ext cx="768350" cy="630238"/>
              <a:chOff x="7177088" y="3041650"/>
              <a:chExt cx="768350" cy="630238"/>
            </a:xfrm>
          </p:grpSpPr>
          <p:sp>
            <p:nvSpPr>
              <p:cNvPr id="112" name="Arc 92"/>
              <p:cNvSpPr>
                <a:spLocks/>
              </p:cNvSpPr>
              <p:nvPr/>
            </p:nvSpPr>
            <p:spPr bwMode="auto">
              <a:xfrm>
                <a:off x="7558088" y="3041650"/>
                <a:ext cx="387350" cy="62865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79"/>
                  <a:gd name="T2" fmla="*/ 953 w 21600"/>
                  <a:gd name="T3" fmla="*/ 43179 h 43179"/>
                  <a:gd name="T4" fmla="*/ 0 w 21600"/>
                  <a:gd name="T5" fmla="*/ 21600 h 4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7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158"/>
                      <a:pt x="12500" y="42668"/>
                      <a:pt x="952" y="43178"/>
                    </a:cubicBezTo>
                  </a:path>
                  <a:path w="21600" h="4317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158"/>
                      <a:pt x="12500" y="42668"/>
                      <a:pt x="952" y="4317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14" name="Line 94"/>
              <p:cNvSpPr>
                <a:spLocks noChangeShapeType="1"/>
              </p:cNvSpPr>
              <p:nvPr/>
            </p:nvSpPr>
            <p:spPr bwMode="auto">
              <a:xfrm flipH="1">
                <a:off x="7177088" y="3041650"/>
                <a:ext cx="387350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15" name="Line 95"/>
              <p:cNvSpPr>
                <a:spLocks noChangeShapeType="1"/>
              </p:cNvSpPr>
              <p:nvPr/>
            </p:nvSpPr>
            <p:spPr bwMode="auto">
              <a:xfrm flipH="1">
                <a:off x="7177088" y="3651250"/>
                <a:ext cx="465138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16" name="Line 96"/>
              <p:cNvSpPr>
                <a:spLocks noChangeShapeType="1"/>
              </p:cNvSpPr>
              <p:nvPr/>
            </p:nvSpPr>
            <p:spPr bwMode="auto">
              <a:xfrm>
                <a:off x="7177088" y="3041650"/>
                <a:ext cx="1588" cy="6302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117" name="Line 97"/>
            <p:cNvSpPr>
              <a:spLocks noChangeShapeType="1"/>
            </p:cNvSpPr>
            <p:nvPr/>
          </p:nvSpPr>
          <p:spPr bwMode="auto">
            <a:xfrm flipH="1">
              <a:off x="6872288" y="3194050"/>
              <a:ext cx="309563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8" name="Line 98"/>
            <p:cNvSpPr>
              <a:spLocks noChangeShapeType="1"/>
            </p:cNvSpPr>
            <p:nvPr/>
          </p:nvSpPr>
          <p:spPr bwMode="auto">
            <a:xfrm flipH="1">
              <a:off x="6872288" y="3498850"/>
              <a:ext cx="309563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9" name="Line 99"/>
            <p:cNvSpPr>
              <a:spLocks noChangeShapeType="1"/>
            </p:cNvSpPr>
            <p:nvPr/>
          </p:nvSpPr>
          <p:spPr bwMode="auto">
            <a:xfrm>
              <a:off x="8091488" y="3346450"/>
              <a:ext cx="231775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" name="Rectangle 100"/>
            <p:cNvSpPr>
              <a:spLocks noChangeArrowheads="1"/>
            </p:cNvSpPr>
            <p:nvPr/>
          </p:nvSpPr>
          <p:spPr bwMode="auto">
            <a:xfrm>
              <a:off x="6415088" y="2813050"/>
              <a:ext cx="3873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A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21" name="Rectangle 101"/>
            <p:cNvSpPr>
              <a:spLocks noChangeArrowheads="1"/>
            </p:cNvSpPr>
            <p:nvPr/>
          </p:nvSpPr>
          <p:spPr bwMode="auto">
            <a:xfrm>
              <a:off x="6415088" y="3281363"/>
              <a:ext cx="3873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B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22" name="Rectangle 102"/>
            <p:cNvSpPr>
              <a:spLocks noChangeArrowheads="1"/>
            </p:cNvSpPr>
            <p:nvPr/>
          </p:nvSpPr>
          <p:spPr bwMode="auto">
            <a:xfrm>
              <a:off x="8320088" y="3052763"/>
              <a:ext cx="3873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F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</p:grpSp>
      <p:grpSp>
        <p:nvGrpSpPr>
          <p:cNvPr id="4" name="组合 76"/>
          <p:cNvGrpSpPr/>
          <p:nvPr/>
        </p:nvGrpSpPr>
        <p:grpSpPr>
          <a:xfrm>
            <a:off x="-32" y="2279650"/>
            <a:ext cx="4110070" cy="1189038"/>
            <a:chOff x="-32" y="2279650"/>
            <a:chExt cx="4110070" cy="1189038"/>
          </a:xfrm>
        </p:grpSpPr>
        <p:sp>
          <p:nvSpPr>
            <p:cNvPr id="92" name="Line 8"/>
            <p:cNvSpPr>
              <a:spLocks noChangeShapeType="1"/>
            </p:cNvSpPr>
            <p:nvPr/>
          </p:nvSpPr>
          <p:spPr bwMode="auto">
            <a:xfrm flipH="1">
              <a:off x="1919288" y="2965450"/>
              <a:ext cx="541338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4" name="Line 10"/>
            <p:cNvSpPr>
              <a:spLocks noChangeShapeType="1"/>
            </p:cNvSpPr>
            <p:nvPr/>
          </p:nvSpPr>
          <p:spPr bwMode="auto">
            <a:xfrm flipH="1">
              <a:off x="609568" y="2813050"/>
              <a:ext cx="541338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5" name="Line 11"/>
            <p:cNvSpPr>
              <a:spLocks noChangeShapeType="1"/>
            </p:cNvSpPr>
            <p:nvPr/>
          </p:nvSpPr>
          <p:spPr bwMode="auto">
            <a:xfrm flipH="1">
              <a:off x="609568" y="3117850"/>
              <a:ext cx="541338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6" name="Line 12"/>
            <p:cNvSpPr>
              <a:spLocks noChangeShapeType="1"/>
            </p:cNvSpPr>
            <p:nvPr/>
          </p:nvSpPr>
          <p:spPr bwMode="auto">
            <a:xfrm>
              <a:off x="3071802" y="2965450"/>
              <a:ext cx="38735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3" name="Rectangle 51"/>
            <p:cNvSpPr>
              <a:spLocks noChangeArrowheads="1"/>
            </p:cNvSpPr>
            <p:nvPr/>
          </p:nvSpPr>
          <p:spPr bwMode="auto">
            <a:xfrm>
              <a:off x="2909888" y="2290763"/>
              <a:ext cx="12001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effectLst/>
                  <a:latin typeface="黑体" pitchFamily="49" charset="-122"/>
                </a:rPr>
                <a:t>F＝AB</a:t>
              </a:r>
              <a:endParaRPr lang="zh-CN" altLang="en-US" sz="3200" dirty="0">
                <a:effectLst/>
                <a:latin typeface="黑体" pitchFamily="49" charset="-122"/>
              </a:endParaRPr>
            </a:p>
          </p:txBody>
        </p:sp>
        <p:sp>
          <p:nvSpPr>
            <p:cNvPr id="105" name="Rectangle 58"/>
            <p:cNvSpPr>
              <a:spLocks noChangeArrowheads="1"/>
            </p:cNvSpPr>
            <p:nvPr/>
          </p:nvSpPr>
          <p:spPr bwMode="auto">
            <a:xfrm>
              <a:off x="-32" y="2279650"/>
              <a:ext cx="7937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 A 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07" name="Rectangle 64"/>
            <p:cNvSpPr>
              <a:spLocks noChangeArrowheads="1"/>
            </p:cNvSpPr>
            <p:nvPr/>
          </p:nvSpPr>
          <p:spPr bwMode="auto">
            <a:xfrm>
              <a:off x="-32" y="2889250"/>
              <a:ext cx="5905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effectLst/>
                  <a:latin typeface="黑体" pitchFamily="49" charset="-122"/>
                </a:rPr>
                <a:t> B</a:t>
              </a:r>
              <a:endParaRPr lang="zh-CN" altLang="en-US" sz="3200" dirty="0">
                <a:effectLst/>
                <a:latin typeface="黑体" pitchFamily="49" charset="-122"/>
              </a:endParaRPr>
            </a:p>
          </p:txBody>
        </p:sp>
        <p:sp>
          <p:nvSpPr>
            <p:cNvPr id="109" name="Line 74"/>
            <p:cNvSpPr>
              <a:spLocks noChangeShapeType="1"/>
            </p:cNvSpPr>
            <p:nvPr/>
          </p:nvSpPr>
          <p:spPr bwMode="auto">
            <a:xfrm>
              <a:off x="3595688" y="2355850"/>
              <a:ext cx="465138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5" name="组合 124"/>
            <p:cNvGrpSpPr/>
            <p:nvPr/>
          </p:nvGrpSpPr>
          <p:grpSpPr>
            <a:xfrm>
              <a:off x="1142976" y="2639984"/>
              <a:ext cx="768350" cy="630238"/>
              <a:chOff x="7177088" y="3041650"/>
              <a:chExt cx="768350" cy="630238"/>
            </a:xfrm>
          </p:grpSpPr>
          <p:sp>
            <p:nvSpPr>
              <p:cNvPr id="126" name="Arc 92"/>
              <p:cNvSpPr>
                <a:spLocks/>
              </p:cNvSpPr>
              <p:nvPr/>
            </p:nvSpPr>
            <p:spPr bwMode="auto">
              <a:xfrm>
                <a:off x="7558088" y="3041650"/>
                <a:ext cx="387350" cy="62865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79"/>
                  <a:gd name="T2" fmla="*/ 953 w 21600"/>
                  <a:gd name="T3" fmla="*/ 43179 h 43179"/>
                  <a:gd name="T4" fmla="*/ 0 w 21600"/>
                  <a:gd name="T5" fmla="*/ 21600 h 4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7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158"/>
                      <a:pt x="12500" y="42668"/>
                      <a:pt x="952" y="43178"/>
                    </a:cubicBezTo>
                  </a:path>
                  <a:path w="21600" h="4317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158"/>
                      <a:pt x="12500" y="42668"/>
                      <a:pt x="952" y="4317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7" name="Line 94"/>
              <p:cNvSpPr>
                <a:spLocks noChangeShapeType="1"/>
              </p:cNvSpPr>
              <p:nvPr/>
            </p:nvSpPr>
            <p:spPr bwMode="auto">
              <a:xfrm flipH="1">
                <a:off x="7177088" y="3041650"/>
                <a:ext cx="387350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8" name="Line 95"/>
              <p:cNvSpPr>
                <a:spLocks noChangeShapeType="1"/>
              </p:cNvSpPr>
              <p:nvPr/>
            </p:nvSpPr>
            <p:spPr bwMode="auto">
              <a:xfrm flipH="1">
                <a:off x="7177088" y="3651250"/>
                <a:ext cx="465138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9" name="Line 96"/>
              <p:cNvSpPr>
                <a:spLocks noChangeShapeType="1"/>
              </p:cNvSpPr>
              <p:nvPr/>
            </p:nvSpPr>
            <p:spPr bwMode="auto">
              <a:xfrm>
                <a:off x="7177088" y="3041650"/>
                <a:ext cx="1588" cy="6302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130" name="AutoShape 36"/>
            <p:cNvSpPr>
              <a:spLocks noChangeArrowheads="1"/>
            </p:cNvSpPr>
            <p:nvPr/>
          </p:nvSpPr>
          <p:spPr bwMode="auto">
            <a:xfrm rot="5400000">
              <a:off x="2363773" y="2708269"/>
              <a:ext cx="649288" cy="519113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1" name="Oval 106"/>
            <p:cNvSpPr>
              <a:spLocks noChangeArrowheads="1"/>
            </p:cNvSpPr>
            <p:nvPr/>
          </p:nvSpPr>
          <p:spPr bwMode="auto">
            <a:xfrm>
              <a:off x="2920986" y="2867019"/>
              <a:ext cx="149225" cy="1619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6" name="组合 75"/>
          <p:cNvGrpSpPr/>
          <p:nvPr/>
        </p:nvGrpSpPr>
        <p:grpSpPr>
          <a:xfrm>
            <a:off x="6372200" y="4869160"/>
            <a:ext cx="2368550" cy="1093788"/>
            <a:chOff x="6419850" y="5435600"/>
            <a:chExt cx="2368550" cy="1093788"/>
          </a:xfrm>
        </p:grpSpPr>
        <p:sp>
          <p:nvSpPr>
            <p:cNvPr id="157" name="Arc 82"/>
            <p:cNvSpPr>
              <a:spLocks/>
            </p:cNvSpPr>
            <p:nvPr/>
          </p:nvSpPr>
          <p:spPr bwMode="auto">
            <a:xfrm>
              <a:off x="7158038" y="5661025"/>
              <a:ext cx="304800" cy="7620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091"/>
                <a:gd name="T2" fmla="*/ 2163 w 21600"/>
                <a:gd name="T3" fmla="*/ 43091 h 43091"/>
                <a:gd name="T4" fmla="*/ 0 w 21600"/>
                <a:gd name="T5" fmla="*/ 21600 h 4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09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91"/>
                    <a:pt x="13199" y="41980"/>
                    <a:pt x="2163" y="43091"/>
                  </a:cubicBezTo>
                </a:path>
                <a:path w="21600" h="4309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91"/>
                    <a:pt x="13199" y="41980"/>
                    <a:pt x="2163" y="4309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8" name="Arc 83"/>
            <p:cNvSpPr>
              <a:spLocks/>
            </p:cNvSpPr>
            <p:nvPr/>
          </p:nvSpPr>
          <p:spPr bwMode="auto">
            <a:xfrm>
              <a:off x="7165975" y="5664200"/>
              <a:ext cx="942975" cy="758825"/>
            </a:xfrm>
            <a:custGeom>
              <a:avLst/>
              <a:gdLst>
                <a:gd name="G0" fmla="+- 6502 0 0"/>
                <a:gd name="G1" fmla="+- 21600 0 0"/>
                <a:gd name="G2" fmla="+- 21600 0 0"/>
                <a:gd name="T0" fmla="*/ 0 w 28102"/>
                <a:gd name="T1" fmla="*/ 1002 h 43200"/>
                <a:gd name="T2" fmla="*/ 149 w 28102"/>
                <a:gd name="T3" fmla="*/ 42245 h 43200"/>
                <a:gd name="T4" fmla="*/ 6502 w 2810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102" h="43200" fill="none" extrusionOk="0">
                  <a:moveTo>
                    <a:pt x="-1" y="1001"/>
                  </a:moveTo>
                  <a:cubicBezTo>
                    <a:pt x="2103" y="337"/>
                    <a:pt x="4296" y="-1"/>
                    <a:pt x="6502" y="0"/>
                  </a:cubicBezTo>
                  <a:cubicBezTo>
                    <a:pt x="18431" y="0"/>
                    <a:pt x="28102" y="9670"/>
                    <a:pt x="28102" y="21600"/>
                  </a:cubicBezTo>
                  <a:cubicBezTo>
                    <a:pt x="28102" y="33529"/>
                    <a:pt x="18431" y="43200"/>
                    <a:pt x="6502" y="43200"/>
                  </a:cubicBezTo>
                  <a:cubicBezTo>
                    <a:pt x="4348" y="43200"/>
                    <a:pt x="2207" y="42877"/>
                    <a:pt x="149" y="42244"/>
                  </a:cubicBezTo>
                </a:path>
                <a:path w="28102" h="43200" stroke="0" extrusionOk="0">
                  <a:moveTo>
                    <a:pt x="-1" y="1001"/>
                  </a:moveTo>
                  <a:cubicBezTo>
                    <a:pt x="2103" y="337"/>
                    <a:pt x="4296" y="-1"/>
                    <a:pt x="6502" y="0"/>
                  </a:cubicBezTo>
                  <a:cubicBezTo>
                    <a:pt x="18431" y="0"/>
                    <a:pt x="28102" y="9670"/>
                    <a:pt x="28102" y="21600"/>
                  </a:cubicBezTo>
                  <a:cubicBezTo>
                    <a:pt x="28102" y="33529"/>
                    <a:pt x="18431" y="43200"/>
                    <a:pt x="6502" y="43200"/>
                  </a:cubicBezTo>
                  <a:cubicBezTo>
                    <a:pt x="4348" y="43200"/>
                    <a:pt x="2207" y="42877"/>
                    <a:pt x="149" y="42244"/>
                  </a:cubicBezTo>
                  <a:lnTo>
                    <a:pt x="6502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9" name="Line 84"/>
            <p:cNvSpPr>
              <a:spLocks noChangeShapeType="1"/>
            </p:cNvSpPr>
            <p:nvPr/>
          </p:nvSpPr>
          <p:spPr bwMode="auto">
            <a:xfrm flipH="1">
              <a:off x="6853238" y="5813425"/>
              <a:ext cx="533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0" name="Line 85"/>
            <p:cNvSpPr>
              <a:spLocks noChangeShapeType="1"/>
            </p:cNvSpPr>
            <p:nvPr/>
          </p:nvSpPr>
          <p:spPr bwMode="auto">
            <a:xfrm flipH="1">
              <a:off x="6853238" y="6194425"/>
              <a:ext cx="609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1" name="Line 86"/>
            <p:cNvSpPr>
              <a:spLocks noChangeShapeType="1"/>
            </p:cNvSpPr>
            <p:nvPr/>
          </p:nvSpPr>
          <p:spPr bwMode="auto">
            <a:xfrm>
              <a:off x="8232775" y="6045200"/>
              <a:ext cx="2444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2" name="Rectangle 87"/>
            <p:cNvSpPr>
              <a:spLocks noChangeArrowheads="1"/>
            </p:cNvSpPr>
            <p:nvPr/>
          </p:nvSpPr>
          <p:spPr bwMode="auto">
            <a:xfrm>
              <a:off x="6419850" y="5435600"/>
              <a:ext cx="3873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A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63" name="Rectangle 88"/>
            <p:cNvSpPr>
              <a:spLocks noChangeArrowheads="1"/>
            </p:cNvSpPr>
            <p:nvPr/>
          </p:nvSpPr>
          <p:spPr bwMode="auto">
            <a:xfrm>
              <a:off x="6472238" y="5949950"/>
              <a:ext cx="3873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B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64" name="Rectangle 89"/>
            <p:cNvSpPr>
              <a:spLocks noChangeArrowheads="1"/>
            </p:cNvSpPr>
            <p:nvPr/>
          </p:nvSpPr>
          <p:spPr bwMode="auto">
            <a:xfrm>
              <a:off x="8401050" y="5724525"/>
              <a:ext cx="3873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F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65" name="Oval 91"/>
            <p:cNvSpPr>
              <a:spLocks noChangeArrowheads="1"/>
            </p:cNvSpPr>
            <p:nvPr/>
          </p:nvSpPr>
          <p:spPr bwMode="auto">
            <a:xfrm>
              <a:off x="8080375" y="5969000"/>
              <a:ext cx="152400" cy="1524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7" name="组合 77"/>
          <p:cNvGrpSpPr/>
          <p:nvPr/>
        </p:nvGrpSpPr>
        <p:grpSpPr>
          <a:xfrm>
            <a:off x="55540" y="4949056"/>
            <a:ext cx="4237060" cy="1189038"/>
            <a:chOff x="55540" y="4445000"/>
            <a:chExt cx="4237060" cy="1189038"/>
          </a:xfrm>
        </p:grpSpPr>
        <p:sp>
          <p:nvSpPr>
            <p:cNvPr id="135" name="Line 15"/>
            <p:cNvSpPr>
              <a:spLocks noChangeShapeType="1"/>
            </p:cNvSpPr>
            <p:nvPr/>
          </p:nvSpPr>
          <p:spPr bwMode="auto">
            <a:xfrm flipH="1">
              <a:off x="1771650" y="5103813"/>
              <a:ext cx="533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6" name="Oval 16"/>
            <p:cNvSpPr>
              <a:spLocks noChangeArrowheads="1"/>
            </p:cNvSpPr>
            <p:nvPr/>
          </p:nvSpPr>
          <p:spPr bwMode="auto">
            <a:xfrm>
              <a:off x="2786050" y="5027613"/>
              <a:ext cx="152400" cy="1524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7" name="Line 17"/>
            <p:cNvSpPr>
              <a:spLocks noChangeShapeType="1"/>
            </p:cNvSpPr>
            <p:nvPr/>
          </p:nvSpPr>
          <p:spPr bwMode="auto">
            <a:xfrm flipH="1">
              <a:off x="588940" y="4951413"/>
              <a:ext cx="533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8" name="Line 18"/>
            <p:cNvSpPr>
              <a:spLocks noChangeShapeType="1"/>
            </p:cNvSpPr>
            <p:nvPr/>
          </p:nvSpPr>
          <p:spPr bwMode="auto">
            <a:xfrm flipH="1">
              <a:off x="588940" y="5256213"/>
              <a:ext cx="533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9" name="Line 19"/>
            <p:cNvSpPr>
              <a:spLocks noChangeShapeType="1"/>
            </p:cNvSpPr>
            <p:nvPr/>
          </p:nvSpPr>
          <p:spPr bwMode="auto">
            <a:xfrm>
              <a:off x="2928926" y="5103813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6" name="Rectangle 49"/>
            <p:cNvSpPr>
              <a:spLocks noChangeArrowheads="1"/>
            </p:cNvSpPr>
            <p:nvPr/>
          </p:nvSpPr>
          <p:spPr bwMode="auto">
            <a:xfrm>
              <a:off x="969940" y="4810125"/>
              <a:ext cx="3873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 </a:t>
              </a:r>
            </a:p>
          </p:txBody>
        </p:sp>
        <p:sp>
          <p:nvSpPr>
            <p:cNvPr id="148" name="Rectangle 56"/>
            <p:cNvSpPr>
              <a:spLocks noChangeArrowheads="1"/>
            </p:cNvSpPr>
            <p:nvPr/>
          </p:nvSpPr>
          <p:spPr bwMode="auto">
            <a:xfrm>
              <a:off x="2686050" y="4505325"/>
              <a:ext cx="16065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effectLst/>
                  <a:latin typeface="黑体" pitchFamily="49" charset="-122"/>
                </a:rPr>
                <a:t>F＝A＋B</a:t>
              </a:r>
              <a:endParaRPr lang="zh-CN" altLang="en-US" sz="3200" dirty="0">
                <a:effectLst/>
                <a:latin typeface="黑体" pitchFamily="49" charset="-122"/>
              </a:endParaRPr>
            </a:p>
          </p:txBody>
        </p:sp>
        <p:sp>
          <p:nvSpPr>
            <p:cNvPr id="149" name="Rectangle 59"/>
            <p:cNvSpPr>
              <a:spLocks noChangeArrowheads="1"/>
            </p:cNvSpPr>
            <p:nvPr/>
          </p:nvSpPr>
          <p:spPr bwMode="auto">
            <a:xfrm>
              <a:off x="55540" y="4445000"/>
              <a:ext cx="7937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 A 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51" name="Rectangle 66"/>
            <p:cNvSpPr>
              <a:spLocks noChangeArrowheads="1"/>
            </p:cNvSpPr>
            <p:nvPr/>
          </p:nvSpPr>
          <p:spPr bwMode="auto">
            <a:xfrm>
              <a:off x="55540" y="5054600"/>
              <a:ext cx="5905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 B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54" name="Line 75"/>
            <p:cNvSpPr>
              <a:spLocks noChangeShapeType="1"/>
            </p:cNvSpPr>
            <p:nvPr/>
          </p:nvSpPr>
          <p:spPr bwMode="auto">
            <a:xfrm>
              <a:off x="3371850" y="4597400"/>
              <a:ext cx="838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6" name="AutoShape 36"/>
            <p:cNvSpPr>
              <a:spLocks noChangeArrowheads="1"/>
            </p:cNvSpPr>
            <p:nvPr/>
          </p:nvSpPr>
          <p:spPr bwMode="auto">
            <a:xfrm rot="5400000">
              <a:off x="2220896" y="4851410"/>
              <a:ext cx="649288" cy="519113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8" name="组合 169"/>
            <p:cNvGrpSpPr/>
            <p:nvPr/>
          </p:nvGrpSpPr>
          <p:grpSpPr>
            <a:xfrm>
              <a:off x="835006" y="4714884"/>
              <a:ext cx="950912" cy="762000"/>
              <a:chOff x="4643438" y="5813425"/>
              <a:chExt cx="950912" cy="762000"/>
            </a:xfrm>
          </p:grpSpPr>
          <p:sp>
            <p:nvSpPr>
              <p:cNvPr id="168" name="Arc 82"/>
              <p:cNvSpPr>
                <a:spLocks/>
              </p:cNvSpPr>
              <p:nvPr/>
            </p:nvSpPr>
            <p:spPr bwMode="auto">
              <a:xfrm>
                <a:off x="4643438" y="5813425"/>
                <a:ext cx="304800" cy="7620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91"/>
                  <a:gd name="T2" fmla="*/ 2163 w 21600"/>
                  <a:gd name="T3" fmla="*/ 43091 h 43091"/>
                  <a:gd name="T4" fmla="*/ 0 w 21600"/>
                  <a:gd name="T5" fmla="*/ 21600 h 430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91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91"/>
                      <a:pt x="13199" y="41980"/>
                      <a:pt x="2163" y="43091"/>
                    </a:cubicBezTo>
                  </a:path>
                  <a:path w="21600" h="43091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91"/>
                      <a:pt x="13199" y="41980"/>
                      <a:pt x="2163" y="4309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69" name="Arc 83"/>
              <p:cNvSpPr>
                <a:spLocks/>
              </p:cNvSpPr>
              <p:nvPr/>
            </p:nvSpPr>
            <p:spPr bwMode="auto">
              <a:xfrm>
                <a:off x="4651375" y="5816600"/>
                <a:ext cx="942975" cy="758825"/>
              </a:xfrm>
              <a:custGeom>
                <a:avLst/>
                <a:gdLst>
                  <a:gd name="G0" fmla="+- 6502 0 0"/>
                  <a:gd name="G1" fmla="+- 21600 0 0"/>
                  <a:gd name="G2" fmla="+- 21600 0 0"/>
                  <a:gd name="T0" fmla="*/ 0 w 28102"/>
                  <a:gd name="T1" fmla="*/ 1002 h 43200"/>
                  <a:gd name="T2" fmla="*/ 149 w 28102"/>
                  <a:gd name="T3" fmla="*/ 42245 h 43200"/>
                  <a:gd name="T4" fmla="*/ 6502 w 28102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102" h="43200" fill="none" extrusionOk="0">
                    <a:moveTo>
                      <a:pt x="-1" y="1001"/>
                    </a:moveTo>
                    <a:cubicBezTo>
                      <a:pt x="2103" y="337"/>
                      <a:pt x="4296" y="-1"/>
                      <a:pt x="6502" y="0"/>
                    </a:cubicBezTo>
                    <a:cubicBezTo>
                      <a:pt x="18431" y="0"/>
                      <a:pt x="28102" y="9670"/>
                      <a:pt x="28102" y="21600"/>
                    </a:cubicBezTo>
                    <a:cubicBezTo>
                      <a:pt x="28102" y="33529"/>
                      <a:pt x="18431" y="43200"/>
                      <a:pt x="6502" y="43200"/>
                    </a:cubicBezTo>
                    <a:cubicBezTo>
                      <a:pt x="4348" y="43200"/>
                      <a:pt x="2207" y="42877"/>
                      <a:pt x="149" y="42244"/>
                    </a:cubicBezTo>
                  </a:path>
                  <a:path w="28102" h="43200" stroke="0" extrusionOk="0">
                    <a:moveTo>
                      <a:pt x="-1" y="1001"/>
                    </a:moveTo>
                    <a:cubicBezTo>
                      <a:pt x="2103" y="337"/>
                      <a:pt x="4296" y="-1"/>
                      <a:pt x="6502" y="0"/>
                    </a:cubicBezTo>
                    <a:cubicBezTo>
                      <a:pt x="18431" y="0"/>
                      <a:pt x="28102" y="9670"/>
                      <a:pt x="28102" y="21600"/>
                    </a:cubicBezTo>
                    <a:cubicBezTo>
                      <a:pt x="28102" y="33529"/>
                      <a:pt x="18431" y="43200"/>
                      <a:pt x="6502" y="43200"/>
                    </a:cubicBezTo>
                    <a:cubicBezTo>
                      <a:pt x="4348" y="43200"/>
                      <a:pt x="2207" y="42877"/>
                      <a:pt x="149" y="42244"/>
                    </a:cubicBezTo>
                    <a:lnTo>
                      <a:pt x="6502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9884"/>
            <a:ext cx="8943975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.2.3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Compound Functions</a:t>
            </a:r>
            <a:endParaRPr lang="zh-CN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灯片编号占位符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29</a:t>
            </a:fld>
            <a:endParaRPr lang="en-US" altLang="zh-CN"/>
          </a:p>
        </p:txBody>
      </p:sp>
      <p:sp>
        <p:nvSpPr>
          <p:cNvPr id="61" name="矩形 60"/>
          <p:cNvSpPr/>
          <p:nvPr/>
        </p:nvSpPr>
        <p:spPr>
          <a:xfrm>
            <a:off x="323528" y="1486525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NAND</a:t>
            </a:r>
            <a:endParaRPr lang="zh-CN" altLang="en-US" dirty="0"/>
          </a:p>
        </p:txBody>
      </p:sp>
      <p:sp>
        <p:nvSpPr>
          <p:cNvPr id="62" name="矩形 61"/>
          <p:cNvSpPr/>
          <p:nvPr/>
        </p:nvSpPr>
        <p:spPr>
          <a:xfrm>
            <a:off x="395536" y="4221088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NOR</a:t>
            </a:r>
            <a:endParaRPr lang="zh-CN" altLang="en-US" dirty="0"/>
          </a:p>
        </p:txBody>
      </p:sp>
      <p:sp>
        <p:nvSpPr>
          <p:cNvPr id="64" name="右箭头 63"/>
          <p:cNvSpPr/>
          <p:nvPr/>
        </p:nvSpPr>
        <p:spPr bwMode="auto">
          <a:xfrm>
            <a:off x="4716016" y="2780928"/>
            <a:ext cx="1152128" cy="432048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65" name="右箭头 64"/>
          <p:cNvSpPr/>
          <p:nvPr/>
        </p:nvSpPr>
        <p:spPr bwMode="auto">
          <a:xfrm>
            <a:off x="4716016" y="5157192"/>
            <a:ext cx="1152128" cy="432048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5292080" y="1052736"/>
            <a:ext cx="36856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effectLst/>
                <a:cs typeface="Times New Roman" pitchFamily="18" charset="0"/>
              </a:rPr>
              <a:t>Logic gate</a:t>
            </a:r>
          </a:p>
          <a:p>
            <a:r>
              <a:rPr lang="en-US" altLang="zh-CN" dirty="0" smtClean="0">
                <a:effectLst/>
                <a:cs typeface="Times New Roman" pitchFamily="18" charset="0"/>
              </a:rPr>
              <a:t>(hardware symbol)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  <p:sp>
        <p:nvSpPr>
          <p:cNvPr id="10" name="矩形 9"/>
          <p:cNvSpPr/>
          <p:nvPr/>
        </p:nvSpPr>
        <p:spPr>
          <a:xfrm>
            <a:off x="720080" y="2348880"/>
            <a:ext cx="81003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 smtClean="0">
                <a:solidFill>
                  <a:srgbClr val="FFFF00"/>
                </a:solidFill>
              </a:rPr>
              <a:t>and</a:t>
            </a:r>
            <a:r>
              <a:rPr lang="en-US" altLang="zh-CN" dirty="0" smtClean="0"/>
              <a:t>:       logical multiplication</a:t>
            </a:r>
          </a:p>
          <a:p>
            <a:pPr>
              <a:lnSpc>
                <a:spcPct val="200000"/>
              </a:lnSpc>
            </a:pPr>
            <a:r>
              <a:rPr lang="en-US" altLang="zh-CN" dirty="0" smtClean="0">
                <a:solidFill>
                  <a:srgbClr val="FFFF00"/>
                </a:solidFill>
              </a:rPr>
              <a:t>or</a:t>
            </a:r>
            <a:r>
              <a:rPr lang="en-US" altLang="zh-CN" dirty="0" smtClean="0"/>
              <a:t>:         logical addition</a:t>
            </a:r>
          </a:p>
          <a:p>
            <a:pPr>
              <a:lnSpc>
                <a:spcPct val="200000"/>
              </a:lnSpc>
            </a:pPr>
            <a:r>
              <a:rPr lang="en-US" altLang="zh-CN" dirty="0" smtClean="0">
                <a:solidFill>
                  <a:srgbClr val="FFFF00"/>
                </a:solidFill>
              </a:rPr>
              <a:t>not</a:t>
            </a:r>
            <a:r>
              <a:rPr lang="en-US" altLang="zh-CN" dirty="0" smtClean="0"/>
              <a:t>:       logical inverter</a:t>
            </a:r>
            <a:endParaRPr lang="en-US" altLang="zh-CN" dirty="0" smtClean="0">
              <a:effectLst/>
              <a:cs typeface="Times New Roman" pitchFamily="18" charset="0"/>
            </a:endParaRP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0" y="182250"/>
            <a:ext cx="894397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defRPr/>
            </a:pPr>
            <a:r>
              <a:rPr lang="zh-CN" alt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2</a:t>
            </a:r>
            <a:r>
              <a:rPr lang="zh-CN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.</a:t>
            </a:r>
            <a:r>
              <a:rPr lang="zh-CN" alt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1 </a:t>
            </a:r>
            <a:r>
              <a:rPr lang="en-US" altLang="zh-CN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Three basic functions of </a:t>
            </a:r>
          </a:p>
          <a:p>
            <a:pPr>
              <a:defRPr/>
            </a:pPr>
            <a:r>
              <a:rPr lang="en-US" altLang="zh-CN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      logical algebra</a:t>
            </a:r>
            <a:endParaRPr lang="zh-CN" alt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0" y="228600"/>
            <a:ext cx="8915400" cy="6629400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endParaRPr lang="en-US" altLang="zh-CN" sz="28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endParaRPr lang="zh-CN" altLang="en-US" dirty="0" smtClean="0"/>
          </a:p>
        </p:txBody>
      </p:sp>
      <p:sp>
        <p:nvSpPr>
          <p:cNvPr id="120901" name="Line 69"/>
          <p:cNvSpPr>
            <a:spLocks noChangeShapeType="1"/>
          </p:cNvSpPr>
          <p:nvPr/>
        </p:nvSpPr>
        <p:spPr bwMode="auto">
          <a:xfrm>
            <a:off x="5715000" y="2344546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2" name="组合 105"/>
          <p:cNvGrpSpPr/>
          <p:nvPr/>
        </p:nvGrpSpPr>
        <p:grpSpPr>
          <a:xfrm>
            <a:off x="4953000" y="4354513"/>
            <a:ext cx="3875088" cy="2027237"/>
            <a:chOff x="4953000" y="4354513"/>
            <a:chExt cx="3875088" cy="2027237"/>
          </a:xfrm>
        </p:grpSpPr>
        <p:sp>
          <p:nvSpPr>
            <p:cNvPr id="120902" name="Arc 70"/>
            <p:cNvSpPr>
              <a:spLocks/>
            </p:cNvSpPr>
            <p:nvPr/>
          </p:nvSpPr>
          <p:spPr bwMode="auto">
            <a:xfrm>
              <a:off x="6096000" y="4572000"/>
              <a:ext cx="381000" cy="60801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904" name="Line 72"/>
            <p:cNvSpPr>
              <a:spLocks noChangeShapeType="1"/>
            </p:cNvSpPr>
            <p:nvPr/>
          </p:nvSpPr>
          <p:spPr bwMode="auto">
            <a:xfrm flipH="1">
              <a:off x="5715000" y="4572000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905" name="Line 73"/>
            <p:cNvSpPr>
              <a:spLocks noChangeShapeType="1"/>
            </p:cNvSpPr>
            <p:nvPr/>
          </p:nvSpPr>
          <p:spPr bwMode="auto">
            <a:xfrm flipH="1">
              <a:off x="5715000" y="5181600"/>
              <a:ext cx="45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906" name="Line 74"/>
            <p:cNvSpPr>
              <a:spLocks noChangeShapeType="1"/>
            </p:cNvSpPr>
            <p:nvPr/>
          </p:nvSpPr>
          <p:spPr bwMode="auto">
            <a:xfrm>
              <a:off x="5715000" y="4572000"/>
              <a:ext cx="0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907" name="Line 75"/>
            <p:cNvSpPr>
              <a:spLocks noChangeShapeType="1"/>
            </p:cNvSpPr>
            <p:nvPr/>
          </p:nvSpPr>
          <p:spPr bwMode="auto">
            <a:xfrm flipH="1">
              <a:off x="5410200" y="4724400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908" name="Line 76"/>
            <p:cNvSpPr>
              <a:spLocks noChangeShapeType="1"/>
            </p:cNvSpPr>
            <p:nvPr/>
          </p:nvSpPr>
          <p:spPr bwMode="auto">
            <a:xfrm flipH="1">
              <a:off x="5410200" y="5029200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909" name="Line 77"/>
            <p:cNvSpPr>
              <a:spLocks noChangeShapeType="1"/>
            </p:cNvSpPr>
            <p:nvPr/>
          </p:nvSpPr>
          <p:spPr bwMode="auto">
            <a:xfrm>
              <a:off x="6477000" y="4876800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1026" name="Rectangle 78"/>
            <p:cNvSpPr>
              <a:spLocks noChangeArrowheads="1"/>
            </p:cNvSpPr>
            <p:nvPr/>
          </p:nvSpPr>
          <p:spPr bwMode="auto">
            <a:xfrm>
              <a:off x="4953000" y="4354513"/>
              <a:ext cx="38735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A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41027" name="Rectangle 79"/>
            <p:cNvSpPr>
              <a:spLocks noChangeArrowheads="1"/>
            </p:cNvSpPr>
            <p:nvPr/>
          </p:nvSpPr>
          <p:spPr bwMode="auto">
            <a:xfrm>
              <a:off x="4953000" y="4811713"/>
              <a:ext cx="38735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B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41028" name="Rectangle 80"/>
            <p:cNvSpPr>
              <a:spLocks noChangeArrowheads="1"/>
            </p:cNvSpPr>
            <p:nvPr/>
          </p:nvSpPr>
          <p:spPr bwMode="auto">
            <a:xfrm>
              <a:off x="8458200" y="4724400"/>
              <a:ext cx="369888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2800">
                  <a:effectLst/>
                  <a:latin typeface="Tahoma" pitchFamily="34" charset="0"/>
                  <a:ea typeface="宋体" pitchFamily="2" charset="-122"/>
                </a:rPr>
                <a:t>F</a:t>
              </a:r>
              <a:endParaRPr lang="zh-CN" altLang="en-US" sz="2800">
                <a:effectLst/>
                <a:latin typeface="Tahoma" pitchFamily="34" charset="0"/>
                <a:ea typeface="宋体" pitchFamily="2" charset="-122"/>
              </a:endParaRPr>
            </a:p>
          </p:txBody>
        </p:sp>
        <p:sp>
          <p:nvSpPr>
            <p:cNvPr id="120913" name="Arc 81"/>
            <p:cNvSpPr>
              <a:spLocks/>
            </p:cNvSpPr>
            <p:nvPr/>
          </p:nvSpPr>
          <p:spPr bwMode="auto">
            <a:xfrm>
              <a:off x="6096000" y="5562600"/>
              <a:ext cx="381000" cy="60801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915" name="Line 83"/>
            <p:cNvSpPr>
              <a:spLocks noChangeShapeType="1"/>
            </p:cNvSpPr>
            <p:nvPr/>
          </p:nvSpPr>
          <p:spPr bwMode="auto">
            <a:xfrm flipH="1">
              <a:off x="5715000" y="5562600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916" name="Line 84"/>
            <p:cNvSpPr>
              <a:spLocks noChangeShapeType="1"/>
            </p:cNvSpPr>
            <p:nvPr/>
          </p:nvSpPr>
          <p:spPr bwMode="auto">
            <a:xfrm flipH="1">
              <a:off x="5715000" y="6172200"/>
              <a:ext cx="45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917" name="Line 85"/>
            <p:cNvSpPr>
              <a:spLocks noChangeShapeType="1"/>
            </p:cNvSpPr>
            <p:nvPr/>
          </p:nvSpPr>
          <p:spPr bwMode="auto">
            <a:xfrm>
              <a:off x="5715000" y="5562600"/>
              <a:ext cx="0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918" name="Line 86"/>
            <p:cNvSpPr>
              <a:spLocks noChangeShapeType="1"/>
            </p:cNvSpPr>
            <p:nvPr/>
          </p:nvSpPr>
          <p:spPr bwMode="auto">
            <a:xfrm flipH="1">
              <a:off x="5410200" y="5715000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919" name="Line 87"/>
            <p:cNvSpPr>
              <a:spLocks noChangeShapeType="1"/>
            </p:cNvSpPr>
            <p:nvPr/>
          </p:nvSpPr>
          <p:spPr bwMode="auto">
            <a:xfrm flipH="1">
              <a:off x="5410200" y="6019800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920" name="Line 88"/>
            <p:cNvSpPr>
              <a:spLocks noChangeShapeType="1"/>
            </p:cNvSpPr>
            <p:nvPr/>
          </p:nvSpPr>
          <p:spPr bwMode="auto">
            <a:xfrm>
              <a:off x="6477000" y="5867400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1036" name="Rectangle 89"/>
            <p:cNvSpPr>
              <a:spLocks noChangeArrowheads="1"/>
            </p:cNvSpPr>
            <p:nvPr/>
          </p:nvSpPr>
          <p:spPr bwMode="auto">
            <a:xfrm>
              <a:off x="4953000" y="5345113"/>
              <a:ext cx="38735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C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41037" name="Rectangle 90"/>
            <p:cNvSpPr>
              <a:spLocks noChangeArrowheads="1"/>
            </p:cNvSpPr>
            <p:nvPr/>
          </p:nvSpPr>
          <p:spPr bwMode="auto">
            <a:xfrm>
              <a:off x="4953000" y="5802313"/>
              <a:ext cx="38735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D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20923" name="Arc 91"/>
            <p:cNvSpPr>
              <a:spLocks/>
            </p:cNvSpPr>
            <p:nvPr/>
          </p:nvSpPr>
          <p:spPr bwMode="auto">
            <a:xfrm>
              <a:off x="7383463" y="4949825"/>
              <a:ext cx="304800" cy="7620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091"/>
                <a:gd name="T2" fmla="*/ 2163 w 21600"/>
                <a:gd name="T3" fmla="*/ 43091 h 43091"/>
                <a:gd name="T4" fmla="*/ 0 w 21600"/>
                <a:gd name="T5" fmla="*/ 21600 h 4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09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91"/>
                    <a:pt x="13199" y="41980"/>
                    <a:pt x="2163" y="43091"/>
                  </a:cubicBezTo>
                </a:path>
                <a:path w="21600" h="4309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91"/>
                    <a:pt x="13199" y="41980"/>
                    <a:pt x="2163" y="4309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924" name="Arc 92"/>
            <p:cNvSpPr>
              <a:spLocks/>
            </p:cNvSpPr>
            <p:nvPr/>
          </p:nvSpPr>
          <p:spPr bwMode="auto">
            <a:xfrm>
              <a:off x="7391400" y="4953000"/>
              <a:ext cx="942975" cy="758825"/>
            </a:xfrm>
            <a:custGeom>
              <a:avLst/>
              <a:gdLst>
                <a:gd name="G0" fmla="+- 6502 0 0"/>
                <a:gd name="G1" fmla="+- 21600 0 0"/>
                <a:gd name="G2" fmla="+- 21600 0 0"/>
                <a:gd name="T0" fmla="*/ 0 w 28102"/>
                <a:gd name="T1" fmla="*/ 1002 h 43200"/>
                <a:gd name="T2" fmla="*/ 149 w 28102"/>
                <a:gd name="T3" fmla="*/ 42245 h 43200"/>
                <a:gd name="T4" fmla="*/ 6502 w 2810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102" h="43200" fill="none" extrusionOk="0">
                  <a:moveTo>
                    <a:pt x="-1" y="1001"/>
                  </a:moveTo>
                  <a:cubicBezTo>
                    <a:pt x="2103" y="337"/>
                    <a:pt x="4296" y="-1"/>
                    <a:pt x="6502" y="0"/>
                  </a:cubicBezTo>
                  <a:cubicBezTo>
                    <a:pt x="18431" y="0"/>
                    <a:pt x="28102" y="9670"/>
                    <a:pt x="28102" y="21600"/>
                  </a:cubicBezTo>
                  <a:cubicBezTo>
                    <a:pt x="28102" y="33529"/>
                    <a:pt x="18431" y="43200"/>
                    <a:pt x="6502" y="43200"/>
                  </a:cubicBezTo>
                  <a:cubicBezTo>
                    <a:pt x="4348" y="43200"/>
                    <a:pt x="2207" y="42877"/>
                    <a:pt x="149" y="42244"/>
                  </a:cubicBezTo>
                </a:path>
                <a:path w="28102" h="43200" stroke="0" extrusionOk="0">
                  <a:moveTo>
                    <a:pt x="-1" y="1001"/>
                  </a:moveTo>
                  <a:cubicBezTo>
                    <a:pt x="2103" y="337"/>
                    <a:pt x="4296" y="-1"/>
                    <a:pt x="6502" y="0"/>
                  </a:cubicBezTo>
                  <a:cubicBezTo>
                    <a:pt x="18431" y="0"/>
                    <a:pt x="28102" y="9670"/>
                    <a:pt x="28102" y="21600"/>
                  </a:cubicBezTo>
                  <a:cubicBezTo>
                    <a:pt x="28102" y="33529"/>
                    <a:pt x="18431" y="43200"/>
                    <a:pt x="6502" y="43200"/>
                  </a:cubicBezTo>
                  <a:cubicBezTo>
                    <a:pt x="4348" y="43200"/>
                    <a:pt x="2207" y="42877"/>
                    <a:pt x="149" y="42244"/>
                  </a:cubicBezTo>
                  <a:lnTo>
                    <a:pt x="6502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925" name="Line 93"/>
            <p:cNvSpPr>
              <a:spLocks noChangeShapeType="1"/>
            </p:cNvSpPr>
            <p:nvPr/>
          </p:nvSpPr>
          <p:spPr bwMode="auto">
            <a:xfrm flipH="1">
              <a:off x="6858000" y="5102225"/>
              <a:ext cx="7540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926" name="Line 94"/>
            <p:cNvSpPr>
              <a:spLocks noChangeShapeType="1"/>
            </p:cNvSpPr>
            <p:nvPr/>
          </p:nvSpPr>
          <p:spPr bwMode="auto">
            <a:xfrm flipH="1">
              <a:off x="6858000" y="5483225"/>
              <a:ext cx="8302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927" name="Line 95"/>
            <p:cNvSpPr>
              <a:spLocks noChangeShapeType="1"/>
            </p:cNvSpPr>
            <p:nvPr/>
          </p:nvSpPr>
          <p:spPr bwMode="auto">
            <a:xfrm>
              <a:off x="8458200" y="5334000"/>
              <a:ext cx="2444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930" name="Oval 98"/>
            <p:cNvSpPr>
              <a:spLocks noChangeArrowheads="1"/>
            </p:cNvSpPr>
            <p:nvPr/>
          </p:nvSpPr>
          <p:spPr bwMode="auto">
            <a:xfrm>
              <a:off x="8305800" y="5257800"/>
              <a:ext cx="152400" cy="1524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931" name="Line 99"/>
            <p:cNvSpPr>
              <a:spLocks noChangeShapeType="1"/>
            </p:cNvSpPr>
            <p:nvPr/>
          </p:nvSpPr>
          <p:spPr bwMode="auto">
            <a:xfrm>
              <a:off x="6858000" y="48768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932" name="Line 100"/>
            <p:cNvSpPr>
              <a:spLocks noChangeShapeType="1"/>
            </p:cNvSpPr>
            <p:nvPr/>
          </p:nvSpPr>
          <p:spPr bwMode="auto">
            <a:xfrm flipV="1">
              <a:off x="6858000" y="54864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3" name="组合 106"/>
          <p:cNvGrpSpPr/>
          <p:nvPr/>
        </p:nvGrpSpPr>
        <p:grpSpPr>
          <a:xfrm>
            <a:off x="395536" y="1741735"/>
            <a:ext cx="6418262" cy="2119313"/>
            <a:chOff x="-47650" y="1828800"/>
            <a:chExt cx="6418262" cy="2119313"/>
          </a:xfrm>
        </p:grpSpPr>
        <p:sp>
          <p:nvSpPr>
            <p:cNvPr id="120837" name="Line 5"/>
            <p:cNvSpPr>
              <a:spLocks noChangeShapeType="1"/>
            </p:cNvSpPr>
            <p:nvPr/>
          </p:nvSpPr>
          <p:spPr bwMode="auto">
            <a:xfrm flipH="1">
              <a:off x="409550" y="3352800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840" name="Line 8"/>
            <p:cNvSpPr>
              <a:spLocks noChangeShapeType="1"/>
            </p:cNvSpPr>
            <p:nvPr/>
          </p:nvSpPr>
          <p:spPr bwMode="auto">
            <a:xfrm flipH="1">
              <a:off x="409550" y="3657600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841" name="Line 9"/>
            <p:cNvSpPr>
              <a:spLocks noChangeShapeType="1"/>
            </p:cNvSpPr>
            <p:nvPr/>
          </p:nvSpPr>
          <p:spPr bwMode="auto">
            <a:xfrm>
              <a:off x="1528764" y="3505200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843" name="Line 11"/>
            <p:cNvSpPr>
              <a:spLocks noChangeShapeType="1"/>
            </p:cNvSpPr>
            <p:nvPr/>
          </p:nvSpPr>
          <p:spPr bwMode="auto">
            <a:xfrm flipH="1">
              <a:off x="1909764" y="2667000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844" name="Line 12"/>
            <p:cNvSpPr>
              <a:spLocks noChangeShapeType="1"/>
            </p:cNvSpPr>
            <p:nvPr/>
          </p:nvSpPr>
          <p:spPr bwMode="auto">
            <a:xfrm flipH="1">
              <a:off x="1909764" y="2971800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845" name="Line 13"/>
            <p:cNvSpPr>
              <a:spLocks noChangeShapeType="1"/>
            </p:cNvSpPr>
            <p:nvPr/>
          </p:nvSpPr>
          <p:spPr bwMode="auto">
            <a:xfrm>
              <a:off x="2981334" y="2819400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847" name="Line 15"/>
            <p:cNvSpPr>
              <a:spLocks noChangeShapeType="1"/>
            </p:cNvSpPr>
            <p:nvPr/>
          </p:nvSpPr>
          <p:spPr bwMode="auto">
            <a:xfrm flipH="1">
              <a:off x="385732" y="2133600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848" name="Line 16"/>
            <p:cNvSpPr>
              <a:spLocks noChangeShapeType="1"/>
            </p:cNvSpPr>
            <p:nvPr/>
          </p:nvSpPr>
          <p:spPr bwMode="auto">
            <a:xfrm flipH="1">
              <a:off x="385732" y="2438400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849" name="Line 17"/>
            <p:cNvSpPr>
              <a:spLocks noChangeShapeType="1"/>
            </p:cNvSpPr>
            <p:nvPr/>
          </p:nvSpPr>
          <p:spPr bwMode="auto">
            <a:xfrm>
              <a:off x="1528764" y="2209800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855" name="Line 23"/>
            <p:cNvSpPr>
              <a:spLocks noChangeShapeType="1"/>
            </p:cNvSpPr>
            <p:nvPr/>
          </p:nvSpPr>
          <p:spPr bwMode="auto">
            <a:xfrm>
              <a:off x="1909764" y="2209800"/>
              <a:ext cx="0" cy="457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856" name="Line 24"/>
            <p:cNvSpPr>
              <a:spLocks noChangeShapeType="1"/>
            </p:cNvSpPr>
            <p:nvPr/>
          </p:nvSpPr>
          <p:spPr bwMode="auto">
            <a:xfrm>
              <a:off x="1909764" y="2971800"/>
              <a:ext cx="0" cy="533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858" name="Line 26"/>
            <p:cNvSpPr>
              <a:spLocks noChangeShapeType="1"/>
            </p:cNvSpPr>
            <p:nvPr/>
          </p:nvSpPr>
          <p:spPr bwMode="auto">
            <a:xfrm>
              <a:off x="3971934" y="2819400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0997" name="Rectangle 47"/>
            <p:cNvSpPr>
              <a:spLocks noChangeArrowheads="1"/>
            </p:cNvSpPr>
            <p:nvPr/>
          </p:nvSpPr>
          <p:spPr bwMode="auto">
            <a:xfrm>
              <a:off x="4732" y="1828800"/>
              <a:ext cx="396875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2800">
                  <a:effectLst/>
                  <a:latin typeface="Tahoma" pitchFamily="34" charset="0"/>
                  <a:ea typeface="宋体" pitchFamily="2" charset="-122"/>
                </a:rPr>
                <a:t>A</a:t>
              </a:r>
              <a:endParaRPr lang="zh-CN" altLang="en-US" sz="2800">
                <a:effectLst/>
                <a:latin typeface="Tahoma" pitchFamily="34" charset="0"/>
                <a:ea typeface="宋体" pitchFamily="2" charset="-122"/>
              </a:endParaRPr>
            </a:p>
          </p:txBody>
        </p:sp>
        <p:sp>
          <p:nvSpPr>
            <p:cNvPr id="41000" name="Rectangle 50"/>
            <p:cNvSpPr>
              <a:spLocks noChangeArrowheads="1"/>
            </p:cNvSpPr>
            <p:nvPr/>
          </p:nvSpPr>
          <p:spPr bwMode="auto">
            <a:xfrm>
              <a:off x="4732" y="2209800"/>
              <a:ext cx="3937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2800">
                  <a:effectLst/>
                  <a:latin typeface="Tahoma" pitchFamily="34" charset="0"/>
                  <a:ea typeface="宋体" pitchFamily="2" charset="-122"/>
                </a:rPr>
                <a:t>B</a:t>
              </a:r>
              <a:endParaRPr lang="zh-CN" altLang="en-US" sz="2800">
                <a:effectLst/>
                <a:latin typeface="Tahoma" pitchFamily="34" charset="0"/>
                <a:ea typeface="宋体" pitchFamily="2" charset="-122"/>
              </a:endParaRPr>
            </a:p>
          </p:txBody>
        </p:sp>
        <p:sp>
          <p:nvSpPr>
            <p:cNvPr id="41003" name="Rectangle 53"/>
            <p:cNvSpPr>
              <a:spLocks noChangeArrowheads="1"/>
            </p:cNvSpPr>
            <p:nvPr/>
          </p:nvSpPr>
          <p:spPr bwMode="auto">
            <a:xfrm>
              <a:off x="-47650" y="3048000"/>
              <a:ext cx="509588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2800">
                  <a:effectLst/>
                  <a:latin typeface="Tahoma" pitchFamily="34" charset="0"/>
                  <a:ea typeface="宋体" pitchFamily="2" charset="-122"/>
                </a:rPr>
                <a:t> C</a:t>
              </a:r>
              <a:endParaRPr lang="zh-CN" altLang="en-US" sz="2800">
                <a:effectLst/>
                <a:latin typeface="Tahoma" pitchFamily="34" charset="0"/>
                <a:ea typeface="宋体" pitchFamily="2" charset="-122"/>
              </a:endParaRPr>
            </a:p>
          </p:txBody>
        </p:sp>
        <p:sp>
          <p:nvSpPr>
            <p:cNvPr id="41006" name="Rectangle 56"/>
            <p:cNvSpPr>
              <a:spLocks noChangeArrowheads="1"/>
            </p:cNvSpPr>
            <p:nvPr/>
          </p:nvSpPr>
          <p:spPr bwMode="auto">
            <a:xfrm>
              <a:off x="28550" y="3429000"/>
              <a:ext cx="3492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2800">
                  <a:effectLst/>
                  <a:latin typeface="Tahoma" pitchFamily="34" charset="0"/>
                  <a:ea typeface="宋体" pitchFamily="2" charset="-122"/>
                </a:rPr>
                <a:t>D</a:t>
              </a:r>
              <a:endParaRPr lang="zh-CN" altLang="en-US" sz="2800">
                <a:effectLst/>
                <a:latin typeface="Tahoma" pitchFamily="34" charset="0"/>
                <a:ea typeface="宋体" pitchFamily="2" charset="-122"/>
              </a:endParaRPr>
            </a:p>
          </p:txBody>
        </p:sp>
        <p:sp>
          <p:nvSpPr>
            <p:cNvPr id="41011" name="Rectangle 61"/>
            <p:cNvSpPr>
              <a:spLocks noChangeArrowheads="1"/>
            </p:cNvSpPr>
            <p:nvPr/>
          </p:nvSpPr>
          <p:spPr bwMode="auto">
            <a:xfrm>
              <a:off x="4560862" y="2435945"/>
              <a:ext cx="180975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effectLst/>
                  <a:latin typeface="黑体" pitchFamily="49" charset="-122"/>
                </a:rPr>
                <a:t> F=AB+CD</a:t>
              </a:r>
              <a:endParaRPr lang="zh-CN" altLang="en-US" sz="3200" dirty="0">
                <a:effectLst/>
                <a:latin typeface="黑体" pitchFamily="49" charset="-122"/>
              </a:endParaRPr>
            </a:p>
          </p:txBody>
        </p:sp>
        <p:grpSp>
          <p:nvGrpSpPr>
            <p:cNvPr id="4" name="组合 92"/>
            <p:cNvGrpSpPr/>
            <p:nvPr/>
          </p:nvGrpSpPr>
          <p:grpSpPr>
            <a:xfrm>
              <a:off x="790550" y="3143248"/>
              <a:ext cx="762000" cy="609600"/>
              <a:chOff x="4000496" y="4724400"/>
              <a:chExt cx="762000" cy="609600"/>
            </a:xfrm>
          </p:grpSpPr>
          <p:sp>
            <p:nvSpPr>
              <p:cNvPr id="89" name="Arc 70"/>
              <p:cNvSpPr>
                <a:spLocks/>
              </p:cNvSpPr>
              <p:nvPr/>
            </p:nvSpPr>
            <p:spPr bwMode="auto">
              <a:xfrm>
                <a:off x="4381496" y="4724400"/>
                <a:ext cx="381000" cy="60801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79"/>
                  <a:gd name="T2" fmla="*/ 953 w 21600"/>
                  <a:gd name="T3" fmla="*/ 43179 h 43179"/>
                  <a:gd name="T4" fmla="*/ 0 w 21600"/>
                  <a:gd name="T5" fmla="*/ 21600 h 4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7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158"/>
                      <a:pt x="12500" y="42668"/>
                      <a:pt x="952" y="43178"/>
                    </a:cubicBezTo>
                  </a:path>
                  <a:path w="21600" h="4317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158"/>
                      <a:pt x="12500" y="42668"/>
                      <a:pt x="952" y="4317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0" name="Line 72"/>
              <p:cNvSpPr>
                <a:spLocks noChangeShapeType="1"/>
              </p:cNvSpPr>
              <p:nvPr/>
            </p:nvSpPr>
            <p:spPr bwMode="auto">
              <a:xfrm flipH="1">
                <a:off x="4000496" y="4724400"/>
                <a:ext cx="3810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1" name="Line 73"/>
              <p:cNvSpPr>
                <a:spLocks noChangeShapeType="1"/>
              </p:cNvSpPr>
              <p:nvPr/>
            </p:nvSpPr>
            <p:spPr bwMode="auto">
              <a:xfrm flipH="1">
                <a:off x="4000496" y="5334000"/>
                <a:ext cx="457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2" name="Line 74"/>
              <p:cNvSpPr>
                <a:spLocks noChangeShapeType="1"/>
              </p:cNvSpPr>
              <p:nvPr/>
            </p:nvSpPr>
            <p:spPr bwMode="auto">
              <a:xfrm>
                <a:off x="4000496" y="4724400"/>
                <a:ext cx="0" cy="6096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5" name="组合 93"/>
            <p:cNvGrpSpPr/>
            <p:nvPr/>
          </p:nvGrpSpPr>
          <p:grpSpPr>
            <a:xfrm>
              <a:off x="790550" y="1928802"/>
              <a:ext cx="762000" cy="609600"/>
              <a:chOff x="4000496" y="4724400"/>
              <a:chExt cx="762000" cy="609600"/>
            </a:xfrm>
          </p:grpSpPr>
          <p:sp>
            <p:nvSpPr>
              <p:cNvPr id="95" name="Arc 70"/>
              <p:cNvSpPr>
                <a:spLocks/>
              </p:cNvSpPr>
              <p:nvPr/>
            </p:nvSpPr>
            <p:spPr bwMode="auto">
              <a:xfrm>
                <a:off x="4381496" y="4724400"/>
                <a:ext cx="381000" cy="60801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79"/>
                  <a:gd name="T2" fmla="*/ 953 w 21600"/>
                  <a:gd name="T3" fmla="*/ 43179 h 43179"/>
                  <a:gd name="T4" fmla="*/ 0 w 21600"/>
                  <a:gd name="T5" fmla="*/ 21600 h 4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7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158"/>
                      <a:pt x="12500" y="42668"/>
                      <a:pt x="952" y="43178"/>
                    </a:cubicBezTo>
                  </a:path>
                  <a:path w="21600" h="4317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158"/>
                      <a:pt x="12500" y="42668"/>
                      <a:pt x="952" y="4317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6" name="Line 72"/>
              <p:cNvSpPr>
                <a:spLocks noChangeShapeType="1"/>
              </p:cNvSpPr>
              <p:nvPr/>
            </p:nvSpPr>
            <p:spPr bwMode="auto">
              <a:xfrm flipH="1">
                <a:off x="4000496" y="4724400"/>
                <a:ext cx="3810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7" name="Line 73"/>
              <p:cNvSpPr>
                <a:spLocks noChangeShapeType="1"/>
              </p:cNvSpPr>
              <p:nvPr/>
            </p:nvSpPr>
            <p:spPr bwMode="auto">
              <a:xfrm flipH="1">
                <a:off x="4000496" y="5334000"/>
                <a:ext cx="457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8" name="Line 74"/>
              <p:cNvSpPr>
                <a:spLocks noChangeShapeType="1"/>
              </p:cNvSpPr>
              <p:nvPr/>
            </p:nvSpPr>
            <p:spPr bwMode="auto">
              <a:xfrm>
                <a:off x="4000496" y="4724400"/>
                <a:ext cx="0" cy="6096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6" name="组合 98"/>
            <p:cNvGrpSpPr/>
            <p:nvPr/>
          </p:nvGrpSpPr>
          <p:grpSpPr>
            <a:xfrm>
              <a:off x="2038943" y="2412022"/>
              <a:ext cx="950912" cy="762000"/>
              <a:chOff x="3428992" y="5102225"/>
              <a:chExt cx="950912" cy="762000"/>
            </a:xfrm>
          </p:grpSpPr>
          <p:sp>
            <p:nvSpPr>
              <p:cNvPr id="100" name="Arc 91"/>
              <p:cNvSpPr>
                <a:spLocks/>
              </p:cNvSpPr>
              <p:nvPr/>
            </p:nvSpPr>
            <p:spPr bwMode="auto">
              <a:xfrm>
                <a:off x="3428992" y="5102225"/>
                <a:ext cx="304800" cy="7620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91"/>
                  <a:gd name="T2" fmla="*/ 2163 w 21600"/>
                  <a:gd name="T3" fmla="*/ 43091 h 43091"/>
                  <a:gd name="T4" fmla="*/ 0 w 21600"/>
                  <a:gd name="T5" fmla="*/ 21600 h 430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91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91"/>
                      <a:pt x="13199" y="41980"/>
                      <a:pt x="2163" y="43091"/>
                    </a:cubicBezTo>
                  </a:path>
                  <a:path w="21600" h="43091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91"/>
                      <a:pt x="13199" y="41980"/>
                      <a:pt x="2163" y="4309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1" name="Arc 92"/>
              <p:cNvSpPr>
                <a:spLocks/>
              </p:cNvSpPr>
              <p:nvPr/>
            </p:nvSpPr>
            <p:spPr bwMode="auto">
              <a:xfrm>
                <a:off x="3436929" y="5105400"/>
                <a:ext cx="942975" cy="758825"/>
              </a:xfrm>
              <a:custGeom>
                <a:avLst/>
                <a:gdLst>
                  <a:gd name="G0" fmla="+- 6502 0 0"/>
                  <a:gd name="G1" fmla="+- 21600 0 0"/>
                  <a:gd name="G2" fmla="+- 21600 0 0"/>
                  <a:gd name="T0" fmla="*/ 0 w 28102"/>
                  <a:gd name="T1" fmla="*/ 1002 h 43200"/>
                  <a:gd name="T2" fmla="*/ 149 w 28102"/>
                  <a:gd name="T3" fmla="*/ 42245 h 43200"/>
                  <a:gd name="T4" fmla="*/ 6502 w 28102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102" h="43200" fill="none" extrusionOk="0">
                    <a:moveTo>
                      <a:pt x="-1" y="1001"/>
                    </a:moveTo>
                    <a:cubicBezTo>
                      <a:pt x="2103" y="337"/>
                      <a:pt x="4296" y="-1"/>
                      <a:pt x="6502" y="0"/>
                    </a:cubicBezTo>
                    <a:cubicBezTo>
                      <a:pt x="18431" y="0"/>
                      <a:pt x="28102" y="9670"/>
                      <a:pt x="28102" y="21600"/>
                    </a:cubicBezTo>
                    <a:cubicBezTo>
                      <a:pt x="28102" y="33529"/>
                      <a:pt x="18431" y="43200"/>
                      <a:pt x="6502" y="43200"/>
                    </a:cubicBezTo>
                    <a:cubicBezTo>
                      <a:pt x="4348" y="43200"/>
                      <a:pt x="2207" y="42877"/>
                      <a:pt x="149" y="42244"/>
                    </a:cubicBezTo>
                  </a:path>
                  <a:path w="28102" h="43200" stroke="0" extrusionOk="0">
                    <a:moveTo>
                      <a:pt x="-1" y="1001"/>
                    </a:moveTo>
                    <a:cubicBezTo>
                      <a:pt x="2103" y="337"/>
                      <a:pt x="4296" y="-1"/>
                      <a:pt x="6502" y="0"/>
                    </a:cubicBezTo>
                    <a:cubicBezTo>
                      <a:pt x="18431" y="0"/>
                      <a:pt x="28102" y="9670"/>
                      <a:pt x="28102" y="21600"/>
                    </a:cubicBezTo>
                    <a:cubicBezTo>
                      <a:pt x="28102" y="33529"/>
                      <a:pt x="18431" y="43200"/>
                      <a:pt x="6502" y="43200"/>
                    </a:cubicBezTo>
                    <a:cubicBezTo>
                      <a:pt x="4348" y="43200"/>
                      <a:pt x="2207" y="42877"/>
                      <a:pt x="149" y="42244"/>
                    </a:cubicBezTo>
                    <a:lnTo>
                      <a:pt x="6502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7" name="组合 101"/>
            <p:cNvGrpSpPr/>
            <p:nvPr/>
          </p:nvGrpSpPr>
          <p:grpSpPr>
            <a:xfrm>
              <a:off x="3362326" y="2500307"/>
              <a:ext cx="627372" cy="649288"/>
              <a:chOff x="2034850" y="4731732"/>
              <a:chExt cx="627372" cy="649288"/>
            </a:xfrm>
          </p:grpSpPr>
          <p:sp>
            <p:nvSpPr>
              <p:cNvPr id="103" name="Oval 16"/>
              <p:cNvSpPr>
                <a:spLocks noChangeArrowheads="1"/>
              </p:cNvSpPr>
              <p:nvPr/>
            </p:nvSpPr>
            <p:spPr bwMode="auto">
              <a:xfrm>
                <a:off x="2509822" y="4973341"/>
                <a:ext cx="152400" cy="152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4" name="AutoShape 36"/>
              <p:cNvSpPr>
                <a:spLocks noChangeArrowheads="1"/>
              </p:cNvSpPr>
              <p:nvPr/>
            </p:nvSpPr>
            <p:spPr bwMode="auto">
              <a:xfrm rot="5400000">
                <a:off x="1969763" y="4796819"/>
                <a:ext cx="649288" cy="519113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105" name="灯片编号占位符 10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30</a:t>
            </a:fld>
            <a:endParaRPr lang="en-US" altLang="zh-CN"/>
          </a:p>
        </p:txBody>
      </p:sp>
      <p:sp>
        <p:nvSpPr>
          <p:cNvPr id="68" name="矩形 67"/>
          <p:cNvSpPr/>
          <p:nvPr/>
        </p:nvSpPr>
        <p:spPr>
          <a:xfrm>
            <a:off x="467544" y="476672"/>
            <a:ext cx="43888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AND-OR-INVERTER</a:t>
            </a:r>
            <a:endParaRPr lang="zh-CN" altLang="en-US" dirty="0"/>
          </a:p>
        </p:txBody>
      </p:sp>
      <p:sp>
        <p:nvSpPr>
          <p:cNvPr id="69" name="右箭头 68"/>
          <p:cNvSpPr/>
          <p:nvPr/>
        </p:nvSpPr>
        <p:spPr bwMode="auto">
          <a:xfrm>
            <a:off x="107504" y="5085184"/>
            <a:ext cx="1152128" cy="432048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259632" y="4653136"/>
            <a:ext cx="36856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effectLst/>
                <a:cs typeface="Times New Roman" pitchFamily="18" charset="0"/>
              </a:rPr>
              <a:t>Logic gate</a:t>
            </a:r>
          </a:p>
          <a:p>
            <a:r>
              <a:rPr lang="en-US" altLang="zh-CN" dirty="0" smtClean="0">
                <a:effectLst/>
                <a:cs typeface="Times New Roman" pitchFamily="18" charset="0"/>
              </a:rPr>
              <a:t>(hardware symbol)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90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69"/>
          <p:cNvSpPr>
            <a:spLocks noChangeArrowheads="1"/>
          </p:cNvSpPr>
          <p:nvPr/>
        </p:nvSpPr>
        <p:spPr bwMode="auto">
          <a:xfrm>
            <a:off x="0" y="4739431"/>
            <a:ext cx="5667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zh-CN" altLang="en-US" sz="3200">
                <a:effectLst/>
                <a:latin typeface="黑体" pitchFamily="49" charset="-122"/>
              </a:rPr>
              <a:t> </a:t>
            </a:r>
          </a:p>
        </p:txBody>
      </p:sp>
      <p:grpSp>
        <p:nvGrpSpPr>
          <p:cNvPr id="2" name="组合 79"/>
          <p:cNvGrpSpPr/>
          <p:nvPr/>
        </p:nvGrpSpPr>
        <p:grpSpPr>
          <a:xfrm>
            <a:off x="5148064" y="5400823"/>
            <a:ext cx="2571750" cy="958851"/>
            <a:chOff x="6248400" y="5184775"/>
            <a:chExt cx="2571750" cy="958851"/>
          </a:xfrm>
        </p:grpSpPr>
        <p:sp>
          <p:nvSpPr>
            <p:cNvPr id="42049" name="Rectangle 81"/>
            <p:cNvSpPr>
              <a:spLocks noChangeArrowheads="1"/>
            </p:cNvSpPr>
            <p:nvPr/>
          </p:nvSpPr>
          <p:spPr bwMode="auto">
            <a:xfrm>
              <a:off x="8458200" y="5476875"/>
              <a:ext cx="3619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2800">
                  <a:effectLst/>
                  <a:latin typeface="黑体" pitchFamily="49" charset="-122"/>
                </a:rPr>
                <a:t>F</a:t>
              </a:r>
              <a:endParaRPr lang="zh-CN" altLang="en-US" sz="2800">
                <a:effectLst/>
                <a:latin typeface="黑体" pitchFamily="49" charset="-122"/>
              </a:endParaRPr>
            </a:p>
          </p:txBody>
        </p:sp>
        <p:sp>
          <p:nvSpPr>
            <p:cNvPr id="121938" name="Arc 82"/>
            <p:cNvSpPr>
              <a:spLocks/>
            </p:cNvSpPr>
            <p:nvPr/>
          </p:nvSpPr>
          <p:spPr bwMode="auto">
            <a:xfrm>
              <a:off x="7078663" y="5340350"/>
              <a:ext cx="304800" cy="73183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091"/>
                <a:gd name="T2" fmla="*/ 2163 w 21600"/>
                <a:gd name="T3" fmla="*/ 43091 h 43091"/>
                <a:gd name="T4" fmla="*/ 0 w 21600"/>
                <a:gd name="T5" fmla="*/ 21600 h 4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09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91"/>
                    <a:pt x="13199" y="41980"/>
                    <a:pt x="2163" y="43091"/>
                  </a:cubicBezTo>
                </a:path>
                <a:path w="21600" h="4309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91"/>
                    <a:pt x="13199" y="41980"/>
                    <a:pt x="2163" y="4309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1939" name="Arc 83"/>
            <p:cNvSpPr>
              <a:spLocks/>
            </p:cNvSpPr>
            <p:nvPr/>
          </p:nvSpPr>
          <p:spPr bwMode="auto">
            <a:xfrm>
              <a:off x="7086600" y="5343525"/>
              <a:ext cx="942975" cy="728663"/>
            </a:xfrm>
            <a:custGeom>
              <a:avLst/>
              <a:gdLst>
                <a:gd name="G0" fmla="+- 6502 0 0"/>
                <a:gd name="G1" fmla="+- 21600 0 0"/>
                <a:gd name="G2" fmla="+- 21600 0 0"/>
                <a:gd name="T0" fmla="*/ 0 w 28102"/>
                <a:gd name="T1" fmla="*/ 1002 h 43200"/>
                <a:gd name="T2" fmla="*/ 149 w 28102"/>
                <a:gd name="T3" fmla="*/ 42245 h 43200"/>
                <a:gd name="T4" fmla="*/ 6502 w 2810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102" h="43200" fill="none" extrusionOk="0">
                  <a:moveTo>
                    <a:pt x="-1" y="1001"/>
                  </a:moveTo>
                  <a:cubicBezTo>
                    <a:pt x="2103" y="337"/>
                    <a:pt x="4296" y="-1"/>
                    <a:pt x="6502" y="0"/>
                  </a:cubicBezTo>
                  <a:cubicBezTo>
                    <a:pt x="18431" y="0"/>
                    <a:pt x="28102" y="9670"/>
                    <a:pt x="28102" y="21600"/>
                  </a:cubicBezTo>
                  <a:cubicBezTo>
                    <a:pt x="28102" y="33529"/>
                    <a:pt x="18431" y="43200"/>
                    <a:pt x="6502" y="43200"/>
                  </a:cubicBezTo>
                  <a:cubicBezTo>
                    <a:pt x="4348" y="43200"/>
                    <a:pt x="2207" y="42877"/>
                    <a:pt x="149" y="42244"/>
                  </a:cubicBezTo>
                </a:path>
                <a:path w="28102" h="43200" stroke="0" extrusionOk="0">
                  <a:moveTo>
                    <a:pt x="-1" y="1001"/>
                  </a:moveTo>
                  <a:cubicBezTo>
                    <a:pt x="2103" y="337"/>
                    <a:pt x="4296" y="-1"/>
                    <a:pt x="6502" y="0"/>
                  </a:cubicBezTo>
                  <a:cubicBezTo>
                    <a:pt x="18431" y="0"/>
                    <a:pt x="28102" y="9670"/>
                    <a:pt x="28102" y="21600"/>
                  </a:cubicBezTo>
                  <a:cubicBezTo>
                    <a:pt x="28102" y="33529"/>
                    <a:pt x="18431" y="43200"/>
                    <a:pt x="6502" y="43200"/>
                  </a:cubicBezTo>
                  <a:cubicBezTo>
                    <a:pt x="4348" y="43200"/>
                    <a:pt x="2207" y="42877"/>
                    <a:pt x="149" y="42244"/>
                  </a:cubicBezTo>
                  <a:lnTo>
                    <a:pt x="6502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1940" name="Line 84"/>
            <p:cNvSpPr>
              <a:spLocks noChangeShapeType="1"/>
            </p:cNvSpPr>
            <p:nvPr/>
          </p:nvSpPr>
          <p:spPr bwMode="auto">
            <a:xfrm>
              <a:off x="8153400" y="5710238"/>
              <a:ext cx="2444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1941" name="Oval 85"/>
            <p:cNvSpPr>
              <a:spLocks noChangeArrowheads="1"/>
            </p:cNvSpPr>
            <p:nvPr/>
          </p:nvSpPr>
          <p:spPr bwMode="auto">
            <a:xfrm>
              <a:off x="8001000" y="5637213"/>
              <a:ext cx="152400" cy="1460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1942" name="Arc 86"/>
            <p:cNvSpPr>
              <a:spLocks/>
            </p:cNvSpPr>
            <p:nvPr/>
          </p:nvSpPr>
          <p:spPr bwMode="auto">
            <a:xfrm>
              <a:off x="7010400" y="5416550"/>
              <a:ext cx="152400" cy="585788"/>
            </a:xfrm>
            <a:custGeom>
              <a:avLst/>
              <a:gdLst>
                <a:gd name="G0" fmla="+- 2335 0 0"/>
                <a:gd name="G1" fmla="+- 21600 0 0"/>
                <a:gd name="G2" fmla="+- 21600 0 0"/>
                <a:gd name="T0" fmla="*/ 2335 w 23935"/>
                <a:gd name="T1" fmla="*/ 0 h 43200"/>
                <a:gd name="T2" fmla="*/ 0 w 23935"/>
                <a:gd name="T3" fmla="*/ 43073 h 43200"/>
                <a:gd name="T4" fmla="*/ 2335 w 2393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935" h="43200" fill="none" extrusionOk="0">
                  <a:moveTo>
                    <a:pt x="2334" y="0"/>
                  </a:moveTo>
                  <a:cubicBezTo>
                    <a:pt x="14264" y="0"/>
                    <a:pt x="23935" y="9670"/>
                    <a:pt x="23935" y="21600"/>
                  </a:cubicBezTo>
                  <a:cubicBezTo>
                    <a:pt x="23935" y="33529"/>
                    <a:pt x="14264" y="43200"/>
                    <a:pt x="2335" y="43200"/>
                  </a:cubicBezTo>
                  <a:cubicBezTo>
                    <a:pt x="1554" y="43200"/>
                    <a:pt x="775" y="43157"/>
                    <a:pt x="-1" y="43073"/>
                  </a:cubicBezTo>
                </a:path>
                <a:path w="23935" h="43200" stroke="0" extrusionOk="0">
                  <a:moveTo>
                    <a:pt x="2334" y="0"/>
                  </a:moveTo>
                  <a:cubicBezTo>
                    <a:pt x="14264" y="0"/>
                    <a:pt x="23935" y="9670"/>
                    <a:pt x="23935" y="21600"/>
                  </a:cubicBezTo>
                  <a:cubicBezTo>
                    <a:pt x="23935" y="33529"/>
                    <a:pt x="14264" y="43200"/>
                    <a:pt x="2335" y="43200"/>
                  </a:cubicBezTo>
                  <a:cubicBezTo>
                    <a:pt x="1554" y="43200"/>
                    <a:pt x="775" y="43157"/>
                    <a:pt x="-1" y="43073"/>
                  </a:cubicBezTo>
                  <a:lnTo>
                    <a:pt x="2335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1945" name="Line 89"/>
            <p:cNvSpPr>
              <a:spLocks noChangeShapeType="1"/>
            </p:cNvSpPr>
            <p:nvPr/>
          </p:nvSpPr>
          <p:spPr bwMode="auto">
            <a:xfrm flipH="1">
              <a:off x="6705600" y="5564188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1946" name="Line 90"/>
            <p:cNvSpPr>
              <a:spLocks noChangeShapeType="1"/>
            </p:cNvSpPr>
            <p:nvPr/>
          </p:nvSpPr>
          <p:spPr bwMode="auto">
            <a:xfrm flipH="1">
              <a:off x="6705600" y="5856288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2057" name="Rectangle 93"/>
            <p:cNvSpPr>
              <a:spLocks noChangeArrowheads="1"/>
            </p:cNvSpPr>
            <p:nvPr/>
          </p:nvSpPr>
          <p:spPr bwMode="auto">
            <a:xfrm>
              <a:off x="6248400" y="5184775"/>
              <a:ext cx="3619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2800">
                  <a:effectLst/>
                  <a:latin typeface="黑体" pitchFamily="49" charset="-122"/>
                </a:rPr>
                <a:t>A</a:t>
              </a:r>
              <a:endParaRPr lang="zh-CN" altLang="en-US" sz="2800">
                <a:effectLst/>
                <a:latin typeface="黑体" pitchFamily="49" charset="-122"/>
              </a:endParaRPr>
            </a:p>
          </p:txBody>
        </p:sp>
        <p:sp>
          <p:nvSpPr>
            <p:cNvPr id="42058" name="Rectangle 94"/>
            <p:cNvSpPr>
              <a:spLocks noChangeArrowheads="1"/>
            </p:cNvSpPr>
            <p:nvPr/>
          </p:nvSpPr>
          <p:spPr bwMode="auto">
            <a:xfrm>
              <a:off x="6248400" y="5624513"/>
              <a:ext cx="3619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2800">
                  <a:effectLst/>
                  <a:latin typeface="黑体" pitchFamily="49" charset="-122"/>
                </a:rPr>
                <a:t>B</a:t>
              </a:r>
              <a:endParaRPr lang="zh-CN" altLang="en-US" sz="2800">
                <a:effectLst/>
                <a:latin typeface="黑体" pitchFamily="49" charset="-122"/>
              </a:endParaRPr>
            </a:p>
          </p:txBody>
        </p:sp>
      </p:grpSp>
      <p:grpSp>
        <p:nvGrpSpPr>
          <p:cNvPr id="3" name="组合 78"/>
          <p:cNvGrpSpPr/>
          <p:nvPr/>
        </p:nvGrpSpPr>
        <p:grpSpPr>
          <a:xfrm>
            <a:off x="1043608" y="5400823"/>
            <a:ext cx="2495550" cy="1052513"/>
            <a:chOff x="6400800" y="2746375"/>
            <a:chExt cx="2495550" cy="1052513"/>
          </a:xfrm>
        </p:grpSpPr>
        <p:sp>
          <p:nvSpPr>
            <p:cNvPr id="42019" name="Rectangle 75"/>
            <p:cNvSpPr>
              <a:spLocks noChangeArrowheads="1"/>
            </p:cNvSpPr>
            <p:nvPr/>
          </p:nvSpPr>
          <p:spPr bwMode="auto">
            <a:xfrm>
              <a:off x="8534400" y="3051175"/>
              <a:ext cx="3619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2800">
                  <a:effectLst/>
                  <a:latin typeface="黑体" pitchFamily="49" charset="-122"/>
                </a:rPr>
                <a:t>F</a:t>
              </a:r>
              <a:endParaRPr lang="zh-CN" altLang="en-US" sz="2800">
                <a:effectLst/>
                <a:latin typeface="黑体" pitchFamily="49" charset="-122"/>
              </a:endParaRPr>
            </a:p>
          </p:txBody>
        </p:sp>
        <p:sp>
          <p:nvSpPr>
            <p:cNvPr id="121932" name="Arc 76"/>
            <p:cNvSpPr>
              <a:spLocks/>
            </p:cNvSpPr>
            <p:nvPr/>
          </p:nvSpPr>
          <p:spPr bwMode="auto">
            <a:xfrm>
              <a:off x="7154863" y="2908300"/>
              <a:ext cx="304800" cy="7620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091"/>
                <a:gd name="T2" fmla="*/ 2163 w 21600"/>
                <a:gd name="T3" fmla="*/ 43091 h 43091"/>
                <a:gd name="T4" fmla="*/ 0 w 21600"/>
                <a:gd name="T5" fmla="*/ 21600 h 4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09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91"/>
                    <a:pt x="13199" y="41980"/>
                    <a:pt x="2163" y="43091"/>
                  </a:cubicBezTo>
                </a:path>
                <a:path w="21600" h="4309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91"/>
                    <a:pt x="13199" y="41980"/>
                    <a:pt x="2163" y="4309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1933" name="Arc 77"/>
            <p:cNvSpPr>
              <a:spLocks/>
            </p:cNvSpPr>
            <p:nvPr/>
          </p:nvSpPr>
          <p:spPr bwMode="auto">
            <a:xfrm>
              <a:off x="7162800" y="2911475"/>
              <a:ext cx="942975" cy="758825"/>
            </a:xfrm>
            <a:custGeom>
              <a:avLst/>
              <a:gdLst>
                <a:gd name="G0" fmla="+- 6502 0 0"/>
                <a:gd name="G1" fmla="+- 21600 0 0"/>
                <a:gd name="G2" fmla="+- 21600 0 0"/>
                <a:gd name="T0" fmla="*/ 0 w 28102"/>
                <a:gd name="T1" fmla="*/ 1002 h 43200"/>
                <a:gd name="T2" fmla="*/ 149 w 28102"/>
                <a:gd name="T3" fmla="*/ 42245 h 43200"/>
                <a:gd name="T4" fmla="*/ 6502 w 2810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102" h="43200" fill="none" extrusionOk="0">
                  <a:moveTo>
                    <a:pt x="-1" y="1001"/>
                  </a:moveTo>
                  <a:cubicBezTo>
                    <a:pt x="2103" y="337"/>
                    <a:pt x="4296" y="-1"/>
                    <a:pt x="6502" y="0"/>
                  </a:cubicBezTo>
                  <a:cubicBezTo>
                    <a:pt x="18431" y="0"/>
                    <a:pt x="28102" y="9670"/>
                    <a:pt x="28102" y="21600"/>
                  </a:cubicBezTo>
                  <a:cubicBezTo>
                    <a:pt x="28102" y="33529"/>
                    <a:pt x="18431" y="43200"/>
                    <a:pt x="6502" y="43200"/>
                  </a:cubicBezTo>
                  <a:cubicBezTo>
                    <a:pt x="4348" y="43200"/>
                    <a:pt x="2207" y="42877"/>
                    <a:pt x="149" y="42244"/>
                  </a:cubicBezTo>
                </a:path>
                <a:path w="28102" h="43200" stroke="0" extrusionOk="0">
                  <a:moveTo>
                    <a:pt x="-1" y="1001"/>
                  </a:moveTo>
                  <a:cubicBezTo>
                    <a:pt x="2103" y="337"/>
                    <a:pt x="4296" y="-1"/>
                    <a:pt x="6502" y="0"/>
                  </a:cubicBezTo>
                  <a:cubicBezTo>
                    <a:pt x="18431" y="0"/>
                    <a:pt x="28102" y="9670"/>
                    <a:pt x="28102" y="21600"/>
                  </a:cubicBezTo>
                  <a:cubicBezTo>
                    <a:pt x="28102" y="33529"/>
                    <a:pt x="18431" y="43200"/>
                    <a:pt x="6502" y="43200"/>
                  </a:cubicBezTo>
                  <a:cubicBezTo>
                    <a:pt x="4348" y="43200"/>
                    <a:pt x="2207" y="42877"/>
                    <a:pt x="149" y="42244"/>
                  </a:cubicBezTo>
                  <a:lnTo>
                    <a:pt x="6502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1934" name="Line 78"/>
            <p:cNvSpPr>
              <a:spLocks noChangeShapeType="1"/>
            </p:cNvSpPr>
            <p:nvPr/>
          </p:nvSpPr>
          <p:spPr bwMode="auto">
            <a:xfrm>
              <a:off x="8077200" y="3292475"/>
              <a:ext cx="3968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1936" name="Arc 80"/>
            <p:cNvSpPr>
              <a:spLocks/>
            </p:cNvSpPr>
            <p:nvPr/>
          </p:nvSpPr>
          <p:spPr bwMode="auto">
            <a:xfrm>
              <a:off x="7086600" y="2987675"/>
              <a:ext cx="152400" cy="609600"/>
            </a:xfrm>
            <a:custGeom>
              <a:avLst/>
              <a:gdLst>
                <a:gd name="G0" fmla="+- 2335 0 0"/>
                <a:gd name="G1" fmla="+- 21600 0 0"/>
                <a:gd name="G2" fmla="+- 21600 0 0"/>
                <a:gd name="T0" fmla="*/ 2335 w 23935"/>
                <a:gd name="T1" fmla="*/ 0 h 43200"/>
                <a:gd name="T2" fmla="*/ 0 w 23935"/>
                <a:gd name="T3" fmla="*/ 43073 h 43200"/>
                <a:gd name="T4" fmla="*/ 2335 w 2393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935" h="43200" fill="none" extrusionOk="0">
                  <a:moveTo>
                    <a:pt x="2334" y="0"/>
                  </a:moveTo>
                  <a:cubicBezTo>
                    <a:pt x="14264" y="0"/>
                    <a:pt x="23935" y="9670"/>
                    <a:pt x="23935" y="21600"/>
                  </a:cubicBezTo>
                  <a:cubicBezTo>
                    <a:pt x="23935" y="33529"/>
                    <a:pt x="14264" y="43200"/>
                    <a:pt x="2335" y="43200"/>
                  </a:cubicBezTo>
                  <a:cubicBezTo>
                    <a:pt x="1554" y="43200"/>
                    <a:pt x="775" y="43157"/>
                    <a:pt x="-1" y="43073"/>
                  </a:cubicBezTo>
                </a:path>
                <a:path w="23935" h="43200" stroke="0" extrusionOk="0">
                  <a:moveTo>
                    <a:pt x="2334" y="0"/>
                  </a:moveTo>
                  <a:cubicBezTo>
                    <a:pt x="14264" y="0"/>
                    <a:pt x="23935" y="9670"/>
                    <a:pt x="23935" y="21600"/>
                  </a:cubicBezTo>
                  <a:cubicBezTo>
                    <a:pt x="23935" y="33529"/>
                    <a:pt x="14264" y="43200"/>
                    <a:pt x="2335" y="43200"/>
                  </a:cubicBezTo>
                  <a:cubicBezTo>
                    <a:pt x="1554" y="43200"/>
                    <a:pt x="775" y="43157"/>
                    <a:pt x="-1" y="43073"/>
                  </a:cubicBezTo>
                  <a:lnTo>
                    <a:pt x="2335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1943" name="Line 87"/>
            <p:cNvSpPr>
              <a:spLocks noChangeShapeType="1"/>
            </p:cNvSpPr>
            <p:nvPr/>
          </p:nvSpPr>
          <p:spPr bwMode="auto">
            <a:xfrm flipH="1">
              <a:off x="6781800" y="3140075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1944" name="Line 88"/>
            <p:cNvSpPr>
              <a:spLocks noChangeShapeType="1"/>
            </p:cNvSpPr>
            <p:nvPr/>
          </p:nvSpPr>
          <p:spPr bwMode="auto">
            <a:xfrm flipH="1">
              <a:off x="6781800" y="3444875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2026" name="Rectangle 91"/>
            <p:cNvSpPr>
              <a:spLocks noChangeArrowheads="1"/>
            </p:cNvSpPr>
            <p:nvPr/>
          </p:nvSpPr>
          <p:spPr bwMode="auto">
            <a:xfrm>
              <a:off x="6400800" y="2746375"/>
              <a:ext cx="3619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2800" dirty="0">
                  <a:effectLst/>
                  <a:latin typeface="黑体" pitchFamily="49" charset="-122"/>
                </a:rPr>
                <a:t>A</a:t>
              </a:r>
              <a:endParaRPr lang="zh-CN" altLang="en-US" sz="2800" dirty="0">
                <a:effectLst/>
                <a:latin typeface="黑体" pitchFamily="49" charset="-122"/>
              </a:endParaRPr>
            </a:p>
          </p:txBody>
        </p:sp>
        <p:sp>
          <p:nvSpPr>
            <p:cNvPr id="42027" name="Rectangle 92"/>
            <p:cNvSpPr>
              <a:spLocks noChangeArrowheads="1"/>
            </p:cNvSpPr>
            <p:nvPr/>
          </p:nvSpPr>
          <p:spPr bwMode="auto">
            <a:xfrm>
              <a:off x="6400800" y="3279775"/>
              <a:ext cx="3619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2800">
                  <a:effectLst/>
                  <a:latin typeface="黑体" pitchFamily="49" charset="-122"/>
                </a:rPr>
                <a:t>B</a:t>
              </a:r>
              <a:endParaRPr lang="zh-CN" altLang="en-US" sz="2800">
                <a:effectLst/>
                <a:latin typeface="黑体" pitchFamily="49" charset="-122"/>
              </a:endParaRPr>
            </a:p>
          </p:txBody>
        </p:sp>
      </p:grpSp>
      <p:grpSp>
        <p:nvGrpSpPr>
          <p:cNvPr id="4" name="组合 45"/>
          <p:cNvGrpSpPr/>
          <p:nvPr/>
        </p:nvGrpSpPr>
        <p:grpSpPr>
          <a:xfrm>
            <a:off x="467544" y="3510353"/>
            <a:ext cx="3554413" cy="566719"/>
            <a:chOff x="5435600" y="219075"/>
            <a:chExt cx="3554413" cy="566719"/>
          </a:xfrm>
        </p:grpSpPr>
        <p:graphicFrame>
          <p:nvGraphicFramePr>
            <p:cNvPr id="41988" name="Object 73"/>
            <p:cNvGraphicFramePr>
              <a:graphicFrameLocks noChangeAspect="1"/>
            </p:cNvGraphicFramePr>
            <p:nvPr/>
          </p:nvGraphicFramePr>
          <p:xfrm>
            <a:off x="6500826" y="455594"/>
            <a:ext cx="306387" cy="330200"/>
          </p:xfrm>
          <a:graphic>
            <a:graphicData uri="http://schemas.openxmlformats.org/presentationml/2006/ole">
              <p:oleObj spid="_x0000_s412674" name="Equation" r:id="rId4" imgW="241200" imgH="254160" progId="Equation.3">
                <p:embed/>
              </p:oleObj>
            </a:graphicData>
          </a:graphic>
        </p:graphicFrame>
        <p:graphicFrame>
          <p:nvGraphicFramePr>
            <p:cNvPr id="41992" name="Object 106"/>
            <p:cNvGraphicFramePr>
              <a:graphicFrameLocks noChangeAspect="1"/>
            </p:cNvGraphicFramePr>
            <p:nvPr/>
          </p:nvGraphicFramePr>
          <p:xfrm>
            <a:off x="5435600" y="333375"/>
            <a:ext cx="1089025" cy="444500"/>
          </p:xfrm>
          <a:graphic>
            <a:graphicData uri="http://schemas.openxmlformats.org/presentationml/2006/ole">
              <p:oleObj spid="_x0000_s412675" name="Equation" r:id="rId5" imgW="660600" imgH="241200" progId="Equation.3">
                <p:embed/>
              </p:oleObj>
            </a:graphicData>
          </a:graphic>
        </p:graphicFrame>
        <p:graphicFrame>
          <p:nvGraphicFramePr>
            <p:cNvPr id="41993" name="Object 107"/>
            <p:cNvGraphicFramePr>
              <a:graphicFrameLocks noChangeAspect="1"/>
            </p:cNvGraphicFramePr>
            <p:nvPr/>
          </p:nvGraphicFramePr>
          <p:xfrm>
            <a:off x="6770688" y="304800"/>
            <a:ext cx="384175" cy="444500"/>
          </p:xfrm>
          <a:graphic>
            <a:graphicData uri="http://schemas.openxmlformats.org/presentationml/2006/ole">
              <p:oleObj spid="_x0000_s412676" name="Equation" r:id="rId6" imgW="216000" imgH="241200" progId="Equation.3">
                <p:embed/>
              </p:oleObj>
            </a:graphicData>
          </a:graphic>
        </p:graphicFrame>
        <p:graphicFrame>
          <p:nvGraphicFramePr>
            <p:cNvPr id="41994" name="Object 108"/>
            <p:cNvGraphicFramePr>
              <a:graphicFrameLocks noChangeAspect="1"/>
            </p:cNvGraphicFramePr>
            <p:nvPr/>
          </p:nvGraphicFramePr>
          <p:xfrm>
            <a:off x="7164388" y="219075"/>
            <a:ext cx="1825625" cy="546100"/>
          </p:xfrm>
          <a:graphic>
            <a:graphicData uri="http://schemas.openxmlformats.org/presentationml/2006/ole">
              <p:oleObj spid="_x0000_s412677" name="Equation" r:id="rId7" imgW="1130400" imgH="304920" progId="Equation.3">
                <p:embed/>
              </p:oleObj>
            </a:graphicData>
          </a:graphic>
        </p:graphicFrame>
      </p:grpSp>
      <p:sp>
        <p:nvSpPr>
          <p:cNvPr id="41995" name="Rectangle 112"/>
          <p:cNvSpPr>
            <a:spLocks noChangeArrowheads="1"/>
          </p:cNvSpPr>
          <p:nvPr/>
        </p:nvSpPr>
        <p:spPr bwMode="auto">
          <a:xfrm>
            <a:off x="467544" y="1249596"/>
            <a:ext cx="22322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effectLst/>
              </a:rPr>
              <a:t>exclusive or</a:t>
            </a:r>
            <a:endParaRPr lang="zh-CN" altLang="en-US" sz="2800" b="1" dirty="0">
              <a:effectLst/>
            </a:endParaRPr>
          </a:p>
        </p:txBody>
      </p:sp>
      <p:grpSp>
        <p:nvGrpSpPr>
          <p:cNvPr id="5" name="组合 44"/>
          <p:cNvGrpSpPr/>
          <p:nvPr/>
        </p:nvGrpSpPr>
        <p:grpSpPr>
          <a:xfrm>
            <a:off x="5004048" y="3575422"/>
            <a:ext cx="3790950" cy="501650"/>
            <a:chOff x="4211960" y="2639318"/>
            <a:chExt cx="3790950" cy="501650"/>
          </a:xfrm>
        </p:grpSpPr>
        <p:sp>
          <p:nvSpPr>
            <p:cNvPr id="121903" name="Oval 47"/>
            <p:cNvSpPr>
              <a:spLocks noChangeArrowheads="1"/>
            </p:cNvSpPr>
            <p:nvPr/>
          </p:nvSpPr>
          <p:spPr bwMode="auto">
            <a:xfrm>
              <a:off x="5339085" y="2850455"/>
              <a:ext cx="228600" cy="21113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1905" name="Oval 49"/>
            <p:cNvSpPr>
              <a:spLocks noChangeArrowheads="1"/>
            </p:cNvSpPr>
            <p:nvPr/>
          </p:nvSpPr>
          <p:spPr bwMode="auto">
            <a:xfrm>
              <a:off x="5415285" y="2921893"/>
              <a:ext cx="76200" cy="698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aphicFrame>
          <p:nvGraphicFramePr>
            <p:cNvPr id="41998" name="Object 109"/>
            <p:cNvGraphicFramePr>
              <a:graphicFrameLocks noChangeAspect="1"/>
            </p:cNvGraphicFramePr>
            <p:nvPr/>
          </p:nvGraphicFramePr>
          <p:xfrm>
            <a:off x="4211960" y="2710755"/>
            <a:ext cx="1089025" cy="409575"/>
          </p:xfrm>
          <a:graphic>
            <a:graphicData uri="http://schemas.openxmlformats.org/presentationml/2006/ole">
              <p:oleObj spid="_x0000_s412678" name="Equation" r:id="rId8" imgW="660600" imgH="241200" progId="Equation.3">
                <p:embed/>
              </p:oleObj>
            </a:graphicData>
          </a:graphic>
        </p:graphicFrame>
        <p:graphicFrame>
          <p:nvGraphicFramePr>
            <p:cNvPr id="41999" name="Object 110"/>
            <p:cNvGraphicFramePr>
              <a:graphicFrameLocks noChangeAspect="1"/>
            </p:cNvGraphicFramePr>
            <p:nvPr/>
          </p:nvGraphicFramePr>
          <p:xfrm>
            <a:off x="5643885" y="2710755"/>
            <a:ext cx="384175" cy="409575"/>
          </p:xfrm>
          <a:graphic>
            <a:graphicData uri="http://schemas.openxmlformats.org/presentationml/2006/ole">
              <p:oleObj spid="_x0000_s412679" name="Equation" r:id="rId9" imgW="216000" imgH="241200" progId="Equation.3">
                <p:embed/>
              </p:oleObj>
            </a:graphicData>
          </a:graphic>
        </p:graphicFrame>
        <p:graphicFrame>
          <p:nvGraphicFramePr>
            <p:cNvPr id="42000" name="Object 111"/>
            <p:cNvGraphicFramePr>
              <a:graphicFrameLocks noChangeAspect="1"/>
            </p:cNvGraphicFramePr>
            <p:nvPr/>
          </p:nvGraphicFramePr>
          <p:xfrm>
            <a:off x="5953447" y="2639318"/>
            <a:ext cx="2049463" cy="501650"/>
          </p:xfrm>
          <a:graphic>
            <a:graphicData uri="http://schemas.openxmlformats.org/presentationml/2006/ole">
              <p:oleObj spid="_x0000_s412680" name="Equation" r:id="rId10" imgW="1270440" imgH="304920" progId="Equation.3">
                <p:embed/>
              </p:oleObj>
            </a:graphicData>
          </a:graphic>
        </p:graphicFrame>
      </p:grpSp>
      <p:sp>
        <p:nvSpPr>
          <p:cNvPr id="42001" name="Rectangle 113"/>
          <p:cNvSpPr>
            <a:spLocks noChangeArrowheads="1"/>
          </p:cNvSpPr>
          <p:nvPr/>
        </p:nvSpPr>
        <p:spPr bwMode="auto">
          <a:xfrm>
            <a:off x="5004048" y="1193378"/>
            <a:ext cx="23920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 dirty="0" smtClean="0">
                <a:effectLst/>
                <a:latin typeface="黑体" pitchFamily="49" charset="-122"/>
              </a:rPr>
              <a:t> </a:t>
            </a:r>
            <a:r>
              <a:rPr lang="en-US" altLang="zh-CN" sz="2800" b="1" dirty="0" smtClean="0">
                <a:effectLst/>
              </a:rPr>
              <a:t>exclusive nor</a:t>
            </a:r>
            <a:endParaRPr lang="zh-CN" altLang="en-US" sz="3200" dirty="0">
              <a:effectLst/>
              <a:latin typeface="黑体" pitchFamily="49" charset="-122"/>
            </a:endParaRPr>
          </a:p>
        </p:txBody>
      </p:sp>
      <p:sp>
        <p:nvSpPr>
          <p:cNvPr id="42002" name="Rectangle 1102"/>
          <p:cNvSpPr>
            <a:spLocks noChangeArrowheads="1"/>
          </p:cNvSpPr>
          <p:nvPr/>
        </p:nvSpPr>
        <p:spPr bwMode="auto">
          <a:xfrm>
            <a:off x="5004048" y="1841450"/>
            <a:ext cx="316835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 dirty="0" smtClean="0">
                <a:effectLst/>
                <a:latin typeface="黑体" pitchFamily="49" charset="-122"/>
              </a:rPr>
              <a:t> </a:t>
            </a:r>
            <a:r>
              <a:rPr lang="en-US" altLang="zh-CN" sz="2800" b="1" dirty="0">
                <a:effectLst/>
              </a:rPr>
              <a:t>inclusive </a:t>
            </a:r>
            <a:r>
              <a:rPr lang="en-US" altLang="zh-CN" sz="2800" b="1" dirty="0" smtClean="0">
                <a:effectLst/>
              </a:rPr>
              <a:t>or</a:t>
            </a:r>
            <a:endParaRPr lang="zh-CN" altLang="en-US" sz="2800" b="1" dirty="0">
              <a:effectLst/>
            </a:endParaRPr>
          </a:p>
        </p:txBody>
      </p:sp>
      <p:sp>
        <p:nvSpPr>
          <p:cNvPr id="78" name="灯片编号占位符 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31</a:t>
            </a:fld>
            <a:endParaRPr lang="en-US" altLang="zh-CN" dirty="0"/>
          </a:p>
        </p:txBody>
      </p:sp>
      <p:sp>
        <p:nvSpPr>
          <p:cNvPr id="42" name="矩形 41"/>
          <p:cNvSpPr/>
          <p:nvPr/>
        </p:nvSpPr>
        <p:spPr>
          <a:xfrm>
            <a:off x="467544" y="550421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XOR</a:t>
            </a:r>
            <a:endParaRPr lang="zh-CN" altLang="en-US" dirty="0"/>
          </a:p>
        </p:txBody>
      </p:sp>
      <p:sp>
        <p:nvSpPr>
          <p:cNvPr id="43" name="矩形 42"/>
          <p:cNvSpPr/>
          <p:nvPr/>
        </p:nvSpPr>
        <p:spPr>
          <a:xfrm>
            <a:off x="5148064" y="476672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XNOR</a:t>
            </a:r>
            <a:endParaRPr lang="zh-CN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323528" y="4680743"/>
            <a:ext cx="57631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FF66"/>
                </a:solidFill>
                <a:effectLst/>
                <a:cs typeface="Times New Roman" pitchFamily="18" charset="0"/>
              </a:rPr>
              <a:t>Logic gate (hardware symbol)</a:t>
            </a:r>
            <a:endParaRPr lang="zh-CN" altLang="en-US" dirty="0">
              <a:solidFill>
                <a:srgbClr val="FFFF66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23528" y="2564904"/>
            <a:ext cx="30315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FF66"/>
                </a:solidFill>
                <a:effectLst/>
                <a:cs typeface="Times New Roman" pitchFamily="18" charset="0"/>
              </a:rPr>
              <a:t>Logic function </a:t>
            </a:r>
            <a:endParaRPr lang="zh-CN" altLang="en-US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32</a:t>
            </a:fld>
            <a:endParaRPr lang="en-US" altLang="zh-CN"/>
          </a:p>
        </p:txBody>
      </p:sp>
      <p:sp>
        <p:nvSpPr>
          <p:cNvPr id="44" name="矩形 43"/>
          <p:cNvSpPr/>
          <p:nvPr/>
        </p:nvSpPr>
        <p:spPr>
          <a:xfrm>
            <a:off x="611560" y="5436513"/>
            <a:ext cx="8001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XNOR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：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if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A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，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B 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are equal, then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F=1.</a:t>
            </a:r>
            <a:endParaRPr lang="zh-CN" altLang="en-US" sz="3200" dirty="0"/>
          </a:p>
        </p:txBody>
      </p:sp>
      <p:sp>
        <p:nvSpPr>
          <p:cNvPr id="45" name="矩形 44"/>
          <p:cNvSpPr/>
          <p:nvPr/>
        </p:nvSpPr>
        <p:spPr>
          <a:xfrm>
            <a:off x="611560" y="2204864"/>
            <a:ext cx="8072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XOR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：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if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A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，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B 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are </a:t>
            </a:r>
            <a:r>
              <a:rPr lang="en-US" altLang="zh-CN" sz="3200" dirty="0" smtClean="0"/>
              <a:t>unequal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, then 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F=1.</a:t>
            </a:r>
            <a:endParaRPr lang="zh-CN" altLang="en-US" sz="3200" dirty="0"/>
          </a:p>
        </p:txBody>
      </p:sp>
      <p:grpSp>
        <p:nvGrpSpPr>
          <p:cNvPr id="19" name="组合 45"/>
          <p:cNvGrpSpPr/>
          <p:nvPr/>
        </p:nvGrpSpPr>
        <p:grpSpPr>
          <a:xfrm>
            <a:off x="683568" y="1484784"/>
            <a:ext cx="3554413" cy="566719"/>
            <a:chOff x="5435600" y="219075"/>
            <a:chExt cx="3554413" cy="566719"/>
          </a:xfrm>
        </p:grpSpPr>
        <p:graphicFrame>
          <p:nvGraphicFramePr>
            <p:cNvPr id="21" name="Object 73"/>
            <p:cNvGraphicFramePr>
              <a:graphicFrameLocks noChangeAspect="1"/>
            </p:cNvGraphicFramePr>
            <p:nvPr/>
          </p:nvGraphicFramePr>
          <p:xfrm>
            <a:off x="6500826" y="455594"/>
            <a:ext cx="306387" cy="330200"/>
          </p:xfrm>
          <a:graphic>
            <a:graphicData uri="http://schemas.openxmlformats.org/presentationml/2006/ole">
              <p:oleObj spid="_x0000_s413699" name="Equation" r:id="rId4" imgW="241200" imgH="254160" progId="Equation.3">
                <p:embed/>
              </p:oleObj>
            </a:graphicData>
          </a:graphic>
        </p:graphicFrame>
        <p:graphicFrame>
          <p:nvGraphicFramePr>
            <p:cNvPr id="22" name="Object 106"/>
            <p:cNvGraphicFramePr>
              <a:graphicFrameLocks noChangeAspect="1"/>
            </p:cNvGraphicFramePr>
            <p:nvPr/>
          </p:nvGraphicFramePr>
          <p:xfrm>
            <a:off x="5435600" y="333375"/>
            <a:ext cx="1089025" cy="444500"/>
          </p:xfrm>
          <a:graphic>
            <a:graphicData uri="http://schemas.openxmlformats.org/presentationml/2006/ole">
              <p:oleObj spid="_x0000_s413700" name="Equation" r:id="rId5" imgW="660600" imgH="241200" progId="Equation.3">
                <p:embed/>
              </p:oleObj>
            </a:graphicData>
          </a:graphic>
        </p:graphicFrame>
        <p:graphicFrame>
          <p:nvGraphicFramePr>
            <p:cNvPr id="23" name="Object 107"/>
            <p:cNvGraphicFramePr>
              <a:graphicFrameLocks noChangeAspect="1"/>
            </p:cNvGraphicFramePr>
            <p:nvPr/>
          </p:nvGraphicFramePr>
          <p:xfrm>
            <a:off x="6770688" y="304800"/>
            <a:ext cx="384175" cy="444500"/>
          </p:xfrm>
          <a:graphic>
            <a:graphicData uri="http://schemas.openxmlformats.org/presentationml/2006/ole">
              <p:oleObj spid="_x0000_s413701" name="Equation" r:id="rId6" imgW="216000" imgH="241200" progId="Equation.3">
                <p:embed/>
              </p:oleObj>
            </a:graphicData>
          </a:graphic>
        </p:graphicFrame>
        <p:graphicFrame>
          <p:nvGraphicFramePr>
            <p:cNvPr id="24" name="Object 108"/>
            <p:cNvGraphicFramePr>
              <a:graphicFrameLocks noChangeAspect="1"/>
            </p:cNvGraphicFramePr>
            <p:nvPr/>
          </p:nvGraphicFramePr>
          <p:xfrm>
            <a:off x="7164388" y="219075"/>
            <a:ext cx="1825625" cy="546100"/>
          </p:xfrm>
          <a:graphic>
            <a:graphicData uri="http://schemas.openxmlformats.org/presentationml/2006/ole">
              <p:oleObj spid="_x0000_s413702" name="Equation" r:id="rId7" imgW="1130400" imgH="304920" progId="Equation.3">
                <p:embed/>
              </p:oleObj>
            </a:graphicData>
          </a:graphic>
        </p:graphicFrame>
      </p:grpSp>
      <p:grpSp>
        <p:nvGrpSpPr>
          <p:cNvPr id="25" name="组合 44"/>
          <p:cNvGrpSpPr/>
          <p:nvPr/>
        </p:nvGrpSpPr>
        <p:grpSpPr>
          <a:xfrm>
            <a:off x="683568" y="4644425"/>
            <a:ext cx="3790950" cy="501650"/>
            <a:chOff x="4211960" y="2639318"/>
            <a:chExt cx="3790950" cy="501650"/>
          </a:xfrm>
        </p:grpSpPr>
        <p:sp>
          <p:nvSpPr>
            <p:cNvPr id="26" name="Oval 47"/>
            <p:cNvSpPr>
              <a:spLocks noChangeArrowheads="1"/>
            </p:cNvSpPr>
            <p:nvPr/>
          </p:nvSpPr>
          <p:spPr bwMode="auto">
            <a:xfrm>
              <a:off x="5339085" y="2850455"/>
              <a:ext cx="228600" cy="21113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" name="Oval 49"/>
            <p:cNvSpPr>
              <a:spLocks noChangeArrowheads="1"/>
            </p:cNvSpPr>
            <p:nvPr/>
          </p:nvSpPr>
          <p:spPr bwMode="auto">
            <a:xfrm>
              <a:off x="5415285" y="2921893"/>
              <a:ext cx="76200" cy="698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aphicFrame>
          <p:nvGraphicFramePr>
            <p:cNvPr id="28" name="Object 109"/>
            <p:cNvGraphicFramePr>
              <a:graphicFrameLocks noChangeAspect="1"/>
            </p:cNvGraphicFramePr>
            <p:nvPr/>
          </p:nvGraphicFramePr>
          <p:xfrm>
            <a:off x="4211960" y="2710755"/>
            <a:ext cx="1089025" cy="409575"/>
          </p:xfrm>
          <a:graphic>
            <a:graphicData uri="http://schemas.openxmlformats.org/presentationml/2006/ole">
              <p:oleObj spid="_x0000_s413703" name="Equation" r:id="rId8" imgW="660600" imgH="241200" progId="Equation.3">
                <p:embed/>
              </p:oleObj>
            </a:graphicData>
          </a:graphic>
        </p:graphicFrame>
        <p:graphicFrame>
          <p:nvGraphicFramePr>
            <p:cNvPr id="29" name="Object 110"/>
            <p:cNvGraphicFramePr>
              <a:graphicFrameLocks noChangeAspect="1"/>
            </p:cNvGraphicFramePr>
            <p:nvPr/>
          </p:nvGraphicFramePr>
          <p:xfrm>
            <a:off x="5643885" y="2710755"/>
            <a:ext cx="384175" cy="409575"/>
          </p:xfrm>
          <a:graphic>
            <a:graphicData uri="http://schemas.openxmlformats.org/presentationml/2006/ole">
              <p:oleObj spid="_x0000_s413704" name="Equation" r:id="rId9" imgW="216000" imgH="241200" progId="Equation.3">
                <p:embed/>
              </p:oleObj>
            </a:graphicData>
          </a:graphic>
        </p:graphicFrame>
        <p:graphicFrame>
          <p:nvGraphicFramePr>
            <p:cNvPr id="30" name="Object 111"/>
            <p:cNvGraphicFramePr>
              <a:graphicFrameLocks noChangeAspect="1"/>
            </p:cNvGraphicFramePr>
            <p:nvPr/>
          </p:nvGraphicFramePr>
          <p:xfrm>
            <a:off x="5953447" y="2639318"/>
            <a:ext cx="2049463" cy="501650"/>
          </p:xfrm>
          <a:graphic>
            <a:graphicData uri="http://schemas.openxmlformats.org/presentationml/2006/ole">
              <p:oleObj spid="_x0000_s413705" name="Equation" r:id="rId10" imgW="1270440" imgH="304920" progId="Equation.3">
                <p:embed/>
              </p:oleObj>
            </a:graphicData>
          </a:graphic>
        </p:graphicFrame>
      </p:grpSp>
      <p:sp>
        <p:nvSpPr>
          <p:cNvPr id="31" name="矩形 30"/>
          <p:cNvSpPr/>
          <p:nvPr/>
        </p:nvSpPr>
        <p:spPr>
          <a:xfrm>
            <a:off x="539552" y="548680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How to understand XOR?</a:t>
            </a:r>
          </a:p>
        </p:txBody>
      </p:sp>
      <p:sp>
        <p:nvSpPr>
          <p:cNvPr id="32" name="矩形 31"/>
          <p:cNvSpPr/>
          <p:nvPr/>
        </p:nvSpPr>
        <p:spPr>
          <a:xfrm>
            <a:off x="611560" y="3718773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How to understand XNOR?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2" name="Line 12"/>
          <p:cNvSpPr>
            <a:spLocks noChangeShapeType="1"/>
          </p:cNvSpPr>
          <p:nvPr/>
        </p:nvSpPr>
        <p:spPr bwMode="auto">
          <a:xfrm>
            <a:off x="2790800" y="2007051"/>
            <a:ext cx="35814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43011" name="Rectangle 15"/>
          <p:cNvSpPr>
            <a:spLocks noChangeArrowheads="1"/>
          </p:cNvSpPr>
          <p:nvPr/>
        </p:nvSpPr>
        <p:spPr bwMode="auto">
          <a:xfrm>
            <a:off x="3347864" y="332656"/>
            <a:ext cx="20817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cs typeface="Times New Roman" pitchFamily="18" charset="0"/>
              </a:rPr>
              <a:t>Truth Table</a:t>
            </a:r>
            <a:endParaRPr lang="zh-CN" altLang="en-US" sz="3200" dirty="0">
              <a:cs typeface="Times New Roman" pitchFamily="18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843188" y="1038676"/>
            <a:ext cx="3435350" cy="2759075"/>
            <a:chOff x="672" y="854"/>
            <a:chExt cx="2164" cy="1738"/>
          </a:xfrm>
        </p:grpSpPr>
        <p:graphicFrame>
          <p:nvGraphicFramePr>
            <p:cNvPr id="43015" name="Object 7"/>
            <p:cNvGraphicFramePr>
              <a:graphicFrameLocks noChangeAspect="1"/>
            </p:cNvGraphicFramePr>
            <p:nvPr/>
          </p:nvGraphicFramePr>
          <p:xfrm>
            <a:off x="1632" y="959"/>
            <a:ext cx="201" cy="213"/>
          </p:xfrm>
          <a:graphic>
            <a:graphicData uri="http://schemas.openxmlformats.org/presentationml/2006/ole">
              <p:oleObj spid="_x0000_s498690" name="Equation" r:id="rId5" imgW="304920" imgH="317520" progId="Equation.3">
                <p:embed/>
              </p:oleObj>
            </a:graphicData>
          </a:graphic>
        </p:graphicFrame>
        <p:sp>
          <p:nvSpPr>
            <p:cNvPr id="122891" name="Oval 11"/>
            <p:cNvSpPr>
              <a:spLocks noChangeArrowheads="1"/>
            </p:cNvSpPr>
            <p:nvPr/>
          </p:nvSpPr>
          <p:spPr bwMode="auto">
            <a:xfrm>
              <a:off x="2400" y="960"/>
              <a:ext cx="146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2893" name="Oval 13"/>
            <p:cNvSpPr>
              <a:spLocks noChangeArrowheads="1"/>
            </p:cNvSpPr>
            <p:nvPr/>
          </p:nvSpPr>
          <p:spPr bwMode="auto">
            <a:xfrm>
              <a:off x="2448" y="1008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3018" name="Rectangle 14"/>
            <p:cNvSpPr>
              <a:spLocks noChangeArrowheads="1"/>
            </p:cNvSpPr>
            <p:nvPr/>
          </p:nvSpPr>
          <p:spPr bwMode="auto">
            <a:xfrm>
              <a:off x="672" y="854"/>
              <a:ext cx="21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effectLst/>
                  <a:latin typeface="黑体" pitchFamily="49" charset="-122"/>
                </a:rPr>
                <a:t>A B  A   B A   B</a:t>
              </a:r>
              <a:endParaRPr lang="zh-CN" altLang="en-US" sz="3200" dirty="0">
                <a:effectLst/>
                <a:latin typeface="黑体" pitchFamily="49" charset="-122"/>
              </a:endParaRPr>
            </a:p>
          </p:txBody>
        </p:sp>
        <p:sp>
          <p:nvSpPr>
            <p:cNvPr id="122898" name="Rectangle 18"/>
            <p:cNvSpPr>
              <a:spLocks noChangeArrowheads="1"/>
            </p:cNvSpPr>
            <p:nvPr/>
          </p:nvSpPr>
          <p:spPr bwMode="auto">
            <a:xfrm>
              <a:off x="672" y="1248"/>
              <a:ext cx="19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0 0     0    1</a:t>
              </a:r>
              <a:endPara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122899" name="Rectangle 19"/>
            <p:cNvSpPr>
              <a:spLocks noChangeArrowheads="1"/>
            </p:cNvSpPr>
            <p:nvPr/>
          </p:nvSpPr>
          <p:spPr bwMode="auto">
            <a:xfrm>
              <a:off x="672" y="1584"/>
              <a:ext cx="19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0 1     1    0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122900" name="Rectangle 20"/>
            <p:cNvSpPr>
              <a:spLocks noChangeArrowheads="1"/>
            </p:cNvSpPr>
            <p:nvPr/>
          </p:nvSpPr>
          <p:spPr bwMode="auto">
            <a:xfrm>
              <a:off x="672" y="1920"/>
              <a:ext cx="19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1 0     1    0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122901" name="Rectangle 21"/>
            <p:cNvSpPr>
              <a:spLocks noChangeArrowheads="1"/>
            </p:cNvSpPr>
            <p:nvPr/>
          </p:nvSpPr>
          <p:spPr bwMode="auto">
            <a:xfrm>
              <a:off x="672" y="2208"/>
              <a:ext cx="19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1 1     0    1</a:t>
              </a:r>
              <a:endPara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122906" name="Line 26"/>
            <p:cNvSpPr>
              <a:spLocks noChangeShapeType="1"/>
            </p:cNvSpPr>
            <p:nvPr/>
          </p:nvSpPr>
          <p:spPr bwMode="auto">
            <a:xfrm>
              <a:off x="672" y="1248"/>
              <a:ext cx="21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2907" name="Line 27"/>
            <p:cNvSpPr>
              <a:spLocks noChangeShapeType="1"/>
            </p:cNvSpPr>
            <p:nvPr/>
          </p:nvSpPr>
          <p:spPr bwMode="auto">
            <a:xfrm>
              <a:off x="1296" y="960"/>
              <a:ext cx="0" cy="15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2908" name="Line 28"/>
            <p:cNvSpPr>
              <a:spLocks noChangeShapeType="1"/>
            </p:cNvSpPr>
            <p:nvPr/>
          </p:nvSpPr>
          <p:spPr bwMode="auto">
            <a:xfrm>
              <a:off x="2112" y="912"/>
              <a:ext cx="0" cy="16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33</a:t>
            </a:fld>
            <a:endParaRPr lang="en-US" altLang="zh-CN"/>
          </a:p>
        </p:txBody>
      </p:sp>
      <p:sp>
        <p:nvSpPr>
          <p:cNvPr id="31" name="矩形 30"/>
          <p:cNvSpPr/>
          <p:nvPr/>
        </p:nvSpPr>
        <p:spPr>
          <a:xfrm>
            <a:off x="539552" y="4293096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If there are two inputs, XOR and XNOR are opposite.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2" name="Line 12"/>
          <p:cNvSpPr>
            <a:spLocks noChangeShapeType="1"/>
          </p:cNvSpPr>
          <p:nvPr/>
        </p:nvSpPr>
        <p:spPr bwMode="auto">
          <a:xfrm>
            <a:off x="1522966" y="1805112"/>
            <a:ext cx="35814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43018" name="Rectangle 14"/>
          <p:cNvSpPr>
            <a:spLocks noChangeArrowheads="1"/>
          </p:cNvSpPr>
          <p:nvPr/>
        </p:nvSpPr>
        <p:spPr bwMode="auto">
          <a:xfrm>
            <a:off x="1575354" y="836737"/>
            <a:ext cx="20313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>
                <a:effectLst/>
                <a:latin typeface="黑体" pitchFamily="49" charset="-122"/>
              </a:rPr>
              <a:t>A </a:t>
            </a:r>
            <a:r>
              <a:rPr lang="en-US" altLang="zh-CN" sz="3200" dirty="0" smtClean="0">
                <a:effectLst/>
                <a:latin typeface="黑体" pitchFamily="49" charset="-122"/>
              </a:rPr>
              <a:t>B C    </a:t>
            </a:r>
            <a:endParaRPr lang="zh-CN" altLang="en-US" sz="3200" dirty="0">
              <a:effectLst/>
              <a:latin typeface="黑体" pitchFamily="49" charset="-122"/>
            </a:endParaRPr>
          </a:p>
        </p:txBody>
      </p:sp>
      <p:sp>
        <p:nvSpPr>
          <p:cNvPr id="122898" name="Rectangle 18"/>
          <p:cNvSpPr>
            <a:spLocks noChangeArrowheads="1"/>
          </p:cNvSpPr>
          <p:nvPr/>
        </p:nvSpPr>
        <p:spPr bwMode="auto">
          <a:xfrm>
            <a:off x="1575354" y="1462212"/>
            <a:ext cx="49039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0 0 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0      0          0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22899" name="Rectangle 19"/>
          <p:cNvSpPr>
            <a:spLocks noChangeArrowheads="1"/>
          </p:cNvSpPr>
          <p:nvPr/>
        </p:nvSpPr>
        <p:spPr bwMode="auto">
          <a:xfrm>
            <a:off x="1575354" y="1995612"/>
            <a:ext cx="49039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 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0 1      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   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      1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22900" name="Rectangle 20"/>
          <p:cNvSpPr>
            <a:spLocks noChangeArrowheads="1"/>
          </p:cNvSpPr>
          <p:nvPr/>
        </p:nvSpPr>
        <p:spPr bwMode="auto">
          <a:xfrm>
            <a:off x="1575354" y="2529012"/>
            <a:ext cx="49039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1 0      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   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      1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22901" name="Rectangle 21"/>
          <p:cNvSpPr>
            <a:spLocks noChangeArrowheads="1"/>
          </p:cNvSpPr>
          <p:nvPr/>
        </p:nvSpPr>
        <p:spPr bwMode="auto">
          <a:xfrm>
            <a:off x="1564194" y="3060249"/>
            <a:ext cx="49039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0 1 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    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 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   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      0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22906" name="Line 26"/>
          <p:cNvSpPr>
            <a:spLocks noChangeShapeType="1"/>
          </p:cNvSpPr>
          <p:nvPr/>
        </p:nvSpPr>
        <p:spPr bwMode="auto">
          <a:xfrm>
            <a:off x="1575354" y="1462211"/>
            <a:ext cx="5876966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22907" name="Line 27"/>
          <p:cNvSpPr>
            <a:spLocks noChangeShapeType="1"/>
          </p:cNvSpPr>
          <p:nvPr/>
        </p:nvSpPr>
        <p:spPr bwMode="auto">
          <a:xfrm>
            <a:off x="2932346" y="1005012"/>
            <a:ext cx="0" cy="4800252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22908" name="Line 28"/>
          <p:cNvSpPr>
            <a:spLocks noChangeShapeType="1"/>
          </p:cNvSpPr>
          <p:nvPr/>
        </p:nvSpPr>
        <p:spPr bwMode="auto">
          <a:xfrm flipH="1">
            <a:off x="5020578" y="928812"/>
            <a:ext cx="2850" cy="4876452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34</a:t>
            </a:fld>
            <a:endParaRPr lang="en-US" altLang="zh-CN"/>
          </a:p>
        </p:txBody>
      </p:sp>
      <p:grpSp>
        <p:nvGrpSpPr>
          <p:cNvPr id="81" name="组合 80"/>
          <p:cNvGrpSpPr/>
          <p:nvPr/>
        </p:nvGrpSpPr>
        <p:grpSpPr>
          <a:xfrm>
            <a:off x="3076362" y="836712"/>
            <a:ext cx="1620957" cy="584775"/>
            <a:chOff x="8072462" y="642918"/>
            <a:chExt cx="1620957" cy="584775"/>
          </a:xfrm>
        </p:grpSpPr>
        <p:sp>
          <p:nvSpPr>
            <p:cNvPr id="21" name="矩形 20"/>
            <p:cNvSpPr/>
            <p:nvPr/>
          </p:nvSpPr>
          <p:spPr>
            <a:xfrm>
              <a:off x="8072462" y="642918"/>
              <a:ext cx="162095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 smtClean="0">
                  <a:effectLst/>
                  <a:latin typeface="黑体" pitchFamily="49" charset="-122"/>
                </a:rPr>
                <a:t>A  B  C</a:t>
              </a:r>
              <a:endParaRPr lang="zh-CN" altLang="en-US" sz="3200" dirty="0"/>
            </a:p>
          </p:txBody>
        </p:sp>
        <p:graphicFrame>
          <p:nvGraphicFramePr>
            <p:cNvPr id="340999" name="Object 7"/>
            <p:cNvGraphicFramePr>
              <a:graphicFrameLocks noChangeAspect="1"/>
            </p:cNvGraphicFramePr>
            <p:nvPr/>
          </p:nvGraphicFramePr>
          <p:xfrm>
            <a:off x="8429652" y="785794"/>
            <a:ext cx="319087" cy="338138"/>
          </p:xfrm>
          <a:graphic>
            <a:graphicData uri="http://schemas.openxmlformats.org/presentationml/2006/ole">
              <p:oleObj spid="_x0000_s340999" name="Equation" r:id="rId4" imgW="304920" imgH="317520" progId="Equation.3">
                <p:embed/>
              </p:oleObj>
            </a:graphicData>
          </a:graphic>
        </p:graphicFrame>
        <p:graphicFrame>
          <p:nvGraphicFramePr>
            <p:cNvPr id="341000" name="Object 8"/>
            <p:cNvGraphicFramePr>
              <a:graphicFrameLocks noChangeAspect="1"/>
            </p:cNvGraphicFramePr>
            <p:nvPr/>
          </p:nvGraphicFramePr>
          <p:xfrm>
            <a:off x="9039258" y="785794"/>
            <a:ext cx="319088" cy="338137"/>
          </p:xfrm>
          <a:graphic>
            <a:graphicData uri="http://schemas.openxmlformats.org/presentationml/2006/ole">
              <p:oleObj spid="_x0000_s341000" name="Equation" r:id="rId5" imgW="304920" imgH="317520" progId="Equation.3">
                <p:embed/>
              </p:oleObj>
            </a:graphicData>
          </a:graphic>
        </p:graphicFrame>
      </p:grpSp>
      <p:grpSp>
        <p:nvGrpSpPr>
          <p:cNvPr id="80" name="组合 79"/>
          <p:cNvGrpSpPr/>
          <p:nvPr/>
        </p:nvGrpSpPr>
        <p:grpSpPr>
          <a:xfrm>
            <a:off x="5236602" y="836712"/>
            <a:ext cx="1620957" cy="584775"/>
            <a:chOff x="8072462" y="1272589"/>
            <a:chExt cx="1620957" cy="584775"/>
          </a:xfrm>
        </p:grpSpPr>
        <p:sp>
          <p:nvSpPr>
            <p:cNvPr id="75" name="矩形 74"/>
            <p:cNvSpPr/>
            <p:nvPr/>
          </p:nvSpPr>
          <p:spPr>
            <a:xfrm>
              <a:off x="8072462" y="1272589"/>
              <a:ext cx="162095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 smtClean="0">
                  <a:effectLst/>
                  <a:latin typeface="黑体" pitchFamily="49" charset="-122"/>
                </a:rPr>
                <a:t>A  B  C</a:t>
              </a:r>
              <a:endParaRPr lang="zh-CN" altLang="en-US" sz="3200" dirty="0"/>
            </a:p>
          </p:txBody>
        </p:sp>
        <p:sp>
          <p:nvSpPr>
            <p:cNvPr id="76" name="Oval 11"/>
            <p:cNvSpPr>
              <a:spLocks noChangeArrowheads="1"/>
            </p:cNvSpPr>
            <p:nvPr/>
          </p:nvSpPr>
          <p:spPr bwMode="auto">
            <a:xfrm>
              <a:off x="8429652" y="1428736"/>
              <a:ext cx="231775" cy="228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7" name="Oval 13"/>
            <p:cNvSpPr>
              <a:spLocks noChangeArrowheads="1"/>
            </p:cNvSpPr>
            <p:nvPr/>
          </p:nvSpPr>
          <p:spPr bwMode="auto">
            <a:xfrm>
              <a:off x="8505852" y="1504936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8" name="Oval 11"/>
            <p:cNvSpPr>
              <a:spLocks noChangeArrowheads="1"/>
            </p:cNvSpPr>
            <p:nvPr/>
          </p:nvSpPr>
          <p:spPr bwMode="auto">
            <a:xfrm>
              <a:off x="9055133" y="1414450"/>
              <a:ext cx="231775" cy="228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9" name="Oval 13"/>
            <p:cNvSpPr>
              <a:spLocks noChangeArrowheads="1"/>
            </p:cNvSpPr>
            <p:nvPr/>
          </p:nvSpPr>
          <p:spPr bwMode="auto">
            <a:xfrm>
              <a:off x="9131333" y="149065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64" name="Rectangle 21"/>
          <p:cNvSpPr>
            <a:spLocks noChangeArrowheads="1"/>
          </p:cNvSpPr>
          <p:nvPr/>
        </p:nvSpPr>
        <p:spPr bwMode="auto">
          <a:xfrm>
            <a:off x="1564194" y="3564305"/>
            <a:ext cx="49039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1 0 0      1          1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65" name="Rectangle 21"/>
          <p:cNvSpPr>
            <a:spLocks noChangeArrowheads="1"/>
          </p:cNvSpPr>
          <p:nvPr/>
        </p:nvSpPr>
        <p:spPr bwMode="auto">
          <a:xfrm>
            <a:off x="1539022" y="4068361"/>
            <a:ext cx="49039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1 0 1      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   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      0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66" name="Rectangle 21"/>
          <p:cNvSpPr>
            <a:spLocks noChangeArrowheads="1"/>
          </p:cNvSpPr>
          <p:nvPr/>
        </p:nvSpPr>
        <p:spPr bwMode="auto">
          <a:xfrm>
            <a:off x="1564194" y="4716433"/>
            <a:ext cx="49039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1 1 0      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   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      0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67" name="Rectangle 21"/>
          <p:cNvSpPr>
            <a:spLocks noChangeArrowheads="1"/>
          </p:cNvSpPr>
          <p:nvPr/>
        </p:nvSpPr>
        <p:spPr bwMode="auto">
          <a:xfrm>
            <a:off x="1564194" y="5220489"/>
            <a:ext cx="49039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1 1 1      1          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3131840" y="44624"/>
            <a:ext cx="20817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cs typeface="Times New Roman" pitchFamily="18" charset="0"/>
              </a:rPr>
              <a:t>Truth Table</a:t>
            </a:r>
            <a:endParaRPr lang="zh-CN" altLang="en-US" sz="3200" dirty="0">
              <a:cs typeface="Times New Roman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79512" y="6084585"/>
            <a:ext cx="8676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If there are three inputs, XOR and XNOR are equal.</a:t>
            </a:r>
            <a:endParaRPr lang="zh-CN" altLang="zh-CN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53" name="Group 49"/>
          <p:cNvGrpSpPr>
            <a:grpSpLocks/>
          </p:cNvGrpSpPr>
          <p:nvPr/>
        </p:nvGrpSpPr>
        <p:grpSpPr bwMode="auto">
          <a:xfrm>
            <a:off x="1295400" y="4662486"/>
            <a:ext cx="5372100" cy="579438"/>
            <a:chOff x="816" y="3072"/>
            <a:chExt cx="3384" cy="365"/>
          </a:xfrm>
        </p:grpSpPr>
        <p:graphicFrame>
          <p:nvGraphicFramePr>
            <p:cNvPr id="44073" name="Object 10"/>
            <p:cNvGraphicFramePr>
              <a:graphicFrameLocks noChangeAspect="1"/>
            </p:cNvGraphicFramePr>
            <p:nvPr/>
          </p:nvGraphicFramePr>
          <p:xfrm>
            <a:off x="1056" y="3168"/>
            <a:ext cx="199" cy="212"/>
          </p:xfrm>
          <a:graphic>
            <a:graphicData uri="http://schemas.openxmlformats.org/presentationml/2006/ole">
              <p:oleObj spid="_x0000_s44453" name="Equation" r:id="rId6" imgW="304920" imgH="317520" progId="Equation.3">
                <p:embed/>
              </p:oleObj>
            </a:graphicData>
          </a:graphic>
        </p:graphicFrame>
        <p:sp>
          <p:nvSpPr>
            <p:cNvPr id="123923" name="Oval 19"/>
            <p:cNvSpPr>
              <a:spLocks noChangeArrowheads="1"/>
            </p:cNvSpPr>
            <p:nvPr/>
          </p:nvSpPr>
          <p:spPr bwMode="auto">
            <a:xfrm>
              <a:off x="3456" y="3168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3930" name="Oval 26"/>
            <p:cNvSpPr>
              <a:spLocks noChangeArrowheads="1"/>
            </p:cNvSpPr>
            <p:nvPr/>
          </p:nvSpPr>
          <p:spPr bwMode="auto">
            <a:xfrm>
              <a:off x="3504" y="32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4076" name="Rectangle 31"/>
            <p:cNvSpPr>
              <a:spLocks noChangeArrowheads="1"/>
            </p:cNvSpPr>
            <p:nvPr/>
          </p:nvSpPr>
          <p:spPr bwMode="auto">
            <a:xfrm>
              <a:off x="816" y="3072"/>
              <a:ext cx="33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effectLst/>
                  <a:latin typeface="Tahoma" pitchFamily="34" charset="0"/>
                  <a:ea typeface="宋体" pitchFamily="2" charset="-122"/>
                </a:rPr>
                <a:t>A   </a:t>
              </a:r>
              <a:r>
                <a:rPr lang="en-US" altLang="zh-CN" sz="3200" dirty="0" err="1">
                  <a:effectLst/>
                  <a:latin typeface="Tahoma" pitchFamily="34" charset="0"/>
                  <a:ea typeface="宋体" pitchFamily="2" charset="-122"/>
                </a:rPr>
                <a:t>A</a:t>
              </a:r>
              <a:r>
                <a:rPr lang="en-US" altLang="zh-CN" sz="3200" dirty="0">
                  <a:effectLst/>
                  <a:latin typeface="Tahoma" pitchFamily="34" charset="0"/>
                  <a:ea typeface="宋体" pitchFamily="2" charset="-122"/>
                </a:rPr>
                <a:t>=0                   </a:t>
              </a:r>
              <a:r>
                <a:rPr lang="en-US" altLang="zh-CN" sz="3200" dirty="0">
                  <a:solidFill>
                    <a:srgbClr val="FFFF00"/>
                  </a:solidFill>
                  <a:effectLst/>
                  <a:latin typeface="Tahoma" pitchFamily="34" charset="0"/>
                  <a:ea typeface="宋体" pitchFamily="2" charset="-122"/>
                </a:rPr>
                <a:t>A   </a:t>
              </a:r>
              <a:r>
                <a:rPr lang="en-US" altLang="zh-CN" sz="3200" dirty="0" err="1">
                  <a:solidFill>
                    <a:srgbClr val="FFFF00"/>
                  </a:solidFill>
                  <a:effectLst/>
                  <a:latin typeface="Tahoma" pitchFamily="34" charset="0"/>
                  <a:ea typeface="宋体" pitchFamily="2" charset="-122"/>
                </a:rPr>
                <a:t>A</a:t>
              </a:r>
              <a:r>
                <a:rPr lang="en-US" altLang="zh-CN" sz="3200" dirty="0">
                  <a:solidFill>
                    <a:srgbClr val="FFFF00"/>
                  </a:solidFill>
                  <a:effectLst/>
                  <a:latin typeface="Tahoma" pitchFamily="34" charset="0"/>
                  <a:ea typeface="宋体" pitchFamily="2" charset="-122"/>
                </a:rPr>
                <a:t>=1</a:t>
              </a:r>
              <a:endParaRPr lang="zh-CN" altLang="en-US" sz="3200" dirty="0">
                <a:solidFill>
                  <a:srgbClr val="FFFF00"/>
                </a:solidFill>
                <a:effectLst/>
                <a:latin typeface="Tahoma" pitchFamily="34" charset="0"/>
                <a:ea typeface="宋体" pitchFamily="2" charset="-122"/>
              </a:endParaRPr>
            </a:p>
          </p:txBody>
        </p:sp>
      </p:grpSp>
      <p:grpSp>
        <p:nvGrpSpPr>
          <p:cNvPr id="123952" name="Group 48"/>
          <p:cNvGrpSpPr>
            <a:grpSpLocks/>
          </p:cNvGrpSpPr>
          <p:nvPr/>
        </p:nvGrpSpPr>
        <p:grpSpPr bwMode="auto">
          <a:xfrm>
            <a:off x="1295400" y="4129086"/>
            <a:ext cx="5372100" cy="579438"/>
            <a:chOff x="816" y="2736"/>
            <a:chExt cx="3384" cy="365"/>
          </a:xfrm>
        </p:grpSpPr>
        <p:graphicFrame>
          <p:nvGraphicFramePr>
            <p:cNvPr id="44067" name="Object 9"/>
            <p:cNvGraphicFramePr>
              <a:graphicFrameLocks noChangeAspect="1"/>
            </p:cNvGraphicFramePr>
            <p:nvPr/>
          </p:nvGraphicFramePr>
          <p:xfrm>
            <a:off x="1008" y="2832"/>
            <a:ext cx="199" cy="212"/>
          </p:xfrm>
          <a:graphic>
            <a:graphicData uri="http://schemas.openxmlformats.org/presentationml/2006/ole">
              <p:oleObj spid="_x0000_s44454" name="Equation" r:id="rId7" imgW="304920" imgH="317520" progId="Equation.3">
                <p:embed/>
              </p:oleObj>
            </a:graphicData>
          </a:graphic>
        </p:graphicFrame>
        <p:sp>
          <p:nvSpPr>
            <p:cNvPr id="123922" name="Oval 18"/>
            <p:cNvSpPr>
              <a:spLocks noChangeArrowheads="1"/>
            </p:cNvSpPr>
            <p:nvPr/>
          </p:nvSpPr>
          <p:spPr bwMode="auto">
            <a:xfrm>
              <a:off x="3456" y="2832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3929" name="Oval 25"/>
            <p:cNvSpPr>
              <a:spLocks noChangeArrowheads="1"/>
            </p:cNvSpPr>
            <p:nvPr/>
          </p:nvSpPr>
          <p:spPr bwMode="auto">
            <a:xfrm>
              <a:off x="3504" y="28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3932" name="Line 28"/>
            <p:cNvSpPr>
              <a:spLocks noChangeShapeType="1"/>
            </p:cNvSpPr>
            <p:nvPr/>
          </p:nvSpPr>
          <p:spPr bwMode="auto">
            <a:xfrm>
              <a:off x="1584" y="2784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3933" name="Line 29"/>
            <p:cNvSpPr>
              <a:spLocks noChangeShapeType="1"/>
            </p:cNvSpPr>
            <p:nvPr/>
          </p:nvSpPr>
          <p:spPr bwMode="auto">
            <a:xfrm>
              <a:off x="3936" y="2784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4072" name="Rectangle 32"/>
            <p:cNvSpPr>
              <a:spLocks noChangeArrowheads="1"/>
            </p:cNvSpPr>
            <p:nvPr/>
          </p:nvSpPr>
          <p:spPr bwMode="auto">
            <a:xfrm>
              <a:off x="816" y="2736"/>
              <a:ext cx="33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effectLst/>
                  <a:latin typeface="Tahoma" pitchFamily="34" charset="0"/>
                  <a:ea typeface="宋体" pitchFamily="2" charset="-122"/>
                </a:rPr>
                <a:t>1   A=A                   0   A=A</a:t>
              </a:r>
              <a:endParaRPr lang="zh-CN" altLang="en-US" sz="3200" dirty="0">
                <a:effectLst/>
                <a:latin typeface="Tahoma" pitchFamily="34" charset="0"/>
                <a:ea typeface="宋体" pitchFamily="2" charset="-122"/>
              </a:endParaRPr>
            </a:p>
          </p:txBody>
        </p:sp>
      </p:grpSp>
      <p:grpSp>
        <p:nvGrpSpPr>
          <p:cNvPr id="123951" name="Group 47"/>
          <p:cNvGrpSpPr>
            <a:grpSpLocks/>
          </p:cNvGrpSpPr>
          <p:nvPr/>
        </p:nvGrpSpPr>
        <p:grpSpPr bwMode="auto">
          <a:xfrm>
            <a:off x="381000" y="3443289"/>
            <a:ext cx="6321428" cy="584201"/>
            <a:chOff x="240" y="2304"/>
            <a:chExt cx="3982" cy="368"/>
          </a:xfrm>
        </p:grpSpPr>
        <p:graphicFrame>
          <p:nvGraphicFramePr>
            <p:cNvPr id="44063" name="Object 8"/>
            <p:cNvGraphicFramePr>
              <a:graphicFrameLocks noChangeAspect="1"/>
            </p:cNvGraphicFramePr>
            <p:nvPr/>
          </p:nvGraphicFramePr>
          <p:xfrm>
            <a:off x="1008" y="2400"/>
            <a:ext cx="199" cy="212"/>
          </p:xfrm>
          <a:graphic>
            <a:graphicData uri="http://schemas.openxmlformats.org/presentationml/2006/ole">
              <p:oleObj spid="_x0000_s44455" name="Equation" r:id="rId8" imgW="304920" imgH="317520" progId="Equation.3">
                <p:embed/>
              </p:oleObj>
            </a:graphicData>
          </a:graphic>
        </p:graphicFrame>
        <p:sp>
          <p:nvSpPr>
            <p:cNvPr id="123921" name="Oval 17"/>
            <p:cNvSpPr>
              <a:spLocks noChangeArrowheads="1"/>
            </p:cNvSpPr>
            <p:nvPr/>
          </p:nvSpPr>
          <p:spPr bwMode="auto">
            <a:xfrm>
              <a:off x="3408" y="2448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3928" name="Oval 24"/>
            <p:cNvSpPr>
              <a:spLocks noChangeArrowheads="1"/>
            </p:cNvSpPr>
            <p:nvPr/>
          </p:nvSpPr>
          <p:spPr bwMode="auto">
            <a:xfrm>
              <a:off x="3456" y="24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4066" name="Rectangle 33"/>
            <p:cNvSpPr>
              <a:spLocks noChangeArrowheads="1"/>
            </p:cNvSpPr>
            <p:nvPr/>
          </p:nvSpPr>
          <p:spPr bwMode="auto">
            <a:xfrm>
              <a:off x="240" y="2304"/>
              <a:ext cx="398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 dirty="0" smtClean="0">
                  <a:effectLst/>
                  <a:latin typeface="Tahoma" pitchFamily="34" charset="0"/>
                  <a:ea typeface="宋体" pitchFamily="2" charset="-122"/>
                </a:rPr>
                <a:t>       </a:t>
              </a:r>
              <a:r>
                <a:rPr lang="zh-CN" altLang="en-US" sz="3200" dirty="0" smtClean="0">
                  <a:solidFill>
                    <a:srgbClr val="FFFF00"/>
                  </a:solidFill>
                  <a:effectLst/>
                  <a:latin typeface="Tahoma" pitchFamily="34" charset="0"/>
                  <a:ea typeface="宋体" pitchFamily="2" charset="-122"/>
                </a:rPr>
                <a:t>0   </a:t>
              </a:r>
              <a:r>
                <a:rPr lang="en-US" altLang="zh-CN" sz="3200" dirty="0">
                  <a:solidFill>
                    <a:srgbClr val="FFFF00"/>
                  </a:solidFill>
                  <a:effectLst/>
                  <a:latin typeface="Tahoma" pitchFamily="34" charset="0"/>
                  <a:ea typeface="宋体" pitchFamily="2" charset="-122"/>
                </a:rPr>
                <a:t>A=A                   1   A=A</a:t>
              </a:r>
              <a:endParaRPr lang="zh-CN" altLang="en-US" sz="3200" dirty="0">
                <a:solidFill>
                  <a:srgbClr val="FFFF00"/>
                </a:solidFill>
                <a:effectLst/>
                <a:latin typeface="Tahoma" pitchFamily="34" charset="0"/>
                <a:ea typeface="宋体" pitchFamily="2" charset="-122"/>
              </a:endParaRPr>
            </a:p>
          </p:txBody>
        </p:sp>
      </p:grpSp>
      <p:grpSp>
        <p:nvGrpSpPr>
          <p:cNvPr id="123950" name="Group 46"/>
          <p:cNvGrpSpPr>
            <a:grpSpLocks/>
          </p:cNvGrpSpPr>
          <p:nvPr/>
        </p:nvGrpSpPr>
        <p:grpSpPr bwMode="auto">
          <a:xfrm>
            <a:off x="1187450" y="2351086"/>
            <a:ext cx="5283200" cy="579438"/>
            <a:chOff x="768" y="1632"/>
            <a:chExt cx="3328" cy="365"/>
          </a:xfrm>
        </p:grpSpPr>
        <p:graphicFrame>
          <p:nvGraphicFramePr>
            <p:cNvPr id="44059" name="Object 7"/>
            <p:cNvGraphicFramePr>
              <a:graphicFrameLocks noChangeAspect="1"/>
            </p:cNvGraphicFramePr>
            <p:nvPr/>
          </p:nvGraphicFramePr>
          <p:xfrm>
            <a:off x="1008" y="1728"/>
            <a:ext cx="199" cy="212"/>
          </p:xfrm>
          <a:graphic>
            <a:graphicData uri="http://schemas.openxmlformats.org/presentationml/2006/ole">
              <p:oleObj spid="_x0000_s44456" name="Equation" r:id="rId9" imgW="304920" imgH="317520" progId="Equation.3">
                <p:embed/>
              </p:oleObj>
            </a:graphicData>
          </a:graphic>
        </p:graphicFrame>
        <p:sp>
          <p:nvSpPr>
            <p:cNvPr id="123920" name="Oval 16"/>
            <p:cNvSpPr>
              <a:spLocks noChangeArrowheads="1"/>
            </p:cNvSpPr>
            <p:nvPr/>
          </p:nvSpPr>
          <p:spPr bwMode="auto">
            <a:xfrm>
              <a:off x="3408" y="1728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3927" name="Oval 23"/>
            <p:cNvSpPr>
              <a:spLocks noChangeArrowheads="1"/>
            </p:cNvSpPr>
            <p:nvPr/>
          </p:nvSpPr>
          <p:spPr bwMode="auto">
            <a:xfrm>
              <a:off x="3456" y="17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4062" name="Rectangle 34"/>
            <p:cNvSpPr>
              <a:spLocks noChangeArrowheads="1"/>
            </p:cNvSpPr>
            <p:nvPr/>
          </p:nvSpPr>
          <p:spPr bwMode="auto">
            <a:xfrm>
              <a:off x="768" y="1632"/>
              <a:ext cx="3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 dirty="0">
                  <a:effectLst/>
                  <a:latin typeface="Tahoma" pitchFamily="34" charset="0"/>
                  <a:ea typeface="宋体" pitchFamily="2" charset="-122"/>
                </a:rPr>
                <a:t>1   1=0                   </a:t>
              </a:r>
              <a:r>
                <a:rPr lang="zh-CN" altLang="en-US" sz="3200" dirty="0">
                  <a:solidFill>
                    <a:srgbClr val="FFFF00"/>
                  </a:solidFill>
                  <a:effectLst/>
                  <a:latin typeface="Tahoma" pitchFamily="34" charset="0"/>
                  <a:ea typeface="宋体" pitchFamily="2" charset="-122"/>
                </a:rPr>
                <a:t>0   0=1</a:t>
              </a:r>
            </a:p>
          </p:txBody>
        </p:sp>
      </p:grpSp>
      <p:grpSp>
        <p:nvGrpSpPr>
          <p:cNvPr id="123949" name="Group 45"/>
          <p:cNvGrpSpPr>
            <a:grpSpLocks/>
          </p:cNvGrpSpPr>
          <p:nvPr/>
        </p:nvGrpSpPr>
        <p:grpSpPr bwMode="auto">
          <a:xfrm>
            <a:off x="1219200" y="1766886"/>
            <a:ext cx="5283200" cy="579438"/>
            <a:chOff x="768" y="1248"/>
            <a:chExt cx="3328" cy="365"/>
          </a:xfrm>
        </p:grpSpPr>
        <p:graphicFrame>
          <p:nvGraphicFramePr>
            <p:cNvPr id="44055" name="Object 6"/>
            <p:cNvGraphicFramePr>
              <a:graphicFrameLocks noChangeAspect="1"/>
            </p:cNvGraphicFramePr>
            <p:nvPr/>
          </p:nvGraphicFramePr>
          <p:xfrm>
            <a:off x="1008" y="1344"/>
            <a:ext cx="199" cy="212"/>
          </p:xfrm>
          <a:graphic>
            <a:graphicData uri="http://schemas.openxmlformats.org/presentationml/2006/ole">
              <p:oleObj spid="_x0000_s44457" name="Equation" r:id="rId10" imgW="304920" imgH="317520" progId="Equation.3">
                <p:embed/>
              </p:oleObj>
            </a:graphicData>
          </a:graphic>
        </p:graphicFrame>
        <p:sp>
          <p:nvSpPr>
            <p:cNvPr id="123919" name="Oval 15"/>
            <p:cNvSpPr>
              <a:spLocks noChangeArrowheads="1"/>
            </p:cNvSpPr>
            <p:nvPr/>
          </p:nvSpPr>
          <p:spPr bwMode="auto">
            <a:xfrm>
              <a:off x="3408" y="1344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3926" name="Oval 22"/>
            <p:cNvSpPr>
              <a:spLocks noChangeArrowheads="1"/>
            </p:cNvSpPr>
            <p:nvPr/>
          </p:nvSpPr>
          <p:spPr bwMode="auto">
            <a:xfrm>
              <a:off x="3456" y="139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4058" name="Rectangle 35"/>
            <p:cNvSpPr>
              <a:spLocks noChangeArrowheads="1"/>
            </p:cNvSpPr>
            <p:nvPr/>
          </p:nvSpPr>
          <p:spPr bwMode="auto">
            <a:xfrm>
              <a:off x="768" y="1248"/>
              <a:ext cx="3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 dirty="0">
                  <a:effectLst/>
                  <a:latin typeface="Tahoma" pitchFamily="34" charset="0"/>
                  <a:ea typeface="宋体" pitchFamily="2" charset="-122"/>
                </a:rPr>
                <a:t>0   0=0                   </a:t>
              </a:r>
              <a:r>
                <a:rPr lang="zh-CN" altLang="en-US" sz="3200" dirty="0">
                  <a:solidFill>
                    <a:srgbClr val="FFFF00"/>
                  </a:solidFill>
                  <a:effectLst/>
                  <a:latin typeface="Tahoma" pitchFamily="34" charset="0"/>
                  <a:ea typeface="宋体" pitchFamily="2" charset="-122"/>
                </a:rPr>
                <a:t>1   1=1</a:t>
              </a:r>
            </a:p>
          </p:txBody>
        </p:sp>
      </p:grpSp>
      <p:grpSp>
        <p:nvGrpSpPr>
          <p:cNvPr id="123948" name="Group 44"/>
          <p:cNvGrpSpPr>
            <a:grpSpLocks/>
          </p:cNvGrpSpPr>
          <p:nvPr/>
        </p:nvGrpSpPr>
        <p:grpSpPr bwMode="auto">
          <a:xfrm>
            <a:off x="304800" y="1157287"/>
            <a:ext cx="7340603" cy="584201"/>
            <a:chOff x="192" y="864"/>
            <a:chExt cx="4624" cy="368"/>
          </a:xfrm>
        </p:grpSpPr>
        <p:graphicFrame>
          <p:nvGraphicFramePr>
            <p:cNvPr id="44048" name="Object 4"/>
            <p:cNvGraphicFramePr>
              <a:graphicFrameLocks noChangeAspect="1"/>
            </p:cNvGraphicFramePr>
            <p:nvPr/>
          </p:nvGraphicFramePr>
          <p:xfrm>
            <a:off x="960" y="960"/>
            <a:ext cx="199" cy="212"/>
          </p:xfrm>
          <a:graphic>
            <a:graphicData uri="http://schemas.openxmlformats.org/presentationml/2006/ole">
              <p:oleObj spid="_x0000_s44458" name="Equation" r:id="rId11" imgW="304920" imgH="317520" progId="Equation.3">
                <p:embed/>
              </p:oleObj>
            </a:graphicData>
          </a:graphic>
        </p:graphicFrame>
        <p:graphicFrame>
          <p:nvGraphicFramePr>
            <p:cNvPr id="44049" name="Object 5"/>
            <p:cNvGraphicFramePr>
              <a:graphicFrameLocks noChangeAspect="1"/>
            </p:cNvGraphicFramePr>
            <p:nvPr/>
          </p:nvGraphicFramePr>
          <p:xfrm>
            <a:off x="1728" y="960"/>
            <a:ext cx="199" cy="212"/>
          </p:xfrm>
          <a:graphic>
            <a:graphicData uri="http://schemas.openxmlformats.org/presentationml/2006/ole">
              <p:oleObj spid="_x0000_s44459" name="Equation" r:id="rId12" imgW="304920" imgH="317520" progId="Equation.3">
                <p:embed/>
              </p:oleObj>
            </a:graphicData>
          </a:graphic>
        </p:graphicFrame>
        <p:sp>
          <p:nvSpPr>
            <p:cNvPr id="123916" name="Oval 12"/>
            <p:cNvSpPr>
              <a:spLocks noChangeArrowheads="1"/>
            </p:cNvSpPr>
            <p:nvPr/>
          </p:nvSpPr>
          <p:spPr bwMode="auto">
            <a:xfrm>
              <a:off x="3456" y="10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3917" name="Oval 13"/>
            <p:cNvSpPr>
              <a:spLocks noChangeArrowheads="1"/>
            </p:cNvSpPr>
            <p:nvPr/>
          </p:nvSpPr>
          <p:spPr bwMode="auto">
            <a:xfrm>
              <a:off x="3408" y="1008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3918" name="Oval 14"/>
            <p:cNvSpPr>
              <a:spLocks noChangeArrowheads="1"/>
            </p:cNvSpPr>
            <p:nvPr/>
          </p:nvSpPr>
          <p:spPr bwMode="auto">
            <a:xfrm>
              <a:off x="4032" y="1008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3925" name="Oval 21"/>
            <p:cNvSpPr>
              <a:spLocks noChangeArrowheads="1"/>
            </p:cNvSpPr>
            <p:nvPr/>
          </p:nvSpPr>
          <p:spPr bwMode="auto">
            <a:xfrm>
              <a:off x="4080" y="10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4054" name="Rectangle 36"/>
            <p:cNvSpPr>
              <a:spLocks noChangeArrowheads="1"/>
            </p:cNvSpPr>
            <p:nvPr/>
          </p:nvSpPr>
          <p:spPr bwMode="auto">
            <a:xfrm>
              <a:off x="192" y="864"/>
              <a:ext cx="462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 dirty="0" smtClean="0">
                  <a:effectLst/>
                  <a:latin typeface="Tahoma" pitchFamily="34" charset="0"/>
                  <a:ea typeface="宋体" pitchFamily="2" charset="-122"/>
                </a:rPr>
                <a:t>       </a:t>
              </a:r>
              <a:r>
                <a:rPr lang="zh-CN" altLang="en-US" sz="3200" dirty="0" smtClean="0">
                  <a:solidFill>
                    <a:srgbClr val="FFFF00"/>
                  </a:solidFill>
                  <a:effectLst/>
                  <a:latin typeface="Tahoma" pitchFamily="34" charset="0"/>
                  <a:ea typeface="宋体" pitchFamily="2" charset="-122"/>
                </a:rPr>
                <a:t>1   </a:t>
              </a:r>
              <a:r>
                <a:rPr lang="zh-CN" altLang="en-US" sz="3200" dirty="0">
                  <a:solidFill>
                    <a:srgbClr val="FFFF00"/>
                  </a:solidFill>
                  <a:effectLst/>
                  <a:latin typeface="Tahoma" pitchFamily="34" charset="0"/>
                  <a:ea typeface="宋体" pitchFamily="2" charset="-122"/>
                </a:rPr>
                <a:t>0=0   1=1          </a:t>
              </a:r>
              <a:r>
                <a:rPr lang="zh-CN" altLang="en-US" sz="3200" dirty="0">
                  <a:effectLst/>
                  <a:latin typeface="Tahoma" pitchFamily="34" charset="0"/>
                  <a:ea typeface="宋体" pitchFamily="2" charset="-122"/>
                </a:rPr>
                <a:t>0   1=1   0=0</a:t>
              </a:r>
            </a:p>
          </p:txBody>
        </p:sp>
      </p:grpSp>
      <p:grpSp>
        <p:nvGrpSpPr>
          <p:cNvPr id="123958" name="Group 54"/>
          <p:cNvGrpSpPr>
            <a:grpSpLocks/>
          </p:cNvGrpSpPr>
          <p:nvPr/>
        </p:nvGrpSpPr>
        <p:grpSpPr bwMode="auto">
          <a:xfrm>
            <a:off x="1295400" y="5272086"/>
            <a:ext cx="5372100" cy="579438"/>
            <a:chOff x="816" y="3456"/>
            <a:chExt cx="3384" cy="365"/>
          </a:xfrm>
        </p:grpSpPr>
        <p:graphicFrame>
          <p:nvGraphicFramePr>
            <p:cNvPr id="44042" name="Object 11"/>
            <p:cNvGraphicFramePr>
              <a:graphicFrameLocks noChangeAspect="1"/>
            </p:cNvGraphicFramePr>
            <p:nvPr/>
          </p:nvGraphicFramePr>
          <p:xfrm>
            <a:off x="1056" y="3552"/>
            <a:ext cx="199" cy="212"/>
          </p:xfrm>
          <a:graphic>
            <a:graphicData uri="http://schemas.openxmlformats.org/presentationml/2006/ole">
              <p:oleObj spid="_x0000_s44460" name="Equation" r:id="rId13" imgW="304920" imgH="317520" progId="Equation.3">
                <p:embed/>
              </p:oleObj>
            </a:graphicData>
          </a:graphic>
        </p:graphicFrame>
        <p:sp>
          <p:nvSpPr>
            <p:cNvPr id="123924" name="Oval 20"/>
            <p:cNvSpPr>
              <a:spLocks noChangeArrowheads="1"/>
            </p:cNvSpPr>
            <p:nvPr/>
          </p:nvSpPr>
          <p:spPr bwMode="auto">
            <a:xfrm>
              <a:off x="3456" y="3552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3931" name="Oval 27"/>
            <p:cNvSpPr>
              <a:spLocks noChangeArrowheads="1"/>
            </p:cNvSpPr>
            <p:nvPr/>
          </p:nvSpPr>
          <p:spPr bwMode="auto">
            <a:xfrm>
              <a:off x="3504" y="36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4045" name="Rectangle 30"/>
            <p:cNvSpPr>
              <a:spLocks noChangeArrowheads="1"/>
            </p:cNvSpPr>
            <p:nvPr/>
          </p:nvSpPr>
          <p:spPr bwMode="auto">
            <a:xfrm>
              <a:off x="816" y="3456"/>
              <a:ext cx="33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solidFill>
                    <a:srgbClr val="FFFF00"/>
                  </a:solidFill>
                  <a:effectLst/>
                  <a:latin typeface="Tahoma" pitchFamily="34" charset="0"/>
                  <a:ea typeface="宋体" pitchFamily="2" charset="-122"/>
                </a:rPr>
                <a:t>A   </a:t>
              </a:r>
              <a:r>
                <a:rPr lang="en-US" altLang="zh-CN" sz="3200" dirty="0" err="1">
                  <a:solidFill>
                    <a:srgbClr val="FFFF00"/>
                  </a:solidFill>
                  <a:effectLst/>
                  <a:latin typeface="Tahoma" pitchFamily="34" charset="0"/>
                  <a:ea typeface="宋体" pitchFamily="2" charset="-122"/>
                </a:rPr>
                <a:t>A</a:t>
              </a:r>
              <a:r>
                <a:rPr lang="en-US" altLang="zh-CN" sz="3200" dirty="0">
                  <a:solidFill>
                    <a:srgbClr val="FFFF00"/>
                  </a:solidFill>
                  <a:effectLst/>
                  <a:latin typeface="Tahoma" pitchFamily="34" charset="0"/>
                  <a:ea typeface="宋体" pitchFamily="2" charset="-122"/>
                </a:rPr>
                <a:t>=1                   </a:t>
              </a:r>
              <a:r>
                <a:rPr lang="en-US" altLang="zh-CN" sz="3200" dirty="0">
                  <a:effectLst/>
                  <a:latin typeface="Tahoma" pitchFamily="34" charset="0"/>
                  <a:ea typeface="宋体" pitchFamily="2" charset="-122"/>
                </a:rPr>
                <a:t>A   </a:t>
              </a:r>
              <a:r>
                <a:rPr lang="en-US" altLang="zh-CN" sz="3200" dirty="0" err="1">
                  <a:effectLst/>
                  <a:latin typeface="Tahoma" pitchFamily="34" charset="0"/>
                  <a:ea typeface="宋体" pitchFamily="2" charset="-122"/>
                </a:rPr>
                <a:t>A</a:t>
              </a:r>
              <a:r>
                <a:rPr lang="en-US" altLang="zh-CN" sz="3200" dirty="0">
                  <a:effectLst/>
                  <a:latin typeface="Tahoma" pitchFamily="34" charset="0"/>
                  <a:ea typeface="宋体" pitchFamily="2" charset="-122"/>
                </a:rPr>
                <a:t>=0</a:t>
              </a:r>
              <a:endParaRPr lang="zh-CN" altLang="en-US" sz="3200" dirty="0">
                <a:effectLst/>
                <a:latin typeface="Tahoma" pitchFamily="34" charset="0"/>
                <a:ea typeface="宋体" pitchFamily="2" charset="-122"/>
              </a:endParaRPr>
            </a:p>
          </p:txBody>
        </p:sp>
        <p:sp>
          <p:nvSpPr>
            <p:cNvPr id="123956" name="Line 52"/>
            <p:cNvSpPr>
              <a:spLocks noChangeShapeType="1"/>
            </p:cNvSpPr>
            <p:nvPr/>
          </p:nvSpPr>
          <p:spPr bwMode="auto">
            <a:xfrm>
              <a:off x="1248" y="3504"/>
              <a:ext cx="192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3957" name="Line 53"/>
            <p:cNvSpPr>
              <a:spLocks noChangeShapeType="1"/>
            </p:cNvSpPr>
            <p:nvPr/>
          </p:nvSpPr>
          <p:spPr bwMode="auto">
            <a:xfrm>
              <a:off x="3648" y="350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23959" name="Rectangle 55"/>
          <p:cNvSpPr>
            <a:spLocks noChangeArrowheads="1"/>
          </p:cNvSpPr>
          <p:nvPr/>
        </p:nvSpPr>
        <p:spPr bwMode="auto">
          <a:xfrm>
            <a:off x="304800" y="304800"/>
            <a:ext cx="44967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Rules of XOR and XNOR</a:t>
            </a:r>
            <a:endParaRPr lang="zh-CN" altLang="en-US" sz="32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45" name="灯片编号占位符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35</a:t>
            </a:fld>
            <a:endParaRPr lang="en-US" altLang="zh-CN"/>
          </a:p>
        </p:txBody>
      </p:sp>
      <p:sp>
        <p:nvSpPr>
          <p:cNvPr id="46" name="矩形 45"/>
          <p:cNvSpPr/>
          <p:nvPr/>
        </p:nvSpPr>
        <p:spPr>
          <a:xfrm>
            <a:off x="285720" y="1142984"/>
            <a:ext cx="7232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effectLst/>
                <a:latin typeface="Tahoma" pitchFamily="34" charset="0"/>
                <a:ea typeface="宋体" pitchFamily="2" charset="-122"/>
              </a:rPr>
              <a:t>(1)</a:t>
            </a:r>
            <a:endParaRPr lang="zh-CN" altLang="en-US" sz="3200" dirty="0"/>
          </a:p>
        </p:txBody>
      </p:sp>
      <p:sp>
        <p:nvSpPr>
          <p:cNvPr id="47" name="矩形 46"/>
          <p:cNvSpPr/>
          <p:nvPr/>
        </p:nvSpPr>
        <p:spPr>
          <a:xfrm>
            <a:off x="362899" y="3487167"/>
            <a:ext cx="8515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effectLst/>
                <a:latin typeface="Tahoma" pitchFamily="34" charset="0"/>
                <a:ea typeface="宋体" pitchFamily="2" charset="-122"/>
              </a:rPr>
              <a:t>(2) </a:t>
            </a:r>
            <a:endParaRPr lang="zh-CN" altLang="en-US" sz="3200" dirty="0"/>
          </a:p>
        </p:txBody>
      </p:sp>
      <p:grpSp>
        <p:nvGrpSpPr>
          <p:cNvPr id="48" name="组合 47"/>
          <p:cNvGrpSpPr/>
          <p:nvPr/>
        </p:nvGrpSpPr>
        <p:grpSpPr>
          <a:xfrm>
            <a:off x="785786" y="6130373"/>
            <a:ext cx="4504566" cy="584775"/>
            <a:chOff x="5357818" y="1714488"/>
            <a:chExt cx="4504566" cy="584775"/>
          </a:xfrm>
        </p:grpSpPr>
        <p:sp>
          <p:nvSpPr>
            <p:cNvPr id="49" name="矩形 48"/>
            <p:cNvSpPr/>
            <p:nvPr/>
          </p:nvSpPr>
          <p:spPr>
            <a:xfrm>
              <a:off x="5357818" y="1714488"/>
              <a:ext cx="450456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 smtClean="0">
                  <a:solidFill>
                    <a:srgbClr val="FFFF00"/>
                  </a:solidFill>
                  <a:cs typeface="Times New Roman" pitchFamily="18" charset="0"/>
                </a:rPr>
                <a:t>Treat A as 1. Treat A  as 0.</a:t>
              </a:r>
              <a:endParaRPr lang="zh-CN" altLang="en-US" sz="3200" dirty="0">
                <a:solidFill>
                  <a:srgbClr val="FFFF00"/>
                </a:solidFill>
                <a:cs typeface="Times New Roman" pitchFamily="18" charset="0"/>
              </a:endParaRPr>
            </a:p>
          </p:txBody>
        </p:sp>
        <p:sp>
          <p:nvSpPr>
            <p:cNvPr id="50" name="Line 53"/>
            <p:cNvSpPr>
              <a:spLocks noChangeShapeType="1"/>
            </p:cNvSpPr>
            <p:nvPr/>
          </p:nvSpPr>
          <p:spPr bwMode="auto">
            <a:xfrm>
              <a:off x="8512289" y="1753268"/>
              <a:ext cx="22860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3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3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3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239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972" name="Group 44"/>
          <p:cNvGrpSpPr>
            <a:grpSpLocks/>
          </p:cNvGrpSpPr>
          <p:nvPr/>
        </p:nvGrpSpPr>
        <p:grpSpPr bwMode="auto">
          <a:xfrm>
            <a:off x="666752" y="838200"/>
            <a:ext cx="6477000" cy="579438"/>
            <a:chOff x="180" y="528"/>
            <a:chExt cx="4080" cy="365"/>
          </a:xfrm>
        </p:grpSpPr>
        <p:graphicFrame>
          <p:nvGraphicFramePr>
            <p:cNvPr id="45093" name="Object 4"/>
            <p:cNvGraphicFramePr>
              <a:graphicFrameLocks noChangeAspect="1"/>
            </p:cNvGraphicFramePr>
            <p:nvPr/>
          </p:nvGraphicFramePr>
          <p:xfrm>
            <a:off x="384" y="624"/>
            <a:ext cx="199" cy="212"/>
          </p:xfrm>
          <a:graphic>
            <a:graphicData uri="http://schemas.openxmlformats.org/presentationml/2006/ole">
              <p:oleObj spid="_x0000_s45523" name="Equation" r:id="rId5" imgW="304920" imgH="317520" progId="Equation.3">
                <p:embed/>
              </p:oleObj>
            </a:graphicData>
          </a:graphic>
        </p:graphicFrame>
        <p:graphicFrame>
          <p:nvGraphicFramePr>
            <p:cNvPr id="45094" name="Object 6"/>
            <p:cNvGraphicFramePr>
              <a:graphicFrameLocks noChangeAspect="1"/>
            </p:cNvGraphicFramePr>
            <p:nvPr/>
          </p:nvGraphicFramePr>
          <p:xfrm>
            <a:off x="1104" y="624"/>
            <a:ext cx="199" cy="212"/>
          </p:xfrm>
          <a:graphic>
            <a:graphicData uri="http://schemas.openxmlformats.org/presentationml/2006/ole">
              <p:oleObj spid="_x0000_s45524" name="Equation" r:id="rId6" imgW="304920" imgH="317520" progId="Equation.3">
                <p:embed/>
              </p:oleObj>
            </a:graphicData>
          </a:graphic>
        </p:graphicFrame>
        <p:sp>
          <p:nvSpPr>
            <p:cNvPr id="124941" name="Oval 13"/>
            <p:cNvSpPr>
              <a:spLocks noChangeArrowheads="1"/>
            </p:cNvSpPr>
            <p:nvPr/>
          </p:nvSpPr>
          <p:spPr bwMode="auto">
            <a:xfrm>
              <a:off x="2880" y="6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4942" name="Oval 14"/>
            <p:cNvSpPr>
              <a:spLocks noChangeArrowheads="1"/>
            </p:cNvSpPr>
            <p:nvPr/>
          </p:nvSpPr>
          <p:spPr bwMode="auto">
            <a:xfrm>
              <a:off x="3600" y="6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4947" name="Oval 19"/>
            <p:cNvSpPr>
              <a:spLocks noChangeArrowheads="1"/>
            </p:cNvSpPr>
            <p:nvPr/>
          </p:nvSpPr>
          <p:spPr bwMode="auto">
            <a:xfrm>
              <a:off x="2832" y="624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4949" name="Oval 21"/>
            <p:cNvSpPr>
              <a:spLocks noChangeArrowheads="1"/>
            </p:cNvSpPr>
            <p:nvPr/>
          </p:nvSpPr>
          <p:spPr bwMode="auto">
            <a:xfrm>
              <a:off x="3552" y="624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5099" name="Rectangle 33"/>
            <p:cNvSpPr>
              <a:spLocks noChangeArrowheads="1"/>
            </p:cNvSpPr>
            <p:nvPr/>
          </p:nvSpPr>
          <p:spPr bwMode="auto">
            <a:xfrm>
              <a:off x="180" y="528"/>
              <a:ext cx="408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CN" sz="3200" dirty="0">
                  <a:effectLst/>
                  <a:latin typeface="Tahoma" pitchFamily="34" charset="0"/>
                  <a:ea typeface="宋体" pitchFamily="2" charset="-122"/>
                </a:rPr>
                <a:t>A   B=B   A              </a:t>
              </a:r>
              <a:r>
                <a:rPr lang="en-US" altLang="zh-CN" sz="3200" dirty="0" err="1">
                  <a:effectLst/>
                  <a:latin typeface="Tahoma" pitchFamily="34" charset="0"/>
                  <a:ea typeface="宋体" pitchFamily="2" charset="-122"/>
                </a:rPr>
                <a:t>A</a:t>
              </a:r>
              <a:r>
                <a:rPr lang="en-US" altLang="zh-CN" sz="3200" dirty="0">
                  <a:effectLst/>
                  <a:latin typeface="Tahoma" pitchFamily="34" charset="0"/>
                  <a:ea typeface="宋体" pitchFamily="2" charset="-122"/>
                </a:rPr>
                <a:t>   B=B   A</a:t>
              </a:r>
            </a:p>
          </p:txBody>
        </p:sp>
      </p:grpSp>
      <p:sp>
        <p:nvSpPr>
          <p:cNvPr id="124962" name="Rectangle 34"/>
          <p:cNvSpPr>
            <a:spLocks noChangeArrowheads="1"/>
          </p:cNvSpPr>
          <p:nvPr/>
        </p:nvSpPr>
        <p:spPr bwMode="auto">
          <a:xfrm>
            <a:off x="0" y="1889125"/>
            <a:ext cx="36293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FFF66"/>
                </a:solidFill>
                <a:cs typeface="Times New Roman" pitchFamily="18" charset="0"/>
              </a:rPr>
              <a:t>(4</a:t>
            </a:r>
            <a:r>
              <a:rPr lang="en-US" altLang="zh-CN" sz="3200" dirty="0" smtClean="0">
                <a:solidFill>
                  <a:srgbClr val="FFFF66"/>
                </a:solidFill>
                <a:cs typeface="Times New Roman" pitchFamily="18" charset="0"/>
              </a:rPr>
              <a:t>) Associative Law</a:t>
            </a:r>
            <a:endParaRPr lang="zh-CN" altLang="en-US" sz="3200" dirty="0">
              <a:solidFill>
                <a:srgbClr val="FFFF66"/>
              </a:solidFill>
              <a:cs typeface="Times New Roman" pitchFamily="18" charset="0"/>
            </a:endParaRPr>
          </a:p>
        </p:txBody>
      </p:sp>
      <p:grpSp>
        <p:nvGrpSpPr>
          <p:cNvPr id="124973" name="Group 45"/>
          <p:cNvGrpSpPr>
            <a:grpSpLocks/>
          </p:cNvGrpSpPr>
          <p:nvPr/>
        </p:nvGrpSpPr>
        <p:grpSpPr bwMode="auto">
          <a:xfrm>
            <a:off x="533400" y="2438400"/>
            <a:ext cx="4083050" cy="1189038"/>
            <a:chOff x="0" y="1584"/>
            <a:chExt cx="2572" cy="749"/>
          </a:xfrm>
        </p:grpSpPr>
        <p:graphicFrame>
          <p:nvGraphicFramePr>
            <p:cNvPr id="45079" name="Object 5"/>
            <p:cNvGraphicFramePr>
              <a:graphicFrameLocks noChangeAspect="1"/>
            </p:cNvGraphicFramePr>
            <p:nvPr/>
          </p:nvGraphicFramePr>
          <p:xfrm>
            <a:off x="2112" y="1680"/>
            <a:ext cx="199" cy="212"/>
          </p:xfrm>
          <a:graphic>
            <a:graphicData uri="http://schemas.openxmlformats.org/presentationml/2006/ole">
              <p:oleObj spid="_x0000_s45525" name="Equation" r:id="rId7" imgW="304920" imgH="317520" progId="Equation.3">
                <p:embed/>
              </p:oleObj>
            </a:graphicData>
          </a:graphic>
        </p:graphicFrame>
        <p:graphicFrame>
          <p:nvGraphicFramePr>
            <p:cNvPr id="45080" name="Object 7"/>
            <p:cNvGraphicFramePr>
              <a:graphicFrameLocks noChangeAspect="1"/>
            </p:cNvGraphicFramePr>
            <p:nvPr/>
          </p:nvGraphicFramePr>
          <p:xfrm>
            <a:off x="288" y="1680"/>
            <a:ext cx="199" cy="212"/>
          </p:xfrm>
          <a:graphic>
            <a:graphicData uri="http://schemas.openxmlformats.org/presentationml/2006/ole">
              <p:oleObj spid="_x0000_s45526" name="Equation" r:id="rId8" imgW="304920" imgH="317520" progId="Equation.3">
                <p:embed/>
              </p:oleObj>
            </a:graphicData>
          </a:graphic>
        </p:graphicFrame>
        <p:graphicFrame>
          <p:nvGraphicFramePr>
            <p:cNvPr id="45081" name="Object 8"/>
            <p:cNvGraphicFramePr>
              <a:graphicFrameLocks noChangeAspect="1"/>
            </p:cNvGraphicFramePr>
            <p:nvPr/>
          </p:nvGraphicFramePr>
          <p:xfrm>
            <a:off x="720" y="1680"/>
            <a:ext cx="199" cy="212"/>
          </p:xfrm>
          <a:graphic>
            <a:graphicData uri="http://schemas.openxmlformats.org/presentationml/2006/ole">
              <p:oleObj spid="_x0000_s45527" name="Equation" r:id="rId9" imgW="304920" imgH="317520" progId="Equation.3">
                <p:embed/>
              </p:oleObj>
            </a:graphicData>
          </a:graphic>
        </p:graphicFrame>
        <p:graphicFrame>
          <p:nvGraphicFramePr>
            <p:cNvPr id="45082" name="Object 9"/>
            <p:cNvGraphicFramePr>
              <a:graphicFrameLocks noChangeAspect="1"/>
            </p:cNvGraphicFramePr>
            <p:nvPr/>
          </p:nvGraphicFramePr>
          <p:xfrm>
            <a:off x="1632" y="1680"/>
            <a:ext cx="199" cy="212"/>
          </p:xfrm>
          <a:graphic>
            <a:graphicData uri="http://schemas.openxmlformats.org/presentationml/2006/ole">
              <p:oleObj spid="_x0000_s45528" name="Equation" r:id="rId10" imgW="304920" imgH="317520" progId="Equation.3">
                <p:embed/>
              </p:oleObj>
            </a:graphicData>
          </a:graphic>
        </p:graphicFrame>
        <p:sp>
          <p:nvSpPr>
            <p:cNvPr id="124943" name="Oval 15"/>
            <p:cNvSpPr>
              <a:spLocks noChangeArrowheads="1"/>
            </p:cNvSpPr>
            <p:nvPr/>
          </p:nvSpPr>
          <p:spPr bwMode="auto">
            <a:xfrm>
              <a:off x="384" y="216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4944" name="Oval 16"/>
            <p:cNvSpPr>
              <a:spLocks noChangeArrowheads="1"/>
            </p:cNvSpPr>
            <p:nvPr/>
          </p:nvSpPr>
          <p:spPr bwMode="auto">
            <a:xfrm>
              <a:off x="864" y="21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4945" name="Oval 17"/>
            <p:cNvSpPr>
              <a:spLocks noChangeArrowheads="1"/>
            </p:cNvSpPr>
            <p:nvPr/>
          </p:nvSpPr>
          <p:spPr bwMode="auto">
            <a:xfrm>
              <a:off x="1776" y="216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4946" name="Oval 18"/>
            <p:cNvSpPr>
              <a:spLocks noChangeArrowheads="1"/>
            </p:cNvSpPr>
            <p:nvPr/>
          </p:nvSpPr>
          <p:spPr bwMode="auto">
            <a:xfrm>
              <a:off x="2160" y="216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4948" name="Oval 20"/>
            <p:cNvSpPr>
              <a:spLocks noChangeArrowheads="1"/>
            </p:cNvSpPr>
            <p:nvPr/>
          </p:nvSpPr>
          <p:spPr bwMode="auto">
            <a:xfrm>
              <a:off x="336" y="2112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4950" name="Oval 22"/>
            <p:cNvSpPr>
              <a:spLocks noChangeArrowheads="1"/>
            </p:cNvSpPr>
            <p:nvPr/>
          </p:nvSpPr>
          <p:spPr bwMode="auto">
            <a:xfrm>
              <a:off x="816" y="2064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4951" name="Oval 23"/>
            <p:cNvSpPr>
              <a:spLocks noChangeArrowheads="1"/>
            </p:cNvSpPr>
            <p:nvPr/>
          </p:nvSpPr>
          <p:spPr bwMode="auto">
            <a:xfrm>
              <a:off x="1728" y="2112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4952" name="Oval 24"/>
            <p:cNvSpPr>
              <a:spLocks noChangeArrowheads="1"/>
            </p:cNvSpPr>
            <p:nvPr/>
          </p:nvSpPr>
          <p:spPr bwMode="auto">
            <a:xfrm>
              <a:off x="2112" y="2112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5091" name="Rectangle 35"/>
            <p:cNvSpPr>
              <a:spLocks noChangeArrowheads="1"/>
            </p:cNvSpPr>
            <p:nvPr/>
          </p:nvSpPr>
          <p:spPr bwMode="auto">
            <a:xfrm>
              <a:off x="0" y="1584"/>
              <a:ext cx="25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Tahoma" pitchFamily="34" charset="0"/>
                  <a:ea typeface="宋体" pitchFamily="2" charset="-122"/>
                </a:rPr>
                <a:t> A  (B   C)=(A   B)   C</a:t>
              </a:r>
              <a:endParaRPr lang="zh-CN" altLang="en-US" sz="3200">
                <a:effectLst/>
                <a:latin typeface="Tahoma" pitchFamily="34" charset="0"/>
                <a:ea typeface="宋体" pitchFamily="2" charset="-122"/>
              </a:endParaRPr>
            </a:p>
          </p:txBody>
        </p:sp>
        <p:sp>
          <p:nvSpPr>
            <p:cNvPr id="45092" name="Rectangle 37"/>
            <p:cNvSpPr>
              <a:spLocks noChangeArrowheads="1"/>
            </p:cNvSpPr>
            <p:nvPr/>
          </p:nvSpPr>
          <p:spPr bwMode="auto">
            <a:xfrm>
              <a:off x="0" y="1968"/>
              <a:ext cx="24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effectLst/>
                  <a:latin typeface="Tahoma" pitchFamily="34" charset="0"/>
                  <a:ea typeface="宋体" pitchFamily="2" charset="-122"/>
                </a:rPr>
                <a:t> A   (B   C)=(A  B)  C</a:t>
              </a:r>
              <a:endParaRPr lang="zh-CN" altLang="en-US" sz="3200" dirty="0">
                <a:effectLst/>
                <a:latin typeface="Tahoma" pitchFamily="34" charset="0"/>
                <a:ea typeface="宋体" pitchFamily="2" charset="-122"/>
              </a:endParaRPr>
            </a:p>
          </p:txBody>
        </p:sp>
      </p:grpSp>
      <p:sp>
        <p:nvSpPr>
          <p:cNvPr id="124976" name="Rectangle 48"/>
          <p:cNvSpPr>
            <a:spLocks noChangeArrowheads="1"/>
          </p:cNvSpPr>
          <p:nvPr/>
        </p:nvSpPr>
        <p:spPr bwMode="auto">
          <a:xfrm>
            <a:off x="0" y="190500"/>
            <a:ext cx="38314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(3</a:t>
            </a:r>
            <a:r>
              <a:rPr lang="zh-CN" altLang="en-US" sz="3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)</a:t>
            </a:r>
            <a:r>
              <a:rPr lang="en-US" altLang="zh-CN" sz="3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Commutative Law</a:t>
            </a:r>
            <a:endParaRPr lang="zh-CN" altLang="en-US" sz="32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44" name="灯片编号占位符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36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4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4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6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005" name="Group 53"/>
          <p:cNvGrpSpPr>
            <a:grpSpLocks/>
          </p:cNvGrpSpPr>
          <p:nvPr/>
        </p:nvGrpSpPr>
        <p:grpSpPr bwMode="auto">
          <a:xfrm>
            <a:off x="684213" y="5564207"/>
            <a:ext cx="5402262" cy="579437"/>
            <a:chOff x="432" y="1584"/>
            <a:chExt cx="3403" cy="365"/>
          </a:xfrm>
        </p:grpSpPr>
        <p:sp>
          <p:nvSpPr>
            <p:cNvPr id="125958" name="Oval 6"/>
            <p:cNvSpPr>
              <a:spLocks noChangeArrowheads="1"/>
            </p:cNvSpPr>
            <p:nvPr/>
          </p:nvSpPr>
          <p:spPr bwMode="auto">
            <a:xfrm>
              <a:off x="2595" y="1720"/>
              <a:ext cx="144" cy="13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5961" name="Oval 9"/>
            <p:cNvSpPr>
              <a:spLocks noChangeArrowheads="1"/>
            </p:cNvSpPr>
            <p:nvPr/>
          </p:nvSpPr>
          <p:spPr bwMode="auto">
            <a:xfrm>
              <a:off x="2643" y="1764"/>
              <a:ext cx="48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5967" name="Line 15"/>
            <p:cNvSpPr>
              <a:spLocks noChangeShapeType="1"/>
            </p:cNvSpPr>
            <p:nvPr/>
          </p:nvSpPr>
          <p:spPr bwMode="auto">
            <a:xfrm>
              <a:off x="1490" y="163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5968" name="Line 16"/>
            <p:cNvSpPr>
              <a:spLocks noChangeShapeType="1"/>
            </p:cNvSpPr>
            <p:nvPr/>
          </p:nvSpPr>
          <p:spPr bwMode="auto">
            <a:xfrm>
              <a:off x="1682" y="163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6110" name="Rectangle 31"/>
            <p:cNvSpPr>
              <a:spLocks noChangeArrowheads="1"/>
            </p:cNvSpPr>
            <p:nvPr/>
          </p:nvSpPr>
          <p:spPr bwMode="auto">
            <a:xfrm>
              <a:off x="432" y="1584"/>
              <a:ext cx="340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effectLst/>
                  <a:latin typeface="Tahoma" pitchFamily="34" charset="0"/>
                  <a:ea typeface="宋体" pitchFamily="2" charset="-122"/>
                </a:rPr>
                <a:t>=A+BC+BC=A+(B   C</a:t>
              </a:r>
              <a:r>
                <a:rPr lang="en-US" altLang="zh-CN" sz="3200" dirty="0" smtClean="0">
                  <a:effectLst/>
                  <a:latin typeface="Tahoma" pitchFamily="34" charset="0"/>
                  <a:ea typeface="宋体" pitchFamily="2" charset="-122"/>
                </a:rPr>
                <a:t>)=</a:t>
              </a:r>
              <a:r>
                <a:rPr lang="en-US" altLang="zh-CN" sz="3200" dirty="0" smtClean="0">
                  <a:ea typeface="宋体" pitchFamily="2" charset="-122"/>
                  <a:cs typeface="Times New Roman" pitchFamily="18" charset="0"/>
                </a:rPr>
                <a:t> Left</a:t>
              </a:r>
              <a:endParaRPr lang="zh-CN" altLang="en-US" sz="3200" dirty="0">
                <a:effectLst/>
                <a:latin typeface="Tahoma" pitchFamily="34" charset="0"/>
                <a:ea typeface="宋体" pitchFamily="2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381000" y="3068960"/>
            <a:ext cx="4248150" cy="579438"/>
            <a:chOff x="381000" y="3239582"/>
            <a:chExt cx="4248150" cy="579438"/>
          </a:xfrm>
        </p:grpSpPr>
        <p:grpSp>
          <p:nvGrpSpPr>
            <p:cNvPr id="80" name="组合 79"/>
            <p:cNvGrpSpPr/>
            <p:nvPr/>
          </p:nvGrpSpPr>
          <p:grpSpPr>
            <a:xfrm>
              <a:off x="1373668" y="3463944"/>
              <a:ext cx="228600" cy="228600"/>
              <a:chOff x="1343688" y="3463944"/>
              <a:chExt cx="228600" cy="228600"/>
            </a:xfrm>
          </p:grpSpPr>
          <p:sp>
            <p:nvSpPr>
              <p:cNvPr id="125956" name="Oval 4"/>
              <p:cNvSpPr>
                <a:spLocks noChangeArrowheads="1"/>
              </p:cNvSpPr>
              <p:nvPr/>
            </p:nvSpPr>
            <p:spPr bwMode="auto">
              <a:xfrm>
                <a:off x="1343688" y="3463944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5959" name="Oval 7"/>
              <p:cNvSpPr>
                <a:spLocks noChangeArrowheads="1"/>
              </p:cNvSpPr>
              <p:nvPr/>
            </p:nvSpPr>
            <p:spPr bwMode="auto">
              <a:xfrm>
                <a:off x="1426204" y="3540144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83" name="组合 82"/>
            <p:cNvGrpSpPr/>
            <p:nvPr/>
          </p:nvGrpSpPr>
          <p:grpSpPr>
            <a:xfrm>
              <a:off x="3306580" y="3463944"/>
              <a:ext cx="228600" cy="228600"/>
              <a:chOff x="3276600" y="3463944"/>
              <a:chExt cx="228600" cy="228600"/>
            </a:xfrm>
          </p:grpSpPr>
          <p:sp>
            <p:nvSpPr>
              <p:cNvPr id="125957" name="Oval 5"/>
              <p:cNvSpPr>
                <a:spLocks noChangeArrowheads="1"/>
              </p:cNvSpPr>
              <p:nvPr/>
            </p:nvSpPr>
            <p:spPr bwMode="auto">
              <a:xfrm>
                <a:off x="3276600" y="3463944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5960" name="Oval 8"/>
              <p:cNvSpPr>
                <a:spLocks noChangeArrowheads="1"/>
              </p:cNvSpPr>
              <p:nvPr/>
            </p:nvSpPr>
            <p:spPr bwMode="auto">
              <a:xfrm>
                <a:off x="3355720" y="3540144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125995" name="Rectangle 43"/>
            <p:cNvSpPr>
              <a:spLocks noChangeArrowheads="1"/>
            </p:cNvSpPr>
            <p:nvPr/>
          </p:nvSpPr>
          <p:spPr bwMode="auto">
            <a:xfrm>
              <a:off x="381000" y="3239582"/>
              <a:ext cx="42481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altLang="zh-CN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A+(B  C)=(A+B) (A+C)</a:t>
              </a:r>
            </a:p>
          </p:txBody>
        </p:sp>
      </p:grpSp>
      <p:sp>
        <p:nvSpPr>
          <p:cNvPr id="42" name="灯片编号占位符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37</a:t>
            </a:fld>
            <a:endParaRPr lang="en-US" altLang="zh-CN" dirty="0"/>
          </a:p>
        </p:txBody>
      </p:sp>
      <p:grpSp>
        <p:nvGrpSpPr>
          <p:cNvPr id="44" name="组合 43"/>
          <p:cNvGrpSpPr/>
          <p:nvPr/>
        </p:nvGrpSpPr>
        <p:grpSpPr>
          <a:xfrm>
            <a:off x="-98396" y="4073528"/>
            <a:ext cx="9221792" cy="587670"/>
            <a:chOff x="-98396" y="1142984"/>
            <a:chExt cx="9221792" cy="587670"/>
          </a:xfrm>
        </p:grpSpPr>
        <p:grpSp>
          <p:nvGrpSpPr>
            <p:cNvPr id="125987" name="Group 35"/>
            <p:cNvGrpSpPr>
              <a:grpSpLocks/>
            </p:cNvGrpSpPr>
            <p:nvPr/>
          </p:nvGrpSpPr>
          <p:grpSpPr bwMode="auto">
            <a:xfrm>
              <a:off x="-98396" y="1142984"/>
              <a:ext cx="9221792" cy="587670"/>
              <a:chOff x="0" y="1036"/>
              <a:chExt cx="5809" cy="509"/>
            </a:xfrm>
          </p:grpSpPr>
          <p:sp>
            <p:nvSpPr>
              <p:cNvPr id="125962" name="Line 10"/>
              <p:cNvSpPr>
                <a:spLocks noChangeShapeType="1"/>
              </p:cNvSpPr>
              <p:nvPr/>
            </p:nvSpPr>
            <p:spPr bwMode="auto">
              <a:xfrm>
                <a:off x="1322" y="104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5963" name="Line 11"/>
              <p:cNvSpPr>
                <a:spLocks noChangeShapeType="1"/>
              </p:cNvSpPr>
              <p:nvPr/>
            </p:nvSpPr>
            <p:spPr bwMode="auto">
              <a:xfrm>
                <a:off x="2108" y="1047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5964" name="Line 12"/>
              <p:cNvSpPr>
                <a:spLocks noChangeShapeType="1"/>
              </p:cNvSpPr>
              <p:nvPr/>
            </p:nvSpPr>
            <p:spPr bwMode="auto">
              <a:xfrm>
                <a:off x="4417" y="1036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5966" name="Line 14"/>
              <p:cNvSpPr>
                <a:spLocks noChangeShapeType="1"/>
              </p:cNvSpPr>
              <p:nvPr/>
            </p:nvSpPr>
            <p:spPr bwMode="auto">
              <a:xfrm>
                <a:off x="4705" y="1036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5979" name="Line 27"/>
              <p:cNvSpPr>
                <a:spLocks noChangeShapeType="1"/>
              </p:cNvSpPr>
              <p:nvPr/>
            </p:nvSpPr>
            <p:spPr bwMode="auto">
              <a:xfrm>
                <a:off x="4561" y="1036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6105" name="Rectangle 32"/>
              <p:cNvSpPr>
                <a:spLocks noChangeArrowheads="1"/>
              </p:cNvSpPr>
              <p:nvPr/>
            </p:nvSpPr>
            <p:spPr bwMode="auto">
              <a:xfrm>
                <a:off x="0" y="1039"/>
                <a:ext cx="5809" cy="5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1pPr>
                <a:lvl2pPr marL="742950" indent="-28575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2pPr>
                <a:lvl3pPr marL="11430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3pPr>
                <a:lvl4pPr marL="16002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4pPr>
                <a:lvl5pPr marL="20574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9pPr>
              </a:lstStyle>
              <a:p>
                <a:pPr eaLnBrk="1" hangingPunct="1"/>
                <a:r>
                  <a:rPr lang="zh-CN" altLang="en-US" sz="3200" dirty="0">
                    <a:effectLst/>
                    <a:latin typeface="Tahoma" pitchFamily="34" charset="0"/>
                    <a:ea typeface="宋体" pitchFamily="2" charset="-122"/>
                  </a:rPr>
                  <a:t> </a:t>
                </a:r>
                <a:r>
                  <a:rPr lang="zh-CN" altLang="en-US" sz="3200" dirty="0" smtClean="0">
                    <a:effectLst/>
                    <a:latin typeface="Tahoma" pitchFamily="34" charset="0"/>
                    <a:ea typeface="宋体" pitchFamily="2" charset="-122"/>
                  </a:rPr>
                  <a:t>   </a:t>
                </a:r>
                <a:r>
                  <a:rPr lang="en-US" altLang="zh-CN" sz="3200" dirty="0" smtClean="0">
                    <a:ea typeface="宋体" pitchFamily="2" charset="-122"/>
                    <a:cs typeface="Times New Roman" pitchFamily="18" charset="0"/>
                  </a:rPr>
                  <a:t>Right </a:t>
                </a:r>
                <a:r>
                  <a:rPr lang="zh-CN" altLang="en-US" sz="3200" dirty="0" smtClean="0">
                    <a:effectLst/>
                    <a:latin typeface="Tahoma" pitchFamily="34" charset="0"/>
                    <a:ea typeface="宋体" pitchFamily="2" charset="-122"/>
                  </a:rPr>
                  <a:t>=</a:t>
                </a:r>
                <a:r>
                  <a:rPr lang="en-US" altLang="zh-CN" sz="3200" dirty="0" smtClean="0">
                    <a:effectLst/>
                    <a:latin typeface="Tahoma" pitchFamily="34" charset="0"/>
                    <a:ea typeface="宋体" pitchFamily="2" charset="-122"/>
                  </a:rPr>
                  <a:t>(A+B) (A+C)+(</a:t>
                </a:r>
                <a:r>
                  <a:rPr lang="en-US" altLang="zh-CN" sz="3200" dirty="0">
                    <a:effectLst/>
                    <a:latin typeface="Tahoma" pitchFamily="34" charset="0"/>
                    <a:ea typeface="宋体" pitchFamily="2" charset="-122"/>
                  </a:rPr>
                  <a:t>A+B)(A+C)=ABC+A+BC</a:t>
                </a:r>
                <a:endParaRPr lang="zh-CN" altLang="en-US" sz="3200" dirty="0">
                  <a:effectLst/>
                  <a:latin typeface="Tahoma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43" name="Oval 49"/>
            <p:cNvSpPr>
              <a:spLocks noChangeArrowheads="1"/>
            </p:cNvSpPr>
            <p:nvPr/>
          </p:nvSpPr>
          <p:spPr bwMode="auto">
            <a:xfrm>
              <a:off x="2883220" y="1428443"/>
              <a:ext cx="76200" cy="698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500562" y="4846075"/>
            <a:ext cx="4437586" cy="1588"/>
            <a:chOff x="4500562" y="1714488"/>
            <a:chExt cx="4437586" cy="1588"/>
          </a:xfrm>
        </p:grpSpPr>
        <p:cxnSp>
          <p:nvCxnSpPr>
            <p:cNvPr id="47" name="直接连接符 46"/>
            <p:cNvCxnSpPr/>
            <p:nvPr/>
          </p:nvCxnSpPr>
          <p:spPr bwMode="auto">
            <a:xfrm>
              <a:off x="4500562" y="1714488"/>
              <a:ext cx="1928826" cy="1588"/>
            </a:xfrm>
            <a:prstGeom prst="line">
              <a:avLst/>
            </a:prstGeom>
            <a:noFill/>
            <a:ln w="25400"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直接连接符 47"/>
            <p:cNvCxnSpPr/>
            <p:nvPr/>
          </p:nvCxnSpPr>
          <p:spPr bwMode="auto">
            <a:xfrm>
              <a:off x="7858148" y="1714488"/>
              <a:ext cx="1080000" cy="1588"/>
            </a:xfrm>
            <a:prstGeom prst="line">
              <a:avLst/>
            </a:prstGeom>
            <a:noFill/>
            <a:ln w="25400"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46266" name="Object 186"/>
          <p:cNvGraphicFramePr>
            <a:graphicFrameLocks noGrp="1" noChangeAspect="1"/>
          </p:cNvGraphicFramePr>
          <p:nvPr/>
        </p:nvGraphicFramePr>
        <p:xfrm>
          <a:off x="1900771" y="4746634"/>
          <a:ext cx="1956849" cy="571504"/>
        </p:xfrm>
        <a:graphic>
          <a:graphicData uri="http://schemas.openxmlformats.org/presentationml/2006/ole">
            <p:oleObj spid="_x0000_s46266" name="Equation" r:id="rId5" imgW="838080" imgH="228600" progId="Equation.DSMT4">
              <p:embed/>
            </p:oleObj>
          </a:graphicData>
        </a:graphic>
      </p:graphicFrame>
      <p:cxnSp>
        <p:nvCxnSpPr>
          <p:cNvPr id="51" name="直接连接符 50"/>
          <p:cNvCxnSpPr/>
          <p:nvPr/>
        </p:nvCxnSpPr>
        <p:spPr bwMode="auto">
          <a:xfrm>
            <a:off x="1928794" y="4716470"/>
            <a:ext cx="1928826" cy="1588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0" name="组合 59"/>
          <p:cNvGrpSpPr/>
          <p:nvPr/>
        </p:nvGrpSpPr>
        <p:grpSpPr>
          <a:xfrm>
            <a:off x="6857222" y="3573016"/>
            <a:ext cx="1152794" cy="429868"/>
            <a:chOff x="6857222" y="829336"/>
            <a:chExt cx="1152794" cy="243004"/>
          </a:xfrm>
        </p:grpSpPr>
        <p:cxnSp>
          <p:nvCxnSpPr>
            <p:cNvPr id="55" name="直接连接符 54"/>
            <p:cNvCxnSpPr/>
            <p:nvPr/>
          </p:nvCxnSpPr>
          <p:spPr bwMode="auto">
            <a:xfrm rot="5400000">
              <a:off x="6750859" y="964389"/>
              <a:ext cx="214314" cy="1588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dash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直接连接符 55"/>
            <p:cNvCxnSpPr/>
            <p:nvPr/>
          </p:nvCxnSpPr>
          <p:spPr bwMode="auto">
            <a:xfrm rot="5400000">
              <a:off x="7893073" y="963595"/>
              <a:ext cx="214314" cy="1588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dash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直接连接符 56"/>
            <p:cNvCxnSpPr/>
            <p:nvPr/>
          </p:nvCxnSpPr>
          <p:spPr bwMode="auto">
            <a:xfrm>
              <a:off x="6858016" y="829336"/>
              <a:ext cx="1152000" cy="1588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dash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1" name="直接连接符 60"/>
          <p:cNvCxnSpPr/>
          <p:nvPr/>
        </p:nvCxnSpPr>
        <p:spPr bwMode="auto">
          <a:xfrm>
            <a:off x="2339752" y="6165304"/>
            <a:ext cx="576064" cy="0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Rectangle 36"/>
          <p:cNvSpPr>
            <a:spLocks noChangeArrowheads="1"/>
          </p:cNvSpPr>
          <p:nvPr/>
        </p:nvSpPr>
        <p:spPr bwMode="auto">
          <a:xfrm>
            <a:off x="0" y="142852"/>
            <a:ext cx="35573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FFFF66"/>
                </a:solidFill>
                <a:cs typeface="Times New Roman" pitchFamily="18" charset="0"/>
              </a:rPr>
              <a:t>(5</a:t>
            </a:r>
            <a:r>
              <a:rPr lang="zh-CN" altLang="en-US" sz="3200" dirty="0" smtClean="0">
                <a:solidFill>
                  <a:srgbClr val="FFFF66"/>
                </a:solidFill>
                <a:cs typeface="Times New Roman" pitchFamily="18" charset="0"/>
              </a:rPr>
              <a:t>)</a:t>
            </a:r>
            <a:r>
              <a:rPr lang="en-US" altLang="zh-CN" sz="3200" dirty="0" smtClean="0">
                <a:solidFill>
                  <a:srgbClr val="FFFF66"/>
                </a:solidFill>
                <a:cs typeface="Times New Roman" pitchFamily="18" charset="0"/>
              </a:rPr>
              <a:t> Distributive Law</a:t>
            </a:r>
            <a:endParaRPr lang="zh-CN" altLang="en-US" sz="3200" dirty="0">
              <a:solidFill>
                <a:srgbClr val="FFFF66"/>
              </a:solidFill>
              <a:cs typeface="Times New Roman" pitchFamily="18" charset="0"/>
            </a:endParaRPr>
          </a:p>
        </p:txBody>
      </p:sp>
      <p:grpSp>
        <p:nvGrpSpPr>
          <p:cNvPr id="63" name="Group 53"/>
          <p:cNvGrpSpPr>
            <a:grpSpLocks/>
          </p:cNvGrpSpPr>
          <p:nvPr/>
        </p:nvGrpSpPr>
        <p:grpSpPr bwMode="auto">
          <a:xfrm>
            <a:off x="0" y="1606529"/>
            <a:ext cx="8728077" cy="1193801"/>
            <a:chOff x="0" y="3360"/>
            <a:chExt cx="5498" cy="752"/>
          </a:xfrm>
        </p:grpSpPr>
        <p:sp>
          <p:nvSpPr>
            <p:cNvPr id="73" name="Rectangle 38"/>
            <p:cNvSpPr>
              <a:spLocks noChangeArrowheads="1"/>
            </p:cNvSpPr>
            <p:nvPr/>
          </p:nvSpPr>
          <p:spPr bwMode="auto">
            <a:xfrm>
              <a:off x="0" y="3744"/>
              <a:ext cx="32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effectLst/>
                  <a:latin typeface="Tahoma" pitchFamily="34" charset="0"/>
                  <a:ea typeface="宋体" pitchFamily="2" charset="-122"/>
                </a:rPr>
                <a:t> =</a:t>
              </a:r>
              <a:r>
                <a:rPr lang="en-US" altLang="zh-CN" sz="3200" dirty="0" smtClean="0">
                  <a:effectLst/>
                  <a:latin typeface="Tahoma" pitchFamily="34" charset="0"/>
                  <a:ea typeface="宋体" pitchFamily="2" charset="-122"/>
                </a:rPr>
                <a:t>ABC+ABC=A(B   </a:t>
              </a:r>
              <a:r>
                <a:rPr lang="en-US" altLang="zh-CN" sz="3200" dirty="0">
                  <a:effectLst/>
                  <a:latin typeface="Tahoma" pitchFamily="34" charset="0"/>
                  <a:ea typeface="宋体" pitchFamily="2" charset="-122"/>
                </a:rPr>
                <a:t>C</a:t>
              </a:r>
              <a:r>
                <a:rPr lang="en-US" altLang="zh-CN" sz="3200" dirty="0" smtClean="0">
                  <a:effectLst/>
                  <a:latin typeface="Tahoma" pitchFamily="34" charset="0"/>
                  <a:ea typeface="宋体" pitchFamily="2" charset="-122"/>
                </a:rPr>
                <a:t>)=</a:t>
              </a:r>
              <a:r>
                <a:rPr lang="en-US" altLang="zh-CN" sz="3200" dirty="0" smtClean="0">
                  <a:ea typeface="宋体" pitchFamily="2" charset="-122"/>
                  <a:cs typeface="Times New Roman" pitchFamily="18" charset="0"/>
                </a:rPr>
                <a:t>Left</a:t>
              </a:r>
              <a:endParaRPr lang="zh-CN" altLang="en-US" sz="3200" dirty="0"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74" name="Rectangle 39"/>
            <p:cNvSpPr>
              <a:spLocks noChangeArrowheads="1"/>
            </p:cNvSpPr>
            <p:nvPr/>
          </p:nvSpPr>
          <p:spPr bwMode="auto">
            <a:xfrm>
              <a:off x="384" y="3360"/>
              <a:ext cx="511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 dirty="0" smtClean="0">
                  <a:effectLst/>
                  <a:latin typeface="Tahoma" pitchFamily="34" charset="0"/>
                  <a:ea typeface="宋体" pitchFamily="2" charset="-122"/>
                </a:rPr>
                <a:t>    </a:t>
              </a:r>
              <a:r>
                <a:rPr lang="en-US" altLang="zh-CN" sz="3200" dirty="0" smtClean="0">
                  <a:ea typeface="宋体" pitchFamily="2" charset="-122"/>
                  <a:cs typeface="Times New Roman" pitchFamily="18" charset="0"/>
                </a:rPr>
                <a:t>Right</a:t>
              </a:r>
              <a:r>
                <a:rPr lang="zh-CN" altLang="en-US" sz="3200" dirty="0" smtClean="0">
                  <a:effectLst/>
                  <a:latin typeface="Tahoma" pitchFamily="34" charset="0"/>
                  <a:ea typeface="宋体" pitchFamily="2" charset="-122"/>
                </a:rPr>
                <a:t>=</a:t>
              </a:r>
              <a:r>
                <a:rPr lang="en-US" altLang="zh-CN" sz="3200" dirty="0">
                  <a:effectLst/>
                  <a:latin typeface="Tahoma" pitchFamily="34" charset="0"/>
                  <a:ea typeface="宋体" pitchFamily="2" charset="-122"/>
                </a:rPr>
                <a:t>ABAC+ABAC=AB(A+C)+AC(A+B)</a:t>
              </a:r>
              <a:endParaRPr lang="zh-CN" altLang="en-US" sz="3200" dirty="0">
                <a:effectLst/>
                <a:latin typeface="Tahoma" pitchFamily="34" charset="0"/>
                <a:ea typeface="宋体" pitchFamily="2" charset="-122"/>
              </a:endParaRPr>
            </a:p>
          </p:txBody>
        </p:sp>
        <p:graphicFrame>
          <p:nvGraphicFramePr>
            <p:cNvPr id="64" name="Object 12"/>
            <p:cNvGraphicFramePr>
              <a:graphicFrameLocks noChangeAspect="1"/>
            </p:cNvGraphicFramePr>
            <p:nvPr/>
          </p:nvGraphicFramePr>
          <p:xfrm>
            <a:off x="2069" y="3836"/>
            <a:ext cx="197" cy="203"/>
          </p:xfrm>
          <a:graphic>
            <a:graphicData uri="http://schemas.openxmlformats.org/presentationml/2006/ole">
              <p:oleObj spid="_x0000_s46267" name="Equation" r:id="rId6" imgW="304920" imgH="317520" progId="Equation.3">
                <p:embed/>
              </p:oleObj>
            </a:graphicData>
          </a:graphic>
        </p:graphicFrame>
        <p:sp>
          <p:nvSpPr>
            <p:cNvPr id="65" name="Line 31"/>
            <p:cNvSpPr>
              <a:spLocks noChangeShapeType="1"/>
            </p:cNvSpPr>
            <p:nvPr/>
          </p:nvSpPr>
          <p:spPr bwMode="auto">
            <a:xfrm>
              <a:off x="628" y="3790"/>
              <a:ext cx="1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6" name="Line 32"/>
            <p:cNvSpPr>
              <a:spLocks noChangeShapeType="1"/>
            </p:cNvSpPr>
            <p:nvPr/>
          </p:nvSpPr>
          <p:spPr bwMode="auto">
            <a:xfrm>
              <a:off x="1125" y="3790"/>
              <a:ext cx="1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7" name="Line 25"/>
            <p:cNvSpPr>
              <a:spLocks noChangeShapeType="1"/>
            </p:cNvSpPr>
            <p:nvPr/>
          </p:nvSpPr>
          <p:spPr bwMode="auto">
            <a:xfrm>
              <a:off x="1864" y="3385"/>
              <a:ext cx="2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8" name="Line 26"/>
            <p:cNvSpPr>
              <a:spLocks noChangeShapeType="1"/>
            </p:cNvSpPr>
            <p:nvPr/>
          </p:nvSpPr>
          <p:spPr bwMode="auto">
            <a:xfrm>
              <a:off x="2360" y="3396"/>
              <a:ext cx="2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9" name="Line 27"/>
            <p:cNvSpPr>
              <a:spLocks noChangeShapeType="1"/>
            </p:cNvSpPr>
            <p:nvPr/>
          </p:nvSpPr>
          <p:spPr bwMode="auto">
            <a:xfrm>
              <a:off x="3522" y="3406"/>
              <a:ext cx="1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0" name="Line 28"/>
            <p:cNvSpPr>
              <a:spLocks noChangeShapeType="1"/>
            </p:cNvSpPr>
            <p:nvPr/>
          </p:nvSpPr>
          <p:spPr bwMode="auto">
            <a:xfrm>
              <a:off x="3855" y="3406"/>
              <a:ext cx="1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1" name="Line 29"/>
            <p:cNvSpPr>
              <a:spLocks noChangeShapeType="1"/>
            </p:cNvSpPr>
            <p:nvPr/>
          </p:nvSpPr>
          <p:spPr bwMode="auto">
            <a:xfrm>
              <a:off x="4711" y="3406"/>
              <a:ext cx="18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2" name="Line 30"/>
            <p:cNvSpPr>
              <a:spLocks noChangeShapeType="1"/>
            </p:cNvSpPr>
            <p:nvPr/>
          </p:nvSpPr>
          <p:spPr bwMode="auto">
            <a:xfrm>
              <a:off x="5043" y="3406"/>
              <a:ext cx="1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75" name="Group 46"/>
          <p:cNvGrpSpPr>
            <a:grpSpLocks/>
          </p:cNvGrpSpPr>
          <p:nvPr/>
        </p:nvGrpSpPr>
        <p:grpSpPr bwMode="auto">
          <a:xfrm>
            <a:off x="609600" y="920727"/>
            <a:ext cx="3254375" cy="579438"/>
            <a:chOff x="0" y="3072"/>
            <a:chExt cx="2050" cy="365"/>
          </a:xfrm>
        </p:grpSpPr>
        <p:graphicFrame>
          <p:nvGraphicFramePr>
            <p:cNvPr id="76" name="Object 10"/>
            <p:cNvGraphicFramePr>
              <a:graphicFrameLocks noChangeAspect="1"/>
            </p:cNvGraphicFramePr>
            <p:nvPr/>
          </p:nvGraphicFramePr>
          <p:xfrm>
            <a:off x="480" y="3168"/>
            <a:ext cx="199" cy="212"/>
          </p:xfrm>
          <a:graphic>
            <a:graphicData uri="http://schemas.openxmlformats.org/presentationml/2006/ole">
              <p:oleObj spid="_x0000_s46268" name="Equation" r:id="rId7" imgW="304920" imgH="317520" progId="Equation.3">
                <p:embed/>
              </p:oleObj>
            </a:graphicData>
          </a:graphic>
        </p:graphicFrame>
        <p:graphicFrame>
          <p:nvGraphicFramePr>
            <p:cNvPr id="77" name="Object 11"/>
            <p:cNvGraphicFramePr>
              <a:graphicFrameLocks noChangeAspect="1"/>
            </p:cNvGraphicFramePr>
            <p:nvPr/>
          </p:nvGraphicFramePr>
          <p:xfrm>
            <a:off x="1440" y="3168"/>
            <a:ext cx="199" cy="212"/>
          </p:xfrm>
          <a:graphic>
            <a:graphicData uri="http://schemas.openxmlformats.org/presentationml/2006/ole">
              <p:oleObj spid="_x0000_s46269" name="Equation" r:id="rId8" imgW="304920" imgH="317520" progId="Equation.3">
                <p:embed/>
              </p:oleObj>
            </a:graphicData>
          </a:graphic>
        </p:graphicFrame>
        <p:sp>
          <p:nvSpPr>
            <p:cNvPr id="78" name="Rectangle 40"/>
            <p:cNvSpPr>
              <a:spLocks noChangeArrowheads="1"/>
            </p:cNvSpPr>
            <p:nvPr/>
          </p:nvSpPr>
          <p:spPr bwMode="auto">
            <a:xfrm>
              <a:off x="0" y="3072"/>
              <a:ext cx="205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effectLst/>
                  <a:latin typeface="Tahoma" pitchFamily="34" charset="0"/>
                  <a:ea typeface="宋体" pitchFamily="2" charset="-122"/>
                </a:rPr>
                <a:t>A(B   C)=AB   AC</a:t>
              </a:r>
              <a:endParaRPr lang="zh-CN" altLang="en-US" sz="3200" dirty="0">
                <a:effectLst/>
                <a:latin typeface="Tahoma" pitchFamily="34" charset="0"/>
                <a:ea typeface="宋体" pitchFamily="2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915816" y="2204864"/>
            <a:ext cx="5544616" cy="1588"/>
            <a:chOff x="2915816" y="2204864"/>
            <a:chExt cx="5544616" cy="1588"/>
          </a:xfrm>
        </p:grpSpPr>
        <p:cxnSp>
          <p:nvCxnSpPr>
            <p:cNvPr id="85" name="直接连接符 84"/>
            <p:cNvCxnSpPr/>
            <p:nvPr/>
          </p:nvCxnSpPr>
          <p:spPr bwMode="auto">
            <a:xfrm>
              <a:off x="7380432" y="2204864"/>
              <a:ext cx="1080000" cy="1588"/>
            </a:xfrm>
            <a:prstGeom prst="line">
              <a:avLst/>
            </a:prstGeom>
            <a:noFill/>
            <a:ln w="25400"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直接连接符 85"/>
            <p:cNvCxnSpPr/>
            <p:nvPr/>
          </p:nvCxnSpPr>
          <p:spPr bwMode="auto">
            <a:xfrm>
              <a:off x="5580112" y="2204864"/>
              <a:ext cx="864096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sysDash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直接连接符 87"/>
            <p:cNvCxnSpPr/>
            <p:nvPr/>
          </p:nvCxnSpPr>
          <p:spPr bwMode="auto">
            <a:xfrm>
              <a:off x="2915816" y="2204864"/>
              <a:ext cx="432048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sysDash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直接连接符 89"/>
            <p:cNvCxnSpPr/>
            <p:nvPr/>
          </p:nvCxnSpPr>
          <p:spPr bwMode="auto">
            <a:xfrm>
              <a:off x="3707904" y="2204864"/>
              <a:ext cx="504056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6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6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-36512" y="4645000"/>
            <a:ext cx="7251702" cy="584200"/>
            <a:chOff x="158" y="2866"/>
            <a:chExt cx="4568" cy="368"/>
          </a:xfrm>
        </p:grpSpPr>
        <p:sp>
          <p:nvSpPr>
            <p:cNvPr id="125969" name="Oval 17"/>
            <p:cNvSpPr>
              <a:spLocks noChangeArrowheads="1"/>
            </p:cNvSpPr>
            <p:nvPr/>
          </p:nvSpPr>
          <p:spPr bwMode="auto">
            <a:xfrm>
              <a:off x="720" y="3049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5970" name="Oval 18"/>
            <p:cNvSpPr>
              <a:spLocks noChangeArrowheads="1"/>
            </p:cNvSpPr>
            <p:nvPr/>
          </p:nvSpPr>
          <p:spPr bwMode="auto">
            <a:xfrm>
              <a:off x="2266" y="3041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5971" name="Oval 19"/>
            <p:cNvSpPr>
              <a:spLocks noChangeArrowheads="1"/>
            </p:cNvSpPr>
            <p:nvPr/>
          </p:nvSpPr>
          <p:spPr bwMode="auto">
            <a:xfrm>
              <a:off x="3519" y="3051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5972" name="Oval 20"/>
            <p:cNvSpPr>
              <a:spLocks noChangeArrowheads="1"/>
            </p:cNvSpPr>
            <p:nvPr/>
          </p:nvSpPr>
          <p:spPr bwMode="auto">
            <a:xfrm>
              <a:off x="677" y="3003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5973" name="Oval 21"/>
            <p:cNvSpPr>
              <a:spLocks noChangeArrowheads="1"/>
            </p:cNvSpPr>
            <p:nvPr/>
          </p:nvSpPr>
          <p:spPr bwMode="auto">
            <a:xfrm>
              <a:off x="2218" y="2993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5974" name="Oval 22"/>
            <p:cNvSpPr>
              <a:spLocks noChangeArrowheads="1"/>
            </p:cNvSpPr>
            <p:nvPr/>
          </p:nvSpPr>
          <p:spPr bwMode="auto">
            <a:xfrm>
              <a:off x="3471" y="3003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6121" name="Rectangle 28"/>
            <p:cNvSpPr>
              <a:spLocks noChangeArrowheads="1"/>
            </p:cNvSpPr>
            <p:nvPr/>
          </p:nvSpPr>
          <p:spPr bwMode="auto">
            <a:xfrm>
              <a:off x="158" y="2866"/>
              <a:ext cx="456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CN" sz="3200" dirty="0" smtClean="0">
                  <a:ea typeface="宋体" pitchFamily="2" charset="-122"/>
                  <a:cs typeface="Times New Roman" pitchFamily="18" charset="0"/>
                </a:rPr>
                <a:t>If</a:t>
              </a:r>
              <a:r>
                <a:rPr lang="zh-CN" altLang="en-US" sz="3200" dirty="0" smtClean="0">
                  <a:effectLst/>
                  <a:latin typeface="Tahoma" pitchFamily="34" charset="0"/>
                  <a:ea typeface="宋体" pitchFamily="2" charset="-122"/>
                </a:rPr>
                <a:t> </a:t>
              </a:r>
              <a:r>
                <a:rPr lang="en-US" altLang="zh-CN" sz="3200" dirty="0">
                  <a:effectLst/>
                  <a:latin typeface="Tahoma" pitchFamily="34" charset="0"/>
                  <a:ea typeface="宋体" pitchFamily="2" charset="-122"/>
                </a:rPr>
                <a:t>A   </a:t>
              </a:r>
              <a:r>
                <a:rPr lang="en-US" altLang="zh-CN" sz="3200" dirty="0" smtClean="0">
                  <a:effectLst/>
                  <a:latin typeface="Tahoma" pitchFamily="34" charset="0"/>
                  <a:ea typeface="宋体" pitchFamily="2" charset="-122"/>
                </a:rPr>
                <a:t>B=C</a:t>
              </a:r>
              <a:r>
                <a:rPr lang="en-US" altLang="zh-CN" sz="3200" dirty="0" smtClean="0">
                  <a:effectLst/>
                  <a:ea typeface="宋体" pitchFamily="2" charset="-122"/>
                  <a:cs typeface="Times New Roman" pitchFamily="18" charset="0"/>
                </a:rPr>
                <a:t>,</a:t>
              </a:r>
              <a:r>
                <a:rPr lang="en-US" altLang="zh-CN" sz="3200" dirty="0" smtClean="0">
                  <a:effectLst/>
                  <a:latin typeface="Tahoma" pitchFamily="34" charset="0"/>
                  <a:ea typeface="宋体" pitchFamily="2" charset="-122"/>
                </a:rPr>
                <a:t> </a:t>
              </a:r>
              <a:r>
                <a:rPr lang="en-US" altLang="zh-CN" sz="3200" dirty="0" smtClean="0">
                  <a:ea typeface="宋体" pitchFamily="2" charset="-122"/>
                  <a:cs typeface="Times New Roman" pitchFamily="18" charset="0"/>
                </a:rPr>
                <a:t>then</a:t>
              </a:r>
              <a:r>
                <a:rPr lang="en-US" altLang="zh-CN" sz="3200" dirty="0" smtClean="0">
                  <a:effectLst/>
                  <a:latin typeface="Tahoma" pitchFamily="34" charset="0"/>
                  <a:ea typeface="宋体" pitchFamily="2" charset="-122"/>
                </a:rPr>
                <a:t> A   </a:t>
              </a:r>
              <a:r>
                <a:rPr lang="en-US" altLang="zh-CN" sz="3200" dirty="0">
                  <a:effectLst/>
                  <a:latin typeface="Tahoma" pitchFamily="34" charset="0"/>
                  <a:ea typeface="宋体" pitchFamily="2" charset="-122"/>
                </a:rPr>
                <a:t>C=B </a:t>
              </a:r>
              <a:r>
                <a:rPr lang="en-US" altLang="zh-CN" sz="3200" dirty="0" smtClean="0">
                  <a:ea typeface="宋体" pitchFamily="2" charset="-122"/>
                  <a:cs typeface="Times New Roman" pitchFamily="18" charset="0"/>
                </a:rPr>
                <a:t>or</a:t>
              </a:r>
              <a:r>
                <a:rPr lang="zh-CN" altLang="en-US" sz="3200" dirty="0" smtClean="0">
                  <a:effectLst/>
                  <a:latin typeface="Tahoma" pitchFamily="34" charset="0"/>
                  <a:ea typeface="宋体" pitchFamily="2" charset="-122"/>
                </a:rPr>
                <a:t> </a:t>
              </a:r>
              <a:r>
                <a:rPr lang="en-US" altLang="zh-CN" sz="3200" dirty="0">
                  <a:effectLst/>
                  <a:latin typeface="Tahoma" pitchFamily="34" charset="0"/>
                  <a:ea typeface="宋体" pitchFamily="2" charset="-122"/>
                </a:rPr>
                <a:t>B   C=A     </a:t>
              </a:r>
            </a:p>
          </p:txBody>
        </p:sp>
      </p:grp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-36512" y="1772170"/>
            <a:ext cx="6924680" cy="584201"/>
            <a:chOff x="96" y="2330"/>
            <a:chExt cx="4362" cy="368"/>
          </a:xfrm>
        </p:grpSpPr>
        <p:graphicFrame>
          <p:nvGraphicFramePr>
            <p:cNvPr id="46111" name="Object 23"/>
            <p:cNvGraphicFramePr>
              <a:graphicFrameLocks noChangeAspect="1"/>
            </p:cNvGraphicFramePr>
            <p:nvPr/>
          </p:nvGraphicFramePr>
          <p:xfrm>
            <a:off x="550" y="2421"/>
            <a:ext cx="199" cy="212"/>
          </p:xfrm>
          <a:graphic>
            <a:graphicData uri="http://schemas.openxmlformats.org/presentationml/2006/ole">
              <p:oleObj spid="_x0000_s344066" name="Equation" r:id="rId4" imgW="304920" imgH="317520" progId="Equation.3">
                <p:embed/>
              </p:oleObj>
            </a:graphicData>
          </a:graphic>
        </p:graphicFrame>
        <p:graphicFrame>
          <p:nvGraphicFramePr>
            <p:cNvPr id="46112" name="Object 24"/>
            <p:cNvGraphicFramePr>
              <a:graphicFrameLocks noChangeAspect="1"/>
            </p:cNvGraphicFramePr>
            <p:nvPr/>
          </p:nvGraphicFramePr>
          <p:xfrm>
            <a:off x="2273" y="2421"/>
            <a:ext cx="199" cy="212"/>
          </p:xfrm>
          <a:graphic>
            <a:graphicData uri="http://schemas.openxmlformats.org/presentationml/2006/ole">
              <p:oleObj spid="_x0000_s344067" name="Equation" r:id="rId5" imgW="304920" imgH="317520" progId="Equation.3">
                <p:embed/>
              </p:oleObj>
            </a:graphicData>
          </a:graphic>
        </p:graphicFrame>
        <p:graphicFrame>
          <p:nvGraphicFramePr>
            <p:cNvPr id="46113" name="Object 25"/>
            <p:cNvGraphicFramePr>
              <a:graphicFrameLocks noChangeAspect="1"/>
            </p:cNvGraphicFramePr>
            <p:nvPr/>
          </p:nvGraphicFramePr>
          <p:xfrm>
            <a:off x="3616" y="2421"/>
            <a:ext cx="199" cy="212"/>
          </p:xfrm>
          <a:graphic>
            <a:graphicData uri="http://schemas.openxmlformats.org/presentationml/2006/ole">
              <p:oleObj spid="_x0000_s344068" name="Equation" r:id="rId6" imgW="304920" imgH="317520" progId="Equation.3">
                <p:embed/>
              </p:oleObj>
            </a:graphicData>
          </a:graphic>
        </p:graphicFrame>
        <p:sp>
          <p:nvSpPr>
            <p:cNvPr id="46114" name="Rectangle 29"/>
            <p:cNvSpPr>
              <a:spLocks noChangeArrowheads="1"/>
            </p:cNvSpPr>
            <p:nvPr/>
          </p:nvSpPr>
          <p:spPr bwMode="auto">
            <a:xfrm>
              <a:off x="96" y="2330"/>
              <a:ext cx="436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 smtClean="0">
                  <a:ea typeface="宋体" pitchFamily="2" charset="-122"/>
                  <a:cs typeface="Times New Roman" pitchFamily="18" charset="0"/>
                </a:rPr>
                <a:t>If</a:t>
              </a:r>
              <a:r>
                <a:rPr lang="en-US" altLang="zh-CN" sz="3200" dirty="0" smtClean="0">
                  <a:latin typeface="Tahoma" pitchFamily="34" charset="0"/>
                  <a:ea typeface="宋体" pitchFamily="2" charset="-122"/>
                </a:rPr>
                <a:t> </a:t>
              </a:r>
              <a:r>
                <a:rPr lang="en-US" altLang="zh-CN" sz="3200" dirty="0" smtClean="0">
                  <a:effectLst/>
                  <a:latin typeface="Tahoma" pitchFamily="34" charset="0"/>
                  <a:ea typeface="宋体" pitchFamily="2" charset="-122"/>
                </a:rPr>
                <a:t>A   </a:t>
              </a:r>
              <a:r>
                <a:rPr lang="en-US" altLang="zh-CN" sz="3200" dirty="0">
                  <a:effectLst/>
                  <a:latin typeface="Tahoma" pitchFamily="34" charset="0"/>
                  <a:ea typeface="宋体" pitchFamily="2" charset="-122"/>
                </a:rPr>
                <a:t>B=C </a:t>
              </a:r>
              <a:r>
                <a:rPr lang="en-US" altLang="zh-CN" sz="3200" dirty="0" smtClean="0">
                  <a:effectLst/>
                  <a:ea typeface="宋体" pitchFamily="2" charset="-122"/>
                  <a:cs typeface="Times New Roman" pitchFamily="18" charset="0"/>
                </a:rPr>
                <a:t>,</a:t>
              </a:r>
              <a:r>
                <a:rPr lang="en-US" altLang="zh-CN" sz="3200" dirty="0" smtClean="0">
                  <a:effectLst/>
                  <a:latin typeface="Tahoma" pitchFamily="34" charset="0"/>
                  <a:ea typeface="宋体" pitchFamily="2" charset="-122"/>
                </a:rPr>
                <a:t> </a:t>
              </a:r>
              <a:r>
                <a:rPr lang="en-US" altLang="zh-CN" sz="3200" dirty="0" smtClean="0">
                  <a:ea typeface="宋体" pitchFamily="2" charset="-122"/>
                  <a:cs typeface="Times New Roman" pitchFamily="18" charset="0"/>
                </a:rPr>
                <a:t>then</a:t>
              </a:r>
              <a:r>
                <a:rPr lang="en-US" altLang="zh-CN" sz="3200" dirty="0" smtClean="0">
                  <a:latin typeface="Tahoma" pitchFamily="34" charset="0"/>
                  <a:ea typeface="宋体" pitchFamily="2" charset="-122"/>
                </a:rPr>
                <a:t> </a:t>
              </a:r>
              <a:r>
                <a:rPr lang="zh-CN" altLang="en-US" sz="3200" dirty="0" smtClean="0">
                  <a:latin typeface="Tahoma" pitchFamily="34" charset="0"/>
                  <a:ea typeface="宋体" pitchFamily="2" charset="-122"/>
                </a:rPr>
                <a:t> </a:t>
              </a:r>
              <a:r>
                <a:rPr lang="en-US" altLang="zh-CN" sz="3200" dirty="0">
                  <a:effectLst/>
                  <a:latin typeface="Tahoma" pitchFamily="34" charset="0"/>
                  <a:ea typeface="宋体" pitchFamily="2" charset="-122"/>
                </a:rPr>
                <a:t>A   C=B </a:t>
              </a:r>
              <a:r>
                <a:rPr lang="en-US" altLang="zh-CN" sz="3200" dirty="0" smtClean="0">
                  <a:ea typeface="宋体" pitchFamily="2" charset="-122"/>
                  <a:cs typeface="Times New Roman" pitchFamily="18" charset="0"/>
                </a:rPr>
                <a:t>or</a:t>
              </a:r>
              <a:r>
                <a:rPr lang="en-US" altLang="zh-CN" sz="3200" dirty="0" smtClean="0">
                  <a:effectLst/>
                  <a:ea typeface="宋体" pitchFamily="2" charset="-122"/>
                  <a:cs typeface="Times New Roman" pitchFamily="18" charset="0"/>
                </a:rPr>
                <a:t> </a:t>
              </a:r>
              <a:r>
                <a:rPr lang="zh-CN" altLang="en-US" sz="3200" dirty="0" smtClean="0">
                  <a:effectLst/>
                  <a:latin typeface="Tahoma" pitchFamily="34" charset="0"/>
                  <a:ea typeface="宋体" pitchFamily="2" charset="-122"/>
                </a:rPr>
                <a:t> </a:t>
              </a:r>
              <a:r>
                <a:rPr lang="en-US" altLang="zh-CN" sz="3200" dirty="0">
                  <a:effectLst/>
                  <a:latin typeface="Tahoma" pitchFamily="34" charset="0"/>
                  <a:ea typeface="宋体" pitchFamily="2" charset="-122"/>
                </a:rPr>
                <a:t>B   C=A</a:t>
              </a:r>
              <a:endParaRPr lang="zh-CN" altLang="en-US" sz="3200" dirty="0">
                <a:effectLst/>
                <a:latin typeface="Tahoma" pitchFamily="34" charset="0"/>
                <a:ea typeface="宋体" pitchFamily="2" charset="-122"/>
              </a:endParaRPr>
            </a:p>
          </p:txBody>
        </p:sp>
      </p:grpSp>
      <p:sp>
        <p:nvSpPr>
          <p:cNvPr id="125982" name="Rectangle 30"/>
          <p:cNvSpPr>
            <a:spLocks noChangeArrowheads="1"/>
          </p:cNvSpPr>
          <p:nvPr/>
        </p:nvSpPr>
        <p:spPr bwMode="auto">
          <a:xfrm>
            <a:off x="285720" y="285728"/>
            <a:ext cx="35349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FFFF66"/>
                </a:solidFill>
                <a:effectLst/>
                <a:ea typeface="宋体" pitchFamily="2" charset="-122"/>
                <a:cs typeface="Times New Roman" pitchFamily="18" charset="0"/>
              </a:rPr>
              <a:t>(6) </a:t>
            </a:r>
            <a:r>
              <a:rPr lang="en-US" altLang="zh-CN" sz="3200" dirty="0" smtClean="0">
                <a:solidFill>
                  <a:srgbClr val="FFFF66"/>
                </a:solidFill>
              </a:rPr>
              <a:t>Interchange Law</a:t>
            </a:r>
            <a:endParaRPr lang="zh-CN" altLang="en-US" sz="3200" dirty="0">
              <a:solidFill>
                <a:srgbClr val="FFFF66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6929454" y="642918"/>
            <a:ext cx="1606550" cy="2332038"/>
            <a:chOff x="4416" y="2256"/>
            <a:chExt cx="1012" cy="1469"/>
          </a:xfrm>
        </p:grpSpPr>
        <p:sp>
          <p:nvSpPr>
            <p:cNvPr id="125992" name="Line 40"/>
            <p:cNvSpPr>
              <a:spLocks noChangeShapeType="1"/>
            </p:cNvSpPr>
            <p:nvPr/>
          </p:nvSpPr>
          <p:spPr bwMode="auto">
            <a:xfrm>
              <a:off x="4464" y="2640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5993" name="Line 41"/>
            <p:cNvSpPr>
              <a:spLocks noChangeShapeType="1"/>
            </p:cNvSpPr>
            <p:nvPr/>
          </p:nvSpPr>
          <p:spPr bwMode="auto">
            <a:xfrm>
              <a:off x="5136" y="2352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5996" name="Rectangle 44"/>
            <p:cNvSpPr>
              <a:spLocks noChangeArrowheads="1"/>
            </p:cNvSpPr>
            <p:nvPr/>
          </p:nvSpPr>
          <p:spPr bwMode="auto">
            <a:xfrm>
              <a:off x="4416" y="2592"/>
              <a:ext cx="10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0  0  0</a:t>
              </a:r>
            </a:p>
          </p:txBody>
        </p:sp>
        <p:sp>
          <p:nvSpPr>
            <p:cNvPr id="125997" name="Rectangle 45"/>
            <p:cNvSpPr>
              <a:spLocks noChangeArrowheads="1"/>
            </p:cNvSpPr>
            <p:nvPr/>
          </p:nvSpPr>
          <p:spPr bwMode="auto">
            <a:xfrm>
              <a:off x="4416" y="2832"/>
              <a:ext cx="10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0  1  1</a:t>
              </a:r>
            </a:p>
          </p:txBody>
        </p:sp>
        <p:sp>
          <p:nvSpPr>
            <p:cNvPr id="125998" name="Rectangle 46"/>
            <p:cNvSpPr>
              <a:spLocks noChangeArrowheads="1"/>
            </p:cNvSpPr>
            <p:nvPr/>
          </p:nvSpPr>
          <p:spPr bwMode="auto">
            <a:xfrm>
              <a:off x="4416" y="3072"/>
              <a:ext cx="10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1  0  1</a:t>
              </a:r>
            </a:p>
          </p:txBody>
        </p:sp>
        <p:sp>
          <p:nvSpPr>
            <p:cNvPr id="125999" name="Rectangle 47"/>
            <p:cNvSpPr>
              <a:spLocks noChangeArrowheads="1"/>
            </p:cNvSpPr>
            <p:nvPr/>
          </p:nvSpPr>
          <p:spPr bwMode="auto">
            <a:xfrm>
              <a:off x="4416" y="3360"/>
              <a:ext cx="10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1  1  0</a:t>
              </a:r>
            </a:p>
          </p:txBody>
        </p:sp>
        <p:sp>
          <p:nvSpPr>
            <p:cNvPr id="126001" name="Rectangle 49"/>
            <p:cNvSpPr>
              <a:spLocks noChangeArrowheads="1"/>
            </p:cNvSpPr>
            <p:nvPr/>
          </p:nvSpPr>
          <p:spPr bwMode="auto">
            <a:xfrm>
              <a:off x="4416" y="2256"/>
              <a:ext cx="10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A  B  C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</p:grpSp>
      <p:sp>
        <p:nvSpPr>
          <p:cNvPr id="42" name="灯片编号占位符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38</a:t>
            </a:fld>
            <a:endParaRPr lang="en-US" altLang="zh-CN"/>
          </a:p>
        </p:txBody>
      </p:sp>
      <p:graphicFrame>
        <p:nvGraphicFramePr>
          <p:cNvPr id="60" name="Object 73"/>
          <p:cNvGraphicFramePr>
            <a:graphicFrameLocks noChangeAspect="1"/>
          </p:cNvGraphicFramePr>
          <p:nvPr/>
        </p:nvGraphicFramePr>
        <p:xfrm>
          <a:off x="7244234" y="800308"/>
          <a:ext cx="306387" cy="330200"/>
        </p:xfrm>
        <a:graphic>
          <a:graphicData uri="http://schemas.openxmlformats.org/presentationml/2006/ole">
            <p:oleObj spid="_x0000_s344070" name="Equation" r:id="rId7" imgW="241200" imgH="254160" progId="Equation.3">
              <p:embed/>
            </p:oleObj>
          </a:graphicData>
        </a:graphic>
      </p:graphicFrame>
      <p:grpSp>
        <p:nvGrpSpPr>
          <p:cNvPr id="62" name="Group 56"/>
          <p:cNvGrpSpPr>
            <a:grpSpLocks/>
          </p:cNvGrpSpPr>
          <p:nvPr/>
        </p:nvGrpSpPr>
        <p:grpSpPr bwMode="auto">
          <a:xfrm>
            <a:off x="7000892" y="3571876"/>
            <a:ext cx="1606550" cy="2332038"/>
            <a:chOff x="4416" y="2256"/>
            <a:chExt cx="1012" cy="1469"/>
          </a:xfrm>
        </p:grpSpPr>
        <p:sp>
          <p:nvSpPr>
            <p:cNvPr id="63" name="Line 40"/>
            <p:cNvSpPr>
              <a:spLocks noChangeShapeType="1"/>
            </p:cNvSpPr>
            <p:nvPr/>
          </p:nvSpPr>
          <p:spPr bwMode="auto">
            <a:xfrm>
              <a:off x="4464" y="2640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4" name="Line 41"/>
            <p:cNvSpPr>
              <a:spLocks noChangeShapeType="1"/>
            </p:cNvSpPr>
            <p:nvPr/>
          </p:nvSpPr>
          <p:spPr bwMode="auto">
            <a:xfrm>
              <a:off x="5136" y="2352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5" name="Rectangle 44"/>
            <p:cNvSpPr>
              <a:spLocks noChangeArrowheads="1"/>
            </p:cNvSpPr>
            <p:nvPr/>
          </p:nvSpPr>
          <p:spPr bwMode="auto">
            <a:xfrm>
              <a:off x="4416" y="2592"/>
              <a:ext cx="10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0  0  </a:t>
              </a:r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endPara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66" name="Rectangle 45"/>
            <p:cNvSpPr>
              <a:spLocks noChangeArrowheads="1"/>
            </p:cNvSpPr>
            <p:nvPr/>
          </p:nvSpPr>
          <p:spPr bwMode="auto">
            <a:xfrm>
              <a:off x="4416" y="2832"/>
              <a:ext cx="10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0  1  </a:t>
              </a:r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</a:t>
              </a:r>
              <a:endPara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67" name="Rectangle 46"/>
            <p:cNvSpPr>
              <a:spLocks noChangeArrowheads="1"/>
            </p:cNvSpPr>
            <p:nvPr/>
          </p:nvSpPr>
          <p:spPr bwMode="auto">
            <a:xfrm>
              <a:off x="4416" y="3072"/>
              <a:ext cx="10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1  0  </a:t>
              </a:r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</a:t>
              </a:r>
              <a:endPara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68" name="Rectangle 47"/>
            <p:cNvSpPr>
              <a:spLocks noChangeArrowheads="1"/>
            </p:cNvSpPr>
            <p:nvPr/>
          </p:nvSpPr>
          <p:spPr bwMode="auto">
            <a:xfrm>
              <a:off x="4416" y="3360"/>
              <a:ext cx="10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1  1  </a:t>
              </a:r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endPara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4416" y="2256"/>
              <a:ext cx="10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A  B  C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</p:grpSp>
      <p:sp>
        <p:nvSpPr>
          <p:cNvPr id="71" name="Oval 11"/>
          <p:cNvSpPr>
            <a:spLocks noChangeArrowheads="1"/>
          </p:cNvSpPr>
          <p:nvPr/>
        </p:nvSpPr>
        <p:spPr bwMode="auto">
          <a:xfrm>
            <a:off x="7368517" y="3786190"/>
            <a:ext cx="231775" cy="228600"/>
          </a:xfrm>
          <a:prstGeom prst="ellips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2" name="Oval 13"/>
          <p:cNvSpPr>
            <a:spLocks noChangeArrowheads="1"/>
          </p:cNvSpPr>
          <p:nvPr/>
        </p:nvSpPr>
        <p:spPr bwMode="auto">
          <a:xfrm>
            <a:off x="7444717" y="386239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76565"/>
            <a:ext cx="8892480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.3.1 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Basic Forms of Logic Functions</a:t>
            </a:r>
            <a:endParaRPr lang="zh-CN" altLang="en-US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28012" name="Rectangle 12"/>
          <p:cNvSpPr>
            <a:spLocks noChangeArrowheads="1"/>
          </p:cNvSpPr>
          <p:nvPr/>
        </p:nvSpPr>
        <p:spPr bwMode="auto">
          <a:xfrm>
            <a:off x="0" y="2947590"/>
            <a:ext cx="47129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rgbClr val="FFFF00"/>
                </a:solidFill>
                <a:cs typeface="Times New Roman" pitchFamily="18" charset="0"/>
              </a:rPr>
              <a:t>1.Basic AND-OR Function</a:t>
            </a:r>
            <a:endParaRPr lang="zh-CN" altLang="en-US" sz="32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128014" name="Rectangle 14"/>
          <p:cNvSpPr>
            <a:spLocks noChangeArrowheads="1"/>
          </p:cNvSpPr>
          <p:nvPr/>
        </p:nvSpPr>
        <p:spPr bwMode="auto">
          <a:xfrm>
            <a:off x="0" y="5081860"/>
            <a:ext cx="47692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rgbClr val="FFFF00"/>
                </a:solidFill>
                <a:cs typeface="Times New Roman" pitchFamily="18" charset="0"/>
              </a:rPr>
              <a:t>2. Basic OR-AND Function</a:t>
            </a:r>
            <a:endParaRPr lang="zh-CN" altLang="en-US" sz="32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grpSp>
        <p:nvGrpSpPr>
          <p:cNvPr id="128028" name="Group 28"/>
          <p:cNvGrpSpPr>
            <a:grpSpLocks/>
          </p:cNvGrpSpPr>
          <p:nvPr/>
        </p:nvGrpSpPr>
        <p:grpSpPr bwMode="auto">
          <a:xfrm>
            <a:off x="755650" y="3955653"/>
            <a:ext cx="4221163" cy="625475"/>
            <a:chOff x="476" y="1661"/>
            <a:chExt cx="2659" cy="394"/>
          </a:xfrm>
        </p:grpSpPr>
        <p:sp>
          <p:nvSpPr>
            <p:cNvPr id="52234" name="Rectangle 13"/>
            <p:cNvSpPr>
              <a:spLocks noChangeArrowheads="1"/>
            </p:cNvSpPr>
            <p:nvPr/>
          </p:nvSpPr>
          <p:spPr bwMode="auto">
            <a:xfrm>
              <a:off x="476" y="1661"/>
              <a:ext cx="49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 smtClean="0">
                  <a:cs typeface="Times New Roman" pitchFamily="18" charset="0"/>
                </a:rPr>
                <a:t>e.g.</a:t>
              </a:r>
              <a:endParaRPr lang="zh-CN" altLang="en-US" sz="3200" dirty="0">
                <a:cs typeface="Times New Roman" pitchFamily="18" charset="0"/>
              </a:endParaRPr>
            </a:p>
          </p:txBody>
        </p:sp>
        <p:graphicFrame>
          <p:nvGraphicFramePr>
            <p:cNvPr id="52235" name="Object 21"/>
            <p:cNvGraphicFramePr>
              <a:graphicFrameLocks noChangeAspect="1"/>
            </p:cNvGraphicFramePr>
            <p:nvPr/>
          </p:nvGraphicFramePr>
          <p:xfrm>
            <a:off x="1020" y="1661"/>
            <a:ext cx="2115" cy="394"/>
          </p:xfrm>
          <a:graphic>
            <a:graphicData uri="http://schemas.openxmlformats.org/presentationml/2006/ole">
              <p:oleObj spid="_x0000_s52330" name="公式" r:id="rId4" imgW="2184840" imgH="355680" progId="Equation.3">
                <p:embed/>
              </p:oleObj>
            </a:graphicData>
          </a:graphic>
        </p:graphicFrame>
      </p:grpSp>
      <p:grpSp>
        <p:nvGrpSpPr>
          <p:cNvPr id="128029" name="Group 29"/>
          <p:cNvGrpSpPr>
            <a:grpSpLocks/>
          </p:cNvGrpSpPr>
          <p:nvPr/>
        </p:nvGrpSpPr>
        <p:grpSpPr bwMode="auto">
          <a:xfrm>
            <a:off x="684213" y="6018485"/>
            <a:ext cx="5260975" cy="650875"/>
            <a:chOff x="431" y="2795"/>
            <a:chExt cx="3314" cy="410"/>
          </a:xfrm>
        </p:grpSpPr>
        <p:sp>
          <p:nvSpPr>
            <p:cNvPr id="52232" name="Rectangle 15"/>
            <p:cNvSpPr>
              <a:spLocks noChangeArrowheads="1"/>
            </p:cNvSpPr>
            <p:nvPr/>
          </p:nvSpPr>
          <p:spPr bwMode="auto">
            <a:xfrm>
              <a:off x="431" y="2795"/>
              <a:ext cx="49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 smtClean="0">
                  <a:cs typeface="Times New Roman" pitchFamily="18" charset="0"/>
                </a:rPr>
                <a:t>e.g.</a:t>
              </a:r>
              <a:endParaRPr lang="zh-CN" altLang="en-US" sz="3200" dirty="0">
                <a:cs typeface="Times New Roman" pitchFamily="18" charset="0"/>
              </a:endParaRPr>
            </a:p>
          </p:txBody>
        </p:sp>
        <p:graphicFrame>
          <p:nvGraphicFramePr>
            <p:cNvPr id="52233" name="Object 22"/>
            <p:cNvGraphicFramePr>
              <a:graphicFrameLocks noChangeAspect="1"/>
            </p:cNvGraphicFramePr>
            <p:nvPr/>
          </p:nvGraphicFramePr>
          <p:xfrm>
            <a:off x="975" y="2795"/>
            <a:ext cx="2770" cy="410"/>
          </p:xfrm>
          <a:graphic>
            <a:graphicData uri="http://schemas.openxmlformats.org/presentationml/2006/ole">
              <p:oleObj spid="_x0000_s52331" name="公式" r:id="rId5" imgW="2756520" imgH="355680" progId="Equation.3">
                <p:embed/>
              </p:oleObj>
            </a:graphicData>
          </a:graphic>
        </p:graphicFrame>
      </p:grpSp>
      <p:sp>
        <p:nvSpPr>
          <p:cNvPr id="128027" name="Rectangle 27"/>
          <p:cNvSpPr>
            <a:spLocks noChangeArrowheads="1"/>
          </p:cNvSpPr>
          <p:nvPr/>
        </p:nvSpPr>
        <p:spPr bwMode="auto">
          <a:xfrm>
            <a:off x="0" y="-99392"/>
            <a:ext cx="894397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defRPr/>
            </a:pPr>
            <a:r>
              <a:rPr lang="en-US" altLang="zh-CN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2</a:t>
            </a:r>
            <a:r>
              <a:rPr lang="zh-CN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.</a:t>
            </a:r>
            <a:r>
              <a:rPr lang="zh-CN" alt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3 </a:t>
            </a:r>
            <a:r>
              <a:rPr lang="en-US" altLang="zh-CN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Forms and Transformation of Logic Functions</a:t>
            </a:r>
            <a:endParaRPr lang="zh-CN" alt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39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8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8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8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8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8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2" grpId="0"/>
      <p:bldP spid="1280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0" y="228600"/>
            <a:ext cx="8955088" cy="5903913"/>
          </a:xfrm>
          <a:extLst>
            <a:ext uri="{91240B29-F687-4F45-9708-019B960494DF}">
              <a14:hiddenLine xmlns=""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zh-CN" altLang="en-US" dirty="0" smtClean="0"/>
              <a:t>           </a:t>
            </a:r>
          </a:p>
          <a:p>
            <a:pPr eaLnBrk="1" hangingPunct="1">
              <a:buFontTx/>
              <a:buNone/>
              <a:defRPr/>
            </a:pPr>
            <a:r>
              <a:rPr lang="zh-CN" altLang="en-US" dirty="0" smtClean="0"/>
              <a:t>              </a:t>
            </a:r>
          </a:p>
          <a:p>
            <a:pPr eaLnBrk="1" hangingPunct="1">
              <a:buFontTx/>
              <a:buNone/>
              <a:defRPr/>
            </a:pPr>
            <a:r>
              <a:rPr lang="zh-CN" altLang="en-US" dirty="0" smtClean="0"/>
              <a:t>           </a:t>
            </a:r>
          </a:p>
          <a:p>
            <a:pPr eaLnBrk="1" hangingPunct="1">
              <a:buFontTx/>
              <a:buNone/>
              <a:defRPr/>
            </a:pPr>
            <a:r>
              <a:rPr lang="zh-CN" altLang="en-US" dirty="0" smtClean="0"/>
              <a:t>           </a:t>
            </a:r>
          </a:p>
          <a:p>
            <a:pPr eaLnBrk="1" hangingPunct="1">
              <a:buFontTx/>
              <a:buNone/>
              <a:defRPr/>
            </a:pPr>
            <a:r>
              <a:rPr lang="zh-CN" altLang="en-US" dirty="0" smtClean="0"/>
              <a:t>           </a:t>
            </a:r>
          </a:p>
          <a:p>
            <a:pPr eaLnBrk="1" hangingPunct="1">
              <a:buFontTx/>
              <a:buNone/>
              <a:defRPr/>
            </a:pPr>
            <a:r>
              <a:rPr lang="zh-CN" altLang="en-US" dirty="0" smtClean="0"/>
              <a:t>           </a:t>
            </a:r>
            <a:endParaRPr lang="en-US" altLang="zh-CN" dirty="0" smtClean="0">
              <a:solidFill>
                <a:schemeClr val="hlink"/>
              </a:solidFill>
            </a:endParaRPr>
          </a:p>
          <a:p>
            <a:pPr eaLnBrk="1" hangingPunct="1">
              <a:buFontTx/>
              <a:buNone/>
              <a:defRPr/>
            </a:pPr>
            <a:endParaRPr lang="zh-CN" altLang="en-US" dirty="0" smtClean="0"/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5105401" y="2971800"/>
            <a:ext cx="2271713" cy="3403601"/>
            <a:chOff x="3216" y="1872"/>
            <a:chExt cx="1431" cy="2144"/>
          </a:xfrm>
        </p:grpSpPr>
        <p:sp>
          <p:nvSpPr>
            <p:cNvPr id="98312" name="Line 8"/>
            <p:cNvSpPr>
              <a:spLocks noChangeShapeType="1"/>
            </p:cNvSpPr>
            <p:nvPr/>
          </p:nvSpPr>
          <p:spPr bwMode="auto">
            <a:xfrm>
              <a:off x="3216" y="2640"/>
              <a:ext cx="13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>
                <a:cs typeface="Times New Roman" pitchFamily="18" charset="0"/>
              </a:endParaRPr>
            </a:p>
          </p:txBody>
        </p:sp>
        <p:sp>
          <p:nvSpPr>
            <p:cNvPr id="98313" name="Line 9"/>
            <p:cNvSpPr>
              <a:spLocks noChangeShapeType="1"/>
            </p:cNvSpPr>
            <p:nvPr/>
          </p:nvSpPr>
          <p:spPr bwMode="auto">
            <a:xfrm>
              <a:off x="4272" y="2352"/>
              <a:ext cx="0" cy="16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>
                <a:cs typeface="Times New Roman" pitchFamily="18" charset="0"/>
              </a:endParaRPr>
            </a:p>
          </p:txBody>
        </p:sp>
        <p:sp>
          <p:nvSpPr>
            <p:cNvPr id="12325" name="Rectangle 10"/>
            <p:cNvSpPr>
              <a:spLocks noChangeArrowheads="1"/>
            </p:cNvSpPr>
            <p:nvPr/>
          </p:nvSpPr>
          <p:spPr bwMode="auto">
            <a:xfrm>
              <a:off x="3334" y="1872"/>
              <a:ext cx="131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 smtClean="0">
                  <a:cs typeface="Times New Roman" pitchFamily="18" charset="0"/>
                </a:rPr>
                <a:t>Truth Table</a:t>
              </a:r>
              <a:endParaRPr lang="zh-CN" altLang="en-US" sz="3200" dirty="0">
                <a:cs typeface="Times New Roman" pitchFamily="18" charset="0"/>
              </a:endParaRPr>
            </a:p>
          </p:txBody>
        </p:sp>
        <p:sp>
          <p:nvSpPr>
            <p:cNvPr id="12326" name="Rectangle 11"/>
            <p:cNvSpPr>
              <a:spLocks noChangeArrowheads="1"/>
            </p:cNvSpPr>
            <p:nvPr/>
          </p:nvSpPr>
          <p:spPr bwMode="auto">
            <a:xfrm>
              <a:off x="3264" y="3648"/>
              <a:ext cx="134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 dirty="0">
                  <a:cs typeface="Times New Roman" pitchFamily="18" charset="0"/>
                </a:rPr>
                <a:t> </a:t>
              </a:r>
              <a:r>
                <a:rPr lang="zh-CN" altLang="en-US" sz="3200" dirty="0" smtClean="0">
                  <a:cs typeface="Times New Roman" pitchFamily="18" charset="0"/>
                </a:rPr>
                <a:t>   </a:t>
              </a:r>
              <a:r>
                <a:rPr lang="zh-CN" altLang="en-US" sz="3200" dirty="0" smtClean="0">
                  <a:solidFill>
                    <a:srgbClr val="FFFF00"/>
                  </a:solidFill>
                  <a:cs typeface="Times New Roman" pitchFamily="18" charset="0"/>
                </a:rPr>
                <a:t>1     </a:t>
              </a:r>
              <a:r>
                <a:rPr lang="zh-CN" altLang="en-US" sz="3200" dirty="0">
                  <a:solidFill>
                    <a:srgbClr val="FFFF00"/>
                  </a:solidFill>
                  <a:cs typeface="Times New Roman" pitchFamily="18" charset="0"/>
                </a:rPr>
                <a:t>1   </a:t>
              </a:r>
              <a:r>
                <a:rPr lang="zh-CN" altLang="en-US" sz="3200" dirty="0" smtClean="0">
                  <a:solidFill>
                    <a:srgbClr val="FFFF00"/>
                  </a:solidFill>
                  <a:cs typeface="Times New Roman" pitchFamily="18" charset="0"/>
                </a:rPr>
                <a:t> 1</a:t>
              </a:r>
              <a:endParaRPr lang="zh-CN" altLang="en-US" sz="3200" dirty="0">
                <a:solidFill>
                  <a:srgbClr val="FFFF00"/>
                </a:solidFill>
                <a:cs typeface="Times New Roman" pitchFamily="18" charset="0"/>
              </a:endParaRPr>
            </a:p>
          </p:txBody>
        </p:sp>
        <p:sp>
          <p:nvSpPr>
            <p:cNvPr id="12327" name="Rectangle 12"/>
            <p:cNvSpPr>
              <a:spLocks noChangeArrowheads="1"/>
            </p:cNvSpPr>
            <p:nvPr/>
          </p:nvSpPr>
          <p:spPr bwMode="auto">
            <a:xfrm>
              <a:off x="3264" y="3302"/>
              <a:ext cx="134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 dirty="0">
                  <a:cs typeface="Times New Roman" pitchFamily="18" charset="0"/>
                </a:rPr>
                <a:t> </a:t>
              </a:r>
              <a:r>
                <a:rPr lang="zh-CN" altLang="en-US" sz="3200" dirty="0" smtClean="0">
                  <a:cs typeface="Times New Roman" pitchFamily="18" charset="0"/>
                </a:rPr>
                <a:t>   1     0    0</a:t>
              </a:r>
              <a:endParaRPr lang="zh-CN" altLang="en-US" sz="3200" dirty="0">
                <a:cs typeface="Times New Roman" pitchFamily="18" charset="0"/>
              </a:endParaRPr>
            </a:p>
          </p:txBody>
        </p:sp>
        <p:sp>
          <p:nvSpPr>
            <p:cNvPr id="12328" name="Rectangle 13"/>
            <p:cNvSpPr>
              <a:spLocks noChangeArrowheads="1"/>
            </p:cNvSpPr>
            <p:nvPr/>
          </p:nvSpPr>
          <p:spPr bwMode="auto">
            <a:xfrm>
              <a:off x="3264" y="2966"/>
              <a:ext cx="134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 dirty="0">
                  <a:cs typeface="Times New Roman" pitchFamily="18" charset="0"/>
                </a:rPr>
                <a:t> </a:t>
              </a:r>
              <a:r>
                <a:rPr lang="zh-CN" altLang="en-US" sz="3200" dirty="0" smtClean="0">
                  <a:cs typeface="Times New Roman" pitchFamily="18" charset="0"/>
                </a:rPr>
                <a:t>   0     1    0</a:t>
              </a:r>
              <a:endParaRPr lang="zh-CN" altLang="en-US" sz="3200" dirty="0">
                <a:cs typeface="Times New Roman" pitchFamily="18" charset="0"/>
              </a:endParaRPr>
            </a:p>
          </p:txBody>
        </p:sp>
        <p:sp>
          <p:nvSpPr>
            <p:cNvPr id="12329" name="Rectangle 14"/>
            <p:cNvSpPr>
              <a:spLocks noChangeArrowheads="1"/>
            </p:cNvSpPr>
            <p:nvPr/>
          </p:nvSpPr>
          <p:spPr bwMode="auto">
            <a:xfrm>
              <a:off x="3264" y="2678"/>
              <a:ext cx="134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zh-CN" altLang="en-US" sz="3200" dirty="0">
                  <a:cs typeface="Times New Roman" pitchFamily="18" charset="0"/>
                </a:rPr>
                <a:t> </a:t>
              </a:r>
              <a:r>
                <a:rPr lang="zh-CN" altLang="en-US" sz="3200" dirty="0" smtClean="0">
                  <a:cs typeface="Times New Roman" pitchFamily="18" charset="0"/>
                </a:rPr>
                <a:t>   0     0    </a:t>
              </a:r>
              <a:r>
                <a:rPr lang="zh-CN" altLang="en-US" sz="3200" dirty="0">
                  <a:cs typeface="Times New Roman" pitchFamily="18" charset="0"/>
                </a:rPr>
                <a:t>0</a:t>
              </a:r>
            </a:p>
          </p:txBody>
        </p:sp>
        <p:sp>
          <p:nvSpPr>
            <p:cNvPr id="12330" name="Rectangle 15"/>
            <p:cNvSpPr>
              <a:spLocks noChangeArrowheads="1"/>
            </p:cNvSpPr>
            <p:nvPr/>
          </p:nvSpPr>
          <p:spPr bwMode="auto">
            <a:xfrm>
              <a:off x="3216" y="2246"/>
              <a:ext cx="14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cs typeface="Times New Roman" pitchFamily="18" charset="0"/>
                </a:rPr>
                <a:t> </a:t>
              </a:r>
              <a:r>
                <a:rPr lang="en-US" altLang="zh-CN" sz="3200" dirty="0" smtClean="0">
                  <a:cs typeface="Times New Roman" pitchFamily="18" charset="0"/>
                </a:rPr>
                <a:t>   A     B    </a:t>
              </a:r>
              <a:r>
                <a:rPr lang="en-US" altLang="zh-CN" sz="3200" dirty="0">
                  <a:cs typeface="Times New Roman" pitchFamily="18" charset="0"/>
                </a:rPr>
                <a:t>F</a:t>
              </a:r>
              <a:endParaRPr lang="zh-CN" altLang="en-US" sz="3200" dirty="0">
                <a:cs typeface="Times New Roman" pitchFamily="18" charset="0"/>
              </a:endParaRP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1476375" y="3048000"/>
            <a:ext cx="2644775" cy="3365501"/>
            <a:chOff x="930" y="1920"/>
            <a:chExt cx="1666" cy="2120"/>
          </a:xfrm>
        </p:grpSpPr>
        <p:sp>
          <p:nvSpPr>
            <p:cNvPr id="98308" name="Line 4"/>
            <p:cNvSpPr>
              <a:spLocks noChangeShapeType="1"/>
            </p:cNvSpPr>
            <p:nvPr/>
          </p:nvSpPr>
          <p:spPr bwMode="auto">
            <a:xfrm>
              <a:off x="960" y="2640"/>
              <a:ext cx="1449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>
                <a:cs typeface="Times New Roman" pitchFamily="18" charset="0"/>
              </a:endParaRPr>
            </a:p>
          </p:txBody>
        </p:sp>
        <p:sp>
          <p:nvSpPr>
            <p:cNvPr id="98309" name="Line 5"/>
            <p:cNvSpPr>
              <a:spLocks noChangeShapeType="1"/>
            </p:cNvSpPr>
            <p:nvPr/>
          </p:nvSpPr>
          <p:spPr bwMode="auto">
            <a:xfrm>
              <a:off x="2018" y="2400"/>
              <a:ext cx="1" cy="16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>
                <a:cs typeface="Times New Roman" pitchFamily="18" charset="0"/>
              </a:endParaRPr>
            </a:p>
          </p:txBody>
        </p:sp>
        <p:sp>
          <p:nvSpPr>
            <p:cNvPr id="98321" name="Rectangle 17"/>
            <p:cNvSpPr>
              <a:spLocks noChangeArrowheads="1"/>
            </p:cNvSpPr>
            <p:nvPr/>
          </p:nvSpPr>
          <p:spPr bwMode="auto">
            <a:xfrm>
              <a:off x="930" y="1920"/>
              <a:ext cx="166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dirty="0" smtClean="0">
                  <a:cs typeface="Times New Roman" pitchFamily="18" charset="0"/>
                </a:rPr>
                <a:t>Function Table</a:t>
              </a:r>
              <a:endPara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98322" name="Rectangle 18"/>
            <p:cNvSpPr>
              <a:spLocks noChangeArrowheads="1"/>
            </p:cNvSpPr>
            <p:nvPr/>
          </p:nvSpPr>
          <p:spPr bwMode="auto">
            <a:xfrm>
              <a:off x="960" y="2280"/>
              <a:ext cx="14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   A    </a:t>
              </a:r>
              <a:r>
                <a:rPr lang="en-US" altLang="zh-CN" sz="32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B   </a:t>
              </a:r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   F</a:t>
              </a:r>
              <a:endPara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98323" name="Rectangle 19"/>
            <p:cNvSpPr>
              <a:spLocks noChangeArrowheads="1"/>
            </p:cNvSpPr>
            <p:nvPr/>
          </p:nvSpPr>
          <p:spPr bwMode="auto">
            <a:xfrm>
              <a:off x="930" y="2664"/>
              <a:ext cx="158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   off</a:t>
              </a:r>
              <a:r>
                <a:rPr lang="zh-CN" altLang="en-US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   </a:t>
              </a:r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off </a:t>
              </a:r>
              <a:r>
                <a:rPr lang="zh-CN" altLang="en-US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  </a:t>
              </a:r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off</a:t>
              </a:r>
              <a:endPara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98324" name="Rectangle 20"/>
            <p:cNvSpPr>
              <a:spLocks noChangeArrowheads="1"/>
            </p:cNvSpPr>
            <p:nvPr/>
          </p:nvSpPr>
          <p:spPr bwMode="auto">
            <a:xfrm>
              <a:off x="930" y="3000"/>
              <a:ext cx="1549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   off</a:t>
              </a:r>
              <a:r>
                <a:rPr lang="zh-CN" altLang="en-US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   </a:t>
              </a:r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on </a:t>
              </a:r>
              <a:r>
                <a:rPr lang="zh-CN" altLang="en-US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  </a:t>
              </a:r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off</a:t>
              </a:r>
              <a:endPara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98325" name="Rectangle 21"/>
            <p:cNvSpPr>
              <a:spLocks noChangeArrowheads="1"/>
            </p:cNvSpPr>
            <p:nvPr/>
          </p:nvSpPr>
          <p:spPr bwMode="auto">
            <a:xfrm>
              <a:off x="975" y="3336"/>
              <a:ext cx="148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  on</a:t>
              </a:r>
              <a:r>
                <a:rPr lang="zh-CN" altLang="en-US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   </a:t>
              </a:r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off</a:t>
              </a:r>
              <a:r>
                <a:rPr lang="zh-CN" altLang="en-US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   </a:t>
              </a:r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off</a:t>
              </a:r>
              <a:endPara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98326" name="Rectangle 22"/>
            <p:cNvSpPr>
              <a:spLocks noChangeArrowheads="1"/>
            </p:cNvSpPr>
            <p:nvPr/>
          </p:nvSpPr>
          <p:spPr bwMode="auto">
            <a:xfrm>
              <a:off x="934" y="3672"/>
              <a:ext cx="153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   on</a:t>
              </a:r>
              <a:r>
                <a:rPr lang="zh-CN" altLang="en-US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   </a:t>
              </a:r>
              <a:r>
                <a:rPr lang="en-US" altLang="zh-CN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on</a:t>
              </a:r>
              <a:r>
                <a:rPr lang="zh-CN" altLang="en-US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    </a:t>
              </a:r>
              <a:r>
                <a:rPr lang="en-US" altLang="zh-CN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on</a:t>
              </a:r>
              <a:endParaRPr lang="zh-CN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endParaRPr>
            </a:p>
          </p:txBody>
        </p:sp>
      </p:grpSp>
      <p:sp>
        <p:nvSpPr>
          <p:cNvPr id="98327" name="Line 23"/>
          <p:cNvSpPr>
            <a:spLocks noChangeShapeType="1"/>
          </p:cNvSpPr>
          <p:nvPr/>
        </p:nvSpPr>
        <p:spPr bwMode="auto">
          <a:xfrm>
            <a:off x="3268663" y="11430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98328" name="Line 24"/>
          <p:cNvSpPr>
            <a:spLocks noChangeShapeType="1"/>
          </p:cNvSpPr>
          <p:nvPr/>
        </p:nvSpPr>
        <p:spPr bwMode="auto">
          <a:xfrm>
            <a:off x="3040063" y="1676400"/>
            <a:ext cx="458787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98329" name="Line 25"/>
          <p:cNvSpPr>
            <a:spLocks noChangeShapeType="1"/>
          </p:cNvSpPr>
          <p:nvPr/>
        </p:nvSpPr>
        <p:spPr bwMode="auto">
          <a:xfrm>
            <a:off x="3116263" y="1828800"/>
            <a:ext cx="306387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98330" name="Line 26"/>
          <p:cNvSpPr>
            <a:spLocks noChangeShapeType="1"/>
          </p:cNvSpPr>
          <p:nvPr/>
        </p:nvSpPr>
        <p:spPr bwMode="auto">
          <a:xfrm>
            <a:off x="3268663" y="18288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98331" name="Line 27"/>
          <p:cNvSpPr>
            <a:spLocks noChangeShapeType="1"/>
          </p:cNvSpPr>
          <p:nvPr/>
        </p:nvSpPr>
        <p:spPr bwMode="auto">
          <a:xfrm>
            <a:off x="3276600" y="1143000"/>
            <a:ext cx="757238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98332" name="Line 28"/>
          <p:cNvSpPr>
            <a:spLocks noChangeShapeType="1"/>
          </p:cNvSpPr>
          <p:nvPr/>
        </p:nvSpPr>
        <p:spPr bwMode="auto">
          <a:xfrm flipV="1">
            <a:off x="4033838" y="838200"/>
            <a:ext cx="304800" cy="3048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98333" name="Line 29"/>
          <p:cNvSpPr>
            <a:spLocks noChangeShapeType="1"/>
          </p:cNvSpPr>
          <p:nvPr/>
        </p:nvSpPr>
        <p:spPr bwMode="auto">
          <a:xfrm>
            <a:off x="4338638" y="1143000"/>
            <a:ext cx="538162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98334" name="Line 30"/>
          <p:cNvSpPr>
            <a:spLocks noChangeShapeType="1"/>
          </p:cNvSpPr>
          <p:nvPr/>
        </p:nvSpPr>
        <p:spPr bwMode="auto">
          <a:xfrm flipV="1">
            <a:off x="4873625" y="838200"/>
            <a:ext cx="306388" cy="3048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98335" name="Line 31"/>
          <p:cNvSpPr>
            <a:spLocks noChangeShapeType="1"/>
          </p:cNvSpPr>
          <p:nvPr/>
        </p:nvSpPr>
        <p:spPr bwMode="auto">
          <a:xfrm>
            <a:off x="5181600" y="11430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98336" name="Line 32"/>
          <p:cNvSpPr>
            <a:spLocks noChangeShapeType="1"/>
          </p:cNvSpPr>
          <p:nvPr/>
        </p:nvSpPr>
        <p:spPr bwMode="auto">
          <a:xfrm>
            <a:off x="5638800" y="11430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98337" name="Oval 33"/>
          <p:cNvSpPr>
            <a:spLocks noChangeArrowheads="1"/>
          </p:cNvSpPr>
          <p:nvPr/>
        </p:nvSpPr>
        <p:spPr bwMode="auto">
          <a:xfrm>
            <a:off x="5332413" y="1676400"/>
            <a:ext cx="601662" cy="457200"/>
          </a:xfrm>
          <a:prstGeom prst="ellips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8338" name="Line 34"/>
          <p:cNvSpPr>
            <a:spLocks noChangeShapeType="1"/>
          </p:cNvSpPr>
          <p:nvPr/>
        </p:nvSpPr>
        <p:spPr bwMode="auto">
          <a:xfrm>
            <a:off x="5638800" y="21336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98339" name="Line 35"/>
          <p:cNvSpPr>
            <a:spLocks noChangeShapeType="1"/>
          </p:cNvSpPr>
          <p:nvPr/>
        </p:nvSpPr>
        <p:spPr bwMode="auto">
          <a:xfrm>
            <a:off x="3268663" y="2667000"/>
            <a:ext cx="2370137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98340" name="Line 36"/>
          <p:cNvSpPr>
            <a:spLocks noChangeShapeType="1"/>
          </p:cNvSpPr>
          <p:nvPr/>
        </p:nvSpPr>
        <p:spPr bwMode="auto">
          <a:xfrm>
            <a:off x="5638800" y="21336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98341" name="Line 37"/>
          <p:cNvSpPr>
            <a:spLocks noChangeShapeType="1"/>
          </p:cNvSpPr>
          <p:nvPr/>
        </p:nvSpPr>
        <p:spPr bwMode="auto">
          <a:xfrm flipV="1">
            <a:off x="5408613" y="1752600"/>
            <a:ext cx="450850" cy="3048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98342" name="Line 38"/>
          <p:cNvSpPr>
            <a:spLocks noChangeShapeType="1"/>
          </p:cNvSpPr>
          <p:nvPr/>
        </p:nvSpPr>
        <p:spPr bwMode="auto">
          <a:xfrm>
            <a:off x="5484813" y="1752600"/>
            <a:ext cx="301625" cy="3048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98343" name="Line 39"/>
          <p:cNvSpPr>
            <a:spLocks noChangeShapeType="1"/>
          </p:cNvSpPr>
          <p:nvPr/>
        </p:nvSpPr>
        <p:spPr bwMode="auto">
          <a:xfrm>
            <a:off x="4110038" y="762000"/>
            <a:ext cx="304800" cy="3048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2310" name="Rectangle 41"/>
          <p:cNvSpPr>
            <a:spLocks noChangeArrowheads="1"/>
          </p:cNvSpPr>
          <p:nvPr/>
        </p:nvSpPr>
        <p:spPr bwMode="auto">
          <a:xfrm>
            <a:off x="5992813" y="150812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 sz="3200">
                <a:effectLst/>
                <a:latin typeface="黑体" pitchFamily="49" charset="-122"/>
              </a:rPr>
              <a:t>F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12311" name="Rectangle 42"/>
          <p:cNvSpPr>
            <a:spLocks noChangeArrowheads="1"/>
          </p:cNvSpPr>
          <p:nvPr/>
        </p:nvSpPr>
        <p:spPr bwMode="auto">
          <a:xfrm>
            <a:off x="2581275" y="1535113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E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12312" name="Rectangle 43"/>
          <p:cNvSpPr>
            <a:spLocks noChangeArrowheads="1"/>
          </p:cNvSpPr>
          <p:nvPr/>
        </p:nvSpPr>
        <p:spPr bwMode="auto">
          <a:xfrm>
            <a:off x="3879850" y="10779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 </a:t>
            </a:r>
            <a:r>
              <a:rPr lang="en-US" altLang="zh-CN" sz="3200">
                <a:effectLst/>
                <a:latin typeface="黑体" pitchFamily="49" charset="-122"/>
              </a:rPr>
              <a:t>A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12313" name="Rectangle 44"/>
          <p:cNvSpPr>
            <a:spLocks noChangeArrowheads="1"/>
          </p:cNvSpPr>
          <p:nvPr/>
        </p:nvSpPr>
        <p:spPr bwMode="auto">
          <a:xfrm>
            <a:off x="4797425" y="1077913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B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98358" name="Line 54"/>
          <p:cNvSpPr>
            <a:spLocks noChangeShapeType="1"/>
          </p:cNvSpPr>
          <p:nvPr/>
        </p:nvSpPr>
        <p:spPr bwMode="auto">
          <a:xfrm>
            <a:off x="4953000" y="762000"/>
            <a:ext cx="304800" cy="3048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5499916" y="512581"/>
            <a:ext cx="12570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rgbClr val="FFFF66"/>
                </a:solidFill>
                <a:effectLst/>
                <a:cs typeface="Times New Roman" pitchFamily="18" charset="0"/>
              </a:rPr>
              <a:t>switch</a:t>
            </a:r>
            <a:endParaRPr lang="zh-CN" altLang="en-US" sz="3200" dirty="0">
              <a:solidFill>
                <a:srgbClr val="FFFF66"/>
              </a:solidFill>
              <a:effectLst/>
              <a:cs typeface="Times New Roman" pitchFamily="18" charset="0"/>
            </a:endParaRPr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1162368" y="1393771"/>
            <a:ext cx="131318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rgbClr val="FFFF66"/>
                </a:solidFill>
                <a:effectLst/>
                <a:cs typeface="Times New Roman" pitchFamily="18" charset="0"/>
              </a:rPr>
              <a:t>power </a:t>
            </a:r>
          </a:p>
          <a:p>
            <a:pPr eaLnBrk="1" hangingPunct="1"/>
            <a:r>
              <a:rPr lang="en-US" altLang="zh-CN" sz="3200" dirty="0" smtClean="0">
                <a:solidFill>
                  <a:srgbClr val="FFFF66"/>
                </a:solidFill>
                <a:effectLst/>
                <a:cs typeface="Times New Roman" pitchFamily="18" charset="0"/>
              </a:rPr>
              <a:t>supply</a:t>
            </a:r>
            <a:endParaRPr lang="zh-CN" altLang="en-US" sz="3200" dirty="0">
              <a:solidFill>
                <a:srgbClr val="FFFF66"/>
              </a:solidFill>
              <a:effectLst/>
              <a:cs typeface="Times New Roman" pitchFamily="18" charset="0"/>
            </a:endParaRPr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6586815" y="1582737"/>
            <a:ext cx="9364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rgbClr val="FFFF66"/>
                </a:solidFill>
                <a:effectLst/>
                <a:cs typeface="Times New Roman" pitchFamily="18" charset="0"/>
              </a:rPr>
              <a:t>light</a:t>
            </a:r>
            <a:endParaRPr lang="zh-CN" altLang="en-US" sz="3200" dirty="0">
              <a:solidFill>
                <a:srgbClr val="FFFF66"/>
              </a:solidFill>
              <a:effectLst/>
              <a:cs typeface="Times New Roman" pitchFamily="18" charset="0"/>
            </a:endParaRPr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35496" y="188640"/>
            <a:ext cx="35702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dirty="0" smtClean="0">
                <a:effectLst/>
                <a:cs typeface="Times New Roman" pitchFamily="18" charset="0"/>
              </a:rPr>
              <a:t>(1) “</a:t>
            </a:r>
            <a:r>
              <a:rPr lang="en-US" altLang="zh-CN" dirty="0" smtClean="0">
                <a:solidFill>
                  <a:srgbClr val="FFFF00"/>
                </a:solidFill>
                <a:effectLst/>
                <a:cs typeface="Times New Roman" pitchFamily="18" charset="0"/>
              </a:rPr>
              <a:t>and</a:t>
            </a:r>
            <a:r>
              <a:rPr lang="en-US" altLang="zh-CN" dirty="0" smtClean="0">
                <a:effectLst/>
                <a:cs typeface="Times New Roman" pitchFamily="18" charset="0"/>
              </a:rPr>
              <a:t>” function</a:t>
            </a:r>
            <a:endParaRPr lang="zh-CN" altLang="en-US" dirty="0">
              <a:effectLst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114" name="Group 10"/>
          <p:cNvGrpSpPr>
            <a:grpSpLocks/>
          </p:cNvGrpSpPr>
          <p:nvPr/>
        </p:nvGrpSpPr>
        <p:grpSpPr bwMode="auto">
          <a:xfrm>
            <a:off x="442317" y="2859658"/>
            <a:ext cx="5857875" cy="641350"/>
            <a:chOff x="624" y="950"/>
            <a:chExt cx="3690" cy="404"/>
          </a:xfrm>
        </p:grpSpPr>
        <p:sp>
          <p:nvSpPr>
            <p:cNvPr id="53258" name="Rectangle 11"/>
            <p:cNvSpPr>
              <a:spLocks noChangeArrowheads="1"/>
            </p:cNvSpPr>
            <p:nvPr/>
          </p:nvSpPr>
          <p:spPr bwMode="auto">
            <a:xfrm>
              <a:off x="624" y="950"/>
              <a:ext cx="49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 smtClean="0">
                  <a:cs typeface="Times New Roman" pitchFamily="18" charset="0"/>
                </a:rPr>
                <a:t>e.g.</a:t>
              </a:r>
              <a:endParaRPr lang="zh-CN" altLang="en-US" sz="3200" dirty="0">
                <a:cs typeface="Times New Roman" pitchFamily="18" charset="0"/>
              </a:endParaRPr>
            </a:p>
          </p:txBody>
        </p:sp>
        <p:graphicFrame>
          <p:nvGraphicFramePr>
            <p:cNvPr id="53259" name="Object 12"/>
            <p:cNvGraphicFramePr>
              <a:graphicFrameLocks noChangeAspect="1"/>
            </p:cNvGraphicFramePr>
            <p:nvPr/>
          </p:nvGraphicFramePr>
          <p:xfrm>
            <a:off x="1152" y="960"/>
            <a:ext cx="3162" cy="394"/>
          </p:xfrm>
          <a:graphic>
            <a:graphicData uri="http://schemas.openxmlformats.org/presentationml/2006/ole">
              <p:oleObj spid="_x0000_s53357" name="Equation" r:id="rId5" imgW="3277440" imgH="355680" progId="Equation.3">
                <p:embed/>
              </p:oleObj>
            </a:graphicData>
          </a:graphic>
        </p:graphicFrame>
      </p:grpSp>
      <p:grpSp>
        <p:nvGrpSpPr>
          <p:cNvPr id="303117" name="Group 13"/>
          <p:cNvGrpSpPr>
            <a:grpSpLocks/>
          </p:cNvGrpSpPr>
          <p:nvPr/>
        </p:nvGrpSpPr>
        <p:grpSpPr bwMode="auto">
          <a:xfrm>
            <a:off x="468314" y="5426546"/>
            <a:ext cx="8440739" cy="666750"/>
            <a:chOff x="443" y="2006"/>
            <a:chExt cx="5317" cy="420"/>
          </a:xfrm>
        </p:grpSpPr>
        <p:sp>
          <p:nvSpPr>
            <p:cNvPr id="53256" name="Rectangle 14"/>
            <p:cNvSpPr>
              <a:spLocks noChangeArrowheads="1"/>
            </p:cNvSpPr>
            <p:nvPr/>
          </p:nvSpPr>
          <p:spPr bwMode="auto">
            <a:xfrm>
              <a:off x="443" y="2006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 smtClean="0">
                  <a:cs typeface="Times New Roman" pitchFamily="18" charset="0"/>
                </a:rPr>
                <a:t>e.g.</a:t>
              </a:r>
              <a:endParaRPr lang="zh-CN" altLang="en-US" sz="3200" dirty="0">
                <a:cs typeface="Times New Roman" pitchFamily="18" charset="0"/>
              </a:endParaRPr>
            </a:p>
          </p:txBody>
        </p:sp>
        <p:graphicFrame>
          <p:nvGraphicFramePr>
            <p:cNvPr id="53257" name="Object 15"/>
            <p:cNvGraphicFramePr>
              <a:graphicFrameLocks noChangeAspect="1"/>
            </p:cNvGraphicFramePr>
            <p:nvPr/>
          </p:nvGraphicFramePr>
          <p:xfrm>
            <a:off x="1030" y="2016"/>
            <a:ext cx="4730" cy="410"/>
          </p:xfrm>
          <a:graphic>
            <a:graphicData uri="http://schemas.openxmlformats.org/presentationml/2006/ole">
              <p:oleObj spid="_x0000_s53358" name="Equation" r:id="rId6" imgW="4725360" imgH="355680" progId="Equation.3">
                <p:embed/>
              </p:oleObj>
            </a:graphicData>
          </a:graphic>
        </p:graphicFrame>
      </p:grpSp>
      <p:sp>
        <p:nvSpPr>
          <p:cNvPr id="303120" name="Rectangle 16"/>
          <p:cNvSpPr>
            <a:spLocks noGrp="1" noChangeArrowheads="1"/>
          </p:cNvSpPr>
          <p:nvPr>
            <p:ph type="title"/>
          </p:nvPr>
        </p:nvSpPr>
        <p:spPr>
          <a:xfrm>
            <a:off x="694" y="-33774"/>
            <a:ext cx="9323834" cy="14465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.3.2 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Standard Forms of Logic Functions</a:t>
            </a: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40</a:t>
            </a:fld>
            <a:endParaRPr lang="en-US" altLang="zh-CN"/>
          </a:p>
        </p:txBody>
      </p:sp>
      <p:grpSp>
        <p:nvGrpSpPr>
          <p:cNvPr id="16" name="组合 15"/>
          <p:cNvGrpSpPr/>
          <p:nvPr/>
        </p:nvGrpSpPr>
        <p:grpSpPr>
          <a:xfrm>
            <a:off x="35496" y="1412776"/>
            <a:ext cx="7592692" cy="1224136"/>
            <a:chOff x="35496" y="1412776"/>
            <a:chExt cx="7592692" cy="1224136"/>
          </a:xfrm>
        </p:grpSpPr>
        <p:sp>
          <p:nvSpPr>
            <p:cNvPr id="17" name="矩形 16"/>
            <p:cNvSpPr/>
            <p:nvPr/>
          </p:nvSpPr>
          <p:spPr>
            <a:xfrm>
              <a:off x="4548499" y="2052137"/>
              <a:ext cx="307968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 smtClean="0"/>
                <a:t>Sum of </a:t>
              </a:r>
              <a:r>
                <a:rPr lang="en-US" altLang="zh-CN" sz="3200" dirty="0" err="1" smtClean="0"/>
                <a:t>Minterms</a:t>
              </a:r>
              <a:endParaRPr lang="zh-CN" altLang="en-US" sz="3200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35496" y="1412776"/>
              <a:ext cx="494879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 smtClean="0"/>
                <a:t>1. Standard </a:t>
              </a:r>
              <a:r>
                <a:rPr lang="en-US" altLang="zh-CN" sz="3200" dirty="0" smtClean="0">
                  <a:latin typeface="黑体" pitchFamily="2" charset="-122"/>
                  <a:ea typeface="黑体" pitchFamily="2" charset="-122"/>
                </a:rPr>
                <a:t>AND-OR</a:t>
              </a:r>
              <a:r>
                <a:rPr lang="en-US" altLang="zh-CN" sz="3200" dirty="0" smtClean="0"/>
                <a:t> Function</a:t>
              </a:r>
              <a:endParaRPr lang="zh-CN" altLang="en-US" sz="3200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395536" y="2052137"/>
              <a:ext cx="400301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 smtClean="0"/>
                <a:t>Also, Sum of Products,</a:t>
              </a:r>
              <a:endParaRPr lang="zh-CN" altLang="en-US" sz="3200" dirty="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79512" y="3933056"/>
            <a:ext cx="8297205" cy="1241558"/>
            <a:chOff x="179512" y="3933056"/>
            <a:chExt cx="8297205" cy="1241558"/>
          </a:xfrm>
        </p:grpSpPr>
        <p:sp>
          <p:nvSpPr>
            <p:cNvPr id="21" name="矩形 20"/>
            <p:cNvSpPr/>
            <p:nvPr/>
          </p:nvSpPr>
          <p:spPr>
            <a:xfrm>
              <a:off x="179512" y="3933056"/>
              <a:ext cx="494879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 smtClean="0"/>
                <a:t>2. Standard </a:t>
              </a:r>
              <a:r>
                <a:rPr lang="en-US" altLang="zh-CN" sz="3200" dirty="0" smtClean="0">
                  <a:latin typeface="黑体" pitchFamily="2" charset="-122"/>
                  <a:ea typeface="黑体" pitchFamily="2" charset="-122"/>
                </a:rPr>
                <a:t>OR-AND</a:t>
              </a:r>
              <a:r>
                <a:rPr lang="en-US" altLang="zh-CN" sz="3200" dirty="0" smtClean="0"/>
                <a:t> Function</a:t>
              </a:r>
              <a:endParaRPr lang="zh-CN" altLang="en-US" sz="3200" dirty="0"/>
            </a:p>
          </p:txBody>
        </p:sp>
        <p:sp>
          <p:nvSpPr>
            <p:cNvPr id="22" name="矩形 21"/>
            <p:cNvSpPr/>
            <p:nvPr/>
          </p:nvSpPr>
          <p:spPr>
            <a:xfrm>
              <a:off x="585265" y="4589839"/>
              <a:ext cx="384271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 smtClean="0"/>
                <a:t>Also, Product of Sum,</a:t>
              </a:r>
              <a:endParaRPr lang="zh-CN" altLang="en-US" sz="3200" dirty="0"/>
            </a:p>
          </p:txBody>
        </p:sp>
        <p:sp>
          <p:nvSpPr>
            <p:cNvPr id="23" name="矩形 22"/>
            <p:cNvSpPr/>
            <p:nvPr/>
          </p:nvSpPr>
          <p:spPr>
            <a:xfrm>
              <a:off x="4701324" y="4581128"/>
              <a:ext cx="377539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 smtClean="0"/>
                <a:t>Product of </a:t>
              </a:r>
              <a:r>
                <a:rPr lang="en-US" altLang="zh-CN" sz="3200" dirty="0" err="1" smtClean="0"/>
                <a:t>Maxterms</a:t>
              </a:r>
              <a:endParaRPr lang="zh-CN" altLang="en-U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03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3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3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41</a:t>
            </a:fld>
            <a:endParaRPr lang="en-US" altLang="zh-CN"/>
          </a:p>
        </p:txBody>
      </p:sp>
      <p:sp>
        <p:nvSpPr>
          <p:cNvPr id="24" name="矩形 23"/>
          <p:cNvSpPr/>
          <p:nvPr/>
        </p:nvSpPr>
        <p:spPr>
          <a:xfrm>
            <a:off x="144016" y="980728"/>
            <a:ext cx="874846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altLang="zh-CN" sz="3200" dirty="0" smtClean="0">
                <a:solidFill>
                  <a:srgbClr val="FFFF00"/>
                </a:solidFill>
              </a:rPr>
              <a:t>What is a Standard Function?</a:t>
            </a:r>
          </a:p>
          <a:p>
            <a:r>
              <a:rPr lang="en-US" altLang="zh-CN" sz="3200" dirty="0" smtClean="0"/>
              <a:t>In each term, each variable must occur only once.</a:t>
            </a:r>
          </a:p>
          <a:p>
            <a:r>
              <a:rPr lang="en-US" altLang="zh-CN" sz="3200" dirty="0" smtClean="0"/>
              <a:t>The variable is in the original form (A) or the inverted form (A NOT).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50" name="Rectangle 26"/>
          <p:cNvSpPr>
            <a:spLocks noChangeArrowheads="1"/>
          </p:cNvSpPr>
          <p:nvPr/>
        </p:nvSpPr>
        <p:spPr bwMode="auto">
          <a:xfrm>
            <a:off x="-36512" y="41250"/>
            <a:ext cx="42116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3. </a:t>
            </a:r>
            <a:r>
              <a:rPr lang="en-US" altLang="zh-CN" sz="32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Minterm</a:t>
            </a:r>
            <a:endParaRPr lang="en-US" altLang="zh-CN" sz="32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42</a:t>
            </a:fld>
            <a:endParaRPr lang="en-US" altLang="zh-CN"/>
          </a:p>
        </p:txBody>
      </p:sp>
      <p:grpSp>
        <p:nvGrpSpPr>
          <p:cNvPr id="11" name="组合 10"/>
          <p:cNvGrpSpPr/>
          <p:nvPr/>
        </p:nvGrpSpPr>
        <p:grpSpPr>
          <a:xfrm>
            <a:off x="807016" y="4764360"/>
            <a:ext cx="6645304" cy="1905000"/>
            <a:chOff x="807016" y="4764360"/>
            <a:chExt cx="6645304" cy="1905000"/>
          </a:xfrm>
        </p:grpSpPr>
        <p:graphicFrame>
          <p:nvGraphicFramePr>
            <p:cNvPr id="129056" name="Object 32"/>
            <p:cNvGraphicFramePr>
              <a:graphicFrameLocks noChangeAspect="1"/>
            </p:cNvGraphicFramePr>
            <p:nvPr/>
          </p:nvGraphicFramePr>
          <p:xfrm>
            <a:off x="1100733" y="4764360"/>
            <a:ext cx="6351587" cy="650875"/>
          </p:xfrm>
          <a:graphic>
            <a:graphicData uri="http://schemas.openxmlformats.org/presentationml/2006/ole">
              <p:oleObj spid="_x0000_s55499" name="Equation" r:id="rId4" imgW="3988800" imgH="355680" progId="Equation.3">
                <p:embed/>
              </p:oleObj>
            </a:graphicData>
          </a:graphic>
        </p:graphicFrame>
        <p:graphicFrame>
          <p:nvGraphicFramePr>
            <p:cNvPr id="129057" name="Object 33"/>
            <p:cNvGraphicFramePr>
              <a:graphicFrameLocks noChangeAspect="1"/>
            </p:cNvGraphicFramePr>
            <p:nvPr/>
          </p:nvGraphicFramePr>
          <p:xfrm>
            <a:off x="2735842" y="5478748"/>
            <a:ext cx="3714776" cy="500066"/>
          </p:xfrm>
          <a:graphic>
            <a:graphicData uri="http://schemas.openxmlformats.org/presentationml/2006/ole">
              <p:oleObj spid="_x0000_s55500" name="Equation" r:id="rId5" imgW="1498320" imgH="215640" progId="Equation.DSMT4">
                <p:embed/>
              </p:oleObj>
            </a:graphicData>
          </a:graphic>
        </p:graphicFrame>
        <p:graphicFrame>
          <p:nvGraphicFramePr>
            <p:cNvPr id="129067" name="Object 43"/>
            <p:cNvGraphicFramePr>
              <a:graphicFrameLocks noChangeAspect="1"/>
            </p:cNvGraphicFramePr>
            <p:nvPr/>
          </p:nvGraphicFramePr>
          <p:xfrm>
            <a:off x="2816820" y="6059760"/>
            <a:ext cx="2312988" cy="609600"/>
          </p:xfrm>
          <a:graphic>
            <a:graphicData uri="http://schemas.openxmlformats.org/presentationml/2006/ole">
              <p:oleObj spid="_x0000_s55501" name="Equation" r:id="rId6" imgW="1537200" imgH="381240" progId="Equation.3">
                <p:embed/>
              </p:oleObj>
            </a:graphicData>
          </a:graphic>
        </p:graphicFrame>
        <p:grpSp>
          <p:nvGrpSpPr>
            <p:cNvPr id="32" name="组合 31"/>
            <p:cNvGrpSpPr/>
            <p:nvPr/>
          </p:nvGrpSpPr>
          <p:grpSpPr>
            <a:xfrm>
              <a:off x="807016" y="5264434"/>
              <a:ext cx="2286016" cy="1143008"/>
              <a:chOff x="428596" y="5072074"/>
              <a:chExt cx="2286016" cy="1143008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428596" y="5630307"/>
                <a:ext cx="80021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</a:rPr>
                  <a:t>010</a:t>
                </a:r>
                <a:endParaRPr lang="zh-CN" altLang="en-US" sz="3200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31" name="直接箭头连接符 30"/>
              <p:cNvCxnSpPr/>
              <p:nvPr/>
            </p:nvCxnSpPr>
            <p:spPr bwMode="auto">
              <a:xfrm flipV="1">
                <a:off x="1285852" y="5072074"/>
                <a:ext cx="1428760" cy="785818"/>
              </a:xfrm>
              <a:prstGeom prst="straightConnector1">
                <a:avLst/>
              </a:prstGeom>
              <a:noFill/>
              <a:ln w="25400">
                <a:solidFill>
                  <a:srgbClr val="FFFF00"/>
                </a:solidFill>
                <a:tailEnd type="arrow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8" name="矩形 17"/>
          <p:cNvSpPr/>
          <p:nvPr/>
        </p:nvSpPr>
        <p:spPr>
          <a:xfrm>
            <a:off x="72008" y="670044"/>
            <a:ext cx="93965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In each product term, each variable must occur only once.</a:t>
            </a:r>
          </a:p>
          <a:p>
            <a:r>
              <a:rPr lang="en-US" altLang="zh-CN" sz="3200" dirty="0" smtClean="0"/>
              <a:t>The variable is in the original form (A) or the inverted form (A NOT).</a:t>
            </a:r>
            <a:endParaRPr lang="zh-CN" altLang="en-US" sz="3200" dirty="0" smtClean="0"/>
          </a:p>
          <a:p>
            <a:r>
              <a:rPr lang="en-US" altLang="zh-CN" sz="3200" dirty="0" smtClean="0"/>
              <a:t>The product term is called </a:t>
            </a:r>
            <a:r>
              <a:rPr lang="en-US" altLang="zh-CN" sz="3200" dirty="0" err="1" smtClean="0">
                <a:solidFill>
                  <a:srgbClr val="FFFF66"/>
                </a:solidFill>
              </a:rPr>
              <a:t>Minterm</a:t>
            </a:r>
            <a:r>
              <a:rPr lang="en-US" altLang="zh-CN" sz="3200" dirty="0" smtClean="0"/>
              <a:t>.</a:t>
            </a:r>
          </a:p>
          <a:p>
            <a:endParaRPr lang="en-US" altLang="zh-CN" sz="3200" dirty="0" smtClean="0"/>
          </a:p>
          <a:p>
            <a:r>
              <a:rPr lang="en-US" altLang="zh-CN" sz="3200" dirty="0" smtClean="0"/>
              <a:t>If a function is composed of </a:t>
            </a:r>
            <a:r>
              <a:rPr lang="en-US" altLang="zh-CN" sz="3200" dirty="0" err="1" smtClean="0"/>
              <a:t>Minterms</a:t>
            </a:r>
            <a:r>
              <a:rPr lang="en-US" altLang="zh-CN" sz="3200" dirty="0" smtClean="0"/>
              <a:t>, it is called the standard </a:t>
            </a:r>
            <a:r>
              <a:rPr lang="en-US" altLang="zh-CN" sz="3200" dirty="0" smtClean="0">
                <a:solidFill>
                  <a:srgbClr val="FFFF66"/>
                </a:solidFill>
                <a:latin typeface="黑体" pitchFamily="2" charset="-122"/>
                <a:ea typeface="黑体" pitchFamily="2" charset="-122"/>
              </a:rPr>
              <a:t>AND-OR</a:t>
            </a:r>
            <a:r>
              <a:rPr lang="en-US" altLang="zh-CN" sz="3200" dirty="0" smtClean="0">
                <a:solidFill>
                  <a:srgbClr val="FFFF66"/>
                </a:solidFill>
              </a:rPr>
              <a:t> function</a:t>
            </a:r>
            <a:r>
              <a:rPr lang="en-US" altLang="zh-CN" sz="3200" dirty="0" smtClean="0"/>
              <a:t>.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43</a:t>
            </a:fld>
            <a:endParaRPr lang="en-US" altLang="zh-CN"/>
          </a:p>
        </p:txBody>
      </p:sp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2" y="980728"/>
            <a:ext cx="907118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2691834" y="4509120"/>
            <a:ext cx="22457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Treat A as 1.</a:t>
            </a:r>
            <a:endParaRPr lang="zh-CN" alt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2706370" y="5633197"/>
            <a:ext cx="22457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Treat A as 0.</a:t>
            </a:r>
            <a:endParaRPr lang="zh-CN" alt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cxnSp>
        <p:nvCxnSpPr>
          <p:cNvPr id="11" name="直接连接符 10"/>
          <p:cNvCxnSpPr/>
          <p:nvPr/>
        </p:nvCxnSpPr>
        <p:spPr bwMode="auto">
          <a:xfrm>
            <a:off x="3635896" y="5661248"/>
            <a:ext cx="360040" cy="0"/>
          </a:xfrm>
          <a:prstGeom prst="line">
            <a:avLst/>
          </a:prstGeom>
          <a:noFill/>
          <a:ln w="25400">
            <a:solidFill>
              <a:srgbClr val="FFFF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11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38293695"/>
              </p:ext>
            </p:extLst>
          </p:nvPr>
        </p:nvGraphicFramePr>
        <p:xfrm>
          <a:off x="751275" y="5216995"/>
          <a:ext cx="7345363" cy="650875"/>
        </p:xfrm>
        <a:graphic>
          <a:graphicData uri="http://schemas.openxmlformats.org/presentationml/2006/ole">
            <p:oleObj spid="_x0000_s472066" name="公式" r:id="rId5" imgW="4623840" imgH="355680" progId="Equation.3">
              <p:embed/>
            </p:oleObj>
          </a:graphicData>
        </a:graphic>
      </p:graphicFrame>
      <p:graphicFrame>
        <p:nvGraphicFramePr>
          <p:cNvPr id="13211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68178618"/>
              </p:ext>
            </p:extLst>
          </p:nvPr>
        </p:nvGraphicFramePr>
        <p:xfrm>
          <a:off x="4572000" y="5979244"/>
          <a:ext cx="2743200" cy="546100"/>
        </p:xfrm>
        <a:graphic>
          <a:graphicData uri="http://schemas.openxmlformats.org/presentationml/2006/ole">
            <p:oleObj spid="_x0000_s472067" name="Equation" r:id="rId6" imgW="1473480" imgH="381240" progId="Equation.3">
              <p:embed/>
            </p:oleObj>
          </a:graphicData>
        </a:graphic>
      </p:graphicFrame>
      <p:graphicFrame>
        <p:nvGraphicFramePr>
          <p:cNvPr id="13211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83937873"/>
              </p:ext>
            </p:extLst>
          </p:nvPr>
        </p:nvGraphicFramePr>
        <p:xfrm>
          <a:off x="2500298" y="5911776"/>
          <a:ext cx="2143140" cy="589058"/>
        </p:xfrm>
        <a:graphic>
          <a:graphicData uri="http://schemas.openxmlformats.org/presentationml/2006/ole">
            <p:oleObj spid="_x0000_s472068" name="Equation" r:id="rId7" imgW="799920" imgH="215640" progId="Equation.DSMT4">
              <p:embed/>
            </p:oleObj>
          </a:graphicData>
        </a:graphic>
      </p:graphicFrame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44</a:t>
            </a:fld>
            <a:endParaRPr lang="en-US" altLang="zh-CN"/>
          </a:p>
        </p:txBody>
      </p:sp>
      <p:grpSp>
        <p:nvGrpSpPr>
          <p:cNvPr id="3" name="组合 13"/>
          <p:cNvGrpSpPr/>
          <p:nvPr/>
        </p:nvGrpSpPr>
        <p:grpSpPr>
          <a:xfrm>
            <a:off x="428596" y="5857892"/>
            <a:ext cx="2643206" cy="799089"/>
            <a:chOff x="428596" y="5214974"/>
            <a:chExt cx="2643206" cy="799089"/>
          </a:xfrm>
        </p:grpSpPr>
        <p:sp>
          <p:nvSpPr>
            <p:cNvPr id="15" name="矩形 14"/>
            <p:cNvSpPr/>
            <p:nvPr/>
          </p:nvSpPr>
          <p:spPr>
            <a:xfrm>
              <a:off x="428596" y="5429288"/>
              <a:ext cx="80021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000</a:t>
              </a:r>
              <a:endParaRPr lang="zh-CN" altLang="en-US" sz="3200" dirty="0">
                <a:solidFill>
                  <a:srgbClr val="FFFF00"/>
                </a:solidFill>
              </a:endParaRPr>
            </a:p>
          </p:txBody>
        </p:sp>
        <p:cxnSp>
          <p:nvCxnSpPr>
            <p:cNvPr id="16" name="直接箭头连接符 15"/>
            <p:cNvCxnSpPr>
              <a:stCxn id="15" idx="3"/>
            </p:cNvCxnSpPr>
            <p:nvPr/>
          </p:nvCxnSpPr>
          <p:spPr bwMode="auto">
            <a:xfrm flipV="1">
              <a:off x="1228815" y="5214974"/>
              <a:ext cx="1842987" cy="506702"/>
            </a:xfrm>
            <a:prstGeom prst="straightConnector1">
              <a:avLst/>
            </a:prstGeom>
            <a:noFill/>
            <a:ln w="25400">
              <a:solidFill>
                <a:srgbClr val="FFFF00"/>
              </a:solidFill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3" name="Rectangle 26"/>
          <p:cNvSpPr>
            <a:spLocks noChangeArrowheads="1"/>
          </p:cNvSpPr>
          <p:nvPr/>
        </p:nvSpPr>
        <p:spPr bwMode="auto">
          <a:xfrm>
            <a:off x="35496" y="185266"/>
            <a:ext cx="42116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4. </a:t>
            </a:r>
            <a:r>
              <a:rPr lang="en-US" altLang="zh-CN" sz="32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Maxterm</a:t>
            </a:r>
            <a:endParaRPr lang="en-US" altLang="zh-CN" sz="32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2008" y="897682"/>
            <a:ext cx="93965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In each sum term, each variable must occur only once.</a:t>
            </a:r>
          </a:p>
          <a:p>
            <a:r>
              <a:rPr lang="en-US" altLang="zh-CN" sz="3200" dirty="0" smtClean="0"/>
              <a:t>The variable is in the original form (A) or the inverted form (A NOT).</a:t>
            </a:r>
            <a:endParaRPr lang="zh-CN" altLang="en-US" sz="3200" dirty="0" smtClean="0"/>
          </a:p>
          <a:p>
            <a:r>
              <a:rPr lang="en-US" altLang="zh-CN" sz="3200" dirty="0" smtClean="0"/>
              <a:t>The sum term is called </a:t>
            </a:r>
            <a:r>
              <a:rPr lang="en-US" altLang="zh-CN" sz="3200" dirty="0" err="1" smtClean="0">
                <a:solidFill>
                  <a:srgbClr val="FFFF66"/>
                </a:solidFill>
              </a:rPr>
              <a:t>Maxterm</a:t>
            </a:r>
            <a:r>
              <a:rPr lang="en-US" altLang="zh-CN" sz="3200" dirty="0" smtClean="0"/>
              <a:t>.</a:t>
            </a:r>
          </a:p>
          <a:p>
            <a:endParaRPr lang="en-US" altLang="zh-CN" sz="3200" dirty="0" smtClean="0"/>
          </a:p>
          <a:p>
            <a:r>
              <a:rPr lang="en-US" altLang="zh-CN" sz="3200" dirty="0" smtClean="0"/>
              <a:t>If a function is composed of </a:t>
            </a:r>
            <a:r>
              <a:rPr lang="en-US" altLang="zh-CN" sz="3200" dirty="0" err="1" smtClean="0"/>
              <a:t>Maxterms</a:t>
            </a:r>
            <a:r>
              <a:rPr lang="en-US" altLang="zh-CN" sz="3200" dirty="0" smtClean="0"/>
              <a:t>, it is called the standard </a:t>
            </a:r>
            <a:r>
              <a:rPr lang="en-US" altLang="zh-CN" sz="3200" dirty="0" smtClean="0">
                <a:solidFill>
                  <a:srgbClr val="FFFF66"/>
                </a:solidFill>
                <a:latin typeface="黑体" pitchFamily="2" charset="-122"/>
                <a:ea typeface="黑体" pitchFamily="2" charset="-122"/>
              </a:rPr>
              <a:t>OR-AND</a:t>
            </a:r>
            <a:r>
              <a:rPr lang="en-US" altLang="zh-CN" sz="3200" dirty="0" smtClean="0">
                <a:solidFill>
                  <a:srgbClr val="FFFF66"/>
                </a:solidFill>
              </a:rPr>
              <a:t> function</a:t>
            </a:r>
            <a:r>
              <a:rPr lang="en-US" altLang="zh-CN" sz="3200" dirty="0" smtClean="0"/>
              <a:t>.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45</a:t>
            </a:fld>
            <a:endParaRPr lang="en-US" altLang="zh-CN"/>
          </a:p>
        </p:txBody>
      </p:sp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20688"/>
            <a:ext cx="8426067" cy="349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2691834" y="4509120"/>
            <a:ext cx="22457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Treat A as 0.</a:t>
            </a:r>
            <a:endParaRPr lang="zh-CN" alt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2706370" y="5633197"/>
            <a:ext cx="22457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Treat A as 1.</a:t>
            </a:r>
            <a:endParaRPr lang="zh-CN" alt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cxnSp>
        <p:nvCxnSpPr>
          <p:cNvPr id="11" name="直接连接符 10"/>
          <p:cNvCxnSpPr/>
          <p:nvPr/>
        </p:nvCxnSpPr>
        <p:spPr bwMode="auto">
          <a:xfrm>
            <a:off x="3635896" y="5661248"/>
            <a:ext cx="360040" cy="0"/>
          </a:xfrm>
          <a:prstGeom prst="line">
            <a:avLst/>
          </a:prstGeom>
          <a:noFill/>
          <a:ln w="25400">
            <a:solidFill>
              <a:srgbClr val="FFFF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" name="Rectangle 43"/>
          <p:cNvSpPr>
            <a:spLocks noChangeArrowheads="1"/>
          </p:cNvSpPr>
          <p:nvPr/>
        </p:nvSpPr>
        <p:spPr bwMode="auto">
          <a:xfrm>
            <a:off x="352457" y="5610722"/>
            <a:ext cx="81002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 dirty="0">
                <a:effectLst/>
                <a:latin typeface="Tahoma" pitchFamily="34" charset="0"/>
                <a:ea typeface="宋体" pitchFamily="2" charset="-122"/>
              </a:rPr>
              <a:t>1 1 1                  </a:t>
            </a:r>
            <a:r>
              <a:rPr lang="zh-CN" altLang="en-US" sz="3200" dirty="0" smtClean="0">
                <a:effectLst/>
                <a:latin typeface="Tahoma" pitchFamily="34" charset="0"/>
                <a:ea typeface="宋体" pitchFamily="2" charset="-122"/>
              </a:rPr>
              <a:t>  </a:t>
            </a:r>
            <a:r>
              <a:rPr lang="en-US" altLang="zh-CN" sz="3200" dirty="0" smtClean="0">
                <a:effectLst/>
                <a:latin typeface="Tahoma" pitchFamily="34" charset="0"/>
                <a:ea typeface="宋体" pitchFamily="2" charset="-122"/>
              </a:rPr>
              <a:t>m</a:t>
            </a:r>
            <a:r>
              <a:rPr lang="en-US" altLang="zh-CN" sz="3200" baseline="-25000" dirty="0" smtClean="0">
                <a:effectLst/>
                <a:latin typeface="Tahoma" pitchFamily="34" charset="0"/>
                <a:ea typeface="宋体" pitchFamily="2" charset="-122"/>
              </a:rPr>
              <a:t>7</a:t>
            </a:r>
            <a:r>
              <a:rPr lang="en-US" altLang="zh-CN" sz="3200" dirty="0" smtClean="0">
                <a:effectLst/>
                <a:latin typeface="Tahoma" pitchFamily="34" charset="0"/>
                <a:ea typeface="宋体" pitchFamily="2" charset="-122"/>
              </a:rPr>
              <a:t>                           </a:t>
            </a:r>
            <a:r>
              <a:rPr lang="en-US" altLang="zh-CN" sz="3200" dirty="0" err="1" smtClean="0">
                <a:effectLst/>
                <a:latin typeface="Tahoma" pitchFamily="34" charset="0"/>
                <a:ea typeface="宋体" pitchFamily="2" charset="-122"/>
              </a:rPr>
              <a:t>M</a:t>
            </a:r>
            <a:r>
              <a:rPr lang="en-US" altLang="zh-CN" sz="3200" baseline="-25000" dirty="0" err="1" smtClean="0">
                <a:effectLst/>
                <a:latin typeface="Tahoma" pitchFamily="34" charset="0"/>
                <a:ea typeface="宋体" pitchFamily="2" charset="-122"/>
              </a:rPr>
              <a:t>7</a:t>
            </a:r>
            <a:endParaRPr lang="zh-CN" altLang="en-US" sz="3200" baseline="-25000" dirty="0">
              <a:effectLst/>
              <a:latin typeface="Tahoma" pitchFamily="34" charset="0"/>
              <a:ea typeface="宋体" pitchFamily="2" charset="-122"/>
            </a:endParaRPr>
          </a:p>
        </p:txBody>
      </p:sp>
      <p:graphicFrame>
        <p:nvGraphicFramePr>
          <p:cNvPr id="61471" name="Object 75"/>
          <p:cNvGraphicFramePr>
            <a:graphicFrameLocks noChangeAspect="1"/>
          </p:cNvGraphicFramePr>
          <p:nvPr/>
        </p:nvGraphicFramePr>
        <p:xfrm>
          <a:off x="5338447" y="5661928"/>
          <a:ext cx="1641475" cy="523875"/>
        </p:xfrm>
        <a:graphic>
          <a:graphicData uri="http://schemas.openxmlformats.org/presentationml/2006/ole">
            <p:oleObj spid="_x0000_s62239" name="Equation" r:id="rId3" imgW="1003680" imgH="317520" progId="Equation.3">
              <p:embed/>
            </p:oleObj>
          </a:graphicData>
        </a:graphic>
      </p:graphicFrame>
      <p:sp>
        <p:nvSpPr>
          <p:cNvPr id="61455" name="Rectangle 50"/>
          <p:cNvSpPr>
            <a:spLocks noChangeArrowheads="1"/>
          </p:cNvSpPr>
          <p:nvPr/>
        </p:nvSpPr>
        <p:spPr bwMode="auto">
          <a:xfrm>
            <a:off x="352457" y="1724522"/>
            <a:ext cx="81002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 dirty="0">
                <a:effectLst/>
                <a:latin typeface="Tahoma" pitchFamily="34" charset="0"/>
                <a:ea typeface="宋体" pitchFamily="2" charset="-122"/>
              </a:rPr>
              <a:t>0 0 0                  </a:t>
            </a:r>
            <a:r>
              <a:rPr lang="zh-CN" altLang="en-US" sz="3200" dirty="0" smtClean="0">
                <a:effectLst/>
                <a:latin typeface="Tahoma" pitchFamily="34" charset="0"/>
                <a:ea typeface="宋体" pitchFamily="2" charset="-122"/>
              </a:rPr>
              <a:t>  </a:t>
            </a:r>
            <a:r>
              <a:rPr lang="en-US" altLang="zh-CN" sz="3200" dirty="0" smtClean="0">
                <a:effectLst/>
                <a:latin typeface="Tahoma" pitchFamily="34" charset="0"/>
                <a:ea typeface="宋体" pitchFamily="2" charset="-122"/>
              </a:rPr>
              <a:t>m</a:t>
            </a:r>
            <a:r>
              <a:rPr lang="en-US" altLang="zh-CN" sz="3200" baseline="-25000" dirty="0" smtClean="0">
                <a:effectLst/>
                <a:latin typeface="Tahoma" pitchFamily="34" charset="0"/>
                <a:ea typeface="宋体" pitchFamily="2" charset="-122"/>
              </a:rPr>
              <a:t>0</a:t>
            </a:r>
            <a:r>
              <a:rPr lang="en-US" altLang="zh-CN" sz="3200" dirty="0" smtClean="0">
                <a:effectLst/>
                <a:latin typeface="Tahoma" pitchFamily="34" charset="0"/>
                <a:ea typeface="宋体" pitchFamily="2" charset="-122"/>
              </a:rPr>
              <a:t>                           </a:t>
            </a:r>
            <a:r>
              <a:rPr lang="en-US" altLang="zh-CN" sz="3200" dirty="0" err="1" smtClean="0">
                <a:effectLst/>
                <a:latin typeface="Tahoma" pitchFamily="34" charset="0"/>
                <a:ea typeface="宋体" pitchFamily="2" charset="-122"/>
              </a:rPr>
              <a:t>M</a:t>
            </a:r>
            <a:r>
              <a:rPr lang="en-US" altLang="zh-CN" sz="3200" baseline="-25000" dirty="0" err="1" smtClean="0">
                <a:effectLst/>
                <a:latin typeface="Tahoma" pitchFamily="34" charset="0"/>
                <a:ea typeface="宋体" pitchFamily="2" charset="-122"/>
              </a:rPr>
              <a:t>0</a:t>
            </a:r>
            <a:endParaRPr lang="zh-CN" altLang="en-US" sz="3200" baseline="-25000" dirty="0"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35206" name="Line 38"/>
          <p:cNvSpPr>
            <a:spLocks noChangeShapeType="1"/>
          </p:cNvSpPr>
          <p:nvPr/>
        </p:nvSpPr>
        <p:spPr bwMode="auto">
          <a:xfrm>
            <a:off x="1647857" y="405344"/>
            <a:ext cx="0" cy="6120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35207" name="Line 39"/>
          <p:cNvSpPr>
            <a:spLocks noChangeShapeType="1"/>
          </p:cNvSpPr>
          <p:nvPr/>
        </p:nvSpPr>
        <p:spPr bwMode="auto">
          <a:xfrm>
            <a:off x="3304809" y="405344"/>
            <a:ext cx="0" cy="6120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35208" name="Line 40"/>
          <p:cNvSpPr>
            <a:spLocks noChangeShapeType="1"/>
          </p:cNvSpPr>
          <p:nvPr/>
        </p:nvSpPr>
        <p:spPr bwMode="auto">
          <a:xfrm>
            <a:off x="5177017" y="405344"/>
            <a:ext cx="0" cy="6120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35209" name="Line 41"/>
          <p:cNvSpPr>
            <a:spLocks noChangeShapeType="1"/>
          </p:cNvSpPr>
          <p:nvPr/>
        </p:nvSpPr>
        <p:spPr bwMode="auto">
          <a:xfrm>
            <a:off x="7051930" y="405344"/>
            <a:ext cx="0" cy="6120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61446" name="Rectangle 42"/>
          <p:cNvSpPr>
            <a:spLocks noChangeArrowheads="1"/>
          </p:cNvSpPr>
          <p:nvPr/>
        </p:nvSpPr>
        <p:spPr bwMode="auto">
          <a:xfrm>
            <a:off x="276257" y="1047106"/>
            <a:ext cx="16898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>
                <a:effectLst/>
                <a:latin typeface="Tahoma" pitchFamily="34" charset="0"/>
                <a:ea typeface="宋体" pitchFamily="2" charset="-122"/>
              </a:rPr>
              <a:t>A B C    </a:t>
            </a:r>
            <a:endParaRPr lang="zh-CN" altLang="en-US" sz="3200" dirty="0"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61448" name="Rectangle 44"/>
          <p:cNvSpPr>
            <a:spLocks noChangeArrowheads="1"/>
          </p:cNvSpPr>
          <p:nvPr/>
        </p:nvSpPr>
        <p:spPr bwMode="auto">
          <a:xfrm>
            <a:off x="352457" y="5077322"/>
            <a:ext cx="81002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 dirty="0">
                <a:effectLst/>
                <a:latin typeface="Tahoma" pitchFamily="34" charset="0"/>
                <a:ea typeface="宋体" pitchFamily="2" charset="-122"/>
              </a:rPr>
              <a:t>1 1 0                 </a:t>
            </a:r>
            <a:r>
              <a:rPr lang="zh-CN" altLang="en-US" sz="3200" dirty="0" smtClean="0">
                <a:effectLst/>
                <a:latin typeface="Tahoma" pitchFamily="34" charset="0"/>
                <a:ea typeface="宋体" pitchFamily="2" charset="-122"/>
              </a:rPr>
              <a:t>   </a:t>
            </a:r>
            <a:r>
              <a:rPr lang="en-US" altLang="zh-CN" sz="3200" dirty="0" smtClean="0">
                <a:effectLst/>
                <a:latin typeface="Tahoma" pitchFamily="34" charset="0"/>
                <a:ea typeface="宋体" pitchFamily="2" charset="-122"/>
              </a:rPr>
              <a:t>m</a:t>
            </a:r>
            <a:r>
              <a:rPr lang="en-US" altLang="zh-CN" sz="3200" baseline="-25000" dirty="0" smtClean="0">
                <a:effectLst/>
                <a:latin typeface="Tahoma" pitchFamily="34" charset="0"/>
                <a:ea typeface="宋体" pitchFamily="2" charset="-122"/>
              </a:rPr>
              <a:t>6</a:t>
            </a:r>
            <a:r>
              <a:rPr lang="en-US" altLang="zh-CN" sz="3200" dirty="0" smtClean="0">
                <a:effectLst/>
                <a:latin typeface="Tahoma" pitchFamily="34" charset="0"/>
                <a:ea typeface="宋体" pitchFamily="2" charset="-122"/>
              </a:rPr>
              <a:t>                           </a:t>
            </a:r>
            <a:r>
              <a:rPr lang="en-US" altLang="zh-CN" sz="3200" dirty="0" err="1" smtClean="0">
                <a:effectLst/>
                <a:latin typeface="Tahoma" pitchFamily="34" charset="0"/>
                <a:ea typeface="宋体" pitchFamily="2" charset="-122"/>
              </a:rPr>
              <a:t>M</a:t>
            </a:r>
            <a:r>
              <a:rPr lang="en-US" altLang="zh-CN" sz="3200" baseline="-25000" dirty="0" err="1" smtClean="0">
                <a:effectLst/>
                <a:latin typeface="Tahoma" pitchFamily="34" charset="0"/>
                <a:ea typeface="宋体" pitchFamily="2" charset="-122"/>
              </a:rPr>
              <a:t>6</a:t>
            </a:r>
            <a:endParaRPr lang="zh-CN" altLang="en-US" sz="3200" baseline="-25000" dirty="0"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61449" name="Rectangle 45"/>
          <p:cNvSpPr>
            <a:spLocks noChangeArrowheads="1"/>
          </p:cNvSpPr>
          <p:nvPr/>
        </p:nvSpPr>
        <p:spPr bwMode="auto">
          <a:xfrm>
            <a:off x="352457" y="4467722"/>
            <a:ext cx="81002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zh-CN" altLang="en-US" sz="3200" dirty="0">
                <a:effectLst/>
                <a:latin typeface="Tahoma" pitchFamily="34" charset="0"/>
                <a:ea typeface="宋体" pitchFamily="2" charset="-122"/>
              </a:rPr>
              <a:t>1 0 1                  </a:t>
            </a:r>
            <a:r>
              <a:rPr lang="zh-CN" altLang="en-US" sz="3200" dirty="0" smtClean="0">
                <a:effectLst/>
                <a:latin typeface="Tahoma" pitchFamily="34" charset="0"/>
                <a:ea typeface="宋体" pitchFamily="2" charset="-122"/>
              </a:rPr>
              <a:t>  </a:t>
            </a:r>
            <a:r>
              <a:rPr lang="en-US" altLang="zh-CN" sz="3200" dirty="0" smtClean="0">
                <a:effectLst/>
                <a:latin typeface="Tahoma" pitchFamily="34" charset="0"/>
                <a:ea typeface="宋体" pitchFamily="2" charset="-122"/>
              </a:rPr>
              <a:t>m</a:t>
            </a:r>
            <a:r>
              <a:rPr lang="en-US" altLang="zh-CN" sz="3200" baseline="-25000" dirty="0" smtClean="0">
                <a:effectLst/>
                <a:latin typeface="Tahoma" pitchFamily="34" charset="0"/>
                <a:ea typeface="宋体" pitchFamily="2" charset="-122"/>
              </a:rPr>
              <a:t>5</a:t>
            </a:r>
            <a:r>
              <a:rPr lang="en-US" altLang="zh-CN" sz="3200" dirty="0" smtClean="0">
                <a:effectLst/>
                <a:latin typeface="Tahoma" pitchFamily="34" charset="0"/>
                <a:ea typeface="宋体" pitchFamily="2" charset="-122"/>
              </a:rPr>
              <a:t>                           </a:t>
            </a:r>
            <a:r>
              <a:rPr lang="en-US" altLang="zh-CN" sz="3200" dirty="0" err="1" smtClean="0">
                <a:effectLst/>
                <a:latin typeface="Tahoma" pitchFamily="34" charset="0"/>
                <a:ea typeface="宋体" pitchFamily="2" charset="-122"/>
              </a:rPr>
              <a:t>M</a:t>
            </a:r>
            <a:r>
              <a:rPr lang="en-US" altLang="zh-CN" sz="3200" baseline="-25000" dirty="0" err="1" smtClean="0">
                <a:effectLst/>
                <a:latin typeface="Tahoma" pitchFamily="34" charset="0"/>
                <a:ea typeface="宋体" pitchFamily="2" charset="-122"/>
              </a:rPr>
              <a:t>5</a:t>
            </a:r>
            <a:endParaRPr lang="en-US" altLang="zh-CN" sz="3200" baseline="-25000" dirty="0"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61450" name="Rectangle 46"/>
          <p:cNvSpPr>
            <a:spLocks noChangeArrowheads="1"/>
          </p:cNvSpPr>
          <p:nvPr/>
        </p:nvSpPr>
        <p:spPr bwMode="auto">
          <a:xfrm>
            <a:off x="211170" y="3934322"/>
            <a:ext cx="82285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 dirty="0">
                <a:effectLst/>
                <a:latin typeface="Tahoma" pitchFamily="34" charset="0"/>
                <a:ea typeface="宋体" pitchFamily="2" charset="-122"/>
              </a:rPr>
              <a:t> 1 0 0                   </a:t>
            </a:r>
            <a:r>
              <a:rPr lang="zh-CN" altLang="en-US" sz="3200" dirty="0" smtClean="0">
                <a:effectLst/>
                <a:latin typeface="Tahoma" pitchFamily="34" charset="0"/>
                <a:ea typeface="宋体" pitchFamily="2" charset="-122"/>
              </a:rPr>
              <a:t> </a:t>
            </a:r>
            <a:r>
              <a:rPr lang="en-US" altLang="zh-CN" sz="3200" dirty="0" smtClean="0">
                <a:effectLst/>
                <a:latin typeface="Tahoma" pitchFamily="34" charset="0"/>
                <a:ea typeface="宋体" pitchFamily="2" charset="-122"/>
              </a:rPr>
              <a:t>m</a:t>
            </a:r>
            <a:r>
              <a:rPr lang="en-US" altLang="zh-CN" sz="3200" baseline="-25000" dirty="0" smtClean="0">
                <a:effectLst/>
                <a:latin typeface="Tahoma" pitchFamily="34" charset="0"/>
                <a:ea typeface="宋体" pitchFamily="2" charset="-122"/>
              </a:rPr>
              <a:t>4</a:t>
            </a:r>
            <a:r>
              <a:rPr lang="en-US" altLang="zh-CN" sz="3200" dirty="0" smtClean="0">
                <a:effectLst/>
                <a:latin typeface="Tahoma" pitchFamily="34" charset="0"/>
                <a:ea typeface="宋体" pitchFamily="2" charset="-122"/>
              </a:rPr>
              <a:t>                           </a:t>
            </a:r>
            <a:r>
              <a:rPr lang="en-US" altLang="zh-CN" sz="3200" dirty="0" err="1" smtClean="0">
                <a:effectLst/>
                <a:latin typeface="Tahoma" pitchFamily="34" charset="0"/>
                <a:ea typeface="宋体" pitchFamily="2" charset="-122"/>
              </a:rPr>
              <a:t>M</a:t>
            </a:r>
            <a:r>
              <a:rPr lang="en-US" altLang="zh-CN" sz="3200" baseline="-25000" dirty="0" err="1" smtClean="0">
                <a:effectLst/>
                <a:latin typeface="Tahoma" pitchFamily="34" charset="0"/>
                <a:ea typeface="宋体" pitchFamily="2" charset="-122"/>
              </a:rPr>
              <a:t>4</a:t>
            </a:r>
            <a:endParaRPr lang="zh-CN" altLang="en-US" sz="3200" baseline="-25000" dirty="0"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61451" name="Rectangle 47"/>
          <p:cNvSpPr>
            <a:spLocks noChangeArrowheads="1"/>
          </p:cNvSpPr>
          <p:nvPr/>
        </p:nvSpPr>
        <p:spPr bwMode="auto">
          <a:xfrm>
            <a:off x="352457" y="3400922"/>
            <a:ext cx="81002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 dirty="0">
                <a:effectLst/>
                <a:latin typeface="Tahoma" pitchFamily="34" charset="0"/>
                <a:ea typeface="宋体" pitchFamily="2" charset="-122"/>
              </a:rPr>
              <a:t>0 1 1                  </a:t>
            </a:r>
            <a:r>
              <a:rPr lang="zh-CN" altLang="en-US" sz="3200" dirty="0" smtClean="0">
                <a:effectLst/>
                <a:latin typeface="Tahoma" pitchFamily="34" charset="0"/>
                <a:ea typeface="宋体" pitchFamily="2" charset="-122"/>
              </a:rPr>
              <a:t>  </a:t>
            </a:r>
            <a:r>
              <a:rPr lang="en-US" altLang="zh-CN" sz="3200" dirty="0" smtClean="0">
                <a:effectLst/>
                <a:latin typeface="Tahoma" pitchFamily="34" charset="0"/>
                <a:ea typeface="宋体" pitchFamily="2" charset="-122"/>
              </a:rPr>
              <a:t>m</a:t>
            </a:r>
            <a:r>
              <a:rPr lang="en-US" altLang="zh-CN" sz="3200" baseline="-25000" dirty="0" smtClean="0">
                <a:effectLst/>
                <a:latin typeface="Tahoma" pitchFamily="34" charset="0"/>
                <a:ea typeface="宋体" pitchFamily="2" charset="-122"/>
              </a:rPr>
              <a:t>3</a:t>
            </a:r>
            <a:r>
              <a:rPr lang="en-US" altLang="zh-CN" sz="3200" dirty="0" smtClean="0">
                <a:effectLst/>
                <a:latin typeface="Tahoma" pitchFamily="34" charset="0"/>
                <a:ea typeface="宋体" pitchFamily="2" charset="-122"/>
              </a:rPr>
              <a:t>                           </a:t>
            </a:r>
            <a:r>
              <a:rPr lang="en-US" altLang="zh-CN" sz="3200" dirty="0" err="1" smtClean="0">
                <a:effectLst/>
                <a:latin typeface="Tahoma" pitchFamily="34" charset="0"/>
                <a:ea typeface="宋体" pitchFamily="2" charset="-122"/>
              </a:rPr>
              <a:t>M</a:t>
            </a:r>
            <a:r>
              <a:rPr lang="en-US" altLang="zh-CN" sz="3200" baseline="-25000" dirty="0" err="1" smtClean="0">
                <a:effectLst/>
                <a:latin typeface="Tahoma" pitchFamily="34" charset="0"/>
                <a:ea typeface="宋体" pitchFamily="2" charset="-122"/>
              </a:rPr>
              <a:t>3</a:t>
            </a:r>
            <a:endParaRPr lang="zh-CN" altLang="en-US" sz="3200" baseline="-25000" dirty="0"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61452" name="Rectangle 48"/>
          <p:cNvSpPr>
            <a:spLocks noChangeArrowheads="1"/>
          </p:cNvSpPr>
          <p:nvPr/>
        </p:nvSpPr>
        <p:spPr bwMode="auto">
          <a:xfrm>
            <a:off x="352457" y="2867522"/>
            <a:ext cx="81002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 dirty="0">
                <a:effectLst/>
                <a:latin typeface="Tahoma" pitchFamily="34" charset="0"/>
                <a:ea typeface="宋体" pitchFamily="2" charset="-122"/>
              </a:rPr>
              <a:t>0 1 0                  </a:t>
            </a:r>
            <a:r>
              <a:rPr lang="zh-CN" altLang="en-US" sz="3200" dirty="0" smtClean="0">
                <a:effectLst/>
                <a:latin typeface="Tahoma" pitchFamily="34" charset="0"/>
                <a:ea typeface="宋体" pitchFamily="2" charset="-122"/>
              </a:rPr>
              <a:t>  </a:t>
            </a:r>
            <a:r>
              <a:rPr lang="en-US" altLang="zh-CN" sz="3200" dirty="0" smtClean="0">
                <a:effectLst/>
                <a:latin typeface="Tahoma" pitchFamily="34" charset="0"/>
                <a:ea typeface="宋体" pitchFamily="2" charset="-122"/>
              </a:rPr>
              <a:t>m</a:t>
            </a:r>
            <a:r>
              <a:rPr lang="en-US" altLang="zh-CN" sz="3200" baseline="-25000" dirty="0" smtClean="0">
                <a:effectLst/>
                <a:latin typeface="Tahoma" pitchFamily="34" charset="0"/>
                <a:ea typeface="宋体" pitchFamily="2" charset="-122"/>
              </a:rPr>
              <a:t>2</a:t>
            </a:r>
            <a:r>
              <a:rPr lang="en-US" altLang="zh-CN" sz="3200" dirty="0" smtClean="0">
                <a:effectLst/>
                <a:latin typeface="Tahoma" pitchFamily="34" charset="0"/>
                <a:ea typeface="宋体" pitchFamily="2" charset="-122"/>
              </a:rPr>
              <a:t>                           </a:t>
            </a:r>
            <a:r>
              <a:rPr lang="en-US" altLang="zh-CN" sz="3200" dirty="0" err="1" smtClean="0">
                <a:effectLst/>
                <a:latin typeface="Tahoma" pitchFamily="34" charset="0"/>
                <a:ea typeface="宋体" pitchFamily="2" charset="-122"/>
              </a:rPr>
              <a:t>M</a:t>
            </a:r>
            <a:r>
              <a:rPr lang="en-US" altLang="zh-CN" sz="3200" baseline="-25000" dirty="0" err="1" smtClean="0">
                <a:effectLst/>
                <a:latin typeface="Tahoma" pitchFamily="34" charset="0"/>
                <a:ea typeface="宋体" pitchFamily="2" charset="-122"/>
              </a:rPr>
              <a:t>2</a:t>
            </a:r>
            <a:endParaRPr lang="zh-CN" altLang="en-US" sz="3200" baseline="-25000" dirty="0"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61453" name="Rectangle 49"/>
          <p:cNvSpPr>
            <a:spLocks noChangeArrowheads="1"/>
          </p:cNvSpPr>
          <p:nvPr/>
        </p:nvSpPr>
        <p:spPr bwMode="auto">
          <a:xfrm>
            <a:off x="352457" y="2257922"/>
            <a:ext cx="81002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 dirty="0">
                <a:effectLst/>
                <a:latin typeface="Tahoma" pitchFamily="34" charset="0"/>
                <a:ea typeface="宋体" pitchFamily="2" charset="-122"/>
              </a:rPr>
              <a:t>0 0 1                  </a:t>
            </a:r>
            <a:r>
              <a:rPr lang="zh-CN" altLang="en-US" sz="3200" dirty="0" smtClean="0">
                <a:effectLst/>
                <a:latin typeface="Tahoma" pitchFamily="34" charset="0"/>
                <a:ea typeface="宋体" pitchFamily="2" charset="-122"/>
              </a:rPr>
              <a:t>  </a:t>
            </a:r>
            <a:r>
              <a:rPr lang="en-US" altLang="zh-CN" sz="3200" dirty="0" smtClean="0">
                <a:effectLst/>
                <a:latin typeface="Tahoma" pitchFamily="34" charset="0"/>
                <a:ea typeface="宋体" pitchFamily="2" charset="-122"/>
              </a:rPr>
              <a:t>m</a:t>
            </a:r>
            <a:r>
              <a:rPr lang="en-US" altLang="zh-CN" sz="3200" baseline="-25000" dirty="0" smtClean="0">
                <a:effectLst/>
                <a:latin typeface="Tahoma" pitchFamily="34" charset="0"/>
                <a:ea typeface="宋体" pitchFamily="2" charset="-122"/>
              </a:rPr>
              <a:t>1</a:t>
            </a:r>
            <a:r>
              <a:rPr lang="en-US" altLang="zh-CN" sz="3200" dirty="0" smtClean="0">
                <a:effectLst/>
                <a:latin typeface="Tahoma" pitchFamily="34" charset="0"/>
                <a:ea typeface="宋体" pitchFamily="2" charset="-122"/>
              </a:rPr>
              <a:t>                           </a:t>
            </a:r>
            <a:r>
              <a:rPr lang="en-US" altLang="zh-CN" sz="3200" dirty="0" err="1" smtClean="0">
                <a:effectLst/>
                <a:latin typeface="Tahoma" pitchFamily="34" charset="0"/>
                <a:ea typeface="宋体" pitchFamily="2" charset="-122"/>
              </a:rPr>
              <a:t>M</a:t>
            </a:r>
            <a:r>
              <a:rPr lang="en-US" altLang="zh-CN" sz="3200" baseline="-25000" dirty="0" err="1" smtClean="0">
                <a:effectLst/>
                <a:latin typeface="Tahoma" pitchFamily="34" charset="0"/>
                <a:ea typeface="宋体" pitchFamily="2" charset="-122"/>
              </a:rPr>
              <a:t>1</a:t>
            </a:r>
            <a:endParaRPr lang="zh-CN" altLang="en-US" sz="3200" baseline="-25000" dirty="0"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35199" name="Line 31"/>
          <p:cNvSpPr>
            <a:spLocks noChangeShapeType="1"/>
          </p:cNvSpPr>
          <p:nvPr/>
        </p:nvSpPr>
        <p:spPr bwMode="auto">
          <a:xfrm>
            <a:off x="68154" y="1629480"/>
            <a:ext cx="900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61456" name="Object 60"/>
          <p:cNvGraphicFramePr>
            <a:graphicFrameLocks noChangeAspect="1"/>
          </p:cNvGraphicFramePr>
          <p:nvPr/>
        </p:nvGraphicFramePr>
        <p:xfrm>
          <a:off x="1876457" y="1724522"/>
          <a:ext cx="1319213" cy="525463"/>
        </p:xfrm>
        <a:graphic>
          <a:graphicData uri="http://schemas.openxmlformats.org/presentationml/2006/ole">
            <p:oleObj spid="_x0000_s62224" name="Equation" r:id="rId4" imgW="800280" imgH="317520" progId="Equation.3">
              <p:embed/>
            </p:oleObj>
          </a:graphicData>
        </a:graphic>
      </p:graphicFrame>
      <p:graphicFrame>
        <p:nvGraphicFramePr>
          <p:cNvPr id="61457" name="Object 61"/>
          <p:cNvGraphicFramePr>
            <a:graphicFrameLocks noChangeAspect="1"/>
          </p:cNvGraphicFramePr>
          <p:nvPr/>
        </p:nvGraphicFramePr>
        <p:xfrm>
          <a:off x="1876457" y="2257922"/>
          <a:ext cx="1319213" cy="525463"/>
        </p:xfrm>
        <a:graphic>
          <a:graphicData uri="http://schemas.openxmlformats.org/presentationml/2006/ole">
            <p:oleObj spid="_x0000_s62225" name="Equation" r:id="rId5" imgW="800280" imgH="317520" progId="Equation.3">
              <p:embed/>
            </p:oleObj>
          </a:graphicData>
        </a:graphic>
      </p:graphicFrame>
      <p:graphicFrame>
        <p:nvGraphicFramePr>
          <p:cNvPr id="61458" name="Object 62"/>
          <p:cNvGraphicFramePr>
            <a:graphicFrameLocks noChangeAspect="1"/>
          </p:cNvGraphicFramePr>
          <p:nvPr/>
        </p:nvGraphicFramePr>
        <p:xfrm>
          <a:off x="1800257" y="2867522"/>
          <a:ext cx="1319213" cy="525463"/>
        </p:xfrm>
        <a:graphic>
          <a:graphicData uri="http://schemas.openxmlformats.org/presentationml/2006/ole">
            <p:oleObj spid="_x0000_s62226" name="Equation" r:id="rId6" imgW="800280" imgH="317520" progId="Equation.3">
              <p:embed/>
            </p:oleObj>
          </a:graphicData>
        </a:graphic>
      </p:graphicFrame>
      <p:graphicFrame>
        <p:nvGraphicFramePr>
          <p:cNvPr id="61459" name="Object 63"/>
          <p:cNvGraphicFramePr>
            <a:graphicFrameLocks noChangeAspect="1"/>
          </p:cNvGraphicFramePr>
          <p:nvPr/>
        </p:nvGraphicFramePr>
        <p:xfrm>
          <a:off x="1800257" y="3400922"/>
          <a:ext cx="1319213" cy="533400"/>
        </p:xfrm>
        <a:graphic>
          <a:graphicData uri="http://schemas.openxmlformats.org/presentationml/2006/ole">
            <p:oleObj spid="_x0000_s62227" name="Equation" r:id="rId7" imgW="800280" imgH="317520" progId="Equation.3">
              <p:embed/>
            </p:oleObj>
          </a:graphicData>
        </a:graphic>
      </p:graphicFrame>
      <p:graphicFrame>
        <p:nvGraphicFramePr>
          <p:cNvPr id="61460" name="Object 64"/>
          <p:cNvGraphicFramePr>
            <a:graphicFrameLocks noChangeAspect="1"/>
          </p:cNvGraphicFramePr>
          <p:nvPr/>
        </p:nvGraphicFramePr>
        <p:xfrm>
          <a:off x="1800257" y="3934322"/>
          <a:ext cx="1319213" cy="525463"/>
        </p:xfrm>
        <a:graphic>
          <a:graphicData uri="http://schemas.openxmlformats.org/presentationml/2006/ole">
            <p:oleObj spid="_x0000_s62228" name="Equation" r:id="rId8" imgW="800280" imgH="317520" progId="Equation.3">
              <p:embed/>
            </p:oleObj>
          </a:graphicData>
        </a:graphic>
      </p:graphicFrame>
      <p:graphicFrame>
        <p:nvGraphicFramePr>
          <p:cNvPr id="61461" name="Object 65"/>
          <p:cNvGraphicFramePr>
            <a:graphicFrameLocks noChangeAspect="1"/>
          </p:cNvGraphicFramePr>
          <p:nvPr/>
        </p:nvGraphicFramePr>
        <p:xfrm>
          <a:off x="1800257" y="4467722"/>
          <a:ext cx="1319213" cy="525463"/>
        </p:xfrm>
        <a:graphic>
          <a:graphicData uri="http://schemas.openxmlformats.org/presentationml/2006/ole">
            <p:oleObj spid="_x0000_s62229" name="Equation" r:id="rId9" imgW="800280" imgH="317520" progId="Equation.3">
              <p:embed/>
            </p:oleObj>
          </a:graphicData>
        </a:graphic>
      </p:graphicFrame>
      <p:graphicFrame>
        <p:nvGraphicFramePr>
          <p:cNvPr id="61462" name="Object 66"/>
          <p:cNvGraphicFramePr>
            <a:graphicFrameLocks noChangeAspect="1"/>
          </p:cNvGraphicFramePr>
          <p:nvPr/>
        </p:nvGraphicFramePr>
        <p:xfrm>
          <a:off x="1800257" y="5077322"/>
          <a:ext cx="1319213" cy="525463"/>
        </p:xfrm>
        <a:graphic>
          <a:graphicData uri="http://schemas.openxmlformats.org/presentationml/2006/ole">
            <p:oleObj spid="_x0000_s62230" name="Equation" r:id="rId10" imgW="800280" imgH="317520" progId="Equation.3">
              <p:embed/>
            </p:oleObj>
          </a:graphicData>
        </a:graphic>
      </p:graphicFrame>
      <p:graphicFrame>
        <p:nvGraphicFramePr>
          <p:cNvPr id="61463" name="Object 67"/>
          <p:cNvGraphicFramePr>
            <a:graphicFrameLocks noChangeAspect="1"/>
          </p:cNvGraphicFramePr>
          <p:nvPr/>
        </p:nvGraphicFramePr>
        <p:xfrm>
          <a:off x="1800257" y="5686922"/>
          <a:ext cx="1319213" cy="431800"/>
        </p:xfrm>
        <a:graphic>
          <a:graphicData uri="http://schemas.openxmlformats.org/presentationml/2006/ole">
            <p:oleObj spid="_x0000_s62231" name="Equation" r:id="rId11" imgW="800280" imgH="254160" progId="Equation.3">
              <p:embed/>
            </p:oleObj>
          </a:graphicData>
        </a:graphic>
      </p:graphicFrame>
      <p:graphicFrame>
        <p:nvGraphicFramePr>
          <p:cNvPr id="61464" name="Object 68"/>
          <p:cNvGraphicFramePr>
            <a:graphicFrameLocks noChangeAspect="1"/>
          </p:cNvGraphicFramePr>
          <p:nvPr/>
        </p:nvGraphicFramePr>
        <p:xfrm>
          <a:off x="5338447" y="1800722"/>
          <a:ext cx="1641475" cy="431800"/>
        </p:xfrm>
        <a:graphic>
          <a:graphicData uri="http://schemas.openxmlformats.org/presentationml/2006/ole">
            <p:oleObj spid="_x0000_s62232" name="Equation" r:id="rId12" imgW="1003680" imgH="254160" progId="Equation.3">
              <p:embed/>
            </p:oleObj>
          </a:graphicData>
        </a:graphic>
      </p:graphicFrame>
      <p:graphicFrame>
        <p:nvGraphicFramePr>
          <p:cNvPr id="61465" name="Object 69"/>
          <p:cNvGraphicFramePr>
            <a:graphicFrameLocks noChangeAspect="1"/>
          </p:cNvGraphicFramePr>
          <p:nvPr/>
        </p:nvGraphicFramePr>
        <p:xfrm>
          <a:off x="5338447" y="2257922"/>
          <a:ext cx="1641475" cy="523875"/>
        </p:xfrm>
        <a:graphic>
          <a:graphicData uri="http://schemas.openxmlformats.org/presentationml/2006/ole">
            <p:oleObj spid="_x0000_s62233" name="Equation" r:id="rId13" imgW="1003680" imgH="317520" progId="Equation.3">
              <p:embed/>
            </p:oleObj>
          </a:graphicData>
        </a:graphic>
      </p:graphicFrame>
      <p:graphicFrame>
        <p:nvGraphicFramePr>
          <p:cNvPr id="61466" name="Object 70"/>
          <p:cNvGraphicFramePr>
            <a:graphicFrameLocks noChangeAspect="1"/>
          </p:cNvGraphicFramePr>
          <p:nvPr/>
        </p:nvGraphicFramePr>
        <p:xfrm>
          <a:off x="5338447" y="2867522"/>
          <a:ext cx="1641475" cy="525463"/>
        </p:xfrm>
        <a:graphic>
          <a:graphicData uri="http://schemas.openxmlformats.org/presentationml/2006/ole">
            <p:oleObj spid="_x0000_s62234" name="Equation" r:id="rId14" imgW="1003680" imgH="317520" progId="Equation.3">
              <p:embed/>
            </p:oleObj>
          </a:graphicData>
        </a:graphic>
      </p:graphicFrame>
      <p:graphicFrame>
        <p:nvGraphicFramePr>
          <p:cNvPr id="61467" name="Object 71"/>
          <p:cNvGraphicFramePr>
            <a:graphicFrameLocks noChangeAspect="1"/>
          </p:cNvGraphicFramePr>
          <p:nvPr/>
        </p:nvGraphicFramePr>
        <p:xfrm>
          <a:off x="5338447" y="3477122"/>
          <a:ext cx="1641475" cy="523875"/>
        </p:xfrm>
        <a:graphic>
          <a:graphicData uri="http://schemas.openxmlformats.org/presentationml/2006/ole">
            <p:oleObj spid="_x0000_s62235" name="Equation" r:id="rId15" imgW="1003680" imgH="317520" progId="Equation.3">
              <p:embed/>
            </p:oleObj>
          </a:graphicData>
        </a:graphic>
      </p:graphicFrame>
      <p:graphicFrame>
        <p:nvGraphicFramePr>
          <p:cNvPr id="61468" name="Object 72"/>
          <p:cNvGraphicFramePr>
            <a:graphicFrameLocks noChangeAspect="1"/>
          </p:cNvGraphicFramePr>
          <p:nvPr/>
        </p:nvGraphicFramePr>
        <p:xfrm>
          <a:off x="5338447" y="4010522"/>
          <a:ext cx="1641475" cy="523875"/>
        </p:xfrm>
        <a:graphic>
          <a:graphicData uri="http://schemas.openxmlformats.org/presentationml/2006/ole">
            <p:oleObj spid="_x0000_s62236" name="Equation" r:id="rId16" imgW="1003680" imgH="317520" progId="Equation.3">
              <p:embed/>
            </p:oleObj>
          </a:graphicData>
        </a:graphic>
      </p:graphicFrame>
      <p:graphicFrame>
        <p:nvGraphicFramePr>
          <p:cNvPr id="61469" name="Object 73"/>
          <p:cNvGraphicFramePr>
            <a:graphicFrameLocks noChangeAspect="1"/>
          </p:cNvGraphicFramePr>
          <p:nvPr/>
        </p:nvGraphicFramePr>
        <p:xfrm>
          <a:off x="5338447" y="4620122"/>
          <a:ext cx="1641475" cy="523875"/>
        </p:xfrm>
        <a:graphic>
          <a:graphicData uri="http://schemas.openxmlformats.org/presentationml/2006/ole">
            <p:oleObj spid="_x0000_s62237" name="Equation" r:id="rId17" imgW="1003680" imgH="317520" progId="Equation.3">
              <p:embed/>
            </p:oleObj>
          </a:graphicData>
        </a:graphic>
      </p:graphicFrame>
      <p:graphicFrame>
        <p:nvGraphicFramePr>
          <p:cNvPr id="61470" name="Object 74"/>
          <p:cNvGraphicFramePr>
            <a:graphicFrameLocks noChangeAspect="1"/>
          </p:cNvGraphicFramePr>
          <p:nvPr/>
        </p:nvGraphicFramePr>
        <p:xfrm>
          <a:off x="5338447" y="5153522"/>
          <a:ext cx="1641475" cy="525463"/>
        </p:xfrm>
        <a:graphic>
          <a:graphicData uri="http://schemas.openxmlformats.org/presentationml/2006/ole">
            <p:oleObj spid="_x0000_s62238" name="Equation" r:id="rId18" imgW="1003680" imgH="317520" progId="Equation.3">
              <p:embed/>
            </p:oleObj>
          </a:graphicData>
        </a:graphic>
      </p:graphicFrame>
      <p:sp>
        <p:nvSpPr>
          <p:cNvPr id="32" name="灯片编号占位符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46</a:t>
            </a:fld>
            <a:endParaRPr lang="en-US" altLang="zh-CN" dirty="0"/>
          </a:p>
        </p:txBody>
      </p:sp>
      <p:sp>
        <p:nvSpPr>
          <p:cNvPr id="33" name="矩形 32"/>
          <p:cNvSpPr/>
          <p:nvPr/>
        </p:nvSpPr>
        <p:spPr>
          <a:xfrm>
            <a:off x="1683852" y="1044705"/>
            <a:ext cx="1620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 smtClean="0"/>
              <a:t>Minterm</a:t>
            </a:r>
            <a:endParaRPr lang="zh-CN" altLang="en-US" sz="3200" dirty="0"/>
          </a:p>
        </p:txBody>
      </p:sp>
      <p:sp>
        <p:nvSpPr>
          <p:cNvPr id="34" name="矩形 33"/>
          <p:cNvSpPr/>
          <p:nvPr/>
        </p:nvSpPr>
        <p:spPr>
          <a:xfrm>
            <a:off x="5290036" y="1044705"/>
            <a:ext cx="16898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 smtClean="0"/>
              <a:t>Maxterm</a:t>
            </a:r>
            <a:endParaRPr lang="zh-CN" altLang="en-US" sz="3200" dirty="0"/>
          </a:p>
        </p:txBody>
      </p:sp>
      <p:sp>
        <p:nvSpPr>
          <p:cNvPr id="35" name="矩形 34"/>
          <p:cNvSpPr/>
          <p:nvPr/>
        </p:nvSpPr>
        <p:spPr>
          <a:xfrm>
            <a:off x="7078633" y="552262"/>
            <a:ext cx="191751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 smtClean="0"/>
              <a:t>Numbered</a:t>
            </a:r>
          </a:p>
          <a:p>
            <a:pPr algn="ctr"/>
            <a:r>
              <a:rPr lang="en-US" altLang="zh-CN" sz="3200" dirty="0" err="1" smtClean="0"/>
              <a:t>Maxterm</a:t>
            </a:r>
            <a:endParaRPr lang="zh-CN" altLang="en-US" sz="3200" dirty="0"/>
          </a:p>
        </p:txBody>
      </p:sp>
      <p:sp>
        <p:nvSpPr>
          <p:cNvPr id="36" name="矩形 35"/>
          <p:cNvSpPr/>
          <p:nvPr/>
        </p:nvSpPr>
        <p:spPr>
          <a:xfrm>
            <a:off x="3292185" y="549360"/>
            <a:ext cx="191751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 smtClean="0"/>
              <a:t>Numbered</a:t>
            </a:r>
          </a:p>
          <a:p>
            <a:pPr algn="ctr"/>
            <a:r>
              <a:rPr lang="en-US" altLang="zh-CN" sz="3200" dirty="0" err="1" smtClean="0"/>
              <a:t>Minterm</a:t>
            </a:r>
            <a:endParaRPr lang="zh-CN" altLang="en-US" sz="3200" dirty="0" smtClean="0"/>
          </a:p>
          <a:p>
            <a:pPr algn="ctr"/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6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6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6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/>
      <p:bldP spid="61455" grpId="0"/>
      <p:bldP spid="61448" grpId="0"/>
      <p:bldP spid="61449" grpId="0"/>
      <p:bldP spid="61450" grpId="0"/>
      <p:bldP spid="61451" grpId="0"/>
      <p:bldP spid="61452" grpId="0"/>
      <p:bldP spid="6145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3774"/>
            <a:ext cx="8892480" cy="14465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.3.3 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Transformation of Logic Functions</a:t>
            </a:r>
          </a:p>
        </p:txBody>
      </p:sp>
      <p:sp>
        <p:nvSpPr>
          <p:cNvPr id="136210" name="Rectangle 18"/>
          <p:cNvSpPr>
            <a:spLocks noChangeArrowheads="1"/>
          </p:cNvSpPr>
          <p:nvPr/>
        </p:nvSpPr>
        <p:spPr bwMode="auto">
          <a:xfrm>
            <a:off x="179512" y="3060249"/>
            <a:ext cx="71833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rgbClr val="FFFF00"/>
                </a:solidFill>
                <a:cs typeface="Times New Roman" pitchFamily="18" charset="0"/>
              </a:rPr>
              <a:t>1. Find the sum of </a:t>
            </a:r>
            <a:r>
              <a:rPr lang="en-US" altLang="zh-CN" sz="3200" dirty="0" err="1" smtClean="0">
                <a:solidFill>
                  <a:srgbClr val="FFFF00"/>
                </a:solidFill>
                <a:cs typeface="Times New Roman" pitchFamily="18" charset="0"/>
              </a:rPr>
              <a:t>Minterms</a:t>
            </a:r>
            <a:r>
              <a:rPr lang="en-US" altLang="zh-CN" sz="3200" dirty="0" smtClean="0">
                <a:solidFill>
                  <a:srgbClr val="FFFF00"/>
                </a:solidFill>
                <a:cs typeface="Times New Roman" pitchFamily="18" charset="0"/>
              </a:rPr>
              <a:t> of a function.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47</a:t>
            </a:fld>
            <a:endParaRPr lang="en-US" altLang="zh-CN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621904" y="4694137"/>
            <a:ext cx="852209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cs typeface="Times New Roman" pitchFamily="18" charset="0"/>
              </a:rPr>
              <a:t>Step 2: Apply </a:t>
            </a:r>
            <a:r>
              <a:rPr lang="en-US" altLang="zh-CN" sz="3200" dirty="0" smtClean="0"/>
              <a:t>the following formula to recover the </a:t>
            </a:r>
            <a:r>
              <a:rPr lang="en-US" altLang="zh-CN" sz="3200" dirty="0" smtClean="0">
                <a:solidFill>
                  <a:srgbClr val="FFFF00"/>
                </a:solidFill>
              </a:rPr>
              <a:t>missing variable</a:t>
            </a:r>
            <a:r>
              <a:rPr lang="en-US" altLang="zh-CN" sz="3200" dirty="0" smtClean="0"/>
              <a:t> in product terms.</a:t>
            </a:r>
            <a:endParaRPr lang="zh-CN" altLang="zh-CN" sz="3200" dirty="0" smtClean="0"/>
          </a:p>
          <a:p>
            <a:pPr eaLnBrk="1" hangingPunct="1"/>
            <a:endParaRPr lang="zh-CN" altLang="en-US" sz="3200" dirty="0">
              <a:cs typeface="Times New Roman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611560" y="3933056"/>
            <a:ext cx="68068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Step 1: Write the basic </a:t>
            </a:r>
            <a:r>
              <a:rPr lang="en-US" altLang="zh-CN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AND-OR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function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7504" y="1487686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Convert  the function to sum of </a:t>
            </a:r>
            <a:r>
              <a:rPr lang="en-US" altLang="zh-CN" sz="3200" dirty="0" err="1" smtClean="0"/>
              <a:t>Minterms</a:t>
            </a:r>
            <a:r>
              <a:rPr lang="en-US" altLang="zh-CN" sz="3200" dirty="0" smtClean="0"/>
              <a:t> or product of </a:t>
            </a:r>
            <a:r>
              <a:rPr lang="en-US" altLang="zh-CN" sz="3200" dirty="0" err="1" smtClean="0"/>
              <a:t>Maxterms</a:t>
            </a:r>
            <a:r>
              <a:rPr lang="en-US" altLang="zh-CN" sz="3200" dirty="0" smtClean="0"/>
              <a:t>.</a:t>
            </a:r>
            <a:endParaRPr lang="zh-CN" altLang="en-US" sz="3200" dirty="0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1979712" y="6021288"/>
          <a:ext cx="2434847" cy="590569"/>
        </p:xfrm>
        <a:graphic>
          <a:graphicData uri="http://schemas.openxmlformats.org/presentationml/2006/ole">
            <p:oleObj spid="_x0000_s62526" name="Equation" r:id="rId4" imgW="96516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10" grpId="0"/>
      <p:bldP spid="15" grpId="0"/>
      <p:bldP spid="17" grpId="0" build="p" autoUpdateAnimBg="0"/>
      <p:bldP spid="1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48</a:t>
            </a:fld>
            <a:endParaRPr lang="en-US" altLang="zh-CN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6156176" y="4062586"/>
          <a:ext cx="1954213" cy="525462"/>
        </p:xfrm>
        <a:graphic>
          <a:graphicData uri="http://schemas.openxmlformats.org/presentationml/2006/ole">
            <p:oleObj spid="_x0000_s287746" name="Equation" r:id="rId3" imgW="774360" imgH="203040" progId="Equation.DSMT4">
              <p:embed/>
            </p:oleObj>
          </a:graphicData>
        </a:graphic>
      </p:graphicFrame>
      <p:sp>
        <p:nvSpPr>
          <p:cNvPr id="8" name="矩形 7"/>
          <p:cNvSpPr/>
          <p:nvPr/>
        </p:nvSpPr>
        <p:spPr>
          <a:xfrm>
            <a:off x="539552" y="1127646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All the </a:t>
            </a:r>
            <a:r>
              <a:rPr lang="en-US" altLang="zh-CN" sz="3200" dirty="0" err="1" smtClean="0"/>
              <a:t>Minterms</a:t>
            </a:r>
            <a:r>
              <a:rPr lang="en-US" altLang="zh-CN" sz="3200" dirty="0" smtClean="0"/>
              <a:t> of function F(A,B) with two inputs</a:t>
            </a:r>
            <a:endParaRPr lang="zh-CN" altLang="en-US" sz="3200" dirty="0"/>
          </a:p>
        </p:txBody>
      </p:sp>
      <p:sp>
        <p:nvSpPr>
          <p:cNvPr id="10" name="矩形 9"/>
          <p:cNvSpPr/>
          <p:nvPr/>
        </p:nvSpPr>
        <p:spPr>
          <a:xfrm>
            <a:off x="539552" y="190381"/>
            <a:ext cx="42370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Example of </a:t>
            </a:r>
            <a:r>
              <a:rPr lang="en-US" altLang="zh-CN" dirty="0" err="1" smtClean="0">
                <a:solidFill>
                  <a:srgbClr val="FFFF00"/>
                </a:solidFill>
              </a:rPr>
              <a:t>Minterms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39552" y="2823964"/>
            <a:ext cx="17812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 smtClean="0">
                <a:solidFill>
                  <a:schemeClr val="accent1"/>
                </a:solidFill>
              </a:rPr>
              <a:t>Minterms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9552" y="3990578"/>
            <a:ext cx="5097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chemeClr val="accent1"/>
                </a:solidFill>
              </a:rPr>
              <a:t>Binary numbers for </a:t>
            </a:r>
            <a:r>
              <a:rPr lang="en-US" altLang="zh-CN" sz="3200" dirty="0" err="1" smtClean="0">
                <a:solidFill>
                  <a:schemeClr val="accent1"/>
                </a:solidFill>
              </a:rPr>
              <a:t>Minterms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95264" y="5070698"/>
            <a:ext cx="36166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chemeClr val="accent1"/>
                </a:solidFill>
              </a:rPr>
              <a:t>Numbered </a:t>
            </a:r>
            <a:r>
              <a:rPr lang="en-US" altLang="zh-CN" sz="3200" dirty="0" err="1" smtClean="0">
                <a:solidFill>
                  <a:schemeClr val="accent1"/>
                </a:solidFill>
              </a:rPr>
              <a:t>Minterms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287748" name="Object 4"/>
          <p:cNvGraphicFramePr>
            <a:graphicFrameLocks noChangeAspect="1"/>
          </p:cNvGraphicFramePr>
          <p:nvPr/>
        </p:nvGraphicFramePr>
        <p:xfrm>
          <a:off x="5220072" y="2823964"/>
          <a:ext cx="2787650" cy="590550"/>
        </p:xfrm>
        <a:graphic>
          <a:graphicData uri="http://schemas.openxmlformats.org/presentationml/2006/ole">
            <p:oleObj spid="_x0000_s287748" name="Equation" r:id="rId4" imgW="1104840" imgH="228600" progId="Equation.DSMT4">
              <p:embed/>
            </p:oleObj>
          </a:graphicData>
        </a:graphic>
      </p:graphicFrame>
      <p:graphicFrame>
        <p:nvGraphicFramePr>
          <p:cNvPr id="287749" name="Object 5"/>
          <p:cNvGraphicFramePr>
            <a:graphicFrameLocks noChangeAspect="1"/>
          </p:cNvGraphicFramePr>
          <p:nvPr/>
        </p:nvGraphicFramePr>
        <p:xfrm>
          <a:off x="5724128" y="5142706"/>
          <a:ext cx="2338387" cy="590550"/>
        </p:xfrm>
        <a:graphic>
          <a:graphicData uri="http://schemas.openxmlformats.org/presentationml/2006/ole">
            <p:oleObj spid="_x0000_s287749" name="Equation" r:id="rId5" imgW="9270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49</a:t>
            </a:fld>
            <a:endParaRPr lang="en-US" altLang="zh-CN"/>
          </a:p>
        </p:txBody>
      </p:sp>
      <p:graphicFrame>
        <p:nvGraphicFramePr>
          <p:cNvPr id="287747" name="Object 3"/>
          <p:cNvGraphicFramePr>
            <a:graphicFrameLocks noChangeAspect="1"/>
          </p:cNvGraphicFramePr>
          <p:nvPr/>
        </p:nvGraphicFramePr>
        <p:xfrm>
          <a:off x="683568" y="5862786"/>
          <a:ext cx="4775200" cy="590550"/>
        </p:xfrm>
        <a:graphic>
          <a:graphicData uri="http://schemas.openxmlformats.org/presentationml/2006/ole">
            <p:oleObj spid="_x0000_s536579" name="Equation" r:id="rId3" imgW="1892160" imgH="228600" progId="Equation.DSMT4">
              <p:embed/>
            </p:oleObj>
          </a:graphicData>
        </a:graphic>
      </p:graphicFrame>
      <p:sp>
        <p:nvSpPr>
          <p:cNvPr id="9" name="矩形 8"/>
          <p:cNvSpPr/>
          <p:nvPr/>
        </p:nvSpPr>
        <p:spPr>
          <a:xfrm>
            <a:off x="432048" y="1124744"/>
            <a:ext cx="91805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All the </a:t>
            </a:r>
            <a:r>
              <a:rPr lang="en-US" altLang="zh-CN" sz="3200" dirty="0" err="1" smtClean="0"/>
              <a:t>Minterms</a:t>
            </a:r>
            <a:r>
              <a:rPr lang="en-US" altLang="zh-CN" sz="3200" dirty="0" smtClean="0"/>
              <a:t> of function F(A,B,C) with three inputs</a:t>
            </a:r>
            <a:endParaRPr lang="zh-CN" altLang="en-US" sz="3200" dirty="0"/>
          </a:p>
        </p:txBody>
      </p:sp>
      <p:sp>
        <p:nvSpPr>
          <p:cNvPr id="10" name="矩形 9"/>
          <p:cNvSpPr/>
          <p:nvPr/>
        </p:nvSpPr>
        <p:spPr>
          <a:xfrm>
            <a:off x="539552" y="190381"/>
            <a:ext cx="42370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Example of </a:t>
            </a:r>
            <a:r>
              <a:rPr lang="en-US" altLang="zh-CN" dirty="0" err="1" smtClean="0">
                <a:solidFill>
                  <a:srgbClr val="FFFF00"/>
                </a:solidFill>
              </a:rPr>
              <a:t>Minterms</a:t>
            </a:r>
            <a:endParaRPr lang="zh-CN" altLang="en-US" dirty="0">
              <a:solidFill>
                <a:srgbClr val="FFFF00"/>
              </a:solidFill>
            </a:endParaRPr>
          </a:p>
        </p:txBody>
      </p:sp>
      <p:graphicFrame>
        <p:nvGraphicFramePr>
          <p:cNvPr id="536580" name="Object 4"/>
          <p:cNvGraphicFramePr>
            <a:graphicFrameLocks noChangeAspect="1"/>
          </p:cNvGraphicFramePr>
          <p:nvPr/>
        </p:nvGraphicFramePr>
        <p:xfrm>
          <a:off x="755576" y="4653136"/>
          <a:ext cx="5448300" cy="525462"/>
        </p:xfrm>
        <a:graphic>
          <a:graphicData uri="http://schemas.openxmlformats.org/presentationml/2006/ole">
            <p:oleObj spid="_x0000_s536580" name="Equation" r:id="rId4" imgW="2158920" imgH="203040" progId="Equation.DSMT4">
              <p:embed/>
            </p:oleObj>
          </a:graphicData>
        </a:graphic>
      </p:graphicFrame>
      <p:graphicFrame>
        <p:nvGraphicFramePr>
          <p:cNvPr id="536581" name="Object 5"/>
          <p:cNvGraphicFramePr>
            <a:graphicFrameLocks noChangeAspect="1"/>
          </p:cNvGraphicFramePr>
          <p:nvPr/>
        </p:nvGraphicFramePr>
        <p:xfrm>
          <a:off x="683568" y="3140968"/>
          <a:ext cx="8075613" cy="590550"/>
        </p:xfrm>
        <a:graphic>
          <a:graphicData uri="http://schemas.openxmlformats.org/presentationml/2006/ole">
            <p:oleObj spid="_x0000_s536581" name="Equation" r:id="rId5" imgW="3200400" imgH="228600" progId="Equation.DSMT4">
              <p:embed/>
            </p:oleObj>
          </a:graphicData>
        </a:graphic>
      </p:graphicFrame>
      <p:sp>
        <p:nvSpPr>
          <p:cNvPr id="14" name="矩形 13"/>
          <p:cNvSpPr/>
          <p:nvPr/>
        </p:nvSpPr>
        <p:spPr>
          <a:xfrm>
            <a:off x="554250" y="2420888"/>
            <a:ext cx="17812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 smtClean="0">
                <a:solidFill>
                  <a:schemeClr val="accent1"/>
                </a:solidFill>
              </a:rPr>
              <a:t>Minterms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54250" y="3924345"/>
            <a:ext cx="5097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chemeClr val="accent1"/>
                </a:solidFill>
              </a:rPr>
              <a:t>Binary numbers for </a:t>
            </a:r>
            <a:r>
              <a:rPr lang="en-US" altLang="zh-CN" sz="3200" dirty="0" err="1" smtClean="0">
                <a:solidFill>
                  <a:schemeClr val="accent1"/>
                </a:solidFill>
              </a:rPr>
              <a:t>Minterms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54250" y="5350019"/>
            <a:ext cx="36166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chemeClr val="accent1"/>
                </a:solidFill>
              </a:rPr>
              <a:t>Numbered </a:t>
            </a:r>
            <a:r>
              <a:rPr lang="en-US" altLang="zh-CN" sz="3200" dirty="0" err="1" smtClean="0">
                <a:solidFill>
                  <a:schemeClr val="accent1"/>
                </a:solidFill>
              </a:rPr>
              <a:t>Minterms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0" name="Rectangle 33"/>
          <p:cNvSpPr>
            <a:spLocks noChangeArrowheads="1"/>
          </p:cNvSpPr>
          <p:nvPr/>
        </p:nvSpPr>
        <p:spPr bwMode="auto">
          <a:xfrm>
            <a:off x="1300663" y="3348281"/>
            <a:ext cx="37753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 err="1" smtClean="0">
                <a:effectLst/>
                <a:latin typeface="黑体" pitchFamily="49" charset="-122"/>
              </a:rPr>
              <a:t>F</a:t>
            </a:r>
            <a:r>
              <a:rPr lang="en-US" altLang="zh-CN" sz="3200" dirty="0" err="1">
                <a:effectLst/>
                <a:latin typeface="黑体" pitchFamily="49" charset="-122"/>
              </a:rPr>
              <a:t>＝f</a:t>
            </a:r>
            <a:r>
              <a:rPr lang="en-US" altLang="zh-CN" sz="3200" dirty="0">
                <a:effectLst/>
                <a:latin typeface="黑体" pitchFamily="49" charset="-122"/>
              </a:rPr>
              <a:t>(A，B</a:t>
            </a:r>
            <a:r>
              <a:rPr lang="en-US" altLang="zh-CN" sz="3200" dirty="0" smtClean="0">
                <a:effectLst/>
                <a:latin typeface="黑体" pitchFamily="49" charset="-122"/>
              </a:rPr>
              <a:t>)=</a:t>
            </a:r>
            <a:r>
              <a:rPr lang="en-US" altLang="zh-CN" sz="3200" dirty="0">
                <a:solidFill>
                  <a:srgbClr val="FFFF00"/>
                </a:solidFill>
                <a:effectLst/>
                <a:latin typeface="黑体" pitchFamily="49" charset="-122"/>
              </a:rPr>
              <a:t>A</a:t>
            </a:r>
            <a:r>
              <a:rPr lang="en-US" altLang="zh-CN" sz="3200" dirty="0">
                <a:solidFill>
                  <a:srgbClr val="FFFF00"/>
                </a:solidFill>
                <a:effectLst/>
                <a:cs typeface="Times New Roman" pitchFamily="18" charset="0"/>
              </a:rPr>
              <a:t>·</a:t>
            </a:r>
            <a:r>
              <a:rPr lang="en-US" altLang="zh-CN" sz="3200" dirty="0">
                <a:solidFill>
                  <a:srgbClr val="FFFF00"/>
                </a:solidFill>
                <a:effectLst/>
                <a:latin typeface="黑体" pitchFamily="49" charset="-122"/>
              </a:rPr>
              <a:t>B</a:t>
            </a:r>
            <a:r>
              <a:rPr lang="en-US" altLang="zh-CN" sz="3200" dirty="0">
                <a:effectLst/>
                <a:latin typeface="黑体" pitchFamily="49" charset="-122"/>
              </a:rPr>
              <a:t>＝</a:t>
            </a:r>
            <a:r>
              <a:rPr lang="en-US" altLang="zh-CN" sz="3200" dirty="0" smtClean="0">
                <a:effectLst/>
                <a:latin typeface="黑体" pitchFamily="49" charset="-122"/>
              </a:rPr>
              <a:t>AB</a:t>
            </a:r>
            <a:endParaRPr lang="zh-CN" altLang="en-US" sz="3200" dirty="0">
              <a:effectLst/>
              <a:latin typeface="黑体" pitchFamily="49" charset="-122"/>
            </a:endParaRP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1403648" y="5157192"/>
            <a:ext cx="2520950" cy="1036638"/>
            <a:chOff x="3792" y="2774"/>
            <a:chExt cx="1588" cy="653"/>
          </a:xfrm>
        </p:grpSpPr>
        <p:sp>
          <p:nvSpPr>
            <p:cNvPr id="99364" name="Arc 36"/>
            <p:cNvSpPr>
              <a:spLocks/>
            </p:cNvSpPr>
            <p:nvPr/>
          </p:nvSpPr>
          <p:spPr bwMode="auto">
            <a:xfrm>
              <a:off x="4512" y="2880"/>
              <a:ext cx="240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2543"/>
                <a:gd name="T2" fmla="*/ 5287 w 21600"/>
                <a:gd name="T3" fmla="*/ 42543 h 42543"/>
                <a:gd name="T4" fmla="*/ 0 w 21600"/>
                <a:gd name="T5" fmla="*/ 21600 h 4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543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493"/>
                    <a:pt x="14879" y="40121"/>
                    <a:pt x="5286" y="42542"/>
                  </a:cubicBezTo>
                </a:path>
                <a:path w="21600" h="42543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493"/>
                    <a:pt x="14879" y="40121"/>
                    <a:pt x="5286" y="4254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9365" name="Line 37"/>
            <p:cNvSpPr>
              <a:spLocks noChangeShapeType="1"/>
            </p:cNvSpPr>
            <p:nvPr/>
          </p:nvSpPr>
          <p:spPr bwMode="auto">
            <a:xfrm flipH="1">
              <a:off x="4320" y="288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9366" name="Line 38"/>
            <p:cNvSpPr>
              <a:spLocks noChangeShapeType="1"/>
            </p:cNvSpPr>
            <p:nvPr/>
          </p:nvSpPr>
          <p:spPr bwMode="auto">
            <a:xfrm flipH="1">
              <a:off x="4320" y="331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9367" name="Line 39"/>
            <p:cNvSpPr>
              <a:spLocks noChangeShapeType="1"/>
            </p:cNvSpPr>
            <p:nvPr/>
          </p:nvSpPr>
          <p:spPr bwMode="auto">
            <a:xfrm>
              <a:off x="4320" y="288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9368" name="Line 40"/>
            <p:cNvSpPr>
              <a:spLocks noChangeShapeType="1"/>
            </p:cNvSpPr>
            <p:nvPr/>
          </p:nvSpPr>
          <p:spPr bwMode="auto">
            <a:xfrm>
              <a:off x="4752" y="307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9369" name="Line 41"/>
            <p:cNvSpPr>
              <a:spLocks noChangeShapeType="1"/>
            </p:cNvSpPr>
            <p:nvPr/>
          </p:nvSpPr>
          <p:spPr bwMode="auto">
            <a:xfrm flipH="1">
              <a:off x="4080" y="297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9370" name="Line 42"/>
            <p:cNvSpPr>
              <a:spLocks noChangeShapeType="1"/>
            </p:cNvSpPr>
            <p:nvPr/>
          </p:nvSpPr>
          <p:spPr bwMode="auto">
            <a:xfrm flipH="1">
              <a:off x="4080" y="321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327" name="Rectangle 43"/>
            <p:cNvSpPr>
              <a:spLocks noChangeArrowheads="1"/>
            </p:cNvSpPr>
            <p:nvPr/>
          </p:nvSpPr>
          <p:spPr bwMode="auto">
            <a:xfrm>
              <a:off x="3792" y="2774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A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3328" name="Rectangle 44"/>
            <p:cNvSpPr>
              <a:spLocks noChangeArrowheads="1"/>
            </p:cNvSpPr>
            <p:nvPr/>
          </p:nvSpPr>
          <p:spPr bwMode="auto">
            <a:xfrm>
              <a:off x="3792" y="306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effectLst/>
                  <a:latin typeface="黑体" pitchFamily="49" charset="-122"/>
                </a:rPr>
                <a:t>B</a:t>
              </a:r>
              <a:endParaRPr lang="zh-CN" altLang="en-US" sz="3200" dirty="0">
                <a:effectLst/>
                <a:latin typeface="黑体" pitchFamily="49" charset="-122"/>
              </a:endParaRPr>
            </a:p>
          </p:txBody>
        </p:sp>
        <p:sp>
          <p:nvSpPr>
            <p:cNvPr id="13329" name="Rectangle 45"/>
            <p:cNvSpPr>
              <a:spLocks noChangeArrowheads="1"/>
            </p:cNvSpPr>
            <p:nvPr/>
          </p:nvSpPr>
          <p:spPr bwMode="auto">
            <a:xfrm>
              <a:off x="5136" y="2918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effectLst/>
                  <a:latin typeface="黑体" pitchFamily="49" charset="-122"/>
                </a:rPr>
                <a:t>F</a:t>
              </a:r>
              <a:endParaRPr lang="zh-CN" altLang="en-US" sz="3200" dirty="0">
                <a:effectLst/>
                <a:latin typeface="黑体" pitchFamily="49" charset="-122"/>
              </a:endParaRPr>
            </a:p>
          </p:txBody>
        </p:sp>
      </p:grpSp>
      <p:sp>
        <p:nvSpPr>
          <p:cNvPr id="39" name="灯片编号占位符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  <p:sp>
        <p:nvSpPr>
          <p:cNvPr id="41" name="矩形 40"/>
          <p:cNvSpPr/>
          <p:nvPr/>
        </p:nvSpPr>
        <p:spPr>
          <a:xfrm>
            <a:off x="333163" y="4356393"/>
            <a:ext cx="6853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effectLst/>
                <a:cs typeface="Times New Roman" pitchFamily="18" charset="0"/>
              </a:rPr>
              <a:t>Logic gate of  “and” (hardware symbol) </a:t>
            </a:r>
            <a:endParaRPr lang="zh-CN" altLang="en-US" sz="3200" dirty="0"/>
          </a:p>
        </p:txBody>
      </p:sp>
      <p:sp>
        <p:nvSpPr>
          <p:cNvPr id="42" name="矩形 41"/>
          <p:cNvSpPr/>
          <p:nvPr/>
        </p:nvSpPr>
        <p:spPr>
          <a:xfrm>
            <a:off x="179512" y="407566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If all conditions are met, the event will occur.</a:t>
            </a:r>
          </a:p>
          <a:p>
            <a:r>
              <a:rPr lang="en-US" altLang="zh-CN" sz="3200" dirty="0" smtClean="0"/>
              <a:t>It is called </a:t>
            </a:r>
            <a:r>
              <a:rPr lang="en-US" altLang="zh-CN" sz="3200" dirty="0" smtClean="0">
                <a:solidFill>
                  <a:srgbClr val="FFFF00"/>
                </a:solidFill>
              </a:rPr>
              <a:t>logical multiplication (and)</a:t>
            </a:r>
            <a:r>
              <a:rPr lang="en-US" altLang="zh-CN" sz="3200" dirty="0" smtClean="0"/>
              <a:t>.</a:t>
            </a:r>
            <a:endParaRPr lang="zh-CN" altLang="en-US" sz="3200" dirty="0"/>
          </a:p>
        </p:txBody>
      </p:sp>
      <p:sp>
        <p:nvSpPr>
          <p:cNvPr id="18" name="矩形 17"/>
          <p:cNvSpPr/>
          <p:nvPr/>
        </p:nvSpPr>
        <p:spPr>
          <a:xfrm>
            <a:off x="316955" y="2564904"/>
            <a:ext cx="42194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effectLst/>
                <a:cs typeface="Times New Roman" pitchFamily="18" charset="0"/>
              </a:rPr>
              <a:t>Logic function of  “and”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0" grpId="0"/>
      <p:bldP spid="41" grpId="0"/>
      <p:bldP spid="1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50</a:t>
            </a:fld>
            <a:endParaRPr lang="en-US" altLang="zh-CN"/>
          </a:p>
        </p:txBody>
      </p:sp>
      <p:graphicFrame>
        <p:nvGraphicFramePr>
          <p:cNvPr id="285698" name="Object 2"/>
          <p:cNvGraphicFramePr>
            <a:graphicFrameLocks noChangeAspect="1"/>
          </p:cNvGraphicFramePr>
          <p:nvPr/>
        </p:nvGraphicFramePr>
        <p:xfrm>
          <a:off x="285720" y="3827164"/>
          <a:ext cx="8186737" cy="2770188"/>
        </p:xfrm>
        <a:graphic>
          <a:graphicData uri="http://schemas.openxmlformats.org/presentationml/2006/ole">
            <p:oleObj spid="_x0000_s285698" name="Equation" r:id="rId3" imgW="3225600" imgH="1117440" progId="Equation.DSMT4">
              <p:embed/>
            </p:oleObj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35496" y="1271662"/>
            <a:ext cx="8964488" cy="1163731"/>
            <a:chOff x="498894" y="268425"/>
            <a:chExt cx="8964488" cy="1163731"/>
          </a:xfrm>
        </p:grpSpPr>
        <p:graphicFrame>
          <p:nvGraphicFramePr>
            <p:cNvPr id="285699" name="Object 3"/>
            <p:cNvGraphicFramePr>
              <a:graphicFrameLocks noChangeAspect="1"/>
            </p:cNvGraphicFramePr>
            <p:nvPr/>
          </p:nvGraphicFramePr>
          <p:xfrm>
            <a:off x="5971502" y="841587"/>
            <a:ext cx="2434847" cy="590569"/>
          </p:xfrm>
          <a:graphic>
            <a:graphicData uri="http://schemas.openxmlformats.org/presentationml/2006/ole">
              <p:oleObj spid="_x0000_s285699" name="Equation" r:id="rId4" imgW="965160" imgH="228600" progId="Equation.DSMT4">
                <p:embed/>
              </p:oleObj>
            </a:graphicData>
          </a:graphic>
        </p:graphicFrame>
        <p:sp>
          <p:nvSpPr>
            <p:cNvPr id="8" name="矩形 7"/>
            <p:cNvSpPr/>
            <p:nvPr/>
          </p:nvSpPr>
          <p:spPr>
            <a:xfrm>
              <a:off x="498894" y="268425"/>
              <a:ext cx="896448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dirty="0" smtClean="0">
                  <a:cs typeface="Times New Roman" pitchFamily="18" charset="0"/>
                </a:rPr>
                <a:t>Apply </a:t>
              </a:r>
              <a:r>
                <a:rPr lang="en-US" altLang="zh-CN" sz="3200" dirty="0" smtClean="0"/>
                <a:t>the following formula to recover the </a:t>
              </a:r>
              <a:r>
                <a:rPr lang="en-US" altLang="zh-CN" sz="3200" dirty="0" smtClean="0">
                  <a:solidFill>
                    <a:srgbClr val="FFFF00"/>
                  </a:solidFill>
                </a:rPr>
                <a:t>missing variable</a:t>
              </a:r>
              <a:r>
                <a:rPr lang="en-US" altLang="zh-CN" sz="3200" dirty="0" smtClean="0"/>
                <a:t> in product terms.</a:t>
              </a:r>
              <a:endParaRPr lang="zh-CN" altLang="en-US" sz="3200" dirty="0"/>
            </a:p>
          </p:txBody>
        </p:sp>
      </p:grpSp>
      <p:graphicFrame>
        <p:nvGraphicFramePr>
          <p:cNvPr id="285700" name="Object 4"/>
          <p:cNvGraphicFramePr>
            <a:graphicFrameLocks noChangeAspect="1"/>
          </p:cNvGraphicFramePr>
          <p:nvPr/>
        </p:nvGraphicFramePr>
        <p:xfrm>
          <a:off x="312721" y="2684156"/>
          <a:ext cx="1901825" cy="1008063"/>
        </p:xfrm>
        <a:graphic>
          <a:graphicData uri="http://schemas.openxmlformats.org/presentationml/2006/ole">
            <p:oleObj spid="_x0000_s285700" name="Equation" r:id="rId5" imgW="749160" imgH="406080" progId="Equation.DSMT4">
              <p:embed/>
            </p:oleObj>
          </a:graphicData>
        </a:graphic>
      </p:graphicFrame>
      <p:sp>
        <p:nvSpPr>
          <p:cNvPr id="9" name="矩形 8"/>
          <p:cNvSpPr/>
          <p:nvPr/>
        </p:nvSpPr>
        <p:spPr>
          <a:xfrm>
            <a:off x="35496" y="44624"/>
            <a:ext cx="9108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 smtClean="0">
                <a:solidFill>
                  <a:srgbClr val="FFFF00"/>
                </a:solidFill>
              </a:rPr>
              <a:t>Example: </a:t>
            </a:r>
            <a:r>
              <a:rPr lang="en-US" altLang="zh-CN" dirty="0" smtClean="0">
                <a:solidFill>
                  <a:srgbClr val="FFFF00"/>
                </a:solidFill>
                <a:cs typeface="Times New Roman" pitchFamily="18" charset="0"/>
              </a:rPr>
              <a:t>Find the sum of </a:t>
            </a:r>
            <a:r>
              <a:rPr lang="en-US" altLang="zh-CN" dirty="0" err="1" smtClean="0">
                <a:solidFill>
                  <a:srgbClr val="FFFF00"/>
                </a:solidFill>
                <a:cs typeface="Times New Roman" pitchFamily="18" charset="0"/>
              </a:rPr>
              <a:t>Minterms</a:t>
            </a:r>
            <a:r>
              <a:rPr lang="en-US" altLang="zh-CN" dirty="0" smtClean="0">
                <a:solidFill>
                  <a:srgbClr val="FFFF00"/>
                </a:solidFill>
                <a:cs typeface="Times New Roman" pitchFamily="18" charset="0"/>
              </a:rPr>
              <a:t> of a function.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77" name="Group 13"/>
          <p:cNvGrpSpPr>
            <a:grpSpLocks/>
          </p:cNvGrpSpPr>
          <p:nvPr/>
        </p:nvGrpSpPr>
        <p:grpSpPr bwMode="auto">
          <a:xfrm>
            <a:off x="539552" y="3275260"/>
            <a:ext cx="8604251" cy="1963739"/>
            <a:chOff x="0" y="1440"/>
            <a:chExt cx="5420" cy="1237"/>
          </a:xfrm>
        </p:grpSpPr>
        <p:sp>
          <p:nvSpPr>
            <p:cNvPr id="63494" name="Rectangle 6"/>
            <p:cNvSpPr>
              <a:spLocks noChangeArrowheads="1"/>
            </p:cNvSpPr>
            <p:nvPr/>
          </p:nvSpPr>
          <p:spPr bwMode="auto">
            <a:xfrm>
              <a:off x="0" y="1440"/>
              <a:ext cx="5420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 smtClean="0">
                  <a:cs typeface="Times New Roman" pitchFamily="18" charset="0"/>
                </a:rPr>
                <a:t>Step 2: Apply </a:t>
              </a:r>
              <a:r>
                <a:rPr lang="en-US" altLang="zh-CN" sz="3200" dirty="0" smtClean="0"/>
                <a:t>the following formula to recover the </a:t>
              </a:r>
              <a:r>
                <a:rPr lang="en-US" altLang="zh-CN" sz="3200" dirty="0" smtClean="0">
                  <a:solidFill>
                    <a:srgbClr val="FFFF00"/>
                  </a:solidFill>
                </a:rPr>
                <a:t>missing variable</a:t>
              </a:r>
              <a:r>
                <a:rPr lang="en-US" altLang="zh-CN" sz="3200" dirty="0" smtClean="0"/>
                <a:t> in sum terms.</a:t>
              </a:r>
              <a:endParaRPr lang="zh-CN" altLang="zh-CN" sz="3200" dirty="0" smtClean="0"/>
            </a:p>
            <a:p>
              <a:pPr eaLnBrk="1" hangingPunct="1"/>
              <a:endParaRPr lang="zh-CN" altLang="en-US" sz="3200" dirty="0">
                <a:cs typeface="Times New Roman" pitchFamily="18" charset="0"/>
              </a:endParaRPr>
            </a:p>
          </p:txBody>
        </p:sp>
        <p:graphicFrame>
          <p:nvGraphicFramePr>
            <p:cNvPr id="63495" name="Object 10"/>
            <p:cNvGraphicFramePr>
              <a:graphicFrameLocks noChangeAspect="1"/>
            </p:cNvGraphicFramePr>
            <p:nvPr/>
          </p:nvGraphicFramePr>
          <p:xfrm>
            <a:off x="816" y="2308"/>
            <a:ext cx="1947" cy="369"/>
          </p:xfrm>
          <a:graphic>
            <a:graphicData uri="http://schemas.openxmlformats.org/presentationml/2006/ole">
              <p:oleObj spid="_x0000_s63543" name="Equation" r:id="rId5" imgW="1918080" imgH="355680" progId="Equation.3">
                <p:embed/>
              </p:oleObj>
            </a:graphicData>
          </a:graphic>
        </p:graphicFrame>
      </p:grpSp>
      <p:sp>
        <p:nvSpPr>
          <p:cNvPr id="190475" name="Rectangle 11"/>
          <p:cNvSpPr>
            <a:spLocks noChangeArrowheads="1"/>
          </p:cNvSpPr>
          <p:nvPr/>
        </p:nvSpPr>
        <p:spPr bwMode="auto">
          <a:xfrm>
            <a:off x="457200" y="1937938"/>
            <a:ext cx="68068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Step 1: Write the basic </a:t>
            </a:r>
            <a:r>
              <a:rPr lang="en-US" altLang="zh-CN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OR-AND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function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51</a:t>
            </a:fld>
            <a:endParaRPr lang="en-US" altLang="zh-CN"/>
          </a:p>
        </p:txBody>
      </p:sp>
      <p:sp>
        <p:nvSpPr>
          <p:cNvPr id="9" name="矩形 8"/>
          <p:cNvSpPr/>
          <p:nvPr/>
        </p:nvSpPr>
        <p:spPr>
          <a:xfrm>
            <a:off x="36512" y="116632"/>
            <a:ext cx="9107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FF00"/>
                </a:solidFill>
              </a:rPr>
              <a:t>2. Find the product of </a:t>
            </a:r>
            <a:r>
              <a:rPr lang="en-US" altLang="zh-CN" sz="3200" dirty="0" err="1" smtClean="0">
                <a:solidFill>
                  <a:srgbClr val="FFFF00"/>
                </a:solidFill>
              </a:rPr>
              <a:t>Maxterms</a:t>
            </a:r>
            <a:r>
              <a:rPr lang="en-US" altLang="zh-CN" sz="3200" dirty="0" smtClean="0">
                <a:solidFill>
                  <a:srgbClr val="FFFF00"/>
                </a:solidFill>
              </a:rPr>
              <a:t> of a function.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51720" y="5877272"/>
            <a:ext cx="3034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chemeClr val="accent1"/>
                </a:solidFill>
              </a:rPr>
              <a:t>Refer to Page 14.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11" name="动作按钮: 信息 10">
            <a:hlinkClick r:id="rId6" action="ppaction://hlinksldjump" highlightClick="1"/>
          </p:cNvPr>
          <p:cNvSpPr/>
          <p:nvPr/>
        </p:nvSpPr>
        <p:spPr bwMode="auto">
          <a:xfrm>
            <a:off x="5220072" y="5805264"/>
            <a:ext cx="720080" cy="646331"/>
          </a:xfrm>
          <a:prstGeom prst="actionButtonInformation">
            <a:avLst/>
          </a:prstGeom>
          <a:noFill/>
          <a:ln>
            <a:solidFill>
              <a:srgbClr val="FFFF66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904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5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52</a:t>
            </a:fld>
            <a:endParaRPr lang="en-US" altLang="zh-CN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2802656" y="2996952"/>
          <a:ext cx="5702300" cy="590550"/>
        </p:xfrm>
        <a:graphic>
          <a:graphicData uri="http://schemas.openxmlformats.org/presentationml/2006/ole">
            <p:oleObj spid="_x0000_s311298" name="Equation" r:id="rId3" imgW="2260440" imgH="228600" progId="Equation.DSMT4">
              <p:embed/>
            </p:oleObj>
          </a:graphicData>
        </a:graphic>
      </p:graphicFrame>
      <p:sp>
        <p:nvSpPr>
          <p:cNvPr id="7" name="矩形 6"/>
          <p:cNvSpPr/>
          <p:nvPr/>
        </p:nvSpPr>
        <p:spPr>
          <a:xfrm>
            <a:off x="323528" y="1196752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All the </a:t>
            </a:r>
            <a:r>
              <a:rPr lang="en-US" altLang="zh-CN" sz="3200" dirty="0" err="1" smtClean="0"/>
              <a:t>Maxterms</a:t>
            </a:r>
            <a:r>
              <a:rPr lang="en-US" altLang="zh-CN" sz="3200" dirty="0" smtClean="0"/>
              <a:t> of function F(A, B) with two inputs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323528" y="263550"/>
            <a:ext cx="4314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Example of </a:t>
            </a:r>
            <a:r>
              <a:rPr lang="en-US" altLang="zh-CN" dirty="0" err="1" smtClean="0">
                <a:solidFill>
                  <a:srgbClr val="FFFF00"/>
                </a:solidFill>
              </a:rPr>
              <a:t>Maxterms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5318" y="3011438"/>
            <a:ext cx="18501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 smtClean="0">
                <a:solidFill>
                  <a:schemeClr val="accent1"/>
                </a:solidFill>
              </a:rPr>
              <a:t>Maxterms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15318" y="4024560"/>
            <a:ext cx="51667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chemeClr val="accent1"/>
                </a:solidFill>
              </a:rPr>
              <a:t>Binary numbers for </a:t>
            </a:r>
            <a:r>
              <a:rPr lang="en-US" altLang="zh-CN" sz="3200" dirty="0" err="1" smtClean="0">
                <a:solidFill>
                  <a:schemeClr val="accent1"/>
                </a:solidFill>
              </a:rPr>
              <a:t>Maxterms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15318" y="5167977"/>
            <a:ext cx="36856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chemeClr val="accent1"/>
                </a:solidFill>
              </a:rPr>
              <a:t>Numbered </a:t>
            </a:r>
            <a:r>
              <a:rPr lang="en-US" altLang="zh-CN" sz="3200" dirty="0" err="1" smtClean="0">
                <a:solidFill>
                  <a:schemeClr val="accent1"/>
                </a:solidFill>
              </a:rPr>
              <a:t>Maxterms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311300" name="Object 4"/>
          <p:cNvGraphicFramePr>
            <a:graphicFrameLocks noChangeAspect="1"/>
          </p:cNvGraphicFramePr>
          <p:nvPr/>
        </p:nvGraphicFramePr>
        <p:xfrm>
          <a:off x="6550744" y="4148757"/>
          <a:ext cx="1954212" cy="523875"/>
        </p:xfrm>
        <a:graphic>
          <a:graphicData uri="http://schemas.openxmlformats.org/presentationml/2006/ole">
            <p:oleObj spid="_x0000_s311300" name="Equation" r:id="rId4" imgW="774360" imgH="203040" progId="Equation.DSMT4">
              <p:embed/>
            </p:oleObj>
          </a:graphicData>
        </a:graphic>
      </p:graphicFrame>
      <p:graphicFrame>
        <p:nvGraphicFramePr>
          <p:cNvPr id="311301" name="Object 5"/>
          <p:cNvGraphicFramePr>
            <a:graphicFrameLocks noChangeAspect="1"/>
          </p:cNvGraphicFramePr>
          <p:nvPr/>
        </p:nvGraphicFramePr>
        <p:xfrm>
          <a:off x="5970215" y="5214714"/>
          <a:ext cx="2562225" cy="590550"/>
        </p:xfrm>
        <a:graphic>
          <a:graphicData uri="http://schemas.openxmlformats.org/presentationml/2006/ole">
            <p:oleObj spid="_x0000_s311301" name="Equation" r:id="rId5" imgW="101592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53</a:t>
            </a:fld>
            <a:endParaRPr lang="en-US" altLang="zh-CN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251520" y="2708920"/>
          <a:ext cx="8843963" cy="1181100"/>
        </p:xfrm>
        <a:graphic>
          <a:graphicData uri="http://schemas.openxmlformats.org/presentationml/2006/ole">
            <p:oleObj spid="_x0000_s537603" name="Equation" r:id="rId3" imgW="3504960" imgH="457200" progId="Equation.DSMT4">
              <p:embed/>
            </p:oleObj>
          </a:graphicData>
        </a:graphic>
      </p:graphicFrame>
      <p:sp>
        <p:nvSpPr>
          <p:cNvPr id="12" name="矩形 11"/>
          <p:cNvSpPr/>
          <p:nvPr/>
        </p:nvSpPr>
        <p:spPr>
          <a:xfrm>
            <a:off x="179512" y="908720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All the </a:t>
            </a:r>
            <a:r>
              <a:rPr lang="en-US" altLang="zh-CN" sz="3200" dirty="0" err="1" smtClean="0"/>
              <a:t>Maxterms</a:t>
            </a:r>
            <a:r>
              <a:rPr lang="en-US" altLang="zh-CN" sz="3200" dirty="0" smtClean="0"/>
              <a:t> of function F(A, B, C) with three inputs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257999" y="188640"/>
            <a:ext cx="4314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Example of </a:t>
            </a:r>
            <a:r>
              <a:rPr lang="en-US" altLang="zh-CN" dirty="0" err="1" smtClean="0">
                <a:solidFill>
                  <a:srgbClr val="FFFF00"/>
                </a:solidFill>
              </a:rPr>
              <a:t>Maxterms</a:t>
            </a:r>
            <a:endParaRPr lang="zh-CN" altLang="en-US" dirty="0">
              <a:solidFill>
                <a:srgbClr val="FFFF00"/>
              </a:solidFill>
            </a:endParaRPr>
          </a:p>
        </p:txBody>
      </p:sp>
      <p:graphicFrame>
        <p:nvGraphicFramePr>
          <p:cNvPr id="311302" name="Object 6"/>
          <p:cNvGraphicFramePr>
            <a:graphicFrameLocks noChangeAspect="1"/>
          </p:cNvGraphicFramePr>
          <p:nvPr/>
        </p:nvGraphicFramePr>
        <p:xfrm>
          <a:off x="683568" y="4705325"/>
          <a:ext cx="5446713" cy="523875"/>
        </p:xfrm>
        <a:graphic>
          <a:graphicData uri="http://schemas.openxmlformats.org/presentationml/2006/ole">
            <p:oleObj spid="_x0000_s537606" name="Equation" r:id="rId4" imgW="2158920" imgH="203040" progId="Equation.DSMT4">
              <p:embed/>
            </p:oleObj>
          </a:graphicData>
        </a:graphic>
      </p:graphicFrame>
      <p:graphicFrame>
        <p:nvGraphicFramePr>
          <p:cNvPr id="311303" name="Object 7"/>
          <p:cNvGraphicFramePr>
            <a:graphicFrameLocks noChangeAspect="1"/>
          </p:cNvGraphicFramePr>
          <p:nvPr/>
        </p:nvGraphicFramePr>
        <p:xfrm>
          <a:off x="395536" y="6021288"/>
          <a:ext cx="5219700" cy="590550"/>
        </p:xfrm>
        <a:graphic>
          <a:graphicData uri="http://schemas.openxmlformats.org/presentationml/2006/ole">
            <p:oleObj spid="_x0000_s537607" name="Equation" r:id="rId5" imgW="2070000" imgH="228600" progId="Equation.DSMT4">
              <p:embed/>
            </p:oleObj>
          </a:graphicData>
        </a:graphic>
      </p:graphicFrame>
      <p:sp>
        <p:nvSpPr>
          <p:cNvPr id="15" name="矩形 14"/>
          <p:cNvSpPr/>
          <p:nvPr/>
        </p:nvSpPr>
        <p:spPr>
          <a:xfrm>
            <a:off x="57518" y="2052137"/>
            <a:ext cx="18501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 smtClean="0">
                <a:solidFill>
                  <a:schemeClr val="accent1"/>
                </a:solidFill>
              </a:rPr>
              <a:t>Maxterms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273" y="3990255"/>
            <a:ext cx="51667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chemeClr val="accent1"/>
                </a:solidFill>
              </a:rPr>
              <a:t>Binary numbers for </a:t>
            </a:r>
            <a:r>
              <a:rPr lang="en-US" altLang="zh-CN" sz="3200" dirty="0" err="1" smtClean="0">
                <a:solidFill>
                  <a:schemeClr val="accent1"/>
                </a:solidFill>
              </a:rPr>
              <a:t>Maxterms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5496" y="5364505"/>
            <a:ext cx="36856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chemeClr val="accent1"/>
                </a:solidFill>
              </a:rPr>
              <a:t>Numbered </a:t>
            </a:r>
            <a:r>
              <a:rPr lang="en-US" altLang="zh-CN" sz="3200" dirty="0" err="1" smtClean="0">
                <a:solidFill>
                  <a:schemeClr val="accent1"/>
                </a:solidFill>
              </a:rPr>
              <a:t>Maxterms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54</a:t>
            </a:fld>
            <a:endParaRPr lang="en-US" altLang="zh-CN"/>
          </a:p>
        </p:txBody>
      </p:sp>
      <p:graphicFrame>
        <p:nvGraphicFramePr>
          <p:cNvPr id="286722" name="Object 2"/>
          <p:cNvGraphicFramePr>
            <a:graphicFrameLocks noChangeAspect="1"/>
          </p:cNvGraphicFramePr>
          <p:nvPr/>
        </p:nvGraphicFramePr>
        <p:xfrm>
          <a:off x="150708" y="2866404"/>
          <a:ext cx="8929688" cy="4090988"/>
        </p:xfrm>
        <a:graphic>
          <a:graphicData uri="http://schemas.openxmlformats.org/presentationml/2006/ole">
            <p:oleObj spid="_x0000_s286722" name="Equation" r:id="rId3" imgW="3517560" imgH="1650960" progId="Equation.DSMT4">
              <p:embed/>
            </p:oleObj>
          </a:graphicData>
        </a:graphic>
      </p:graphicFrame>
      <p:graphicFrame>
        <p:nvGraphicFramePr>
          <p:cNvPr id="286723" name="Object 3"/>
          <p:cNvGraphicFramePr>
            <a:graphicFrameLocks noChangeAspect="1"/>
          </p:cNvGraphicFramePr>
          <p:nvPr/>
        </p:nvGraphicFramePr>
        <p:xfrm>
          <a:off x="140162" y="1738337"/>
          <a:ext cx="2063750" cy="1069975"/>
        </p:xfrm>
        <a:graphic>
          <a:graphicData uri="http://schemas.openxmlformats.org/presentationml/2006/ole">
            <p:oleObj spid="_x0000_s286723" name="Equation" r:id="rId4" imgW="812520" imgH="431640" progId="Equation.DSMT4">
              <p:embed/>
            </p:oleObj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35496" y="551582"/>
            <a:ext cx="9108504" cy="1235720"/>
            <a:chOff x="642910" y="332202"/>
            <a:chExt cx="9108504" cy="1235720"/>
          </a:xfrm>
        </p:grpSpPr>
        <p:graphicFrame>
          <p:nvGraphicFramePr>
            <p:cNvPr id="8" name="Object 3"/>
            <p:cNvGraphicFramePr>
              <a:graphicFrameLocks noChangeAspect="1"/>
            </p:cNvGraphicFramePr>
            <p:nvPr/>
          </p:nvGraphicFramePr>
          <p:xfrm>
            <a:off x="5539454" y="977372"/>
            <a:ext cx="3460750" cy="590550"/>
          </p:xfrm>
          <a:graphic>
            <a:graphicData uri="http://schemas.openxmlformats.org/presentationml/2006/ole">
              <p:oleObj spid="_x0000_s286724" name="Equation" r:id="rId5" imgW="1371600" imgH="228600" progId="Equation.DSMT4">
                <p:embed/>
              </p:oleObj>
            </a:graphicData>
          </a:graphic>
        </p:graphicFrame>
        <p:sp>
          <p:nvSpPr>
            <p:cNvPr id="9" name="矩形 8"/>
            <p:cNvSpPr/>
            <p:nvPr/>
          </p:nvSpPr>
          <p:spPr>
            <a:xfrm>
              <a:off x="642910" y="332202"/>
              <a:ext cx="910850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dirty="0" smtClean="0">
                  <a:cs typeface="Times New Roman" pitchFamily="18" charset="0"/>
                </a:rPr>
                <a:t>Apply </a:t>
              </a:r>
              <a:r>
                <a:rPr lang="en-US" altLang="zh-CN" sz="3200" dirty="0" smtClean="0"/>
                <a:t>the following formula to recover the </a:t>
              </a:r>
              <a:r>
                <a:rPr lang="en-US" altLang="zh-CN" sz="3200" dirty="0" smtClean="0">
                  <a:solidFill>
                    <a:srgbClr val="FFFF00"/>
                  </a:solidFill>
                </a:rPr>
                <a:t>missing variable</a:t>
              </a:r>
              <a:r>
                <a:rPr lang="en-US" altLang="zh-CN" sz="3200" dirty="0" smtClean="0"/>
                <a:t> in sum terms.</a:t>
              </a:r>
              <a:endParaRPr lang="zh-CN" altLang="en-US" sz="3200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5786446" y="409539"/>
              <a:ext cx="18473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3200" dirty="0"/>
            </a:p>
          </p:txBody>
        </p:sp>
      </p:grpSp>
      <p:sp>
        <p:nvSpPr>
          <p:cNvPr id="11" name="矩形 10"/>
          <p:cNvSpPr/>
          <p:nvPr/>
        </p:nvSpPr>
        <p:spPr>
          <a:xfrm>
            <a:off x="35496" y="-27384"/>
            <a:ext cx="9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FF00"/>
                </a:solidFill>
              </a:rPr>
              <a:t>Example: Find the product of </a:t>
            </a:r>
            <a:r>
              <a:rPr lang="en-US" altLang="zh-CN" sz="3200" dirty="0" err="1" smtClean="0">
                <a:solidFill>
                  <a:srgbClr val="FFFF00"/>
                </a:solidFill>
              </a:rPr>
              <a:t>Maxterms</a:t>
            </a:r>
            <a:r>
              <a:rPr lang="en-US" altLang="zh-CN" sz="3200" dirty="0" smtClean="0">
                <a:solidFill>
                  <a:srgbClr val="FFFF00"/>
                </a:solidFill>
              </a:rPr>
              <a:t> of a function.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66" name="Rectangle 50"/>
          <p:cNvSpPr>
            <a:spLocks noChangeArrowheads="1"/>
          </p:cNvSpPr>
          <p:nvPr/>
        </p:nvSpPr>
        <p:spPr bwMode="auto">
          <a:xfrm>
            <a:off x="152400" y="304800"/>
            <a:ext cx="917212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Example: Convert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  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                    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to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</a:t>
            </a:r>
            <a:r>
              <a:rPr lang="en-US" altLang="zh-CN" sz="3200" dirty="0" smtClean="0"/>
              <a:t>sum of </a:t>
            </a:r>
            <a:r>
              <a:rPr lang="en-US" altLang="zh-CN" sz="3200" dirty="0" err="1" smtClean="0"/>
              <a:t>Minterms</a:t>
            </a:r>
            <a:r>
              <a:rPr lang="en-US" altLang="zh-CN" sz="3200" dirty="0" smtClean="0"/>
              <a:t>.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graphicFrame>
        <p:nvGraphicFramePr>
          <p:cNvPr id="64515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94212494"/>
              </p:ext>
            </p:extLst>
          </p:nvPr>
        </p:nvGraphicFramePr>
        <p:xfrm>
          <a:off x="3434035" y="238125"/>
          <a:ext cx="4378325" cy="646113"/>
        </p:xfrm>
        <a:graphic>
          <a:graphicData uri="http://schemas.openxmlformats.org/presentationml/2006/ole">
            <p:oleObj spid="_x0000_s64759" name="Equation" r:id="rId4" imgW="2730960" imgH="406440" progId="Equation.3">
              <p:embed/>
            </p:oleObj>
          </a:graphicData>
        </a:graphic>
      </p:graphicFrame>
      <p:graphicFrame>
        <p:nvGraphicFramePr>
          <p:cNvPr id="137269" name="Object 53"/>
          <p:cNvGraphicFramePr>
            <a:graphicFrameLocks noChangeAspect="1"/>
          </p:cNvGraphicFramePr>
          <p:nvPr/>
        </p:nvGraphicFramePr>
        <p:xfrm>
          <a:off x="381000" y="2743200"/>
          <a:ext cx="7983538" cy="646113"/>
        </p:xfrm>
        <a:graphic>
          <a:graphicData uri="http://schemas.openxmlformats.org/presentationml/2006/ole">
            <p:oleObj spid="_x0000_s64760" name="Equation" r:id="rId5" imgW="5004720" imgH="406440" progId="Equation.3">
              <p:embed/>
            </p:oleObj>
          </a:graphicData>
        </a:graphic>
      </p:graphicFrame>
      <p:graphicFrame>
        <p:nvGraphicFramePr>
          <p:cNvPr id="137270" name="Object 54"/>
          <p:cNvGraphicFramePr>
            <a:graphicFrameLocks noChangeAspect="1"/>
          </p:cNvGraphicFramePr>
          <p:nvPr/>
        </p:nvGraphicFramePr>
        <p:xfrm>
          <a:off x="467544" y="3429000"/>
          <a:ext cx="3830638" cy="522288"/>
        </p:xfrm>
        <a:graphic>
          <a:graphicData uri="http://schemas.openxmlformats.org/presentationml/2006/ole">
            <p:oleObj spid="_x0000_s64761" name="Equation" r:id="rId6" imgW="2388240" imgH="317520" progId="Equation.3">
              <p:embed/>
            </p:oleObj>
          </a:graphicData>
        </a:graphic>
      </p:graphicFrame>
      <p:sp>
        <p:nvSpPr>
          <p:cNvPr id="137274" name="Rectangle 58"/>
          <p:cNvSpPr>
            <a:spLocks noChangeArrowheads="1"/>
          </p:cNvSpPr>
          <p:nvPr/>
        </p:nvSpPr>
        <p:spPr bwMode="auto">
          <a:xfrm>
            <a:off x="0" y="2057400"/>
            <a:ext cx="745232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rgbClr val="FFFF00"/>
                </a:solidFill>
                <a:effectLst/>
                <a:cs typeface="Times New Roman" pitchFamily="18" charset="0"/>
              </a:rPr>
              <a:t>(</a:t>
            </a:r>
            <a:r>
              <a:rPr lang="zh-CN" altLang="en-US" sz="3200" dirty="0" smtClean="0">
                <a:solidFill>
                  <a:srgbClr val="FFFF00"/>
                </a:solidFill>
                <a:effectLst/>
                <a:cs typeface="Times New Roman" pitchFamily="18" charset="0"/>
              </a:rPr>
              <a:t>1</a:t>
            </a:r>
            <a:r>
              <a:rPr lang="en-US" altLang="zh-CN" sz="3200" dirty="0" smtClean="0">
                <a:solidFill>
                  <a:srgbClr val="FFFF00"/>
                </a:solidFill>
                <a:effectLst/>
                <a:cs typeface="Times New Roman" pitchFamily="18" charset="0"/>
              </a:rPr>
              <a:t>) Get the basic AND-OR function.</a:t>
            </a:r>
            <a:endParaRPr lang="zh-CN" altLang="en-US" sz="3200" dirty="0">
              <a:solidFill>
                <a:srgbClr val="FFFF00"/>
              </a:solidFill>
              <a:effectLst/>
              <a:cs typeface="Times New Roman" pitchFamily="18" charset="0"/>
            </a:endParaRPr>
          </a:p>
        </p:txBody>
      </p:sp>
      <p:sp>
        <p:nvSpPr>
          <p:cNvPr id="137275" name="Rectangle 59"/>
          <p:cNvSpPr>
            <a:spLocks noChangeArrowheads="1"/>
          </p:cNvSpPr>
          <p:nvPr/>
        </p:nvSpPr>
        <p:spPr bwMode="auto">
          <a:xfrm>
            <a:off x="48072" y="1447800"/>
            <a:ext cx="16882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rgbClr val="FFFF00"/>
                </a:solidFill>
                <a:cs typeface="Times New Roman" pitchFamily="18" charset="0"/>
              </a:rPr>
              <a:t>Solution:</a:t>
            </a:r>
            <a:endParaRPr lang="zh-CN" altLang="en-US" sz="32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137279" name="Rectangle 63"/>
          <p:cNvSpPr>
            <a:spLocks noChangeArrowheads="1"/>
          </p:cNvSpPr>
          <p:nvPr/>
        </p:nvSpPr>
        <p:spPr bwMode="auto">
          <a:xfrm>
            <a:off x="0" y="4038600"/>
            <a:ext cx="527099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FFF00"/>
                </a:solidFill>
                <a:effectLst/>
                <a:cs typeface="Times New Roman" pitchFamily="18" charset="0"/>
              </a:rPr>
              <a:t>(</a:t>
            </a:r>
            <a:r>
              <a:rPr lang="en-US" altLang="zh-CN" sz="3200" dirty="0" smtClean="0">
                <a:solidFill>
                  <a:srgbClr val="FFFF00"/>
                </a:solidFill>
                <a:effectLst/>
                <a:cs typeface="Times New Roman" pitchFamily="18" charset="0"/>
              </a:rPr>
              <a:t>2) Recover missing variables.</a:t>
            </a:r>
            <a:endParaRPr lang="zh-CN" altLang="en-US" sz="3200" dirty="0">
              <a:solidFill>
                <a:srgbClr val="FFFF00"/>
              </a:solidFill>
              <a:effectLst/>
              <a:cs typeface="Times New Roman" pitchFamily="18" charset="0"/>
            </a:endParaRPr>
          </a:p>
        </p:txBody>
      </p:sp>
      <p:graphicFrame>
        <p:nvGraphicFramePr>
          <p:cNvPr id="137273" name="Object 57"/>
          <p:cNvGraphicFramePr>
            <a:graphicFrameLocks noChangeAspect="1"/>
          </p:cNvGraphicFramePr>
          <p:nvPr/>
        </p:nvGraphicFramePr>
        <p:xfrm>
          <a:off x="467544" y="5334000"/>
          <a:ext cx="6791325" cy="1228725"/>
        </p:xfrm>
        <a:graphic>
          <a:graphicData uri="http://schemas.openxmlformats.org/presentationml/2006/ole">
            <p:oleObj spid="_x0000_s64762" name="Equation" r:id="rId7" imgW="4255560" imgH="787680" progId="Equation.3">
              <p:embed/>
            </p:oleObj>
          </a:graphicData>
        </a:graphic>
      </p:graphicFrame>
      <p:graphicFrame>
        <p:nvGraphicFramePr>
          <p:cNvPr id="137282" name="Object 66"/>
          <p:cNvGraphicFramePr>
            <a:graphicFrameLocks noChangeAspect="1"/>
          </p:cNvGraphicFramePr>
          <p:nvPr/>
        </p:nvGraphicFramePr>
        <p:xfrm>
          <a:off x="104743" y="4643446"/>
          <a:ext cx="8467785" cy="581017"/>
        </p:xfrm>
        <a:graphic>
          <a:graphicData uri="http://schemas.openxmlformats.org/presentationml/2006/ole">
            <p:oleObj spid="_x0000_s64763" name="Equation" r:id="rId8" imgW="3924000" imgH="266400" progId="Equation.DSMT4">
              <p:embed/>
            </p:oleObj>
          </a:graphicData>
        </a:graphic>
      </p:graphicFrame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55</a:t>
            </a:fld>
            <a:endParaRPr lang="en-US" altLang="zh-CN"/>
          </a:p>
        </p:txBody>
      </p:sp>
      <p:sp>
        <p:nvSpPr>
          <p:cNvPr id="13" name="矩形 12"/>
          <p:cNvSpPr/>
          <p:nvPr/>
        </p:nvSpPr>
        <p:spPr>
          <a:xfrm>
            <a:off x="3532812" y="1556792"/>
            <a:ext cx="5647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See details in the next two pages.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7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7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7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56</a:t>
            </a:fld>
            <a:endParaRPr lang="en-US" altLang="zh-CN"/>
          </a:p>
        </p:txBody>
      </p:sp>
      <p:pic>
        <p:nvPicPr>
          <p:cNvPr id="4567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97768"/>
            <a:ext cx="608647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395536" y="46365"/>
            <a:ext cx="5713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FF00"/>
                </a:solidFill>
                <a:effectLst/>
                <a:cs typeface="Times New Roman" pitchFamily="18" charset="0"/>
              </a:rPr>
              <a:t>Details on function simplification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57</a:t>
            </a:fld>
            <a:endParaRPr lang="en-US" altLang="zh-CN"/>
          </a:p>
        </p:txBody>
      </p:sp>
      <p:pic>
        <p:nvPicPr>
          <p:cNvPr id="4556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885825"/>
            <a:ext cx="90678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79512" y="116632"/>
            <a:ext cx="66848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FF00"/>
                </a:solidFill>
                <a:effectLst/>
                <a:cs typeface="Times New Roman" pitchFamily="18" charset="0"/>
              </a:rPr>
              <a:t>Details on recovering missing variables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11" name="Rectangle 71"/>
          <p:cNvSpPr>
            <a:spLocks noChangeArrowheads="1"/>
          </p:cNvSpPr>
          <p:nvPr/>
        </p:nvSpPr>
        <p:spPr bwMode="auto">
          <a:xfrm>
            <a:off x="381000" y="1600200"/>
            <a:ext cx="16882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rgbClr val="FFFF00"/>
                </a:solidFill>
                <a:cs typeface="Times New Roman" pitchFamily="18" charset="0"/>
              </a:rPr>
              <a:t>Solution:</a:t>
            </a:r>
            <a:endParaRPr lang="zh-CN" altLang="en-US" sz="32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65539" name="Rectangle 72"/>
          <p:cNvSpPr>
            <a:spLocks noChangeArrowheads="1"/>
          </p:cNvSpPr>
          <p:nvPr/>
        </p:nvSpPr>
        <p:spPr bwMode="auto">
          <a:xfrm>
            <a:off x="311274" y="228600"/>
            <a:ext cx="937329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 sz="3200" dirty="0" smtClean="0">
                <a:ea typeface="宋体" pitchFamily="2" charset="-122"/>
                <a:cs typeface="Times New Roman" pitchFamily="18" charset="0"/>
              </a:rPr>
              <a:t>Example: Convert   </a:t>
            </a:r>
            <a:r>
              <a:rPr lang="en-US" altLang="zh-CN" sz="3200" dirty="0" smtClean="0">
                <a:solidFill>
                  <a:srgbClr val="FFFF00"/>
                </a:solidFill>
                <a:ea typeface="宋体" pitchFamily="2" charset="-122"/>
                <a:cs typeface="Times New Roman" pitchFamily="18" charset="0"/>
              </a:rPr>
              <a:t>                       </a:t>
            </a:r>
            <a:r>
              <a:rPr lang="zh-CN" altLang="en-US" sz="3200" dirty="0" smtClean="0">
                <a:solidFill>
                  <a:srgbClr val="FFFF00"/>
                </a:solidFill>
                <a:cs typeface="Times New Roman" pitchFamily="18" charset="0"/>
              </a:rPr>
              <a:t>                    </a:t>
            </a:r>
            <a:r>
              <a:rPr lang="en-US" altLang="zh-CN" sz="3200" dirty="0" smtClean="0">
                <a:cs typeface="Times New Roman" pitchFamily="18" charset="0"/>
              </a:rPr>
              <a:t>to </a:t>
            </a:r>
            <a:r>
              <a:rPr lang="en-US" altLang="zh-CN" sz="3200" dirty="0" smtClean="0"/>
              <a:t>product of </a:t>
            </a:r>
            <a:r>
              <a:rPr lang="en-US" altLang="zh-CN" sz="3200" dirty="0" err="1" smtClean="0"/>
              <a:t>Maxterms</a:t>
            </a:r>
            <a:r>
              <a:rPr lang="en-US" altLang="zh-CN" sz="3200" dirty="0" smtClean="0"/>
              <a:t>.</a:t>
            </a:r>
            <a:endParaRPr lang="zh-CN" altLang="en-US" sz="3200" dirty="0">
              <a:effectLst/>
              <a:latin typeface="黑体" pitchFamily="49" charset="-122"/>
            </a:endParaRPr>
          </a:p>
        </p:txBody>
      </p:sp>
      <p:graphicFrame>
        <p:nvGraphicFramePr>
          <p:cNvPr id="65540" name="Object 81"/>
          <p:cNvGraphicFramePr>
            <a:graphicFrameLocks noChangeAspect="1"/>
          </p:cNvGraphicFramePr>
          <p:nvPr/>
        </p:nvGraphicFramePr>
        <p:xfrm>
          <a:off x="3462039" y="152400"/>
          <a:ext cx="4410075" cy="646113"/>
        </p:xfrm>
        <a:graphic>
          <a:graphicData uri="http://schemas.openxmlformats.org/presentationml/2006/ole">
            <p:oleObj spid="_x0000_s65737" name="Equation" r:id="rId5" imgW="2756520" imgH="406440" progId="Equation.3">
              <p:embed/>
            </p:oleObj>
          </a:graphicData>
        </a:graphic>
      </p:graphicFrame>
      <p:sp>
        <p:nvSpPr>
          <p:cNvPr id="138323" name="Rectangle 83"/>
          <p:cNvSpPr>
            <a:spLocks noChangeArrowheads="1"/>
          </p:cNvSpPr>
          <p:nvPr/>
        </p:nvSpPr>
        <p:spPr bwMode="auto">
          <a:xfrm>
            <a:off x="304800" y="2514600"/>
            <a:ext cx="62167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FFFF00"/>
                </a:solidFill>
                <a:effectLst/>
                <a:cs typeface="Times New Roman" pitchFamily="18" charset="0"/>
              </a:rPr>
              <a:t>(1</a:t>
            </a:r>
            <a:r>
              <a:rPr lang="zh-CN" altLang="en-US" sz="3200" dirty="0" smtClean="0">
                <a:solidFill>
                  <a:srgbClr val="FFFF00"/>
                </a:solidFill>
                <a:effectLst/>
                <a:cs typeface="Times New Roman" pitchFamily="18" charset="0"/>
              </a:rPr>
              <a:t>) </a:t>
            </a:r>
            <a:r>
              <a:rPr lang="en-US" altLang="zh-CN" sz="3200" dirty="0" smtClean="0">
                <a:solidFill>
                  <a:srgbClr val="FFFF00"/>
                </a:solidFill>
                <a:effectLst/>
                <a:cs typeface="Times New Roman" pitchFamily="18" charset="0"/>
              </a:rPr>
              <a:t>Get the basic OR-AND function.</a:t>
            </a:r>
            <a:endParaRPr lang="zh-CN" altLang="en-US" sz="3200" dirty="0">
              <a:solidFill>
                <a:srgbClr val="FFFF00"/>
              </a:solidFill>
              <a:effectLst/>
              <a:cs typeface="Times New Roman" pitchFamily="18" charset="0"/>
            </a:endParaRPr>
          </a:p>
        </p:txBody>
      </p:sp>
      <p:graphicFrame>
        <p:nvGraphicFramePr>
          <p:cNvPr id="138324" name="Object 84"/>
          <p:cNvGraphicFramePr>
            <a:graphicFrameLocks noChangeAspect="1"/>
          </p:cNvGraphicFramePr>
          <p:nvPr/>
        </p:nvGraphicFramePr>
        <p:xfrm>
          <a:off x="381000" y="3429000"/>
          <a:ext cx="6953250" cy="646113"/>
        </p:xfrm>
        <a:graphic>
          <a:graphicData uri="http://schemas.openxmlformats.org/presentationml/2006/ole">
            <p:oleObj spid="_x0000_s65738" name="Equation" r:id="rId6" imgW="4357080" imgH="406440" progId="Equation.3">
              <p:embed/>
            </p:oleObj>
          </a:graphicData>
        </a:graphic>
      </p:graphicFrame>
      <p:graphicFrame>
        <p:nvGraphicFramePr>
          <p:cNvPr id="138325" name="Object 85"/>
          <p:cNvGraphicFramePr>
            <a:graphicFrameLocks noChangeAspect="1"/>
          </p:cNvGraphicFramePr>
          <p:nvPr/>
        </p:nvGraphicFramePr>
        <p:xfrm>
          <a:off x="381000" y="4267200"/>
          <a:ext cx="3636963" cy="585788"/>
        </p:xfrm>
        <a:graphic>
          <a:graphicData uri="http://schemas.openxmlformats.org/presentationml/2006/ole">
            <p:oleObj spid="_x0000_s65739" name="Equation" r:id="rId7" imgW="2261160" imgH="355680" progId="Equation.3">
              <p:embed/>
            </p:oleObj>
          </a:graphicData>
        </a:graphic>
      </p:graphicFrame>
      <p:graphicFrame>
        <p:nvGraphicFramePr>
          <p:cNvPr id="138328" name="Object 88"/>
          <p:cNvGraphicFramePr>
            <a:graphicFrameLocks noChangeAspect="1"/>
          </p:cNvGraphicFramePr>
          <p:nvPr/>
        </p:nvGraphicFramePr>
        <p:xfrm>
          <a:off x="394845" y="4991112"/>
          <a:ext cx="7677617" cy="701663"/>
        </p:xfrm>
        <a:graphic>
          <a:graphicData uri="http://schemas.openxmlformats.org/presentationml/2006/ole">
            <p:oleObj spid="_x0000_s65740" name="Equation" r:id="rId8" imgW="3009600" imgH="266400" progId="Equation.DSMT4">
              <p:embed/>
            </p:oleObj>
          </a:graphicData>
        </a:graphic>
      </p:graphicFrame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58</a:t>
            </a:fld>
            <a:endParaRPr lang="en-US" altLang="zh-CN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38175" y="6089923"/>
            <a:ext cx="6526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A+BC=(A+B)</a:t>
            </a:r>
            <a:r>
              <a:rPr lang="en-US" altLang="zh-CN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·</a:t>
            </a:r>
            <a:r>
              <a:rPr lang="en-US" altLang="zh-CN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(A+C</a:t>
            </a:r>
            <a:r>
              <a:rPr lang="en-US" altLang="zh-CN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)</a:t>
            </a:r>
            <a:endParaRPr lang="zh-CN" alt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11960" y="609329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dirty="0" smtClean="0">
                <a:solidFill>
                  <a:schemeClr val="tx2"/>
                </a:solidFill>
              </a:rPr>
              <a:t>distributive law of addition</a:t>
            </a:r>
            <a:endParaRPr lang="zh-CN" altLang="en-US" sz="2800" dirty="0">
              <a:solidFill>
                <a:schemeClr val="tx2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125253" y="6093296"/>
            <a:ext cx="2870683" cy="559735"/>
            <a:chOff x="1125253" y="6093296"/>
            <a:chExt cx="2870683" cy="559735"/>
          </a:xfrm>
        </p:grpSpPr>
        <p:sp>
          <p:nvSpPr>
            <p:cNvPr id="12" name="椭圆 11"/>
            <p:cNvSpPr/>
            <p:nvPr/>
          </p:nvSpPr>
          <p:spPr bwMode="auto">
            <a:xfrm>
              <a:off x="1125253" y="6125954"/>
              <a:ext cx="504056" cy="504056"/>
            </a:xfrm>
            <a:prstGeom prst="ellipse">
              <a:avLst/>
            </a:prstGeom>
            <a:solidFill>
              <a:srgbClr val="FFFF66">
                <a:alpha val="50000"/>
              </a:srgbClr>
            </a:solidFill>
            <a:ln w="25400"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2339752" y="6148975"/>
              <a:ext cx="504056" cy="504056"/>
            </a:xfrm>
            <a:prstGeom prst="ellipse">
              <a:avLst/>
            </a:prstGeom>
            <a:solidFill>
              <a:srgbClr val="FFFF66">
                <a:alpha val="50000"/>
              </a:srgbClr>
            </a:solidFill>
            <a:ln w="25400"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3491880" y="6093296"/>
              <a:ext cx="504056" cy="504056"/>
            </a:xfrm>
            <a:prstGeom prst="ellipse">
              <a:avLst/>
            </a:prstGeom>
            <a:solidFill>
              <a:srgbClr val="FFFF66">
                <a:alpha val="50000"/>
              </a:srgbClr>
            </a:solidFill>
            <a:ln w="25400"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338227" y="4244109"/>
            <a:ext cx="4718960" cy="1417139"/>
            <a:chOff x="3338227" y="4244109"/>
            <a:chExt cx="4718960" cy="1417139"/>
          </a:xfrm>
        </p:grpSpPr>
        <p:sp>
          <p:nvSpPr>
            <p:cNvPr id="16" name="椭圆 15"/>
            <p:cNvSpPr>
              <a:spLocks noChangeAspect="1"/>
            </p:cNvSpPr>
            <p:nvPr/>
          </p:nvSpPr>
          <p:spPr bwMode="auto">
            <a:xfrm>
              <a:off x="3338227" y="4244109"/>
              <a:ext cx="604867" cy="604867"/>
            </a:xfrm>
            <a:prstGeom prst="ellipse">
              <a:avLst/>
            </a:prstGeom>
            <a:solidFill>
              <a:srgbClr val="FFFF66">
                <a:alpha val="50000"/>
              </a:srgbClr>
            </a:solidFill>
            <a:ln w="25400"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17" name="椭圆 16"/>
            <p:cNvSpPr>
              <a:spLocks noChangeAspect="1"/>
            </p:cNvSpPr>
            <p:nvPr/>
          </p:nvSpPr>
          <p:spPr bwMode="auto">
            <a:xfrm>
              <a:off x="3874941" y="5036197"/>
              <a:ext cx="604867" cy="604867"/>
            </a:xfrm>
            <a:prstGeom prst="ellipse">
              <a:avLst/>
            </a:prstGeom>
            <a:solidFill>
              <a:srgbClr val="FFFF66">
                <a:alpha val="50000"/>
              </a:srgbClr>
            </a:solidFill>
            <a:ln w="25400"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18" name="椭圆 17"/>
            <p:cNvSpPr>
              <a:spLocks noChangeAspect="1"/>
            </p:cNvSpPr>
            <p:nvPr/>
          </p:nvSpPr>
          <p:spPr bwMode="auto">
            <a:xfrm>
              <a:off x="7452320" y="5056381"/>
              <a:ext cx="604867" cy="604867"/>
            </a:xfrm>
            <a:prstGeom prst="ellipse">
              <a:avLst/>
            </a:prstGeom>
            <a:solidFill>
              <a:srgbClr val="FFFF66">
                <a:alpha val="50000"/>
              </a:srgbClr>
            </a:solidFill>
            <a:ln w="25400"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8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8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  <p:bldP spid="1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537" name="Group 49"/>
          <p:cNvGrpSpPr>
            <a:grpSpLocks/>
          </p:cNvGrpSpPr>
          <p:nvPr/>
        </p:nvGrpSpPr>
        <p:grpSpPr bwMode="auto">
          <a:xfrm>
            <a:off x="457200" y="2286000"/>
            <a:ext cx="8186738" cy="1577975"/>
            <a:chOff x="288" y="1440"/>
            <a:chExt cx="5157" cy="994"/>
          </a:xfrm>
        </p:grpSpPr>
        <p:graphicFrame>
          <p:nvGraphicFramePr>
            <p:cNvPr id="66566" name="Object 44"/>
            <p:cNvGraphicFramePr>
              <a:graphicFrameLocks noChangeAspect="1"/>
            </p:cNvGraphicFramePr>
            <p:nvPr/>
          </p:nvGraphicFramePr>
          <p:xfrm>
            <a:off x="304" y="2025"/>
            <a:ext cx="5141" cy="409"/>
          </p:xfrm>
          <a:graphic>
            <a:graphicData uri="http://schemas.openxmlformats.org/presentationml/2006/ole">
              <p:oleObj spid="_x0000_s66709" name="Equation" r:id="rId4" imgW="3454200" imgH="266400" progId="Equation.DSMT4">
                <p:embed/>
              </p:oleObj>
            </a:graphicData>
          </a:graphic>
        </p:graphicFrame>
        <p:graphicFrame>
          <p:nvGraphicFramePr>
            <p:cNvPr id="66567" name="Object 48"/>
            <p:cNvGraphicFramePr>
              <a:graphicFrameLocks noChangeAspect="1"/>
            </p:cNvGraphicFramePr>
            <p:nvPr/>
          </p:nvGraphicFramePr>
          <p:xfrm>
            <a:off x="288" y="1440"/>
            <a:ext cx="4299" cy="369"/>
          </p:xfrm>
          <a:graphic>
            <a:graphicData uri="http://schemas.openxmlformats.org/presentationml/2006/ole">
              <p:oleObj spid="_x0000_s66710" name="Equation" r:id="rId5" imgW="4280760" imgH="355680" progId="Equation.3">
                <p:embed/>
              </p:oleObj>
            </a:graphicData>
          </a:graphic>
        </p:graphicFrame>
      </p:grpSp>
      <p:graphicFrame>
        <p:nvGraphicFramePr>
          <p:cNvPr id="191538" name="Object 50"/>
          <p:cNvGraphicFramePr>
            <a:graphicFrameLocks noChangeAspect="1"/>
          </p:cNvGraphicFramePr>
          <p:nvPr/>
        </p:nvGraphicFramePr>
        <p:xfrm>
          <a:off x="500034" y="4214818"/>
          <a:ext cx="5929354" cy="694905"/>
        </p:xfrm>
        <a:graphic>
          <a:graphicData uri="http://schemas.openxmlformats.org/presentationml/2006/ole">
            <p:oleObj spid="_x0000_s66711" name="Equation" r:id="rId6" imgW="2336760" imgH="266400" progId="Equation.DSMT4">
              <p:embed/>
            </p:oleObj>
          </a:graphicData>
        </a:graphic>
      </p:graphicFrame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59</a:t>
            </a:fld>
            <a:endParaRPr lang="en-US" altLang="zh-CN"/>
          </a:p>
        </p:txBody>
      </p:sp>
      <p:sp>
        <p:nvSpPr>
          <p:cNvPr id="10" name="矩形 9"/>
          <p:cNvSpPr/>
          <p:nvPr/>
        </p:nvSpPr>
        <p:spPr>
          <a:xfrm>
            <a:off x="7500958" y="414338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 bwMode="auto">
          <a:xfrm>
            <a:off x="6715140" y="4000504"/>
            <a:ext cx="1857388" cy="1588"/>
          </a:xfrm>
          <a:prstGeom prst="line">
            <a:avLst/>
          </a:prstGeom>
          <a:noFill/>
          <a:ln w="25400">
            <a:solidFill>
              <a:srgbClr val="FFFF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39552" y="689323"/>
            <a:ext cx="6526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A+BC=(A+B)</a:t>
            </a:r>
            <a:r>
              <a:rPr lang="en-US" altLang="zh-CN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·</a:t>
            </a:r>
            <a:r>
              <a:rPr lang="en-US" altLang="zh-CN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(A+C</a:t>
            </a:r>
            <a:r>
              <a:rPr lang="en-US" altLang="zh-CN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)</a:t>
            </a:r>
            <a:endParaRPr lang="zh-CN" alt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13337" y="69269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dirty="0" smtClean="0">
                <a:solidFill>
                  <a:schemeClr val="tx2"/>
                </a:solidFill>
              </a:rPr>
              <a:t>distributive law of addition</a:t>
            </a:r>
            <a:endParaRPr lang="zh-CN" altLang="en-US" sz="2800" dirty="0">
              <a:solidFill>
                <a:schemeClr val="tx2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010950" y="692696"/>
            <a:ext cx="2870683" cy="559735"/>
            <a:chOff x="1010950" y="692696"/>
            <a:chExt cx="2870683" cy="559735"/>
          </a:xfrm>
        </p:grpSpPr>
        <p:sp>
          <p:nvSpPr>
            <p:cNvPr id="12" name="椭圆 11"/>
            <p:cNvSpPr/>
            <p:nvPr/>
          </p:nvSpPr>
          <p:spPr bwMode="auto">
            <a:xfrm>
              <a:off x="1010950" y="725354"/>
              <a:ext cx="504056" cy="504056"/>
            </a:xfrm>
            <a:prstGeom prst="ellipse">
              <a:avLst/>
            </a:prstGeom>
            <a:solidFill>
              <a:srgbClr val="FFFF66">
                <a:alpha val="50000"/>
              </a:srgbClr>
            </a:solidFill>
            <a:ln w="25400"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2225449" y="748375"/>
              <a:ext cx="504056" cy="504056"/>
            </a:xfrm>
            <a:prstGeom prst="ellipse">
              <a:avLst/>
            </a:prstGeom>
            <a:solidFill>
              <a:srgbClr val="FFFF66">
                <a:alpha val="50000"/>
              </a:srgbClr>
            </a:solidFill>
            <a:ln w="25400"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3377577" y="692696"/>
              <a:ext cx="504056" cy="504056"/>
            </a:xfrm>
            <a:prstGeom prst="ellipse">
              <a:avLst/>
            </a:prstGeom>
            <a:solidFill>
              <a:srgbClr val="FFFF66">
                <a:alpha val="50000"/>
              </a:srgbClr>
            </a:solidFill>
            <a:ln w="25400"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27584" y="2082960"/>
            <a:ext cx="3240360" cy="1922104"/>
            <a:chOff x="827584" y="2082960"/>
            <a:chExt cx="3240360" cy="1922104"/>
          </a:xfrm>
        </p:grpSpPr>
        <p:sp>
          <p:nvSpPr>
            <p:cNvPr id="16" name="椭圆 15"/>
            <p:cNvSpPr>
              <a:spLocks noChangeAspect="1"/>
            </p:cNvSpPr>
            <p:nvPr/>
          </p:nvSpPr>
          <p:spPr bwMode="auto">
            <a:xfrm>
              <a:off x="827584" y="2082960"/>
              <a:ext cx="1224136" cy="908864"/>
            </a:xfrm>
            <a:prstGeom prst="ellipse">
              <a:avLst/>
            </a:prstGeom>
            <a:solidFill>
              <a:srgbClr val="FFFF66">
                <a:alpha val="50000"/>
              </a:srgbClr>
            </a:solidFill>
            <a:ln w="25400"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17" name="椭圆 16"/>
            <p:cNvSpPr>
              <a:spLocks noChangeAspect="1"/>
            </p:cNvSpPr>
            <p:nvPr/>
          </p:nvSpPr>
          <p:spPr bwMode="auto">
            <a:xfrm>
              <a:off x="2051720" y="2088088"/>
              <a:ext cx="1224136" cy="908864"/>
            </a:xfrm>
            <a:prstGeom prst="ellipse">
              <a:avLst/>
            </a:prstGeom>
            <a:solidFill>
              <a:srgbClr val="FFFF66">
                <a:alpha val="50000"/>
              </a:srgbClr>
            </a:solidFill>
            <a:ln w="25400"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18" name="椭圆 17"/>
            <p:cNvSpPr>
              <a:spLocks noChangeAspect="1"/>
            </p:cNvSpPr>
            <p:nvPr/>
          </p:nvSpPr>
          <p:spPr bwMode="auto">
            <a:xfrm>
              <a:off x="899592" y="3096200"/>
              <a:ext cx="1224136" cy="908864"/>
            </a:xfrm>
            <a:prstGeom prst="ellipse">
              <a:avLst/>
            </a:prstGeom>
            <a:solidFill>
              <a:srgbClr val="FFFF66">
                <a:alpha val="50000"/>
              </a:srgbClr>
            </a:solidFill>
            <a:ln w="25400"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19" name="椭圆 18"/>
            <p:cNvSpPr>
              <a:spLocks noChangeAspect="1"/>
            </p:cNvSpPr>
            <p:nvPr/>
          </p:nvSpPr>
          <p:spPr bwMode="auto">
            <a:xfrm>
              <a:off x="2843808" y="3096200"/>
              <a:ext cx="1224136" cy="908864"/>
            </a:xfrm>
            <a:prstGeom prst="ellipse">
              <a:avLst/>
            </a:prstGeom>
            <a:solidFill>
              <a:srgbClr val="FFFF66">
                <a:alpha val="50000"/>
              </a:srgbClr>
            </a:solidFill>
            <a:ln w="25400"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067944" y="2132856"/>
            <a:ext cx="3816424" cy="1872208"/>
            <a:chOff x="4067944" y="2132856"/>
            <a:chExt cx="3816424" cy="1872208"/>
          </a:xfrm>
        </p:grpSpPr>
        <p:sp>
          <p:nvSpPr>
            <p:cNvPr id="20" name="椭圆 19"/>
            <p:cNvSpPr>
              <a:spLocks noChangeAspect="1"/>
            </p:cNvSpPr>
            <p:nvPr/>
          </p:nvSpPr>
          <p:spPr bwMode="auto">
            <a:xfrm>
              <a:off x="4067944" y="2132856"/>
              <a:ext cx="1224136" cy="908864"/>
            </a:xfrm>
            <a:prstGeom prst="ellipse">
              <a:avLst/>
            </a:prstGeom>
            <a:solidFill>
              <a:schemeClr val="bg1">
                <a:lumMod val="20000"/>
                <a:lumOff val="80000"/>
                <a:alpha val="50000"/>
              </a:schemeClr>
            </a:solidFill>
            <a:ln w="25400"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 bwMode="auto">
            <a:xfrm>
              <a:off x="5292080" y="2137984"/>
              <a:ext cx="1224136" cy="908864"/>
            </a:xfrm>
            <a:prstGeom prst="ellipse">
              <a:avLst/>
            </a:prstGeom>
            <a:solidFill>
              <a:schemeClr val="bg1">
                <a:lumMod val="20000"/>
                <a:lumOff val="80000"/>
                <a:alpha val="50000"/>
              </a:schemeClr>
            </a:solidFill>
            <a:ln w="25400"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22" name="椭圆 21"/>
            <p:cNvSpPr>
              <a:spLocks noChangeAspect="1"/>
            </p:cNvSpPr>
            <p:nvPr/>
          </p:nvSpPr>
          <p:spPr bwMode="auto">
            <a:xfrm>
              <a:off x="4716016" y="3096200"/>
              <a:ext cx="1224136" cy="908864"/>
            </a:xfrm>
            <a:prstGeom prst="ellipse">
              <a:avLst/>
            </a:prstGeom>
            <a:solidFill>
              <a:schemeClr val="bg1">
                <a:lumMod val="20000"/>
                <a:lumOff val="80000"/>
                <a:alpha val="50000"/>
              </a:schemeClr>
            </a:solidFill>
            <a:ln w="25400"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 bwMode="auto">
            <a:xfrm>
              <a:off x="6660232" y="3068960"/>
              <a:ext cx="1224136" cy="908864"/>
            </a:xfrm>
            <a:prstGeom prst="ellipse">
              <a:avLst/>
            </a:prstGeom>
            <a:solidFill>
              <a:schemeClr val="bg1">
                <a:lumMod val="20000"/>
                <a:lumOff val="80000"/>
                <a:alpha val="50000"/>
              </a:schemeClr>
            </a:solidFill>
            <a:ln w="25400"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5181600" y="3124200"/>
            <a:ext cx="2286000" cy="3463926"/>
            <a:chOff x="3600" y="1920"/>
            <a:chExt cx="1440" cy="2182"/>
          </a:xfrm>
        </p:grpSpPr>
        <p:sp>
          <p:nvSpPr>
            <p:cNvPr id="101384" name="Line 8"/>
            <p:cNvSpPr>
              <a:spLocks noChangeShapeType="1"/>
            </p:cNvSpPr>
            <p:nvPr/>
          </p:nvSpPr>
          <p:spPr bwMode="auto">
            <a:xfrm>
              <a:off x="3600" y="2688"/>
              <a:ext cx="14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>
                <a:cs typeface="Times New Roman" pitchFamily="18" charset="0"/>
              </a:endParaRPr>
            </a:p>
          </p:txBody>
        </p:sp>
        <p:sp>
          <p:nvSpPr>
            <p:cNvPr id="101385" name="Line 9"/>
            <p:cNvSpPr>
              <a:spLocks noChangeShapeType="1"/>
            </p:cNvSpPr>
            <p:nvPr/>
          </p:nvSpPr>
          <p:spPr bwMode="auto">
            <a:xfrm>
              <a:off x="4560" y="2400"/>
              <a:ext cx="0" cy="16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>
                <a:cs typeface="Times New Roman" pitchFamily="18" charset="0"/>
              </a:endParaRPr>
            </a:p>
          </p:txBody>
        </p:sp>
        <p:sp>
          <p:nvSpPr>
            <p:cNvPr id="15407" name="Rectangle 11"/>
            <p:cNvSpPr>
              <a:spLocks noChangeArrowheads="1"/>
            </p:cNvSpPr>
            <p:nvPr/>
          </p:nvSpPr>
          <p:spPr bwMode="auto">
            <a:xfrm>
              <a:off x="3696" y="3734"/>
              <a:ext cx="121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zh-CN" altLang="en-US" sz="3200" dirty="0">
                  <a:cs typeface="Times New Roman" pitchFamily="18" charset="0"/>
                </a:rPr>
                <a:t> 1  </a:t>
              </a:r>
              <a:r>
                <a:rPr lang="zh-CN" altLang="en-US" sz="3200" dirty="0" smtClean="0">
                  <a:cs typeface="Times New Roman" pitchFamily="18" charset="0"/>
                </a:rPr>
                <a:t>  </a:t>
              </a:r>
              <a:r>
                <a:rPr lang="zh-CN" altLang="en-US" sz="3200" dirty="0">
                  <a:cs typeface="Times New Roman" pitchFamily="18" charset="0"/>
                </a:rPr>
                <a:t>1 </a:t>
              </a:r>
              <a:r>
                <a:rPr lang="zh-CN" altLang="en-US" sz="3200" dirty="0" smtClean="0">
                  <a:cs typeface="Times New Roman" pitchFamily="18" charset="0"/>
                </a:rPr>
                <a:t>     </a:t>
              </a:r>
              <a:r>
                <a:rPr lang="en-US" altLang="zh-CN" sz="3200" dirty="0">
                  <a:cs typeface="Times New Roman" pitchFamily="18" charset="0"/>
                </a:rPr>
                <a:t>1</a:t>
              </a:r>
              <a:endParaRPr lang="zh-CN" altLang="en-US" sz="3200" dirty="0">
                <a:cs typeface="Times New Roman" pitchFamily="18" charset="0"/>
              </a:endParaRPr>
            </a:p>
          </p:txBody>
        </p:sp>
        <p:sp>
          <p:nvSpPr>
            <p:cNvPr id="15408" name="Rectangle 12"/>
            <p:cNvSpPr>
              <a:spLocks noChangeArrowheads="1"/>
            </p:cNvSpPr>
            <p:nvPr/>
          </p:nvSpPr>
          <p:spPr bwMode="auto">
            <a:xfrm>
              <a:off x="3696" y="3398"/>
              <a:ext cx="121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 dirty="0">
                  <a:cs typeface="Times New Roman" pitchFamily="18" charset="0"/>
                </a:rPr>
                <a:t> 1  </a:t>
              </a:r>
              <a:r>
                <a:rPr lang="zh-CN" altLang="en-US" sz="3200" dirty="0" smtClean="0">
                  <a:cs typeface="Times New Roman" pitchFamily="18" charset="0"/>
                </a:rPr>
                <a:t>  </a:t>
              </a:r>
              <a:r>
                <a:rPr lang="zh-CN" altLang="en-US" sz="3200" dirty="0">
                  <a:cs typeface="Times New Roman" pitchFamily="18" charset="0"/>
                </a:rPr>
                <a:t>0 </a:t>
              </a:r>
              <a:r>
                <a:rPr lang="zh-CN" altLang="en-US" sz="3200" dirty="0" smtClean="0">
                  <a:cs typeface="Times New Roman" pitchFamily="18" charset="0"/>
                </a:rPr>
                <a:t>     </a:t>
              </a:r>
              <a:r>
                <a:rPr lang="en-US" altLang="zh-CN" sz="3200" dirty="0" smtClean="0">
                  <a:cs typeface="Times New Roman" pitchFamily="18" charset="0"/>
                </a:rPr>
                <a:t>1</a:t>
              </a:r>
              <a:endParaRPr lang="zh-CN" altLang="en-US" sz="3200" dirty="0">
                <a:cs typeface="Times New Roman" pitchFamily="18" charset="0"/>
              </a:endParaRPr>
            </a:p>
          </p:txBody>
        </p:sp>
        <p:sp>
          <p:nvSpPr>
            <p:cNvPr id="15409" name="Rectangle 13"/>
            <p:cNvSpPr>
              <a:spLocks noChangeArrowheads="1"/>
            </p:cNvSpPr>
            <p:nvPr/>
          </p:nvSpPr>
          <p:spPr bwMode="auto">
            <a:xfrm>
              <a:off x="3696" y="3014"/>
              <a:ext cx="121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cs typeface="Times New Roman" pitchFamily="18" charset="0"/>
                </a:rPr>
                <a:t> 0   </a:t>
              </a:r>
              <a:r>
                <a:rPr lang="en-US" altLang="zh-CN" sz="3200" dirty="0" smtClean="0">
                  <a:cs typeface="Times New Roman" pitchFamily="18" charset="0"/>
                </a:rPr>
                <a:t> 1      1</a:t>
              </a:r>
              <a:endParaRPr lang="zh-CN" altLang="en-US" sz="3200" dirty="0">
                <a:cs typeface="Times New Roman" pitchFamily="18" charset="0"/>
              </a:endParaRPr>
            </a:p>
          </p:txBody>
        </p:sp>
        <p:sp>
          <p:nvSpPr>
            <p:cNvPr id="15410" name="Rectangle 14"/>
            <p:cNvSpPr>
              <a:spLocks noChangeArrowheads="1"/>
            </p:cNvSpPr>
            <p:nvPr/>
          </p:nvSpPr>
          <p:spPr bwMode="auto">
            <a:xfrm>
              <a:off x="3696" y="2726"/>
              <a:ext cx="121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 dirty="0">
                  <a:cs typeface="Times New Roman" pitchFamily="18" charset="0"/>
                </a:rPr>
                <a:t> 0   </a:t>
              </a:r>
              <a:r>
                <a:rPr lang="zh-CN" altLang="en-US" sz="3200" dirty="0" smtClean="0">
                  <a:cs typeface="Times New Roman" pitchFamily="18" charset="0"/>
                </a:rPr>
                <a:t> 0      0</a:t>
              </a:r>
              <a:endParaRPr lang="zh-CN" altLang="en-US" sz="3200" dirty="0">
                <a:cs typeface="Times New Roman" pitchFamily="18" charset="0"/>
              </a:endParaRPr>
            </a:p>
          </p:txBody>
        </p:sp>
        <p:sp>
          <p:nvSpPr>
            <p:cNvPr id="15411" name="Rectangle 15"/>
            <p:cNvSpPr>
              <a:spLocks noChangeArrowheads="1"/>
            </p:cNvSpPr>
            <p:nvPr/>
          </p:nvSpPr>
          <p:spPr bwMode="auto">
            <a:xfrm>
              <a:off x="3696" y="2352"/>
              <a:ext cx="123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cs typeface="Times New Roman" pitchFamily="18" charset="0"/>
                </a:rPr>
                <a:t> A   </a:t>
              </a:r>
              <a:r>
                <a:rPr lang="en-US" altLang="zh-CN" sz="3200" dirty="0" smtClean="0">
                  <a:cs typeface="Times New Roman" pitchFamily="18" charset="0"/>
                </a:rPr>
                <a:t> B     F</a:t>
              </a:r>
              <a:endParaRPr lang="zh-CN" altLang="en-US" sz="3200" dirty="0">
                <a:cs typeface="Times New Roman" pitchFamily="18" charset="0"/>
              </a:endParaRPr>
            </a:p>
          </p:txBody>
        </p:sp>
        <p:sp>
          <p:nvSpPr>
            <p:cNvPr id="15412" name="Rectangle 16"/>
            <p:cNvSpPr>
              <a:spLocks noChangeArrowheads="1"/>
            </p:cNvSpPr>
            <p:nvPr/>
          </p:nvSpPr>
          <p:spPr bwMode="auto">
            <a:xfrm>
              <a:off x="3715" y="1920"/>
              <a:ext cx="131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 smtClean="0">
                  <a:cs typeface="Times New Roman" pitchFamily="18" charset="0"/>
                </a:rPr>
                <a:t>Truth Table</a:t>
              </a:r>
              <a:endParaRPr lang="zh-CN" altLang="en-US" sz="3200" dirty="0" smtClean="0">
                <a:cs typeface="Times New Roman" pitchFamily="18" charset="0"/>
              </a:endParaRPr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1187450" y="3200400"/>
            <a:ext cx="2644775" cy="3441701"/>
            <a:chOff x="748" y="2016"/>
            <a:chExt cx="1666" cy="2168"/>
          </a:xfrm>
        </p:grpSpPr>
        <p:sp>
          <p:nvSpPr>
            <p:cNvPr id="101380" name="Line 4"/>
            <p:cNvSpPr>
              <a:spLocks noChangeShapeType="1"/>
            </p:cNvSpPr>
            <p:nvPr/>
          </p:nvSpPr>
          <p:spPr bwMode="auto">
            <a:xfrm>
              <a:off x="912" y="2784"/>
              <a:ext cx="13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>
                <a:cs typeface="Times New Roman" pitchFamily="18" charset="0"/>
              </a:endParaRPr>
            </a:p>
          </p:txBody>
        </p:sp>
        <p:sp>
          <p:nvSpPr>
            <p:cNvPr id="101381" name="Line 5"/>
            <p:cNvSpPr>
              <a:spLocks noChangeShapeType="1"/>
            </p:cNvSpPr>
            <p:nvPr/>
          </p:nvSpPr>
          <p:spPr bwMode="auto">
            <a:xfrm>
              <a:off x="1776" y="2448"/>
              <a:ext cx="0" cy="17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>
                <a:cs typeface="Times New Roman" pitchFamily="18" charset="0"/>
              </a:endParaRPr>
            </a:p>
          </p:txBody>
        </p:sp>
        <p:sp>
          <p:nvSpPr>
            <p:cNvPr id="101394" name="Rectangle 18"/>
            <p:cNvSpPr>
              <a:spLocks noChangeArrowheads="1"/>
            </p:cNvSpPr>
            <p:nvPr/>
          </p:nvSpPr>
          <p:spPr bwMode="auto">
            <a:xfrm>
              <a:off x="1824" y="3456"/>
              <a:ext cx="3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on</a:t>
              </a:r>
              <a:endParaRPr lang="zh-CN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101395" name="Rectangle 19"/>
            <p:cNvSpPr>
              <a:spLocks noChangeArrowheads="1"/>
            </p:cNvSpPr>
            <p:nvPr/>
          </p:nvSpPr>
          <p:spPr bwMode="auto">
            <a:xfrm>
              <a:off x="1824" y="3120"/>
              <a:ext cx="3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on</a:t>
              </a:r>
              <a:endParaRPr lang="zh-CN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101396" name="Rectangle 20"/>
            <p:cNvSpPr>
              <a:spLocks noChangeArrowheads="1"/>
            </p:cNvSpPr>
            <p:nvPr/>
          </p:nvSpPr>
          <p:spPr bwMode="auto">
            <a:xfrm>
              <a:off x="1824" y="3792"/>
              <a:ext cx="3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on</a:t>
              </a:r>
              <a:endParaRPr lang="zh-CN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101397" name="Rectangle 21"/>
            <p:cNvSpPr>
              <a:spLocks noChangeArrowheads="1"/>
            </p:cNvSpPr>
            <p:nvPr/>
          </p:nvSpPr>
          <p:spPr bwMode="auto">
            <a:xfrm>
              <a:off x="748" y="2016"/>
              <a:ext cx="166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dirty="0" smtClean="0">
                  <a:cs typeface="Times New Roman" pitchFamily="18" charset="0"/>
                </a:rPr>
                <a:t>Function Table</a:t>
              </a:r>
              <a:endPara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101398" name="Rectangle 22"/>
            <p:cNvSpPr>
              <a:spLocks noChangeArrowheads="1"/>
            </p:cNvSpPr>
            <p:nvPr/>
          </p:nvSpPr>
          <p:spPr bwMode="auto">
            <a:xfrm>
              <a:off x="816" y="2376"/>
              <a:ext cx="136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 A   B  </a:t>
              </a:r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      </a:t>
              </a:r>
              <a:r>
                <a:rPr lang="en-US" altLang="zh-CN" sz="32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F</a:t>
              </a:r>
              <a:endPara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101399" name="Rectangle 23"/>
            <p:cNvSpPr>
              <a:spLocks noChangeArrowheads="1"/>
            </p:cNvSpPr>
            <p:nvPr/>
          </p:nvSpPr>
          <p:spPr bwMode="auto">
            <a:xfrm>
              <a:off x="864" y="2808"/>
              <a:ext cx="83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off</a:t>
              </a:r>
              <a:r>
                <a:rPr lang="zh-CN" altLang="en-US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  </a:t>
              </a:r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off</a:t>
              </a:r>
              <a:endPara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101400" name="Rectangle 24"/>
            <p:cNvSpPr>
              <a:spLocks noChangeArrowheads="1"/>
            </p:cNvSpPr>
            <p:nvPr/>
          </p:nvSpPr>
          <p:spPr bwMode="auto">
            <a:xfrm>
              <a:off x="864" y="3144"/>
              <a:ext cx="80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off</a:t>
              </a:r>
              <a:r>
                <a:rPr lang="zh-CN" altLang="en-US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  </a:t>
              </a:r>
              <a:r>
                <a:rPr lang="en-US" altLang="zh-CN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on</a:t>
              </a:r>
              <a:endParaRPr lang="zh-CN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101401" name="Rectangle 25"/>
            <p:cNvSpPr>
              <a:spLocks noChangeArrowheads="1"/>
            </p:cNvSpPr>
            <p:nvPr/>
          </p:nvSpPr>
          <p:spPr bwMode="auto">
            <a:xfrm>
              <a:off x="864" y="3480"/>
              <a:ext cx="80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altLang="zh-CN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on</a:t>
              </a:r>
              <a:r>
                <a:rPr lang="zh-CN" altLang="en-US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  </a:t>
              </a:r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off</a:t>
              </a:r>
              <a:endPara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101402" name="Rectangle 26"/>
            <p:cNvSpPr>
              <a:spLocks noChangeArrowheads="1"/>
            </p:cNvSpPr>
            <p:nvPr/>
          </p:nvSpPr>
          <p:spPr bwMode="auto">
            <a:xfrm>
              <a:off x="864" y="3816"/>
              <a:ext cx="76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on</a:t>
              </a:r>
              <a:r>
                <a:rPr lang="zh-CN" altLang="en-US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  </a:t>
              </a:r>
              <a:r>
                <a:rPr lang="en-US" altLang="zh-CN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on</a:t>
              </a:r>
              <a:endParaRPr lang="zh-CN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101403" name="Rectangle 27"/>
            <p:cNvSpPr>
              <a:spLocks noChangeArrowheads="1"/>
            </p:cNvSpPr>
            <p:nvPr/>
          </p:nvSpPr>
          <p:spPr bwMode="auto">
            <a:xfrm>
              <a:off x="1824" y="2784"/>
              <a:ext cx="41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off</a:t>
              </a:r>
              <a:endPara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endParaRPr>
            </a:p>
          </p:txBody>
        </p:sp>
      </p:grpSp>
      <p:sp>
        <p:nvSpPr>
          <p:cNvPr id="101404" name="Line 28"/>
          <p:cNvSpPr>
            <a:spLocks noChangeShapeType="1"/>
          </p:cNvSpPr>
          <p:nvPr/>
        </p:nvSpPr>
        <p:spPr bwMode="auto">
          <a:xfrm>
            <a:off x="3124200" y="1256928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1405" name="Line 29"/>
          <p:cNvSpPr>
            <a:spLocks noChangeShapeType="1"/>
          </p:cNvSpPr>
          <p:nvPr/>
        </p:nvSpPr>
        <p:spPr bwMode="auto">
          <a:xfrm>
            <a:off x="2895600" y="1790328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1406" name="Line 30"/>
          <p:cNvSpPr>
            <a:spLocks noChangeShapeType="1"/>
          </p:cNvSpPr>
          <p:nvPr/>
        </p:nvSpPr>
        <p:spPr bwMode="auto">
          <a:xfrm>
            <a:off x="2971800" y="194272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1407" name="Line 31"/>
          <p:cNvSpPr>
            <a:spLocks noChangeShapeType="1"/>
          </p:cNvSpPr>
          <p:nvPr/>
        </p:nvSpPr>
        <p:spPr bwMode="auto">
          <a:xfrm>
            <a:off x="3124200" y="1942728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1408" name="Line 32"/>
          <p:cNvSpPr>
            <a:spLocks noChangeShapeType="1"/>
          </p:cNvSpPr>
          <p:nvPr/>
        </p:nvSpPr>
        <p:spPr bwMode="auto">
          <a:xfrm>
            <a:off x="3124200" y="1256928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1409" name="Line 33"/>
          <p:cNvSpPr>
            <a:spLocks noChangeShapeType="1"/>
          </p:cNvSpPr>
          <p:nvPr/>
        </p:nvSpPr>
        <p:spPr bwMode="auto">
          <a:xfrm>
            <a:off x="5029200" y="1256928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1410" name="Line 34"/>
          <p:cNvSpPr>
            <a:spLocks noChangeShapeType="1"/>
          </p:cNvSpPr>
          <p:nvPr/>
        </p:nvSpPr>
        <p:spPr bwMode="auto">
          <a:xfrm>
            <a:off x="5486400" y="1256928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1411" name="Oval 35"/>
          <p:cNvSpPr>
            <a:spLocks noChangeArrowheads="1"/>
          </p:cNvSpPr>
          <p:nvPr/>
        </p:nvSpPr>
        <p:spPr bwMode="auto">
          <a:xfrm>
            <a:off x="5181600" y="1790328"/>
            <a:ext cx="609600" cy="457200"/>
          </a:xfrm>
          <a:prstGeom prst="ellips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1412" name="Line 36"/>
          <p:cNvSpPr>
            <a:spLocks noChangeShapeType="1"/>
          </p:cNvSpPr>
          <p:nvPr/>
        </p:nvSpPr>
        <p:spPr bwMode="auto">
          <a:xfrm>
            <a:off x="5486400" y="2247528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1413" name="Line 37"/>
          <p:cNvSpPr>
            <a:spLocks noChangeShapeType="1"/>
          </p:cNvSpPr>
          <p:nvPr/>
        </p:nvSpPr>
        <p:spPr bwMode="auto">
          <a:xfrm>
            <a:off x="3124200" y="2780928"/>
            <a:ext cx="23622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1414" name="Line 38"/>
          <p:cNvSpPr>
            <a:spLocks noChangeShapeType="1"/>
          </p:cNvSpPr>
          <p:nvPr/>
        </p:nvSpPr>
        <p:spPr bwMode="auto">
          <a:xfrm>
            <a:off x="5486400" y="2247528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1415" name="Line 39"/>
          <p:cNvSpPr>
            <a:spLocks noChangeShapeType="1"/>
          </p:cNvSpPr>
          <p:nvPr/>
        </p:nvSpPr>
        <p:spPr bwMode="auto">
          <a:xfrm flipV="1">
            <a:off x="5257800" y="1866528"/>
            <a:ext cx="457200" cy="3048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1416" name="Line 40"/>
          <p:cNvSpPr>
            <a:spLocks noChangeShapeType="1"/>
          </p:cNvSpPr>
          <p:nvPr/>
        </p:nvSpPr>
        <p:spPr bwMode="auto">
          <a:xfrm>
            <a:off x="5334000" y="1866528"/>
            <a:ext cx="304800" cy="3048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377" name="Rectangle 41"/>
          <p:cNvSpPr>
            <a:spLocks noChangeArrowheads="1"/>
          </p:cNvSpPr>
          <p:nvPr/>
        </p:nvSpPr>
        <p:spPr bwMode="auto">
          <a:xfrm>
            <a:off x="5840413" y="1622053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 sz="3200">
                <a:effectLst/>
                <a:latin typeface="黑体" pitchFamily="49" charset="-122"/>
              </a:rPr>
              <a:t>F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101418" name="Line 42"/>
          <p:cNvSpPr>
            <a:spLocks noChangeShapeType="1"/>
          </p:cNvSpPr>
          <p:nvPr/>
        </p:nvSpPr>
        <p:spPr bwMode="auto">
          <a:xfrm>
            <a:off x="3886200" y="875928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1419" name="Line 43"/>
          <p:cNvSpPr>
            <a:spLocks noChangeShapeType="1"/>
          </p:cNvSpPr>
          <p:nvPr/>
        </p:nvSpPr>
        <p:spPr bwMode="auto">
          <a:xfrm>
            <a:off x="3886200" y="87592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1420" name="Line 44"/>
          <p:cNvSpPr>
            <a:spLocks noChangeShapeType="1"/>
          </p:cNvSpPr>
          <p:nvPr/>
        </p:nvSpPr>
        <p:spPr bwMode="auto">
          <a:xfrm>
            <a:off x="3886200" y="163792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1421" name="Line 45"/>
          <p:cNvSpPr>
            <a:spLocks noChangeShapeType="1"/>
          </p:cNvSpPr>
          <p:nvPr/>
        </p:nvSpPr>
        <p:spPr bwMode="auto">
          <a:xfrm flipV="1">
            <a:off x="4191000" y="494928"/>
            <a:ext cx="381000" cy="3810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1422" name="Line 46"/>
          <p:cNvSpPr>
            <a:spLocks noChangeShapeType="1"/>
          </p:cNvSpPr>
          <p:nvPr/>
        </p:nvSpPr>
        <p:spPr bwMode="auto">
          <a:xfrm flipV="1">
            <a:off x="4191000" y="1333128"/>
            <a:ext cx="304800" cy="3048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1423" name="Line 47"/>
          <p:cNvSpPr>
            <a:spLocks noChangeShapeType="1"/>
          </p:cNvSpPr>
          <p:nvPr/>
        </p:nvSpPr>
        <p:spPr bwMode="auto">
          <a:xfrm>
            <a:off x="4953000" y="875928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1424" name="Line 48"/>
          <p:cNvSpPr>
            <a:spLocks noChangeShapeType="1"/>
          </p:cNvSpPr>
          <p:nvPr/>
        </p:nvSpPr>
        <p:spPr bwMode="auto">
          <a:xfrm flipH="1">
            <a:off x="4953000" y="1256928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1425" name="Line 49"/>
          <p:cNvSpPr>
            <a:spLocks noChangeShapeType="1"/>
          </p:cNvSpPr>
          <p:nvPr/>
        </p:nvSpPr>
        <p:spPr bwMode="auto">
          <a:xfrm flipH="1">
            <a:off x="4495800" y="1637928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1426" name="Line 50"/>
          <p:cNvSpPr>
            <a:spLocks noChangeShapeType="1"/>
          </p:cNvSpPr>
          <p:nvPr/>
        </p:nvSpPr>
        <p:spPr bwMode="auto">
          <a:xfrm flipH="1">
            <a:off x="4495800" y="875928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1427" name="Line 51"/>
          <p:cNvSpPr>
            <a:spLocks noChangeShapeType="1"/>
          </p:cNvSpPr>
          <p:nvPr/>
        </p:nvSpPr>
        <p:spPr bwMode="auto">
          <a:xfrm>
            <a:off x="4343400" y="418728"/>
            <a:ext cx="304800" cy="3048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1428" name="Line 52"/>
          <p:cNvSpPr>
            <a:spLocks noChangeShapeType="1"/>
          </p:cNvSpPr>
          <p:nvPr/>
        </p:nvSpPr>
        <p:spPr bwMode="auto">
          <a:xfrm>
            <a:off x="4267200" y="1256928"/>
            <a:ext cx="304800" cy="3048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389" name="Rectangle 53"/>
          <p:cNvSpPr>
            <a:spLocks noChangeArrowheads="1"/>
          </p:cNvSpPr>
          <p:nvPr/>
        </p:nvSpPr>
        <p:spPr bwMode="auto">
          <a:xfrm>
            <a:off x="2438400" y="1496641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chemeClr val="tx2"/>
                </a:solidFill>
                <a:effectLst/>
                <a:latin typeface="黑体" pitchFamily="49" charset="-122"/>
              </a:rPr>
              <a:t> </a:t>
            </a:r>
            <a:r>
              <a:rPr lang="en-US" altLang="zh-CN" sz="3200">
                <a:solidFill>
                  <a:schemeClr val="tx2"/>
                </a:solidFill>
                <a:effectLst/>
                <a:latin typeface="黑体" pitchFamily="49" charset="-122"/>
              </a:rPr>
              <a:t> </a:t>
            </a:r>
            <a:endParaRPr lang="zh-CN" altLang="en-US" sz="3200">
              <a:solidFill>
                <a:schemeClr val="tx2"/>
              </a:solidFill>
              <a:effectLst/>
              <a:latin typeface="黑体" pitchFamily="49" charset="-122"/>
            </a:endParaRPr>
          </a:p>
        </p:txBody>
      </p:sp>
      <p:sp>
        <p:nvSpPr>
          <p:cNvPr id="101430" name="Rectangle 54"/>
          <p:cNvSpPr>
            <a:spLocks noChangeArrowheads="1"/>
          </p:cNvSpPr>
          <p:nvPr/>
        </p:nvSpPr>
        <p:spPr bwMode="auto">
          <a:xfrm>
            <a:off x="2362200" y="1523628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E</a:t>
            </a:r>
          </a:p>
        </p:txBody>
      </p:sp>
      <p:sp>
        <p:nvSpPr>
          <p:cNvPr id="101431" name="Rectangle 55"/>
          <p:cNvSpPr>
            <a:spLocks noChangeArrowheads="1"/>
          </p:cNvSpPr>
          <p:nvPr/>
        </p:nvSpPr>
        <p:spPr bwMode="auto">
          <a:xfrm>
            <a:off x="3810000" y="152028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</a:t>
            </a:r>
          </a:p>
        </p:txBody>
      </p:sp>
      <p:sp>
        <p:nvSpPr>
          <p:cNvPr id="101432" name="Rectangle 56"/>
          <p:cNvSpPr>
            <a:spLocks noChangeArrowheads="1"/>
          </p:cNvSpPr>
          <p:nvPr/>
        </p:nvSpPr>
        <p:spPr bwMode="auto">
          <a:xfrm>
            <a:off x="3886200" y="1676028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B</a:t>
            </a:r>
          </a:p>
        </p:txBody>
      </p:sp>
      <p:sp>
        <p:nvSpPr>
          <p:cNvPr id="53" name="灯片编号占位符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54" name="Rectangle 6"/>
          <p:cNvSpPr>
            <a:spLocks noChangeArrowheads="1"/>
          </p:cNvSpPr>
          <p:nvPr/>
        </p:nvSpPr>
        <p:spPr bwMode="auto">
          <a:xfrm>
            <a:off x="5211875" y="598942"/>
            <a:ext cx="12570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rgbClr val="FFFF66"/>
                </a:solidFill>
                <a:effectLst/>
                <a:cs typeface="Times New Roman" pitchFamily="18" charset="0"/>
              </a:rPr>
              <a:t>switch</a:t>
            </a:r>
            <a:endParaRPr lang="zh-CN" altLang="en-US" sz="3200" dirty="0">
              <a:solidFill>
                <a:srgbClr val="FFFF66"/>
              </a:solidFill>
              <a:effectLst/>
              <a:cs typeface="Times New Roman" pitchFamily="18" charset="0"/>
            </a:endParaRPr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1059181" y="1559248"/>
            <a:ext cx="131318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rgbClr val="FFFF66"/>
                </a:solidFill>
                <a:effectLst/>
                <a:cs typeface="Times New Roman" pitchFamily="18" charset="0"/>
              </a:rPr>
              <a:t>power </a:t>
            </a:r>
          </a:p>
          <a:p>
            <a:pPr eaLnBrk="1" hangingPunct="1"/>
            <a:r>
              <a:rPr lang="en-US" altLang="zh-CN" sz="3200" dirty="0" smtClean="0">
                <a:solidFill>
                  <a:srgbClr val="FFFF66"/>
                </a:solidFill>
                <a:effectLst/>
                <a:cs typeface="Times New Roman" pitchFamily="18" charset="0"/>
              </a:rPr>
              <a:t>supply</a:t>
            </a:r>
            <a:endParaRPr lang="zh-CN" altLang="en-US" sz="3200" dirty="0">
              <a:solidFill>
                <a:srgbClr val="FFFF66"/>
              </a:solidFill>
              <a:effectLst/>
              <a:cs typeface="Times New Roman" pitchFamily="18" charset="0"/>
            </a:endParaRPr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6372112" y="1704687"/>
            <a:ext cx="9364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rgbClr val="FFFF66"/>
                </a:solidFill>
                <a:effectLst/>
                <a:cs typeface="Times New Roman" pitchFamily="18" charset="0"/>
              </a:rPr>
              <a:t>light</a:t>
            </a:r>
            <a:endParaRPr lang="zh-CN" altLang="en-US" sz="3200" dirty="0">
              <a:solidFill>
                <a:srgbClr val="FFFF66"/>
              </a:solidFill>
              <a:effectLst/>
              <a:cs typeface="Times New Roman" pitchFamily="18" charset="0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112449" y="152028"/>
            <a:ext cx="32880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dirty="0" smtClean="0">
                <a:effectLst/>
                <a:cs typeface="Times New Roman" pitchFamily="18" charset="0"/>
              </a:rPr>
              <a:t>(2) “</a:t>
            </a:r>
            <a:r>
              <a:rPr lang="en-US" altLang="zh-CN" dirty="0" smtClean="0">
                <a:solidFill>
                  <a:srgbClr val="FFFF00"/>
                </a:solidFill>
                <a:effectLst/>
                <a:cs typeface="Times New Roman" pitchFamily="18" charset="0"/>
              </a:rPr>
              <a:t>or</a:t>
            </a:r>
            <a:r>
              <a:rPr lang="en-US" altLang="zh-CN" dirty="0" smtClean="0">
                <a:effectLst/>
                <a:cs typeface="Times New Roman" pitchFamily="18" charset="0"/>
              </a:rPr>
              <a:t>” function</a:t>
            </a:r>
            <a:endParaRPr lang="zh-CN" altLang="en-US" dirty="0">
              <a:effectLst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304" name="Object 40"/>
          <p:cNvGraphicFramePr>
            <a:graphicFrameLocks noChangeAspect="1"/>
          </p:cNvGraphicFramePr>
          <p:nvPr/>
        </p:nvGraphicFramePr>
        <p:xfrm>
          <a:off x="396875" y="3521075"/>
          <a:ext cx="8289925" cy="1738313"/>
        </p:xfrm>
        <a:graphic>
          <a:graphicData uri="http://schemas.openxmlformats.org/presentationml/2006/ole">
            <p:oleObj spid="_x0000_s67688" name="Equation" r:id="rId4" imgW="3454200" imgH="749160" progId="Equation.DSMT4">
              <p:embed/>
            </p:oleObj>
          </a:graphicData>
        </a:graphic>
      </p:graphicFrame>
      <p:sp>
        <p:nvSpPr>
          <p:cNvPr id="139310" name="Rectangle 46"/>
          <p:cNvSpPr>
            <a:spLocks noChangeArrowheads="1"/>
          </p:cNvSpPr>
          <p:nvPr/>
        </p:nvSpPr>
        <p:spPr bwMode="auto">
          <a:xfrm>
            <a:off x="315397" y="395953"/>
            <a:ext cx="52020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(2</a:t>
            </a:r>
            <a:r>
              <a:rPr lang="zh-CN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) </a:t>
            </a:r>
            <a:r>
              <a:rPr lang="en-US" altLang="zh-CN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Recover missing variables.</a:t>
            </a:r>
            <a:endParaRPr lang="zh-CN" alt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60</a:t>
            </a:fld>
            <a:endParaRPr lang="en-US" altLang="zh-CN"/>
          </a:p>
        </p:txBody>
      </p:sp>
      <p:grpSp>
        <p:nvGrpSpPr>
          <p:cNvPr id="19" name="组合 18"/>
          <p:cNvGrpSpPr/>
          <p:nvPr/>
        </p:nvGrpSpPr>
        <p:grpSpPr>
          <a:xfrm>
            <a:off x="5429256" y="4787116"/>
            <a:ext cx="2714644" cy="1597384"/>
            <a:chOff x="6000760" y="3072604"/>
            <a:chExt cx="2714644" cy="1597384"/>
          </a:xfrm>
        </p:grpSpPr>
        <p:grpSp>
          <p:nvGrpSpPr>
            <p:cNvPr id="14" name="组合 13"/>
            <p:cNvGrpSpPr/>
            <p:nvPr/>
          </p:nvGrpSpPr>
          <p:grpSpPr>
            <a:xfrm>
              <a:off x="6000760" y="4071942"/>
              <a:ext cx="2714644" cy="598046"/>
              <a:chOff x="5786446" y="4474028"/>
              <a:chExt cx="2714644" cy="598046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5786446" y="4487299"/>
                <a:ext cx="80021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 smtClean="0">
                    <a:effectLst/>
                    <a:latin typeface="黑体" pitchFamily="49" charset="-122"/>
                  </a:rPr>
                  <a:t>111</a:t>
                </a:r>
                <a:endParaRPr lang="zh-CN" altLang="en-US" sz="3200" dirty="0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6715140" y="4487299"/>
                <a:ext cx="80021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 smtClean="0">
                    <a:effectLst/>
                    <a:latin typeface="黑体" pitchFamily="49" charset="-122"/>
                  </a:rPr>
                  <a:t>110</a:t>
                </a:r>
                <a:endParaRPr lang="zh-CN" altLang="en-US" sz="3200" dirty="0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7700871" y="4474028"/>
                <a:ext cx="80021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 smtClean="0">
                    <a:effectLst/>
                    <a:latin typeface="黑体" pitchFamily="49" charset="-122"/>
                  </a:rPr>
                  <a:t>011</a:t>
                </a:r>
                <a:endParaRPr lang="zh-CN" altLang="en-US" sz="3200" dirty="0"/>
              </a:p>
            </p:txBody>
          </p:sp>
        </p:grpSp>
        <p:cxnSp>
          <p:nvCxnSpPr>
            <p:cNvPr id="18" name="直接箭头连接符 17"/>
            <p:cNvCxnSpPr/>
            <p:nvPr/>
          </p:nvCxnSpPr>
          <p:spPr bwMode="auto">
            <a:xfrm rot="5400000" flipH="1" flipV="1">
              <a:off x="6858016" y="3571876"/>
              <a:ext cx="1000132" cy="1588"/>
            </a:xfrm>
            <a:prstGeom prst="straightConnector1">
              <a:avLst/>
            </a:prstGeom>
            <a:noFill/>
            <a:ln w="25400">
              <a:solidFill>
                <a:srgbClr val="FFFF00"/>
              </a:solidFill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67690" name="Object 106"/>
          <p:cNvGraphicFramePr>
            <a:graphicFrameLocks noChangeAspect="1"/>
          </p:cNvGraphicFramePr>
          <p:nvPr/>
        </p:nvGraphicFramePr>
        <p:xfrm>
          <a:off x="857224" y="2590800"/>
          <a:ext cx="5543550" cy="695325"/>
        </p:xfrm>
        <a:graphic>
          <a:graphicData uri="http://schemas.openxmlformats.org/presentationml/2006/ole">
            <p:oleObj spid="_x0000_s67690" name="Equation" r:id="rId5" imgW="2184120" imgH="266400" progId="Equation.DSMT4">
              <p:embed/>
            </p:oleObj>
          </a:graphicData>
        </a:graphic>
      </p:graphicFrame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504253" y="1270967"/>
            <a:ext cx="8604251" cy="1077913"/>
            <a:chOff x="0" y="1440"/>
            <a:chExt cx="5420" cy="679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0" y="1440"/>
              <a:ext cx="5420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 smtClean="0">
                  <a:cs typeface="Times New Roman" pitchFamily="18" charset="0"/>
                </a:rPr>
                <a:t>Apply </a:t>
              </a:r>
              <a:r>
                <a:rPr lang="en-US" altLang="zh-CN" sz="3200" dirty="0" smtClean="0"/>
                <a:t>the following formula</a:t>
              </a:r>
              <a:endParaRPr lang="zh-CN" altLang="zh-CN" sz="3200" dirty="0" smtClean="0"/>
            </a:p>
            <a:p>
              <a:pPr eaLnBrk="1" hangingPunct="1"/>
              <a:endParaRPr lang="zh-CN" altLang="en-US" sz="3200" dirty="0">
                <a:cs typeface="Times New Roman" pitchFamily="18" charset="0"/>
              </a:endParaRPr>
            </a:p>
          </p:txBody>
        </p:sp>
        <p:graphicFrame>
          <p:nvGraphicFramePr>
            <p:cNvPr id="17" name="Object 10"/>
            <p:cNvGraphicFramePr>
              <a:graphicFrameLocks noChangeAspect="1"/>
            </p:cNvGraphicFramePr>
            <p:nvPr/>
          </p:nvGraphicFramePr>
          <p:xfrm>
            <a:off x="3175" y="1440"/>
            <a:ext cx="1947" cy="369"/>
          </p:xfrm>
          <a:graphic>
            <a:graphicData uri="http://schemas.openxmlformats.org/presentationml/2006/ole">
              <p:oleObj spid="_x0000_s67691" name="Equation" r:id="rId6" imgW="1918080" imgH="355680" progId="Equation.3">
                <p:embed/>
              </p:oleObj>
            </a:graphicData>
          </a:graphic>
        </p:graphicFrame>
      </p:grpSp>
      <p:grpSp>
        <p:nvGrpSpPr>
          <p:cNvPr id="28" name="组合 27"/>
          <p:cNvGrpSpPr/>
          <p:nvPr/>
        </p:nvGrpSpPr>
        <p:grpSpPr>
          <a:xfrm>
            <a:off x="827584" y="2420888"/>
            <a:ext cx="3168352" cy="1800200"/>
            <a:chOff x="827584" y="2420888"/>
            <a:chExt cx="3168352" cy="1800200"/>
          </a:xfrm>
        </p:grpSpPr>
        <p:sp>
          <p:nvSpPr>
            <p:cNvPr id="20" name="椭圆 19"/>
            <p:cNvSpPr>
              <a:spLocks noChangeAspect="1"/>
            </p:cNvSpPr>
            <p:nvPr/>
          </p:nvSpPr>
          <p:spPr bwMode="auto">
            <a:xfrm>
              <a:off x="899592" y="2420888"/>
              <a:ext cx="1224136" cy="908864"/>
            </a:xfrm>
            <a:prstGeom prst="ellipse">
              <a:avLst/>
            </a:prstGeom>
            <a:solidFill>
              <a:srgbClr val="FFFF66">
                <a:alpha val="50000"/>
              </a:srgbClr>
            </a:solidFill>
            <a:ln w="25400"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22" name="椭圆 21"/>
            <p:cNvSpPr>
              <a:spLocks noChangeAspect="1"/>
            </p:cNvSpPr>
            <p:nvPr/>
          </p:nvSpPr>
          <p:spPr bwMode="auto">
            <a:xfrm>
              <a:off x="827584" y="3312224"/>
              <a:ext cx="1224136" cy="908864"/>
            </a:xfrm>
            <a:prstGeom prst="ellipse">
              <a:avLst/>
            </a:prstGeom>
            <a:solidFill>
              <a:srgbClr val="FFFF66">
                <a:alpha val="50000"/>
              </a:srgbClr>
            </a:solidFill>
            <a:ln w="25400"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 bwMode="auto">
            <a:xfrm>
              <a:off x="2771800" y="3312224"/>
              <a:ext cx="1224136" cy="908864"/>
            </a:xfrm>
            <a:prstGeom prst="ellipse">
              <a:avLst/>
            </a:prstGeom>
            <a:solidFill>
              <a:srgbClr val="FFFF66">
                <a:alpha val="50000"/>
              </a:srgbClr>
            </a:solidFill>
            <a:ln w="25400"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508104" y="1340768"/>
            <a:ext cx="2448272" cy="504056"/>
            <a:chOff x="5508104" y="1340768"/>
            <a:chExt cx="2448272" cy="504056"/>
          </a:xfrm>
        </p:grpSpPr>
        <p:sp>
          <p:nvSpPr>
            <p:cNvPr id="24" name="椭圆 23"/>
            <p:cNvSpPr/>
            <p:nvPr/>
          </p:nvSpPr>
          <p:spPr bwMode="auto">
            <a:xfrm>
              <a:off x="5508104" y="1340768"/>
              <a:ext cx="504056" cy="504056"/>
            </a:xfrm>
            <a:prstGeom prst="ellipse">
              <a:avLst/>
            </a:prstGeom>
            <a:solidFill>
              <a:srgbClr val="FFFF66">
                <a:alpha val="50000"/>
              </a:srgbClr>
            </a:solidFill>
            <a:ln w="25400"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25" name="椭圆 24"/>
            <p:cNvSpPr/>
            <p:nvPr/>
          </p:nvSpPr>
          <p:spPr bwMode="auto">
            <a:xfrm>
              <a:off x="6300192" y="1340768"/>
              <a:ext cx="504056" cy="504056"/>
            </a:xfrm>
            <a:prstGeom prst="ellipse">
              <a:avLst/>
            </a:prstGeom>
            <a:solidFill>
              <a:srgbClr val="FFFF66">
                <a:alpha val="50000"/>
              </a:srgbClr>
            </a:solidFill>
            <a:ln w="25400"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26" name="椭圆 25"/>
            <p:cNvSpPr/>
            <p:nvPr/>
          </p:nvSpPr>
          <p:spPr bwMode="auto">
            <a:xfrm>
              <a:off x="7452320" y="1340768"/>
              <a:ext cx="504056" cy="504056"/>
            </a:xfrm>
            <a:prstGeom prst="ellipse">
              <a:avLst/>
            </a:prstGeom>
            <a:solidFill>
              <a:srgbClr val="FFFF66">
                <a:alpha val="50000"/>
              </a:srgbClr>
            </a:solidFill>
            <a:ln w="25400"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310" name="Group 22"/>
          <p:cNvGrpSpPr>
            <a:grpSpLocks/>
          </p:cNvGrpSpPr>
          <p:nvPr/>
        </p:nvGrpSpPr>
        <p:grpSpPr bwMode="auto">
          <a:xfrm>
            <a:off x="2519370" y="1785926"/>
            <a:ext cx="3810000" cy="4724400"/>
            <a:chOff x="1008" y="864"/>
            <a:chExt cx="2400" cy="2976"/>
          </a:xfrm>
        </p:grpSpPr>
        <p:sp>
          <p:nvSpPr>
            <p:cNvPr id="140295" name="Line 7"/>
            <p:cNvSpPr>
              <a:spLocks noChangeShapeType="1"/>
            </p:cNvSpPr>
            <p:nvPr/>
          </p:nvSpPr>
          <p:spPr bwMode="auto">
            <a:xfrm>
              <a:off x="1008" y="1248"/>
              <a:ext cx="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0296" name="Line 8"/>
            <p:cNvSpPr>
              <a:spLocks noChangeShapeType="1"/>
            </p:cNvSpPr>
            <p:nvPr/>
          </p:nvSpPr>
          <p:spPr bwMode="auto">
            <a:xfrm>
              <a:off x="2784" y="912"/>
              <a:ext cx="0" cy="29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0300" name="Rectangle 12"/>
            <p:cNvSpPr>
              <a:spLocks noChangeArrowheads="1"/>
            </p:cNvSpPr>
            <p:nvPr/>
          </p:nvSpPr>
          <p:spPr bwMode="auto">
            <a:xfrm>
              <a:off x="1200" y="864"/>
              <a:ext cx="20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A    B   C    F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747970" y="4476720"/>
            <a:ext cx="3232150" cy="1036638"/>
            <a:chOff x="2747970" y="4476720"/>
            <a:chExt cx="3232150" cy="1036638"/>
          </a:xfrm>
        </p:grpSpPr>
        <p:sp>
          <p:nvSpPr>
            <p:cNvPr id="140305" name="Rectangle 17"/>
            <p:cNvSpPr>
              <a:spLocks noChangeArrowheads="1"/>
            </p:cNvSpPr>
            <p:nvPr/>
          </p:nvSpPr>
          <p:spPr bwMode="auto">
            <a:xfrm>
              <a:off x="2747970" y="4476720"/>
              <a:ext cx="32321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1    0   0    1</a:t>
              </a:r>
              <a:endPara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140306" name="Rectangle 18"/>
            <p:cNvSpPr>
              <a:spLocks noChangeArrowheads="1"/>
            </p:cNvSpPr>
            <p:nvPr/>
          </p:nvSpPr>
          <p:spPr bwMode="auto">
            <a:xfrm>
              <a:off x="2747970" y="4933920"/>
              <a:ext cx="32321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altLang="zh-CN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1    0   1    1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747970" y="3409920"/>
            <a:ext cx="3232150" cy="2636838"/>
            <a:chOff x="2747970" y="3409920"/>
            <a:chExt cx="3232150" cy="2636838"/>
          </a:xfrm>
        </p:grpSpPr>
        <p:sp>
          <p:nvSpPr>
            <p:cNvPr id="140303" name="Rectangle 15"/>
            <p:cNvSpPr>
              <a:spLocks noChangeArrowheads="1"/>
            </p:cNvSpPr>
            <p:nvPr/>
          </p:nvSpPr>
          <p:spPr bwMode="auto">
            <a:xfrm>
              <a:off x="2747970" y="3409920"/>
              <a:ext cx="32321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0    1   0    1</a:t>
              </a:r>
              <a:endPara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140307" name="Rectangle 19"/>
            <p:cNvSpPr>
              <a:spLocks noChangeArrowheads="1"/>
            </p:cNvSpPr>
            <p:nvPr/>
          </p:nvSpPr>
          <p:spPr bwMode="auto">
            <a:xfrm>
              <a:off x="2747970" y="5467320"/>
              <a:ext cx="32321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1    1   0    1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747970" y="2419320"/>
            <a:ext cx="3232150" cy="4060844"/>
            <a:chOff x="2747970" y="2419320"/>
            <a:chExt cx="3232150" cy="4060844"/>
          </a:xfrm>
        </p:grpSpPr>
        <p:sp>
          <p:nvSpPr>
            <p:cNvPr id="140301" name="Rectangle 13"/>
            <p:cNvSpPr>
              <a:spLocks noChangeArrowheads="1"/>
            </p:cNvSpPr>
            <p:nvPr/>
          </p:nvSpPr>
          <p:spPr bwMode="auto">
            <a:xfrm>
              <a:off x="2747970" y="2419320"/>
              <a:ext cx="32321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0    0   0    0</a:t>
              </a:r>
              <a:endPara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140302" name="Rectangle 14"/>
            <p:cNvSpPr>
              <a:spLocks noChangeArrowheads="1"/>
            </p:cNvSpPr>
            <p:nvPr/>
          </p:nvSpPr>
          <p:spPr bwMode="auto">
            <a:xfrm>
              <a:off x="2747970" y="2952720"/>
              <a:ext cx="32321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0    0   1    0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140304" name="Rectangle 16"/>
            <p:cNvSpPr>
              <a:spLocks noChangeArrowheads="1"/>
            </p:cNvSpPr>
            <p:nvPr/>
          </p:nvSpPr>
          <p:spPr bwMode="auto">
            <a:xfrm>
              <a:off x="2747970" y="3943320"/>
              <a:ext cx="32321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0    1   1    0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140308" name="Rectangle 20"/>
            <p:cNvSpPr>
              <a:spLocks noChangeArrowheads="1"/>
            </p:cNvSpPr>
            <p:nvPr/>
          </p:nvSpPr>
          <p:spPr bwMode="auto">
            <a:xfrm>
              <a:off x="2747970" y="5900726"/>
              <a:ext cx="32321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1    1   1    0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</p:grp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61</a:t>
            </a:fld>
            <a:endParaRPr lang="en-US" altLang="zh-CN"/>
          </a:p>
        </p:txBody>
      </p:sp>
      <p:grpSp>
        <p:nvGrpSpPr>
          <p:cNvPr id="32" name="组合 31"/>
          <p:cNvGrpSpPr/>
          <p:nvPr/>
        </p:nvGrpSpPr>
        <p:grpSpPr>
          <a:xfrm>
            <a:off x="357158" y="3438492"/>
            <a:ext cx="6143668" cy="2643206"/>
            <a:chOff x="428596" y="3000372"/>
            <a:chExt cx="6143668" cy="2643206"/>
          </a:xfrm>
        </p:grpSpPr>
        <p:sp>
          <p:nvSpPr>
            <p:cNvPr id="18" name="椭圆 17"/>
            <p:cNvSpPr/>
            <p:nvPr/>
          </p:nvSpPr>
          <p:spPr bwMode="auto">
            <a:xfrm>
              <a:off x="2347898" y="3000372"/>
              <a:ext cx="4071966" cy="571504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19" name="椭圆 18"/>
            <p:cNvSpPr/>
            <p:nvPr/>
          </p:nvSpPr>
          <p:spPr bwMode="auto">
            <a:xfrm>
              <a:off x="2500298" y="5072074"/>
              <a:ext cx="4071966" cy="571504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  <p:graphicFrame>
          <p:nvGraphicFramePr>
            <p:cNvPr id="68671" name="Object 63"/>
            <p:cNvGraphicFramePr>
              <a:graphicFrameLocks noChangeAspect="1"/>
            </p:cNvGraphicFramePr>
            <p:nvPr/>
          </p:nvGraphicFramePr>
          <p:xfrm>
            <a:off x="428596" y="3786190"/>
            <a:ext cx="724665" cy="611193"/>
          </p:xfrm>
          <a:graphic>
            <a:graphicData uri="http://schemas.openxmlformats.org/presentationml/2006/ole">
              <p:oleObj spid="_x0000_s68671" name="Equation" r:id="rId3" imgW="279360" imgH="228600" progId="Equation.DSMT4">
                <p:embed/>
              </p:oleObj>
            </a:graphicData>
          </a:graphic>
        </p:graphicFrame>
        <p:cxnSp>
          <p:nvCxnSpPr>
            <p:cNvPr id="23" name="直接箭头连接符 22"/>
            <p:cNvCxnSpPr/>
            <p:nvPr/>
          </p:nvCxnSpPr>
          <p:spPr bwMode="auto">
            <a:xfrm flipV="1">
              <a:off x="1285852" y="3214686"/>
              <a:ext cx="919170" cy="642942"/>
            </a:xfrm>
            <a:prstGeom prst="straightConnector1">
              <a:avLst/>
            </a:prstGeom>
            <a:noFill/>
            <a:ln w="25400">
              <a:solidFill>
                <a:srgbClr val="FFFF00"/>
              </a:solidFill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直接箭头连接符 23"/>
            <p:cNvCxnSpPr/>
            <p:nvPr/>
          </p:nvCxnSpPr>
          <p:spPr bwMode="auto">
            <a:xfrm>
              <a:off x="1214414" y="4643446"/>
              <a:ext cx="928694" cy="642942"/>
            </a:xfrm>
            <a:prstGeom prst="straightConnector1">
              <a:avLst/>
            </a:prstGeom>
            <a:noFill/>
            <a:ln w="25400">
              <a:solidFill>
                <a:srgbClr val="FFFF00"/>
              </a:solidFill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" name="组合 32"/>
          <p:cNvGrpSpPr/>
          <p:nvPr/>
        </p:nvGrpSpPr>
        <p:grpSpPr>
          <a:xfrm>
            <a:off x="2490774" y="4622444"/>
            <a:ext cx="5762929" cy="857256"/>
            <a:chOff x="2562212" y="4184324"/>
            <a:chExt cx="5762929" cy="857256"/>
          </a:xfrm>
        </p:grpSpPr>
        <p:sp>
          <p:nvSpPr>
            <p:cNvPr id="16" name="矩形 15"/>
            <p:cNvSpPr/>
            <p:nvPr/>
          </p:nvSpPr>
          <p:spPr bwMode="auto">
            <a:xfrm>
              <a:off x="2562212" y="4184324"/>
              <a:ext cx="4000528" cy="857256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  <p:graphicFrame>
          <p:nvGraphicFramePr>
            <p:cNvPr id="68673" name="Object 65"/>
            <p:cNvGraphicFramePr>
              <a:graphicFrameLocks noChangeAspect="1"/>
            </p:cNvGraphicFramePr>
            <p:nvPr/>
          </p:nvGraphicFramePr>
          <p:xfrm>
            <a:off x="7572396" y="4286256"/>
            <a:ext cx="752745" cy="660402"/>
          </p:xfrm>
          <a:graphic>
            <a:graphicData uri="http://schemas.openxmlformats.org/presentationml/2006/ole">
              <p:oleObj spid="_x0000_s68673" name="Equation" r:id="rId4" imgW="266400" imgH="228600" progId="Equation.DSMT4">
                <p:embed/>
              </p:oleObj>
            </a:graphicData>
          </a:graphic>
        </p:graphicFrame>
        <p:cxnSp>
          <p:nvCxnSpPr>
            <p:cNvPr id="29" name="直接箭头连接符 28"/>
            <p:cNvCxnSpPr/>
            <p:nvPr/>
          </p:nvCxnSpPr>
          <p:spPr bwMode="auto">
            <a:xfrm rot="10800000">
              <a:off x="6643702" y="4714884"/>
              <a:ext cx="1000132" cy="1588"/>
            </a:xfrm>
            <a:prstGeom prst="straightConnector1">
              <a:avLst/>
            </a:prstGeom>
            <a:noFill/>
            <a:ln w="25400">
              <a:solidFill>
                <a:srgbClr val="FFFF00"/>
              </a:solidFill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53"/>
          <p:cNvGrpSpPr>
            <a:grpSpLocks/>
          </p:cNvGrpSpPr>
          <p:nvPr/>
        </p:nvGrpSpPr>
        <p:grpSpPr bwMode="auto">
          <a:xfrm>
            <a:off x="107504" y="764707"/>
            <a:ext cx="8856679" cy="1077913"/>
            <a:chOff x="240" y="3552"/>
            <a:chExt cx="5579" cy="679"/>
          </a:xfrm>
        </p:grpSpPr>
        <p:sp>
          <p:nvSpPr>
            <p:cNvPr id="28" name="Rectangle 31"/>
            <p:cNvSpPr>
              <a:spLocks noChangeArrowheads="1"/>
            </p:cNvSpPr>
            <p:nvPr/>
          </p:nvSpPr>
          <p:spPr bwMode="auto">
            <a:xfrm>
              <a:off x="240" y="3552"/>
              <a:ext cx="5579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 smtClean="0">
                  <a:cs typeface="Times New Roman" pitchFamily="18" charset="0"/>
                </a:rPr>
                <a:t>Example:  Covert                                      to </a:t>
              </a:r>
              <a:r>
                <a:rPr lang="en-US" altLang="zh-CN" sz="3200" dirty="0" smtClean="0"/>
                <a:t>sum of </a:t>
              </a:r>
              <a:r>
                <a:rPr lang="en-US" altLang="zh-CN" sz="3200" dirty="0" err="1" smtClean="0"/>
                <a:t>Minterms</a:t>
              </a:r>
              <a:r>
                <a:rPr lang="en-US" altLang="zh-CN" sz="3200" dirty="0" smtClean="0"/>
                <a:t> by truth table. </a:t>
              </a:r>
              <a:endParaRPr lang="zh-CN" altLang="en-US" sz="3200" dirty="0">
                <a:effectLst/>
                <a:latin typeface="黑体" pitchFamily="49" charset="-122"/>
              </a:endParaRPr>
            </a:p>
          </p:txBody>
        </p:sp>
        <p:graphicFrame>
          <p:nvGraphicFramePr>
            <p:cNvPr id="30" name="Object 43"/>
            <p:cNvGraphicFramePr>
              <a:graphicFrameLocks noChangeAspect="1"/>
            </p:cNvGraphicFramePr>
            <p:nvPr/>
          </p:nvGraphicFramePr>
          <p:xfrm>
            <a:off x="2187" y="3552"/>
            <a:ext cx="2271" cy="368"/>
          </p:xfrm>
          <a:graphic>
            <a:graphicData uri="http://schemas.openxmlformats.org/presentationml/2006/ole">
              <p:oleObj spid="_x0000_s68674" name="Equation" r:id="rId5" imgW="2248560" imgH="355680" progId="Equation.3">
                <p:embed/>
              </p:oleObj>
            </a:graphicData>
          </a:graphic>
        </p:graphicFrame>
      </p:grpSp>
      <p:sp>
        <p:nvSpPr>
          <p:cNvPr id="31" name="Rectangle 49"/>
          <p:cNvSpPr>
            <a:spLocks noChangeArrowheads="1"/>
          </p:cNvSpPr>
          <p:nvPr/>
        </p:nvSpPr>
        <p:spPr bwMode="auto">
          <a:xfrm>
            <a:off x="71470" y="107921"/>
            <a:ext cx="71917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rgbClr val="FFFF00"/>
                </a:solidFill>
                <a:cs typeface="Times New Roman" pitchFamily="18" charset="0"/>
              </a:rPr>
              <a:t>2. Function Transformation by Truth Table</a:t>
            </a:r>
            <a:endParaRPr lang="zh-CN" altLang="en-US" sz="3200" dirty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349" name="Object 37"/>
          <p:cNvGraphicFramePr>
            <a:graphicFrameLocks noChangeAspect="1"/>
          </p:cNvGraphicFramePr>
          <p:nvPr/>
        </p:nvGraphicFramePr>
        <p:xfrm>
          <a:off x="381000" y="476672"/>
          <a:ext cx="6599238" cy="1230313"/>
        </p:xfrm>
        <a:graphic>
          <a:graphicData uri="http://schemas.openxmlformats.org/presentationml/2006/ole">
            <p:oleObj spid="_x0000_s346114" name="Equation" r:id="rId4" imgW="4128480" imgH="787680" progId="Equation.3">
              <p:embed/>
            </p:oleObj>
          </a:graphicData>
        </a:graphic>
      </p:graphicFrame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62</a:t>
            </a:fld>
            <a:endParaRPr lang="en-US" altLang="zh-CN"/>
          </a:p>
        </p:txBody>
      </p:sp>
      <p:grpSp>
        <p:nvGrpSpPr>
          <p:cNvPr id="12" name="Group 22"/>
          <p:cNvGrpSpPr>
            <a:grpSpLocks/>
          </p:cNvGrpSpPr>
          <p:nvPr/>
        </p:nvGrpSpPr>
        <p:grpSpPr bwMode="auto">
          <a:xfrm>
            <a:off x="2519370" y="1753064"/>
            <a:ext cx="3810000" cy="4724400"/>
            <a:chOff x="1008" y="864"/>
            <a:chExt cx="2400" cy="2976"/>
          </a:xfrm>
        </p:grpSpPr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1008" y="1248"/>
              <a:ext cx="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2784" y="912"/>
              <a:ext cx="0" cy="29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1200" y="864"/>
              <a:ext cx="20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A    B   C    F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</p:grp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747970" y="2386458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0    0   0    0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2747970" y="2919858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0    0   1    0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2747970" y="3377058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0    1   0    1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2747970" y="3910458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0    1   1    0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2747970" y="4443858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1    0   0    1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2747970" y="4901058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1    0   1    1</a:t>
            </a: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2747970" y="5434458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1    1   0    1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2747970" y="5867864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1    1   1    0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276460" y="3405630"/>
            <a:ext cx="4224366" cy="2643206"/>
            <a:chOff x="2276460" y="3405630"/>
            <a:chExt cx="4224366" cy="2643206"/>
          </a:xfrm>
        </p:grpSpPr>
        <p:sp>
          <p:nvSpPr>
            <p:cNvPr id="25" name="椭圆 24"/>
            <p:cNvSpPr/>
            <p:nvPr/>
          </p:nvSpPr>
          <p:spPr bwMode="auto">
            <a:xfrm>
              <a:off x="2276460" y="3405630"/>
              <a:ext cx="4071966" cy="571504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26" name="椭圆 25"/>
            <p:cNvSpPr/>
            <p:nvPr/>
          </p:nvSpPr>
          <p:spPr bwMode="auto">
            <a:xfrm>
              <a:off x="2428860" y="5477332"/>
              <a:ext cx="4071966" cy="571504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34" name="椭圆 33"/>
            <p:cNvSpPr/>
            <p:nvPr/>
          </p:nvSpPr>
          <p:spPr bwMode="auto">
            <a:xfrm>
              <a:off x="2428860" y="4977266"/>
              <a:ext cx="4071966" cy="571504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35" name="椭圆 34"/>
            <p:cNvSpPr/>
            <p:nvPr/>
          </p:nvSpPr>
          <p:spPr bwMode="auto">
            <a:xfrm>
              <a:off x="2428860" y="4477200"/>
              <a:ext cx="4071966" cy="571504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51" name="Rectangle 39"/>
          <p:cNvSpPr>
            <a:spLocks noChangeArrowheads="1"/>
          </p:cNvSpPr>
          <p:nvPr/>
        </p:nvSpPr>
        <p:spPr bwMode="auto">
          <a:xfrm>
            <a:off x="70425" y="-24482"/>
            <a:ext cx="90735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effectLst/>
                <a:cs typeface="Times New Roman" pitchFamily="18" charset="0"/>
              </a:rPr>
              <a:t>Example:</a:t>
            </a:r>
            <a:r>
              <a:rPr lang="zh-CN" altLang="en-US" sz="3200" dirty="0" smtClean="0">
                <a:effectLst/>
                <a:cs typeface="Times New Roman" pitchFamily="18" charset="0"/>
              </a:rPr>
              <a:t> </a:t>
            </a:r>
            <a:r>
              <a:rPr lang="en-US" altLang="zh-CN" sz="3200" dirty="0" smtClean="0">
                <a:effectLst/>
                <a:cs typeface="Times New Roman" pitchFamily="18" charset="0"/>
              </a:rPr>
              <a:t>Convert the following function to product of </a:t>
            </a:r>
            <a:r>
              <a:rPr lang="en-US" altLang="zh-CN" sz="3200" dirty="0" err="1" smtClean="0">
                <a:effectLst/>
                <a:cs typeface="Times New Roman" pitchFamily="18" charset="0"/>
              </a:rPr>
              <a:t>maxterms</a:t>
            </a:r>
            <a:r>
              <a:rPr lang="en-US" altLang="zh-CN" sz="3200" dirty="0" smtClean="0">
                <a:effectLst/>
                <a:cs typeface="Times New Roman" pitchFamily="18" charset="0"/>
              </a:rPr>
              <a:t> by truth table.</a:t>
            </a:r>
            <a:endParaRPr lang="zh-CN" altLang="en-US" sz="3200" dirty="0">
              <a:effectLst/>
              <a:cs typeface="Times New Roman" pitchFamily="18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63</a:t>
            </a:fld>
            <a:endParaRPr lang="en-US" altLang="zh-CN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519370" y="1844824"/>
            <a:ext cx="3810000" cy="4724400"/>
            <a:chOff x="1008" y="864"/>
            <a:chExt cx="2400" cy="2976"/>
          </a:xfrm>
        </p:grpSpPr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1008" y="1248"/>
              <a:ext cx="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2784" y="912"/>
              <a:ext cx="0" cy="29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1200" y="864"/>
              <a:ext cx="20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A    B   C    F</a:t>
              </a:r>
              <a:endPara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</p:grp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2747970" y="2478218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0    0   0    0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2747970" y="3011618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0    0   1    0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2747970" y="4002218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0    1   1    0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grpSp>
        <p:nvGrpSpPr>
          <p:cNvPr id="3" name="组合 27"/>
          <p:cNvGrpSpPr/>
          <p:nvPr/>
        </p:nvGrpSpPr>
        <p:grpSpPr>
          <a:xfrm>
            <a:off x="2747970" y="3468818"/>
            <a:ext cx="3232150" cy="2636838"/>
            <a:chOff x="2747970" y="3686180"/>
            <a:chExt cx="3232150" cy="2636838"/>
          </a:xfrm>
        </p:grpSpPr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2747970" y="3686180"/>
              <a:ext cx="32321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0    1   0    1</a:t>
              </a:r>
              <a:endPara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2747970" y="4752980"/>
              <a:ext cx="32321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1    0   0    1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2747970" y="5210180"/>
              <a:ext cx="32321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1    0   1    1</a:t>
              </a: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2747970" y="5743580"/>
              <a:ext cx="32321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1    1   0    1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</p:grp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2747970" y="5959624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1    1   1    0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2276460" y="2497258"/>
            <a:ext cx="4071966" cy="571504"/>
          </a:xfrm>
          <a:prstGeom prst="ellipse">
            <a:avLst/>
          </a:prstGeom>
          <a:noFill/>
          <a:ln w="25400">
            <a:solidFill>
              <a:srgbClr val="FFFF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27" name="椭圆 26"/>
          <p:cNvSpPr/>
          <p:nvPr/>
        </p:nvSpPr>
        <p:spPr bwMode="auto">
          <a:xfrm>
            <a:off x="2428860" y="5997720"/>
            <a:ext cx="4071966" cy="571504"/>
          </a:xfrm>
          <a:prstGeom prst="ellipse">
            <a:avLst/>
          </a:prstGeom>
          <a:noFill/>
          <a:ln w="25400">
            <a:solidFill>
              <a:srgbClr val="FFFF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29" name="椭圆 28"/>
          <p:cNvSpPr/>
          <p:nvPr/>
        </p:nvSpPr>
        <p:spPr bwMode="auto">
          <a:xfrm>
            <a:off x="2428860" y="3068762"/>
            <a:ext cx="4071966" cy="571504"/>
          </a:xfrm>
          <a:prstGeom prst="ellipse">
            <a:avLst/>
          </a:prstGeom>
          <a:noFill/>
          <a:ln w="25400">
            <a:solidFill>
              <a:srgbClr val="FFFF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30" name="椭圆 29"/>
          <p:cNvSpPr/>
          <p:nvPr/>
        </p:nvSpPr>
        <p:spPr bwMode="auto">
          <a:xfrm>
            <a:off x="2428860" y="4068894"/>
            <a:ext cx="4071966" cy="571504"/>
          </a:xfrm>
          <a:prstGeom prst="ellipse">
            <a:avLst/>
          </a:prstGeom>
          <a:noFill/>
          <a:ln w="25400">
            <a:solidFill>
              <a:srgbClr val="FFFF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</a:endParaRPr>
          </a:p>
        </p:txBody>
      </p:sp>
      <p:graphicFrame>
        <p:nvGraphicFramePr>
          <p:cNvPr id="69737" name="Object 105"/>
          <p:cNvGraphicFramePr>
            <a:graphicFrameLocks noChangeAspect="1"/>
          </p:cNvGraphicFramePr>
          <p:nvPr/>
        </p:nvGraphicFramePr>
        <p:xfrm>
          <a:off x="1835696" y="1052736"/>
          <a:ext cx="5400600" cy="705183"/>
        </p:xfrm>
        <a:graphic>
          <a:graphicData uri="http://schemas.openxmlformats.org/presentationml/2006/ole">
            <p:oleObj spid="_x0000_s566275" name="Equation" r:id="rId3" imgW="2044440" imgH="266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4" grpId="0"/>
      <p:bldP spid="26" grpId="0" animBg="1"/>
      <p:bldP spid="27" grpId="0" animBg="1"/>
      <p:bldP spid="29" grpId="0" animBg="1"/>
      <p:bldP spid="3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350" name="Object 38"/>
          <p:cNvGraphicFramePr>
            <a:graphicFrameLocks noChangeAspect="1"/>
          </p:cNvGraphicFramePr>
          <p:nvPr/>
        </p:nvGraphicFramePr>
        <p:xfrm>
          <a:off x="899592" y="260648"/>
          <a:ext cx="7532688" cy="1230313"/>
        </p:xfrm>
        <a:graphic>
          <a:graphicData uri="http://schemas.openxmlformats.org/presentationml/2006/ole">
            <p:oleObj spid="_x0000_s69736" name="Equation" r:id="rId4" imgW="4725360" imgH="787680" progId="Equation.3">
              <p:embed/>
            </p:oleObj>
          </a:graphicData>
        </a:graphic>
      </p:graphicFrame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64</a:t>
            </a:fld>
            <a:endParaRPr lang="en-US" altLang="zh-CN"/>
          </a:p>
        </p:txBody>
      </p:sp>
      <p:grpSp>
        <p:nvGrpSpPr>
          <p:cNvPr id="13" name="Group 22"/>
          <p:cNvGrpSpPr>
            <a:grpSpLocks/>
          </p:cNvGrpSpPr>
          <p:nvPr/>
        </p:nvGrpSpPr>
        <p:grpSpPr bwMode="auto">
          <a:xfrm>
            <a:off x="2519370" y="1772816"/>
            <a:ext cx="3810000" cy="4724400"/>
            <a:chOff x="1008" y="864"/>
            <a:chExt cx="2400" cy="2976"/>
          </a:xfrm>
        </p:grpSpPr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1008" y="1248"/>
              <a:ext cx="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2784" y="912"/>
              <a:ext cx="0" cy="29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1200" y="864"/>
              <a:ext cx="20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A    B   C    F</a:t>
              </a:r>
              <a:endPara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</p:grp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2747970" y="2406210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0    0   0    0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2747970" y="2939610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0    0   1    0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2747970" y="3930210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0    1   1    0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747970" y="3396810"/>
            <a:ext cx="3232150" cy="2636838"/>
            <a:chOff x="2747970" y="3686180"/>
            <a:chExt cx="3232150" cy="2636838"/>
          </a:xfrm>
        </p:grpSpPr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2747970" y="3686180"/>
              <a:ext cx="32321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0    1   0    1</a:t>
              </a:r>
              <a:endPara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2747970" y="4752980"/>
              <a:ext cx="32321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1    0   0    1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2747970" y="5210180"/>
              <a:ext cx="32321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1    0   1    1</a:t>
              </a: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2747970" y="5743580"/>
              <a:ext cx="32321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1    1   0    1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</p:grp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2747970" y="5887616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1    1   1    0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2276460" y="2425250"/>
            <a:ext cx="4071966" cy="571504"/>
          </a:xfrm>
          <a:prstGeom prst="ellipse">
            <a:avLst/>
          </a:prstGeom>
          <a:noFill/>
          <a:ln w="25400">
            <a:solidFill>
              <a:srgbClr val="FFFF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27" name="椭圆 26"/>
          <p:cNvSpPr/>
          <p:nvPr/>
        </p:nvSpPr>
        <p:spPr bwMode="auto">
          <a:xfrm>
            <a:off x="2428860" y="5925712"/>
            <a:ext cx="4071966" cy="571504"/>
          </a:xfrm>
          <a:prstGeom prst="ellipse">
            <a:avLst/>
          </a:prstGeom>
          <a:noFill/>
          <a:ln w="25400">
            <a:solidFill>
              <a:srgbClr val="FFFF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29" name="椭圆 28"/>
          <p:cNvSpPr/>
          <p:nvPr/>
        </p:nvSpPr>
        <p:spPr bwMode="auto">
          <a:xfrm>
            <a:off x="2428860" y="2996754"/>
            <a:ext cx="4071966" cy="571504"/>
          </a:xfrm>
          <a:prstGeom prst="ellipse">
            <a:avLst/>
          </a:prstGeom>
          <a:noFill/>
          <a:ln w="25400">
            <a:solidFill>
              <a:srgbClr val="FFFF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30" name="椭圆 29"/>
          <p:cNvSpPr/>
          <p:nvPr/>
        </p:nvSpPr>
        <p:spPr bwMode="auto">
          <a:xfrm>
            <a:off x="2428860" y="3996886"/>
            <a:ext cx="4071966" cy="571504"/>
          </a:xfrm>
          <a:prstGeom prst="ellipse">
            <a:avLst/>
          </a:prstGeom>
          <a:noFill/>
          <a:ln w="25400">
            <a:solidFill>
              <a:srgbClr val="FFFF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4" grpId="0"/>
      <p:bldP spid="26" grpId="0" animBg="1"/>
      <p:bldP spid="27" grpId="0" animBg="1"/>
      <p:bldP spid="29" grpId="0" animBg="1"/>
      <p:bldP spid="3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65</a:t>
            </a:fld>
            <a:endParaRPr lang="en-US" altLang="zh-CN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643042" y="714356"/>
            <a:ext cx="3810000" cy="4724400"/>
            <a:chOff x="1008" y="864"/>
            <a:chExt cx="2400" cy="2976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1008" y="1248"/>
              <a:ext cx="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2784" y="912"/>
              <a:ext cx="0" cy="29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1200" y="864"/>
              <a:ext cx="20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A    B   C    F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</p:grp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1871642" y="1323956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0    0   0    0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871642" y="1857356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0    0   1    0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871642" y="2314556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0    1   0    1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1871642" y="2847956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0    1   1    0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1871642" y="3381356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1    0   0    1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1871642" y="3838556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1    0   1    1</a:t>
            </a: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1871642" y="4371956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1    1   0    1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871642" y="4829156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1    1   1    0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4282" y="116632"/>
            <a:ext cx="7027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Write sum of </a:t>
            </a:r>
            <a:r>
              <a:rPr lang="en-US" altLang="zh-CN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Minterms</a:t>
            </a:r>
            <a:r>
              <a:rPr lang="en-US" altLang="zh-CN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from Truth Table.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1766846" y="2414566"/>
            <a:ext cx="3571900" cy="2571768"/>
            <a:chOff x="1766846" y="2414566"/>
            <a:chExt cx="3571900" cy="2571768"/>
          </a:xfrm>
        </p:grpSpPr>
        <p:sp>
          <p:nvSpPr>
            <p:cNvPr id="20" name="矩形 19"/>
            <p:cNvSpPr/>
            <p:nvPr/>
          </p:nvSpPr>
          <p:spPr bwMode="auto">
            <a:xfrm>
              <a:off x="1766846" y="3986202"/>
              <a:ext cx="3571900" cy="500066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1766846" y="2414566"/>
              <a:ext cx="3571900" cy="500066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1766846" y="3486136"/>
              <a:ext cx="3571900" cy="500066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1766846" y="4486268"/>
              <a:ext cx="3571900" cy="500066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481622" y="2346305"/>
            <a:ext cx="1100138" cy="2779727"/>
            <a:chOff x="5481622" y="2346305"/>
            <a:chExt cx="1100138" cy="2779727"/>
          </a:xfrm>
        </p:grpSpPr>
        <p:graphicFrame>
          <p:nvGraphicFramePr>
            <p:cNvPr id="266242" name="Object 2"/>
            <p:cNvGraphicFramePr>
              <a:graphicFrameLocks noChangeAspect="1"/>
            </p:cNvGraphicFramePr>
            <p:nvPr/>
          </p:nvGraphicFramePr>
          <p:xfrm>
            <a:off x="5607680" y="2346305"/>
            <a:ext cx="945512" cy="568327"/>
          </p:xfrm>
          <a:graphic>
            <a:graphicData uri="http://schemas.openxmlformats.org/presentationml/2006/ole">
              <p:oleObj spid="_x0000_s266242" name="Equation" r:id="rId3" imgW="368280" imgH="228600" progId="Equation.DSMT4">
                <p:embed/>
              </p:oleObj>
            </a:graphicData>
          </a:graphic>
        </p:graphicFrame>
        <p:graphicFrame>
          <p:nvGraphicFramePr>
            <p:cNvPr id="266245" name="Object 5"/>
            <p:cNvGraphicFramePr>
              <a:graphicFrameLocks noChangeAspect="1"/>
            </p:cNvGraphicFramePr>
            <p:nvPr/>
          </p:nvGraphicFramePr>
          <p:xfrm>
            <a:off x="5481622" y="3343260"/>
            <a:ext cx="1100138" cy="639763"/>
          </p:xfrm>
          <a:graphic>
            <a:graphicData uri="http://schemas.openxmlformats.org/presentationml/2006/ole">
              <p:oleObj spid="_x0000_s266245" name="Equation" r:id="rId4" imgW="380880" imgH="228600" progId="Equation.DSMT4">
                <p:embed/>
              </p:oleObj>
            </a:graphicData>
          </a:graphic>
        </p:graphicFrame>
        <p:graphicFrame>
          <p:nvGraphicFramePr>
            <p:cNvPr id="266246" name="Object 6"/>
            <p:cNvGraphicFramePr>
              <a:graphicFrameLocks noChangeAspect="1"/>
            </p:cNvGraphicFramePr>
            <p:nvPr/>
          </p:nvGraphicFramePr>
          <p:xfrm>
            <a:off x="5553060" y="3986202"/>
            <a:ext cx="942963" cy="568327"/>
          </p:xfrm>
          <a:graphic>
            <a:graphicData uri="http://schemas.openxmlformats.org/presentationml/2006/ole">
              <p:oleObj spid="_x0000_s266246" name="Equation" r:id="rId5" imgW="368280" imgH="228600" progId="Equation.DSMT4">
                <p:embed/>
              </p:oleObj>
            </a:graphicData>
          </a:graphic>
        </p:graphicFrame>
        <p:graphicFrame>
          <p:nvGraphicFramePr>
            <p:cNvPr id="266247" name="Object 7"/>
            <p:cNvGraphicFramePr>
              <a:graphicFrameLocks noChangeAspect="1"/>
            </p:cNvGraphicFramePr>
            <p:nvPr/>
          </p:nvGraphicFramePr>
          <p:xfrm>
            <a:off x="5481622" y="4557706"/>
            <a:ext cx="1009226" cy="568326"/>
          </p:xfrm>
          <a:graphic>
            <a:graphicData uri="http://schemas.openxmlformats.org/presentationml/2006/ole">
              <p:oleObj spid="_x0000_s266247" name="Equation" r:id="rId6" imgW="393480" imgH="228600" progId="Equation.DSMT4">
                <p:embed/>
              </p:oleObj>
            </a:graphicData>
          </a:graphic>
        </p:graphicFrame>
      </p:grpSp>
      <p:graphicFrame>
        <p:nvGraphicFramePr>
          <p:cNvPr id="266248" name="Object 8"/>
          <p:cNvGraphicFramePr>
            <a:graphicFrameLocks noChangeAspect="1"/>
          </p:cNvGraphicFramePr>
          <p:nvPr/>
        </p:nvGraphicFramePr>
        <p:xfrm>
          <a:off x="500034" y="5429264"/>
          <a:ext cx="6591300" cy="1219200"/>
        </p:xfrm>
        <a:graphic>
          <a:graphicData uri="http://schemas.openxmlformats.org/presentationml/2006/ole">
            <p:oleObj spid="_x0000_s266248" name="Equation" r:id="rId7" imgW="4128480" imgH="787680" progId="Equation.3">
              <p:embed/>
            </p:oleObj>
          </a:graphicData>
        </a:graphic>
      </p:graphicFrame>
      <p:grpSp>
        <p:nvGrpSpPr>
          <p:cNvPr id="37" name="组合 36"/>
          <p:cNvGrpSpPr/>
          <p:nvPr/>
        </p:nvGrpSpPr>
        <p:grpSpPr>
          <a:xfrm>
            <a:off x="5357818" y="1714489"/>
            <a:ext cx="2422827" cy="3427992"/>
            <a:chOff x="5357818" y="1714489"/>
            <a:chExt cx="2422827" cy="3427992"/>
          </a:xfrm>
        </p:grpSpPr>
        <p:sp>
          <p:nvSpPr>
            <p:cNvPr id="28" name="矩形 27"/>
            <p:cNvSpPr/>
            <p:nvPr/>
          </p:nvSpPr>
          <p:spPr>
            <a:xfrm>
              <a:off x="7111689" y="2343128"/>
              <a:ext cx="65594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i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Euclid" pitchFamily="18" charset="0"/>
                </a:rPr>
                <a:t>m</a:t>
              </a:r>
              <a:r>
                <a:rPr lang="en-US" altLang="zh-CN" sz="3200" baseline="-25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2</a:t>
              </a:r>
              <a:endParaRPr lang="zh-CN" altLang="en-US" sz="3200" baseline="-25000" dirty="0"/>
            </a:p>
          </p:txBody>
        </p:sp>
        <p:sp>
          <p:nvSpPr>
            <p:cNvPr id="29" name="矩形 28"/>
            <p:cNvSpPr/>
            <p:nvPr/>
          </p:nvSpPr>
          <p:spPr>
            <a:xfrm>
              <a:off x="7124696" y="3414698"/>
              <a:ext cx="65594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i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Euclid" pitchFamily="18" charset="0"/>
                </a:rPr>
                <a:t>m</a:t>
              </a:r>
              <a:r>
                <a:rPr lang="en-US" altLang="zh-CN" sz="3200" baseline="-25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4</a:t>
              </a:r>
              <a:endParaRPr lang="zh-CN" altLang="en-US" sz="3200" baseline="-25000" dirty="0"/>
            </a:p>
          </p:txBody>
        </p:sp>
        <p:sp>
          <p:nvSpPr>
            <p:cNvPr id="30" name="矩形 29"/>
            <p:cNvSpPr/>
            <p:nvPr/>
          </p:nvSpPr>
          <p:spPr>
            <a:xfrm>
              <a:off x="7124696" y="3986202"/>
              <a:ext cx="65594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i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Euclid" pitchFamily="18" charset="0"/>
                </a:rPr>
                <a:t>m</a:t>
              </a:r>
              <a:r>
                <a:rPr lang="en-US" altLang="zh-CN" sz="3200" baseline="-25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5</a:t>
              </a:r>
              <a:endParaRPr lang="zh-CN" altLang="en-US" sz="3200" baseline="-25000" dirty="0"/>
            </a:p>
          </p:txBody>
        </p:sp>
        <p:sp>
          <p:nvSpPr>
            <p:cNvPr id="31" name="矩形 30"/>
            <p:cNvSpPr/>
            <p:nvPr/>
          </p:nvSpPr>
          <p:spPr>
            <a:xfrm>
              <a:off x="7124696" y="4557706"/>
              <a:ext cx="65594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i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Euclid" pitchFamily="18" charset="0"/>
                </a:rPr>
                <a:t>m</a:t>
              </a:r>
              <a:r>
                <a:rPr lang="en-US" altLang="zh-CN" sz="3200" baseline="-25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6</a:t>
              </a:r>
              <a:endParaRPr lang="zh-CN" altLang="en-US" sz="3200" baseline="-25000" dirty="0"/>
            </a:p>
          </p:txBody>
        </p:sp>
        <p:sp>
          <p:nvSpPr>
            <p:cNvPr id="33" name="上弧形箭头 32"/>
            <p:cNvSpPr/>
            <p:nvPr/>
          </p:nvSpPr>
          <p:spPr bwMode="auto">
            <a:xfrm>
              <a:off x="5357818" y="1714489"/>
              <a:ext cx="2214578" cy="642942"/>
            </a:xfrm>
            <a:prstGeom prst="curvedDownArrow">
              <a:avLst/>
            </a:prstGeom>
            <a:noFill/>
            <a:ln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66</a:t>
            </a:fld>
            <a:endParaRPr lang="en-US" altLang="zh-CN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643042" y="714356"/>
            <a:ext cx="3810000" cy="4724400"/>
            <a:chOff x="1008" y="864"/>
            <a:chExt cx="2400" cy="2976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1008" y="1248"/>
              <a:ext cx="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2784" y="912"/>
              <a:ext cx="0" cy="29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1200" y="864"/>
              <a:ext cx="20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A    B   C    F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</p:grp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1871642" y="1323956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0    0   0    0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871642" y="1857356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0    0   1    0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871642" y="2314556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0    1   0    1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1871642" y="2847956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0    1   1    0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1871642" y="3381356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1    0   0    1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1871642" y="3838556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1    0   1    1</a:t>
            </a: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1871642" y="4371956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1    1   0    1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871642" y="4829156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1    1   1    0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graphicFrame>
        <p:nvGraphicFramePr>
          <p:cNvPr id="267271" name="Object 7"/>
          <p:cNvGraphicFramePr>
            <a:graphicFrameLocks noChangeAspect="1"/>
          </p:cNvGraphicFramePr>
          <p:nvPr/>
        </p:nvGraphicFramePr>
        <p:xfrm>
          <a:off x="428596" y="5495948"/>
          <a:ext cx="7531100" cy="1219200"/>
        </p:xfrm>
        <a:graphic>
          <a:graphicData uri="http://schemas.openxmlformats.org/presentationml/2006/ole">
            <p:oleObj spid="_x0000_s267271" name="Equation" r:id="rId3" imgW="4725360" imgH="787680" progId="Equation.3">
              <p:embed/>
            </p:oleObj>
          </a:graphicData>
        </a:graphic>
      </p:graphicFrame>
      <p:grpSp>
        <p:nvGrpSpPr>
          <p:cNvPr id="36" name="组合 35"/>
          <p:cNvGrpSpPr/>
          <p:nvPr/>
        </p:nvGrpSpPr>
        <p:grpSpPr>
          <a:xfrm>
            <a:off x="5572132" y="1357298"/>
            <a:ext cx="2131102" cy="4056088"/>
            <a:chOff x="5572132" y="1357298"/>
            <a:chExt cx="2131102" cy="4056088"/>
          </a:xfrm>
        </p:grpSpPr>
        <p:graphicFrame>
          <p:nvGraphicFramePr>
            <p:cNvPr id="267272" name="Object 8"/>
            <p:cNvGraphicFramePr>
              <a:graphicFrameLocks noChangeAspect="1"/>
            </p:cNvGraphicFramePr>
            <p:nvPr/>
          </p:nvGraphicFramePr>
          <p:xfrm>
            <a:off x="5572133" y="1357298"/>
            <a:ext cx="1971968" cy="457201"/>
          </p:xfrm>
          <a:graphic>
            <a:graphicData uri="http://schemas.openxmlformats.org/presentationml/2006/ole">
              <p:oleObj spid="_x0000_s267272" name="Equation" r:id="rId4" imgW="850680" imgH="203040" progId="Equation.DSMT4">
                <p:embed/>
              </p:oleObj>
            </a:graphicData>
          </a:graphic>
        </p:graphicFrame>
        <p:graphicFrame>
          <p:nvGraphicFramePr>
            <p:cNvPr id="267273" name="Object 9"/>
            <p:cNvGraphicFramePr>
              <a:graphicFrameLocks noChangeAspect="1"/>
            </p:cNvGraphicFramePr>
            <p:nvPr/>
          </p:nvGraphicFramePr>
          <p:xfrm>
            <a:off x="5643570" y="1928802"/>
            <a:ext cx="1825018" cy="555626"/>
          </p:xfrm>
          <a:graphic>
            <a:graphicData uri="http://schemas.openxmlformats.org/presentationml/2006/ole">
              <p:oleObj spid="_x0000_s267273" name="Equation" r:id="rId5" imgW="850680" imgH="266400" progId="Equation.DSMT4">
                <p:embed/>
              </p:oleObj>
            </a:graphicData>
          </a:graphic>
        </p:graphicFrame>
        <p:graphicFrame>
          <p:nvGraphicFramePr>
            <p:cNvPr id="267274" name="Object 10"/>
            <p:cNvGraphicFramePr>
              <a:graphicFrameLocks noChangeAspect="1"/>
            </p:cNvGraphicFramePr>
            <p:nvPr/>
          </p:nvGraphicFramePr>
          <p:xfrm>
            <a:off x="5643570" y="2786058"/>
            <a:ext cx="2059664" cy="627064"/>
          </p:xfrm>
          <a:graphic>
            <a:graphicData uri="http://schemas.openxmlformats.org/presentationml/2006/ole">
              <p:oleObj spid="_x0000_s267274" name="Equation" r:id="rId6" imgW="850680" imgH="266400" progId="Equation.DSMT4">
                <p:embed/>
              </p:oleObj>
            </a:graphicData>
          </a:graphic>
        </p:graphicFrame>
        <p:graphicFrame>
          <p:nvGraphicFramePr>
            <p:cNvPr id="267275" name="Object 11"/>
            <p:cNvGraphicFramePr>
              <a:graphicFrameLocks noChangeAspect="1"/>
            </p:cNvGraphicFramePr>
            <p:nvPr/>
          </p:nvGraphicFramePr>
          <p:xfrm>
            <a:off x="5572132" y="4786322"/>
            <a:ext cx="2059664" cy="627064"/>
          </p:xfrm>
          <a:graphic>
            <a:graphicData uri="http://schemas.openxmlformats.org/presentationml/2006/ole">
              <p:oleObj spid="_x0000_s267275" name="Equation" r:id="rId7" imgW="850680" imgH="266400" progId="Equation.DSMT4">
                <p:embed/>
              </p:oleObj>
            </a:graphicData>
          </a:graphic>
        </p:graphicFrame>
      </p:grpSp>
      <p:grpSp>
        <p:nvGrpSpPr>
          <p:cNvPr id="35" name="组合 34"/>
          <p:cNvGrpSpPr/>
          <p:nvPr/>
        </p:nvGrpSpPr>
        <p:grpSpPr>
          <a:xfrm>
            <a:off x="1755424" y="1428736"/>
            <a:ext cx="3583322" cy="4000528"/>
            <a:chOff x="1755424" y="1428736"/>
            <a:chExt cx="3583322" cy="4000528"/>
          </a:xfrm>
        </p:grpSpPr>
        <p:sp>
          <p:nvSpPr>
            <p:cNvPr id="18" name="矩形 17"/>
            <p:cNvSpPr/>
            <p:nvPr/>
          </p:nvSpPr>
          <p:spPr bwMode="auto">
            <a:xfrm>
              <a:off x="1766846" y="1428736"/>
              <a:ext cx="3571900" cy="500066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1766846" y="2928934"/>
              <a:ext cx="3571900" cy="500066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1766846" y="4929198"/>
              <a:ext cx="3571900" cy="500066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34" name="矩形 33"/>
            <p:cNvSpPr/>
            <p:nvPr/>
          </p:nvSpPr>
          <p:spPr bwMode="auto">
            <a:xfrm>
              <a:off x="1755424" y="1928802"/>
              <a:ext cx="3571900" cy="500066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357818" y="642918"/>
            <a:ext cx="3402653" cy="4799617"/>
            <a:chOff x="5357818" y="642918"/>
            <a:chExt cx="3402653" cy="4799617"/>
          </a:xfrm>
        </p:grpSpPr>
        <p:sp>
          <p:nvSpPr>
            <p:cNvPr id="28" name="矩形 27"/>
            <p:cNvSpPr/>
            <p:nvPr/>
          </p:nvSpPr>
          <p:spPr>
            <a:xfrm>
              <a:off x="8072462" y="1285860"/>
              <a:ext cx="68800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i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Euclid" pitchFamily="18" charset="0"/>
                </a:rPr>
                <a:t>M</a:t>
              </a:r>
              <a:r>
                <a:rPr lang="en-US" altLang="zh-CN" sz="3200" baseline="-25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</a:t>
              </a:r>
              <a:endParaRPr lang="zh-CN" altLang="en-US" sz="3200" baseline="-25000" dirty="0"/>
            </a:p>
          </p:txBody>
        </p:sp>
        <p:sp>
          <p:nvSpPr>
            <p:cNvPr id="29" name="矩形 28"/>
            <p:cNvSpPr/>
            <p:nvPr/>
          </p:nvSpPr>
          <p:spPr>
            <a:xfrm>
              <a:off x="8072462" y="2071678"/>
              <a:ext cx="68800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i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Euclid" pitchFamily="18" charset="0"/>
                </a:rPr>
                <a:t>M</a:t>
              </a:r>
              <a:r>
                <a:rPr lang="en-US" altLang="zh-CN" sz="3200" baseline="-25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endParaRPr lang="zh-CN" altLang="en-US" sz="3200" baseline="-25000" dirty="0"/>
            </a:p>
          </p:txBody>
        </p:sp>
        <p:sp>
          <p:nvSpPr>
            <p:cNvPr id="30" name="矩形 29"/>
            <p:cNvSpPr/>
            <p:nvPr/>
          </p:nvSpPr>
          <p:spPr>
            <a:xfrm>
              <a:off x="8072462" y="2857496"/>
              <a:ext cx="68800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i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Euclid" pitchFamily="18" charset="0"/>
                </a:rPr>
                <a:t>M</a:t>
              </a:r>
              <a:r>
                <a:rPr lang="en-US" altLang="zh-CN" sz="3200" baseline="-25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3</a:t>
              </a:r>
              <a:endParaRPr lang="zh-CN" altLang="en-US" sz="3200" baseline="-25000" dirty="0"/>
            </a:p>
          </p:txBody>
        </p:sp>
        <p:sp>
          <p:nvSpPr>
            <p:cNvPr id="31" name="矩形 30"/>
            <p:cNvSpPr/>
            <p:nvPr/>
          </p:nvSpPr>
          <p:spPr>
            <a:xfrm>
              <a:off x="8072462" y="4857760"/>
              <a:ext cx="68800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i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Euclid" pitchFamily="18" charset="0"/>
                </a:rPr>
                <a:t>M</a:t>
              </a:r>
              <a:r>
                <a:rPr lang="en-US" altLang="zh-CN" sz="3200" baseline="-25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7</a:t>
              </a:r>
              <a:endParaRPr lang="zh-CN" altLang="en-US" sz="3200" baseline="-25000" dirty="0"/>
            </a:p>
          </p:txBody>
        </p:sp>
        <p:sp>
          <p:nvSpPr>
            <p:cNvPr id="33" name="上弧形箭头 32"/>
            <p:cNvSpPr/>
            <p:nvPr/>
          </p:nvSpPr>
          <p:spPr bwMode="auto">
            <a:xfrm>
              <a:off x="5357818" y="642918"/>
              <a:ext cx="3143272" cy="642942"/>
            </a:xfrm>
            <a:prstGeom prst="curvedDownArrow">
              <a:avLst/>
            </a:prstGeom>
            <a:noFill/>
            <a:ln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214282" y="116632"/>
            <a:ext cx="7665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Write product of </a:t>
            </a:r>
            <a:r>
              <a:rPr lang="en-US" altLang="zh-CN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Maxterms</a:t>
            </a:r>
            <a:r>
              <a:rPr lang="en-US" altLang="zh-CN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from Truth Table.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396552" y="764704"/>
            <a:ext cx="8715375" cy="769441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.4.1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Simplification by Formulas</a:t>
            </a:r>
            <a:endParaRPr lang="zh-CN" altLang="en-US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35496" y="2052137"/>
            <a:ext cx="56851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What is the simplest function?  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42350" name="Rectangle 14"/>
          <p:cNvSpPr>
            <a:spLocks noChangeArrowheads="1"/>
          </p:cNvSpPr>
          <p:nvPr/>
        </p:nvSpPr>
        <p:spPr bwMode="auto">
          <a:xfrm>
            <a:off x="-324544" y="-7441"/>
            <a:ext cx="9972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zh-CN" alt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2</a:t>
            </a:r>
            <a:r>
              <a:rPr lang="zh-CN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.</a:t>
            </a:r>
            <a:r>
              <a:rPr lang="zh-CN" alt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4 </a:t>
            </a:r>
            <a:r>
              <a:rPr lang="en-US" altLang="zh-CN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Simplification of Logic Functions</a:t>
            </a:r>
            <a:endParaRPr lang="en-US" altLang="zh-CN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67</a:t>
            </a:fld>
            <a:endParaRPr lang="en-US" altLang="zh-CN"/>
          </a:p>
        </p:txBody>
      </p:sp>
      <p:sp>
        <p:nvSpPr>
          <p:cNvPr id="7" name="矩形 6"/>
          <p:cNvSpPr/>
          <p:nvPr/>
        </p:nvSpPr>
        <p:spPr>
          <a:xfrm>
            <a:off x="35496" y="3348281"/>
            <a:ext cx="9540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(1) The number of product terms is the least.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35496" y="4644425"/>
            <a:ext cx="903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(2) The number of variables in each term is the least.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2" grpId="0"/>
      <p:bldP spid="7" grpId="0"/>
      <p:bldP spid="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8" name="Rectangle 38"/>
          <p:cNvSpPr>
            <a:spLocks noChangeArrowheads="1"/>
          </p:cNvSpPr>
          <p:nvPr/>
        </p:nvSpPr>
        <p:spPr bwMode="auto">
          <a:xfrm>
            <a:off x="1" y="44624"/>
            <a:ext cx="67840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1. Simplification of AND-OR Functions</a:t>
            </a:r>
            <a:endParaRPr lang="zh-CN" alt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143412" name="Group 52"/>
          <p:cNvGrpSpPr>
            <a:grpSpLocks/>
          </p:cNvGrpSpPr>
          <p:nvPr/>
        </p:nvGrpSpPr>
        <p:grpSpPr bwMode="auto">
          <a:xfrm>
            <a:off x="1" y="730425"/>
            <a:ext cx="4240213" cy="584201"/>
            <a:chOff x="0" y="576"/>
            <a:chExt cx="2671" cy="368"/>
          </a:xfrm>
        </p:grpSpPr>
        <p:sp>
          <p:nvSpPr>
            <p:cNvPr id="143399" name="Rectangle 39"/>
            <p:cNvSpPr>
              <a:spLocks noChangeArrowheads="1"/>
            </p:cNvSpPr>
            <p:nvPr/>
          </p:nvSpPr>
          <p:spPr bwMode="auto">
            <a:xfrm>
              <a:off x="0" y="576"/>
              <a:ext cx="111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dirty="0" smtClean="0">
                  <a:cs typeface="Times New Roman" pitchFamily="18" charset="0"/>
                </a:rPr>
                <a:t>(1) Apply</a:t>
              </a:r>
              <a:endParaRPr lang="zh-CN" altLang="en-US" sz="3200" dirty="0">
                <a:cs typeface="Times New Roman" pitchFamily="18" charset="0"/>
              </a:endParaRPr>
            </a:p>
          </p:txBody>
        </p:sp>
        <p:graphicFrame>
          <p:nvGraphicFramePr>
            <p:cNvPr id="72725" name="Object 44"/>
            <p:cNvGraphicFramePr>
              <a:graphicFrameLocks noChangeAspect="1"/>
            </p:cNvGraphicFramePr>
            <p:nvPr/>
          </p:nvGraphicFramePr>
          <p:xfrm>
            <a:off x="1292" y="626"/>
            <a:ext cx="1379" cy="309"/>
          </p:xfrm>
          <a:graphic>
            <a:graphicData uri="http://schemas.openxmlformats.org/presentationml/2006/ole">
              <p:oleObj spid="_x0000_s73055" name="Equation" r:id="rId5" imgW="1359360" imgH="304920" progId="Equation.3">
                <p:embed/>
              </p:oleObj>
            </a:graphicData>
          </a:graphic>
        </p:graphicFrame>
      </p:grpSp>
      <p:grpSp>
        <p:nvGrpSpPr>
          <p:cNvPr id="143413" name="Group 53"/>
          <p:cNvGrpSpPr>
            <a:grpSpLocks/>
          </p:cNvGrpSpPr>
          <p:nvPr/>
        </p:nvGrpSpPr>
        <p:grpSpPr bwMode="auto">
          <a:xfrm>
            <a:off x="44621" y="1444824"/>
            <a:ext cx="5751516" cy="1363664"/>
            <a:chOff x="-386" y="1080"/>
            <a:chExt cx="3623" cy="859"/>
          </a:xfrm>
        </p:grpSpPr>
        <p:sp>
          <p:nvSpPr>
            <p:cNvPr id="143400" name="Rectangle 40"/>
            <p:cNvSpPr>
              <a:spLocks noChangeArrowheads="1"/>
            </p:cNvSpPr>
            <p:nvPr/>
          </p:nvSpPr>
          <p:spPr bwMode="auto">
            <a:xfrm>
              <a:off x="-386" y="1104"/>
              <a:ext cx="153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Example 1</a:t>
              </a:r>
              <a:r>
                <a:rPr lang="zh-CN" altLang="en-US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：</a:t>
              </a:r>
              <a:endPara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endParaRPr>
            </a:p>
          </p:txBody>
        </p:sp>
        <p:graphicFrame>
          <p:nvGraphicFramePr>
            <p:cNvPr id="72722" name="Object 45"/>
            <p:cNvGraphicFramePr>
              <a:graphicFrameLocks noChangeAspect="1"/>
            </p:cNvGraphicFramePr>
            <p:nvPr/>
          </p:nvGraphicFramePr>
          <p:xfrm>
            <a:off x="945" y="1080"/>
            <a:ext cx="2292" cy="405"/>
          </p:xfrm>
          <a:graphic>
            <a:graphicData uri="http://schemas.openxmlformats.org/presentationml/2006/ole">
              <p:oleObj spid="_x0000_s73056" name="Equation" r:id="rId6" imgW="1396800" imgH="241200" progId="Equation.DSMT4">
                <p:embed/>
              </p:oleObj>
            </a:graphicData>
          </a:graphic>
        </p:graphicFrame>
        <p:graphicFrame>
          <p:nvGraphicFramePr>
            <p:cNvPr id="72723" name="Object 46"/>
            <p:cNvGraphicFramePr>
              <a:graphicFrameLocks noChangeAspect="1"/>
            </p:cNvGraphicFramePr>
            <p:nvPr/>
          </p:nvGraphicFramePr>
          <p:xfrm>
            <a:off x="975" y="1485"/>
            <a:ext cx="2070" cy="454"/>
          </p:xfrm>
          <a:graphic>
            <a:graphicData uri="http://schemas.openxmlformats.org/presentationml/2006/ole">
              <p:oleObj spid="_x0000_s73057" name="Equation" r:id="rId7" imgW="1218960" imgH="266400" progId="Equation.DSMT4">
                <p:embed/>
              </p:oleObj>
            </a:graphicData>
          </a:graphic>
        </p:graphicFrame>
      </p:grpSp>
      <p:grpSp>
        <p:nvGrpSpPr>
          <p:cNvPr id="143415" name="Group 55"/>
          <p:cNvGrpSpPr>
            <a:grpSpLocks/>
          </p:cNvGrpSpPr>
          <p:nvPr/>
        </p:nvGrpSpPr>
        <p:grpSpPr bwMode="auto">
          <a:xfrm>
            <a:off x="107951" y="3725639"/>
            <a:ext cx="6696081" cy="671513"/>
            <a:chOff x="68" y="2367"/>
            <a:chExt cx="4218" cy="423"/>
          </a:xfrm>
        </p:grpSpPr>
        <p:sp>
          <p:nvSpPr>
            <p:cNvPr id="72719" name="Rectangle 41"/>
            <p:cNvSpPr>
              <a:spLocks noChangeArrowheads="1"/>
            </p:cNvSpPr>
            <p:nvPr/>
          </p:nvSpPr>
          <p:spPr bwMode="auto">
            <a:xfrm>
              <a:off x="68" y="2400"/>
              <a:ext cx="14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Example 2</a:t>
              </a:r>
              <a:r>
                <a:rPr lang="zh-CN" altLang="en-US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：</a:t>
              </a:r>
            </a:p>
          </p:txBody>
        </p:sp>
        <p:graphicFrame>
          <p:nvGraphicFramePr>
            <p:cNvPr id="72720" name="Object 48"/>
            <p:cNvGraphicFramePr>
              <a:graphicFrameLocks noChangeAspect="1"/>
            </p:cNvGraphicFramePr>
            <p:nvPr/>
          </p:nvGraphicFramePr>
          <p:xfrm>
            <a:off x="1452" y="2367"/>
            <a:ext cx="2834" cy="423"/>
          </p:xfrm>
          <a:graphic>
            <a:graphicData uri="http://schemas.openxmlformats.org/presentationml/2006/ole">
              <p:oleObj spid="_x0000_s73058" name="Equation" r:id="rId8" imgW="1790640" imgH="266400" progId="Equation.DSMT4">
                <p:embed/>
              </p:oleObj>
            </a:graphicData>
          </a:graphic>
        </p:graphicFrame>
      </p:grpSp>
      <p:grpSp>
        <p:nvGrpSpPr>
          <p:cNvPr id="143416" name="Group 56"/>
          <p:cNvGrpSpPr>
            <a:grpSpLocks/>
          </p:cNvGrpSpPr>
          <p:nvPr/>
        </p:nvGrpSpPr>
        <p:grpSpPr bwMode="auto">
          <a:xfrm>
            <a:off x="1" y="4769028"/>
            <a:ext cx="4667250" cy="584201"/>
            <a:chOff x="0" y="3120"/>
            <a:chExt cx="2940" cy="368"/>
          </a:xfrm>
        </p:grpSpPr>
        <p:sp>
          <p:nvSpPr>
            <p:cNvPr id="72717" name="Rectangle 42"/>
            <p:cNvSpPr>
              <a:spLocks noChangeArrowheads="1"/>
            </p:cNvSpPr>
            <p:nvPr/>
          </p:nvSpPr>
          <p:spPr bwMode="auto">
            <a:xfrm>
              <a:off x="0" y="3120"/>
              <a:ext cx="111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 smtClean="0">
                  <a:cs typeface="Times New Roman" pitchFamily="18" charset="0"/>
                </a:rPr>
                <a:t>(3) Apply</a:t>
              </a:r>
              <a:endParaRPr lang="zh-CN" altLang="en-US" sz="3200" dirty="0">
                <a:cs typeface="Times New Roman" pitchFamily="18" charset="0"/>
              </a:endParaRPr>
            </a:p>
          </p:txBody>
        </p:sp>
        <p:graphicFrame>
          <p:nvGraphicFramePr>
            <p:cNvPr id="72718" name="Object 49"/>
            <p:cNvGraphicFramePr>
              <a:graphicFrameLocks noChangeAspect="1"/>
            </p:cNvGraphicFramePr>
            <p:nvPr/>
          </p:nvGraphicFramePr>
          <p:xfrm>
            <a:off x="1338" y="3120"/>
            <a:ext cx="1602" cy="309"/>
          </p:xfrm>
          <a:graphic>
            <a:graphicData uri="http://schemas.openxmlformats.org/presentationml/2006/ole">
              <p:oleObj spid="_x0000_s73059" name="Equation" r:id="rId9" imgW="1575000" imgH="304920" progId="Equation.3">
                <p:embed/>
              </p:oleObj>
            </a:graphicData>
          </a:graphic>
        </p:graphicFrame>
      </p:grpSp>
      <p:grpSp>
        <p:nvGrpSpPr>
          <p:cNvPr id="143417" name="Group 57"/>
          <p:cNvGrpSpPr>
            <a:grpSpLocks/>
          </p:cNvGrpSpPr>
          <p:nvPr/>
        </p:nvGrpSpPr>
        <p:grpSpPr bwMode="auto">
          <a:xfrm>
            <a:off x="-36512" y="5405617"/>
            <a:ext cx="9145595" cy="655638"/>
            <a:chOff x="-23" y="3521"/>
            <a:chExt cx="5761" cy="413"/>
          </a:xfrm>
        </p:grpSpPr>
        <p:sp>
          <p:nvSpPr>
            <p:cNvPr id="72715" name="Rectangle 43"/>
            <p:cNvSpPr>
              <a:spLocks noChangeArrowheads="1"/>
            </p:cNvSpPr>
            <p:nvPr/>
          </p:nvSpPr>
          <p:spPr bwMode="auto">
            <a:xfrm>
              <a:off x="-23" y="3566"/>
              <a:ext cx="14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Example 3</a:t>
              </a:r>
              <a:r>
                <a:rPr lang="zh-CN" altLang="en-US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：</a:t>
              </a:r>
            </a:p>
          </p:txBody>
        </p:sp>
        <p:graphicFrame>
          <p:nvGraphicFramePr>
            <p:cNvPr id="72716" name="Object 50"/>
            <p:cNvGraphicFramePr>
              <a:graphicFrameLocks noChangeAspect="1"/>
            </p:cNvGraphicFramePr>
            <p:nvPr/>
          </p:nvGraphicFramePr>
          <p:xfrm>
            <a:off x="1255" y="3521"/>
            <a:ext cx="4483" cy="382"/>
          </p:xfrm>
          <a:graphic>
            <a:graphicData uri="http://schemas.openxmlformats.org/presentationml/2006/ole">
              <p:oleObj spid="_x0000_s73060" name="Equation" r:id="rId10" imgW="2920680" imgH="241200" progId="Equation.DSMT4">
                <p:embed/>
              </p:oleObj>
            </a:graphicData>
          </a:graphic>
        </p:graphicFrame>
      </p:grpSp>
      <p:grpSp>
        <p:nvGrpSpPr>
          <p:cNvPr id="143414" name="Group 54"/>
          <p:cNvGrpSpPr>
            <a:grpSpLocks/>
          </p:cNvGrpSpPr>
          <p:nvPr/>
        </p:nvGrpSpPr>
        <p:grpSpPr bwMode="auto">
          <a:xfrm>
            <a:off x="1" y="2939830"/>
            <a:ext cx="3995738" cy="584201"/>
            <a:chOff x="0" y="1872"/>
            <a:chExt cx="2517" cy="368"/>
          </a:xfrm>
        </p:grpSpPr>
        <p:graphicFrame>
          <p:nvGraphicFramePr>
            <p:cNvPr id="72713" name="Object 47"/>
            <p:cNvGraphicFramePr>
              <a:graphicFrameLocks noChangeAspect="1"/>
            </p:cNvGraphicFramePr>
            <p:nvPr/>
          </p:nvGraphicFramePr>
          <p:xfrm>
            <a:off x="1300" y="1954"/>
            <a:ext cx="1217" cy="251"/>
          </p:xfrm>
          <a:graphic>
            <a:graphicData uri="http://schemas.openxmlformats.org/presentationml/2006/ole">
              <p:oleObj spid="_x0000_s73061" name="Equation" r:id="rId11" imgW="1194120" imgH="241200" progId="Equation.3">
                <p:embed/>
              </p:oleObj>
            </a:graphicData>
          </a:graphic>
        </p:graphicFrame>
        <p:sp>
          <p:nvSpPr>
            <p:cNvPr id="72714" name="Rectangle 51"/>
            <p:cNvSpPr>
              <a:spLocks noChangeArrowheads="1"/>
            </p:cNvSpPr>
            <p:nvPr/>
          </p:nvSpPr>
          <p:spPr bwMode="auto">
            <a:xfrm>
              <a:off x="0" y="1872"/>
              <a:ext cx="111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 smtClean="0">
                  <a:ea typeface="宋体" pitchFamily="2" charset="-122"/>
                  <a:cs typeface="Times New Roman" pitchFamily="18" charset="0"/>
                </a:rPr>
                <a:t>(2) Apply</a:t>
              </a:r>
              <a:endParaRPr lang="zh-CN" altLang="en-US" sz="3200" dirty="0">
                <a:cs typeface="Times New Roman" pitchFamily="18" charset="0"/>
              </a:endParaRPr>
            </a:p>
          </p:txBody>
        </p:sp>
      </p:grpSp>
      <p:sp>
        <p:nvSpPr>
          <p:cNvPr id="22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68</a:t>
            </a:fld>
            <a:endParaRPr lang="en-US" altLang="zh-CN"/>
          </a:p>
        </p:txBody>
      </p:sp>
      <p:sp>
        <p:nvSpPr>
          <p:cNvPr id="23" name="矩形 22"/>
          <p:cNvSpPr/>
          <p:nvPr/>
        </p:nvSpPr>
        <p:spPr>
          <a:xfrm>
            <a:off x="1501575" y="6228601"/>
            <a:ext cx="50866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chemeClr val="accent1"/>
                </a:solidFill>
              </a:rPr>
              <a:t>Refer to formulas on page 14.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3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28600" y="517525"/>
            <a:ext cx="7295728" cy="584775"/>
            <a:chOff x="228600" y="517525"/>
            <a:chExt cx="7295728" cy="584775"/>
          </a:xfrm>
        </p:grpSpPr>
        <p:sp>
          <p:nvSpPr>
            <p:cNvPr id="73730" name="Rectangle 51"/>
            <p:cNvSpPr>
              <a:spLocks noChangeArrowheads="1"/>
            </p:cNvSpPr>
            <p:nvPr/>
          </p:nvSpPr>
          <p:spPr bwMode="auto">
            <a:xfrm>
              <a:off x="228600" y="517525"/>
              <a:ext cx="729572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 smtClean="0">
                  <a:cs typeface="Times New Roman" pitchFamily="18" charset="0"/>
                </a:rPr>
                <a:t>(4)  Apply the formula    </a:t>
              </a:r>
              <a:endParaRPr lang="zh-CN" altLang="en-US" sz="3200" dirty="0">
                <a:cs typeface="Times New Roman" pitchFamily="18" charset="0"/>
              </a:endParaRPr>
            </a:p>
          </p:txBody>
        </p:sp>
        <p:graphicFrame>
          <p:nvGraphicFramePr>
            <p:cNvPr id="73733" name="Object 70"/>
            <p:cNvGraphicFramePr>
              <a:graphicFrameLocks noChangeAspect="1"/>
            </p:cNvGraphicFramePr>
            <p:nvPr/>
          </p:nvGraphicFramePr>
          <p:xfrm>
            <a:off x="4283968" y="533400"/>
            <a:ext cx="1544638" cy="490538"/>
          </p:xfrm>
          <a:graphic>
            <a:graphicData uri="http://schemas.openxmlformats.org/presentationml/2006/ole">
              <p:oleObj spid="_x0000_s73904" name="Equation" r:id="rId5" imgW="952560" imgH="304920" progId="Equation.3">
                <p:embed/>
              </p:oleObj>
            </a:graphicData>
          </a:graphic>
        </p:graphicFrame>
      </p:grpSp>
      <p:graphicFrame>
        <p:nvGraphicFramePr>
          <p:cNvPr id="144455" name="Object 71"/>
          <p:cNvGraphicFramePr>
            <a:graphicFrameLocks noChangeAspect="1"/>
          </p:cNvGraphicFramePr>
          <p:nvPr/>
        </p:nvGraphicFramePr>
        <p:xfrm>
          <a:off x="1000125" y="2060848"/>
          <a:ext cx="6923088" cy="3314700"/>
        </p:xfrm>
        <a:graphic>
          <a:graphicData uri="http://schemas.openxmlformats.org/presentationml/2006/ole">
            <p:oleObj spid="_x0000_s73905" name="Equation" r:id="rId6" imgW="2971800" imgH="1473120" progId="Equation.DSMT4">
              <p:embed/>
            </p:oleObj>
          </a:graphicData>
        </a:graphic>
      </p:graphicFrame>
      <p:sp>
        <p:nvSpPr>
          <p:cNvPr id="144456" name="Rectangle 72"/>
          <p:cNvSpPr>
            <a:spLocks noChangeArrowheads="1"/>
          </p:cNvSpPr>
          <p:nvPr/>
        </p:nvSpPr>
        <p:spPr bwMode="auto">
          <a:xfrm>
            <a:off x="323528" y="1268760"/>
            <a:ext cx="29626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Example 4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：</a:t>
            </a:r>
            <a:endParaRPr lang="zh-CN" altLang="en-US" sz="3200" dirty="0">
              <a:effectLst/>
              <a:latin typeface="黑体" pitchFamily="49" charset="-122"/>
            </a:endParaRPr>
          </a:p>
        </p:txBody>
      </p:sp>
      <p:sp>
        <p:nvSpPr>
          <p:cNvPr id="336900" name="Arc 4"/>
          <p:cNvSpPr>
            <a:spLocks/>
          </p:cNvSpPr>
          <p:nvPr/>
        </p:nvSpPr>
        <p:spPr bwMode="auto">
          <a:xfrm flipV="1">
            <a:off x="2606694" y="3657798"/>
            <a:ext cx="4608512" cy="4476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5 w 43200"/>
              <a:gd name="T1" fmla="*/ 22413 h 22413"/>
              <a:gd name="T2" fmla="*/ 43200 w 43200"/>
              <a:gd name="T3" fmla="*/ 21600 h 22413"/>
              <a:gd name="T4" fmla="*/ 21600 w 43200"/>
              <a:gd name="T5" fmla="*/ 21600 h 22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413" fill="none" extrusionOk="0">
                <a:moveTo>
                  <a:pt x="15" y="22412"/>
                </a:moveTo>
                <a:cubicBezTo>
                  <a:pt x="5" y="22142"/>
                  <a:pt x="0" y="2187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2413" stroke="0" extrusionOk="0">
                <a:moveTo>
                  <a:pt x="15" y="22412"/>
                </a:moveTo>
                <a:cubicBezTo>
                  <a:pt x="5" y="22142"/>
                  <a:pt x="0" y="2187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336901" name="Arc 5"/>
          <p:cNvSpPr>
            <a:spLocks/>
          </p:cNvSpPr>
          <p:nvPr/>
        </p:nvSpPr>
        <p:spPr bwMode="auto">
          <a:xfrm flipV="1">
            <a:off x="4767281" y="3801814"/>
            <a:ext cx="1439863" cy="4476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5 w 43200"/>
              <a:gd name="T1" fmla="*/ 22413 h 22413"/>
              <a:gd name="T2" fmla="*/ 43200 w 43200"/>
              <a:gd name="T3" fmla="*/ 21600 h 22413"/>
              <a:gd name="T4" fmla="*/ 21600 w 43200"/>
              <a:gd name="T5" fmla="*/ 21600 h 22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413" fill="none" extrusionOk="0">
                <a:moveTo>
                  <a:pt x="15" y="22412"/>
                </a:moveTo>
                <a:cubicBezTo>
                  <a:pt x="5" y="22142"/>
                  <a:pt x="0" y="2187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2413" stroke="0" extrusionOk="0">
                <a:moveTo>
                  <a:pt x="15" y="22412"/>
                </a:moveTo>
                <a:cubicBezTo>
                  <a:pt x="5" y="22142"/>
                  <a:pt x="0" y="2187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FFFF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336902" name="Arc 6"/>
          <p:cNvSpPr>
            <a:spLocks/>
          </p:cNvSpPr>
          <p:nvPr/>
        </p:nvSpPr>
        <p:spPr bwMode="auto">
          <a:xfrm flipV="1">
            <a:off x="1887556" y="3729484"/>
            <a:ext cx="1655763" cy="36036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5 w 43150"/>
              <a:gd name="T1" fmla="*/ 22413 h 22413"/>
              <a:gd name="T2" fmla="*/ 43150 w 43150"/>
              <a:gd name="T3" fmla="*/ 20133 h 22413"/>
              <a:gd name="T4" fmla="*/ 21600 w 43150"/>
              <a:gd name="T5" fmla="*/ 21600 h 22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50" h="22413" fill="none" extrusionOk="0">
                <a:moveTo>
                  <a:pt x="15" y="22412"/>
                </a:moveTo>
                <a:cubicBezTo>
                  <a:pt x="5" y="22142"/>
                  <a:pt x="0" y="2187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2959" y="-1"/>
                  <a:pt x="42378" y="8799"/>
                  <a:pt x="43150" y="20132"/>
                </a:cubicBezTo>
              </a:path>
              <a:path w="43150" h="22413" stroke="0" extrusionOk="0">
                <a:moveTo>
                  <a:pt x="15" y="22412"/>
                </a:moveTo>
                <a:cubicBezTo>
                  <a:pt x="5" y="22142"/>
                  <a:pt x="0" y="2187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2959" y="-1"/>
                  <a:pt x="42378" y="8799"/>
                  <a:pt x="43150" y="20132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FFFF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69</a:t>
            </a:fld>
            <a:endParaRPr lang="en-US" altLang="zh-CN"/>
          </a:p>
        </p:txBody>
      </p:sp>
      <p:graphicFrame>
        <p:nvGraphicFramePr>
          <p:cNvPr id="14" name="Object 44"/>
          <p:cNvGraphicFramePr>
            <a:graphicFrameLocks noChangeAspect="1"/>
          </p:cNvGraphicFramePr>
          <p:nvPr/>
        </p:nvGraphicFramePr>
        <p:xfrm>
          <a:off x="5214942" y="4336851"/>
          <a:ext cx="729247" cy="473075"/>
        </p:xfrm>
        <a:graphic>
          <a:graphicData uri="http://schemas.openxmlformats.org/presentationml/2006/ole">
            <p:oleObj spid="_x0000_s73906" name="Equation" r:id="rId7" imgW="291960" imgH="190440" progId="Equation.DSMT4">
              <p:embed/>
            </p:oleObj>
          </a:graphicData>
        </a:graphic>
      </p:graphicFrame>
      <p:graphicFrame>
        <p:nvGraphicFramePr>
          <p:cNvPr id="15" name="Object 47"/>
          <p:cNvGraphicFramePr>
            <a:graphicFrameLocks noChangeAspect="1"/>
          </p:cNvGraphicFramePr>
          <p:nvPr/>
        </p:nvGraphicFramePr>
        <p:xfrm>
          <a:off x="2143108" y="4076499"/>
          <a:ext cx="642938" cy="447675"/>
        </p:xfrm>
        <a:graphic>
          <a:graphicData uri="http://schemas.openxmlformats.org/presentationml/2006/ole">
            <p:oleObj spid="_x0000_s73907" name="Equation" r:id="rId8" imgW="279360" imgH="190440" progId="Equation.DSMT4">
              <p:embed/>
            </p:oleObj>
          </a:graphicData>
        </a:graphic>
      </p:graphicFrame>
      <p:graphicFrame>
        <p:nvGraphicFramePr>
          <p:cNvPr id="73908" name="Object 180"/>
          <p:cNvGraphicFramePr>
            <a:graphicFrameLocks noChangeAspect="1"/>
          </p:cNvGraphicFramePr>
          <p:nvPr/>
        </p:nvGraphicFramePr>
        <p:xfrm>
          <a:off x="3857620" y="4218235"/>
          <a:ext cx="642938" cy="447675"/>
        </p:xfrm>
        <a:graphic>
          <a:graphicData uri="http://schemas.openxmlformats.org/presentationml/2006/ole">
            <p:oleObj spid="_x0000_s73908" name="Equation" r:id="rId9" imgW="279360" imgH="190440" progId="Equation.DSMT4">
              <p:embed/>
            </p:oleObj>
          </a:graphicData>
        </a:graphic>
      </p:graphicFrame>
      <p:grpSp>
        <p:nvGrpSpPr>
          <p:cNvPr id="19" name="组合 18"/>
          <p:cNvGrpSpPr/>
          <p:nvPr/>
        </p:nvGrpSpPr>
        <p:grpSpPr>
          <a:xfrm>
            <a:off x="103733" y="5869135"/>
            <a:ext cx="5368875" cy="584775"/>
            <a:chOff x="715293" y="5869135"/>
            <a:chExt cx="5368875" cy="584775"/>
          </a:xfrm>
        </p:grpSpPr>
        <p:sp>
          <p:nvSpPr>
            <p:cNvPr id="17" name="Rectangle 51"/>
            <p:cNvSpPr>
              <a:spLocks noChangeArrowheads="1"/>
            </p:cNvSpPr>
            <p:nvPr/>
          </p:nvSpPr>
          <p:spPr bwMode="auto">
            <a:xfrm>
              <a:off x="715293" y="5869135"/>
              <a:ext cx="3215945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 smtClean="0">
                  <a:ea typeface="宋体" pitchFamily="2" charset="-122"/>
                  <a:cs typeface="Times New Roman" pitchFamily="18" charset="0"/>
                </a:rPr>
                <a:t>Apply the formula</a:t>
              </a:r>
              <a:endParaRPr lang="zh-CN" altLang="en-US" sz="3200" dirty="0">
                <a:cs typeface="Times New Roman" pitchFamily="18" charset="0"/>
              </a:endParaRPr>
            </a:p>
          </p:txBody>
        </p:sp>
        <p:graphicFrame>
          <p:nvGraphicFramePr>
            <p:cNvPr id="18" name="Object 47"/>
            <p:cNvGraphicFramePr>
              <a:graphicFrameLocks noChangeAspect="1"/>
            </p:cNvGraphicFramePr>
            <p:nvPr/>
          </p:nvGraphicFramePr>
          <p:xfrm>
            <a:off x="4152180" y="5949280"/>
            <a:ext cx="1931988" cy="398463"/>
          </p:xfrm>
          <a:graphic>
            <a:graphicData uri="http://schemas.openxmlformats.org/presentationml/2006/ole">
              <p:oleObj spid="_x0000_s73909" name="Equation" r:id="rId10" imgW="1194120" imgH="241200" progId="Equation.3">
                <p:embed/>
              </p:oleObj>
            </a:graphicData>
          </a:graphic>
        </p:graphicFrame>
      </p:grpSp>
      <p:sp>
        <p:nvSpPr>
          <p:cNvPr id="73913" name="Rectangle 18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3912" name="Object 184"/>
          <p:cNvGraphicFramePr>
            <a:graphicFrameLocks noChangeAspect="1"/>
          </p:cNvGraphicFramePr>
          <p:nvPr/>
        </p:nvGraphicFramePr>
        <p:xfrm>
          <a:off x="5925582" y="5805264"/>
          <a:ext cx="2966898" cy="598165"/>
        </p:xfrm>
        <a:graphic>
          <a:graphicData uri="http://schemas.openxmlformats.org/presentationml/2006/ole">
            <p:oleObj spid="_x0000_s73912" name="Equation" r:id="rId11" imgW="118080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8" name="Rectangle 18"/>
          <p:cNvSpPr>
            <a:spLocks noGrp="1" noChangeArrowheads="1"/>
          </p:cNvSpPr>
          <p:nvPr>
            <p:ph type="title"/>
          </p:nvPr>
        </p:nvSpPr>
        <p:spPr>
          <a:xfrm>
            <a:off x="1350963" y="609600"/>
            <a:ext cx="779303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800" smtClean="0"/>
              <a:t>   </a:t>
            </a:r>
            <a:endParaRPr lang="zh-CN" altLang="en-US" sz="2800" smtClean="0"/>
          </a:p>
        </p:txBody>
      </p:sp>
      <p:sp>
        <p:nvSpPr>
          <p:cNvPr id="102424" name="Rectangle 24"/>
          <p:cNvSpPr>
            <a:spLocks noChangeArrowheads="1"/>
          </p:cNvSpPr>
          <p:nvPr/>
        </p:nvSpPr>
        <p:spPr bwMode="auto">
          <a:xfrm>
            <a:off x="1221702" y="3140968"/>
            <a:ext cx="34676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 err="1" smtClean="0">
                <a:effectLst/>
                <a:latin typeface="黑体" pitchFamily="49" charset="-122"/>
              </a:rPr>
              <a:t>F</a:t>
            </a:r>
            <a:r>
              <a:rPr lang="en-US" altLang="zh-CN" sz="3200" dirty="0" err="1">
                <a:effectLst/>
                <a:latin typeface="黑体" pitchFamily="49" charset="-122"/>
              </a:rPr>
              <a:t>＝</a:t>
            </a:r>
            <a:r>
              <a:rPr lang="en-US" altLang="zh-CN" sz="3200" dirty="0" err="1" smtClean="0">
                <a:effectLst/>
                <a:latin typeface="黑体" pitchFamily="49" charset="-122"/>
              </a:rPr>
              <a:t>f</a:t>
            </a:r>
            <a:r>
              <a:rPr lang="en-US" altLang="zh-CN" sz="3200" dirty="0" smtClean="0">
                <a:effectLst/>
                <a:latin typeface="黑体" pitchFamily="49" charset="-122"/>
              </a:rPr>
              <a:t>(A，B)＝</a:t>
            </a:r>
            <a:r>
              <a:rPr lang="en-US" altLang="zh-CN" sz="3200" dirty="0">
                <a:solidFill>
                  <a:srgbClr val="FFFF00"/>
                </a:solidFill>
                <a:effectLst/>
                <a:latin typeface="黑体" pitchFamily="49" charset="-122"/>
              </a:rPr>
              <a:t>A＋B</a:t>
            </a:r>
            <a:endParaRPr lang="zh-CN" altLang="en-US" sz="3200" dirty="0">
              <a:solidFill>
                <a:srgbClr val="FFFF00"/>
              </a:solidFill>
              <a:effectLst/>
              <a:latin typeface="黑体" pitchFamily="49" charset="-122"/>
            </a:endParaRP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1448958" y="4908450"/>
            <a:ext cx="2444750" cy="1112838"/>
            <a:chOff x="3936" y="3014"/>
            <a:chExt cx="1540" cy="701"/>
          </a:xfrm>
        </p:grpSpPr>
        <p:sp>
          <p:nvSpPr>
            <p:cNvPr id="102438" name="Arc 38"/>
            <p:cNvSpPr>
              <a:spLocks/>
            </p:cNvSpPr>
            <p:nvPr/>
          </p:nvSpPr>
          <p:spPr bwMode="auto">
            <a:xfrm>
              <a:off x="4368" y="3168"/>
              <a:ext cx="192" cy="4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091"/>
                <a:gd name="T2" fmla="*/ 2163 w 21600"/>
                <a:gd name="T3" fmla="*/ 43091 h 43091"/>
                <a:gd name="T4" fmla="*/ 0 w 21600"/>
                <a:gd name="T5" fmla="*/ 21600 h 4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09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91"/>
                    <a:pt x="13199" y="41980"/>
                    <a:pt x="2163" y="43091"/>
                  </a:cubicBezTo>
                </a:path>
                <a:path w="21600" h="4309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91"/>
                    <a:pt x="13199" y="41980"/>
                    <a:pt x="2163" y="4309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2439" name="Arc 39"/>
            <p:cNvSpPr>
              <a:spLocks/>
            </p:cNvSpPr>
            <p:nvPr/>
          </p:nvSpPr>
          <p:spPr bwMode="auto">
            <a:xfrm>
              <a:off x="4373" y="3170"/>
              <a:ext cx="594" cy="478"/>
            </a:xfrm>
            <a:custGeom>
              <a:avLst/>
              <a:gdLst>
                <a:gd name="G0" fmla="+- 6502 0 0"/>
                <a:gd name="G1" fmla="+- 21600 0 0"/>
                <a:gd name="G2" fmla="+- 21600 0 0"/>
                <a:gd name="T0" fmla="*/ 0 w 28102"/>
                <a:gd name="T1" fmla="*/ 1002 h 43200"/>
                <a:gd name="T2" fmla="*/ 149 w 28102"/>
                <a:gd name="T3" fmla="*/ 42245 h 43200"/>
                <a:gd name="T4" fmla="*/ 6502 w 2810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102" h="43200" fill="none" extrusionOk="0">
                  <a:moveTo>
                    <a:pt x="-1" y="1001"/>
                  </a:moveTo>
                  <a:cubicBezTo>
                    <a:pt x="2103" y="337"/>
                    <a:pt x="4296" y="-1"/>
                    <a:pt x="6502" y="0"/>
                  </a:cubicBezTo>
                  <a:cubicBezTo>
                    <a:pt x="18431" y="0"/>
                    <a:pt x="28102" y="9670"/>
                    <a:pt x="28102" y="21600"/>
                  </a:cubicBezTo>
                  <a:cubicBezTo>
                    <a:pt x="28102" y="33529"/>
                    <a:pt x="18431" y="43200"/>
                    <a:pt x="6502" y="43200"/>
                  </a:cubicBezTo>
                  <a:cubicBezTo>
                    <a:pt x="4348" y="43200"/>
                    <a:pt x="2207" y="42877"/>
                    <a:pt x="149" y="42244"/>
                  </a:cubicBezTo>
                </a:path>
                <a:path w="28102" h="43200" stroke="0" extrusionOk="0">
                  <a:moveTo>
                    <a:pt x="-1" y="1001"/>
                  </a:moveTo>
                  <a:cubicBezTo>
                    <a:pt x="2103" y="337"/>
                    <a:pt x="4296" y="-1"/>
                    <a:pt x="6502" y="0"/>
                  </a:cubicBezTo>
                  <a:cubicBezTo>
                    <a:pt x="18431" y="0"/>
                    <a:pt x="28102" y="9670"/>
                    <a:pt x="28102" y="21600"/>
                  </a:cubicBezTo>
                  <a:cubicBezTo>
                    <a:pt x="28102" y="33529"/>
                    <a:pt x="18431" y="43200"/>
                    <a:pt x="6502" y="43200"/>
                  </a:cubicBezTo>
                  <a:cubicBezTo>
                    <a:pt x="4348" y="43200"/>
                    <a:pt x="2207" y="42877"/>
                    <a:pt x="149" y="42244"/>
                  </a:cubicBezTo>
                  <a:lnTo>
                    <a:pt x="6502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2441" name="Line 41"/>
            <p:cNvSpPr>
              <a:spLocks noChangeShapeType="1"/>
            </p:cNvSpPr>
            <p:nvPr/>
          </p:nvSpPr>
          <p:spPr bwMode="auto">
            <a:xfrm flipH="1">
              <a:off x="4176" y="326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2442" name="Line 42"/>
            <p:cNvSpPr>
              <a:spLocks noChangeShapeType="1"/>
            </p:cNvSpPr>
            <p:nvPr/>
          </p:nvSpPr>
          <p:spPr bwMode="auto">
            <a:xfrm flipH="1">
              <a:off x="4176" y="350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2443" name="Line 43"/>
            <p:cNvSpPr>
              <a:spLocks noChangeShapeType="1"/>
            </p:cNvSpPr>
            <p:nvPr/>
          </p:nvSpPr>
          <p:spPr bwMode="auto">
            <a:xfrm>
              <a:off x="4944" y="34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400" name="Rectangle 44"/>
            <p:cNvSpPr>
              <a:spLocks noChangeArrowheads="1"/>
            </p:cNvSpPr>
            <p:nvPr/>
          </p:nvSpPr>
          <p:spPr bwMode="auto">
            <a:xfrm>
              <a:off x="3936" y="3014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A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6401" name="Rectangle 45"/>
            <p:cNvSpPr>
              <a:spLocks noChangeArrowheads="1"/>
            </p:cNvSpPr>
            <p:nvPr/>
          </p:nvSpPr>
          <p:spPr bwMode="auto">
            <a:xfrm>
              <a:off x="3936" y="3350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B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6402" name="Rectangle 46"/>
            <p:cNvSpPr>
              <a:spLocks noChangeArrowheads="1"/>
            </p:cNvSpPr>
            <p:nvPr/>
          </p:nvSpPr>
          <p:spPr bwMode="auto">
            <a:xfrm>
              <a:off x="5232" y="3206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F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</p:grpSp>
      <p:sp>
        <p:nvSpPr>
          <p:cNvPr id="42" name="灯片编号占位符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  <p:sp>
        <p:nvSpPr>
          <p:cNvPr id="20" name="矩形 19"/>
          <p:cNvSpPr/>
          <p:nvPr/>
        </p:nvSpPr>
        <p:spPr>
          <a:xfrm>
            <a:off x="296830" y="4221088"/>
            <a:ext cx="64988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effectLst/>
                <a:cs typeface="Times New Roman" pitchFamily="18" charset="0"/>
              </a:rPr>
              <a:t>Logic gate of  “or” (hardware symbol)</a:t>
            </a:r>
            <a:endParaRPr lang="zh-CN" altLang="en-US" sz="3200" dirty="0"/>
          </a:p>
        </p:txBody>
      </p:sp>
      <p:sp>
        <p:nvSpPr>
          <p:cNvPr id="21" name="矩形 20"/>
          <p:cNvSpPr/>
          <p:nvPr/>
        </p:nvSpPr>
        <p:spPr>
          <a:xfrm>
            <a:off x="224822" y="2420888"/>
            <a:ext cx="40703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effectLst/>
                <a:cs typeface="Times New Roman" pitchFamily="18" charset="0"/>
              </a:rPr>
              <a:t>Logic function of  “or” </a:t>
            </a:r>
            <a:endParaRPr lang="zh-CN" altLang="en-US" sz="3200" dirty="0"/>
          </a:p>
        </p:txBody>
      </p:sp>
      <p:sp>
        <p:nvSpPr>
          <p:cNvPr id="22" name="矩形 21"/>
          <p:cNvSpPr/>
          <p:nvPr/>
        </p:nvSpPr>
        <p:spPr>
          <a:xfrm>
            <a:off x="144016" y="551582"/>
            <a:ext cx="9324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If one condition is met, the event will occur. </a:t>
            </a:r>
          </a:p>
          <a:p>
            <a:r>
              <a:rPr lang="en-US" altLang="zh-CN" sz="3200" dirty="0" smtClean="0"/>
              <a:t>It is called </a:t>
            </a:r>
            <a:r>
              <a:rPr lang="en-US" altLang="zh-CN" sz="3200" dirty="0" smtClean="0">
                <a:solidFill>
                  <a:srgbClr val="FFFF00"/>
                </a:solidFill>
              </a:rPr>
              <a:t>logic addition (or)</a:t>
            </a:r>
            <a:r>
              <a:rPr lang="en-US" altLang="zh-CN" sz="3200" dirty="0" smtClean="0"/>
              <a:t>.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4" grpId="0" build="p" autoUpdateAnimBg="0"/>
      <p:bldP spid="20" grpId="0"/>
      <p:bldP spid="21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2560" name="Object 48"/>
          <p:cNvGraphicFramePr>
            <a:graphicFrameLocks noChangeAspect="1"/>
          </p:cNvGraphicFramePr>
          <p:nvPr/>
        </p:nvGraphicFramePr>
        <p:xfrm>
          <a:off x="1000100" y="642918"/>
          <a:ext cx="7681370" cy="1214446"/>
        </p:xfrm>
        <a:graphic>
          <a:graphicData uri="http://schemas.openxmlformats.org/presentationml/2006/ole">
            <p:oleObj spid="_x0000_s74854" name="Equation" r:id="rId4" imgW="3276360" imgH="533160" progId="Equation.DSMT4">
              <p:embed/>
            </p:oleObj>
          </a:graphicData>
        </a:graphic>
      </p:graphicFrame>
      <p:graphicFrame>
        <p:nvGraphicFramePr>
          <p:cNvPr id="192562" name="Object 50"/>
          <p:cNvGraphicFramePr>
            <a:graphicFrameLocks noChangeAspect="1"/>
          </p:cNvGraphicFramePr>
          <p:nvPr/>
        </p:nvGraphicFramePr>
        <p:xfrm>
          <a:off x="168513" y="2857496"/>
          <a:ext cx="8832643" cy="1787531"/>
        </p:xfrm>
        <a:graphic>
          <a:graphicData uri="http://schemas.openxmlformats.org/presentationml/2006/ole">
            <p:oleObj spid="_x0000_s74855" name="Equation" r:id="rId5" imgW="3771720" imgH="787320" progId="Equation.DSMT4">
              <p:embed/>
            </p:oleObj>
          </a:graphicData>
        </a:graphic>
      </p:graphicFrame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70</a:t>
            </a:fld>
            <a:endParaRPr lang="en-US" altLang="zh-CN"/>
          </a:p>
        </p:txBody>
      </p:sp>
      <p:sp>
        <p:nvSpPr>
          <p:cNvPr id="10" name="Rectangle 72"/>
          <p:cNvSpPr>
            <a:spLocks noChangeArrowheads="1"/>
          </p:cNvSpPr>
          <p:nvPr/>
        </p:nvSpPr>
        <p:spPr bwMode="auto">
          <a:xfrm>
            <a:off x="323528" y="116632"/>
            <a:ext cx="29626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Example 5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：</a:t>
            </a:r>
            <a:endParaRPr lang="zh-CN" altLang="en-US" sz="3200" dirty="0">
              <a:effectLst/>
              <a:latin typeface="黑体" pitchFamily="49" charset="-122"/>
            </a:endParaRPr>
          </a:p>
        </p:txBody>
      </p:sp>
      <p:sp>
        <p:nvSpPr>
          <p:cNvPr id="11" name="Rectangle 72"/>
          <p:cNvSpPr>
            <a:spLocks noChangeArrowheads="1"/>
          </p:cNvSpPr>
          <p:nvPr/>
        </p:nvSpPr>
        <p:spPr bwMode="auto">
          <a:xfrm>
            <a:off x="251520" y="2196153"/>
            <a:ext cx="29626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Example 6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：</a:t>
            </a:r>
            <a:endParaRPr lang="zh-CN" altLang="en-US" sz="3200" dirty="0">
              <a:effectLst/>
              <a:latin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62"/>
          <p:cNvSpPr>
            <a:spLocks noChangeArrowheads="1"/>
          </p:cNvSpPr>
          <p:nvPr/>
        </p:nvSpPr>
        <p:spPr bwMode="auto">
          <a:xfrm>
            <a:off x="0" y="3276600"/>
            <a:ext cx="311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Tahoma" pitchFamily="34" charset="0"/>
                <a:ea typeface="宋体" pitchFamily="2" charset="-122"/>
              </a:rPr>
              <a:t> </a:t>
            </a:r>
            <a:endParaRPr lang="zh-CN" altLang="en-US" sz="3200">
              <a:effectLst/>
              <a:latin typeface="Tahoma" pitchFamily="34" charset="0"/>
            </a:endParaRPr>
          </a:p>
        </p:txBody>
      </p:sp>
      <p:graphicFrame>
        <p:nvGraphicFramePr>
          <p:cNvPr id="75780" name="Object 71"/>
          <p:cNvGraphicFramePr>
            <a:graphicFrameLocks noChangeAspect="1"/>
          </p:cNvGraphicFramePr>
          <p:nvPr/>
        </p:nvGraphicFramePr>
        <p:xfrm>
          <a:off x="132059" y="642918"/>
          <a:ext cx="9083411" cy="2441598"/>
        </p:xfrm>
        <a:graphic>
          <a:graphicData uri="http://schemas.openxmlformats.org/presentationml/2006/ole">
            <p:oleObj spid="_x0000_s75957" name="Equation" r:id="rId5" imgW="3911400" imgH="1041120" progId="Equation.DSMT4">
              <p:embed/>
            </p:oleObj>
          </a:graphicData>
        </a:graphic>
      </p:graphicFrame>
      <p:graphicFrame>
        <p:nvGraphicFramePr>
          <p:cNvPr id="148553" name="Object 73"/>
          <p:cNvGraphicFramePr>
            <a:graphicFrameLocks noChangeAspect="1"/>
          </p:cNvGraphicFramePr>
          <p:nvPr/>
        </p:nvGraphicFramePr>
        <p:xfrm>
          <a:off x="323850" y="4581525"/>
          <a:ext cx="6116638" cy="582613"/>
        </p:xfrm>
        <a:graphic>
          <a:graphicData uri="http://schemas.openxmlformats.org/presentationml/2006/ole">
            <p:oleObj spid="_x0000_s75958" name="Equation" r:id="rId6" imgW="3823560" imgH="355680" progId="Equation.3">
              <p:embed/>
            </p:oleObj>
          </a:graphicData>
        </a:graphic>
      </p:graphicFrame>
      <p:graphicFrame>
        <p:nvGraphicFramePr>
          <p:cNvPr id="148554" name="Object 74"/>
          <p:cNvGraphicFramePr>
            <a:graphicFrameLocks noChangeAspect="1"/>
          </p:cNvGraphicFramePr>
          <p:nvPr/>
        </p:nvGraphicFramePr>
        <p:xfrm>
          <a:off x="179512" y="5301208"/>
          <a:ext cx="8731250" cy="1187450"/>
        </p:xfrm>
        <a:graphic>
          <a:graphicData uri="http://schemas.openxmlformats.org/presentationml/2006/ole">
            <p:oleObj spid="_x0000_s75959" name="Equation" r:id="rId7" imgW="3695400" imgH="507960" progId="Equation.DSMT4">
              <p:embed/>
            </p:oleObj>
          </a:graphicData>
        </a:graphic>
      </p:graphicFrame>
      <p:sp>
        <p:nvSpPr>
          <p:cNvPr id="40" name="灯片编号占位符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71</a:t>
            </a:fld>
            <a:endParaRPr lang="en-US" altLang="zh-CN" dirty="0"/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6588224" y="4653136"/>
            <a:ext cx="2544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Get the dual form</a:t>
            </a:r>
            <a:endParaRPr lang="zh-CN" altLang="en-US" sz="26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21" name="Rectangle 72"/>
          <p:cNvSpPr>
            <a:spLocks noChangeArrowheads="1"/>
          </p:cNvSpPr>
          <p:nvPr/>
        </p:nvSpPr>
        <p:spPr bwMode="auto">
          <a:xfrm>
            <a:off x="251520" y="44624"/>
            <a:ext cx="29626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Example 7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：</a:t>
            </a:r>
            <a:endParaRPr lang="zh-CN" altLang="en-US" sz="3200" dirty="0">
              <a:effectLst/>
              <a:latin typeface="黑体" pitchFamily="49" charset="-122"/>
            </a:endParaRPr>
          </a:p>
        </p:txBody>
      </p:sp>
      <p:sp>
        <p:nvSpPr>
          <p:cNvPr id="24" name="Rectangle 38"/>
          <p:cNvSpPr>
            <a:spLocks noChangeArrowheads="1"/>
          </p:cNvSpPr>
          <p:nvPr/>
        </p:nvSpPr>
        <p:spPr bwMode="auto">
          <a:xfrm>
            <a:off x="0" y="3348281"/>
            <a:ext cx="68066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2. Simplification of OR-AND Functions</a:t>
            </a:r>
            <a:endParaRPr lang="zh-CN" alt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25" name="Rectangle 72"/>
          <p:cNvSpPr>
            <a:spLocks noChangeArrowheads="1"/>
          </p:cNvSpPr>
          <p:nvPr/>
        </p:nvSpPr>
        <p:spPr bwMode="auto">
          <a:xfrm>
            <a:off x="179512" y="3924345"/>
            <a:ext cx="29626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Example 1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：</a:t>
            </a:r>
            <a:endParaRPr lang="zh-CN" altLang="en-US" sz="3200" dirty="0">
              <a:effectLst/>
              <a:latin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8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8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8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8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1" grpId="0"/>
      <p:bldP spid="24" grpId="0"/>
      <p:bldP spid="2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538" name="Object 34"/>
          <p:cNvGraphicFramePr>
            <a:graphicFrameLocks noChangeAspect="1"/>
          </p:cNvGraphicFramePr>
          <p:nvPr/>
        </p:nvGraphicFramePr>
        <p:xfrm>
          <a:off x="457200" y="1905000"/>
          <a:ext cx="5438775" cy="582613"/>
        </p:xfrm>
        <a:graphic>
          <a:graphicData uri="http://schemas.openxmlformats.org/presentationml/2006/ole">
            <p:oleObj spid="_x0000_s76997" name="Equation" r:id="rId4" imgW="3404520" imgH="355680" progId="Equation.3">
              <p:embed/>
            </p:oleObj>
          </a:graphicData>
        </a:graphic>
      </p:graphicFrame>
      <p:graphicFrame>
        <p:nvGraphicFramePr>
          <p:cNvPr id="149539" name="Object 35"/>
          <p:cNvGraphicFramePr>
            <a:graphicFrameLocks noChangeAspect="1"/>
          </p:cNvGraphicFramePr>
          <p:nvPr/>
        </p:nvGraphicFramePr>
        <p:xfrm>
          <a:off x="355600" y="2571750"/>
          <a:ext cx="8050213" cy="1189038"/>
        </p:xfrm>
        <a:graphic>
          <a:graphicData uri="http://schemas.openxmlformats.org/presentationml/2006/ole">
            <p:oleObj spid="_x0000_s76998" name="Equation" r:id="rId5" imgW="3504960" imgH="533160" progId="Equation.DSMT4">
              <p:embed/>
            </p:oleObj>
          </a:graphicData>
        </a:graphic>
      </p:graphicFrame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72</a:t>
            </a:fld>
            <a:endParaRPr lang="en-US" altLang="zh-CN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5148064" y="332656"/>
            <a:ext cx="334899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Get the dual form again</a:t>
            </a:r>
            <a:endParaRPr lang="zh-CN" altLang="en-US" sz="26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17" name="Rectangle 72"/>
          <p:cNvSpPr>
            <a:spLocks noChangeArrowheads="1"/>
          </p:cNvSpPr>
          <p:nvPr/>
        </p:nvSpPr>
        <p:spPr bwMode="auto">
          <a:xfrm>
            <a:off x="179512" y="1188041"/>
            <a:ext cx="29626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Example 2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：</a:t>
            </a:r>
            <a:endParaRPr lang="zh-CN" altLang="en-US" sz="3200" dirty="0">
              <a:effectLst/>
              <a:latin typeface="黑体" pitchFamily="49" charset="-122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348194" y="1988840"/>
            <a:ext cx="2544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Get the dual form</a:t>
            </a:r>
            <a:endParaRPr lang="zh-CN" altLang="en-US" sz="26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5615494" y="4293096"/>
            <a:ext cx="334899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Get the dual form again</a:t>
            </a:r>
            <a:endParaRPr lang="zh-CN" altLang="en-US" sz="26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77000" name="Object 200"/>
          <p:cNvGraphicFramePr>
            <a:graphicFrameLocks noChangeAspect="1"/>
          </p:cNvGraphicFramePr>
          <p:nvPr/>
        </p:nvGraphicFramePr>
        <p:xfrm>
          <a:off x="539552" y="404664"/>
          <a:ext cx="3644900" cy="538163"/>
        </p:xfrm>
        <a:graphic>
          <a:graphicData uri="http://schemas.openxmlformats.org/presentationml/2006/ole">
            <p:oleObj spid="_x0000_s77000" name="Equation" r:id="rId6" imgW="1587240" imgH="241200" progId="Equation.DSMT4">
              <p:embed/>
            </p:oleObj>
          </a:graphicData>
        </a:graphic>
      </p:graphicFrame>
      <p:graphicFrame>
        <p:nvGraphicFramePr>
          <p:cNvPr id="77001" name="Object 201"/>
          <p:cNvGraphicFramePr>
            <a:graphicFrameLocks noChangeAspect="1"/>
          </p:cNvGraphicFramePr>
          <p:nvPr/>
        </p:nvGraphicFramePr>
        <p:xfrm>
          <a:off x="395536" y="4293096"/>
          <a:ext cx="4868863" cy="538162"/>
        </p:xfrm>
        <a:graphic>
          <a:graphicData uri="http://schemas.openxmlformats.org/presentationml/2006/ole">
            <p:oleObj spid="_x0000_s77001" name="Equation" r:id="rId7" imgW="212076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7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9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9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9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9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7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7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7172"/>
            <a:ext cx="9144000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2.4.2 Simplification by </a:t>
            </a:r>
            <a:r>
              <a:rPr lang="en-US" altLang="zh-CN" sz="4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K-Map</a:t>
            </a:r>
            <a:endParaRPr lang="zh-CN" altLang="en-US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352304" name="Rectangle 48"/>
          <p:cNvSpPr>
            <a:spLocks noChangeArrowheads="1"/>
          </p:cNvSpPr>
          <p:nvPr/>
        </p:nvSpPr>
        <p:spPr bwMode="auto">
          <a:xfrm>
            <a:off x="251520" y="1556792"/>
            <a:ext cx="8713788" cy="393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3200" dirty="0" smtClean="0">
                <a:cs typeface="Times New Roman" pitchFamily="18" charset="0"/>
              </a:rPr>
              <a:t>K-map is based on the Gray Code in Chapter One. </a:t>
            </a:r>
          </a:p>
          <a:p>
            <a:pPr>
              <a:spcBef>
                <a:spcPct val="20000"/>
              </a:spcBef>
              <a:defRPr/>
            </a:pPr>
            <a:r>
              <a:rPr lang="en-US" altLang="zh-CN" sz="3200" dirty="0" smtClean="0">
                <a:cs typeface="Times New Roman" pitchFamily="18" charset="0"/>
              </a:rPr>
              <a:t>We can use K-map to simplify the logic functions. </a:t>
            </a:r>
          </a:p>
          <a:p>
            <a:pPr>
              <a:spcBef>
                <a:spcPct val="20000"/>
              </a:spcBef>
              <a:defRPr/>
            </a:pPr>
            <a:endParaRPr lang="en-US" altLang="zh-CN" sz="3200" dirty="0" smtClean="0">
              <a:cs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zh-CN" sz="3200" dirty="0" smtClean="0">
                <a:cs typeface="Times New Roman" pitchFamily="18" charset="0"/>
              </a:rPr>
              <a:t>If we draw circles on “1” blocks, we get the simplest AND-OR function.</a:t>
            </a:r>
          </a:p>
          <a:p>
            <a:pPr>
              <a:spcBef>
                <a:spcPct val="20000"/>
              </a:spcBef>
              <a:defRPr/>
            </a:pPr>
            <a:r>
              <a:rPr lang="en-US" altLang="zh-CN" sz="3200" dirty="0" smtClean="0">
                <a:cs typeface="Times New Roman" pitchFamily="18" charset="0"/>
              </a:rPr>
              <a:t>If we draw circles on “0” blocks, we get the simplest OR-AND function.</a:t>
            </a:r>
            <a:endParaRPr lang="en-US" altLang="zh-CN" sz="3200" dirty="0">
              <a:cs typeface="Times New Roman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73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2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2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2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2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2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2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2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2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304" grpId="0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74</a:t>
            </a:fld>
            <a:endParaRPr lang="en-US" altLang="zh-CN"/>
          </a:p>
        </p:txBody>
      </p:sp>
      <p:sp>
        <p:nvSpPr>
          <p:cNvPr id="11" name="矩形 10"/>
          <p:cNvSpPr/>
          <p:nvPr/>
        </p:nvSpPr>
        <p:spPr>
          <a:xfrm>
            <a:off x="108520" y="116632"/>
            <a:ext cx="7199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1. Use K-map to represent </a:t>
            </a:r>
            <a:r>
              <a:rPr lang="en-US" altLang="zh-CN" sz="3200" dirty="0" err="1" smtClean="0"/>
              <a:t>Minterms</a:t>
            </a:r>
            <a:r>
              <a:rPr lang="en-US" altLang="zh-CN" sz="3200" dirty="0" smtClean="0"/>
              <a:t>.</a:t>
            </a:r>
            <a:endParaRPr lang="zh-CN" altLang="en-US" sz="3200" dirty="0"/>
          </a:p>
        </p:txBody>
      </p:sp>
      <p:grpSp>
        <p:nvGrpSpPr>
          <p:cNvPr id="6" name="Group 92"/>
          <p:cNvGrpSpPr>
            <a:grpSpLocks/>
          </p:cNvGrpSpPr>
          <p:nvPr/>
        </p:nvGrpSpPr>
        <p:grpSpPr bwMode="auto">
          <a:xfrm>
            <a:off x="2820144" y="836712"/>
            <a:ext cx="3048000" cy="3140075"/>
            <a:chOff x="0" y="2054"/>
            <a:chExt cx="1920" cy="1978"/>
          </a:xfrm>
        </p:grpSpPr>
        <p:sp>
          <p:nvSpPr>
            <p:cNvPr id="7" name="Rectangle 45"/>
            <p:cNvSpPr>
              <a:spLocks noChangeArrowheads="1"/>
            </p:cNvSpPr>
            <p:nvPr/>
          </p:nvSpPr>
          <p:spPr bwMode="auto">
            <a:xfrm>
              <a:off x="528" y="2592"/>
              <a:ext cx="1392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" name="Line 47"/>
            <p:cNvSpPr>
              <a:spLocks noChangeShapeType="1"/>
            </p:cNvSpPr>
            <p:nvPr/>
          </p:nvSpPr>
          <p:spPr bwMode="auto">
            <a:xfrm flipH="1" flipV="1">
              <a:off x="288" y="2352"/>
              <a:ext cx="205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" name="Line 49"/>
            <p:cNvSpPr>
              <a:spLocks noChangeShapeType="1"/>
            </p:cNvSpPr>
            <p:nvPr/>
          </p:nvSpPr>
          <p:spPr bwMode="auto">
            <a:xfrm>
              <a:off x="528" y="3312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" name="Line 50"/>
            <p:cNvSpPr>
              <a:spLocks noChangeShapeType="1"/>
            </p:cNvSpPr>
            <p:nvPr/>
          </p:nvSpPr>
          <p:spPr bwMode="auto">
            <a:xfrm flipV="1">
              <a:off x="1200" y="2592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" name="Rectangle 55"/>
            <p:cNvSpPr>
              <a:spLocks noChangeArrowheads="1"/>
            </p:cNvSpPr>
            <p:nvPr/>
          </p:nvSpPr>
          <p:spPr bwMode="auto">
            <a:xfrm>
              <a:off x="0" y="2054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F</a:t>
              </a:r>
              <a:r>
                <a:rPr lang="en-US" altLang="zh-CN" sz="3200" baseline="-25000">
                  <a:effectLst/>
                  <a:latin typeface="黑体" pitchFamily="49" charset="-122"/>
                </a:rPr>
                <a:t>1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4" name="Rectangle 57"/>
            <p:cNvSpPr>
              <a:spLocks noChangeArrowheads="1"/>
            </p:cNvSpPr>
            <p:nvPr/>
          </p:nvSpPr>
          <p:spPr bwMode="auto">
            <a:xfrm>
              <a:off x="192" y="2390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A</a:t>
              </a:r>
              <a:endParaRPr lang="zh-CN" altLang="en-US" sz="3200" baseline="-25000">
                <a:effectLst/>
                <a:latin typeface="黑体" pitchFamily="49" charset="-122"/>
              </a:endParaRPr>
            </a:p>
          </p:txBody>
        </p:sp>
        <p:sp>
          <p:nvSpPr>
            <p:cNvPr id="15" name="Rectangle 59"/>
            <p:cNvSpPr>
              <a:spLocks noChangeArrowheads="1"/>
            </p:cNvSpPr>
            <p:nvPr/>
          </p:nvSpPr>
          <p:spPr bwMode="auto">
            <a:xfrm>
              <a:off x="336" y="2150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B</a:t>
              </a:r>
              <a:endParaRPr lang="zh-CN" altLang="en-US" sz="3200" baseline="-25000">
                <a:effectLst/>
                <a:latin typeface="黑体" pitchFamily="49" charset="-122"/>
              </a:endParaRPr>
            </a:p>
          </p:txBody>
        </p:sp>
        <p:sp>
          <p:nvSpPr>
            <p:cNvPr id="16" name="Rectangle 61"/>
            <p:cNvSpPr>
              <a:spLocks noChangeArrowheads="1"/>
            </p:cNvSpPr>
            <p:nvPr/>
          </p:nvSpPr>
          <p:spPr bwMode="auto">
            <a:xfrm>
              <a:off x="672" y="2198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0</a:t>
              </a:r>
              <a:endParaRPr lang="zh-CN" altLang="en-US" sz="3200" baseline="-25000">
                <a:effectLst/>
                <a:latin typeface="黑体" pitchFamily="49" charset="-122"/>
              </a:endParaRPr>
            </a:p>
          </p:txBody>
        </p:sp>
        <p:sp>
          <p:nvSpPr>
            <p:cNvPr id="17" name="Rectangle 62"/>
            <p:cNvSpPr>
              <a:spLocks noChangeArrowheads="1"/>
            </p:cNvSpPr>
            <p:nvPr/>
          </p:nvSpPr>
          <p:spPr bwMode="auto">
            <a:xfrm>
              <a:off x="288" y="2774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0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8" name="Rectangle 66"/>
            <p:cNvSpPr>
              <a:spLocks noChangeArrowheads="1"/>
            </p:cNvSpPr>
            <p:nvPr/>
          </p:nvSpPr>
          <p:spPr bwMode="auto">
            <a:xfrm>
              <a:off x="288" y="3446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1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9" name="Rectangle 71"/>
            <p:cNvSpPr>
              <a:spLocks noChangeArrowheads="1"/>
            </p:cNvSpPr>
            <p:nvPr/>
          </p:nvSpPr>
          <p:spPr bwMode="auto">
            <a:xfrm>
              <a:off x="672" y="2774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m</a:t>
              </a:r>
              <a:r>
                <a:rPr lang="en-US" altLang="zh-CN" sz="3200" baseline="-25000">
                  <a:effectLst/>
                  <a:latin typeface="黑体" pitchFamily="49" charset="-122"/>
                </a:rPr>
                <a:t>0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20" name="Rectangle 73"/>
            <p:cNvSpPr>
              <a:spLocks noChangeArrowheads="1"/>
            </p:cNvSpPr>
            <p:nvPr/>
          </p:nvSpPr>
          <p:spPr bwMode="auto">
            <a:xfrm>
              <a:off x="1344" y="2774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m</a:t>
              </a:r>
              <a:r>
                <a:rPr lang="en-US" altLang="zh-CN" sz="3200" baseline="-25000">
                  <a:effectLst/>
                  <a:latin typeface="黑体" pitchFamily="49" charset="-122"/>
                </a:rPr>
                <a:t>1</a:t>
              </a:r>
              <a:endParaRPr lang="zh-CN" altLang="en-US" sz="3200" baseline="-25000">
                <a:effectLst/>
                <a:latin typeface="黑体" pitchFamily="49" charset="-122"/>
              </a:endParaRPr>
            </a:p>
          </p:txBody>
        </p:sp>
        <p:sp>
          <p:nvSpPr>
            <p:cNvPr id="21" name="Rectangle 75"/>
            <p:cNvSpPr>
              <a:spLocks noChangeArrowheads="1"/>
            </p:cNvSpPr>
            <p:nvPr/>
          </p:nvSpPr>
          <p:spPr bwMode="auto">
            <a:xfrm>
              <a:off x="624" y="3494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m</a:t>
              </a:r>
              <a:r>
                <a:rPr lang="en-US" altLang="zh-CN" sz="3200" baseline="-25000">
                  <a:effectLst/>
                  <a:latin typeface="黑体" pitchFamily="49" charset="-122"/>
                </a:rPr>
                <a:t>2</a:t>
              </a:r>
              <a:endParaRPr lang="zh-CN" altLang="en-US" sz="3200" baseline="-25000">
                <a:effectLst/>
                <a:latin typeface="黑体" pitchFamily="49" charset="-122"/>
              </a:endParaRPr>
            </a:p>
          </p:txBody>
        </p:sp>
        <p:sp>
          <p:nvSpPr>
            <p:cNvPr id="22" name="Rectangle 77"/>
            <p:cNvSpPr>
              <a:spLocks noChangeArrowheads="1"/>
            </p:cNvSpPr>
            <p:nvPr/>
          </p:nvSpPr>
          <p:spPr bwMode="auto">
            <a:xfrm>
              <a:off x="1344" y="3446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m</a:t>
              </a:r>
              <a:r>
                <a:rPr lang="en-US" altLang="zh-CN" sz="3200" baseline="-25000">
                  <a:effectLst/>
                  <a:latin typeface="黑体" pitchFamily="49" charset="-122"/>
                </a:rPr>
                <a:t>3</a:t>
              </a:r>
              <a:endParaRPr lang="zh-CN" altLang="en-US" sz="3200" baseline="-25000">
                <a:effectLst/>
                <a:latin typeface="黑体" pitchFamily="49" charset="-122"/>
              </a:endParaRPr>
            </a:p>
          </p:txBody>
        </p:sp>
        <p:sp>
          <p:nvSpPr>
            <p:cNvPr id="23" name="Rectangle 91"/>
            <p:cNvSpPr>
              <a:spLocks noChangeArrowheads="1"/>
            </p:cNvSpPr>
            <p:nvPr/>
          </p:nvSpPr>
          <p:spPr bwMode="auto">
            <a:xfrm>
              <a:off x="1440" y="2198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1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1188640" y="4114815"/>
            <a:ext cx="68397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K-map for the function  F</a:t>
            </a:r>
            <a:r>
              <a:rPr lang="en-US" altLang="zh-CN" sz="3200" baseline="-25000" dirty="0" smtClean="0"/>
              <a:t>1</a:t>
            </a:r>
            <a:r>
              <a:rPr lang="en-US" altLang="zh-CN" sz="3200" dirty="0" smtClean="0"/>
              <a:t> </a:t>
            </a:r>
          </a:p>
          <a:p>
            <a:endParaRPr lang="en-US" altLang="zh-CN" sz="3200" dirty="0" smtClean="0"/>
          </a:p>
          <a:p>
            <a:r>
              <a:rPr lang="en-US" altLang="zh-CN" sz="3200" dirty="0" smtClean="0"/>
              <a:t>Function F</a:t>
            </a:r>
            <a:r>
              <a:rPr lang="en-US" altLang="zh-CN" sz="3200" baseline="-25000" dirty="0" smtClean="0"/>
              <a:t>1</a:t>
            </a:r>
            <a:r>
              <a:rPr lang="en-US" altLang="zh-CN" sz="3200" dirty="0" smtClean="0"/>
              <a:t> has 2 input variables.</a:t>
            </a:r>
          </a:p>
          <a:p>
            <a:r>
              <a:rPr lang="en-US" altLang="zh-CN" sz="3200" dirty="0" smtClean="0"/>
              <a:t>There are 4 </a:t>
            </a:r>
            <a:r>
              <a:rPr lang="en-US" altLang="zh-CN" sz="3200" dirty="0" err="1" smtClean="0"/>
              <a:t>Minterms</a:t>
            </a:r>
            <a:r>
              <a:rPr lang="en-US" altLang="zh-CN" sz="3200" dirty="0" smtClean="0"/>
              <a:t> for function F</a:t>
            </a:r>
            <a:r>
              <a:rPr lang="en-US" altLang="zh-CN" sz="3200" baseline="-25000" dirty="0" smtClean="0"/>
              <a:t>1</a:t>
            </a:r>
          </a:p>
          <a:p>
            <a:r>
              <a:rPr lang="en-US" altLang="zh-CN" sz="3200" dirty="0" smtClean="0"/>
              <a:t>00(m</a:t>
            </a:r>
            <a:r>
              <a:rPr lang="en-US" altLang="zh-CN" sz="3200" baseline="-25000" dirty="0" smtClean="0"/>
              <a:t>0</a:t>
            </a:r>
            <a:r>
              <a:rPr lang="en-US" altLang="zh-CN" sz="3200" dirty="0" smtClean="0"/>
              <a:t>),  01(m</a:t>
            </a:r>
            <a:r>
              <a:rPr lang="en-US" altLang="zh-CN" sz="3200" baseline="-25000" dirty="0" smtClean="0"/>
              <a:t>1</a:t>
            </a:r>
            <a:r>
              <a:rPr lang="en-US" altLang="zh-CN" sz="3200" dirty="0" smtClean="0"/>
              <a:t>),  10(m</a:t>
            </a:r>
            <a:r>
              <a:rPr lang="en-US" altLang="zh-CN" sz="3200" baseline="-25000" dirty="0" smtClean="0"/>
              <a:t>2</a:t>
            </a:r>
            <a:r>
              <a:rPr lang="en-US" altLang="zh-CN" sz="3200" dirty="0" smtClean="0"/>
              <a:t>),  11(m</a:t>
            </a:r>
            <a:r>
              <a:rPr lang="en-US" altLang="zh-CN" sz="3200" baseline="-25000" dirty="0" smtClean="0"/>
              <a:t>3</a:t>
            </a:r>
            <a:r>
              <a:rPr lang="en-US" altLang="zh-CN" sz="3200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灯片编号占位符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75</a:t>
            </a:fld>
            <a:endParaRPr lang="en-US" altLang="zh-CN"/>
          </a:p>
        </p:txBody>
      </p:sp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2820144" y="116632"/>
            <a:ext cx="3048000" cy="3140075"/>
            <a:chOff x="0" y="2054"/>
            <a:chExt cx="1920" cy="1978"/>
          </a:xfrm>
        </p:grpSpPr>
        <p:sp>
          <p:nvSpPr>
            <p:cNvPr id="53" name="Rectangle 45"/>
            <p:cNvSpPr>
              <a:spLocks noChangeArrowheads="1"/>
            </p:cNvSpPr>
            <p:nvPr/>
          </p:nvSpPr>
          <p:spPr bwMode="auto">
            <a:xfrm>
              <a:off x="528" y="2592"/>
              <a:ext cx="1392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4" name="Line 47"/>
            <p:cNvSpPr>
              <a:spLocks noChangeShapeType="1"/>
            </p:cNvSpPr>
            <p:nvPr/>
          </p:nvSpPr>
          <p:spPr bwMode="auto">
            <a:xfrm flipH="1" flipV="1">
              <a:off x="288" y="2352"/>
              <a:ext cx="205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5" name="Line 49"/>
            <p:cNvSpPr>
              <a:spLocks noChangeShapeType="1"/>
            </p:cNvSpPr>
            <p:nvPr/>
          </p:nvSpPr>
          <p:spPr bwMode="auto">
            <a:xfrm>
              <a:off x="528" y="3312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6" name="Line 50"/>
            <p:cNvSpPr>
              <a:spLocks noChangeShapeType="1"/>
            </p:cNvSpPr>
            <p:nvPr/>
          </p:nvSpPr>
          <p:spPr bwMode="auto">
            <a:xfrm flipV="1">
              <a:off x="1200" y="2592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0" y="2054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F</a:t>
              </a:r>
              <a:r>
                <a:rPr lang="en-US" altLang="zh-CN" sz="3200" baseline="-25000">
                  <a:effectLst/>
                  <a:latin typeface="黑体" pitchFamily="49" charset="-122"/>
                </a:rPr>
                <a:t>1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192" y="2390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A</a:t>
              </a:r>
              <a:endParaRPr lang="zh-CN" altLang="en-US" sz="3200" baseline="-25000">
                <a:effectLst/>
                <a:latin typeface="黑体" pitchFamily="49" charset="-122"/>
              </a:endParaRPr>
            </a:p>
          </p:txBody>
        </p:sp>
        <p:sp>
          <p:nvSpPr>
            <p:cNvPr id="59" name="Rectangle 59"/>
            <p:cNvSpPr>
              <a:spLocks noChangeArrowheads="1"/>
            </p:cNvSpPr>
            <p:nvPr/>
          </p:nvSpPr>
          <p:spPr bwMode="auto">
            <a:xfrm>
              <a:off x="336" y="2150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B</a:t>
              </a:r>
              <a:endParaRPr lang="zh-CN" altLang="en-US" sz="3200" baseline="-25000">
                <a:effectLst/>
                <a:latin typeface="黑体" pitchFamily="49" charset="-122"/>
              </a:endParaRPr>
            </a:p>
          </p:txBody>
        </p:sp>
        <p:sp>
          <p:nvSpPr>
            <p:cNvPr id="60" name="Rectangle 61"/>
            <p:cNvSpPr>
              <a:spLocks noChangeArrowheads="1"/>
            </p:cNvSpPr>
            <p:nvPr/>
          </p:nvSpPr>
          <p:spPr bwMode="auto">
            <a:xfrm>
              <a:off x="672" y="2198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0</a:t>
              </a:r>
              <a:endParaRPr lang="zh-CN" altLang="en-US" sz="3200" baseline="-25000">
                <a:effectLst/>
                <a:latin typeface="黑体" pitchFamily="49" charset="-122"/>
              </a:endParaRPr>
            </a:p>
          </p:txBody>
        </p:sp>
        <p:sp>
          <p:nvSpPr>
            <p:cNvPr id="61" name="Rectangle 62"/>
            <p:cNvSpPr>
              <a:spLocks noChangeArrowheads="1"/>
            </p:cNvSpPr>
            <p:nvPr/>
          </p:nvSpPr>
          <p:spPr bwMode="auto">
            <a:xfrm>
              <a:off x="288" y="2774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0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62" name="Rectangle 66"/>
            <p:cNvSpPr>
              <a:spLocks noChangeArrowheads="1"/>
            </p:cNvSpPr>
            <p:nvPr/>
          </p:nvSpPr>
          <p:spPr bwMode="auto">
            <a:xfrm>
              <a:off x="288" y="3446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1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63" name="Rectangle 71"/>
            <p:cNvSpPr>
              <a:spLocks noChangeArrowheads="1"/>
            </p:cNvSpPr>
            <p:nvPr/>
          </p:nvSpPr>
          <p:spPr bwMode="auto">
            <a:xfrm>
              <a:off x="672" y="2774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m</a:t>
              </a:r>
              <a:r>
                <a:rPr lang="en-US" altLang="zh-CN" sz="3200" baseline="-25000">
                  <a:effectLst/>
                  <a:latin typeface="黑体" pitchFamily="49" charset="-122"/>
                </a:rPr>
                <a:t>0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64" name="Rectangle 73"/>
            <p:cNvSpPr>
              <a:spLocks noChangeArrowheads="1"/>
            </p:cNvSpPr>
            <p:nvPr/>
          </p:nvSpPr>
          <p:spPr bwMode="auto">
            <a:xfrm>
              <a:off x="1344" y="2774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m</a:t>
              </a:r>
              <a:r>
                <a:rPr lang="en-US" altLang="zh-CN" sz="3200" baseline="-25000">
                  <a:effectLst/>
                  <a:latin typeface="黑体" pitchFamily="49" charset="-122"/>
                </a:rPr>
                <a:t>1</a:t>
              </a:r>
              <a:endParaRPr lang="zh-CN" altLang="en-US" sz="3200" baseline="-25000">
                <a:effectLst/>
                <a:latin typeface="黑体" pitchFamily="49" charset="-122"/>
              </a:endParaRPr>
            </a:p>
          </p:txBody>
        </p:sp>
        <p:sp>
          <p:nvSpPr>
            <p:cNvPr id="65" name="Rectangle 75"/>
            <p:cNvSpPr>
              <a:spLocks noChangeArrowheads="1"/>
            </p:cNvSpPr>
            <p:nvPr/>
          </p:nvSpPr>
          <p:spPr bwMode="auto">
            <a:xfrm>
              <a:off x="624" y="3494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m</a:t>
              </a:r>
              <a:r>
                <a:rPr lang="en-US" altLang="zh-CN" sz="3200" baseline="-25000">
                  <a:effectLst/>
                  <a:latin typeface="黑体" pitchFamily="49" charset="-122"/>
                </a:rPr>
                <a:t>2</a:t>
              </a:r>
              <a:endParaRPr lang="zh-CN" altLang="en-US" sz="3200" baseline="-25000">
                <a:effectLst/>
                <a:latin typeface="黑体" pitchFamily="49" charset="-122"/>
              </a:endParaRPr>
            </a:p>
          </p:txBody>
        </p:sp>
        <p:sp>
          <p:nvSpPr>
            <p:cNvPr id="66" name="Rectangle 77"/>
            <p:cNvSpPr>
              <a:spLocks noChangeArrowheads="1"/>
            </p:cNvSpPr>
            <p:nvPr/>
          </p:nvSpPr>
          <p:spPr bwMode="auto">
            <a:xfrm>
              <a:off x="1344" y="3446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m</a:t>
              </a:r>
              <a:r>
                <a:rPr lang="en-US" altLang="zh-CN" sz="3200" baseline="-25000">
                  <a:effectLst/>
                  <a:latin typeface="黑体" pitchFamily="49" charset="-122"/>
                </a:rPr>
                <a:t>3</a:t>
              </a:r>
              <a:endParaRPr lang="zh-CN" altLang="en-US" sz="3200" baseline="-25000">
                <a:effectLst/>
                <a:latin typeface="黑体" pitchFamily="49" charset="-122"/>
              </a:endParaRPr>
            </a:p>
          </p:txBody>
        </p:sp>
        <p:sp>
          <p:nvSpPr>
            <p:cNvPr id="67" name="Rectangle 91"/>
            <p:cNvSpPr>
              <a:spLocks noChangeArrowheads="1"/>
            </p:cNvSpPr>
            <p:nvPr/>
          </p:nvSpPr>
          <p:spPr bwMode="auto">
            <a:xfrm>
              <a:off x="1440" y="2198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1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251520" y="3622372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The gray code for variable A is 0 and 1.</a:t>
            </a:r>
          </a:p>
          <a:p>
            <a:r>
              <a:rPr lang="en-US" altLang="zh-CN" sz="3200" dirty="0" smtClean="0"/>
              <a:t>The gray code for variable B is 0 and 1.</a:t>
            </a:r>
          </a:p>
          <a:p>
            <a:r>
              <a:rPr lang="en-US" altLang="zh-CN" sz="3200" dirty="0" smtClean="0"/>
              <a:t>A is the higher bit Variable. Put A in the vertical direction.</a:t>
            </a:r>
          </a:p>
          <a:p>
            <a:r>
              <a:rPr lang="en-US" altLang="zh-CN" sz="3200" dirty="0" smtClean="0"/>
              <a:t>B is the lower bit Variable. Put B in the horizontal direction.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5"/>
          <p:cNvGrpSpPr>
            <a:grpSpLocks/>
          </p:cNvGrpSpPr>
          <p:nvPr/>
        </p:nvGrpSpPr>
        <p:grpSpPr bwMode="auto">
          <a:xfrm>
            <a:off x="1115616" y="144909"/>
            <a:ext cx="5486400" cy="3140075"/>
            <a:chOff x="2064" y="2054"/>
            <a:chExt cx="3456" cy="1978"/>
          </a:xfrm>
        </p:grpSpPr>
        <p:sp>
          <p:nvSpPr>
            <p:cNvPr id="150574" name="Rectangle 46"/>
            <p:cNvSpPr>
              <a:spLocks noChangeArrowheads="1"/>
            </p:cNvSpPr>
            <p:nvPr/>
          </p:nvSpPr>
          <p:spPr bwMode="auto">
            <a:xfrm>
              <a:off x="2640" y="2592"/>
              <a:ext cx="288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0576" name="Line 48"/>
            <p:cNvSpPr>
              <a:spLocks noChangeShapeType="1"/>
            </p:cNvSpPr>
            <p:nvPr/>
          </p:nvSpPr>
          <p:spPr bwMode="auto">
            <a:xfrm flipH="1" flipV="1">
              <a:off x="2352" y="2400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0579" name="Line 51"/>
            <p:cNvSpPr>
              <a:spLocks noChangeShapeType="1"/>
            </p:cNvSpPr>
            <p:nvPr/>
          </p:nvSpPr>
          <p:spPr bwMode="auto">
            <a:xfrm>
              <a:off x="2640" y="3312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0580" name="Line 52"/>
            <p:cNvSpPr>
              <a:spLocks noChangeShapeType="1"/>
            </p:cNvSpPr>
            <p:nvPr/>
          </p:nvSpPr>
          <p:spPr bwMode="auto">
            <a:xfrm>
              <a:off x="4080" y="2592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0581" name="Line 53"/>
            <p:cNvSpPr>
              <a:spLocks noChangeShapeType="1"/>
            </p:cNvSpPr>
            <p:nvPr/>
          </p:nvSpPr>
          <p:spPr bwMode="auto">
            <a:xfrm>
              <a:off x="3312" y="2592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0582" name="Line 54"/>
            <p:cNvSpPr>
              <a:spLocks noChangeShapeType="1"/>
            </p:cNvSpPr>
            <p:nvPr/>
          </p:nvSpPr>
          <p:spPr bwMode="auto">
            <a:xfrm>
              <a:off x="4800" y="2592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8861" name="Rectangle 56"/>
            <p:cNvSpPr>
              <a:spLocks noChangeArrowheads="1"/>
            </p:cNvSpPr>
            <p:nvPr/>
          </p:nvSpPr>
          <p:spPr bwMode="auto">
            <a:xfrm>
              <a:off x="2064" y="2054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F</a:t>
              </a:r>
              <a:r>
                <a:rPr lang="en-US" altLang="zh-CN" sz="3200" baseline="-25000">
                  <a:effectLst/>
                  <a:latin typeface="黑体" pitchFamily="49" charset="-122"/>
                </a:rPr>
                <a:t>2</a:t>
              </a:r>
              <a:endParaRPr lang="zh-CN" altLang="en-US" sz="3200" baseline="-25000">
                <a:effectLst/>
                <a:latin typeface="黑体" pitchFamily="49" charset="-122"/>
              </a:endParaRPr>
            </a:p>
          </p:txBody>
        </p:sp>
        <p:sp>
          <p:nvSpPr>
            <p:cNvPr id="78862" name="Rectangle 58"/>
            <p:cNvSpPr>
              <a:spLocks noChangeArrowheads="1"/>
            </p:cNvSpPr>
            <p:nvPr/>
          </p:nvSpPr>
          <p:spPr bwMode="auto">
            <a:xfrm>
              <a:off x="2256" y="2438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A</a:t>
              </a:r>
              <a:endParaRPr lang="zh-CN" altLang="en-US" sz="3200" baseline="-25000">
                <a:effectLst/>
                <a:latin typeface="黑体" pitchFamily="49" charset="-122"/>
              </a:endParaRPr>
            </a:p>
          </p:txBody>
        </p:sp>
        <p:sp>
          <p:nvSpPr>
            <p:cNvPr id="78863" name="Rectangle 60"/>
            <p:cNvSpPr>
              <a:spLocks noChangeArrowheads="1"/>
            </p:cNvSpPr>
            <p:nvPr/>
          </p:nvSpPr>
          <p:spPr bwMode="auto">
            <a:xfrm>
              <a:off x="2448" y="2102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BC</a:t>
              </a:r>
              <a:endParaRPr lang="zh-CN" altLang="en-US" sz="3200" baseline="-25000">
                <a:effectLst/>
                <a:latin typeface="黑体" pitchFamily="49" charset="-122"/>
              </a:endParaRPr>
            </a:p>
          </p:txBody>
        </p:sp>
        <p:sp>
          <p:nvSpPr>
            <p:cNvPr id="78864" name="Rectangle 63"/>
            <p:cNvSpPr>
              <a:spLocks noChangeArrowheads="1"/>
            </p:cNvSpPr>
            <p:nvPr/>
          </p:nvSpPr>
          <p:spPr bwMode="auto">
            <a:xfrm>
              <a:off x="2400" y="2774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0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78865" name="Rectangle 64"/>
            <p:cNvSpPr>
              <a:spLocks noChangeArrowheads="1"/>
            </p:cNvSpPr>
            <p:nvPr/>
          </p:nvSpPr>
          <p:spPr bwMode="auto">
            <a:xfrm>
              <a:off x="2400" y="3446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1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78866" name="Rectangle 67"/>
            <p:cNvSpPr>
              <a:spLocks noChangeArrowheads="1"/>
            </p:cNvSpPr>
            <p:nvPr/>
          </p:nvSpPr>
          <p:spPr bwMode="auto">
            <a:xfrm>
              <a:off x="4944" y="2246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10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78867" name="Rectangle 68"/>
            <p:cNvSpPr>
              <a:spLocks noChangeArrowheads="1"/>
            </p:cNvSpPr>
            <p:nvPr/>
          </p:nvSpPr>
          <p:spPr bwMode="auto">
            <a:xfrm>
              <a:off x="4224" y="2246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11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78868" name="Rectangle 69"/>
            <p:cNvSpPr>
              <a:spLocks noChangeArrowheads="1"/>
            </p:cNvSpPr>
            <p:nvPr/>
          </p:nvSpPr>
          <p:spPr bwMode="auto">
            <a:xfrm>
              <a:off x="3456" y="2246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01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78869" name="Rectangle 72"/>
            <p:cNvSpPr>
              <a:spLocks noChangeArrowheads="1"/>
            </p:cNvSpPr>
            <p:nvPr/>
          </p:nvSpPr>
          <p:spPr bwMode="auto">
            <a:xfrm>
              <a:off x="2736" y="2774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m</a:t>
              </a:r>
              <a:r>
                <a:rPr lang="en-US" altLang="zh-CN" sz="3200" baseline="-25000">
                  <a:effectLst/>
                  <a:latin typeface="黑体" pitchFamily="49" charset="-122"/>
                </a:rPr>
                <a:t>0</a:t>
              </a:r>
              <a:endParaRPr lang="zh-CN" altLang="en-US" sz="3200" baseline="-25000">
                <a:effectLst/>
                <a:latin typeface="黑体" pitchFamily="49" charset="-122"/>
              </a:endParaRPr>
            </a:p>
          </p:txBody>
        </p:sp>
        <p:sp>
          <p:nvSpPr>
            <p:cNvPr id="78870" name="Rectangle 74"/>
            <p:cNvSpPr>
              <a:spLocks noChangeArrowheads="1"/>
            </p:cNvSpPr>
            <p:nvPr/>
          </p:nvSpPr>
          <p:spPr bwMode="auto">
            <a:xfrm>
              <a:off x="3504" y="2774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m</a:t>
              </a:r>
              <a:r>
                <a:rPr lang="en-US" altLang="zh-CN" sz="3200" baseline="-25000">
                  <a:effectLst/>
                  <a:latin typeface="黑体" pitchFamily="49" charset="-122"/>
                </a:rPr>
                <a:t>1</a:t>
              </a:r>
              <a:endParaRPr lang="zh-CN" altLang="en-US" sz="3200" baseline="-25000">
                <a:effectLst/>
                <a:latin typeface="黑体" pitchFamily="49" charset="-122"/>
              </a:endParaRPr>
            </a:p>
          </p:txBody>
        </p:sp>
        <p:sp>
          <p:nvSpPr>
            <p:cNvPr id="78871" name="Rectangle 76"/>
            <p:cNvSpPr>
              <a:spLocks noChangeArrowheads="1"/>
            </p:cNvSpPr>
            <p:nvPr/>
          </p:nvSpPr>
          <p:spPr bwMode="auto">
            <a:xfrm>
              <a:off x="4944" y="2784"/>
              <a:ext cx="45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m</a:t>
              </a:r>
              <a:r>
                <a:rPr lang="en-US" altLang="zh-CN" sz="3200" baseline="-25000">
                  <a:effectLst/>
                  <a:latin typeface="黑体" pitchFamily="49" charset="-122"/>
                </a:rPr>
                <a:t>2</a:t>
              </a:r>
              <a:endParaRPr lang="zh-CN" altLang="en-US" sz="3200" baseline="-25000">
                <a:effectLst/>
                <a:latin typeface="黑体" pitchFamily="49" charset="-122"/>
              </a:endParaRPr>
            </a:p>
          </p:txBody>
        </p:sp>
        <p:sp>
          <p:nvSpPr>
            <p:cNvPr id="78872" name="Rectangle 78"/>
            <p:cNvSpPr>
              <a:spLocks noChangeArrowheads="1"/>
            </p:cNvSpPr>
            <p:nvPr/>
          </p:nvSpPr>
          <p:spPr bwMode="auto">
            <a:xfrm>
              <a:off x="4224" y="2774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m</a:t>
              </a:r>
              <a:r>
                <a:rPr lang="en-US" altLang="zh-CN" sz="3200" baseline="-25000">
                  <a:effectLst/>
                  <a:latin typeface="黑体" pitchFamily="49" charset="-122"/>
                </a:rPr>
                <a:t>3</a:t>
              </a:r>
              <a:endParaRPr lang="zh-CN" altLang="en-US" sz="3200" baseline="-25000">
                <a:effectLst/>
                <a:latin typeface="黑体" pitchFamily="49" charset="-122"/>
              </a:endParaRPr>
            </a:p>
          </p:txBody>
        </p:sp>
        <p:sp>
          <p:nvSpPr>
            <p:cNvPr id="78873" name="Rectangle 79"/>
            <p:cNvSpPr>
              <a:spLocks noChangeArrowheads="1"/>
            </p:cNvSpPr>
            <p:nvPr/>
          </p:nvSpPr>
          <p:spPr bwMode="auto">
            <a:xfrm>
              <a:off x="2736" y="3446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m</a:t>
              </a:r>
              <a:r>
                <a:rPr lang="en-US" altLang="zh-CN" sz="3200" baseline="-25000">
                  <a:effectLst/>
                  <a:latin typeface="黑体" pitchFamily="49" charset="-122"/>
                </a:rPr>
                <a:t>4</a:t>
              </a:r>
              <a:endParaRPr lang="zh-CN" altLang="en-US" sz="3200" baseline="-25000">
                <a:effectLst/>
                <a:latin typeface="黑体" pitchFamily="49" charset="-122"/>
              </a:endParaRPr>
            </a:p>
          </p:txBody>
        </p:sp>
        <p:sp>
          <p:nvSpPr>
            <p:cNvPr id="78874" name="Rectangle 80"/>
            <p:cNvSpPr>
              <a:spLocks noChangeArrowheads="1"/>
            </p:cNvSpPr>
            <p:nvPr/>
          </p:nvSpPr>
          <p:spPr bwMode="auto">
            <a:xfrm>
              <a:off x="3504" y="3446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m</a:t>
              </a:r>
              <a:r>
                <a:rPr lang="en-US" altLang="zh-CN" sz="3200" baseline="-25000">
                  <a:effectLst/>
                  <a:latin typeface="黑体" pitchFamily="49" charset="-122"/>
                </a:rPr>
                <a:t>5</a:t>
              </a:r>
              <a:endParaRPr lang="zh-CN" altLang="en-US" sz="3200" baseline="-25000">
                <a:effectLst/>
                <a:latin typeface="黑体" pitchFamily="49" charset="-122"/>
              </a:endParaRPr>
            </a:p>
          </p:txBody>
        </p:sp>
        <p:sp>
          <p:nvSpPr>
            <p:cNvPr id="78875" name="Rectangle 81"/>
            <p:cNvSpPr>
              <a:spLocks noChangeArrowheads="1"/>
            </p:cNvSpPr>
            <p:nvPr/>
          </p:nvSpPr>
          <p:spPr bwMode="auto">
            <a:xfrm>
              <a:off x="4944" y="3494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m</a:t>
              </a:r>
              <a:r>
                <a:rPr lang="en-US" altLang="zh-CN" sz="3200" baseline="-25000">
                  <a:effectLst/>
                  <a:latin typeface="黑体" pitchFamily="49" charset="-122"/>
                </a:rPr>
                <a:t>6</a:t>
              </a:r>
              <a:endParaRPr lang="zh-CN" altLang="en-US" sz="3200" baseline="-25000">
                <a:effectLst/>
                <a:latin typeface="黑体" pitchFamily="49" charset="-122"/>
              </a:endParaRPr>
            </a:p>
          </p:txBody>
        </p:sp>
        <p:sp>
          <p:nvSpPr>
            <p:cNvPr id="78876" name="Rectangle 82"/>
            <p:cNvSpPr>
              <a:spLocks noChangeArrowheads="1"/>
            </p:cNvSpPr>
            <p:nvPr/>
          </p:nvSpPr>
          <p:spPr bwMode="auto">
            <a:xfrm>
              <a:off x="4224" y="3446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m</a:t>
              </a:r>
              <a:r>
                <a:rPr lang="en-US" altLang="zh-CN" sz="3200" baseline="-25000">
                  <a:effectLst/>
                  <a:latin typeface="黑体" pitchFamily="49" charset="-122"/>
                </a:rPr>
                <a:t>7</a:t>
              </a:r>
              <a:endParaRPr lang="zh-CN" altLang="en-US" sz="3200" baseline="-25000">
                <a:effectLst/>
                <a:latin typeface="黑体" pitchFamily="49" charset="-122"/>
              </a:endParaRPr>
            </a:p>
          </p:txBody>
        </p:sp>
        <p:sp>
          <p:nvSpPr>
            <p:cNvPr id="78877" name="Rectangle 93"/>
            <p:cNvSpPr>
              <a:spLocks noChangeArrowheads="1"/>
            </p:cNvSpPr>
            <p:nvPr/>
          </p:nvSpPr>
          <p:spPr bwMode="auto">
            <a:xfrm>
              <a:off x="2832" y="2246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00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</p:grpSp>
      <p:sp>
        <p:nvSpPr>
          <p:cNvPr id="48" name="灯片编号占位符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76</a:t>
            </a:fld>
            <a:endParaRPr lang="en-US" altLang="zh-CN"/>
          </a:p>
        </p:txBody>
      </p:sp>
      <p:sp>
        <p:nvSpPr>
          <p:cNvPr id="28" name="矩形 27"/>
          <p:cNvSpPr/>
          <p:nvPr/>
        </p:nvSpPr>
        <p:spPr>
          <a:xfrm>
            <a:off x="1691680" y="3803556"/>
            <a:ext cx="67677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K-map for the function  F</a:t>
            </a:r>
            <a:r>
              <a:rPr lang="en-US" altLang="zh-CN" sz="3200" baseline="-25000" dirty="0" smtClean="0"/>
              <a:t>2</a:t>
            </a:r>
            <a:r>
              <a:rPr lang="en-US" altLang="zh-CN" sz="3200" dirty="0" smtClean="0"/>
              <a:t> </a:t>
            </a:r>
          </a:p>
          <a:p>
            <a:endParaRPr lang="en-US" altLang="zh-CN" sz="3200" dirty="0" smtClean="0"/>
          </a:p>
          <a:p>
            <a:r>
              <a:rPr lang="en-US" altLang="zh-CN" sz="3200" dirty="0" smtClean="0"/>
              <a:t>Function F</a:t>
            </a:r>
            <a:r>
              <a:rPr lang="en-US" altLang="zh-CN" sz="3200" baseline="-25000" dirty="0" smtClean="0"/>
              <a:t>2  </a:t>
            </a:r>
            <a:r>
              <a:rPr lang="en-US" altLang="zh-CN" sz="3200" dirty="0" smtClean="0"/>
              <a:t>has 3 input variables.</a:t>
            </a:r>
          </a:p>
          <a:p>
            <a:r>
              <a:rPr lang="en-US" altLang="zh-CN" sz="3200" dirty="0" smtClean="0"/>
              <a:t>There are 8 </a:t>
            </a:r>
            <a:r>
              <a:rPr lang="en-US" altLang="zh-CN" sz="3200" dirty="0" err="1" smtClean="0"/>
              <a:t>Minterms</a:t>
            </a:r>
            <a:r>
              <a:rPr lang="en-US" altLang="zh-CN" sz="3200" dirty="0" smtClean="0"/>
              <a:t> for function F</a:t>
            </a:r>
            <a:r>
              <a:rPr lang="en-US" altLang="zh-CN" sz="3200" baseline="-25000" dirty="0" smtClean="0"/>
              <a:t>2</a:t>
            </a:r>
          </a:p>
          <a:p>
            <a:r>
              <a:rPr lang="en-US" altLang="zh-CN" sz="3200" dirty="0" smtClean="0"/>
              <a:t>000(m</a:t>
            </a:r>
            <a:r>
              <a:rPr lang="en-US" altLang="zh-CN" sz="3200" baseline="-25000" dirty="0" smtClean="0"/>
              <a:t>0</a:t>
            </a:r>
            <a:r>
              <a:rPr lang="en-US" altLang="zh-CN" sz="3200" dirty="0" smtClean="0"/>
              <a:t>),   …,  111(m</a:t>
            </a:r>
            <a:r>
              <a:rPr lang="en-US" altLang="zh-CN" sz="3200" baseline="-25000" dirty="0" smtClean="0"/>
              <a:t>7</a:t>
            </a:r>
            <a:r>
              <a:rPr lang="en-US" altLang="zh-CN" sz="3200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623" name="Group 95"/>
          <p:cNvGrpSpPr>
            <a:grpSpLocks/>
          </p:cNvGrpSpPr>
          <p:nvPr/>
        </p:nvGrpSpPr>
        <p:grpSpPr bwMode="auto">
          <a:xfrm>
            <a:off x="1835696" y="116632"/>
            <a:ext cx="5486400" cy="3140075"/>
            <a:chOff x="2064" y="2054"/>
            <a:chExt cx="3456" cy="1978"/>
          </a:xfrm>
        </p:grpSpPr>
        <p:sp>
          <p:nvSpPr>
            <p:cNvPr id="150574" name="Rectangle 46"/>
            <p:cNvSpPr>
              <a:spLocks noChangeArrowheads="1"/>
            </p:cNvSpPr>
            <p:nvPr/>
          </p:nvSpPr>
          <p:spPr bwMode="auto">
            <a:xfrm>
              <a:off x="2640" y="2592"/>
              <a:ext cx="288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0576" name="Line 48"/>
            <p:cNvSpPr>
              <a:spLocks noChangeShapeType="1"/>
            </p:cNvSpPr>
            <p:nvPr/>
          </p:nvSpPr>
          <p:spPr bwMode="auto">
            <a:xfrm flipH="1" flipV="1">
              <a:off x="2352" y="2400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0579" name="Line 51"/>
            <p:cNvSpPr>
              <a:spLocks noChangeShapeType="1"/>
            </p:cNvSpPr>
            <p:nvPr/>
          </p:nvSpPr>
          <p:spPr bwMode="auto">
            <a:xfrm>
              <a:off x="2640" y="3312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0580" name="Line 52"/>
            <p:cNvSpPr>
              <a:spLocks noChangeShapeType="1"/>
            </p:cNvSpPr>
            <p:nvPr/>
          </p:nvSpPr>
          <p:spPr bwMode="auto">
            <a:xfrm>
              <a:off x="4080" y="2592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0581" name="Line 53"/>
            <p:cNvSpPr>
              <a:spLocks noChangeShapeType="1"/>
            </p:cNvSpPr>
            <p:nvPr/>
          </p:nvSpPr>
          <p:spPr bwMode="auto">
            <a:xfrm>
              <a:off x="3312" y="2592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0582" name="Line 54"/>
            <p:cNvSpPr>
              <a:spLocks noChangeShapeType="1"/>
            </p:cNvSpPr>
            <p:nvPr/>
          </p:nvSpPr>
          <p:spPr bwMode="auto">
            <a:xfrm>
              <a:off x="4800" y="2592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8861" name="Rectangle 56"/>
            <p:cNvSpPr>
              <a:spLocks noChangeArrowheads="1"/>
            </p:cNvSpPr>
            <p:nvPr/>
          </p:nvSpPr>
          <p:spPr bwMode="auto">
            <a:xfrm>
              <a:off x="2064" y="2054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F</a:t>
              </a:r>
              <a:r>
                <a:rPr lang="en-US" altLang="zh-CN" sz="3200" baseline="-25000">
                  <a:effectLst/>
                  <a:latin typeface="黑体" pitchFamily="49" charset="-122"/>
                </a:rPr>
                <a:t>2</a:t>
              </a:r>
              <a:endParaRPr lang="zh-CN" altLang="en-US" sz="3200" baseline="-25000">
                <a:effectLst/>
                <a:latin typeface="黑体" pitchFamily="49" charset="-122"/>
              </a:endParaRPr>
            </a:p>
          </p:txBody>
        </p:sp>
        <p:sp>
          <p:nvSpPr>
            <p:cNvPr id="78862" name="Rectangle 58"/>
            <p:cNvSpPr>
              <a:spLocks noChangeArrowheads="1"/>
            </p:cNvSpPr>
            <p:nvPr/>
          </p:nvSpPr>
          <p:spPr bwMode="auto">
            <a:xfrm>
              <a:off x="2256" y="2438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A</a:t>
              </a:r>
              <a:endParaRPr lang="zh-CN" altLang="en-US" sz="3200" baseline="-25000">
                <a:effectLst/>
                <a:latin typeface="黑体" pitchFamily="49" charset="-122"/>
              </a:endParaRPr>
            </a:p>
          </p:txBody>
        </p:sp>
        <p:sp>
          <p:nvSpPr>
            <p:cNvPr id="78863" name="Rectangle 60"/>
            <p:cNvSpPr>
              <a:spLocks noChangeArrowheads="1"/>
            </p:cNvSpPr>
            <p:nvPr/>
          </p:nvSpPr>
          <p:spPr bwMode="auto">
            <a:xfrm>
              <a:off x="2448" y="2102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BC</a:t>
              </a:r>
              <a:endParaRPr lang="zh-CN" altLang="en-US" sz="3200" baseline="-25000">
                <a:effectLst/>
                <a:latin typeface="黑体" pitchFamily="49" charset="-122"/>
              </a:endParaRPr>
            </a:p>
          </p:txBody>
        </p:sp>
        <p:sp>
          <p:nvSpPr>
            <p:cNvPr id="78864" name="Rectangle 63"/>
            <p:cNvSpPr>
              <a:spLocks noChangeArrowheads="1"/>
            </p:cNvSpPr>
            <p:nvPr/>
          </p:nvSpPr>
          <p:spPr bwMode="auto">
            <a:xfrm>
              <a:off x="2400" y="2774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0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78865" name="Rectangle 64"/>
            <p:cNvSpPr>
              <a:spLocks noChangeArrowheads="1"/>
            </p:cNvSpPr>
            <p:nvPr/>
          </p:nvSpPr>
          <p:spPr bwMode="auto">
            <a:xfrm>
              <a:off x="2400" y="3446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1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78866" name="Rectangle 67"/>
            <p:cNvSpPr>
              <a:spLocks noChangeArrowheads="1"/>
            </p:cNvSpPr>
            <p:nvPr/>
          </p:nvSpPr>
          <p:spPr bwMode="auto">
            <a:xfrm>
              <a:off x="4944" y="2246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10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78867" name="Rectangle 68"/>
            <p:cNvSpPr>
              <a:spLocks noChangeArrowheads="1"/>
            </p:cNvSpPr>
            <p:nvPr/>
          </p:nvSpPr>
          <p:spPr bwMode="auto">
            <a:xfrm>
              <a:off x="4224" y="2246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11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78868" name="Rectangle 69"/>
            <p:cNvSpPr>
              <a:spLocks noChangeArrowheads="1"/>
            </p:cNvSpPr>
            <p:nvPr/>
          </p:nvSpPr>
          <p:spPr bwMode="auto">
            <a:xfrm>
              <a:off x="3456" y="2246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01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78869" name="Rectangle 72"/>
            <p:cNvSpPr>
              <a:spLocks noChangeArrowheads="1"/>
            </p:cNvSpPr>
            <p:nvPr/>
          </p:nvSpPr>
          <p:spPr bwMode="auto">
            <a:xfrm>
              <a:off x="2736" y="2774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m</a:t>
              </a:r>
              <a:r>
                <a:rPr lang="en-US" altLang="zh-CN" sz="3200" baseline="-25000">
                  <a:effectLst/>
                  <a:latin typeface="黑体" pitchFamily="49" charset="-122"/>
                </a:rPr>
                <a:t>0</a:t>
              </a:r>
              <a:endParaRPr lang="zh-CN" altLang="en-US" sz="3200" baseline="-25000">
                <a:effectLst/>
                <a:latin typeface="黑体" pitchFamily="49" charset="-122"/>
              </a:endParaRPr>
            </a:p>
          </p:txBody>
        </p:sp>
        <p:sp>
          <p:nvSpPr>
            <p:cNvPr id="78870" name="Rectangle 74"/>
            <p:cNvSpPr>
              <a:spLocks noChangeArrowheads="1"/>
            </p:cNvSpPr>
            <p:nvPr/>
          </p:nvSpPr>
          <p:spPr bwMode="auto">
            <a:xfrm>
              <a:off x="3504" y="2774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m</a:t>
              </a:r>
              <a:r>
                <a:rPr lang="en-US" altLang="zh-CN" sz="3200" baseline="-25000">
                  <a:effectLst/>
                  <a:latin typeface="黑体" pitchFamily="49" charset="-122"/>
                </a:rPr>
                <a:t>1</a:t>
              </a:r>
              <a:endParaRPr lang="zh-CN" altLang="en-US" sz="3200" baseline="-25000">
                <a:effectLst/>
                <a:latin typeface="黑体" pitchFamily="49" charset="-122"/>
              </a:endParaRPr>
            </a:p>
          </p:txBody>
        </p:sp>
        <p:sp>
          <p:nvSpPr>
            <p:cNvPr id="78871" name="Rectangle 76"/>
            <p:cNvSpPr>
              <a:spLocks noChangeArrowheads="1"/>
            </p:cNvSpPr>
            <p:nvPr/>
          </p:nvSpPr>
          <p:spPr bwMode="auto">
            <a:xfrm>
              <a:off x="4944" y="2784"/>
              <a:ext cx="45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m</a:t>
              </a:r>
              <a:r>
                <a:rPr lang="en-US" altLang="zh-CN" sz="3200" baseline="-25000">
                  <a:effectLst/>
                  <a:latin typeface="黑体" pitchFamily="49" charset="-122"/>
                </a:rPr>
                <a:t>2</a:t>
              </a:r>
              <a:endParaRPr lang="zh-CN" altLang="en-US" sz="3200" baseline="-25000">
                <a:effectLst/>
                <a:latin typeface="黑体" pitchFamily="49" charset="-122"/>
              </a:endParaRPr>
            </a:p>
          </p:txBody>
        </p:sp>
        <p:sp>
          <p:nvSpPr>
            <p:cNvPr id="78872" name="Rectangle 78"/>
            <p:cNvSpPr>
              <a:spLocks noChangeArrowheads="1"/>
            </p:cNvSpPr>
            <p:nvPr/>
          </p:nvSpPr>
          <p:spPr bwMode="auto">
            <a:xfrm>
              <a:off x="4224" y="2774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m</a:t>
              </a:r>
              <a:r>
                <a:rPr lang="en-US" altLang="zh-CN" sz="3200" baseline="-25000">
                  <a:effectLst/>
                  <a:latin typeface="黑体" pitchFamily="49" charset="-122"/>
                </a:rPr>
                <a:t>3</a:t>
              </a:r>
              <a:endParaRPr lang="zh-CN" altLang="en-US" sz="3200" baseline="-25000">
                <a:effectLst/>
                <a:latin typeface="黑体" pitchFamily="49" charset="-122"/>
              </a:endParaRPr>
            </a:p>
          </p:txBody>
        </p:sp>
        <p:sp>
          <p:nvSpPr>
            <p:cNvPr id="78873" name="Rectangle 79"/>
            <p:cNvSpPr>
              <a:spLocks noChangeArrowheads="1"/>
            </p:cNvSpPr>
            <p:nvPr/>
          </p:nvSpPr>
          <p:spPr bwMode="auto">
            <a:xfrm>
              <a:off x="2736" y="3446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m</a:t>
              </a:r>
              <a:r>
                <a:rPr lang="en-US" altLang="zh-CN" sz="3200" baseline="-25000">
                  <a:effectLst/>
                  <a:latin typeface="黑体" pitchFamily="49" charset="-122"/>
                </a:rPr>
                <a:t>4</a:t>
              </a:r>
              <a:endParaRPr lang="zh-CN" altLang="en-US" sz="3200" baseline="-25000">
                <a:effectLst/>
                <a:latin typeface="黑体" pitchFamily="49" charset="-122"/>
              </a:endParaRPr>
            </a:p>
          </p:txBody>
        </p:sp>
        <p:sp>
          <p:nvSpPr>
            <p:cNvPr id="78874" name="Rectangle 80"/>
            <p:cNvSpPr>
              <a:spLocks noChangeArrowheads="1"/>
            </p:cNvSpPr>
            <p:nvPr/>
          </p:nvSpPr>
          <p:spPr bwMode="auto">
            <a:xfrm>
              <a:off x="3504" y="3446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m</a:t>
              </a:r>
              <a:r>
                <a:rPr lang="en-US" altLang="zh-CN" sz="3200" baseline="-25000">
                  <a:effectLst/>
                  <a:latin typeface="黑体" pitchFamily="49" charset="-122"/>
                </a:rPr>
                <a:t>5</a:t>
              </a:r>
              <a:endParaRPr lang="zh-CN" altLang="en-US" sz="3200" baseline="-25000">
                <a:effectLst/>
                <a:latin typeface="黑体" pitchFamily="49" charset="-122"/>
              </a:endParaRPr>
            </a:p>
          </p:txBody>
        </p:sp>
        <p:sp>
          <p:nvSpPr>
            <p:cNvPr id="78875" name="Rectangle 81"/>
            <p:cNvSpPr>
              <a:spLocks noChangeArrowheads="1"/>
            </p:cNvSpPr>
            <p:nvPr/>
          </p:nvSpPr>
          <p:spPr bwMode="auto">
            <a:xfrm>
              <a:off x="4944" y="3494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m</a:t>
              </a:r>
              <a:r>
                <a:rPr lang="en-US" altLang="zh-CN" sz="3200" baseline="-25000">
                  <a:effectLst/>
                  <a:latin typeface="黑体" pitchFamily="49" charset="-122"/>
                </a:rPr>
                <a:t>6</a:t>
              </a:r>
              <a:endParaRPr lang="zh-CN" altLang="en-US" sz="3200" baseline="-25000">
                <a:effectLst/>
                <a:latin typeface="黑体" pitchFamily="49" charset="-122"/>
              </a:endParaRPr>
            </a:p>
          </p:txBody>
        </p:sp>
        <p:sp>
          <p:nvSpPr>
            <p:cNvPr id="78876" name="Rectangle 82"/>
            <p:cNvSpPr>
              <a:spLocks noChangeArrowheads="1"/>
            </p:cNvSpPr>
            <p:nvPr/>
          </p:nvSpPr>
          <p:spPr bwMode="auto">
            <a:xfrm>
              <a:off x="4224" y="3446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m</a:t>
              </a:r>
              <a:r>
                <a:rPr lang="en-US" altLang="zh-CN" sz="3200" baseline="-25000">
                  <a:effectLst/>
                  <a:latin typeface="黑体" pitchFamily="49" charset="-122"/>
                </a:rPr>
                <a:t>7</a:t>
              </a:r>
              <a:endParaRPr lang="zh-CN" altLang="en-US" sz="3200" baseline="-25000">
                <a:effectLst/>
                <a:latin typeface="黑体" pitchFamily="49" charset="-122"/>
              </a:endParaRPr>
            </a:p>
          </p:txBody>
        </p:sp>
        <p:sp>
          <p:nvSpPr>
            <p:cNvPr id="78877" name="Rectangle 93"/>
            <p:cNvSpPr>
              <a:spLocks noChangeArrowheads="1"/>
            </p:cNvSpPr>
            <p:nvPr/>
          </p:nvSpPr>
          <p:spPr bwMode="auto">
            <a:xfrm>
              <a:off x="2832" y="2246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00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</p:grpSp>
      <p:sp>
        <p:nvSpPr>
          <p:cNvPr id="48" name="灯片编号占位符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77</a:t>
            </a:fld>
            <a:endParaRPr lang="en-US" altLang="zh-CN"/>
          </a:p>
        </p:txBody>
      </p:sp>
      <p:sp>
        <p:nvSpPr>
          <p:cNvPr id="27" name="矩形 26"/>
          <p:cNvSpPr/>
          <p:nvPr/>
        </p:nvSpPr>
        <p:spPr>
          <a:xfrm>
            <a:off x="251520" y="3622372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The gray code for variable A is 0 and 1.</a:t>
            </a:r>
          </a:p>
          <a:p>
            <a:r>
              <a:rPr lang="en-US" altLang="zh-CN" sz="3200" dirty="0" smtClean="0"/>
              <a:t>The gray code for variables BC is 00, 01, 11, 10.</a:t>
            </a:r>
          </a:p>
          <a:p>
            <a:r>
              <a:rPr lang="en-US" altLang="zh-CN" sz="3200" dirty="0" smtClean="0"/>
              <a:t>A is the highest bit Variable. Put A in the vertical direction.</a:t>
            </a:r>
          </a:p>
          <a:p>
            <a:r>
              <a:rPr lang="en-US" altLang="zh-CN" sz="3200" dirty="0" smtClean="0"/>
              <a:t>BC are the lower bit Variables. Put BC in the horizontal direction.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2109936" y="1244203"/>
            <a:ext cx="5486400" cy="449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51586" name="Rectangle 34"/>
          <p:cNvSpPr>
            <a:spLocks noChangeArrowheads="1"/>
          </p:cNvSpPr>
          <p:nvPr/>
        </p:nvSpPr>
        <p:spPr bwMode="auto">
          <a:xfrm>
            <a:off x="2490936" y="3163491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51589" name="Rectangle 37"/>
          <p:cNvSpPr>
            <a:spLocks noGrp="1" noChangeArrowheads="1"/>
          </p:cNvSpPr>
          <p:nvPr>
            <p:ph type="title"/>
          </p:nvPr>
        </p:nvSpPr>
        <p:spPr>
          <a:xfrm>
            <a:off x="1350963" y="1228725"/>
            <a:ext cx="7793037" cy="519113"/>
          </a:xfrm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zh-CN" sz="2800" smtClean="0">
                <a:solidFill>
                  <a:schemeClr val="tx1"/>
                </a:solidFill>
              </a:rPr>
              <a:t>   </a:t>
            </a:r>
            <a:endParaRPr lang="zh-CN" altLang="en-US" sz="2800" smtClean="0">
              <a:solidFill>
                <a:schemeClr val="tx1"/>
              </a:solidFill>
            </a:endParaRPr>
          </a:p>
        </p:txBody>
      </p:sp>
      <p:sp>
        <p:nvSpPr>
          <p:cNvPr id="151591" name="Rectangle 39"/>
          <p:cNvSpPr>
            <a:spLocks noChangeArrowheads="1"/>
          </p:cNvSpPr>
          <p:nvPr/>
        </p:nvSpPr>
        <p:spPr bwMode="auto">
          <a:xfrm>
            <a:off x="2490936" y="3773091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 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79878" name="Rectangle 46"/>
          <p:cNvSpPr>
            <a:spLocks noChangeArrowheads="1"/>
          </p:cNvSpPr>
          <p:nvPr/>
        </p:nvSpPr>
        <p:spPr bwMode="auto">
          <a:xfrm>
            <a:off x="1130449" y="764778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AB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79879" name="Rectangle 49"/>
          <p:cNvSpPr>
            <a:spLocks noChangeArrowheads="1"/>
          </p:cNvSpPr>
          <p:nvPr/>
        </p:nvSpPr>
        <p:spPr bwMode="auto">
          <a:xfrm>
            <a:off x="1705124" y="259953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CD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79880" name="Rectangle 50"/>
          <p:cNvSpPr>
            <a:spLocks noChangeArrowheads="1"/>
          </p:cNvSpPr>
          <p:nvPr/>
        </p:nvSpPr>
        <p:spPr bwMode="auto">
          <a:xfrm>
            <a:off x="985986" y="-27384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F</a:t>
            </a:r>
            <a:r>
              <a:rPr lang="en-US" altLang="zh-CN" baseline="-25000">
                <a:effectLst/>
                <a:latin typeface="黑体" pitchFamily="49" charset="-122"/>
              </a:rPr>
              <a:t>3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151605" name="Line 53"/>
          <p:cNvSpPr>
            <a:spLocks noChangeShapeType="1"/>
          </p:cNvSpPr>
          <p:nvPr/>
        </p:nvSpPr>
        <p:spPr bwMode="auto">
          <a:xfrm flipH="1" flipV="1">
            <a:off x="1500336" y="634603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1606" name="Line 54"/>
          <p:cNvSpPr>
            <a:spLocks noChangeShapeType="1"/>
          </p:cNvSpPr>
          <p:nvPr/>
        </p:nvSpPr>
        <p:spPr bwMode="auto">
          <a:xfrm>
            <a:off x="4853136" y="1244203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1607" name="Line 55"/>
          <p:cNvSpPr>
            <a:spLocks noChangeShapeType="1"/>
          </p:cNvSpPr>
          <p:nvPr/>
        </p:nvSpPr>
        <p:spPr bwMode="auto">
          <a:xfrm>
            <a:off x="2109936" y="3454003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1608" name="Line 56"/>
          <p:cNvSpPr>
            <a:spLocks noChangeShapeType="1"/>
          </p:cNvSpPr>
          <p:nvPr/>
        </p:nvSpPr>
        <p:spPr bwMode="auto">
          <a:xfrm>
            <a:off x="3481536" y="1244203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1609" name="Line 57"/>
          <p:cNvSpPr>
            <a:spLocks noChangeShapeType="1"/>
          </p:cNvSpPr>
          <p:nvPr/>
        </p:nvSpPr>
        <p:spPr bwMode="auto">
          <a:xfrm>
            <a:off x="6148536" y="1244203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1610" name="Line 58"/>
          <p:cNvSpPr>
            <a:spLocks noChangeShapeType="1"/>
          </p:cNvSpPr>
          <p:nvPr/>
        </p:nvSpPr>
        <p:spPr bwMode="auto">
          <a:xfrm>
            <a:off x="2109936" y="2387203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1611" name="Line 59"/>
          <p:cNvSpPr>
            <a:spLocks noChangeShapeType="1"/>
          </p:cNvSpPr>
          <p:nvPr/>
        </p:nvSpPr>
        <p:spPr bwMode="auto">
          <a:xfrm>
            <a:off x="2109936" y="4520803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79888" name="Rectangle 60"/>
          <p:cNvSpPr>
            <a:spLocks noChangeArrowheads="1"/>
          </p:cNvSpPr>
          <p:nvPr/>
        </p:nvSpPr>
        <p:spPr bwMode="auto">
          <a:xfrm>
            <a:off x="2414736" y="544116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00</a:t>
            </a:r>
            <a:endParaRPr lang="zh-CN" altLang="en-US" baseline="-25000">
              <a:effectLst/>
              <a:latin typeface="黑体" pitchFamily="49" charset="-122"/>
            </a:endParaRPr>
          </a:p>
        </p:txBody>
      </p:sp>
      <p:sp>
        <p:nvSpPr>
          <p:cNvPr id="79889" name="Rectangle 61"/>
          <p:cNvSpPr>
            <a:spLocks noChangeArrowheads="1"/>
          </p:cNvSpPr>
          <p:nvPr/>
        </p:nvSpPr>
        <p:spPr bwMode="auto">
          <a:xfrm>
            <a:off x="3786336" y="544116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01</a:t>
            </a:r>
            <a:endParaRPr lang="zh-CN" altLang="en-US" baseline="-25000">
              <a:effectLst/>
              <a:latin typeface="黑体" pitchFamily="49" charset="-122"/>
            </a:endParaRPr>
          </a:p>
        </p:txBody>
      </p:sp>
      <p:sp>
        <p:nvSpPr>
          <p:cNvPr id="79890" name="Rectangle 62"/>
          <p:cNvSpPr>
            <a:spLocks noChangeArrowheads="1"/>
          </p:cNvSpPr>
          <p:nvPr/>
        </p:nvSpPr>
        <p:spPr bwMode="auto">
          <a:xfrm>
            <a:off x="1347936" y="1458516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00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79891" name="Rectangle 63"/>
          <p:cNvSpPr>
            <a:spLocks noChangeArrowheads="1"/>
          </p:cNvSpPr>
          <p:nvPr/>
        </p:nvSpPr>
        <p:spPr bwMode="auto">
          <a:xfrm>
            <a:off x="1347936" y="2525316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01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79892" name="Rectangle 64"/>
          <p:cNvSpPr>
            <a:spLocks noChangeArrowheads="1"/>
          </p:cNvSpPr>
          <p:nvPr/>
        </p:nvSpPr>
        <p:spPr bwMode="auto">
          <a:xfrm>
            <a:off x="6377136" y="544116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10</a:t>
            </a:r>
            <a:endParaRPr lang="zh-CN" altLang="en-US" baseline="-25000">
              <a:effectLst/>
              <a:latin typeface="黑体" pitchFamily="49" charset="-122"/>
            </a:endParaRPr>
          </a:p>
        </p:txBody>
      </p:sp>
      <p:sp>
        <p:nvSpPr>
          <p:cNvPr id="79893" name="Rectangle 65"/>
          <p:cNvSpPr>
            <a:spLocks noChangeArrowheads="1"/>
          </p:cNvSpPr>
          <p:nvPr/>
        </p:nvSpPr>
        <p:spPr bwMode="auto">
          <a:xfrm>
            <a:off x="1347936" y="4735116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10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79894" name="Rectangle 66"/>
          <p:cNvSpPr>
            <a:spLocks noChangeArrowheads="1"/>
          </p:cNvSpPr>
          <p:nvPr/>
        </p:nvSpPr>
        <p:spPr bwMode="auto">
          <a:xfrm>
            <a:off x="5157936" y="544116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11</a:t>
            </a:r>
            <a:endParaRPr lang="zh-CN" altLang="en-US" baseline="-25000">
              <a:effectLst/>
              <a:latin typeface="黑体" pitchFamily="49" charset="-122"/>
            </a:endParaRPr>
          </a:p>
        </p:txBody>
      </p:sp>
      <p:sp>
        <p:nvSpPr>
          <p:cNvPr id="79895" name="Rectangle 67"/>
          <p:cNvSpPr>
            <a:spLocks noChangeArrowheads="1"/>
          </p:cNvSpPr>
          <p:nvPr/>
        </p:nvSpPr>
        <p:spPr bwMode="auto">
          <a:xfrm>
            <a:off x="1347936" y="3592116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79896" name="Rectangle 68"/>
          <p:cNvSpPr>
            <a:spLocks noChangeArrowheads="1"/>
          </p:cNvSpPr>
          <p:nvPr/>
        </p:nvSpPr>
        <p:spPr bwMode="auto">
          <a:xfrm>
            <a:off x="2414736" y="1458516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m</a:t>
            </a:r>
            <a:r>
              <a:rPr lang="en-US" altLang="zh-CN" baseline="-25000">
                <a:effectLst/>
                <a:latin typeface="黑体" pitchFamily="49" charset="-122"/>
              </a:rPr>
              <a:t>0</a:t>
            </a:r>
            <a:endParaRPr lang="zh-CN" altLang="en-US" baseline="-25000">
              <a:effectLst/>
              <a:latin typeface="黑体" pitchFamily="49" charset="-122"/>
            </a:endParaRPr>
          </a:p>
        </p:txBody>
      </p:sp>
      <p:sp>
        <p:nvSpPr>
          <p:cNvPr id="79897" name="Rectangle 69"/>
          <p:cNvSpPr>
            <a:spLocks noChangeArrowheads="1"/>
          </p:cNvSpPr>
          <p:nvPr/>
        </p:nvSpPr>
        <p:spPr bwMode="auto">
          <a:xfrm>
            <a:off x="3786336" y="1458516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m</a:t>
            </a:r>
            <a:r>
              <a:rPr lang="en-US" altLang="zh-CN" baseline="-25000">
                <a:effectLst/>
                <a:latin typeface="黑体" pitchFamily="49" charset="-122"/>
              </a:rPr>
              <a:t>1</a:t>
            </a:r>
            <a:endParaRPr lang="zh-CN" altLang="en-US" baseline="-25000">
              <a:effectLst/>
              <a:latin typeface="黑体" pitchFamily="49" charset="-122"/>
            </a:endParaRPr>
          </a:p>
        </p:txBody>
      </p:sp>
      <p:sp>
        <p:nvSpPr>
          <p:cNvPr id="79898" name="Rectangle 70"/>
          <p:cNvSpPr>
            <a:spLocks noChangeArrowheads="1"/>
          </p:cNvSpPr>
          <p:nvPr/>
        </p:nvSpPr>
        <p:spPr bwMode="auto">
          <a:xfrm>
            <a:off x="6453336" y="1534716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m</a:t>
            </a:r>
            <a:r>
              <a:rPr lang="en-US" altLang="zh-CN" baseline="-25000">
                <a:effectLst/>
                <a:latin typeface="黑体" pitchFamily="49" charset="-122"/>
              </a:rPr>
              <a:t>2</a:t>
            </a:r>
            <a:endParaRPr lang="zh-CN" altLang="en-US" baseline="-25000">
              <a:effectLst/>
              <a:latin typeface="黑体" pitchFamily="49" charset="-122"/>
            </a:endParaRPr>
          </a:p>
        </p:txBody>
      </p:sp>
      <p:sp>
        <p:nvSpPr>
          <p:cNvPr id="79899" name="Rectangle 71"/>
          <p:cNvSpPr>
            <a:spLocks noChangeArrowheads="1"/>
          </p:cNvSpPr>
          <p:nvPr/>
        </p:nvSpPr>
        <p:spPr bwMode="auto">
          <a:xfrm>
            <a:off x="5081736" y="1458516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m</a:t>
            </a:r>
            <a:r>
              <a:rPr lang="en-US" altLang="zh-CN" baseline="-25000">
                <a:effectLst/>
                <a:latin typeface="黑体" pitchFamily="49" charset="-122"/>
              </a:rPr>
              <a:t>3</a:t>
            </a:r>
            <a:endParaRPr lang="zh-CN" altLang="en-US" baseline="-25000">
              <a:effectLst/>
              <a:latin typeface="黑体" pitchFamily="49" charset="-122"/>
            </a:endParaRPr>
          </a:p>
        </p:txBody>
      </p:sp>
      <p:sp>
        <p:nvSpPr>
          <p:cNvPr id="79900" name="Rectangle 72"/>
          <p:cNvSpPr>
            <a:spLocks noChangeArrowheads="1"/>
          </p:cNvSpPr>
          <p:nvPr/>
        </p:nvSpPr>
        <p:spPr bwMode="auto">
          <a:xfrm>
            <a:off x="2338536" y="2525316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m</a:t>
            </a:r>
            <a:r>
              <a:rPr lang="en-US" altLang="zh-CN" baseline="-25000">
                <a:effectLst/>
                <a:latin typeface="黑体" pitchFamily="49" charset="-122"/>
              </a:rPr>
              <a:t>4</a:t>
            </a:r>
            <a:endParaRPr lang="zh-CN" altLang="en-US" baseline="-25000">
              <a:effectLst/>
              <a:latin typeface="黑体" pitchFamily="49" charset="-122"/>
            </a:endParaRPr>
          </a:p>
        </p:txBody>
      </p:sp>
      <p:sp>
        <p:nvSpPr>
          <p:cNvPr id="79901" name="Rectangle 73"/>
          <p:cNvSpPr>
            <a:spLocks noChangeArrowheads="1"/>
          </p:cNvSpPr>
          <p:nvPr/>
        </p:nvSpPr>
        <p:spPr bwMode="auto">
          <a:xfrm>
            <a:off x="3710136" y="2525316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m</a:t>
            </a:r>
            <a:r>
              <a:rPr lang="en-US" altLang="zh-CN" baseline="-25000">
                <a:effectLst/>
                <a:latin typeface="黑体" pitchFamily="49" charset="-122"/>
              </a:rPr>
              <a:t>5</a:t>
            </a:r>
            <a:endParaRPr lang="zh-CN" altLang="en-US" baseline="-25000">
              <a:effectLst/>
              <a:latin typeface="黑体" pitchFamily="49" charset="-122"/>
            </a:endParaRPr>
          </a:p>
        </p:txBody>
      </p:sp>
      <p:sp>
        <p:nvSpPr>
          <p:cNvPr id="79902" name="Rectangle 74"/>
          <p:cNvSpPr>
            <a:spLocks noChangeArrowheads="1"/>
          </p:cNvSpPr>
          <p:nvPr/>
        </p:nvSpPr>
        <p:spPr bwMode="auto">
          <a:xfrm>
            <a:off x="6529536" y="2525316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m</a:t>
            </a:r>
            <a:r>
              <a:rPr lang="en-US" altLang="zh-CN" baseline="-25000">
                <a:effectLst/>
                <a:latin typeface="黑体" pitchFamily="49" charset="-122"/>
              </a:rPr>
              <a:t>6</a:t>
            </a:r>
            <a:endParaRPr lang="zh-CN" altLang="en-US" baseline="-25000">
              <a:effectLst/>
              <a:latin typeface="黑体" pitchFamily="49" charset="-122"/>
            </a:endParaRPr>
          </a:p>
        </p:txBody>
      </p:sp>
      <p:sp>
        <p:nvSpPr>
          <p:cNvPr id="79903" name="Rectangle 75"/>
          <p:cNvSpPr>
            <a:spLocks noChangeArrowheads="1"/>
          </p:cNvSpPr>
          <p:nvPr/>
        </p:nvSpPr>
        <p:spPr bwMode="auto">
          <a:xfrm>
            <a:off x="5157936" y="2525316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m</a:t>
            </a:r>
            <a:r>
              <a:rPr lang="en-US" altLang="zh-CN" baseline="-25000">
                <a:effectLst/>
                <a:latin typeface="黑体" pitchFamily="49" charset="-122"/>
              </a:rPr>
              <a:t>7</a:t>
            </a:r>
            <a:endParaRPr lang="zh-CN" altLang="en-US" baseline="-25000">
              <a:effectLst/>
              <a:latin typeface="黑体" pitchFamily="49" charset="-122"/>
            </a:endParaRPr>
          </a:p>
        </p:txBody>
      </p:sp>
      <p:sp>
        <p:nvSpPr>
          <p:cNvPr id="79904" name="Rectangle 76"/>
          <p:cNvSpPr>
            <a:spLocks noChangeArrowheads="1"/>
          </p:cNvSpPr>
          <p:nvPr/>
        </p:nvSpPr>
        <p:spPr bwMode="auto">
          <a:xfrm>
            <a:off x="2338536" y="4735116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m</a:t>
            </a:r>
            <a:r>
              <a:rPr lang="en-US" altLang="zh-CN" baseline="-25000">
                <a:effectLst/>
                <a:latin typeface="黑体" pitchFamily="49" charset="-122"/>
              </a:rPr>
              <a:t>8</a:t>
            </a:r>
            <a:endParaRPr lang="zh-CN" altLang="en-US" baseline="-25000">
              <a:effectLst/>
              <a:latin typeface="黑体" pitchFamily="49" charset="-122"/>
            </a:endParaRPr>
          </a:p>
        </p:txBody>
      </p:sp>
      <p:sp>
        <p:nvSpPr>
          <p:cNvPr id="79905" name="Rectangle 77"/>
          <p:cNvSpPr>
            <a:spLocks noChangeArrowheads="1"/>
          </p:cNvSpPr>
          <p:nvPr/>
        </p:nvSpPr>
        <p:spPr bwMode="auto">
          <a:xfrm>
            <a:off x="3710136" y="4735116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m</a:t>
            </a:r>
            <a:r>
              <a:rPr lang="en-US" altLang="zh-CN" baseline="-25000">
                <a:effectLst/>
                <a:latin typeface="黑体" pitchFamily="49" charset="-122"/>
              </a:rPr>
              <a:t>9</a:t>
            </a:r>
            <a:endParaRPr lang="zh-CN" altLang="en-US" baseline="-25000">
              <a:effectLst/>
              <a:latin typeface="黑体" pitchFamily="49" charset="-122"/>
            </a:endParaRPr>
          </a:p>
        </p:txBody>
      </p:sp>
      <p:sp>
        <p:nvSpPr>
          <p:cNvPr id="79906" name="Rectangle 78"/>
          <p:cNvSpPr>
            <a:spLocks noChangeArrowheads="1"/>
          </p:cNvSpPr>
          <p:nvPr/>
        </p:nvSpPr>
        <p:spPr bwMode="auto">
          <a:xfrm>
            <a:off x="6453336" y="4825603"/>
            <a:ext cx="946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m</a:t>
            </a:r>
            <a:r>
              <a:rPr lang="en-US" altLang="zh-CN" baseline="-25000">
                <a:effectLst/>
                <a:latin typeface="黑体" pitchFamily="49" charset="-122"/>
              </a:rPr>
              <a:t>10</a:t>
            </a:r>
            <a:endParaRPr lang="zh-CN" altLang="en-US" baseline="-25000">
              <a:effectLst/>
              <a:latin typeface="黑体" pitchFamily="49" charset="-122"/>
            </a:endParaRPr>
          </a:p>
        </p:txBody>
      </p:sp>
      <p:sp>
        <p:nvSpPr>
          <p:cNvPr id="79907" name="Rectangle 79"/>
          <p:cNvSpPr>
            <a:spLocks noChangeArrowheads="1"/>
          </p:cNvSpPr>
          <p:nvPr/>
        </p:nvSpPr>
        <p:spPr bwMode="auto">
          <a:xfrm>
            <a:off x="5005536" y="4735116"/>
            <a:ext cx="717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m</a:t>
            </a:r>
            <a:r>
              <a:rPr lang="en-US" altLang="zh-CN" baseline="-25000">
                <a:effectLst/>
                <a:latin typeface="黑体" pitchFamily="49" charset="-122"/>
              </a:rPr>
              <a:t>11</a:t>
            </a:r>
            <a:endParaRPr lang="zh-CN" altLang="en-US" baseline="-25000">
              <a:effectLst/>
              <a:latin typeface="黑体" pitchFamily="49" charset="-122"/>
            </a:endParaRPr>
          </a:p>
        </p:txBody>
      </p:sp>
      <p:sp>
        <p:nvSpPr>
          <p:cNvPr id="79908" name="Rectangle 80"/>
          <p:cNvSpPr>
            <a:spLocks noChangeArrowheads="1"/>
          </p:cNvSpPr>
          <p:nvPr/>
        </p:nvSpPr>
        <p:spPr bwMode="auto">
          <a:xfrm>
            <a:off x="2338536" y="3592116"/>
            <a:ext cx="717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m</a:t>
            </a:r>
            <a:r>
              <a:rPr lang="en-US" altLang="zh-CN" baseline="-25000">
                <a:effectLst/>
                <a:latin typeface="黑体" pitchFamily="49" charset="-122"/>
              </a:rPr>
              <a:t>12</a:t>
            </a:r>
            <a:endParaRPr lang="zh-CN" altLang="en-US" baseline="-25000">
              <a:effectLst/>
              <a:latin typeface="黑体" pitchFamily="49" charset="-122"/>
            </a:endParaRPr>
          </a:p>
        </p:txBody>
      </p:sp>
      <p:sp>
        <p:nvSpPr>
          <p:cNvPr id="79909" name="Rectangle 81"/>
          <p:cNvSpPr>
            <a:spLocks noChangeArrowheads="1"/>
          </p:cNvSpPr>
          <p:nvPr/>
        </p:nvSpPr>
        <p:spPr bwMode="auto">
          <a:xfrm>
            <a:off x="3633936" y="3668316"/>
            <a:ext cx="717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m</a:t>
            </a:r>
            <a:r>
              <a:rPr lang="en-US" altLang="zh-CN" baseline="-25000">
                <a:effectLst/>
                <a:latin typeface="黑体" pitchFamily="49" charset="-122"/>
              </a:rPr>
              <a:t>13</a:t>
            </a:r>
            <a:endParaRPr lang="zh-CN" altLang="en-US" baseline="-25000">
              <a:effectLst/>
              <a:latin typeface="黑体" pitchFamily="49" charset="-122"/>
            </a:endParaRPr>
          </a:p>
        </p:txBody>
      </p:sp>
      <p:sp>
        <p:nvSpPr>
          <p:cNvPr id="79910" name="Rectangle 82"/>
          <p:cNvSpPr>
            <a:spLocks noChangeArrowheads="1"/>
          </p:cNvSpPr>
          <p:nvPr/>
        </p:nvSpPr>
        <p:spPr bwMode="auto">
          <a:xfrm>
            <a:off x="6453336" y="3606403"/>
            <a:ext cx="1019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m</a:t>
            </a:r>
            <a:r>
              <a:rPr lang="en-US" altLang="zh-CN" baseline="-25000">
                <a:effectLst/>
                <a:latin typeface="黑体" pitchFamily="49" charset="-122"/>
              </a:rPr>
              <a:t>14</a:t>
            </a:r>
            <a:endParaRPr lang="zh-CN" altLang="en-US" baseline="-25000">
              <a:effectLst/>
              <a:latin typeface="黑体" pitchFamily="49" charset="-122"/>
            </a:endParaRPr>
          </a:p>
        </p:txBody>
      </p:sp>
      <p:sp>
        <p:nvSpPr>
          <p:cNvPr id="79911" name="Rectangle 83"/>
          <p:cNvSpPr>
            <a:spLocks noChangeArrowheads="1"/>
          </p:cNvSpPr>
          <p:nvPr/>
        </p:nvSpPr>
        <p:spPr bwMode="auto">
          <a:xfrm>
            <a:off x="5081736" y="3592116"/>
            <a:ext cx="717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m</a:t>
            </a:r>
            <a:r>
              <a:rPr lang="en-US" altLang="zh-CN" baseline="-25000">
                <a:effectLst/>
                <a:latin typeface="黑体" pitchFamily="49" charset="-122"/>
              </a:rPr>
              <a:t>15</a:t>
            </a:r>
            <a:endParaRPr lang="zh-CN" altLang="en-US" baseline="-25000">
              <a:effectLst/>
              <a:latin typeface="黑体" pitchFamily="49" charset="-122"/>
            </a:endParaRPr>
          </a:p>
        </p:txBody>
      </p:sp>
      <p:sp>
        <p:nvSpPr>
          <p:cNvPr id="40" name="灯片编号占位符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78</a:t>
            </a:fld>
            <a:endParaRPr lang="en-US" altLang="zh-CN"/>
          </a:p>
        </p:txBody>
      </p:sp>
      <p:sp>
        <p:nvSpPr>
          <p:cNvPr id="41" name="矩形 40"/>
          <p:cNvSpPr/>
          <p:nvPr/>
        </p:nvSpPr>
        <p:spPr>
          <a:xfrm>
            <a:off x="2267744" y="5949280"/>
            <a:ext cx="5544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K-map for the function F</a:t>
            </a:r>
            <a:r>
              <a:rPr lang="en-US" altLang="zh-CN" sz="3200" baseline="-25000" dirty="0" smtClean="0"/>
              <a:t>3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79</a:t>
            </a:fld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828600" y="34717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Function F</a:t>
            </a:r>
            <a:r>
              <a:rPr lang="en-US" altLang="zh-CN" sz="3200" baseline="-25000" dirty="0" smtClean="0"/>
              <a:t>3  </a:t>
            </a:r>
            <a:r>
              <a:rPr lang="en-US" altLang="zh-CN" sz="3200" dirty="0" smtClean="0"/>
              <a:t>has 4 input variables.</a:t>
            </a:r>
          </a:p>
          <a:p>
            <a:r>
              <a:rPr lang="en-US" altLang="zh-CN" sz="3200" dirty="0" smtClean="0"/>
              <a:t>There are 16 </a:t>
            </a:r>
            <a:r>
              <a:rPr lang="en-US" altLang="zh-CN" sz="3200" dirty="0" err="1" smtClean="0"/>
              <a:t>Minterms</a:t>
            </a:r>
            <a:r>
              <a:rPr lang="en-US" altLang="zh-CN" sz="3200" dirty="0" smtClean="0"/>
              <a:t> for function F</a:t>
            </a:r>
            <a:r>
              <a:rPr lang="en-US" altLang="zh-CN" sz="3200" baseline="-25000" dirty="0" smtClean="0"/>
              <a:t>3</a:t>
            </a:r>
          </a:p>
          <a:p>
            <a:r>
              <a:rPr lang="en-US" altLang="zh-CN" sz="3200" dirty="0" smtClean="0"/>
              <a:t>0000(m</a:t>
            </a:r>
            <a:r>
              <a:rPr lang="en-US" altLang="zh-CN" sz="3200" baseline="-25000" dirty="0" smtClean="0"/>
              <a:t>0</a:t>
            </a:r>
            <a:r>
              <a:rPr lang="en-US" altLang="zh-CN" sz="3200" dirty="0" smtClean="0"/>
              <a:t>),   …,  1111(m</a:t>
            </a:r>
            <a:r>
              <a:rPr lang="en-US" altLang="zh-CN" sz="3200" baseline="-25000" dirty="0" smtClean="0"/>
              <a:t>15</a:t>
            </a:r>
            <a:r>
              <a:rPr lang="en-US" altLang="zh-CN" sz="3200" dirty="0" smtClean="0"/>
              <a:t>).</a:t>
            </a:r>
          </a:p>
        </p:txBody>
      </p:sp>
      <p:sp>
        <p:nvSpPr>
          <p:cNvPr id="6" name="矩形 5"/>
          <p:cNvSpPr/>
          <p:nvPr/>
        </p:nvSpPr>
        <p:spPr>
          <a:xfrm>
            <a:off x="251520" y="261426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The gray code for variables AB is 00, 01, 11, 10.</a:t>
            </a:r>
          </a:p>
          <a:p>
            <a:r>
              <a:rPr lang="en-US" altLang="zh-CN" sz="3200" dirty="0" smtClean="0"/>
              <a:t>The gray code for variables CD is 00, 01, 11, 10.</a:t>
            </a:r>
          </a:p>
          <a:p>
            <a:r>
              <a:rPr lang="en-US" altLang="zh-CN" sz="3200" dirty="0" smtClean="0"/>
              <a:t>AB are higher bit Variables. Put AB in the vertical direction.</a:t>
            </a:r>
          </a:p>
          <a:p>
            <a:r>
              <a:rPr lang="en-US" altLang="zh-CN" sz="3200" dirty="0" smtClean="0"/>
              <a:t>CD are lower bit Variables. Put CD in the horizontal direction.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Line 4"/>
          <p:cNvSpPr>
            <a:spLocks noChangeShapeType="1"/>
          </p:cNvSpPr>
          <p:nvPr/>
        </p:nvSpPr>
        <p:spPr bwMode="auto">
          <a:xfrm>
            <a:off x="2953544" y="1506637"/>
            <a:ext cx="0" cy="766763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3429" name="Line 5"/>
          <p:cNvSpPr>
            <a:spLocks noChangeShapeType="1"/>
          </p:cNvSpPr>
          <p:nvPr/>
        </p:nvSpPr>
        <p:spPr bwMode="auto">
          <a:xfrm>
            <a:off x="2724944" y="22734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2877344" y="25020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5257006" y="1433612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2953544" y="1506637"/>
            <a:ext cx="65405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3453" name="Line 29"/>
          <p:cNvSpPr>
            <a:spLocks noChangeShapeType="1"/>
          </p:cNvSpPr>
          <p:nvPr/>
        </p:nvSpPr>
        <p:spPr bwMode="auto">
          <a:xfrm>
            <a:off x="2953544" y="3594200"/>
            <a:ext cx="3419475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3454" name="Line 30"/>
          <p:cNvSpPr>
            <a:spLocks noChangeShapeType="1"/>
          </p:cNvSpPr>
          <p:nvPr/>
        </p:nvSpPr>
        <p:spPr bwMode="auto">
          <a:xfrm>
            <a:off x="4177506" y="1460600"/>
            <a:ext cx="2195513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3455" name="Line 31"/>
          <p:cNvSpPr>
            <a:spLocks noChangeShapeType="1"/>
          </p:cNvSpPr>
          <p:nvPr/>
        </p:nvSpPr>
        <p:spPr bwMode="auto">
          <a:xfrm>
            <a:off x="6373019" y="14606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3456" name="Oval 32"/>
          <p:cNvSpPr>
            <a:spLocks noChangeArrowheads="1"/>
          </p:cNvSpPr>
          <p:nvPr/>
        </p:nvSpPr>
        <p:spPr bwMode="auto">
          <a:xfrm>
            <a:off x="6068219" y="2222600"/>
            <a:ext cx="609600" cy="609600"/>
          </a:xfrm>
          <a:prstGeom prst="ellips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3457" name="Line 33"/>
          <p:cNvSpPr>
            <a:spLocks noChangeShapeType="1"/>
          </p:cNvSpPr>
          <p:nvPr/>
        </p:nvSpPr>
        <p:spPr bwMode="auto">
          <a:xfrm>
            <a:off x="6373019" y="28322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3461" name="Line 37"/>
          <p:cNvSpPr>
            <a:spLocks noChangeShapeType="1"/>
          </p:cNvSpPr>
          <p:nvPr/>
        </p:nvSpPr>
        <p:spPr bwMode="auto">
          <a:xfrm>
            <a:off x="2953544" y="2514700"/>
            <a:ext cx="0" cy="10795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3476" name="Line 52"/>
          <p:cNvSpPr>
            <a:spLocks noChangeShapeType="1"/>
          </p:cNvSpPr>
          <p:nvPr/>
        </p:nvSpPr>
        <p:spPr bwMode="auto">
          <a:xfrm>
            <a:off x="6144419" y="2375000"/>
            <a:ext cx="457200" cy="3048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3477" name="Line 53"/>
          <p:cNvSpPr>
            <a:spLocks noChangeShapeType="1"/>
          </p:cNvSpPr>
          <p:nvPr/>
        </p:nvSpPr>
        <p:spPr bwMode="auto">
          <a:xfrm flipH="1">
            <a:off x="6144419" y="2375000"/>
            <a:ext cx="533400" cy="3048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3480" name="Rectangle 56"/>
          <p:cNvSpPr>
            <a:spLocks noChangeArrowheads="1"/>
          </p:cNvSpPr>
          <p:nvPr/>
        </p:nvSpPr>
        <p:spPr bwMode="auto">
          <a:xfrm>
            <a:off x="6677819" y="2260700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F</a:t>
            </a:r>
          </a:p>
        </p:txBody>
      </p:sp>
      <p:sp>
        <p:nvSpPr>
          <p:cNvPr id="103482" name="Rectangle 58"/>
          <p:cNvSpPr>
            <a:spLocks noChangeArrowheads="1"/>
          </p:cNvSpPr>
          <p:nvPr/>
        </p:nvSpPr>
        <p:spPr bwMode="auto">
          <a:xfrm>
            <a:off x="2267744" y="2006700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E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03483" name="Rectangle 59"/>
          <p:cNvSpPr>
            <a:spLocks noChangeArrowheads="1"/>
          </p:cNvSpPr>
          <p:nvPr/>
        </p:nvSpPr>
        <p:spPr bwMode="auto">
          <a:xfrm>
            <a:off x="4464844" y="2154337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03505" name="Rectangle 81"/>
          <p:cNvSpPr>
            <a:spLocks noChangeArrowheads="1"/>
          </p:cNvSpPr>
          <p:nvPr/>
        </p:nvSpPr>
        <p:spPr bwMode="auto">
          <a:xfrm>
            <a:off x="3607594" y="1362175"/>
            <a:ext cx="576262" cy="288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03507" name="Oval 83"/>
          <p:cNvSpPr>
            <a:spLocks noChangeArrowheads="1"/>
          </p:cNvSpPr>
          <p:nvPr/>
        </p:nvSpPr>
        <p:spPr bwMode="auto">
          <a:xfrm>
            <a:off x="5185569" y="2297212"/>
            <a:ext cx="144462" cy="144463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03508" name="Line 84"/>
          <p:cNvSpPr>
            <a:spLocks noChangeShapeType="1"/>
          </p:cNvSpPr>
          <p:nvPr/>
        </p:nvSpPr>
        <p:spPr bwMode="auto">
          <a:xfrm flipV="1">
            <a:off x="5257006" y="2946500"/>
            <a:ext cx="0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03509" name="Oval 85"/>
          <p:cNvSpPr>
            <a:spLocks noChangeArrowheads="1"/>
          </p:cNvSpPr>
          <p:nvPr/>
        </p:nvSpPr>
        <p:spPr bwMode="auto">
          <a:xfrm>
            <a:off x="5185569" y="2802037"/>
            <a:ext cx="144462" cy="144463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03510" name="Line 86"/>
          <p:cNvSpPr>
            <a:spLocks noChangeShapeType="1"/>
          </p:cNvSpPr>
          <p:nvPr/>
        </p:nvSpPr>
        <p:spPr bwMode="auto">
          <a:xfrm flipH="1">
            <a:off x="4753769" y="2370237"/>
            <a:ext cx="43180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03511" name="Line 87"/>
          <p:cNvSpPr>
            <a:spLocks noChangeShapeType="1"/>
          </p:cNvSpPr>
          <p:nvPr/>
        </p:nvSpPr>
        <p:spPr bwMode="auto">
          <a:xfrm>
            <a:off x="4896644" y="2370237"/>
            <a:ext cx="360362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03512" name="Rectangle 88"/>
          <p:cNvSpPr>
            <a:spLocks noChangeArrowheads="1"/>
          </p:cNvSpPr>
          <p:nvPr/>
        </p:nvSpPr>
        <p:spPr bwMode="auto">
          <a:xfrm>
            <a:off x="3718719" y="836712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R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5155082" y="4076700"/>
            <a:ext cx="2081214" cy="2289175"/>
            <a:chOff x="1294" y="144"/>
            <a:chExt cx="1311" cy="1442"/>
          </a:xfrm>
        </p:grpSpPr>
        <p:sp>
          <p:nvSpPr>
            <p:cNvPr id="103514" name="Line 90"/>
            <p:cNvSpPr>
              <a:spLocks noChangeShapeType="1"/>
            </p:cNvSpPr>
            <p:nvPr/>
          </p:nvSpPr>
          <p:spPr bwMode="auto">
            <a:xfrm>
              <a:off x="1776" y="864"/>
              <a:ext cx="71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>
                <a:cs typeface="Times New Roman" pitchFamily="18" charset="0"/>
              </a:endParaRPr>
            </a:p>
          </p:txBody>
        </p:sp>
        <p:sp>
          <p:nvSpPr>
            <p:cNvPr id="103515" name="Line 91"/>
            <p:cNvSpPr>
              <a:spLocks noChangeShapeType="1"/>
            </p:cNvSpPr>
            <p:nvPr/>
          </p:nvSpPr>
          <p:spPr bwMode="auto">
            <a:xfrm>
              <a:off x="2112" y="576"/>
              <a:ext cx="1" cy="10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>
                <a:cs typeface="Times New Roman" pitchFamily="18" charset="0"/>
              </a:endParaRPr>
            </a:p>
          </p:txBody>
        </p:sp>
        <p:sp>
          <p:nvSpPr>
            <p:cNvPr id="17444" name="Rectangle 92"/>
            <p:cNvSpPr>
              <a:spLocks noChangeArrowheads="1"/>
            </p:cNvSpPr>
            <p:nvPr/>
          </p:nvSpPr>
          <p:spPr bwMode="auto">
            <a:xfrm>
              <a:off x="1824" y="1190"/>
              <a:ext cx="569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 dirty="0">
                  <a:cs typeface="Times New Roman" pitchFamily="18" charset="0"/>
                </a:rPr>
                <a:t>1  </a:t>
              </a:r>
              <a:r>
                <a:rPr lang="zh-CN" altLang="en-US" sz="3200" dirty="0" smtClean="0">
                  <a:cs typeface="Times New Roman" pitchFamily="18" charset="0"/>
                </a:rPr>
                <a:t> 0</a:t>
              </a:r>
              <a:endParaRPr lang="zh-CN" altLang="en-US" sz="3200" dirty="0">
                <a:cs typeface="Times New Roman" pitchFamily="18" charset="0"/>
              </a:endParaRPr>
            </a:p>
          </p:txBody>
        </p:sp>
        <p:sp>
          <p:nvSpPr>
            <p:cNvPr id="17445" name="Rectangle 93"/>
            <p:cNvSpPr>
              <a:spLocks noChangeArrowheads="1"/>
            </p:cNvSpPr>
            <p:nvPr/>
          </p:nvSpPr>
          <p:spPr bwMode="auto">
            <a:xfrm>
              <a:off x="1824" y="854"/>
              <a:ext cx="569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 dirty="0">
                  <a:cs typeface="Times New Roman" pitchFamily="18" charset="0"/>
                </a:rPr>
                <a:t>0  </a:t>
              </a:r>
              <a:r>
                <a:rPr lang="zh-CN" altLang="en-US" sz="3200" dirty="0" smtClean="0">
                  <a:cs typeface="Times New Roman" pitchFamily="18" charset="0"/>
                </a:rPr>
                <a:t> 1</a:t>
              </a:r>
              <a:endParaRPr lang="zh-CN" altLang="en-US" sz="3200" dirty="0">
                <a:solidFill>
                  <a:schemeClr val="hlink"/>
                </a:solidFill>
                <a:cs typeface="Times New Roman" pitchFamily="18" charset="0"/>
              </a:endParaRPr>
            </a:p>
          </p:txBody>
        </p:sp>
        <p:sp>
          <p:nvSpPr>
            <p:cNvPr id="17446" name="Rectangle 94"/>
            <p:cNvSpPr>
              <a:spLocks noChangeArrowheads="1"/>
            </p:cNvSpPr>
            <p:nvPr/>
          </p:nvSpPr>
          <p:spPr bwMode="auto">
            <a:xfrm>
              <a:off x="1776" y="470"/>
              <a:ext cx="62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cs typeface="Times New Roman" pitchFamily="18" charset="0"/>
                </a:rPr>
                <a:t>A   F</a:t>
              </a:r>
              <a:endParaRPr lang="zh-CN" altLang="en-US" sz="3200" dirty="0">
                <a:cs typeface="Times New Roman" pitchFamily="18" charset="0"/>
              </a:endParaRPr>
            </a:p>
          </p:txBody>
        </p:sp>
        <p:sp>
          <p:nvSpPr>
            <p:cNvPr id="17447" name="Rectangle 95"/>
            <p:cNvSpPr>
              <a:spLocks noChangeArrowheads="1"/>
            </p:cNvSpPr>
            <p:nvPr/>
          </p:nvSpPr>
          <p:spPr bwMode="auto">
            <a:xfrm>
              <a:off x="1294" y="144"/>
              <a:ext cx="131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 smtClean="0">
                  <a:cs typeface="Times New Roman" pitchFamily="18" charset="0"/>
                </a:rPr>
                <a:t>Truth Table</a:t>
              </a:r>
              <a:endParaRPr lang="zh-CN" altLang="en-US" sz="3200" dirty="0">
                <a:cs typeface="Times New Roman" pitchFamily="18" charset="0"/>
              </a:endParaRPr>
            </a:p>
          </p:txBody>
        </p:sp>
      </p:grpSp>
      <p:grpSp>
        <p:nvGrpSpPr>
          <p:cNvPr id="3" name="Group 96"/>
          <p:cNvGrpSpPr>
            <a:grpSpLocks/>
          </p:cNvGrpSpPr>
          <p:nvPr/>
        </p:nvGrpSpPr>
        <p:grpSpPr bwMode="auto">
          <a:xfrm>
            <a:off x="1665384" y="4076700"/>
            <a:ext cx="2644778" cy="2298701"/>
            <a:chOff x="-155" y="144"/>
            <a:chExt cx="1666" cy="1448"/>
          </a:xfrm>
        </p:grpSpPr>
        <p:sp>
          <p:nvSpPr>
            <p:cNvPr id="103521" name="Line 97"/>
            <p:cNvSpPr>
              <a:spLocks noChangeShapeType="1"/>
            </p:cNvSpPr>
            <p:nvPr/>
          </p:nvSpPr>
          <p:spPr bwMode="auto">
            <a:xfrm>
              <a:off x="288" y="816"/>
              <a:ext cx="8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>
                <a:cs typeface="Times New Roman" pitchFamily="18" charset="0"/>
              </a:endParaRPr>
            </a:p>
          </p:txBody>
        </p:sp>
        <p:sp>
          <p:nvSpPr>
            <p:cNvPr id="103522" name="Line 98"/>
            <p:cNvSpPr>
              <a:spLocks noChangeShapeType="1"/>
            </p:cNvSpPr>
            <p:nvPr/>
          </p:nvSpPr>
          <p:spPr bwMode="auto">
            <a:xfrm>
              <a:off x="768" y="576"/>
              <a:ext cx="0" cy="9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>
                <a:cs typeface="Times New Roman" pitchFamily="18" charset="0"/>
              </a:endParaRPr>
            </a:p>
          </p:txBody>
        </p:sp>
        <p:sp>
          <p:nvSpPr>
            <p:cNvPr id="103523" name="Rectangle 99"/>
            <p:cNvSpPr>
              <a:spLocks noChangeArrowheads="1"/>
            </p:cNvSpPr>
            <p:nvPr/>
          </p:nvSpPr>
          <p:spPr bwMode="auto">
            <a:xfrm>
              <a:off x="-155" y="144"/>
              <a:ext cx="166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Function Table</a:t>
              </a:r>
              <a:endPara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103524" name="Rectangle 100"/>
            <p:cNvSpPr>
              <a:spLocks noChangeArrowheads="1"/>
            </p:cNvSpPr>
            <p:nvPr/>
          </p:nvSpPr>
          <p:spPr bwMode="auto">
            <a:xfrm>
              <a:off x="288" y="456"/>
              <a:ext cx="82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A    </a:t>
              </a:r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  F</a:t>
              </a:r>
              <a:endPara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103525" name="Rectangle 101"/>
            <p:cNvSpPr>
              <a:spLocks noChangeArrowheads="1"/>
            </p:cNvSpPr>
            <p:nvPr/>
          </p:nvSpPr>
          <p:spPr bwMode="auto">
            <a:xfrm>
              <a:off x="288" y="888"/>
              <a:ext cx="93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off</a:t>
              </a:r>
              <a:r>
                <a:rPr lang="zh-CN" altLang="en-US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    </a:t>
              </a:r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on</a:t>
              </a:r>
              <a:endPara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103526" name="Rectangle 102"/>
            <p:cNvSpPr>
              <a:spLocks noChangeArrowheads="1"/>
            </p:cNvSpPr>
            <p:nvPr/>
          </p:nvSpPr>
          <p:spPr bwMode="auto">
            <a:xfrm>
              <a:off x="288" y="1224"/>
              <a:ext cx="93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on</a:t>
              </a:r>
              <a:r>
                <a:rPr lang="zh-CN" altLang="en-US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    </a:t>
              </a:r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off</a:t>
              </a:r>
              <a:endPara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endParaRPr>
            </a:p>
          </p:txBody>
        </p:sp>
      </p:grpSp>
      <p:sp>
        <p:nvSpPr>
          <p:cNvPr id="40" name="灯片编号占位符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3877807" y="2832200"/>
            <a:ext cx="12570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rgbClr val="FFFF66"/>
                </a:solidFill>
                <a:effectLst/>
                <a:cs typeface="Times New Roman" pitchFamily="18" charset="0"/>
              </a:rPr>
              <a:t>switch</a:t>
            </a:r>
            <a:endParaRPr lang="zh-CN" altLang="en-US" sz="3200" dirty="0">
              <a:solidFill>
                <a:srgbClr val="FFFF66"/>
              </a:solidFill>
              <a:effectLst/>
              <a:cs typeface="Times New Roman" pitchFamily="18" charset="0"/>
            </a:endParaRPr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977722" y="2174536"/>
            <a:ext cx="131318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rgbClr val="FFFF66"/>
                </a:solidFill>
                <a:effectLst/>
                <a:cs typeface="Times New Roman" pitchFamily="18" charset="0"/>
              </a:rPr>
              <a:t>power </a:t>
            </a:r>
          </a:p>
          <a:p>
            <a:pPr eaLnBrk="1" hangingPunct="1"/>
            <a:r>
              <a:rPr lang="en-US" altLang="zh-CN" sz="3200" dirty="0" smtClean="0">
                <a:solidFill>
                  <a:srgbClr val="FFFF66"/>
                </a:solidFill>
                <a:effectLst/>
                <a:cs typeface="Times New Roman" pitchFamily="18" charset="0"/>
              </a:rPr>
              <a:t>supply</a:t>
            </a:r>
            <a:endParaRPr lang="zh-CN" altLang="en-US" sz="3200" dirty="0">
              <a:solidFill>
                <a:srgbClr val="FFFF66"/>
              </a:solidFill>
              <a:effectLst/>
              <a:cs typeface="Times New Roman" pitchFamily="18" charset="0"/>
            </a:endParaRPr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7241105" y="2388253"/>
            <a:ext cx="9364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rgbClr val="FFFF66"/>
                </a:solidFill>
                <a:effectLst/>
                <a:cs typeface="Times New Roman" pitchFamily="18" charset="0"/>
              </a:rPr>
              <a:t>light</a:t>
            </a:r>
            <a:endParaRPr lang="zh-CN" altLang="en-US" sz="3200" dirty="0">
              <a:solidFill>
                <a:srgbClr val="FFFF66"/>
              </a:solidFill>
              <a:effectLst/>
              <a:cs typeface="Times New Roman" pitchFamily="18" charset="0"/>
            </a:endParaRPr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4310162" y="758162"/>
            <a:ext cx="13933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rgbClr val="FFFF66"/>
                </a:solidFill>
                <a:effectLst/>
                <a:cs typeface="Times New Roman" pitchFamily="18" charset="0"/>
              </a:rPr>
              <a:t>resistor</a:t>
            </a:r>
            <a:endParaRPr lang="zh-CN" altLang="en-US" sz="3200" dirty="0">
              <a:solidFill>
                <a:srgbClr val="FFFF66"/>
              </a:solidFill>
              <a:effectLst/>
              <a:cs typeface="Times New Roman" pitchFamily="18" charset="0"/>
            </a:endParaRPr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41801" y="155439"/>
            <a:ext cx="34932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dirty="0" smtClean="0">
                <a:effectLst/>
                <a:cs typeface="Times New Roman" pitchFamily="18" charset="0"/>
              </a:rPr>
              <a:t>(3) “</a:t>
            </a:r>
            <a:r>
              <a:rPr lang="en-US" altLang="zh-CN" dirty="0" smtClean="0">
                <a:solidFill>
                  <a:srgbClr val="FFFF00"/>
                </a:solidFill>
                <a:effectLst/>
                <a:cs typeface="Times New Roman" pitchFamily="18" charset="0"/>
              </a:rPr>
              <a:t>not</a:t>
            </a:r>
            <a:r>
              <a:rPr lang="en-US" altLang="zh-CN" dirty="0" smtClean="0">
                <a:effectLst/>
                <a:cs typeface="Times New Roman" pitchFamily="18" charset="0"/>
              </a:rPr>
              <a:t>” function</a:t>
            </a:r>
            <a:endParaRPr lang="zh-CN" altLang="en-US" dirty="0">
              <a:effectLst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80</a:t>
            </a:fld>
            <a:endParaRPr lang="en-US" altLang="zh-CN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90904" y="332656"/>
            <a:ext cx="7467109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Rules for Function Simplification by K-map</a:t>
            </a:r>
            <a:endParaRPr lang="zh-CN" alt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-432048" y="1052736"/>
            <a:ext cx="8964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>
              <a:spcAft>
                <a:spcPts val="2400"/>
              </a:spcAft>
            </a:pPr>
            <a:r>
              <a:rPr lang="en-US" altLang="zh-CN" sz="3200" dirty="0" smtClean="0"/>
              <a:t>(1) We draw a K-circle on </a:t>
            </a:r>
            <a:r>
              <a:rPr lang="en-US" altLang="zh-CN" sz="3200" dirty="0" smtClean="0">
                <a:solidFill>
                  <a:srgbClr val="FFFF00"/>
                </a:solidFill>
              </a:rPr>
              <a:t>2</a:t>
            </a:r>
            <a:r>
              <a:rPr lang="en-US" altLang="zh-CN" sz="3200" baseline="30000" dirty="0" smtClean="0">
                <a:solidFill>
                  <a:srgbClr val="FFFF00"/>
                </a:solidFill>
              </a:rPr>
              <a:t>n</a:t>
            </a:r>
            <a:r>
              <a:rPr lang="en-US" altLang="zh-CN" sz="3200" dirty="0" smtClean="0"/>
              <a:t> (n=0,1,2,…) </a:t>
            </a:r>
            <a:r>
              <a:rPr lang="en-US" altLang="zh-CN" sz="3200" dirty="0" smtClean="0">
                <a:solidFill>
                  <a:srgbClr val="FFFF00"/>
                </a:solidFill>
              </a:rPr>
              <a:t>adjacent</a:t>
            </a:r>
            <a:r>
              <a:rPr lang="en-US" altLang="zh-CN" sz="3200" dirty="0" smtClean="0"/>
              <a:t> “</a:t>
            </a:r>
            <a:r>
              <a:rPr lang="en-US" altLang="zh-CN" sz="3200" dirty="0" smtClean="0">
                <a:solidFill>
                  <a:srgbClr val="FFFF00"/>
                </a:solidFill>
              </a:rPr>
              <a:t>1</a:t>
            </a:r>
            <a:r>
              <a:rPr lang="en-US" altLang="zh-CN" sz="3200" dirty="0" smtClean="0"/>
              <a:t>” blocks.</a:t>
            </a:r>
          </a:p>
        </p:txBody>
      </p:sp>
      <p:sp>
        <p:nvSpPr>
          <p:cNvPr id="6" name="矩形 5"/>
          <p:cNvSpPr/>
          <p:nvPr/>
        </p:nvSpPr>
        <p:spPr>
          <a:xfrm>
            <a:off x="107504" y="2556193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(2) Each “1” block can be circled many times.</a:t>
            </a:r>
            <a:endParaRPr lang="zh-CN" altLang="en-US" sz="3200" dirty="0"/>
          </a:p>
        </p:txBody>
      </p:sp>
      <p:sp>
        <p:nvSpPr>
          <p:cNvPr id="7" name="矩形 6"/>
          <p:cNvSpPr/>
          <p:nvPr/>
        </p:nvSpPr>
        <p:spPr>
          <a:xfrm>
            <a:off x="72008" y="3861048"/>
            <a:ext cx="9071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(3) Each K-circle must contain at least one independent “1” block. 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107504" y="5373216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(4) </a:t>
            </a:r>
            <a:r>
              <a:rPr lang="en-US" altLang="zh-CN" sz="3200" dirty="0" smtClean="0">
                <a:solidFill>
                  <a:srgbClr val="FFFF00"/>
                </a:solidFill>
              </a:rPr>
              <a:t>2</a:t>
            </a:r>
            <a:r>
              <a:rPr lang="en-US" altLang="zh-CN" sz="3200" baseline="30000" dirty="0" smtClean="0">
                <a:solidFill>
                  <a:srgbClr val="FFFF00"/>
                </a:solidFill>
              </a:rPr>
              <a:t>n</a:t>
            </a:r>
            <a:r>
              <a:rPr lang="en-US" altLang="zh-CN" sz="3200" dirty="0" smtClean="0"/>
              <a:t> adjacent “1” blocks must form a </a:t>
            </a:r>
            <a:r>
              <a:rPr lang="en-US" altLang="zh-CN" sz="3200" dirty="0" smtClean="0">
                <a:solidFill>
                  <a:srgbClr val="FFFF00"/>
                </a:solidFill>
              </a:rPr>
              <a:t>rectangle</a:t>
            </a:r>
            <a:r>
              <a:rPr lang="en-US" altLang="zh-CN" sz="3200" dirty="0" smtClean="0"/>
              <a:t> or a </a:t>
            </a:r>
            <a:r>
              <a:rPr lang="en-US" altLang="zh-CN" sz="3200" dirty="0" smtClean="0">
                <a:solidFill>
                  <a:srgbClr val="FFFF00"/>
                </a:solidFill>
              </a:rPr>
              <a:t>square</a:t>
            </a:r>
            <a:r>
              <a:rPr lang="en-US" altLang="zh-CN" sz="3200" dirty="0" smtClean="0"/>
              <a:t>.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7" grpId="0"/>
      <p:bldP spid="8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81</a:t>
            </a:fld>
            <a:endParaRPr lang="en-US" altLang="zh-CN"/>
          </a:p>
        </p:txBody>
      </p:sp>
      <p:sp>
        <p:nvSpPr>
          <p:cNvPr id="13" name="矩形 12"/>
          <p:cNvSpPr/>
          <p:nvPr/>
        </p:nvSpPr>
        <p:spPr>
          <a:xfrm>
            <a:off x="34480" y="6084585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(9) We can obtain the simplest </a:t>
            </a:r>
            <a:r>
              <a:rPr lang="en-US" altLang="zh-CN" sz="3200" dirty="0" smtClean="0">
                <a:latin typeface="黑体" pitchFamily="2" charset="-122"/>
                <a:ea typeface="黑体" pitchFamily="2" charset="-122"/>
              </a:rPr>
              <a:t>AND-OR</a:t>
            </a:r>
            <a:r>
              <a:rPr lang="en-US" altLang="zh-CN" sz="3200" dirty="0" smtClean="0"/>
              <a:t> function.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70992" y="620688"/>
            <a:ext cx="903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(5) We draw as bigger K-circles as possible.</a:t>
            </a:r>
            <a:endParaRPr lang="zh-CN" altLang="en-US" sz="3200" dirty="0"/>
          </a:p>
        </p:txBody>
      </p:sp>
      <p:sp>
        <p:nvSpPr>
          <p:cNvPr id="9" name="矩形 8"/>
          <p:cNvSpPr/>
          <p:nvPr/>
        </p:nvSpPr>
        <p:spPr>
          <a:xfrm>
            <a:off x="106488" y="2996952"/>
            <a:ext cx="92170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(7) We can draw a K-circle on the both ends of the K-map.</a:t>
            </a:r>
            <a:endParaRPr lang="zh-CN" altLang="en-US" sz="3200" dirty="0"/>
          </a:p>
        </p:txBody>
      </p:sp>
      <p:sp>
        <p:nvSpPr>
          <p:cNvPr id="10" name="矩形 9"/>
          <p:cNvSpPr/>
          <p:nvPr/>
        </p:nvSpPr>
        <p:spPr>
          <a:xfrm>
            <a:off x="70992" y="1781527"/>
            <a:ext cx="903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(6) The fewer K-circles are the better.</a:t>
            </a:r>
            <a:endParaRPr lang="zh-CN" altLang="en-US" sz="3200" dirty="0"/>
          </a:p>
        </p:txBody>
      </p:sp>
      <p:sp>
        <p:nvSpPr>
          <p:cNvPr id="11" name="矩形 10"/>
          <p:cNvSpPr/>
          <p:nvPr/>
        </p:nvSpPr>
        <p:spPr>
          <a:xfrm>
            <a:off x="-468560" y="4368006"/>
            <a:ext cx="961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/>
            <a:r>
              <a:rPr lang="en-US" altLang="zh-CN" sz="3200" dirty="0" smtClean="0"/>
              <a:t>(8) For a K-circle, we write “0” as inverted variable (i.e., A NOT) and write  “1” as original variable (i.e., A).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9" grpId="0"/>
      <p:bldP spid="10" grpId="0"/>
      <p:bldP spid="11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82</a:t>
            </a:fld>
            <a:endParaRPr lang="en-US" altLang="zh-CN"/>
          </a:p>
        </p:txBody>
      </p:sp>
      <p:sp>
        <p:nvSpPr>
          <p:cNvPr id="8" name="矩形 7"/>
          <p:cNvSpPr/>
          <p:nvPr/>
        </p:nvSpPr>
        <p:spPr>
          <a:xfrm>
            <a:off x="179512" y="1055638"/>
            <a:ext cx="8748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In the K-map, drawing circles on “1” blocks will generate the simplest </a:t>
            </a:r>
            <a:r>
              <a:rPr lang="en-US" altLang="zh-CN" sz="3200" dirty="0" smtClean="0">
                <a:latin typeface="黑体" pitchFamily="2" charset="-122"/>
                <a:ea typeface="黑体" pitchFamily="2" charset="-122"/>
              </a:rPr>
              <a:t>AND-OR</a:t>
            </a:r>
            <a:r>
              <a:rPr lang="en-US" altLang="zh-CN" sz="3200" dirty="0" smtClean="0"/>
              <a:t> function.</a:t>
            </a:r>
            <a:endParaRPr lang="zh-CN" altLang="en-US" sz="3200" dirty="0"/>
          </a:p>
        </p:txBody>
      </p:sp>
      <p:sp>
        <p:nvSpPr>
          <p:cNvPr id="9" name="矩形 8"/>
          <p:cNvSpPr/>
          <p:nvPr/>
        </p:nvSpPr>
        <p:spPr>
          <a:xfrm>
            <a:off x="179512" y="2495798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In the K-map, drawing circles on “0” blocks will generate the simplest </a:t>
            </a:r>
            <a:r>
              <a:rPr lang="en-US" altLang="zh-CN" sz="3200" dirty="0" smtClean="0">
                <a:latin typeface="黑体" pitchFamily="2" charset="-122"/>
                <a:ea typeface="黑体" pitchFamily="2" charset="-122"/>
              </a:rPr>
              <a:t>OR-AND</a:t>
            </a:r>
            <a:r>
              <a:rPr lang="en-US" altLang="zh-CN" sz="3200" dirty="0" smtClean="0"/>
              <a:t> function.</a:t>
            </a:r>
            <a:endParaRPr lang="zh-CN" altLang="en-US" sz="3200" dirty="0"/>
          </a:p>
        </p:txBody>
      </p:sp>
      <p:sp>
        <p:nvSpPr>
          <p:cNvPr id="12" name="矩形 11"/>
          <p:cNvSpPr/>
          <p:nvPr/>
        </p:nvSpPr>
        <p:spPr>
          <a:xfrm>
            <a:off x="3851920" y="260648"/>
            <a:ext cx="10743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FF00"/>
                </a:solidFill>
              </a:rPr>
              <a:t>Hints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1988840"/>
            <a:ext cx="7772400" cy="2123658"/>
          </a:xfrm>
        </p:spPr>
        <p:txBody>
          <a:bodyPr/>
          <a:lstStyle/>
          <a:p>
            <a:pPr algn="ctr"/>
            <a:r>
              <a:rPr lang="en-US" altLang="zh-CN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+mn-cs"/>
              </a:rPr>
              <a:t>Draw K-circles on “1” blocks to get the simplest AND-OR function.</a:t>
            </a:r>
            <a:endParaRPr lang="zh-CN" altLang="en-US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83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51" name="Rectangle 127"/>
          <p:cNvSpPr>
            <a:spLocks noChangeArrowheads="1"/>
          </p:cNvSpPr>
          <p:nvPr/>
        </p:nvSpPr>
        <p:spPr bwMode="auto">
          <a:xfrm>
            <a:off x="1136848" y="1631355"/>
            <a:ext cx="29718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54752" name="Line 128"/>
          <p:cNvSpPr>
            <a:spLocks noChangeShapeType="1"/>
          </p:cNvSpPr>
          <p:nvPr/>
        </p:nvSpPr>
        <p:spPr bwMode="auto">
          <a:xfrm>
            <a:off x="1136848" y="2926755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4753" name="Line 129"/>
          <p:cNvSpPr>
            <a:spLocks noChangeShapeType="1"/>
          </p:cNvSpPr>
          <p:nvPr/>
        </p:nvSpPr>
        <p:spPr bwMode="auto">
          <a:xfrm>
            <a:off x="2584648" y="1631355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4754" name="Line 130"/>
          <p:cNvSpPr>
            <a:spLocks noChangeShapeType="1"/>
          </p:cNvSpPr>
          <p:nvPr/>
        </p:nvSpPr>
        <p:spPr bwMode="auto">
          <a:xfrm flipH="1" flipV="1">
            <a:off x="603448" y="1174155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86022" name="Rectangle 131"/>
          <p:cNvSpPr>
            <a:spLocks noChangeArrowheads="1"/>
          </p:cNvSpPr>
          <p:nvPr/>
        </p:nvSpPr>
        <p:spPr bwMode="auto">
          <a:xfrm>
            <a:off x="1670248" y="100588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0</a:t>
            </a:r>
          </a:p>
        </p:txBody>
      </p:sp>
      <p:sp>
        <p:nvSpPr>
          <p:cNvPr id="86023" name="Rectangle 132"/>
          <p:cNvSpPr>
            <a:spLocks noChangeArrowheads="1"/>
          </p:cNvSpPr>
          <p:nvPr/>
        </p:nvSpPr>
        <p:spPr bwMode="auto">
          <a:xfrm>
            <a:off x="679648" y="192028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0</a:t>
            </a:r>
          </a:p>
        </p:txBody>
      </p:sp>
      <p:sp>
        <p:nvSpPr>
          <p:cNvPr id="86024" name="Rectangle 133"/>
          <p:cNvSpPr>
            <a:spLocks noChangeArrowheads="1"/>
          </p:cNvSpPr>
          <p:nvPr/>
        </p:nvSpPr>
        <p:spPr bwMode="auto">
          <a:xfrm>
            <a:off x="3118048" y="100588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86025" name="Rectangle 134"/>
          <p:cNvSpPr>
            <a:spLocks noChangeArrowheads="1"/>
          </p:cNvSpPr>
          <p:nvPr/>
        </p:nvSpPr>
        <p:spPr bwMode="auto">
          <a:xfrm>
            <a:off x="679648" y="321568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86026" name="Rectangle 135"/>
          <p:cNvSpPr>
            <a:spLocks noChangeArrowheads="1"/>
          </p:cNvSpPr>
          <p:nvPr/>
        </p:nvSpPr>
        <p:spPr bwMode="auto">
          <a:xfrm>
            <a:off x="527248" y="131068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A</a:t>
            </a:r>
          </a:p>
        </p:txBody>
      </p:sp>
      <p:sp>
        <p:nvSpPr>
          <p:cNvPr id="86027" name="Rectangle 136"/>
          <p:cNvSpPr>
            <a:spLocks noChangeArrowheads="1"/>
          </p:cNvSpPr>
          <p:nvPr/>
        </p:nvSpPr>
        <p:spPr bwMode="auto">
          <a:xfrm>
            <a:off x="908248" y="92968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B</a:t>
            </a:r>
          </a:p>
        </p:txBody>
      </p:sp>
      <p:sp>
        <p:nvSpPr>
          <p:cNvPr id="86028" name="Rectangle 137"/>
          <p:cNvSpPr>
            <a:spLocks noChangeArrowheads="1"/>
          </p:cNvSpPr>
          <p:nvPr/>
        </p:nvSpPr>
        <p:spPr bwMode="auto">
          <a:xfrm>
            <a:off x="222448" y="624880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F</a:t>
            </a:r>
            <a:r>
              <a:rPr lang="en-US" altLang="zh-CN" baseline="-25000">
                <a:effectLst/>
                <a:latin typeface="黑体" pitchFamily="49" charset="-122"/>
              </a:rPr>
              <a:t>1</a:t>
            </a:r>
            <a:endParaRPr lang="en-US" altLang="zh-CN">
              <a:effectLst/>
              <a:latin typeface="黑体" pitchFamily="49" charset="-122"/>
            </a:endParaRPr>
          </a:p>
        </p:txBody>
      </p:sp>
      <p:sp>
        <p:nvSpPr>
          <p:cNvPr id="86029" name="Rectangle 138"/>
          <p:cNvSpPr>
            <a:spLocks noChangeArrowheads="1"/>
          </p:cNvSpPr>
          <p:nvPr/>
        </p:nvSpPr>
        <p:spPr bwMode="auto">
          <a:xfrm>
            <a:off x="1594048" y="199648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86030" name="Rectangle 139"/>
          <p:cNvSpPr>
            <a:spLocks noChangeArrowheads="1"/>
          </p:cNvSpPr>
          <p:nvPr/>
        </p:nvSpPr>
        <p:spPr bwMode="auto">
          <a:xfrm>
            <a:off x="3041848" y="199648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86031" name="Rectangle 140"/>
          <p:cNvSpPr>
            <a:spLocks noChangeArrowheads="1"/>
          </p:cNvSpPr>
          <p:nvPr/>
        </p:nvSpPr>
        <p:spPr bwMode="auto">
          <a:xfrm>
            <a:off x="1594048" y="329188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154765" name="Rectangle 141"/>
          <p:cNvSpPr>
            <a:spLocks noChangeArrowheads="1"/>
          </p:cNvSpPr>
          <p:nvPr/>
        </p:nvSpPr>
        <p:spPr bwMode="auto">
          <a:xfrm>
            <a:off x="5632648" y="1555155"/>
            <a:ext cx="29718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54766" name="Line 142"/>
          <p:cNvSpPr>
            <a:spLocks noChangeShapeType="1"/>
          </p:cNvSpPr>
          <p:nvPr/>
        </p:nvSpPr>
        <p:spPr bwMode="auto">
          <a:xfrm>
            <a:off x="5632648" y="2850555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4767" name="Line 143"/>
          <p:cNvSpPr>
            <a:spLocks noChangeShapeType="1"/>
          </p:cNvSpPr>
          <p:nvPr/>
        </p:nvSpPr>
        <p:spPr bwMode="auto">
          <a:xfrm>
            <a:off x="7080448" y="1555155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4768" name="Line 144"/>
          <p:cNvSpPr>
            <a:spLocks noChangeShapeType="1"/>
          </p:cNvSpPr>
          <p:nvPr/>
        </p:nvSpPr>
        <p:spPr bwMode="auto">
          <a:xfrm flipH="1" flipV="1">
            <a:off x="5099248" y="1097955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86036" name="Rectangle 145"/>
          <p:cNvSpPr>
            <a:spLocks noChangeArrowheads="1"/>
          </p:cNvSpPr>
          <p:nvPr/>
        </p:nvSpPr>
        <p:spPr bwMode="auto">
          <a:xfrm>
            <a:off x="6166048" y="92968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0</a:t>
            </a:r>
          </a:p>
        </p:txBody>
      </p:sp>
      <p:sp>
        <p:nvSpPr>
          <p:cNvPr id="86037" name="Rectangle 146"/>
          <p:cNvSpPr>
            <a:spLocks noChangeArrowheads="1"/>
          </p:cNvSpPr>
          <p:nvPr/>
        </p:nvSpPr>
        <p:spPr bwMode="auto">
          <a:xfrm>
            <a:off x="5175448" y="184408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0</a:t>
            </a:r>
          </a:p>
        </p:txBody>
      </p:sp>
      <p:sp>
        <p:nvSpPr>
          <p:cNvPr id="86038" name="Rectangle 147"/>
          <p:cNvSpPr>
            <a:spLocks noChangeArrowheads="1"/>
          </p:cNvSpPr>
          <p:nvPr/>
        </p:nvSpPr>
        <p:spPr bwMode="auto">
          <a:xfrm>
            <a:off x="7613848" y="92968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86039" name="Rectangle 148"/>
          <p:cNvSpPr>
            <a:spLocks noChangeArrowheads="1"/>
          </p:cNvSpPr>
          <p:nvPr/>
        </p:nvSpPr>
        <p:spPr bwMode="auto">
          <a:xfrm>
            <a:off x="5175448" y="313948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86040" name="Rectangle 149"/>
          <p:cNvSpPr>
            <a:spLocks noChangeArrowheads="1"/>
          </p:cNvSpPr>
          <p:nvPr/>
        </p:nvSpPr>
        <p:spPr bwMode="auto">
          <a:xfrm>
            <a:off x="5023048" y="123448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A</a:t>
            </a:r>
          </a:p>
        </p:txBody>
      </p:sp>
      <p:sp>
        <p:nvSpPr>
          <p:cNvPr id="86041" name="Rectangle 150"/>
          <p:cNvSpPr>
            <a:spLocks noChangeArrowheads="1"/>
          </p:cNvSpPr>
          <p:nvPr/>
        </p:nvSpPr>
        <p:spPr bwMode="auto">
          <a:xfrm>
            <a:off x="5404048" y="85348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B</a:t>
            </a:r>
          </a:p>
        </p:txBody>
      </p:sp>
      <p:sp>
        <p:nvSpPr>
          <p:cNvPr id="86042" name="Rectangle 151"/>
          <p:cNvSpPr>
            <a:spLocks noChangeArrowheads="1"/>
          </p:cNvSpPr>
          <p:nvPr/>
        </p:nvSpPr>
        <p:spPr bwMode="auto">
          <a:xfrm>
            <a:off x="4718248" y="548680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F</a:t>
            </a:r>
            <a:r>
              <a:rPr lang="en-US" altLang="zh-CN" baseline="-25000">
                <a:effectLst/>
                <a:latin typeface="黑体" pitchFamily="49" charset="-122"/>
              </a:rPr>
              <a:t>2</a:t>
            </a:r>
            <a:endParaRPr lang="en-US" altLang="zh-CN">
              <a:effectLst/>
              <a:latin typeface="黑体" pitchFamily="49" charset="-122"/>
            </a:endParaRPr>
          </a:p>
        </p:txBody>
      </p:sp>
      <p:sp>
        <p:nvSpPr>
          <p:cNvPr id="86043" name="Rectangle 153"/>
          <p:cNvSpPr>
            <a:spLocks noChangeArrowheads="1"/>
          </p:cNvSpPr>
          <p:nvPr/>
        </p:nvSpPr>
        <p:spPr bwMode="auto">
          <a:xfrm>
            <a:off x="7537648" y="192028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86044" name="Rectangle 154"/>
          <p:cNvSpPr>
            <a:spLocks noChangeArrowheads="1"/>
          </p:cNvSpPr>
          <p:nvPr/>
        </p:nvSpPr>
        <p:spPr bwMode="auto">
          <a:xfrm>
            <a:off x="6089848" y="321568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154779" name="Oval 155"/>
          <p:cNvSpPr>
            <a:spLocks noChangeArrowheads="1"/>
          </p:cNvSpPr>
          <p:nvPr/>
        </p:nvSpPr>
        <p:spPr bwMode="auto">
          <a:xfrm>
            <a:off x="1122561" y="1717080"/>
            <a:ext cx="2971800" cy="11430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54780" name="Oval 156"/>
          <p:cNvSpPr>
            <a:spLocks noChangeArrowheads="1"/>
          </p:cNvSpPr>
          <p:nvPr/>
        </p:nvSpPr>
        <p:spPr bwMode="auto">
          <a:xfrm rot="-5400000">
            <a:off x="538361" y="2444155"/>
            <a:ext cx="2743200" cy="11430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54781" name="Oval 157"/>
          <p:cNvSpPr>
            <a:spLocks noChangeArrowheads="1"/>
          </p:cNvSpPr>
          <p:nvPr/>
        </p:nvSpPr>
        <p:spPr bwMode="auto">
          <a:xfrm>
            <a:off x="5632648" y="2850555"/>
            <a:ext cx="1447800" cy="12954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54782" name="Oval 158"/>
          <p:cNvSpPr>
            <a:spLocks noChangeArrowheads="1"/>
          </p:cNvSpPr>
          <p:nvPr/>
        </p:nvSpPr>
        <p:spPr bwMode="auto">
          <a:xfrm>
            <a:off x="7080448" y="1555155"/>
            <a:ext cx="1447800" cy="12954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154795" name="Group 171"/>
          <p:cNvGrpSpPr>
            <a:grpSpLocks/>
          </p:cNvGrpSpPr>
          <p:nvPr/>
        </p:nvGrpSpPr>
        <p:grpSpPr bwMode="auto">
          <a:xfrm>
            <a:off x="1338461" y="5287863"/>
            <a:ext cx="6661150" cy="733425"/>
            <a:chOff x="864" y="2976"/>
            <a:chExt cx="4196" cy="462"/>
          </a:xfrm>
        </p:grpSpPr>
        <p:graphicFrame>
          <p:nvGraphicFramePr>
            <p:cNvPr id="86051" name="Object 169"/>
            <p:cNvGraphicFramePr>
              <a:graphicFrameLocks noChangeAspect="1"/>
            </p:cNvGraphicFramePr>
            <p:nvPr/>
          </p:nvGraphicFramePr>
          <p:xfrm>
            <a:off x="864" y="3072"/>
            <a:ext cx="1115" cy="366"/>
          </p:xfrm>
          <a:graphic>
            <a:graphicData uri="http://schemas.openxmlformats.org/presentationml/2006/ole">
              <p:oleObj spid="_x0000_s86147" name="Equation" r:id="rId4" imgW="1092600" imgH="355680" progId="Equation.3">
                <p:embed/>
              </p:oleObj>
            </a:graphicData>
          </a:graphic>
        </p:graphicFrame>
        <p:graphicFrame>
          <p:nvGraphicFramePr>
            <p:cNvPr id="86052" name="Object 170"/>
            <p:cNvGraphicFramePr>
              <a:graphicFrameLocks noChangeAspect="1"/>
            </p:cNvGraphicFramePr>
            <p:nvPr/>
          </p:nvGraphicFramePr>
          <p:xfrm>
            <a:off x="3600" y="2976"/>
            <a:ext cx="1460" cy="366"/>
          </p:xfrm>
          <a:graphic>
            <a:graphicData uri="http://schemas.openxmlformats.org/presentationml/2006/ole">
              <p:oleObj spid="_x0000_s86148" name="Equation" r:id="rId5" imgW="1435320" imgH="355680" progId="Equation.3">
                <p:embed/>
              </p:oleObj>
            </a:graphicData>
          </a:graphic>
        </p:graphicFrame>
      </p:grpSp>
      <p:sp>
        <p:nvSpPr>
          <p:cNvPr id="37" name="灯片编号占位符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84</a:t>
            </a:fld>
            <a:endParaRPr lang="en-US" altLang="zh-CN"/>
          </a:p>
        </p:txBody>
      </p:sp>
      <p:cxnSp>
        <p:nvCxnSpPr>
          <p:cNvPr id="38" name="直接箭头连接符 37"/>
          <p:cNvCxnSpPr>
            <a:endCxn id="86030" idx="1"/>
          </p:cNvCxnSpPr>
          <p:nvPr/>
        </p:nvCxnSpPr>
        <p:spPr bwMode="auto">
          <a:xfrm flipV="1">
            <a:off x="2267745" y="2317155"/>
            <a:ext cx="774103" cy="305079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直接箭头连接符 40"/>
          <p:cNvCxnSpPr/>
          <p:nvPr/>
        </p:nvCxnSpPr>
        <p:spPr bwMode="auto">
          <a:xfrm flipH="1" flipV="1">
            <a:off x="1979712" y="3933056"/>
            <a:ext cx="864097" cy="14348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箭头连接符 43"/>
          <p:cNvCxnSpPr/>
          <p:nvPr/>
        </p:nvCxnSpPr>
        <p:spPr bwMode="auto">
          <a:xfrm flipH="1" flipV="1">
            <a:off x="6630347" y="3789040"/>
            <a:ext cx="173903" cy="144016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直接箭头连接符 45"/>
          <p:cNvCxnSpPr/>
          <p:nvPr/>
        </p:nvCxnSpPr>
        <p:spPr bwMode="auto">
          <a:xfrm flipV="1">
            <a:off x="7740354" y="2636913"/>
            <a:ext cx="186137" cy="259228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4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4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4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4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4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4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4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779" grpId="0" animBg="1"/>
      <p:bldP spid="154780" grpId="0" animBg="1"/>
      <p:bldP spid="154781" grpId="0" animBg="1"/>
      <p:bldP spid="154782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85</a:t>
            </a:fld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216024" y="1450519"/>
            <a:ext cx="87484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Look at the vertical K-circle. </a:t>
            </a:r>
          </a:p>
          <a:p>
            <a:r>
              <a:rPr lang="en-US" altLang="zh-CN" sz="3200" dirty="0" smtClean="0"/>
              <a:t>Variable A covers value 0 and 1. </a:t>
            </a:r>
          </a:p>
          <a:p>
            <a:r>
              <a:rPr lang="en-US" altLang="zh-CN" sz="3200" dirty="0" smtClean="0"/>
              <a:t>Variable B covers value 0. </a:t>
            </a:r>
          </a:p>
          <a:p>
            <a:r>
              <a:rPr lang="en-US" altLang="zh-CN" sz="3200" dirty="0" smtClean="0"/>
              <a:t>So variable A is offset and variable B is inverted.   </a:t>
            </a:r>
            <a:endParaRPr lang="zh-CN" altLang="en-US" sz="3200" dirty="0"/>
          </a:p>
        </p:txBody>
      </p:sp>
      <p:pic>
        <p:nvPicPr>
          <p:cNvPr id="490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200480"/>
            <a:ext cx="2628900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04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064576"/>
            <a:ext cx="2114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箭头连接符 8"/>
          <p:cNvCxnSpPr/>
          <p:nvPr/>
        </p:nvCxnSpPr>
        <p:spPr bwMode="auto">
          <a:xfrm flipH="1">
            <a:off x="2627784" y="5712648"/>
            <a:ext cx="4536504" cy="576064"/>
          </a:xfrm>
          <a:prstGeom prst="straightConnector1">
            <a:avLst/>
          </a:prstGeom>
          <a:noFill/>
          <a:ln w="25400">
            <a:solidFill>
              <a:srgbClr val="FFFF66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172"/>
          <p:cNvSpPr>
            <a:spLocks noChangeArrowheads="1"/>
          </p:cNvSpPr>
          <p:nvPr/>
        </p:nvSpPr>
        <p:spPr bwMode="auto">
          <a:xfrm>
            <a:off x="323529" y="260648"/>
            <a:ext cx="856895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rgbClr val="FFFF00"/>
                </a:solidFill>
              </a:rPr>
              <a:t>Rules for Writing Function of K-circle on “1” blocks (part 1)</a:t>
            </a:r>
            <a:endParaRPr lang="zh-CN" altLang="en-US" sz="3200" dirty="0">
              <a:solidFill>
                <a:srgbClr val="FFFF00"/>
              </a:solidFill>
              <a:effectLst/>
              <a:latin typeface="黑体" pitchFamily="49" charset="-122"/>
            </a:endParaRPr>
          </a:p>
        </p:txBody>
      </p:sp>
      <p:sp>
        <p:nvSpPr>
          <p:cNvPr id="8" name="椭圆 7"/>
          <p:cNvSpPr/>
          <p:nvPr/>
        </p:nvSpPr>
        <p:spPr bwMode="auto">
          <a:xfrm>
            <a:off x="6876256" y="5085184"/>
            <a:ext cx="576064" cy="79208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86</a:t>
            </a:fld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216024" y="1450519"/>
            <a:ext cx="87484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Look at the left K-circle. Variable A covers value 1. Variable B covers value 0. </a:t>
            </a:r>
          </a:p>
          <a:p>
            <a:endParaRPr lang="en-US" altLang="zh-CN" sz="3200" dirty="0" smtClean="0"/>
          </a:p>
          <a:p>
            <a:r>
              <a:rPr lang="en-US" altLang="zh-CN" sz="3200" dirty="0" smtClean="0"/>
              <a:t>So we write AB.  </a:t>
            </a:r>
            <a:endParaRPr lang="zh-CN" altLang="en-US" sz="3200" dirty="0"/>
          </a:p>
        </p:txBody>
      </p:sp>
      <p:pic>
        <p:nvPicPr>
          <p:cNvPr id="492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149080"/>
            <a:ext cx="26289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箭头连接符 8"/>
          <p:cNvCxnSpPr>
            <a:stCxn id="492547" idx="2"/>
          </p:cNvCxnSpPr>
          <p:nvPr/>
        </p:nvCxnSpPr>
        <p:spPr bwMode="auto">
          <a:xfrm flipH="1">
            <a:off x="2699792" y="5409798"/>
            <a:ext cx="3423250" cy="755506"/>
          </a:xfrm>
          <a:prstGeom prst="straightConnector1">
            <a:avLst/>
          </a:prstGeom>
          <a:noFill/>
          <a:ln w="25400">
            <a:solidFill>
              <a:srgbClr val="FFFF66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925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941168"/>
            <a:ext cx="1805940" cy="46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直接连接符 13"/>
          <p:cNvCxnSpPr/>
          <p:nvPr/>
        </p:nvCxnSpPr>
        <p:spPr bwMode="auto">
          <a:xfrm>
            <a:off x="2552780" y="2924944"/>
            <a:ext cx="288032" cy="0"/>
          </a:xfrm>
          <a:prstGeom prst="line">
            <a:avLst/>
          </a:prstGeom>
          <a:noFill/>
          <a:ln w="25400"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172"/>
          <p:cNvSpPr>
            <a:spLocks noChangeArrowheads="1"/>
          </p:cNvSpPr>
          <p:nvPr/>
        </p:nvSpPr>
        <p:spPr bwMode="auto">
          <a:xfrm>
            <a:off x="323529" y="260648"/>
            <a:ext cx="856895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rgbClr val="FFFF00"/>
                </a:solidFill>
              </a:rPr>
              <a:t>Rules for Writing Function of K-circle on “1” blocks (part 2)</a:t>
            </a:r>
            <a:endParaRPr lang="zh-CN" altLang="en-US" sz="3200" dirty="0">
              <a:solidFill>
                <a:srgbClr val="FFFF00"/>
              </a:solidFill>
              <a:effectLst/>
              <a:latin typeface="黑体" pitchFamily="49" charset="-122"/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5868144" y="4797152"/>
            <a:ext cx="576064" cy="79208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87</a:t>
            </a:fld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216024" y="1450519"/>
            <a:ext cx="87484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We write a product term for each K-circle on “1” blocks. </a:t>
            </a:r>
          </a:p>
          <a:p>
            <a:r>
              <a:rPr lang="en-US" altLang="zh-CN" sz="3200" dirty="0" smtClean="0"/>
              <a:t>Connect the product terms by OR. </a:t>
            </a:r>
          </a:p>
          <a:p>
            <a:r>
              <a:rPr lang="en-US" altLang="zh-CN" sz="3200" dirty="0" smtClean="0"/>
              <a:t>So we get the simplest AND-OR function.</a:t>
            </a:r>
          </a:p>
        </p:txBody>
      </p:sp>
      <p:pic>
        <p:nvPicPr>
          <p:cNvPr id="492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221088"/>
            <a:ext cx="26289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5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157192"/>
            <a:ext cx="1805940" cy="46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72"/>
          <p:cNvSpPr>
            <a:spLocks noChangeArrowheads="1"/>
          </p:cNvSpPr>
          <p:nvPr/>
        </p:nvSpPr>
        <p:spPr bwMode="auto">
          <a:xfrm>
            <a:off x="323529" y="260648"/>
            <a:ext cx="856895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rgbClr val="FFFF00"/>
                </a:solidFill>
              </a:rPr>
              <a:t>Rules for Writing Function of K-circle on “1” blocks (part 3)</a:t>
            </a:r>
            <a:endParaRPr lang="zh-CN" altLang="en-US" sz="3200" dirty="0">
              <a:solidFill>
                <a:srgbClr val="FFFF00"/>
              </a:solidFill>
              <a:effectLst/>
              <a:latin typeface="黑体" pitchFamily="49" charset="-122"/>
            </a:endParaRPr>
          </a:p>
        </p:txBody>
      </p:sp>
      <p:sp>
        <p:nvSpPr>
          <p:cNvPr id="8" name="椭圆 7"/>
          <p:cNvSpPr/>
          <p:nvPr/>
        </p:nvSpPr>
        <p:spPr bwMode="auto">
          <a:xfrm>
            <a:off x="7020272" y="4941168"/>
            <a:ext cx="288032" cy="908864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057275"/>
            <a:ext cx="7772400" cy="519113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2800" smtClean="0"/>
              <a:t>                                                                                                                                                                                                  </a:t>
            </a:r>
            <a:endParaRPr lang="en-US" altLang="zh-CN" sz="2800" smtClean="0"/>
          </a:p>
        </p:txBody>
      </p:sp>
      <p:sp>
        <p:nvSpPr>
          <p:cNvPr id="157879" name="Rectangle 183"/>
          <p:cNvSpPr>
            <a:spLocks noChangeArrowheads="1"/>
          </p:cNvSpPr>
          <p:nvPr/>
        </p:nvSpPr>
        <p:spPr bwMode="auto">
          <a:xfrm>
            <a:off x="1828800" y="1828800"/>
            <a:ext cx="4800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57880" name="Line 184"/>
          <p:cNvSpPr>
            <a:spLocks noChangeShapeType="1"/>
          </p:cNvSpPr>
          <p:nvPr/>
        </p:nvSpPr>
        <p:spPr bwMode="auto">
          <a:xfrm>
            <a:off x="1828800" y="32004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7881" name="Line 185"/>
          <p:cNvSpPr>
            <a:spLocks noChangeShapeType="1"/>
          </p:cNvSpPr>
          <p:nvPr/>
        </p:nvSpPr>
        <p:spPr bwMode="auto">
          <a:xfrm>
            <a:off x="4191000" y="1828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7882" name="Line 186"/>
          <p:cNvSpPr>
            <a:spLocks noChangeShapeType="1"/>
          </p:cNvSpPr>
          <p:nvPr/>
        </p:nvSpPr>
        <p:spPr bwMode="auto">
          <a:xfrm>
            <a:off x="2971800" y="1828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7883" name="Line 187"/>
          <p:cNvSpPr>
            <a:spLocks noChangeShapeType="1"/>
          </p:cNvSpPr>
          <p:nvPr/>
        </p:nvSpPr>
        <p:spPr bwMode="auto">
          <a:xfrm>
            <a:off x="5410200" y="1828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7884" name="Line 188"/>
          <p:cNvSpPr>
            <a:spLocks noChangeShapeType="1"/>
          </p:cNvSpPr>
          <p:nvPr/>
        </p:nvSpPr>
        <p:spPr bwMode="auto">
          <a:xfrm flipH="1" flipV="1">
            <a:off x="1143000" y="13716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87049" name="Rectangle 189"/>
          <p:cNvSpPr>
            <a:spLocks noChangeArrowheads="1"/>
          </p:cNvSpPr>
          <p:nvPr/>
        </p:nvSpPr>
        <p:spPr bwMode="auto">
          <a:xfrm>
            <a:off x="2057400" y="12033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00</a:t>
            </a:r>
          </a:p>
        </p:txBody>
      </p:sp>
      <p:sp>
        <p:nvSpPr>
          <p:cNvPr id="87050" name="Rectangle 190"/>
          <p:cNvSpPr>
            <a:spLocks noChangeArrowheads="1"/>
          </p:cNvSpPr>
          <p:nvPr/>
        </p:nvSpPr>
        <p:spPr bwMode="auto">
          <a:xfrm>
            <a:off x="3200400" y="12033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01</a:t>
            </a:r>
          </a:p>
        </p:txBody>
      </p:sp>
      <p:sp>
        <p:nvSpPr>
          <p:cNvPr id="87051" name="Rectangle 191"/>
          <p:cNvSpPr>
            <a:spLocks noChangeArrowheads="1"/>
          </p:cNvSpPr>
          <p:nvPr/>
        </p:nvSpPr>
        <p:spPr bwMode="auto">
          <a:xfrm>
            <a:off x="5715000" y="12033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10</a:t>
            </a:r>
          </a:p>
        </p:txBody>
      </p:sp>
      <p:sp>
        <p:nvSpPr>
          <p:cNvPr id="87052" name="Rectangle 192"/>
          <p:cNvSpPr>
            <a:spLocks noChangeArrowheads="1"/>
          </p:cNvSpPr>
          <p:nvPr/>
        </p:nvSpPr>
        <p:spPr bwMode="auto">
          <a:xfrm>
            <a:off x="4495800" y="12033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11</a:t>
            </a:r>
          </a:p>
        </p:txBody>
      </p:sp>
      <p:sp>
        <p:nvSpPr>
          <p:cNvPr id="87053" name="Rectangle 193"/>
          <p:cNvSpPr>
            <a:spLocks noChangeArrowheads="1"/>
          </p:cNvSpPr>
          <p:nvPr/>
        </p:nvSpPr>
        <p:spPr bwMode="auto">
          <a:xfrm>
            <a:off x="1371600" y="21939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0</a:t>
            </a:r>
          </a:p>
        </p:txBody>
      </p:sp>
      <p:sp>
        <p:nvSpPr>
          <p:cNvPr id="87054" name="Rectangle 194"/>
          <p:cNvSpPr>
            <a:spLocks noChangeArrowheads="1"/>
          </p:cNvSpPr>
          <p:nvPr/>
        </p:nvSpPr>
        <p:spPr bwMode="auto">
          <a:xfrm>
            <a:off x="13716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87055" name="Rectangle 195"/>
          <p:cNvSpPr>
            <a:spLocks noChangeArrowheads="1"/>
          </p:cNvSpPr>
          <p:nvPr/>
        </p:nvSpPr>
        <p:spPr bwMode="auto">
          <a:xfrm>
            <a:off x="1447800" y="10509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BC</a:t>
            </a:r>
          </a:p>
        </p:txBody>
      </p:sp>
      <p:sp>
        <p:nvSpPr>
          <p:cNvPr id="87056" name="Rectangle 196"/>
          <p:cNvSpPr>
            <a:spLocks noChangeArrowheads="1"/>
          </p:cNvSpPr>
          <p:nvPr/>
        </p:nvSpPr>
        <p:spPr bwMode="auto">
          <a:xfrm>
            <a:off x="1143000" y="14319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A</a:t>
            </a:r>
          </a:p>
        </p:txBody>
      </p:sp>
      <p:sp>
        <p:nvSpPr>
          <p:cNvPr id="87057" name="Rectangle 197"/>
          <p:cNvSpPr>
            <a:spLocks noChangeArrowheads="1"/>
          </p:cNvSpPr>
          <p:nvPr/>
        </p:nvSpPr>
        <p:spPr bwMode="auto">
          <a:xfrm>
            <a:off x="609600" y="822325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dirty="0">
                <a:effectLst/>
                <a:latin typeface="黑体" pitchFamily="49" charset="-122"/>
              </a:rPr>
              <a:t>F</a:t>
            </a:r>
            <a:r>
              <a:rPr lang="en-US" altLang="zh-CN" baseline="-25000" dirty="0">
                <a:effectLst/>
                <a:latin typeface="黑体" pitchFamily="49" charset="-122"/>
              </a:rPr>
              <a:t>3</a:t>
            </a:r>
            <a:endParaRPr lang="en-US" altLang="zh-CN" dirty="0">
              <a:effectLst/>
              <a:latin typeface="黑体" pitchFamily="49" charset="-122"/>
            </a:endParaRPr>
          </a:p>
        </p:txBody>
      </p:sp>
      <p:sp>
        <p:nvSpPr>
          <p:cNvPr id="87058" name="Rectangle 198"/>
          <p:cNvSpPr>
            <a:spLocks noChangeArrowheads="1"/>
          </p:cNvSpPr>
          <p:nvPr/>
        </p:nvSpPr>
        <p:spPr bwMode="auto">
          <a:xfrm>
            <a:off x="3276600" y="21939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87059" name="Rectangle 199"/>
          <p:cNvSpPr>
            <a:spLocks noChangeArrowheads="1"/>
          </p:cNvSpPr>
          <p:nvPr/>
        </p:nvSpPr>
        <p:spPr bwMode="auto">
          <a:xfrm>
            <a:off x="4572000" y="2209800"/>
            <a:ext cx="433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87060" name="Rectangle 200"/>
          <p:cNvSpPr>
            <a:spLocks noChangeArrowheads="1"/>
          </p:cNvSpPr>
          <p:nvPr/>
        </p:nvSpPr>
        <p:spPr bwMode="auto">
          <a:xfrm>
            <a:off x="5791200" y="21939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87061" name="Rectangle 201"/>
          <p:cNvSpPr>
            <a:spLocks noChangeArrowheads="1"/>
          </p:cNvSpPr>
          <p:nvPr/>
        </p:nvSpPr>
        <p:spPr bwMode="auto">
          <a:xfrm>
            <a:off x="5791200" y="35655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87062" name="Rectangle 202"/>
          <p:cNvSpPr>
            <a:spLocks noChangeArrowheads="1"/>
          </p:cNvSpPr>
          <p:nvPr/>
        </p:nvSpPr>
        <p:spPr bwMode="auto">
          <a:xfrm>
            <a:off x="32766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87063" name="Rectangle 203"/>
          <p:cNvSpPr>
            <a:spLocks noChangeArrowheads="1"/>
          </p:cNvSpPr>
          <p:nvPr/>
        </p:nvSpPr>
        <p:spPr bwMode="auto">
          <a:xfrm>
            <a:off x="22098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157901" name="Oval 205"/>
          <p:cNvSpPr>
            <a:spLocks noChangeArrowheads="1"/>
          </p:cNvSpPr>
          <p:nvPr/>
        </p:nvSpPr>
        <p:spPr bwMode="auto">
          <a:xfrm>
            <a:off x="1905000" y="3200400"/>
            <a:ext cx="2286000" cy="12954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57902" name="Oval 206"/>
          <p:cNvSpPr>
            <a:spLocks noChangeArrowheads="1"/>
          </p:cNvSpPr>
          <p:nvPr/>
        </p:nvSpPr>
        <p:spPr bwMode="auto">
          <a:xfrm>
            <a:off x="3048000" y="1981200"/>
            <a:ext cx="2286000" cy="12954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57903" name="Oval 207"/>
          <p:cNvSpPr>
            <a:spLocks noChangeArrowheads="1"/>
          </p:cNvSpPr>
          <p:nvPr/>
        </p:nvSpPr>
        <p:spPr bwMode="auto">
          <a:xfrm rot="-5400000">
            <a:off x="4991100" y="2552700"/>
            <a:ext cx="2286000" cy="12954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157909" name="Object 213"/>
          <p:cNvGraphicFramePr>
            <a:graphicFrameLocks noChangeAspect="1"/>
          </p:cNvGraphicFramePr>
          <p:nvPr/>
        </p:nvGraphicFramePr>
        <p:xfrm>
          <a:off x="2699792" y="5698132"/>
          <a:ext cx="3217863" cy="611188"/>
        </p:xfrm>
        <a:graphic>
          <a:graphicData uri="http://schemas.openxmlformats.org/presentationml/2006/ole">
            <p:oleObj spid="_x0000_s87115" name="Equation" r:id="rId4" imgW="2007000" imgH="381240" progId="Equation.3">
              <p:embed/>
            </p:oleObj>
          </a:graphicData>
        </a:graphic>
      </p:graphicFrame>
      <p:sp>
        <p:nvSpPr>
          <p:cNvPr id="28" name="灯片编号占位符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88</a:t>
            </a:fld>
            <a:endParaRPr lang="en-US" altLang="zh-CN"/>
          </a:p>
        </p:txBody>
      </p:sp>
      <p:sp>
        <p:nvSpPr>
          <p:cNvPr id="29" name="矩形 28"/>
          <p:cNvSpPr/>
          <p:nvPr/>
        </p:nvSpPr>
        <p:spPr>
          <a:xfrm>
            <a:off x="1285852" y="285728"/>
            <a:ext cx="19960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dirty="0" smtClean="0">
                <a:solidFill>
                  <a:srgbClr val="FFFF00"/>
                </a:solidFill>
                <a:cs typeface="Times New Roman" pitchFamily="18" charset="0"/>
              </a:rPr>
              <a:t>Solution 1:</a:t>
            </a:r>
            <a:endParaRPr lang="en-US" altLang="zh-CN" sz="32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cxnSp>
        <p:nvCxnSpPr>
          <p:cNvPr id="30" name="直接箭头连接符 29"/>
          <p:cNvCxnSpPr/>
          <p:nvPr/>
        </p:nvCxnSpPr>
        <p:spPr bwMode="auto">
          <a:xfrm flipH="1" flipV="1">
            <a:off x="3245971" y="4221088"/>
            <a:ext cx="533943" cy="144016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直接箭头连接符 31"/>
          <p:cNvCxnSpPr/>
          <p:nvPr/>
        </p:nvCxnSpPr>
        <p:spPr bwMode="auto">
          <a:xfrm flipH="1" flipV="1">
            <a:off x="4614123" y="2996952"/>
            <a:ext cx="173903" cy="25922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直接箭头连接符 33"/>
          <p:cNvCxnSpPr/>
          <p:nvPr/>
        </p:nvCxnSpPr>
        <p:spPr bwMode="auto">
          <a:xfrm flipV="1">
            <a:off x="5652122" y="4149080"/>
            <a:ext cx="618185" cy="144016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7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7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901" grpId="0" animBg="1"/>
      <p:bldP spid="157902" grpId="0" animBg="1"/>
      <p:bldP spid="157903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4" name="Rectangle 4"/>
          <p:cNvSpPr>
            <a:spLocks noChangeArrowheads="1"/>
          </p:cNvSpPr>
          <p:nvPr/>
        </p:nvSpPr>
        <p:spPr bwMode="auto">
          <a:xfrm>
            <a:off x="1828800" y="1828800"/>
            <a:ext cx="4800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94565" name="Line 5"/>
          <p:cNvSpPr>
            <a:spLocks noChangeShapeType="1"/>
          </p:cNvSpPr>
          <p:nvPr/>
        </p:nvSpPr>
        <p:spPr bwMode="auto">
          <a:xfrm>
            <a:off x="1828800" y="32004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4566" name="Line 6"/>
          <p:cNvSpPr>
            <a:spLocks noChangeShapeType="1"/>
          </p:cNvSpPr>
          <p:nvPr/>
        </p:nvSpPr>
        <p:spPr bwMode="auto">
          <a:xfrm>
            <a:off x="4191000" y="1828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4567" name="Line 7"/>
          <p:cNvSpPr>
            <a:spLocks noChangeShapeType="1"/>
          </p:cNvSpPr>
          <p:nvPr/>
        </p:nvSpPr>
        <p:spPr bwMode="auto">
          <a:xfrm>
            <a:off x="2971800" y="1828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4568" name="Line 8"/>
          <p:cNvSpPr>
            <a:spLocks noChangeShapeType="1"/>
          </p:cNvSpPr>
          <p:nvPr/>
        </p:nvSpPr>
        <p:spPr bwMode="auto">
          <a:xfrm>
            <a:off x="5410200" y="1828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4569" name="Line 9"/>
          <p:cNvSpPr>
            <a:spLocks noChangeShapeType="1"/>
          </p:cNvSpPr>
          <p:nvPr/>
        </p:nvSpPr>
        <p:spPr bwMode="auto">
          <a:xfrm flipH="1" flipV="1">
            <a:off x="1143000" y="13716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88072" name="Rectangle 10"/>
          <p:cNvSpPr>
            <a:spLocks noChangeArrowheads="1"/>
          </p:cNvSpPr>
          <p:nvPr/>
        </p:nvSpPr>
        <p:spPr bwMode="auto">
          <a:xfrm>
            <a:off x="2057400" y="12033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00</a:t>
            </a:r>
          </a:p>
        </p:txBody>
      </p:sp>
      <p:sp>
        <p:nvSpPr>
          <p:cNvPr id="88073" name="Rectangle 11"/>
          <p:cNvSpPr>
            <a:spLocks noChangeArrowheads="1"/>
          </p:cNvSpPr>
          <p:nvPr/>
        </p:nvSpPr>
        <p:spPr bwMode="auto">
          <a:xfrm>
            <a:off x="3200400" y="12033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01</a:t>
            </a:r>
          </a:p>
        </p:txBody>
      </p:sp>
      <p:sp>
        <p:nvSpPr>
          <p:cNvPr id="88074" name="Rectangle 12"/>
          <p:cNvSpPr>
            <a:spLocks noChangeArrowheads="1"/>
          </p:cNvSpPr>
          <p:nvPr/>
        </p:nvSpPr>
        <p:spPr bwMode="auto">
          <a:xfrm>
            <a:off x="5715000" y="12033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10</a:t>
            </a:r>
          </a:p>
        </p:txBody>
      </p:sp>
      <p:sp>
        <p:nvSpPr>
          <p:cNvPr id="88075" name="Rectangle 13"/>
          <p:cNvSpPr>
            <a:spLocks noChangeArrowheads="1"/>
          </p:cNvSpPr>
          <p:nvPr/>
        </p:nvSpPr>
        <p:spPr bwMode="auto">
          <a:xfrm>
            <a:off x="4495800" y="12033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11</a:t>
            </a:r>
          </a:p>
        </p:txBody>
      </p:sp>
      <p:sp>
        <p:nvSpPr>
          <p:cNvPr id="88076" name="Rectangle 14"/>
          <p:cNvSpPr>
            <a:spLocks noChangeArrowheads="1"/>
          </p:cNvSpPr>
          <p:nvPr/>
        </p:nvSpPr>
        <p:spPr bwMode="auto">
          <a:xfrm>
            <a:off x="1371600" y="21939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0</a:t>
            </a:r>
          </a:p>
        </p:txBody>
      </p:sp>
      <p:sp>
        <p:nvSpPr>
          <p:cNvPr id="88077" name="Rectangle 15"/>
          <p:cNvSpPr>
            <a:spLocks noChangeArrowheads="1"/>
          </p:cNvSpPr>
          <p:nvPr/>
        </p:nvSpPr>
        <p:spPr bwMode="auto">
          <a:xfrm>
            <a:off x="13716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88078" name="Rectangle 16"/>
          <p:cNvSpPr>
            <a:spLocks noChangeArrowheads="1"/>
          </p:cNvSpPr>
          <p:nvPr/>
        </p:nvSpPr>
        <p:spPr bwMode="auto">
          <a:xfrm>
            <a:off x="1447800" y="10509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BC</a:t>
            </a:r>
          </a:p>
        </p:txBody>
      </p:sp>
      <p:sp>
        <p:nvSpPr>
          <p:cNvPr id="88079" name="Rectangle 17"/>
          <p:cNvSpPr>
            <a:spLocks noChangeArrowheads="1"/>
          </p:cNvSpPr>
          <p:nvPr/>
        </p:nvSpPr>
        <p:spPr bwMode="auto">
          <a:xfrm>
            <a:off x="1143000" y="14319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A</a:t>
            </a:r>
          </a:p>
        </p:txBody>
      </p:sp>
      <p:sp>
        <p:nvSpPr>
          <p:cNvPr id="88080" name="Rectangle 18"/>
          <p:cNvSpPr>
            <a:spLocks noChangeArrowheads="1"/>
          </p:cNvSpPr>
          <p:nvPr/>
        </p:nvSpPr>
        <p:spPr bwMode="auto">
          <a:xfrm>
            <a:off x="609600" y="822325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F</a:t>
            </a:r>
            <a:r>
              <a:rPr lang="en-US" altLang="zh-CN" baseline="-25000">
                <a:effectLst/>
                <a:latin typeface="黑体" pitchFamily="49" charset="-122"/>
              </a:rPr>
              <a:t>3</a:t>
            </a:r>
            <a:endParaRPr lang="en-US" altLang="zh-CN">
              <a:effectLst/>
              <a:latin typeface="黑体" pitchFamily="49" charset="-122"/>
            </a:endParaRPr>
          </a:p>
        </p:txBody>
      </p:sp>
      <p:sp>
        <p:nvSpPr>
          <p:cNvPr id="88081" name="Rectangle 19"/>
          <p:cNvSpPr>
            <a:spLocks noChangeArrowheads="1"/>
          </p:cNvSpPr>
          <p:nvPr/>
        </p:nvSpPr>
        <p:spPr bwMode="auto">
          <a:xfrm>
            <a:off x="3276600" y="21939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88082" name="Rectangle 20"/>
          <p:cNvSpPr>
            <a:spLocks noChangeArrowheads="1"/>
          </p:cNvSpPr>
          <p:nvPr/>
        </p:nvSpPr>
        <p:spPr bwMode="auto">
          <a:xfrm>
            <a:off x="4572000" y="2209800"/>
            <a:ext cx="433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88083" name="Rectangle 21"/>
          <p:cNvSpPr>
            <a:spLocks noChangeArrowheads="1"/>
          </p:cNvSpPr>
          <p:nvPr/>
        </p:nvSpPr>
        <p:spPr bwMode="auto">
          <a:xfrm>
            <a:off x="5791200" y="21939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88084" name="Rectangle 22"/>
          <p:cNvSpPr>
            <a:spLocks noChangeArrowheads="1"/>
          </p:cNvSpPr>
          <p:nvPr/>
        </p:nvSpPr>
        <p:spPr bwMode="auto">
          <a:xfrm>
            <a:off x="5791200" y="35655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88085" name="Rectangle 23"/>
          <p:cNvSpPr>
            <a:spLocks noChangeArrowheads="1"/>
          </p:cNvSpPr>
          <p:nvPr/>
        </p:nvSpPr>
        <p:spPr bwMode="auto">
          <a:xfrm>
            <a:off x="32766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88086" name="Rectangle 24"/>
          <p:cNvSpPr>
            <a:spLocks noChangeArrowheads="1"/>
          </p:cNvSpPr>
          <p:nvPr/>
        </p:nvSpPr>
        <p:spPr bwMode="auto">
          <a:xfrm>
            <a:off x="22098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194586" name="Oval 26"/>
          <p:cNvSpPr>
            <a:spLocks noChangeArrowheads="1"/>
          </p:cNvSpPr>
          <p:nvPr/>
        </p:nvSpPr>
        <p:spPr bwMode="auto">
          <a:xfrm>
            <a:off x="4267200" y="1905000"/>
            <a:ext cx="2362200" cy="12192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94587" name="Oval 27"/>
          <p:cNvSpPr>
            <a:spLocks noChangeArrowheads="1"/>
          </p:cNvSpPr>
          <p:nvPr/>
        </p:nvSpPr>
        <p:spPr bwMode="auto">
          <a:xfrm rot="5400000">
            <a:off x="2400300" y="2628900"/>
            <a:ext cx="2362200" cy="12192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194593" name="Group 33"/>
          <p:cNvGrpSpPr>
            <a:grpSpLocks/>
          </p:cNvGrpSpPr>
          <p:nvPr/>
        </p:nvGrpSpPr>
        <p:grpSpPr bwMode="auto">
          <a:xfrm>
            <a:off x="1600200" y="3276600"/>
            <a:ext cx="5410200" cy="1216025"/>
            <a:chOff x="1008" y="2064"/>
            <a:chExt cx="3408" cy="766"/>
          </a:xfrm>
        </p:grpSpPr>
        <p:sp>
          <p:nvSpPr>
            <p:cNvPr id="194588" name="Arc 28"/>
            <p:cNvSpPr>
              <a:spLocks/>
            </p:cNvSpPr>
            <p:nvPr/>
          </p:nvSpPr>
          <p:spPr bwMode="auto">
            <a:xfrm>
              <a:off x="1008" y="2064"/>
              <a:ext cx="768" cy="718"/>
            </a:xfrm>
            <a:custGeom>
              <a:avLst/>
              <a:gdLst>
                <a:gd name="G0" fmla="+- 10963 0 0"/>
                <a:gd name="G1" fmla="+- 21600 0 0"/>
                <a:gd name="G2" fmla="+- 21600 0 0"/>
                <a:gd name="T0" fmla="*/ 3994 w 32563"/>
                <a:gd name="T1" fmla="*/ 1155 h 43200"/>
                <a:gd name="T2" fmla="*/ 0 w 32563"/>
                <a:gd name="T3" fmla="*/ 40211 h 43200"/>
                <a:gd name="T4" fmla="*/ 10963 w 32563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563" h="43200" fill="none" extrusionOk="0">
                  <a:moveTo>
                    <a:pt x="3994" y="1155"/>
                  </a:moveTo>
                  <a:cubicBezTo>
                    <a:pt x="6237" y="390"/>
                    <a:pt x="8592" y="-1"/>
                    <a:pt x="10963" y="0"/>
                  </a:cubicBezTo>
                  <a:cubicBezTo>
                    <a:pt x="22892" y="0"/>
                    <a:pt x="32563" y="9670"/>
                    <a:pt x="32563" y="21600"/>
                  </a:cubicBezTo>
                  <a:cubicBezTo>
                    <a:pt x="32563" y="33529"/>
                    <a:pt x="22892" y="43200"/>
                    <a:pt x="10963" y="43200"/>
                  </a:cubicBezTo>
                  <a:cubicBezTo>
                    <a:pt x="7107" y="43200"/>
                    <a:pt x="3322" y="42167"/>
                    <a:pt x="-1" y="40211"/>
                  </a:cubicBezTo>
                </a:path>
                <a:path w="32563" h="43200" stroke="0" extrusionOk="0">
                  <a:moveTo>
                    <a:pt x="3994" y="1155"/>
                  </a:moveTo>
                  <a:cubicBezTo>
                    <a:pt x="6237" y="390"/>
                    <a:pt x="8592" y="-1"/>
                    <a:pt x="10963" y="0"/>
                  </a:cubicBezTo>
                  <a:cubicBezTo>
                    <a:pt x="22892" y="0"/>
                    <a:pt x="32563" y="9670"/>
                    <a:pt x="32563" y="21600"/>
                  </a:cubicBezTo>
                  <a:cubicBezTo>
                    <a:pt x="32563" y="33529"/>
                    <a:pt x="22892" y="43200"/>
                    <a:pt x="10963" y="43200"/>
                  </a:cubicBezTo>
                  <a:cubicBezTo>
                    <a:pt x="7107" y="43200"/>
                    <a:pt x="3322" y="42167"/>
                    <a:pt x="-1" y="40211"/>
                  </a:cubicBezTo>
                  <a:lnTo>
                    <a:pt x="10963" y="21600"/>
                  </a:lnTo>
                  <a:close/>
                </a:path>
              </a:pathLst>
            </a:cu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4589" name="Arc 29"/>
            <p:cNvSpPr>
              <a:spLocks/>
            </p:cNvSpPr>
            <p:nvPr/>
          </p:nvSpPr>
          <p:spPr bwMode="auto">
            <a:xfrm flipH="1">
              <a:off x="3552" y="2112"/>
              <a:ext cx="864" cy="718"/>
            </a:xfrm>
            <a:custGeom>
              <a:avLst/>
              <a:gdLst>
                <a:gd name="G0" fmla="+- 10963 0 0"/>
                <a:gd name="G1" fmla="+- 21600 0 0"/>
                <a:gd name="G2" fmla="+- 21600 0 0"/>
                <a:gd name="T0" fmla="*/ 3994 w 32563"/>
                <a:gd name="T1" fmla="*/ 1155 h 43200"/>
                <a:gd name="T2" fmla="*/ 0 w 32563"/>
                <a:gd name="T3" fmla="*/ 40211 h 43200"/>
                <a:gd name="T4" fmla="*/ 10963 w 32563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563" h="43200" fill="none" extrusionOk="0">
                  <a:moveTo>
                    <a:pt x="3994" y="1155"/>
                  </a:moveTo>
                  <a:cubicBezTo>
                    <a:pt x="6237" y="390"/>
                    <a:pt x="8592" y="-1"/>
                    <a:pt x="10963" y="0"/>
                  </a:cubicBezTo>
                  <a:cubicBezTo>
                    <a:pt x="22892" y="0"/>
                    <a:pt x="32563" y="9670"/>
                    <a:pt x="32563" y="21600"/>
                  </a:cubicBezTo>
                  <a:cubicBezTo>
                    <a:pt x="32563" y="33529"/>
                    <a:pt x="22892" y="43200"/>
                    <a:pt x="10963" y="43200"/>
                  </a:cubicBezTo>
                  <a:cubicBezTo>
                    <a:pt x="7107" y="43200"/>
                    <a:pt x="3322" y="42167"/>
                    <a:pt x="-1" y="40211"/>
                  </a:cubicBezTo>
                </a:path>
                <a:path w="32563" h="43200" stroke="0" extrusionOk="0">
                  <a:moveTo>
                    <a:pt x="3994" y="1155"/>
                  </a:moveTo>
                  <a:cubicBezTo>
                    <a:pt x="6237" y="390"/>
                    <a:pt x="8592" y="-1"/>
                    <a:pt x="10963" y="0"/>
                  </a:cubicBezTo>
                  <a:cubicBezTo>
                    <a:pt x="22892" y="0"/>
                    <a:pt x="32563" y="9670"/>
                    <a:pt x="32563" y="21600"/>
                  </a:cubicBezTo>
                  <a:cubicBezTo>
                    <a:pt x="32563" y="33529"/>
                    <a:pt x="22892" y="43200"/>
                    <a:pt x="10963" y="43200"/>
                  </a:cubicBezTo>
                  <a:cubicBezTo>
                    <a:pt x="7107" y="43200"/>
                    <a:pt x="3322" y="42167"/>
                    <a:pt x="-1" y="40211"/>
                  </a:cubicBezTo>
                  <a:lnTo>
                    <a:pt x="10963" y="21600"/>
                  </a:lnTo>
                  <a:close/>
                </a:path>
              </a:pathLst>
            </a:cu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aphicFrame>
        <p:nvGraphicFramePr>
          <p:cNvPr id="194597" name="Object 37"/>
          <p:cNvGraphicFramePr>
            <a:graphicFrameLocks noChangeAspect="1"/>
          </p:cNvGraphicFramePr>
          <p:nvPr/>
        </p:nvGraphicFramePr>
        <p:xfrm>
          <a:off x="2611611" y="5842149"/>
          <a:ext cx="3184525" cy="611187"/>
        </p:xfrm>
        <a:graphic>
          <a:graphicData uri="http://schemas.openxmlformats.org/presentationml/2006/ole">
            <p:oleObj spid="_x0000_s88140" name="Equation" r:id="rId4" imgW="1981800" imgH="381240" progId="Equation.3">
              <p:embed/>
            </p:oleObj>
          </a:graphicData>
        </a:graphic>
      </p:graphicFrame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89</a:t>
            </a:fld>
            <a:endParaRPr lang="en-US" altLang="zh-CN"/>
          </a:p>
        </p:txBody>
      </p:sp>
      <p:sp>
        <p:nvSpPr>
          <p:cNvPr id="31" name="矩形 30"/>
          <p:cNvSpPr/>
          <p:nvPr/>
        </p:nvSpPr>
        <p:spPr>
          <a:xfrm>
            <a:off x="1285852" y="285728"/>
            <a:ext cx="19960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dirty="0" smtClean="0">
                <a:solidFill>
                  <a:srgbClr val="FFFF00"/>
                </a:solidFill>
                <a:cs typeface="Times New Roman" pitchFamily="18" charset="0"/>
              </a:rPr>
              <a:t>Solution 2:</a:t>
            </a:r>
            <a:endParaRPr lang="en-US" altLang="zh-CN" sz="32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cxnSp>
        <p:nvCxnSpPr>
          <p:cNvPr id="32" name="直接箭头连接符 31"/>
          <p:cNvCxnSpPr/>
          <p:nvPr/>
        </p:nvCxnSpPr>
        <p:spPr bwMode="auto">
          <a:xfrm flipH="1" flipV="1">
            <a:off x="2237859" y="4077072"/>
            <a:ext cx="1470047" cy="17281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直接箭头连接符 33"/>
          <p:cNvCxnSpPr/>
          <p:nvPr/>
        </p:nvCxnSpPr>
        <p:spPr bwMode="auto">
          <a:xfrm flipH="1" flipV="1">
            <a:off x="3635896" y="4149080"/>
            <a:ext cx="1008115" cy="165618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直接箭头连接符 36"/>
          <p:cNvCxnSpPr/>
          <p:nvPr/>
        </p:nvCxnSpPr>
        <p:spPr bwMode="auto">
          <a:xfrm flipH="1" flipV="1">
            <a:off x="5148066" y="2852936"/>
            <a:ext cx="288031" cy="294705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6" grpId="0" animBg="1"/>
      <p:bldP spid="1945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3"/>
          <p:cNvGrpSpPr>
            <a:grpSpLocks/>
          </p:cNvGrpSpPr>
          <p:nvPr/>
        </p:nvGrpSpPr>
        <p:grpSpPr bwMode="auto">
          <a:xfrm>
            <a:off x="899592" y="5084539"/>
            <a:ext cx="2927350" cy="720725"/>
            <a:chOff x="3797" y="1880"/>
            <a:chExt cx="1844" cy="454"/>
          </a:xfrm>
        </p:grpSpPr>
        <p:sp>
          <p:nvSpPr>
            <p:cNvPr id="104484" name="AutoShape 36"/>
            <p:cNvSpPr>
              <a:spLocks noChangeArrowheads="1"/>
            </p:cNvSpPr>
            <p:nvPr/>
          </p:nvSpPr>
          <p:spPr bwMode="auto">
            <a:xfrm rot="5400000">
              <a:off x="4310" y="1966"/>
              <a:ext cx="409" cy="327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4486" name="Line 38"/>
            <p:cNvSpPr>
              <a:spLocks noChangeShapeType="1"/>
            </p:cNvSpPr>
            <p:nvPr/>
          </p:nvSpPr>
          <p:spPr bwMode="auto">
            <a:xfrm flipH="1">
              <a:off x="4085" y="2120"/>
              <a:ext cx="28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4487" name="Line 39"/>
            <p:cNvSpPr>
              <a:spLocks noChangeShapeType="1"/>
            </p:cNvSpPr>
            <p:nvPr/>
          </p:nvSpPr>
          <p:spPr bwMode="auto">
            <a:xfrm>
              <a:off x="4757" y="2120"/>
              <a:ext cx="33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4538" name="Rectangle 90"/>
            <p:cNvSpPr>
              <a:spLocks noChangeArrowheads="1"/>
            </p:cNvSpPr>
            <p:nvPr/>
          </p:nvSpPr>
          <p:spPr bwMode="auto">
            <a:xfrm>
              <a:off x="3797" y="1880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A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104539" name="Rectangle 91"/>
            <p:cNvSpPr>
              <a:spLocks noChangeArrowheads="1"/>
            </p:cNvSpPr>
            <p:nvPr/>
          </p:nvSpPr>
          <p:spPr bwMode="auto">
            <a:xfrm>
              <a:off x="5141" y="1880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F=A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104540" name="Line 92"/>
            <p:cNvSpPr>
              <a:spLocks noChangeShapeType="1"/>
            </p:cNvSpPr>
            <p:nvPr/>
          </p:nvSpPr>
          <p:spPr bwMode="auto">
            <a:xfrm>
              <a:off x="5420" y="1933"/>
              <a:ext cx="14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4554" name="Oval 106"/>
            <p:cNvSpPr>
              <a:spLocks noChangeArrowheads="1"/>
            </p:cNvSpPr>
            <p:nvPr/>
          </p:nvSpPr>
          <p:spPr bwMode="auto">
            <a:xfrm>
              <a:off x="4661" y="2066"/>
              <a:ext cx="94" cy="10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  <p:sp>
        <p:nvSpPr>
          <p:cNvPr id="15" name="矩形 14"/>
          <p:cNvSpPr/>
          <p:nvPr/>
        </p:nvSpPr>
        <p:spPr>
          <a:xfrm>
            <a:off x="179512" y="4077072"/>
            <a:ext cx="74943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effectLst/>
                <a:cs typeface="Times New Roman" pitchFamily="18" charset="0"/>
              </a:rPr>
              <a:t>Logic gate of  “not” (hardware symbol)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179512" y="1990581"/>
            <a:ext cx="47628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effectLst/>
                <a:cs typeface="Times New Roman" pitchFamily="18" charset="0"/>
              </a:rPr>
              <a:t>Logic function of  “not” 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1331640" y="2782669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  <a:effectLst/>
                <a:latin typeface="黑体" pitchFamily="49" charset="-122"/>
              </a:rPr>
              <a:t>F＝A 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251520" y="188640"/>
            <a:ext cx="9577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The input and output are inverted.</a:t>
            </a:r>
          </a:p>
          <a:p>
            <a:r>
              <a:rPr lang="en-US" altLang="zh-CN" dirty="0" smtClean="0"/>
              <a:t>It is called </a:t>
            </a:r>
            <a:r>
              <a:rPr lang="en-US" altLang="zh-CN" dirty="0" smtClean="0">
                <a:solidFill>
                  <a:srgbClr val="FFFF00"/>
                </a:solidFill>
              </a:rPr>
              <a:t>not (inverter)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19" name="Line 92"/>
          <p:cNvSpPr>
            <a:spLocks noChangeShapeType="1"/>
          </p:cNvSpPr>
          <p:nvPr/>
        </p:nvSpPr>
        <p:spPr bwMode="auto">
          <a:xfrm>
            <a:off x="2123728" y="2780928"/>
            <a:ext cx="228600" cy="1588"/>
          </a:xfrm>
          <a:prstGeom prst="lin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1028"/>
          <p:cNvSpPr>
            <a:spLocks noChangeArrowheads="1"/>
          </p:cNvSpPr>
          <p:nvPr/>
        </p:nvSpPr>
        <p:spPr bwMode="auto">
          <a:xfrm>
            <a:off x="1828800" y="1828800"/>
            <a:ext cx="4800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95589" name="Line 1029"/>
          <p:cNvSpPr>
            <a:spLocks noChangeShapeType="1"/>
          </p:cNvSpPr>
          <p:nvPr/>
        </p:nvSpPr>
        <p:spPr bwMode="auto">
          <a:xfrm>
            <a:off x="1828800" y="32004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5590" name="Line 1030"/>
          <p:cNvSpPr>
            <a:spLocks noChangeShapeType="1"/>
          </p:cNvSpPr>
          <p:nvPr/>
        </p:nvSpPr>
        <p:spPr bwMode="auto">
          <a:xfrm>
            <a:off x="4191000" y="1828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5591" name="Line 1031"/>
          <p:cNvSpPr>
            <a:spLocks noChangeShapeType="1"/>
          </p:cNvSpPr>
          <p:nvPr/>
        </p:nvSpPr>
        <p:spPr bwMode="auto">
          <a:xfrm>
            <a:off x="2971800" y="1828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5592" name="Line 1032"/>
          <p:cNvSpPr>
            <a:spLocks noChangeShapeType="1"/>
          </p:cNvSpPr>
          <p:nvPr/>
        </p:nvSpPr>
        <p:spPr bwMode="auto">
          <a:xfrm>
            <a:off x="5410200" y="1828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5593" name="Line 1033"/>
          <p:cNvSpPr>
            <a:spLocks noChangeShapeType="1"/>
          </p:cNvSpPr>
          <p:nvPr/>
        </p:nvSpPr>
        <p:spPr bwMode="auto">
          <a:xfrm flipH="1" flipV="1">
            <a:off x="1143000" y="13716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89096" name="Rectangle 1034"/>
          <p:cNvSpPr>
            <a:spLocks noChangeArrowheads="1"/>
          </p:cNvSpPr>
          <p:nvPr/>
        </p:nvSpPr>
        <p:spPr bwMode="auto">
          <a:xfrm>
            <a:off x="2057400" y="12033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00</a:t>
            </a:r>
          </a:p>
        </p:txBody>
      </p:sp>
      <p:sp>
        <p:nvSpPr>
          <p:cNvPr id="89097" name="Rectangle 1035"/>
          <p:cNvSpPr>
            <a:spLocks noChangeArrowheads="1"/>
          </p:cNvSpPr>
          <p:nvPr/>
        </p:nvSpPr>
        <p:spPr bwMode="auto">
          <a:xfrm>
            <a:off x="3200400" y="12033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01</a:t>
            </a:r>
          </a:p>
        </p:txBody>
      </p:sp>
      <p:sp>
        <p:nvSpPr>
          <p:cNvPr id="89098" name="Rectangle 1036"/>
          <p:cNvSpPr>
            <a:spLocks noChangeArrowheads="1"/>
          </p:cNvSpPr>
          <p:nvPr/>
        </p:nvSpPr>
        <p:spPr bwMode="auto">
          <a:xfrm>
            <a:off x="5715000" y="12033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10</a:t>
            </a:r>
          </a:p>
        </p:txBody>
      </p:sp>
      <p:sp>
        <p:nvSpPr>
          <p:cNvPr id="89099" name="Rectangle 1037"/>
          <p:cNvSpPr>
            <a:spLocks noChangeArrowheads="1"/>
          </p:cNvSpPr>
          <p:nvPr/>
        </p:nvSpPr>
        <p:spPr bwMode="auto">
          <a:xfrm>
            <a:off x="4495800" y="12033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11</a:t>
            </a:r>
          </a:p>
        </p:txBody>
      </p:sp>
      <p:sp>
        <p:nvSpPr>
          <p:cNvPr id="89100" name="Rectangle 1038"/>
          <p:cNvSpPr>
            <a:spLocks noChangeArrowheads="1"/>
          </p:cNvSpPr>
          <p:nvPr/>
        </p:nvSpPr>
        <p:spPr bwMode="auto">
          <a:xfrm>
            <a:off x="1371600" y="21939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0</a:t>
            </a:r>
          </a:p>
        </p:txBody>
      </p:sp>
      <p:sp>
        <p:nvSpPr>
          <p:cNvPr id="89101" name="Rectangle 1039"/>
          <p:cNvSpPr>
            <a:spLocks noChangeArrowheads="1"/>
          </p:cNvSpPr>
          <p:nvPr/>
        </p:nvSpPr>
        <p:spPr bwMode="auto">
          <a:xfrm>
            <a:off x="13716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89102" name="Rectangle 1040"/>
          <p:cNvSpPr>
            <a:spLocks noChangeArrowheads="1"/>
          </p:cNvSpPr>
          <p:nvPr/>
        </p:nvSpPr>
        <p:spPr bwMode="auto">
          <a:xfrm>
            <a:off x="1447800" y="10509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BC</a:t>
            </a:r>
          </a:p>
        </p:txBody>
      </p:sp>
      <p:sp>
        <p:nvSpPr>
          <p:cNvPr id="89103" name="Rectangle 1041"/>
          <p:cNvSpPr>
            <a:spLocks noChangeArrowheads="1"/>
          </p:cNvSpPr>
          <p:nvPr/>
        </p:nvSpPr>
        <p:spPr bwMode="auto">
          <a:xfrm>
            <a:off x="1143000" y="14319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A</a:t>
            </a:r>
          </a:p>
        </p:txBody>
      </p:sp>
      <p:sp>
        <p:nvSpPr>
          <p:cNvPr id="89104" name="Rectangle 1042"/>
          <p:cNvSpPr>
            <a:spLocks noChangeArrowheads="1"/>
          </p:cNvSpPr>
          <p:nvPr/>
        </p:nvSpPr>
        <p:spPr bwMode="auto">
          <a:xfrm>
            <a:off x="609600" y="822325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F</a:t>
            </a:r>
            <a:r>
              <a:rPr lang="en-US" altLang="zh-CN" baseline="-25000">
                <a:effectLst/>
                <a:latin typeface="黑体" pitchFamily="49" charset="-122"/>
              </a:rPr>
              <a:t>4</a:t>
            </a:r>
            <a:endParaRPr lang="en-US" altLang="zh-CN">
              <a:effectLst/>
              <a:latin typeface="黑体" pitchFamily="49" charset="-122"/>
            </a:endParaRPr>
          </a:p>
        </p:txBody>
      </p:sp>
      <p:sp>
        <p:nvSpPr>
          <p:cNvPr id="89105" name="Rectangle 1043"/>
          <p:cNvSpPr>
            <a:spLocks noChangeArrowheads="1"/>
          </p:cNvSpPr>
          <p:nvPr/>
        </p:nvSpPr>
        <p:spPr bwMode="auto">
          <a:xfrm>
            <a:off x="2133600" y="21939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89106" name="Rectangle 1044"/>
          <p:cNvSpPr>
            <a:spLocks noChangeArrowheads="1"/>
          </p:cNvSpPr>
          <p:nvPr/>
        </p:nvSpPr>
        <p:spPr bwMode="auto">
          <a:xfrm>
            <a:off x="4572000" y="2209800"/>
            <a:ext cx="433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89107" name="Rectangle 1046"/>
          <p:cNvSpPr>
            <a:spLocks noChangeArrowheads="1"/>
          </p:cNvSpPr>
          <p:nvPr/>
        </p:nvSpPr>
        <p:spPr bwMode="auto">
          <a:xfrm>
            <a:off x="5791200" y="35655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89108" name="Rectangle 1047"/>
          <p:cNvSpPr>
            <a:spLocks noChangeArrowheads="1"/>
          </p:cNvSpPr>
          <p:nvPr/>
        </p:nvSpPr>
        <p:spPr bwMode="auto">
          <a:xfrm>
            <a:off x="32766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89109" name="Rectangle 1048"/>
          <p:cNvSpPr>
            <a:spLocks noChangeArrowheads="1"/>
          </p:cNvSpPr>
          <p:nvPr/>
        </p:nvSpPr>
        <p:spPr bwMode="auto">
          <a:xfrm>
            <a:off x="45720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195610" name="Oval 1050"/>
          <p:cNvSpPr>
            <a:spLocks noChangeArrowheads="1"/>
          </p:cNvSpPr>
          <p:nvPr/>
        </p:nvSpPr>
        <p:spPr bwMode="auto">
          <a:xfrm>
            <a:off x="1905000" y="1905000"/>
            <a:ext cx="1066800" cy="12192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95611" name="Oval 1051"/>
          <p:cNvSpPr>
            <a:spLocks noChangeArrowheads="1"/>
          </p:cNvSpPr>
          <p:nvPr/>
        </p:nvSpPr>
        <p:spPr bwMode="auto">
          <a:xfrm>
            <a:off x="2971800" y="3200400"/>
            <a:ext cx="2438400" cy="13716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95612" name="Oval 1052"/>
          <p:cNvSpPr>
            <a:spLocks noChangeArrowheads="1"/>
          </p:cNvSpPr>
          <p:nvPr/>
        </p:nvSpPr>
        <p:spPr bwMode="auto">
          <a:xfrm>
            <a:off x="4191000" y="3200400"/>
            <a:ext cx="2438400" cy="13716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95613" name="Oval 1053"/>
          <p:cNvSpPr>
            <a:spLocks noChangeArrowheads="1"/>
          </p:cNvSpPr>
          <p:nvPr/>
        </p:nvSpPr>
        <p:spPr bwMode="auto">
          <a:xfrm rot="-5400000">
            <a:off x="3581400" y="2438400"/>
            <a:ext cx="2438400" cy="13716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195621" name="Object 1061"/>
          <p:cNvGraphicFramePr>
            <a:graphicFrameLocks noChangeAspect="1"/>
          </p:cNvGraphicFramePr>
          <p:nvPr/>
        </p:nvGraphicFramePr>
        <p:xfrm>
          <a:off x="1828800" y="5728295"/>
          <a:ext cx="4859338" cy="581025"/>
        </p:xfrm>
        <a:graphic>
          <a:graphicData uri="http://schemas.openxmlformats.org/presentationml/2006/ole">
            <p:oleObj spid="_x0000_s89162" name="Equation" r:id="rId4" imgW="3035880" imgH="355680" progId="Equation.3">
              <p:embed/>
            </p:oleObj>
          </a:graphicData>
        </a:graphic>
      </p:graphicFrame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90</a:t>
            </a:fld>
            <a:endParaRPr lang="en-US" altLang="zh-CN"/>
          </a:p>
        </p:txBody>
      </p:sp>
      <p:cxnSp>
        <p:nvCxnSpPr>
          <p:cNvPr id="28" name="直接箭头连接符 27"/>
          <p:cNvCxnSpPr/>
          <p:nvPr/>
        </p:nvCxnSpPr>
        <p:spPr bwMode="auto">
          <a:xfrm flipH="1" flipV="1">
            <a:off x="2525891" y="2852936"/>
            <a:ext cx="677959" cy="280831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直接箭头连接符 29"/>
          <p:cNvCxnSpPr/>
          <p:nvPr/>
        </p:nvCxnSpPr>
        <p:spPr bwMode="auto">
          <a:xfrm flipH="1" flipV="1">
            <a:off x="3894043" y="4221088"/>
            <a:ext cx="677959" cy="158417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直接箭头连接符 31"/>
          <p:cNvCxnSpPr/>
          <p:nvPr/>
        </p:nvCxnSpPr>
        <p:spPr bwMode="auto">
          <a:xfrm flipH="1" flipV="1">
            <a:off x="4902155" y="2852936"/>
            <a:ext cx="533943" cy="28803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直接箭头连接符 33"/>
          <p:cNvCxnSpPr/>
          <p:nvPr/>
        </p:nvCxnSpPr>
        <p:spPr bwMode="auto">
          <a:xfrm flipH="1" flipV="1">
            <a:off x="6054283" y="4221088"/>
            <a:ext cx="317919" cy="158417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10" grpId="0" animBg="1"/>
      <p:bldP spid="195611" grpId="0" animBg="1"/>
      <p:bldP spid="195612" grpId="0" animBg="1"/>
      <p:bldP spid="195613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3" name="Rectangle 1029"/>
          <p:cNvSpPr>
            <a:spLocks noChangeArrowheads="1"/>
          </p:cNvSpPr>
          <p:nvPr/>
        </p:nvSpPr>
        <p:spPr bwMode="auto">
          <a:xfrm>
            <a:off x="1828800" y="1828800"/>
            <a:ext cx="4800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96614" name="Line 1030"/>
          <p:cNvSpPr>
            <a:spLocks noChangeShapeType="1"/>
          </p:cNvSpPr>
          <p:nvPr/>
        </p:nvSpPr>
        <p:spPr bwMode="auto">
          <a:xfrm>
            <a:off x="1828800" y="32004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6615" name="Line 1031"/>
          <p:cNvSpPr>
            <a:spLocks noChangeShapeType="1"/>
          </p:cNvSpPr>
          <p:nvPr/>
        </p:nvSpPr>
        <p:spPr bwMode="auto">
          <a:xfrm>
            <a:off x="4191000" y="1828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6616" name="Line 1032"/>
          <p:cNvSpPr>
            <a:spLocks noChangeShapeType="1"/>
          </p:cNvSpPr>
          <p:nvPr/>
        </p:nvSpPr>
        <p:spPr bwMode="auto">
          <a:xfrm>
            <a:off x="2971800" y="1828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6617" name="Line 1033"/>
          <p:cNvSpPr>
            <a:spLocks noChangeShapeType="1"/>
          </p:cNvSpPr>
          <p:nvPr/>
        </p:nvSpPr>
        <p:spPr bwMode="auto">
          <a:xfrm>
            <a:off x="5410200" y="1828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6618" name="Line 1034"/>
          <p:cNvSpPr>
            <a:spLocks noChangeShapeType="1"/>
          </p:cNvSpPr>
          <p:nvPr/>
        </p:nvSpPr>
        <p:spPr bwMode="auto">
          <a:xfrm flipH="1" flipV="1">
            <a:off x="1143000" y="13716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90120" name="Rectangle 1035"/>
          <p:cNvSpPr>
            <a:spLocks noChangeArrowheads="1"/>
          </p:cNvSpPr>
          <p:nvPr/>
        </p:nvSpPr>
        <p:spPr bwMode="auto">
          <a:xfrm>
            <a:off x="2057400" y="12033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00</a:t>
            </a:r>
          </a:p>
        </p:txBody>
      </p:sp>
      <p:sp>
        <p:nvSpPr>
          <p:cNvPr id="90121" name="Rectangle 1036"/>
          <p:cNvSpPr>
            <a:spLocks noChangeArrowheads="1"/>
          </p:cNvSpPr>
          <p:nvPr/>
        </p:nvSpPr>
        <p:spPr bwMode="auto">
          <a:xfrm>
            <a:off x="3200400" y="12033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01</a:t>
            </a:r>
          </a:p>
        </p:txBody>
      </p:sp>
      <p:sp>
        <p:nvSpPr>
          <p:cNvPr id="90122" name="Rectangle 1037"/>
          <p:cNvSpPr>
            <a:spLocks noChangeArrowheads="1"/>
          </p:cNvSpPr>
          <p:nvPr/>
        </p:nvSpPr>
        <p:spPr bwMode="auto">
          <a:xfrm>
            <a:off x="5715000" y="12033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10</a:t>
            </a:r>
          </a:p>
        </p:txBody>
      </p:sp>
      <p:sp>
        <p:nvSpPr>
          <p:cNvPr id="90123" name="Rectangle 1038"/>
          <p:cNvSpPr>
            <a:spLocks noChangeArrowheads="1"/>
          </p:cNvSpPr>
          <p:nvPr/>
        </p:nvSpPr>
        <p:spPr bwMode="auto">
          <a:xfrm>
            <a:off x="4495800" y="12033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11</a:t>
            </a:r>
          </a:p>
        </p:txBody>
      </p:sp>
      <p:sp>
        <p:nvSpPr>
          <p:cNvPr id="90124" name="Rectangle 1039"/>
          <p:cNvSpPr>
            <a:spLocks noChangeArrowheads="1"/>
          </p:cNvSpPr>
          <p:nvPr/>
        </p:nvSpPr>
        <p:spPr bwMode="auto">
          <a:xfrm>
            <a:off x="1371600" y="21939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0</a:t>
            </a:r>
          </a:p>
        </p:txBody>
      </p:sp>
      <p:sp>
        <p:nvSpPr>
          <p:cNvPr id="90125" name="Rectangle 1040"/>
          <p:cNvSpPr>
            <a:spLocks noChangeArrowheads="1"/>
          </p:cNvSpPr>
          <p:nvPr/>
        </p:nvSpPr>
        <p:spPr bwMode="auto">
          <a:xfrm>
            <a:off x="13716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90126" name="Rectangle 1041"/>
          <p:cNvSpPr>
            <a:spLocks noChangeArrowheads="1"/>
          </p:cNvSpPr>
          <p:nvPr/>
        </p:nvSpPr>
        <p:spPr bwMode="auto">
          <a:xfrm>
            <a:off x="1447800" y="10509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BC</a:t>
            </a:r>
          </a:p>
        </p:txBody>
      </p:sp>
      <p:sp>
        <p:nvSpPr>
          <p:cNvPr id="90127" name="Rectangle 1042"/>
          <p:cNvSpPr>
            <a:spLocks noChangeArrowheads="1"/>
          </p:cNvSpPr>
          <p:nvPr/>
        </p:nvSpPr>
        <p:spPr bwMode="auto">
          <a:xfrm>
            <a:off x="1143000" y="14319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A</a:t>
            </a:r>
          </a:p>
        </p:txBody>
      </p:sp>
      <p:sp>
        <p:nvSpPr>
          <p:cNvPr id="90128" name="Rectangle 1043"/>
          <p:cNvSpPr>
            <a:spLocks noChangeArrowheads="1"/>
          </p:cNvSpPr>
          <p:nvPr/>
        </p:nvSpPr>
        <p:spPr bwMode="auto">
          <a:xfrm>
            <a:off x="609600" y="822325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F</a:t>
            </a:r>
            <a:r>
              <a:rPr lang="en-US" altLang="zh-CN" baseline="-25000">
                <a:effectLst/>
                <a:latin typeface="黑体" pitchFamily="49" charset="-122"/>
              </a:rPr>
              <a:t>5</a:t>
            </a:r>
            <a:endParaRPr lang="en-US" altLang="zh-CN">
              <a:effectLst/>
              <a:latin typeface="黑体" pitchFamily="49" charset="-122"/>
            </a:endParaRPr>
          </a:p>
        </p:txBody>
      </p:sp>
      <p:sp>
        <p:nvSpPr>
          <p:cNvPr id="90129" name="Rectangle 1044"/>
          <p:cNvSpPr>
            <a:spLocks noChangeArrowheads="1"/>
          </p:cNvSpPr>
          <p:nvPr/>
        </p:nvSpPr>
        <p:spPr bwMode="auto">
          <a:xfrm>
            <a:off x="2133600" y="21939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90130" name="Rectangle 1045"/>
          <p:cNvSpPr>
            <a:spLocks noChangeArrowheads="1"/>
          </p:cNvSpPr>
          <p:nvPr/>
        </p:nvSpPr>
        <p:spPr bwMode="auto">
          <a:xfrm>
            <a:off x="5715000" y="2209800"/>
            <a:ext cx="433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90131" name="Rectangle 1046"/>
          <p:cNvSpPr>
            <a:spLocks noChangeArrowheads="1"/>
          </p:cNvSpPr>
          <p:nvPr/>
        </p:nvSpPr>
        <p:spPr bwMode="auto">
          <a:xfrm>
            <a:off x="5791200" y="35655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90132" name="Rectangle 1047"/>
          <p:cNvSpPr>
            <a:spLocks noChangeArrowheads="1"/>
          </p:cNvSpPr>
          <p:nvPr/>
        </p:nvSpPr>
        <p:spPr bwMode="auto">
          <a:xfrm>
            <a:off x="21336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grpSp>
        <p:nvGrpSpPr>
          <p:cNvPr id="196636" name="Group 1052"/>
          <p:cNvGrpSpPr>
            <a:grpSpLocks/>
          </p:cNvGrpSpPr>
          <p:nvPr/>
        </p:nvGrpSpPr>
        <p:grpSpPr bwMode="auto">
          <a:xfrm>
            <a:off x="1444625" y="1905000"/>
            <a:ext cx="5513388" cy="2514600"/>
            <a:chOff x="910" y="1200"/>
            <a:chExt cx="3473" cy="1584"/>
          </a:xfrm>
        </p:grpSpPr>
        <p:sp>
          <p:nvSpPr>
            <p:cNvPr id="196634" name="Arc 1050"/>
            <p:cNvSpPr>
              <a:spLocks/>
            </p:cNvSpPr>
            <p:nvPr/>
          </p:nvSpPr>
          <p:spPr bwMode="auto">
            <a:xfrm>
              <a:off x="910" y="1249"/>
              <a:ext cx="927" cy="1488"/>
            </a:xfrm>
            <a:custGeom>
              <a:avLst/>
              <a:gdLst>
                <a:gd name="G0" fmla="+- 2884 0 0"/>
                <a:gd name="G1" fmla="+- 21600 0 0"/>
                <a:gd name="G2" fmla="+- 21600 0 0"/>
                <a:gd name="T0" fmla="*/ 2884 w 24484"/>
                <a:gd name="T1" fmla="*/ 0 h 43200"/>
                <a:gd name="T2" fmla="*/ 0 w 24484"/>
                <a:gd name="T3" fmla="*/ 43007 h 43200"/>
                <a:gd name="T4" fmla="*/ 2884 w 2448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484" h="43200" fill="none" extrusionOk="0">
                  <a:moveTo>
                    <a:pt x="2883" y="0"/>
                  </a:moveTo>
                  <a:cubicBezTo>
                    <a:pt x="14813" y="0"/>
                    <a:pt x="24484" y="9670"/>
                    <a:pt x="24484" y="21600"/>
                  </a:cubicBezTo>
                  <a:cubicBezTo>
                    <a:pt x="24484" y="33529"/>
                    <a:pt x="14813" y="43200"/>
                    <a:pt x="2884" y="43200"/>
                  </a:cubicBezTo>
                  <a:cubicBezTo>
                    <a:pt x="1919" y="43200"/>
                    <a:pt x="955" y="43135"/>
                    <a:pt x="0" y="43006"/>
                  </a:cubicBezTo>
                </a:path>
                <a:path w="24484" h="43200" stroke="0" extrusionOk="0">
                  <a:moveTo>
                    <a:pt x="2883" y="0"/>
                  </a:moveTo>
                  <a:cubicBezTo>
                    <a:pt x="14813" y="0"/>
                    <a:pt x="24484" y="9670"/>
                    <a:pt x="24484" y="21600"/>
                  </a:cubicBezTo>
                  <a:cubicBezTo>
                    <a:pt x="24484" y="33529"/>
                    <a:pt x="14813" y="43200"/>
                    <a:pt x="2884" y="43200"/>
                  </a:cubicBezTo>
                  <a:cubicBezTo>
                    <a:pt x="1919" y="43200"/>
                    <a:pt x="955" y="43135"/>
                    <a:pt x="0" y="43006"/>
                  </a:cubicBezTo>
                  <a:lnTo>
                    <a:pt x="2884" y="21600"/>
                  </a:lnTo>
                  <a:close/>
                </a:path>
              </a:pathLst>
            </a:cu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6635" name="Arc 1051"/>
            <p:cNvSpPr>
              <a:spLocks/>
            </p:cNvSpPr>
            <p:nvPr/>
          </p:nvSpPr>
          <p:spPr bwMode="auto">
            <a:xfrm flipH="1">
              <a:off x="3456" y="1200"/>
              <a:ext cx="927" cy="1584"/>
            </a:xfrm>
            <a:custGeom>
              <a:avLst/>
              <a:gdLst>
                <a:gd name="G0" fmla="+- 2884 0 0"/>
                <a:gd name="G1" fmla="+- 21600 0 0"/>
                <a:gd name="G2" fmla="+- 21600 0 0"/>
                <a:gd name="T0" fmla="*/ 2884 w 24484"/>
                <a:gd name="T1" fmla="*/ 0 h 43200"/>
                <a:gd name="T2" fmla="*/ 0 w 24484"/>
                <a:gd name="T3" fmla="*/ 43007 h 43200"/>
                <a:gd name="T4" fmla="*/ 2884 w 2448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484" h="43200" fill="none" extrusionOk="0">
                  <a:moveTo>
                    <a:pt x="2883" y="0"/>
                  </a:moveTo>
                  <a:cubicBezTo>
                    <a:pt x="14813" y="0"/>
                    <a:pt x="24484" y="9670"/>
                    <a:pt x="24484" y="21600"/>
                  </a:cubicBezTo>
                  <a:cubicBezTo>
                    <a:pt x="24484" y="33529"/>
                    <a:pt x="14813" y="43200"/>
                    <a:pt x="2884" y="43200"/>
                  </a:cubicBezTo>
                  <a:cubicBezTo>
                    <a:pt x="1919" y="43200"/>
                    <a:pt x="955" y="43135"/>
                    <a:pt x="0" y="43006"/>
                  </a:cubicBezTo>
                </a:path>
                <a:path w="24484" h="43200" stroke="0" extrusionOk="0">
                  <a:moveTo>
                    <a:pt x="2883" y="0"/>
                  </a:moveTo>
                  <a:cubicBezTo>
                    <a:pt x="14813" y="0"/>
                    <a:pt x="24484" y="9670"/>
                    <a:pt x="24484" y="21600"/>
                  </a:cubicBezTo>
                  <a:cubicBezTo>
                    <a:pt x="24484" y="33529"/>
                    <a:pt x="14813" y="43200"/>
                    <a:pt x="2884" y="43200"/>
                  </a:cubicBezTo>
                  <a:cubicBezTo>
                    <a:pt x="1919" y="43200"/>
                    <a:pt x="955" y="43135"/>
                    <a:pt x="0" y="43006"/>
                  </a:cubicBezTo>
                  <a:lnTo>
                    <a:pt x="2884" y="21600"/>
                  </a:lnTo>
                  <a:close/>
                </a:path>
              </a:pathLst>
            </a:cu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aphicFrame>
        <p:nvGraphicFramePr>
          <p:cNvPr id="196641" name="Object 1057"/>
          <p:cNvGraphicFramePr>
            <a:graphicFrameLocks noChangeAspect="1"/>
          </p:cNvGraphicFramePr>
          <p:nvPr/>
        </p:nvGraphicFramePr>
        <p:xfrm>
          <a:off x="3779912" y="5517232"/>
          <a:ext cx="1190625" cy="612775"/>
        </p:xfrm>
        <a:graphic>
          <a:graphicData uri="http://schemas.openxmlformats.org/presentationml/2006/ole">
            <p:oleObj spid="_x0000_s90184" name="Equation" r:id="rId4" imgW="723960" imgH="381240" progId="Equation.3">
              <p:embed/>
            </p:oleObj>
          </a:graphicData>
        </a:graphic>
      </p:graphicFrame>
      <p:sp>
        <p:nvSpPr>
          <p:cNvPr id="25" name="灯片编号占位符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91</a:t>
            </a:fld>
            <a:endParaRPr lang="en-US" altLang="zh-CN"/>
          </a:p>
        </p:txBody>
      </p:sp>
      <p:cxnSp>
        <p:nvCxnSpPr>
          <p:cNvPr id="26" name="直接箭头连接符 25"/>
          <p:cNvCxnSpPr/>
          <p:nvPr/>
        </p:nvCxnSpPr>
        <p:spPr bwMode="auto">
          <a:xfrm rot="5400000" flipH="1" flipV="1">
            <a:off x="5063748" y="4161388"/>
            <a:ext cx="1362883" cy="133826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1828800" y="1828800"/>
            <a:ext cx="4800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97638" name="Line 6"/>
          <p:cNvSpPr>
            <a:spLocks noChangeShapeType="1"/>
          </p:cNvSpPr>
          <p:nvPr/>
        </p:nvSpPr>
        <p:spPr bwMode="auto">
          <a:xfrm>
            <a:off x="1828800" y="32004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7639" name="Line 7"/>
          <p:cNvSpPr>
            <a:spLocks noChangeShapeType="1"/>
          </p:cNvSpPr>
          <p:nvPr/>
        </p:nvSpPr>
        <p:spPr bwMode="auto">
          <a:xfrm>
            <a:off x="4191000" y="1828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7640" name="Line 8"/>
          <p:cNvSpPr>
            <a:spLocks noChangeShapeType="1"/>
          </p:cNvSpPr>
          <p:nvPr/>
        </p:nvSpPr>
        <p:spPr bwMode="auto">
          <a:xfrm>
            <a:off x="2971800" y="1828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7641" name="Line 9"/>
          <p:cNvSpPr>
            <a:spLocks noChangeShapeType="1"/>
          </p:cNvSpPr>
          <p:nvPr/>
        </p:nvSpPr>
        <p:spPr bwMode="auto">
          <a:xfrm>
            <a:off x="5410200" y="1828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7642" name="Line 10"/>
          <p:cNvSpPr>
            <a:spLocks noChangeShapeType="1"/>
          </p:cNvSpPr>
          <p:nvPr/>
        </p:nvSpPr>
        <p:spPr bwMode="auto">
          <a:xfrm flipH="1" flipV="1">
            <a:off x="1143000" y="13716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91144" name="Rectangle 11"/>
          <p:cNvSpPr>
            <a:spLocks noChangeArrowheads="1"/>
          </p:cNvSpPr>
          <p:nvPr/>
        </p:nvSpPr>
        <p:spPr bwMode="auto">
          <a:xfrm>
            <a:off x="2057400" y="12033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00</a:t>
            </a:r>
          </a:p>
        </p:txBody>
      </p:sp>
      <p:sp>
        <p:nvSpPr>
          <p:cNvPr id="91145" name="Rectangle 12"/>
          <p:cNvSpPr>
            <a:spLocks noChangeArrowheads="1"/>
          </p:cNvSpPr>
          <p:nvPr/>
        </p:nvSpPr>
        <p:spPr bwMode="auto">
          <a:xfrm>
            <a:off x="3200400" y="12033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01</a:t>
            </a:r>
          </a:p>
        </p:txBody>
      </p:sp>
      <p:sp>
        <p:nvSpPr>
          <p:cNvPr id="91146" name="Rectangle 13"/>
          <p:cNvSpPr>
            <a:spLocks noChangeArrowheads="1"/>
          </p:cNvSpPr>
          <p:nvPr/>
        </p:nvSpPr>
        <p:spPr bwMode="auto">
          <a:xfrm>
            <a:off x="5715000" y="12033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10</a:t>
            </a:r>
          </a:p>
        </p:txBody>
      </p:sp>
      <p:sp>
        <p:nvSpPr>
          <p:cNvPr id="91147" name="Rectangle 14"/>
          <p:cNvSpPr>
            <a:spLocks noChangeArrowheads="1"/>
          </p:cNvSpPr>
          <p:nvPr/>
        </p:nvSpPr>
        <p:spPr bwMode="auto">
          <a:xfrm>
            <a:off x="4495800" y="12033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11</a:t>
            </a:r>
          </a:p>
        </p:txBody>
      </p:sp>
      <p:sp>
        <p:nvSpPr>
          <p:cNvPr id="91148" name="Rectangle 15"/>
          <p:cNvSpPr>
            <a:spLocks noChangeArrowheads="1"/>
          </p:cNvSpPr>
          <p:nvPr/>
        </p:nvSpPr>
        <p:spPr bwMode="auto">
          <a:xfrm>
            <a:off x="1371600" y="21939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0</a:t>
            </a:r>
          </a:p>
        </p:txBody>
      </p:sp>
      <p:sp>
        <p:nvSpPr>
          <p:cNvPr id="91149" name="Rectangle 16"/>
          <p:cNvSpPr>
            <a:spLocks noChangeArrowheads="1"/>
          </p:cNvSpPr>
          <p:nvPr/>
        </p:nvSpPr>
        <p:spPr bwMode="auto">
          <a:xfrm>
            <a:off x="13716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91150" name="Rectangle 17"/>
          <p:cNvSpPr>
            <a:spLocks noChangeArrowheads="1"/>
          </p:cNvSpPr>
          <p:nvPr/>
        </p:nvSpPr>
        <p:spPr bwMode="auto">
          <a:xfrm>
            <a:off x="1447800" y="10509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BC</a:t>
            </a:r>
          </a:p>
        </p:txBody>
      </p:sp>
      <p:sp>
        <p:nvSpPr>
          <p:cNvPr id="91151" name="Rectangle 18"/>
          <p:cNvSpPr>
            <a:spLocks noChangeArrowheads="1"/>
          </p:cNvSpPr>
          <p:nvPr/>
        </p:nvSpPr>
        <p:spPr bwMode="auto">
          <a:xfrm>
            <a:off x="1143000" y="14319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A</a:t>
            </a:r>
          </a:p>
        </p:txBody>
      </p:sp>
      <p:sp>
        <p:nvSpPr>
          <p:cNvPr id="91152" name="Rectangle 19"/>
          <p:cNvSpPr>
            <a:spLocks noChangeArrowheads="1"/>
          </p:cNvSpPr>
          <p:nvPr/>
        </p:nvSpPr>
        <p:spPr bwMode="auto">
          <a:xfrm>
            <a:off x="609600" y="822325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F</a:t>
            </a:r>
            <a:r>
              <a:rPr lang="en-US" altLang="zh-CN" baseline="-25000">
                <a:effectLst/>
                <a:latin typeface="黑体" pitchFamily="49" charset="-122"/>
              </a:rPr>
              <a:t>6</a:t>
            </a:r>
            <a:endParaRPr lang="en-US" altLang="zh-CN">
              <a:effectLst/>
              <a:latin typeface="黑体" pitchFamily="49" charset="-122"/>
            </a:endParaRPr>
          </a:p>
        </p:txBody>
      </p:sp>
      <p:sp>
        <p:nvSpPr>
          <p:cNvPr id="91153" name="Rectangle 20"/>
          <p:cNvSpPr>
            <a:spLocks noChangeArrowheads="1"/>
          </p:cNvSpPr>
          <p:nvPr/>
        </p:nvSpPr>
        <p:spPr bwMode="auto">
          <a:xfrm>
            <a:off x="2133600" y="21939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91154" name="Rectangle 21"/>
          <p:cNvSpPr>
            <a:spLocks noChangeArrowheads="1"/>
          </p:cNvSpPr>
          <p:nvPr/>
        </p:nvSpPr>
        <p:spPr bwMode="auto">
          <a:xfrm>
            <a:off x="5715000" y="2209800"/>
            <a:ext cx="433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91155" name="Rectangle 22"/>
          <p:cNvSpPr>
            <a:spLocks noChangeArrowheads="1"/>
          </p:cNvSpPr>
          <p:nvPr/>
        </p:nvSpPr>
        <p:spPr bwMode="auto">
          <a:xfrm>
            <a:off x="5791200" y="35655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91156" name="Rectangle 23"/>
          <p:cNvSpPr>
            <a:spLocks noChangeArrowheads="1"/>
          </p:cNvSpPr>
          <p:nvPr/>
        </p:nvSpPr>
        <p:spPr bwMode="auto">
          <a:xfrm>
            <a:off x="21336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91157" name="Rectangle 24"/>
          <p:cNvSpPr>
            <a:spLocks noChangeArrowheads="1"/>
          </p:cNvSpPr>
          <p:nvPr/>
        </p:nvSpPr>
        <p:spPr bwMode="auto">
          <a:xfrm>
            <a:off x="3352800" y="21939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91158" name="Rectangle 25"/>
          <p:cNvSpPr>
            <a:spLocks noChangeArrowheads="1"/>
          </p:cNvSpPr>
          <p:nvPr/>
        </p:nvSpPr>
        <p:spPr bwMode="auto">
          <a:xfrm>
            <a:off x="4495800" y="21939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grpSp>
        <p:nvGrpSpPr>
          <p:cNvPr id="197662" name="Group 30"/>
          <p:cNvGrpSpPr>
            <a:grpSpLocks/>
          </p:cNvGrpSpPr>
          <p:nvPr/>
        </p:nvGrpSpPr>
        <p:grpSpPr bwMode="auto">
          <a:xfrm>
            <a:off x="1371600" y="1981200"/>
            <a:ext cx="5640388" cy="2438400"/>
            <a:chOff x="864" y="1248"/>
            <a:chExt cx="3553" cy="1536"/>
          </a:xfrm>
        </p:grpSpPr>
        <p:sp>
          <p:nvSpPr>
            <p:cNvPr id="197659" name="Arc 27"/>
            <p:cNvSpPr>
              <a:spLocks/>
            </p:cNvSpPr>
            <p:nvPr/>
          </p:nvSpPr>
          <p:spPr bwMode="auto">
            <a:xfrm>
              <a:off x="864" y="1248"/>
              <a:ext cx="961" cy="1536"/>
            </a:xfrm>
            <a:custGeom>
              <a:avLst/>
              <a:gdLst>
                <a:gd name="G0" fmla="+- 2395 0 0"/>
                <a:gd name="G1" fmla="+- 21600 0 0"/>
                <a:gd name="G2" fmla="+- 21600 0 0"/>
                <a:gd name="T0" fmla="*/ 2395 w 23995"/>
                <a:gd name="T1" fmla="*/ 0 h 43200"/>
                <a:gd name="T2" fmla="*/ 0 w 23995"/>
                <a:gd name="T3" fmla="*/ 43067 h 43200"/>
                <a:gd name="T4" fmla="*/ 2395 w 2399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995" h="43200" fill="none" extrusionOk="0">
                  <a:moveTo>
                    <a:pt x="2394" y="0"/>
                  </a:moveTo>
                  <a:cubicBezTo>
                    <a:pt x="14324" y="0"/>
                    <a:pt x="23995" y="9670"/>
                    <a:pt x="23995" y="21600"/>
                  </a:cubicBezTo>
                  <a:cubicBezTo>
                    <a:pt x="23995" y="33529"/>
                    <a:pt x="14324" y="43200"/>
                    <a:pt x="2395" y="43200"/>
                  </a:cubicBezTo>
                  <a:cubicBezTo>
                    <a:pt x="1594" y="43200"/>
                    <a:pt x="795" y="43155"/>
                    <a:pt x="0" y="43066"/>
                  </a:cubicBezTo>
                </a:path>
                <a:path w="23995" h="43200" stroke="0" extrusionOk="0">
                  <a:moveTo>
                    <a:pt x="2394" y="0"/>
                  </a:moveTo>
                  <a:cubicBezTo>
                    <a:pt x="14324" y="0"/>
                    <a:pt x="23995" y="9670"/>
                    <a:pt x="23995" y="21600"/>
                  </a:cubicBezTo>
                  <a:cubicBezTo>
                    <a:pt x="23995" y="33529"/>
                    <a:pt x="14324" y="43200"/>
                    <a:pt x="2395" y="43200"/>
                  </a:cubicBezTo>
                  <a:cubicBezTo>
                    <a:pt x="1594" y="43200"/>
                    <a:pt x="795" y="43155"/>
                    <a:pt x="0" y="43066"/>
                  </a:cubicBezTo>
                  <a:lnTo>
                    <a:pt x="2395" y="21600"/>
                  </a:lnTo>
                  <a:close/>
                </a:path>
              </a:pathLst>
            </a:cu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7660" name="Arc 28"/>
            <p:cNvSpPr>
              <a:spLocks/>
            </p:cNvSpPr>
            <p:nvPr/>
          </p:nvSpPr>
          <p:spPr bwMode="auto">
            <a:xfrm flipH="1">
              <a:off x="3456" y="1248"/>
              <a:ext cx="961" cy="1536"/>
            </a:xfrm>
            <a:custGeom>
              <a:avLst/>
              <a:gdLst>
                <a:gd name="G0" fmla="+- 2395 0 0"/>
                <a:gd name="G1" fmla="+- 21600 0 0"/>
                <a:gd name="G2" fmla="+- 21600 0 0"/>
                <a:gd name="T0" fmla="*/ 2395 w 23995"/>
                <a:gd name="T1" fmla="*/ 0 h 43200"/>
                <a:gd name="T2" fmla="*/ 0 w 23995"/>
                <a:gd name="T3" fmla="*/ 43067 h 43200"/>
                <a:gd name="T4" fmla="*/ 2395 w 2399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995" h="43200" fill="none" extrusionOk="0">
                  <a:moveTo>
                    <a:pt x="2394" y="0"/>
                  </a:moveTo>
                  <a:cubicBezTo>
                    <a:pt x="14324" y="0"/>
                    <a:pt x="23995" y="9670"/>
                    <a:pt x="23995" y="21600"/>
                  </a:cubicBezTo>
                  <a:cubicBezTo>
                    <a:pt x="23995" y="33529"/>
                    <a:pt x="14324" y="43200"/>
                    <a:pt x="2395" y="43200"/>
                  </a:cubicBezTo>
                  <a:cubicBezTo>
                    <a:pt x="1594" y="43200"/>
                    <a:pt x="795" y="43155"/>
                    <a:pt x="0" y="43066"/>
                  </a:cubicBezTo>
                </a:path>
                <a:path w="23995" h="43200" stroke="0" extrusionOk="0">
                  <a:moveTo>
                    <a:pt x="2394" y="0"/>
                  </a:moveTo>
                  <a:cubicBezTo>
                    <a:pt x="14324" y="0"/>
                    <a:pt x="23995" y="9670"/>
                    <a:pt x="23995" y="21600"/>
                  </a:cubicBezTo>
                  <a:cubicBezTo>
                    <a:pt x="23995" y="33529"/>
                    <a:pt x="14324" y="43200"/>
                    <a:pt x="2395" y="43200"/>
                  </a:cubicBezTo>
                  <a:cubicBezTo>
                    <a:pt x="1594" y="43200"/>
                    <a:pt x="795" y="43155"/>
                    <a:pt x="0" y="43066"/>
                  </a:cubicBezTo>
                  <a:lnTo>
                    <a:pt x="2395" y="21600"/>
                  </a:lnTo>
                  <a:close/>
                </a:path>
              </a:pathLst>
            </a:cu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97661" name="Oval 29"/>
          <p:cNvSpPr>
            <a:spLocks noChangeArrowheads="1"/>
          </p:cNvSpPr>
          <p:nvPr/>
        </p:nvSpPr>
        <p:spPr bwMode="auto">
          <a:xfrm>
            <a:off x="1905000" y="1828800"/>
            <a:ext cx="4800600" cy="13716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197668" name="Object 36"/>
          <p:cNvGraphicFramePr>
            <a:graphicFrameLocks noChangeAspect="1"/>
          </p:cNvGraphicFramePr>
          <p:nvPr/>
        </p:nvGraphicFramePr>
        <p:xfrm>
          <a:off x="3347864" y="5661248"/>
          <a:ext cx="1833563" cy="612775"/>
        </p:xfrm>
        <a:graphic>
          <a:graphicData uri="http://schemas.openxmlformats.org/presentationml/2006/ole">
            <p:oleObj spid="_x0000_s91211" name="Equation" r:id="rId4" imgW="1130400" imgH="381240" progId="Equation.3">
              <p:embed/>
            </p:oleObj>
          </a:graphicData>
        </a:graphic>
      </p:graphicFrame>
      <p:sp>
        <p:nvSpPr>
          <p:cNvPr id="28" name="灯片编号占位符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92</a:t>
            </a:fld>
            <a:endParaRPr lang="en-US" altLang="zh-CN"/>
          </a:p>
        </p:txBody>
      </p:sp>
      <p:cxnSp>
        <p:nvCxnSpPr>
          <p:cNvPr id="29" name="直接箭头连接符 28"/>
          <p:cNvCxnSpPr/>
          <p:nvPr/>
        </p:nvCxnSpPr>
        <p:spPr bwMode="auto">
          <a:xfrm flipH="1" flipV="1">
            <a:off x="3779912" y="2924944"/>
            <a:ext cx="576067" cy="266429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直接箭头连接符 31"/>
          <p:cNvCxnSpPr/>
          <p:nvPr/>
        </p:nvCxnSpPr>
        <p:spPr bwMode="auto">
          <a:xfrm rot="5400000" flipH="1" flipV="1">
            <a:off x="4991740" y="4161388"/>
            <a:ext cx="1362883" cy="133826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61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1828800" y="1828800"/>
            <a:ext cx="4800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98661" name="Line 5"/>
          <p:cNvSpPr>
            <a:spLocks noChangeShapeType="1"/>
          </p:cNvSpPr>
          <p:nvPr/>
        </p:nvSpPr>
        <p:spPr bwMode="auto">
          <a:xfrm>
            <a:off x="1828800" y="32004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8662" name="Line 6"/>
          <p:cNvSpPr>
            <a:spLocks noChangeShapeType="1"/>
          </p:cNvSpPr>
          <p:nvPr/>
        </p:nvSpPr>
        <p:spPr bwMode="auto">
          <a:xfrm>
            <a:off x="4191000" y="1828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8663" name="Line 7"/>
          <p:cNvSpPr>
            <a:spLocks noChangeShapeType="1"/>
          </p:cNvSpPr>
          <p:nvPr/>
        </p:nvSpPr>
        <p:spPr bwMode="auto">
          <a:xfrm>
            <a:off x="2971800" y="1828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8664" name="Line 8"/>
          <p:cNvSpPr>
            <a:spLocks noChangeShapeType="1"/>
          </p:cNvSpPr>
          <p:nvPr/>
        </p:nvSpPr>
        <p:spPr bwMode="auto">
          <a:xfrm>
            <a:off x="5410200" y="1828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8665" name="Line 9"/>
          <p:cNvSpPr>
            <a:spLocks noChangeShapeType="1"/>
          </p:cNvSpPr>
          <p:nvPr/>
        </p:nvSpPr>
        <p:spPr bwMode="auto">
          <a:xfrm flipH="1" flipV="1">
            <a:off x="1143000" y="13716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92168" name="Rectangle 10"/>
          <p:cNvSpPr>
            <a:spLocks noChangeArrowheads="1"/>
          </p:cNvSpPr>
          <p:nvPr/>
        </p:nvSpPr>
        <p:spPr bwMode="auto">
          <a:xfrm>
            <a:off x="2057400" y="12033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00</a:t>
            </a:r>
          </a:p>
        </p:txBody>
      </p:sp>
      <p:sp>
        <p:nvSpPr>
          <p:cNvPr id="92169" name="Rectangle 11"/>
          <p:cNvSpPr>
            <a:spLocks noChangeArrowheads="1"/>
          </p:cNvSpPr>
          <p:nvPr/>
        </p:nvSpPr>
        <p:spPr bwMode="auto">
          <a:xfrm>
            <a:off x="3200400" y="12033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01</a:t>
            </a:r>
          </a:p>
        </p:txBody>
      </p:sp>
      <p:sp>
        <p:nvSpPr>
          <p:cNvPr id="92170" name="Rectangle 12"/>
          <p:cNvSpPr>
            <a:spLocks noChangeArrowheads="1"/>
          </p:cNvSpPr>
          <p:nvPr/>
        </p:nvSpPr>
        <p:spPr bwMode="auto">
          <a:xfrm>
            <a:off x="5715000" y="12033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10</a:t>
            </a:r>
          </a:p>
        </p:txBody>
      </p:sp>
      <p:sp>
        <p:nvSpPr>
          <p:cNvPr id="92171" name="Rectangle 13"/>
          <p:cNvSpPr>
            <a:spLocks noChangeArrowheads="1"/>
          </p:cNvSpPr>
          <p:nvPr/>
        </p:nvSpPr>
        <p:spPr bwMode="auto">
          <a:xfrm>
            <a:off x="4495800" y="12033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11</a:t>
            </a:r>
          </a:p>
        </p:txBody>
      </p:sp>
      <p:sp>
        <p:nvSpPr>
          <p:cNvPr id="92172" name="Rectangle 14"/>
          <p:cNvSpPr>
            <a:spLocks noChangeArrowheads="1"/>
          </p:cNvSpPr>
          <p:nvPr/>
        </p:nvSpPr>
        <p:spPr bwMode="auto">
          <a:xfrm>
            <a:off x="1371600" y="21939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0</a:t>
            </a:r>
          </a:p>
        </p:txBody>
      </p:sp>
      <p:sp>
        <p:nvSpPr>
          <p:cNvPr id="92173" name="Rectangle 15"/>
          <p:cNvSpPr>
            <a:spLocks noChangeArrowheads="1"/>
          </p:cNvSpPr>
          <p:nvPr/>
        </p:nvSpPr>
        <p:spPr bwMode="auto">
          <a:xfrm>
            <a:off x="13716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92174" name="Rectangle 16"/>
          <p:cNvSpPr>
            <a:spLocks noChangeArrowheads="1"/>
          </p:cNvSpPr>
          <p:nvPr/>
        </p:nvSpPr>
        <p:spPr bwMode="auto">
          <a:xfrm>
            <a:off x="1447800" y="10509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BC</a:t>
            </a:r>
          </a:p>
        </p:txBody>
      </p:sp>
      <p:sp>
        <p:nvSpPr>
          <p:cNvPr id="92175" name="Rectangle 17"/>
          <p:cNvSpPr>
            <a:spLocks noChangeArrowheads="1"/>
          </p:cNvSpPr>
          <p:nvPr/>
        </p:nvSpPr>
        <p:spPr bwMode="auto">
          <a:xfrm>
            <a:off x="1143000" y="14319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A</a:t>
            </a:r>
          </a:p>
        </p:txBody>
      </p:sp>
      <p:sp>
        <p:nvSpPr>
          <p:cNvPr id="92176" name="Rectangle 18"/>
          <p:cNvSpPr>
            <a:spLocks noChangeArrowheads="1"/>
          </p:cNvSpPr>
          <p:nvPr/>
        </p:nvSpPr>
        <p:spPr bwMode="auto">
          <a:xfrm>
            <a:off x="609600" y="822325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F</a:t>
            </a:r>
            <a:r>
              <a:rPr lang="en-US" altLang="zh-CN" baseline="-25000">
                <a:effectLst/>
                <a:latin typeface="黑体" pitchFamily="49" charset="-122"/>
              </a:rPr>
              <a:t>7</a:t>
            </a:r>
            <a:endParaRPr lang="en-US" altLang="zh-CN">
              <a:effectLst/>
              <a:latin typeface="黑体" pitchFamily="49" charset="-122"/>
            </a:endParaRPr>
          </a:p>
        </p:txBody>
      </p:sp>
      <p:sp>
        <p:nvSpPr>
          <p:cNvPr id="92177" name="Rectangle 19"/>
          <p:cNvSpPr>
            <a:spLocks noChangeArrowheads="1"/>
          </p:cNvSpPr>
          <p:nvPr/>
        </p:nvSpPr>
        <p:spPr bwMode="auto">
          <a:xfrm>
            <a:off x="2133600" y="21939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92178" name="Rectangle 20"/>
          <p:cNvSpPr>
            <a:spLocks noChangeArrowheads="1"/>
          </p:cNvSpPr>
          <p:nvPr/>
        </p:nvSpPr>
        <p:spPr bwMode="auto">
          <a:xfrm>
            <a:off x="5715000" y="2209800"/>
            <a:ext cx="433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92179" name="Rectangle 21"/>
          <p:cNvSpPr>
            <a:spLocks noChangeArrowheads="1"/>
          </p:cNvSpPr>
          <p:nvPr/>
        </p:nvSpPr>
        <p:spPr bwMode="auto">
          <a:xfrm>
            <a:off x="5791200" y="35655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92180" name="Rectangle 22"/>
          <p:cNvSpPr>
            <a:spLocks noChangeArrowheads="1"/>
          </p:cNvSpPr>
          <p:nvPr/>
        </p:nvSpPr>
        <p:spPr bwMode="auto">
          <a:xfrm>
            <a:off x="21336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92181" name="Rectangle 23"/>
          <p:cNvSpPr>
            <a:spLocks noChangeArrowheads="1"/>
          </p:cNvSpPr>
          <p:nvPr/>
        </p:nvSpPr>
        <p:spPr bwMode="auto">
          <a:xfrm>
            <a:off x="3352800" y="21939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92182" name="Rectangle 24"/>
          <p:cNvSpPr>
            <a:spLocks noChangeArrowheads="1"/>
          </p:cNvSpPr>
          <p:nvPr/>
        </p:nvSpPr>
        <p:spPr bwMode="auto">
          <a:xfrm>
            <a:off x="4495800" y="21939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92183" name="Rectangle 25"/>
          <p:cNvSpPr>
            <a:spLocks noChangeArrowheads="1"/>
          </p:cNvSpPr>
          <p:nvPr/>
        </p:nvSpPr>
        <p:spPr bwMode="auto">
          <a:xfrm>
            <a:off x="33528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92184" name="Rectangle 26"/>
          <p:cNvSpPr>
            <a:spLocks noChangeArrowheads="1"/>
          </p:cNvSpPr>
          <p:nvPr/>
        </p:nvSpPr>
        <p:spPr bwMode="auto">
          <a:xfrm>
            <a:off x="44958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198683" name="Rectangle 27"/>
          <p:cNvSpPr>
            <a:spLocks noChangeArrowheads="1"/>
          </p:cNvSpPr>
          <p:nvPr/>
        </p:nvSpPr>
        <p:spPr bwMode="auto">
          <a:xfrm>
            <a:off x="3779912" y="5523954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dirty="0">
                <a:effectLst/>
                <a:latin typeface="黑体" pitchFamily="49" charset="-122"/>
              </a:rPr>
              <a:t>F</a:t>
            </a:r>
            <a:r>
              <a:rPr lang="en-US" altLang="zh-CN" baseline="-25000" dirty="0">
                <a:effectLst/>
                <a:latin typeface="黑体" pitchFamily="49" charset="-122"/>
              </a:rPr>
              <a:t>7</a:t>
            </a:r>
            <a:r>
              <a:rPr lang="en-US" altLang="zh-CN" dirty="0">
                <a:effectLst/>
                <a:latin typeface="黑体" pitchFamily="49" charset="-122"/>
              </a:rPr>
              <a:t>=1</a:t>
            </a:r>
            <a:endParaRPr lang="zh-CN" altLang="en-US" dirty="0">
              <a:effectLst/>
              <a:latin typeface="黑体" pitchFamily="49" charset="-122"/>
            </a:endParaRPr>
          </a:p>
        </p:txBody>
      </p:sp>
      <p:sp>
        <p:nvSpPr>
          <p:cNvPr id="198684" name="Oval 28"/>
          <p:cNvSpPr>
            <a:spLocks noChangeArrowheads="1"/>
          </p:cNvSpPr>
          <p:nvPr/>
        </p:nvSpPr>
        <p:spPr bwMode="auto">
          <a:xfrm>
            <a:off x="1905000" y="1828800"/>
            <a:ext cx="4724400" cy="27432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93</a:t>
            </a:fld>
            <a:endParaRPr lang="en-US" altLang="zh-CN"/>
          </a:p>
        </p:txBody>
      </p:sp>
      <p:cxnSp>
        <p:nvCxnSpPr>
          <p:cNvPr id="28" name="直接箭头连接符 27"/>
          <p:cNvCxnSpPr/>
          <p:nvPr/>
        </p:nvCxnSpPr>
        <p:spPr bwMode="auto">
          <a:xfrm flipV="1">
            <a:off x="4241846" y="4077072"/>
            <a:ext cx="762204" cy="151216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83" grpId="0" build="p" autoUpdateAnimBg="0"/>
      <p:bldP spid="198684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70" name="Rectangle 50"/>
          <p:cNvSpPr>
            <a:spLocks noChangeArrowheads="1"/>
          </p:cNvSpPr>
          <p:nvPr/>
        </p:nvSpPr>
        <p:spPr bwMode="auto">
          <a:xfrm>
            <a:off x="2133600" y="1066800"/>
            <a:ext cx="5486400" cy="449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58771" name="Rectangle 51"/>
          <p:cNvSpPr>
            <a:spLocks noChangeArrowheads="1"/>
          </p:cNvSpPr>
          <p:nvPr/>
        </p:nvSpPr>
        <p:spPr bwMode="auto">
          <a:xfrm>
            <a:off x="2514600" y="3076575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 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宋体" pitchFamily="2" charset="-122"/>
            </a:endParaRPr>
          </a:p>
        </p:txBody>
      </p:sp>
      <p:sp>
        <p:nvSpPr>
          <p:cNvPr id="158772" name="Rectangle 52"/>
          <p:cNvSpPr>
            <a:spLocks noChangeArrowheads="1"/>
          </p:cNvSpPr>
          <p:nvPr/>
        </p:nvSpPr>
        <p:spPr bwMode="auto">
          <a:xfrm>
            <a:off x="2514600" y="3686175"/>
            <a:ext cx="454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  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宋体" pitchFamily="2" charset="-122"/>
            </a:endParaRPr>
          </a:p>
        </p:txBody>
      </p:sp>
      <p:sp>
        <p:nvSpPr>
          <p:cNvPr id="158773" name="Rectangle 53"/>
          <p:cNvSpPr>
            <a:spLocks noChangeArrowheads="1"/>
          </p:cNvSpPr>
          <p:nvPr/>
        </p:nvSpPr>
        <p:spPr bwMode="auto">
          <a:xfrm>
            <a:off x="1160463" y="61595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AB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58774" name="Rectangle 54"/>
          <p:cNvSpPr>
            <a:spLocks noChangeArrowheads="1"/>
          </p:cNvSpPr>
          <p:nvPr/>
        </p:nvSpPr>
        <p:spPr bwMode="auto">
          <a:xfrm>
            <a:off x="1752600" y="38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CD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58775" name="Rectangle 55"/>
          <p:cNvSpPr>
            <a:spLocks noChangeArrowheads="1"/>
          </p:cNvSpPr>
          <p:nvPr/>
        </p:nvSpPr>
        <p:spPr bwMode="auto">
          <a:xfrm>
            <a:off x="1066800" y="-90488"/>
            <a:ext cx="565150" cy="6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F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8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58776" name="Line 56"/>
          <p:cNvSpPr>
            <a:spLocks noChangeShapeType="1"/>
          </p:cNvSpPr>
          <p:nvPr/>
        </p:nvSpPr>
        <p:spPr bwMode="auto">
          <a:xfrm flipH="1" flipV="1">
            <a:off x="1573213" y="528638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8777" name="Line 57"/>
          <p:cNvSpPr>
            <a:spLocks noChangeShapeType="1"/>
          </p:cNvSpPr>
          <p:nvPr/>
        </p:nvSpPr>
        <p:spPr bwMode="auto">
          <a:xfrm>
            <a:off x="4876800" y="1066800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8778" name="Line 58"/>
          <p:cNvSpPr>
            <a:spLocks noChangeShapeType="1"/>
          </p:cNvSpPr>
          <p:nvPr/>
        </p:nvSpPr>
        <p:spPr bwMode="auto">
          <a:xfrm>
            <a:off x="2133600" y="32766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8779" name="Line 59"/>
          <p:cNvSpPr>
            <a:spLocks noChangeShapeType="1"/>
          </p:cNvSpPr>
          <p:nvPr/>
        </p:nvSpPr>
        <p:spPr bwMode="auto">
          <a:xfrm>
            <a:off x="3505200" y="1066800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8780" name="Line 60"/>
          <p:cNvSpPr>
            <a:spLocks noChangeShapeType="1"/>
          </p:cNvSpPr>
          <p:nvPr/>
        </p:nvSpPr>
        <p:spPr bwMode="auto">
          <a:xfrm>
            <a:off x="6172200" y="1066800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8781" name="Line 61"/>
          <p:cNvSpPr>
            <a:spLocks noChangeShapeType="1"/>
          </p:cNvSpPr>
          <p:nvPr/>
        </p:nvSpPr>
        <p:spPr bwMode="auto">
          <a:xfrm>
            <a:off x="2106613" y="2205038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8782" name="Line 62"/>
          <p:cNvSpPr>
            <a:spLocks noChangeShapeType="1"/>
          </p:cNvSpPr>
          <p:nvPr/>
        </p:nvSpPr>
        <p:spPr bwMode="auto">
          <a:xfrm>
            <a:off x="2133600" y="43434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8783" name="Rectangle 63"/>
          <p:cNvSpPr>
            <a:spLocks noChangeArrowheads="1"/>
          </p:cNvSpPr>
          <p:nvPr/>
        </p:nvSpPr>
        <p:spPr bwMode="auto">
          <a:xfrm>
            <a:off x="2411413" y="41433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58784" name="Rectangle 64"/>
          <p:cNvSpPr>
            <a:spLocks noChangeArrowheads="1"/>
          </p:cNvSpPr>
          <p:nvPr/>
        </p:nvSpPr>
        <p:spPr bwMode="auto">
          <a:xfrm>
            <a:off x="3783013" y="41433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58785" name="Rectangle 65"/>
          <p:cNvSpPr>
            <a:spLocks noChangeArrowheads="1"/>
          </p:cNvSpPr>
          <p:nvPr/>
        </p:nvSpPr>
        <p:spPr bwMode="auto">
          <a:xfrm>
            <a:off x="1344613" y="132873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00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58786" name="Rectangle 66"/>
          <p:cNvSpPr>
            <a:spLocks noChangeArrowheads="1"/>
          </p:cNvSpPr>
          <p:nvPr/>
        </p:nvSpPr>
        <p:spPr bwMode="auto">
          <a:xfrm>
            <a:off x="1371600" y="24003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58787" name="Rectangle 67"/>
          <p:cNvSpPr>
            <a:spLocks noChangeArrowheads="1"/>
          </p:cNvSpPr>
          <p:nvPr/>
        </p:nvSpPr>
        <p:spPr bwMode="auto">
          <a:xfrm>
            <a:off x="6450013" y="41433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58788" name="Rectangle 68"/>
          <p:cNvSpPr>
            <a:spLocks noChangeArrowheads="1"/>
          </p:cNvSpPr>
          <p:nvPr/>
        </p:nvSpPr>
        <p:spPr bwMode="auto">
          <a:xfrm>
            <a:off x="1371600" y="4610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58789" name="Rectangle 69"/>
          <p:cNvSpPr>
            <a:spLocks noChangeArrowheads="1"/>
          </p:cNvSpPr>
          <p:nvPr/>
        </p:nvSpPr>
        <p:spPr bwMode="auto">
          <a:xfrm>
            <a:off x="5154613" y="41433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58790" name="Rectangle 70"/>
          <p:cNvSpPr>
            <a:spLocks noChangeArrowheads="1"/>
          </p:cNvSpPr>
          <p:nvPr/>
        </p:nvSpPr>
        <p:spPr bwMode="auto">
          <a:xfrm>
            <a:off x="1371600" y="3467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93207" name="Rectangle 87"/>
          <p:cNvSpPr>
            <a:spLocks noChangeArrowheads="1"/>
          </p:cNvSpPr>
          <p:nvPr/>
        </p:nvSpPr>
        <p:spPr bwMode="auto">
          <a:xfrm>
            <a:off x="5230813" y="1366838"/>
            <a:ext cx="4333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3208" name="Rectangle 88"/>
          <p:cNvSpPr>
            <a:spLocks noChangeArrowheads="1"/>
          </p:cNvSpPr>
          <p:nvPr/>
        </p:nvSpPr>
        <p:spPr bwMode="auto">
          <a:xfrm>
            <a:off x="5257800" y="24225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3209" name="Rectangle 89"/>
          <p:cNvSpPr>
            <a:spLocks noChangeArrowheads="1"/>
          </p:cNvSpPr>
          <p:nvPr/>
        </p:nvSpPr>
        <p:spPr bwMode="auto">
          <a:xfrm>
            <a:off x="4038600" y="24225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3210" name="Rectangle 90"/>
          <p:cNvSpPr>
            <a:spLocks noChangeArrowheads="1"/>
          </p:cNvSpPr>
          <p:nvPr/>
        </p:nvSpPr>
        <p:spPr bwMode="auto">
          <a:xfrm>
            <a:off x="2514600" y="24225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3211" name="Rectangle 91"/>
          <p:cNvSpPr>
            <a:spLocks noChangeArrowheads="1"/>
          </p:cNvSpPr>
          <p:nvPr/>
        </p:nvSpPr>
        <p:spPr bwMode="auto">
          <a:xfrm>
            <a:off x="52578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3212" name="Rectangle 92"/>
          <p:cNvSpPr>
            <a:spLocks noChangeArrowheads="1"/>
          </p:cNvSpPr>
          <p:nvPr/>
        </p:nvSpPr>
        <p:spPr bwMode="auto">
          <a:xfrm>
            <a:off x="65532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3213" name="Rectangle 93"/>
          <p:cNvSpPr>
            <a:spLocks noChangeArrowheads="1"/>
          </p:cNvSpPr>
          <p:nvPr/>
        </p:nvSpPr>
        <p:spPr bwMode="auto">
          <a:xfrm>
            <a:off x="39624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3214" name="Rectangle 94"/>
          <p:cNvSpPr>
            <a:spLocks noChangeArrowheads="1"/>
          </p:cNvSpPr>
          <p:nvPr/>
        </p:nvSpPr>
        <p:spPr bwMode="auto">
          <a:xfrm>
            <a:off x="3962400" y="4632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158816" name="Oval 96"/>
          <p:cNvSpPr>
            <a:spLocks noChangeArrowheads="1"/>
          </p:cNvSpPr>
          <p:nvPr/>
        </p:nvSpPr>
        <p:spPr bwMode="auto">
          <a:xfrm>
            <a:off x="2286000" y="2209800"/>
            <a:ext cx="2514600" cy="9906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58817" name="Oval 97"/>
          <p:cNvSpPr>
            <a:spLocks noChangeArrowheads="1"/>
          </p:cNvSpPr>
          <p:nvPr/>
        </p:nvSpPr>
        <p:spPr bwMode="auto">
          <a:xfrm>
            <a:off x="4876800" y="3352800"/>
            <a:ext cx="2514600" cy="9906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58818" name="Oval 98"/>
          <p:cNvSpPr>
            <a:spLocks noChangeArrowheads="1"/>
          </p:cNvSpPr>
          <p:nvPr/>
        </p:nvSpPr>
        <p:spPr bwMode="auto">
          <a:xfrm rot="-5400000">
            <a:off x="3009900" y="3924300"/>
            <a:ext cx="2286000" cy="9906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58819" name="Oval 99"/>
          <p:cNvSpPr>
            <a:spLocks noChangeArrowheads="1"/>
          </p:cNvSpPr>
          <p:nvPr/>
        </p:nvSpPr>
        <p:spPr bwMode="auto">
          <a:xfrm rot="-5400000">
            <a:off x="4267200" y="1676400"/>
            <a:ext cx="2362200" cy="9906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158826" name="Object 106"/>
          <p:cNvGraphicFramePr>
            <a:graphicFrameLocks noChangeAspect="1"/>
          </p:cNvGraphicFramePr>
          <p:nvPr/>
        </p:nvGraphicFramePr>
        <p:xfrm>
          <a:off x="2124075" y="6200601"/>
          <a:ext cx="5021263" cy="612775"/>
        </p:xfrm>
        <a:graphic>
          <a:graphicData uri="http://schemas.openxmlformats.org/presentationml/2006/ole">
            <p:oleObj spid="_x0000_s93267" name="公式" r:id="rId4" imgW="3137760" imgH="381240" progId="Equation.3">
              <p:embed/>
            </p:oleObj>
          </a:graphicData>
        </a:graphic>
      </p:graphicFrame>
      <p:sp>
        <p:nvSpPr>
          <p:cNvPr id="36" name="灯片编号占位符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94</a:t>
            </a:fld>
            <a:endParaRPr lang="en-US" altLang="zh-CN"/>
          </a:p>
        </p:txBody>
      </p:sp>
      <p:cxnSp>
        <p:nvCxnSpPr>
          <p:cNvPr id="37" name="直接箭头连接符 36"/>
          <p:cNvCxnSpPr/>
          <p:nvPr/>
        </p:nvCxnSpPr>
        <p:spPr bwMode="auto">
          <a:xfrm flipH="1" flipV="1">
            <a:off x="3173963" y="2924944"/>
            <a:ext cx="101895" cy="331237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直接箭头连接符 38"/>
          <p:cNvCxnSpPr/>
          <p:nvPr/>
        </p:nvCxnSpPr>
        <p:spPr bwMode="auto">
          <a:xfrm flipH="1" flipV="1">
            <a:off x="4182075" y="5301208"/>
            <a:ext cx="245911" cy="86409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直接箭头连接符 40"/>
          <p:cNvCxnSpPr/>
          <p:nvPr/>
        </p:nvCxnSpPr>
        <p:spPr bwMode="auto">
          <a:xfrm flipH="1" flipV="1">
            <a:off x="5580112" y="2924944"/>
            <a:ext cx="72011" cy="331236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箭头连接符 42"/>
          <p:cNvCxnSpPr/>
          <p:nvPr/>
        </p:nvCxnSpPr>
        <p:spPr bwMode="auto">
          <a:xfrm flipV="1">
            <a:off x="6660234" y="4149080"/>
            <a:ext cx="42121" cy="20882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8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8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8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8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8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8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8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816" grpId="0" animBg="1"/>
      <p:bldP spid="158817" grpId="0" animBg="1"/>
      <p:bldP spid="158818" grpId="0" animBg="1"/>
      <p:bldP spid="158819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Rectangle 1028"/>
          <p:cNvSpPr>
            <a:spLocks noChangeArrowheads="1"/>
          </p:cNvSpPr>
          <p:nvPr/>
        </p:nvSpPr>
        <p:spPr bwMode="auto">
          <a:xfrm>
            <a:off x="2133600" y="1066800"/>
            <a:ext cx="5486400" cy="449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99685" name="Rectangle 1029"/>
          <p:cNvSpPr>
            <a:spLocks noChangeArrowheads="1"/>
          </p:cNvSpPr>
          <p:nvPr/>
        </p:nvSpPr>
        <p:spPr bwMode="auto">
          <a:xfrm>
            <a:off x="2514600" y="3038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99686" name="Rectangle 1030"/>
          <p:cNvSpPr>
            <a:spLocks noChangeArrowheads="1"/>
          </p:cNvSpPr>
          <p:nvPr/>
        </p:nvSpPr>
        <p:spPr bwMode="auto">
          <a:xfrm>
            <a:off x="2514600" y="36480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 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99687" name="Rectangle 1031"/>
          <p:cNvSpPr>
            <a:spLocks noChangeArrowheads="1"/>
          </p:cNvSpPr>
          <p:nvPr/>
        </p:nvSpPr>
        <p:spPr bwMode="auto">
          <a:xfrm>
            <a:off x="1258888" y="69215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AB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99688" name="Rectangle 1032"/>
          <p:cNvSpPr>
            <a:spLocks noChangeArrowheads="1"/>
          </p:cNvSpPr>
          <p:nvPr/>
        </p:nvSpPr>
        <p:spPr bwMode="auto">
          <a:xfrm>
            <a:off x="1763713" y="1889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CD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99689" name="Line 1033"/>
          <p:cNvSpPr>
            <a:spLocks noChangeShapeType="1"/>
          </p:cNvSpPr>
          <p:nvPr/>
        </p:nvSpPr>
        <p:spPr bwMode="auto">
          <a:xfrm flipH="1" flipV="1">
            <a:off x="1600200" y="5334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9690" name="Line 1034"/>
          <p:cNvSpPr>
            <a:spLocks noChangeShapeType="1"/>
          </p:cNvSpPr>
          <p:nvPr/>
        </p:nvSpPr>
        <p:spPr bwMode="auto">
          <a:xfrm>
            <a:off x="4876800" y="1066800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9691" name="Line 1035"/>
          <p:cNvSpPr>
            <a:spLocks noChangeShapeType="1"/>
          </p:cNvSpPr>
          <p:nvPr/>
        </p:nvSpPr>
        <p:spPr bwMode="auto">
          <a:xfrm>
            <a:off x="2133600" y="32766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9692" name="Line 1036"/>
          <p:cNvSpPr>
            <a:spLocks noChangeShapeType="1"/>
          </p:cNvSpPr>
          <p:nvPr/>
        </p:nvSpPr>
        <p:spPr bwMode="auto">
          <a:xfrm>
            <a:off x="3505200" y="1066800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9693" name="Line 1037"/>
          <p:cNvSpPr>
            <a:spLocks noChangeShapeType="1"/>
          </p:cNvSpPr>
          <p:nvPr/>
        </p:nvSpPr>
        <p:spPr bwMode="auto">
          <a:xfrm>
            <a:off x="6172200" y="1066800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9694" name="Line 1038"/>
          <p:cNvSpPr>
            <a:spLocks noChangeShapeType="1"/>
          </p:cNvSpPr>
          <p:nvPr/>
        </p:nvSpPr>
        <p:spPr bwMode="auto">
          <a:xfrm>
            <a:off x="2133600" y="22098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9695" name="Line 1039"/>
          <p:cNvSpPr>
            <a:spLocks noChangeShapeType="1"/>
          </p:cNvSpPr>
          <p:nvPr/>
        </p:nvSpPr>
        <p:spPr bwMode="auto">
          <a:xfrm>
            <a:off x="2133600" y="43434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9696" name="Rectangle 1040"/>
          <p:cNvSpPr>
            <a:spLocks noChangeArrowheads="1"/>
          </p:cNvSpPr>
          <p:nvPr/>
        </p:nvSpPr>
        <p:spPr bwMode="auto">
          <a:xfrm>
            <a:off x="2438400" y="419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99697" name="Rectangle 1041"/>
          <p:cNvSpPr>
            <a:spLocks noChangeArrowheads="1"/>
          </p:cNvSpPr>
          <p:nvPr/>
        </p:nvSpPr>
        <p:spPr bwMode="auto">
          <a:xfrm>
            <a:off x="3810000" y="419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99698" name="Rectangle 1042"/>
          <p:cNvSpPr>
            <a:spLocks noChangeArrowheads="1"/>
          </p:cNvSpPr>
          <p:nvPr/>
        </p:nvSpPr>
        <p:spPr bwMode="auto">
          <a:xfrm>
            <a:off x="1371600" y="13335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99699" name="Rectangle 1043"/>
          <p:cNvSpPr>
            <a:spLocks noChangeArrowheads="1"/>
          </p:cNvSpPr>
          <p:nvPr/>
        </p:nvSpPr>
        <p:spPr bwMode="auto">
          <a:xfrm>
            <a:off x="1371600" y="24003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99700" name="Rectangle 1044"/>
          <p:cNvSpPr>
            <a:spLocks noChangeArrowheads="1"/>
          </p:cNvSpPr>
          <p:nvPr/>
        </p:nvSpPr>
        <p:spPr bwMode="auto">
          <a:xfrm>
            <a:off x="6477000" y="419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99701" name="Rectangle 1045"/>
          <p:cNvSpPr>
            <a:spLocks noChangeArrowheads="1"/>
          </p:cNvSpPr>
          <p:nvPr/>
        </p:nvSpPr>
        <p:spPr bwMode="auto">
          <a:xfrm>
            <a:off x="1371600" y="4610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99702" name="Rectangle 1046"/>
          <p:cNvSpPr>
            <a:spLocks noChangeArrowheads="1"/>
          </p:cNvSpPr>
          <p:nvPr/>
        </p:nvSpPr>
        <p:spPr bwMode="auto">
          <a:xfrm>
            <a:off x="5181600" y="419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99703" name="Rectangle 1047"/>
          <p:cNvSpPr>
            <a:spLocks noChangeArrowheads="1"/>
          </p:cNvSpPr>
          <p:nvPr/>
        </p:nvSpPr>
        <p:spPr bwMode="auto">
          <a:xfrm>
            <a:off x="1371600" y="3467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94230" name="Rectangle 1048"/>
          <p:cNvSpPr>
            <a:spLocks noChangeArrowheads="1"/>
          </p:cNvSpPr>
          <p:nvPr/>
        </p:nvSpPr>
        <p:spPr bwMode="auto">
          <a:xfrm>
            <a:off x="2514600" y="1295400"/>
            <a:ext cx="433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4231" name="Rectangle 1049"/>
          <p:cNvSpPr>
            <a:spLocks noChangeArrowheads="1"/>
          </p:cNvSpPr>
          <p:nvPr/>
        </p:nvSpPr>
        <p:spPr bwMode="auto">
          <a:xfrm>
            <a:off x="5257800" y="24225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4232" name="Rectangle 1050"/>
          <p:cNvSpPr>
            <a:spLocks noChangeArrowheads="1"/>
          </p:cNvSpPr>
          <p:nvPr/>
        </p:nvSpPr>
        <p:spPr bwMode="auto">
          <a:xfrm>
            <a:off x="4038600" y="24225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4233" name="Rectangle 1051"/>
          <p:cNvSpPr>
            <a:spLocks noChangeArrowheads="1"/>
          </p:cNvSpPr>
          <p:nvPr/>
        </p:nvSpPr>
        <p:spPr bwMode="auto">
          <a:xfrm>
            <a:off x="2514600" y="24225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4234" name="Rectangle 1052"/>
          <p:cNvSpPr>
            <a:spLocks noChangeArrowheads="1"/>
          </p:cNvSpPr>
          <p:nvPr/>
        </p:nvSpPr>
        <p:spPr bwMode="auto">
          <a:xfrm>
            <a:off x="52578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4235" name="Rectangle 1053"/>
          <p:cNvSpPr>
            <a:spLocks noChangeArrowheads="1"/>
          </p:cNvSpPr>
          <p:nvPr/>
        </p:nvSpPr>
        <p:spPr bwMode="auto">
          <a:xfrm>
            <a:off x="25146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4236" name="Rectangle 1054"/>
          <p:cNvSpPr>
            <a:spLocks noChangeArrowheads="1"/>
          </p:cNvSpPr>
          <p:nvPr/>
        </p:nvSpPr>
        <p:spPr bwMode="auto">
          <a:xfrm>
            <a:off x="39624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4237" name="Rectangle 1055"/>
          <p:cNvSpPr>
            <a:spLocks noChangeArrowheads="1"/>
          </p:cNvSpPr>
          <p:nvPr/>
        </p:nvSpPr>
        <p:spPr bwMode="auto">
          <a:xfrm>
            <a:off x="2514600" y="45561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199712" name="Rectangle 1056"/>
          <p:cNvSpPr>
            <a:spLocks noChangeArrowheads="1"/>
          </p:cNvSpPr>
          <p:nvPr/>
        </p:nvSpPr>
        <p:spPr bwMode="auto">
          <a:xfrm>
            <a:off x="1116013" y="0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F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9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99714" name="Oval 1058"/>
          <p:cNvSpPr>
            <a:spLocks noChangeArrowheads="1"/>
          </p:cNvSpPr>
          <p:nvPr/>
        </p:nvSpPr>
        <p:spPr bwMode="auto">
          <a:xfrm>
            <a:off x="2209800" y="1066800"/>
            <a:ext cx="1219200" cy="44196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99715" name="Oval 1059"/>
          <p:cNvSpPr>
            <a:spLocks noChangeArrowheads="1"/>
          </p:cNvSpPr>
          <p:nvPr/>
        </p:nvSpPr>
        <p:spPr bwMode="auto">
          <a:xfrm>
            <a:off x="3657600" y="2286000"/>
            <a:ext cx="2438400" cy="19812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199721" name="Object 1065"/>
          <p:cNvGraphicFramePr>
            <a:graphicFrameLocks noChangeAspect="1"/>
          </p:cNvGraphicFramePr>
          <p:nvPr/>
        </p:nvGraphicFramePr>
        <p:xfrm>
          <a:off x="3090863" y="6200601"/>
          <a:ext cx="2543175" cy="612775"/>
        </p:xfrm>
        <a:graphic>
          <a:graphicData uri="http://schemas.openxmlformats.org/presentationml/2006/ole">
            <p:oleObj spid="_x0000_s94289" name="公式" r:id="rId4" imgW="1575000" imgH="381240" progId="Equation.3">
              <p:embed/>
            </p:oleObj>
          </a:graphicData>
        </a:graphic>
      </p:graphicFrame>
      <p:sp>
        <p:nvSpPr>
          <p:cNvPr id="34" name="灯片编号占位符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95</a:t>
            </a:fld>
            <a:endParaRPr lang="en-US" altLang="zh-CN"/>
          </a:p>
        </p:txBody>
      </p:sp>
      <p:cxnSp>
        <p:nvCxnSpPr>
          <p:cNvPr id="35" name="直接箭头连接符 34"/>
          <p:cNvCxnSpPr/>
          <p:nvPr/>
        </p:nvCxnSpPr>
        <p:spPr bwMode="auto">
          <a:xfrm flipH="1" flipV="1">
            <a:off x="2957939" y="5157192"/>
            <a:ext cx="1326031" cy="10801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直接箭头连接符 36"/>
          <p:cNvCxnSpPr/>
          <p:nvPr/>
        </p:nvCxnSpPr>
        <p:spPr bwMode="auto">
          <a:xfrm flipH="1" flipV="1">
            <a:off x="5076058" y="3933056"/>
            <a:ext cx="216023" cy="229898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714" grpId="0" animBg="1"/>
      <p:bldP spid="199715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83" name="Rectangle 39"/>
          <p:cNvSpPr>
            <a:spLocks noChangeArrowheads="1"/>
          </p:cNvSpPr>
          <p:nvPr/>
        </p:nvSpPr>
        <p:spPr bwMode="auto">
          <a:xfrm>
            <a:off x="2133600" y="1039813"/>
            <a:ext cx="5486400" cy="449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59784" name="Rectangle 40"/>
          <p:cNvSpPr>
            <a:spLocks noChangeArrowheads="1"/>
          </p:cNvSpPr>
          <p:nvPr/>
        </p:nvSpPr>
        <p:spPr bwMode="auto">
          <a:xfrm>
            <a:off x="2514600" y="301148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59785" name="Rectangle 41"/>
          <p:cNvSpPr>
            <a:spLocks noChangeArrowheads="1"/>
          </p:cNvSpPr>
          <p:nvPr/>
        </p:nvSpPr>
        <p:spPr bwMode="auto">
          <a:xfrm>
            <a:off x="2514600" y="362108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 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59786" name="Rectangle 42"/>
          <p:cNvSpPr>
            <a:spLocks noChangeArrowheads="1"/>
          </p:cNvSpPr>
          <p:nvPr/>
        </p:nvSpPr>
        <p:spPr bwMode="auto">
          <a:xfrm>
            <a:off x="1258888" y="73818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AB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59787" name="Rectangle 43"/>
          <p:cNvSpPr>
            <a:spLocks noChangeArrowheads="1"/>
          </p:cNvSpPr>
          <p:nvPr/>
        </p:nvSpPr>
        <p:spPr bwMode="auto">
          <a:xfrm>
            <a:off x="1763713" y="1619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CD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59788" name="Line 44"/>
          <p:cNvSpPr>
            <a:spLocks noChangeShapeType="1"/>
          </p:cNvSpPr>
          <p:nvPr/>
        </p:nvSpPr>
        <p:spPr bwMode="auto">
          <a:xfrm flipH="1" flipV="1">
            <a:off x="1600200" y="506413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9789" name="Line 45"/>
          <p:cNvSpPr>
            <a:spLocks noChangeShapeType="1"/>
          </p:cNvSpPr>
          <p:nvPr/>
        </p:nvSpPr>
        <p:spPr bwMode="auto">
          <a:xfrm>
            <a:off x="4876800" y="1039813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9790" name="Line 46"/>
          <p:cNvSpPr>
            <a:spLocks noChangeShapeType="1"/>
          </p:cNvSpPr>
          <p:nvPr/>
        </p:nvSpPr>
        <p:spPr bwMode="auto">
          <a:xfrm>
            <a:off x="2133600" y="3249613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9791" name="Line 47"/>
          <p:cNvSpPr>
            <a:spLocks noChangeShapeType="1"/>
          </p:cNvSpPr>
          <p:nvPr/>
        </p:nvSpPr>
        <p:spPr bwMode="auto">
          <a:xfrm>
            <a:off x="3505200" y="1039813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9792" name="Line 48"/>
          <p:cNvSpPr>
            <a:spLocks noChangeShapeType="1"/>
          </p:cNvSpPr>
          <p:nvPr/>
        </p:nvSpPr>
        <p:spPr bwMode="auto">
          <a:xfrm>
            <a:off x="6172200" y="1039813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9793" name="Line 49"/>
          <p:cNvSpPr>
            <a:spLocks noChangeShapeType="1"/>
          </p:cNvSpPr>
          <p:nvPr/>
        </p:nvSpPr>
        <p:spPr bwMode="auto">
          <a:xfrm>
            <a:off x="2133600" y="2182813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9794" name="Line 50"/>
          <p:cNvSpPr>
            <a:spLocks noChangeShapeType="1"/>
          </p:cNvSpPr>
          <p:nvPr/>
        </p:nvSpPr>
        <p:spPr bwMode="auto">
          <a:xfrm>
            <a:off x="2133600" y="4316413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9795" name="Rectangle 51"/>
          <p:cNvSpPr>
            <a:spLocks noChangeArrowheads="1"/>
          </p:cNvSpPr>
          <p:nvPr/>
        </p:nvSpPr>
        <p:spPr bwMode="auto">
          <a:xfrm>
            <a:off x="2438400" y="3921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59796" name="Rectangle 52"/>
          <p:cNvSpPr>
            <a:spLocks noChangeArrowheads="1"/>
          </p:cNvSpPr>
          <p:nvPr/>
        </p:nvSpPr>
        <p:spPr bwMode="auto">
          <a:xfrm>
            <a:off x="3810000" y="3921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59797" name="Rectangle 53"/>
          <p:cNvSpPr>
            <a:spLocks noChangeArrowheads="1"/>
          </p:cNvSpPr>
          <p:nvPr/>
        </p:nvSpPr>
        <p:spPr bwMode="auto">
          <a:xfrm>
            <a:off x="1371600" y="13065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59798" name="Rectangle 54"/>
          <p:cNvSpPr>
            <a:spLocks noChangeArrowheads="1"/>
          </p:cNvSpPr>
          <p:nvPr/>
        </p:nvSpPr>
        <p:spPr bwMode="auto">
          <a:xfrm>
            <a:off x="1371600" y="23733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59799" name="Rectangle 55"/>
          <p:cNvSpPr>
            <a:spLocks noChangeArrowheads="1"/>
          </p:cNvSpPr>
          <p:nvPr/>
        </p:nvSpPr>
        <p:spPr bwMode="auto">
          <a:xfrm>
            <a:off x="6477000" y="3921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59800" name="Rectangle 56"/>
          <p:cNvSpPr>
            <a:spLocks noChangeArrowheads="1"/>
          </p:cNvSpPr>
          <p:nvPr/>
        </p:nvSpPr>
        <p:spPr bwMode="auto">
          <a:xfrm>
            <a:off x="1371600" y="45831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59801" name="Rectangle 57"/>
          <p:cNvSpPr>
            <a:spLocks noChangeArrowheads="1"/>
          </p:cNvSpPr>
          <p:nvPr/>
        </p:nvSpPr>
        <p:spPr bwMode="auto">
          <a:xfrm>
            <a:off x="5181600" y="3921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59802" name="Rectangle 58"/>
          <p:cNvSpPr>
            <a:spLocks noChangeArrowheads="1"/>
          </p:cNvSpPr>
          <p:nvPr/>
        </p:nvSpPr>
        <p:spPr bwMode="auto">
          <a:xfrm>
            <a:off x="1371600" y="34401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95254" name="Rectangle 59"/>
          <p:cNvSpPr>
            <a:spLocks noChangeArrowheads="1"/>
          </p:cNvSpPr>
          <p:nvPr/>
        </p:nvSpPr>
        <p:spPr bwMode="auto">
          <a:xfrm>
            <a:off x="2514600" y="1268413"/>
            <a:ext cx="433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5255" name="Rectangle 60"/>
          <p:cNvSpPr>
            <a:spLocks noChangeArrowheads="1"/>
          </p:cNvSpPr>
          <p:nvPr/>
        </p:nvSpPr>
        <p:spPr bwMode="auto">
          <a:xfrm>
            <a:off x="5257800" y="2395538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5256" name="Rectangle 61"/>
          <p:cNvSpPr>
            <a:spLocks noChangeArrowheads="1"/>
          </p:cNvSpPr>
          <p:nvPr/>
        </p:nvSpPr>
        <p:spPr bwMode="auto">
          <a:xfrm>
            <a:off x="4038600" y="2395538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5257" name="Rectangle 62"/>
          <p:cNvSpPr>
            <a:spLocks noChangeArrowheads="1"/>
          </p:cNvSpPr>
          <p:nvPr/>
        </p:nvSpPr>
        <p:spPr bwMode="auto">
          <a:xfrm>
            <a:off x="6629400" y="1328738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5258" name="Rectangle 63"/>
          <p:cNvSpPr>
            <a:spLocks noChangeArrowheads="1"/>
          </p:cNvSpPr>
          <p:nvPr/>
        </p:nvSpPr>
        <p:spPr bwMode="auto">
          <a:xfrm>
            <a:off x="5257800" y="3462338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5259" name="Rectangle 64"/>
          <p:cNvSpPr>
            <a:spLocks noChangeArrowheads="1"/>
          </p:cNvSpPr>
          <p:nvPr/>
        </p:nvSpPr>
        <p:spPr bwMode="auto">
          <a:xfrm>
            <a:off x="6629400" y="4605338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5260" name="Rectangle 65"/>
          <p:cNvSpPr>
            <a:spLocks noChangeArrowheads="1"/>
          </p:cNvSpPr>
          <p:nvPr/>
        </p:nvSpPr>
        <p:spPr bwMode="auto">
          <a:xfrm>
            <a:off x="3962400" y="3462338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5261" name="Rectangle 66"/>
          <p:cNvSpPr>
            <a:spLocks noChangeArrowheads="1"/>
          </p:cNvSpPr>
          <p:nvPr/>
        </p:nvSpPr>
        <p:spPr bwMode="auto">
          <a:xfrm>
            <a:off x="2514600" y="4529138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159811" name="Rectangle 67"/>
          <p:cNvSpPr>
            <a:spLocks noChangeArrowheads="1"/>
          </p:cNvSpPr>
          <p:nvPr/>
        </p:nvSpPr>
        <p:spPr bwMode="auto">
          <a:xfrm>
            <a:off x="900113" y="-26988"/>
            <a:ext cx="717550" cy="6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F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59815" name="Oval 71"/>
          <p:cNvSpPr>
            <a:spLocks noChangeArrowheads="1"/>
          </p:cNvSpPr>
          <p:nvPr/>
        </p:nvSpPr>
        <p:spPr bwMode="auto">
          <a:xfrm>
            <a:off x="3581400" y="2182813"/>
            <a:ext cx="2590800" cy="21336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159820" name="Group 76"/>
          <p:cNvGrpSpPr>
            <a:grpSpLocks/>
          </p:cNvGrpSpPr>
          <p:nvPr/>
        </p:nvGrpSpPr>
        <p:grpSpPr bwMode="auto">
          <a:xfrm>
            <a:off x="1828800" y="811213"/>
            <a:ext cx="6029325" cy="4953000"/>
            <a:chOff x="1152" y="528"/>
            <a:chExt cx="3798" cy="3120"/>
          </a:xfrm>
        </p:grpSpPr>
        <p:sp>
          <p:nvSpPr>
            <p:cNvPr id="159816" name="Arc 72"/>
            <p:cNvSpPr>
              <a:spLocks/>
            </p:cNvSpPr>
            <p:nvPr/>
          </p:nvSpPr>
          <p:spPr bwMode="auto">
            <a:xfrm>
              <a:off x="1152" y="2784"/>
              <a:ext cx="960" cy="863"/>
            </a:xfrm>
            <a:custGeom>
              <a:avLst/>
              <a:gdLst>
                <a:gd name="G0" fmla="+- 20378 0 0"/>
                <a:gd name="G1" fmla="+- 21600 0 0"/>
                <a:gd name="G2" fmla="+- 21600 0 0"/>
                <a:gd name="T0" fmla="*/ 0 w 41978"/>
                <a:gd name="T1" fmla="*/ 14438 h 43018"/>
                <a:gd name="T2" fmla="*/ 23178 w 41978"/>
                <a:gd name="T3" fmla="*/ 43018 h 43018"/>
                <a:gd name="T4" fmla="*/ 20378 w 41978"/>
                <a:gd name="T5" fmla="*/ 21600 h 43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978" h="43018" fill="none" extrusionOk="0">
                  <a:moveTo>
                    <a:pt x="-1" y="14437"/>
                  </a:moveTo>
                  <a:cubicBezTo>
                    <a:pt x="3039" y="5788"/>
                    <a:pt x="11209" y="-1"/>
                    <a:pt x="20378" y="0"/>
                  </a:cubicBezTo>
                  <a:cubicBezTo>
                    <a:pt x="32307" y="0"/>
                    <a:pt x="41978" y="9670"/>
                    <a:pt x="41978" y="21600"/>
                  </a:cubicBezTo>
                  <a:cubicBezTo>
                    <a:pt x="41978" y="32446"/>
                    <a:pt x="33933" y="41611"/>
                    <a:pt x="23177" y="43017"/>
                  </a:cubicBezTo>
                </a:path>
                <a:path w="41978" h="43018" stroke="0" extrusionOk="0">
                  <a:moveTo>
                    <a:pt x="-1" y="14437"/>
                  </a:moveTo>
                  <a:cubicBezTo>
                    <a:pt x="3039" y="5788"/>
                    <a:pt x="11209" y="-1"/>
                    <a:pt x="20378" y="0"/>
                  </a:cubicBezTo>
                  <a:cubicBezTo>
                    <a:pt x="32307" y="0"/>
                    <a:pt x="41978" y="9670"/>
                    <a:pt x="41978" y="21600"/>
                  </a:cubicBezTo>
                  <a:cubicBezTo>
                    <a:pt x="41978" y="32446"/>
                    <a:pt x="33933" y="41611"/>
                    <a:pt x="23177" y="43017"/>
                  </a:cubicBezTo>
                  <a:lnTo>
                    <a:pt x="20378" y="21600"/>
                  </a:lnTo>
                  <a:close/>
                </a:path>
              </a:pathLst>
            </a:cu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9817" name="Arc 73"/>
            <p:cNvSpPr>
              <a:spLocks/>
            </p:cNvSpPr>
            <p:nvPr/>
          </p:nvSpPr>
          <p:spPr bwMode="auto">
            <a:xfrm flipH="1">
              <a:off x="3984" y="528"/>
              <a:ext cx="966" cy="867"/>
            </a:xfrm>
            <a:custGeom>
              <a:avLst/>
              <a:gdLst>
                <a:gd name="G0" fmla="+- 20626 0 0"/>
                <a:gd name="G1" fmla="+- 21600 0 0"/>
                <a:gd name="G2" fmla="+- 21600 0 0"/>
                <a:gd name="T0" fmla="*/ 14913 w 42226"/>
                <a:gd name="T1" fmla="*/ 769 h 43200"/>
                <a:gd name="T2" fmla="*/ 0 w 42226"/>
                <a:gd name="T3" fmla="*/ 28013 h 43200"/>
                <a:gd name="T4" fmla="*/ 20626 w 4222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226" h="43200" fill="none" extrusionOk="0">
                  <a:moveTo>
                    <a:pt x="14913" y="769"/>
                  </a:moveTo>
                  <a:cubicBezTo>
                    <a:pt x="16774" y="258"/>
                    <a:pt x="18695" y="-1"/>
                    <a:pt x="20626" y="0"/>
                  </a:cubicBezTo>
                  <a:cubicBezTo>
                    <a:pt x="32555" y="0"/>
                    <a:pt x="42226" y="9670"/>
                    <a:pt x="42226" y="21600"/>
                  </a:cubicBezTo>
                  <a:cubicBezTo>
                    <a:pt x="42226" y="33529"/>
                    <a:pt x="32555" y="43200"/>
                    <a:pt x="20626" y="43200"/>
                  </a:cubicBezTo>
                  <a:cubicBezTo>
                    <a:pt x="11166" y="43200"/>
                    <a:pt x="2808" y="37045"/>
                    <a:pt x="-1" y="28013"/>
                  </a:cubicBezTo>
                </a:path>
                <a:path w="42226" h="43200" stroke="0" extrusionOk="0">
                  <a:moveTo>
                    <a:pt x="14913" y="769"/>
                  </a:moveTo>
                  <a:cubicBezTo>
                    <a:pt x="16774" y="258"/>
                    <a:pt x="18695" y="-1"/>
                    <a:pt x="20626" y="0"/>
                  </a:cubicBezTo>
                  <a:cubicBezTo>
                    <a:pt x="32555" y="0"/>
                    <a:pt x="42226" y="9670"/>
                    <a:pt x="42226" y="21600"/>
                  </a:cubicBezTo>
                  <a:cubicBezTo>
                    <a:pt x="42226" y="33529"/>
                    <a:pt x="32555" y="43200"/>
                    <a:pt x="20626" y="43200"/>
                  </a:cubicBezTo>
                  <a:cubicBezTo>
                    <a:pt x="11166" y="43200"/>
                    <a:pt x="2808" y="37045"/>
                    <a:pt x="-1" y="28013"/>
                  </a:cubicBezTo>
                  <a:lnTo>
                    <a:pt x="20626" y="21600"/>
                  </a:lnTo>
                  <a:close/>
                </a:path>
              </a:pathLst>
            </a:cu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9818" name="Arc 74"/>
            <p:cNvSpPr>
              <a:spLocks/>
            </p:cNvSpPr>
            <p:nvPr/>
          </p:nvSpPr>
          <p:spPr bwMode="auto">
            <a:xfrm>
              <a:off x="3909" y="2689"/>
              <a:ext cx="1035" cy="95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3604 w 42833"/>
                <a:gd name="T1" fmla="*/ 43107 h 43200"/>
                <a:gd name="T2" fmla="*/ 42833 w 42833"/>
                <a:gd name="T3" fmla="*/ 17634 h 43200"/>
                <a:gd name="T4" fmla="*/ 21600 w 42833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833" h="43200" fill="none" extrusionOk="0">
                  <a:moveTo>
                    <a:pt x="23603" y="43106"/>
                  </a:moveTo>
                  <a:cubicBezTo>
                    <a:pt x="22937" y="43168"/>
                    <a:pt x="2226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1999" y="-1"/>
                    <a:pt x="40923" y="7410"/>
                    <a:pt x="42832" y="17634"/>
                  </a:cubicBezTo>
                </a:path>
                <a:path w="42833" h="43200" stroke="0" extrusionOk="0">
                  <a:moveTo>
                    <a:pt x="23603" y="43106"/>
                  </a:moveTo>
                  <a:cubicBezTo>
                    <a:pt x="22937" y="43168"/>
                    <a:pt x="2226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1999" y="-1"/>
                    <a:pt x="40923" y="7410"/>
                    <a:pt x="42832" y="1763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9819" name="Arc 75"/>
            <p:cNvSpPr>
              <a:spLocks/>
            </p:cNvSpPr>
            <p:nvPr/>
          </p:nvSpPr>
          <p:spPr bwMode="auto">
            <a:xfrm>
              <a:off x="1152" y="528"/>
              <a:ext cx="1009" cy="916"/>
            </a:xfrm>
            <a:custGeom>
              <a:avLst/>
              <a:gdLst>
                <a:gd name="G0" fmla="+- 17393 0 0"/>
                <a:gd name="G1" fmla="+- 21600 0 0"/>
                <a:gd name="G2" fmla="+- 21600 0 0"/>
                <a:gd name="T0" fmla="*/ 15066 w 38993"/>
                <a:gd name="T1" fmla="*/ 126 h 43200"/>
                <a:gd name="T2" fmla="*/ 0 w 38993"/>
                <a:gd name="T3" fmla="*/ 34409 h 43200"/>
                <a:gd name="T4" fmla="*/ 17393 w 38993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993" h="43200" fill="none" extrusionOk="0">
                  <a:moveTo>
                    <a:pt x="15065" y="125"/>
                  </a:moveTo>
                  <a:cubicBezTo>
                    <a:pt x="15838" y="41"/>
                    <a:pt x="16615" y="-1"/>
                    <a:pt x="17393" y="0"/>
                  </a:cubicBezTo>
                  <a:cubicBezTo>
                    <a:pt x="29322" y="0"/>
                    <a:pt x="38993" y="9670"/>
                    <a:pt x="38993" y="21600"/>
                  </a:cubicBezTo>
                  <a:cubicBezTo>
                    <a:pt x="38993" y="33529"/>
                    <a:pt x="29322" y="43200"/>
                    <a:pt x="17393" y="43200"/>
                  </a:cubicBezTo>
                  <a:cubicBezTo>
                    <a:pt x="10527" y="43200"/>
                    <a:pt x="4071" y="39936"/>
                    <a:pt x="0" y="34408"/>
                  </a:cubicBezTo>
                </a:path>
                <a:path w="38993" h="43200" stroke="0" extrusionOk="0">
                  <a:moveTo>
                    <a:pt x="15065" y="125"/>
                  </a:moveTo>
                  <a:cubicBezTo>
                    <a:pt x="15838" y="41"/>
                    <a:pt x="16615" y="-1"/>
                    <a:pt x="17393" y="0"/>
                  </a:cubicBezTo>
                  <a:cubicBezTo>
                    <a:pt x="29322" y="0"/>
                    <a:pt x="38993" y="9670"/>
                    <a:pt x="38993" y="21600"/>
                  </a:cubicBezTo>
                  <a:cubicBezTo>
                    <a:pt x="38993" y="33529"/>
                    <a:pt x="29322" y="43200"/>
                    <a:pt x="17393" y="43200"/>
                  </a:cubicBezTo>
                  <a:cubicBezTo>
                    <a:pt x="10527" y="43200"/>
                    <a:pt x="4071" y="39936"/>
                    <a:pt x="0" y="34408"/>
                  </a:cubicBezTo>
                  <a:lnTo>
                    <a:pt x="17393" y="21600"/>
                  </a:lnTo>
                  <a:close/>
                </a:path>
              </a:pathLst>
            </a:cu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aphicFrame>
        <p:nvGraphicFramePr>
          <p:cNvPr id="159823" name="Object 79"/>
          <p:cNvGraphicFramePr>
            <a:graphicFrameLocks noChangeAspect="1"/>
          </p:cNvGraphicFramePr>
          <p:nvPr/>
        </p:nvGraphicFramePr>
        <p:xfrm>
          <a:off x="3179763" y="6200601"/>
          <a:ext cx="2606675" cy="612775"/>
        </p:xfrm>
        <a:graphic>
          <a:graphicData uri="http://schemas.openxmlformats.org/presentationml/2006/ole">
            <p:oleObj spid="_x0000_s95317" name="公式" r:id="rId4" imgW="1613160" imgH="381240" progId="Equation.3">
              <p:embed/>
            </p:oleObj>
          </a:graphicData>
        </a:graphic>
      </p:graphicFrame>
      <p:sp>
        <p:nvSpPr>
          <p:cNvPr id="38" name="灯片编号占位符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96</a:t>
            </a:fld>
            <a:endParaRPr lang="en-US" altLang="zh-CN"/>
          </a:p>
        </p:txBody>
      </p:sp>
      <p:cxnSp>
        <p:nvCxnSpPr>
          <p:cNvPr id="39" name="直接箭头连接符 38"/>
          <p:cNvCxnSpPr/>
          <p:nvPr/>
        </p:nvCxnSpPr>
        <p:spPr bwMode="auto">
          <a:xfrm flipH="1" flipV="1">
            <a:off x="2915816" y="5157192"/>
            <a:ext cx="1512169" cy="107485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直接箭头连接符 40"/>
          <p:cNvCxnSpPr/>
          <p:nvPr/>
        </p:nvCxnSpPr>
        <p:spPr bwMode="auto">
          <a:xfrm flipH="1" flipV="1">
            <a:off x="5148066" y="3861048"/>
            <a:ext cx="216023" cy="237099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9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9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9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9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815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11" name="Rectangle 43"/>
          <p:cNvSpPr>
            <a:spLocks noChangeArrowheads="1"/>
          </p:cNvSpPr>
          <p:nvPr/>
        </p:nvSpPr>
        <p:spPr bwMode="auto">
          <a:xfrm>
            <a:off x="2133600" y="1066800"/>
            <a:ext cx="5486400" cy="449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0812" name="Rectangle 44"/>
          <p:cNvSpPr>
            <a:spLocks noChangeArrowheads="1"/>
          </p:cNvSpPr>
          <p:nvPr/>
        </p:nvSpPr>
        <p:spPr bwMode="auto">
          <a:xfrm>
            <a:off x="2514600" y="3038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0813" name="Rectangle 45"/>
          <p:cNvSpPr>
            <a:spLocks noChangeArrowheads="1"/>
          </p:cNvSpPr>
          <p:nvPr/>
        </p:nvSpPr>
        <p:spPr bwMode="auto">
          <a:xfrm>
            <a:off x="2514600" y="36480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 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0814" name="Rectangle 46"/>
          <p:cNvSpPr>
            <a:spLocks noChangeArrowheads="1"/>
          </p:cNvSpPr>
          <p:nvPr/>
        </p:nvSpPr>
        <p:spPr bwMode="auto">
          <a:xfrm>
            <a:off x="1258888" y="69215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AB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0815" name="Rectangle 47"/>
          <p:cNvSpPr>
            <a:spLocks noChangeArrowheads="1"/>
          </p:cNvSpPr>
          <p:nvPr/>
        </p:nvSpPr>
        <p:spPr bwMode="auto">
          <a:xfrm>
            <a:off x="1763713" y="26035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CD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0816" name="Line 48"/>
          <p:cNvSpPr>
            <a:spLocks noChangeShapeType="1"/>
          </p:cNvSpPr>
          <p:nvPr/>
        </p:nvSpPr>
        <p:spPr bwMode="auto">
          <a:xfrm flipH="1" flipV="1">
            <a:off x="1600200" y="5334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0817" name="Line 49"/>
          <p:cNvSpPr>
            <a:spLocks noChangeShapeType="1"/>
          </p:cNvSpPr>
          <p:nvPr/>
        </p:nvSpPr>
        <p:spPr bwMode="auto">
          <a:xfrm>
            <a:off x="4876800" y="1066800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0818" name="Line 50"/>
          <p:cNvSpPr>
            <a:spLocks noChangeShapeType="1"/>
          </p:cNvSpPr>
          <p:nvPr/>
        </p:nvSpPr>
        <p:spPr bwMode="auto">
          <a:xfrm>
            <a:off x="2133600" y="32766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0819" name="Line 51"/>
          <p:cNvSpPr>
            <a:spLocks noChangeShapeType="1"/>
          </p:cNvSpPr>
          <p:nvPr/>
        </p:nvSpPr>
        <p:spPr bwMode="auto">
          <a:xfrm>
            <a:off x="3505200" y="1066800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0820" name="Line 52"/>
          <p:cNvSpPr>
            <a:spLocks noChangeShapeType="1"/>
          </p:cNvSpPr>
          <p:nvPr/>
        </p:nvSpPr>
        <p:spPr bwMode="auto">
          <a:xfrm>
            <a:off x="6172200" y="1066800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0821" name="Line 53"/>
          <p:cNvSpPr>
            <a:spLocks noChangeShapeType="1"/>
          </p:cNvSpPr>
          <p:nvPr/>
        </p:nvSpPr>
        <p:spPr bwMode="auto">
          <a:xfrm>
            <a:off x="2133600" y="22098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0822" name="Line 54"/>
          <p:cNvSpPr>
            <a:spLocks noChangeShapeType="1"/>
          </p:cNvSpPr>
          <p:nvPr/>
        </p:nvSpPr>
        <p:spPr bwMode="auto">
          <a:xfrm>
            <a:off x="2133600" y="43434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0823" name="Rectangle 55"/>
          <p:cNvSpPr>
            <a:spLocks noChangeArrowheads="1"/>
          </p:cNvSpPr>
          <p:nvPr/>
        </p:nvSpPr>
        <p:spPr bwMode="auto">
          <a:xfrm>
            <a:off x="2438400" y="419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0824" name="Rectangle 56"/>
          <p:cNvSpPr>
            <a:spLocks noChangeArrowheads="1"/>
          </p:cNvSpPr>
          <p:nvPr/>
        </p:nvSpPr>
        <p:spPr bwMode="auto">
          <a:xfrm>
            <a:off x="3810000" y="419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0825" name="Rectangle 57"/>
          <p:cNvSpPr>
            <a:spLocks noChangeArrowheads="1"/>
          </p:cNvSpPr>
          <p:nvPr/>
        </p:nvSpPr>
        <p:spPr bwMode="auto">
          <a:xfrm>
            <a:off x="1371600" y="13335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0826" name="Rectangle 58"/>
          <p:cNvSpPr>
            <a:spLocks noChangeArrowheads="1"/>
          </p:cNvSpPr>
          <p:nvPr/>
        </p:nvSpPr>
        <p:spPr bwMode="auto">
          <a:xfrm>
            <a:off x="1371600" y="24003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0827" name="Rectangle 59"/>
          <p:cNvSpPr>
            <a:spLocks noChangeArrowheads="1"/>
          </p:cNvSpPr>
          <p:nvPr/>
        </p:nvSpPr>
        <p:spPr bwMode="auto">
          <a:xfrm>
            <a:off x="6477000" y="419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0828" name="Rectangle 60"/>
          <p:cNvSpPr>
            <a:spLocks noChangeArrowheads="1"/>
          </p:cNvSpPr>
          <p:nvPr/>
        </p:nvSpPr>
        <p:spPr bwMode="auto">
          <a:xfrm>
            <a:off x="1371600" y="4610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0829" name="Rectangle 61"/>
          <p:cNvSpPr>
            <a:spLocks noChangeArrowheads="1"/>
          </p:cNvSpPr>
          <p:nvPr/>
        </p:nvSpPr>
        <p:spPr bwMode="auto">
          <a:xfrm>
            <a:off x="5181600" y="419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0830" name="Rectangle 62"/>
          <p:cNvSpPr>
            <a:spLocks noChangeArrowheads="1"/>
          </p:cNvSpPr>
          <p:nvPr/>
        </p:nvSpPr>
        <p:spPr bwMode="auto">
          <a:xfrm>
            <a:off x="1371600" y="3467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96278" name="Rectangle 63"/>
          <p:cNvSpPr>
            <a:spLocks noChangeArrowheads="1"/>
          </p:cNvSpPr>
          <p:nvPr/>
        </p:nvSpPr>
        <p:spPr bwMode="auto">
          <a:xfrm>
            <a:off x="3886200" y="4572000"/>
            <a:ext cx="433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6279" name="Rectangle 64"/>
          <p:cNvSpPr>
            <a:spLocks noChangeArrowheads="1"/>
          </p:cNvSpPr>
          <p:nvPr/>
        </p:nvSpPr>
        <p:spPr bwMode="auto">
          <a:xfrm>
            <a:off x="5257800" y="24225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6280" name="Rectangle 65"/>
          <p:cNvSpPr>
            <a:spLocks noChangeArrowheads="1"/>
          </p:cNvSpPr>
          <p:nvPr/>
        </p:nvSpPr>
        <p:spPr bwMode="auto">
          <a:xfrm>
            <a:off x="5257800" y="45561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6281" name="Rectangle 66"/>
          <p:cNvSpPr>
            <a:spLocks noChangeArrowheads="1"/>
          </p:cNvSpPr>
          <p:nvPr/>
        </p:nvSpPr>
        <p:spPr bwMode="auto">
          <a:xfrm>
            <a:off x="6629400" y="13557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6282" name="Rectangle 67"/>
          <p:cNvSpPr>
            <a:spLocks noChangeArrowheads="1"/>
          </p:cNvSpPr>
          <p:nvPr/>
        </p:nvSpPr>
        <p:spPr bwMode="auto">
          <a:xfrm>
            <a:off x="52578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6283" name="Rectangle 68"/>
          <p:cNvSpPr>
            <a:spLocks noChangeArrowheads="1"/>
          </p:cNvSpPr>
          <p:nvPr/>
        </p:nvSpPr>
        <p:spPr bwMode="auto">
          <a:xfrm>
            <a:off x="6629400" y="4632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6284" name="Rectangle 69"/>
          <p:cNvSpPr>
            <a:spLocks noChangeArrowheads="1"/>
          </p:cNvSpPr>
          <p:nvPr/>
        </p:nvSpPr>
        <p:spPr bwMode="auto">
          <a:xfrm>
            <a:off x="39624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6285" name="Rectangle 70"/>
          <p:cNvSpPr>
            <a:spLocks noChangeArrowheads="1"/>
          </p:cNvSpPr>
          <p:nvPr/>
        </p:nvSpPr>
        <p:spPr bwMode="auto">
          <a:xfrm>
            <a:off x="2514600" y="45561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160839" name="Rectangle 71"/>
          <p:cNvSpPr>
            <a:spLocks noChangeArrowheads="1"/>
          </p:cNvSpPr>
          <p:nvPr/>
        </p:nvSpPr>
        <p:spPr bwMode="auto">
          <a:xfrm>
            <a:off x="971550" y="0"/>
            <a:ext cx="717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F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96287" name="Rectangle 72"/>
          <p:cNvSpPr>
            <a:spLocks noChangeArrowheads="1"/>
          </p:cNvSpPr>
          <p:nvPr/>
        </p:nvSpPr>
        <p:spPr bwMode="auto">
          <a:xfrm>
            <a:off x="66294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6288" name="Rectangle 73"/>
          <p:cNvSpPr>
            <a:spLocks noChangeArrowheads="1"/>
          </p:cNvSpPr>
          <p:nvPr/>
        </p:nvSpPr>
        <p:spPr bwMode="auto">
          <a:xfrm>
            <a:off x="6629400" y="24225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160842" name="Oval 74"/>
          <p:cNvSpPr>
            <a:spLocks noChangeArrowheads="1"/>
          </p:cNvSpPr>
          <p:nvPr/>
        </p:nvSpPr>
        <p:spPr bwMode="auto">
          <a:xfrm>
            <a:off x="2286000" y="4343400"/>
            <a:ext cx="5105400" cy="13716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0846" name="Oval 78"/>
          <p:cNvSpPr>
            <a:spLocks noChangeArrowheads="1"/>
          </p:cNvSpPr>
          <p:nvPr/>
        </p:nvSpPr>
        <p:spPr bwMode="auto">
          <a:xfrm>
            <a:off x="6172200" y="1219200"/>
            <a:ext cx="1447800" cy="42672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0847" name="Oval 79"/>
          <p:cNvSpPr>
            <a:spLocks noChangeArrowheads="1"/>
          </p:cNvSpPr>
          <p:nvPr/>
        </p:nvSpPr>
        <p:spPr bwMode="auto">
          <a:xfrm>
            <a:off x="3581400" y="3200400"/>
            <a:ext cx="2667000" cy="23622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0848" name="Oval 80"/>
          <p:cNvSpPr>
            <a:spLocks noChangeArrowheads="1"/>
          </p:cNvSpPr>
          <p:nvPr/>
        </p:nvSpPr>
        <p:spPr bwMode="auto">
          <a:xfrm>
            <a:off x="4800600" y="2057400"/>
            <a:ext cx="2667000" cy="23622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160853" name="Object 85"/>
          <p:cNvGraphicFramePr>
            <a:graphicFrameLocks noChangeAspect="1"/>
          </p:cNvGraphicFramePr>
          <p:nvPr/>
        </p:nvGraphicFramePr>
        <p:xfrm>
          <a:off x="2362200" y="6230763"/>
          <a:ext cx="4311650" cy="582613"/>
        </p:xfrm>
        <a:graphic>
          <a:graphicData uri="http://schemas.openxmlformats.org/presentationml/2006/ole">
            <p:oleObj spid="_x0000_s96341" name="Equation" r:id="rId4" imgW="2693160" imgH="355680" progId="Equation.3">
              <p:embed/>
            </p:oleObj>
          </a:graphicData>
        </a:graphic>
      </p:graphicFrame>
      <p:sp>
        <p:nvSpPr>
          <p:cNvPr id="38" name="灯片编号占位符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97</a:t>
            </a:fld>
            <a:endParaRPr lang="en-US" altLang="zh-CN"/>
          </a:p>
        </p:txBody>
      </p:sp>
      <p:cxnSp>
        <p:nvCxnSpPr>
          <p:cNvPr id="39" name="直接箭头连接符 38"/>
          <p:cNvCxnSpPr/>
          <p:nvPr/>
        </p:nvCxnSpPr>
        <p:spPr bwMode="auto">
          <a:xfrm flipH="1" flipV="1">
            <a:off x="3317979" y="5157192"/>
            <a:ext cx="173903" cy="10801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直接箭头连接符 40"/>
          <p:cNvCxnSpPr/>
          <p:nvPr/>
        </p:nvCxnSpPr>
        <p:spPr bwMode="auto">
          <a:xfrm flipV="1">
            <a:off x="4427985" y="3933056"/>
            <a:ext cx="1" cy="237099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箭头连接符 42"/>
          <p:cNvCxnSpPr/>
          <p:nvPr/>
        </p:nvCxnSpPr>
        <p:spPr bwMode="auto">
          <a:xfrm flipV="1">
            <a:off x="5436097" y="2924944"/>
            <a:ext cx="360041" cy="33070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直接箭头连接符 44"/>
          <p:cNvCxnSpPr/>
          <p:nvPr/>
        </p:nvCxnSpPr>
        <p:spPr bwMode="auto">
          <a:xfrm flipV="1">
            <a:off x="6300193" y="1844824"/>
            <a:ext cx="360041" cy="431521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0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0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0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0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0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0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0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0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842" grpId="0" animBg="1"/>
      <p:bldP spid="160846" grpId="0" animBg="1"/>
      <p:bldP spid="160847" grpId="0" animBg="1"/>
      <p:bldP spid="160848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36" name="Rectangle 44"/>
          <p:cNvSpPr>
            <a:spLocks noChangeArrowheads="1"/>
          </p:cNvSpPr>
          <p:nvPr/>
        </p:nvSpPr>
        <p:spPr bwMode="auto">
          <a:xfrm>
            <a:off x="2133600" y="1066800"/>
            <a:ext cx="5486400" cy="449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1837" name="Rectangle 45"/>
          <p:cNvSpPr>
            <a:spLocks noChangeArrowheads="1"/>
          </p:cNvSpPr>
          <p:nvPr/>
        </p:nvSpPr>
        <p:spPr bwMode="auto">
          <a:xfrm>
            <a:off x="2514600" y="3038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1838" name="Rectangle 46"/>
          <p:cNvSpPr>
            <a:spLocks noChangeArrowheads="1"/>
          </p:cNvSpPr>
          <p:nvPr/>
        </p:nvSpPr>
        <p:spPr bwMode="auto">
          <a:xfrm>
            <a:off x="2514600" y="36480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 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1839" name="Rectangle 47"/>
          <p:cNvSpPr>
            <a:spLocks noChangeArrowheads="1"/>
          </p:cNvSpPr>
          <p:nvPr/>
        </p:nvSpPr>
        <p:spPr bwMode="auto">
          <a:xfrm>
            <a:off x="1331913" y="69215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AB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1840" name="Rectangle 48"/>
          <p:cNvSpPr>
            <a:spLocks noChangeArrowheads="1"/>
          </p:cNvSpPr>
          <p:nvPr/>
        </p:nvSpPr>
        <p:spPr bwMode="auto">
          <a:xfrm>
            <a:off x="1763713" y="26035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CD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1841" name="Line 49"/>
          <p:cNvSpPr>
            <a:spLocks noChangeShapeType="1"/>
          </p:cNvSpPr>
          <p:nvPr/>
        </p:nvSpPr>
        <p:spPr bwMode="auto">
          <a:xfrm flipH="1" flipV="1">
            <a:off x="1600200" y="5334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1842" name="Line 50"/>
          <p:cNvSpPr>
            <a:spLocks noChangeShapeType="1"/>
          </p:cNvSpPr>
          <p:nvPr/>
        </p:nvSpPr>
        <p:spPr bwMode="auto">
          <a:xfrm>
            <a:off x="4876800" y="1066800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1843" name="Line 51"/>
          <p:cNvSpPr>
            <a:spLocks noChangeShapeType="1"/>
          </p:cNvSpPr>
          <p:nvPr/>
        </p:nvSpPr>
        <p:spPr bwMode="auto">
          <a:xfrm>
            <a:off x="2133600" y="32766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1844" name="Line 52"/>
          <p:cNvSpPr>
            <a:spLocks noChangeShapeType="1"/>
          </p:cNvSpPr>
          <p:nvPr/>
        </p:nvSpPr>
        <p:spPr bwMode="auto">
          <a:xfrm>
            <a:off x="3505200" y="1066800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1845" name="Line 53"/>
          <p:cNvSpPr>
            <a:spLocks noChangeShapeType="1"/>
          </p:cNvSpPr>
          <p:nvPr/>
        </p:nvSpPr>
        <p:spPr bwMode="auto">
          <a:xfrm>
            <a:off x="6172200" y="1066800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1846" name="Line 54"/>
          <p:cNvSpPr>
            <a:spLocks noChangeShapeType="1"/>
          </p:cNvSpPr>
          <p:nvPr/>
        </p:nvSpPr>
        <p:spPr bwMode="auto">
          <a:xfrm>
            <a:off x="2133600" y="22098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1847" name="Line 55"/>
          <p:cNvSpPr>
            <a:spLocks noChangeShapeType="1"/>
          </p:cNvSpPr>
          <p:nvPr/>
        </p:nvSpPr>
        <p:spPr bwMode="auto">
          <a:xfrm>
            <a:off x="2133600" y="43434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1848" name="Rectangle 56"/>
          <p:cNvSpPr>
            <a:spLocks noChangeArrowheads="1"/>
          </p:cNvSpPr>
          <p:nvPr/>
        </p:nvSpPr>
        <p:spPr bwMode="auto">
          <a:xfrm>
            <a:off x="2438400" y="419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1849" name="Rectangle 57"/>
          <p:cNvSpPr>
            <a:spLocks noChangeArrowheads="1"/>
          </p:cNvSpPr>
          <p:nvPr/>
        </p:nvSpPr>
        <p:spPr bwMode="auto">
          <a:xfrm>
            <a:off x="3810000" y="419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1850" name="Rectangle 58"/>
          <p:cNvSpPr>
            <a:spLocks noChangeArrowheads="1"/>
          </p:cNvSpPr>
          <p:nvPr/>
        </p:nvSpPr>
        <p:spPr bwMode="auto">
          <a:xfrm>
            <a:off x="1371600" y="13335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1851" name="Rectangle 59"/>
          <p:cNvSpPr>
            <a:spLocks noChangeArrowheads="1"/>
          </p:cNvSpPr>
          <p:nvPr/>
        </p:nvSpPr>
        <p:spPr bwMode="auto">
          <a:xfrm>
            <a:off x="1371600" y="24003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1852" name="Rectangle 60"/>
          <p:cNvSpPr>
            <a:spLocks noChangeArrowheads="1"/>
          </p:cNvSpPr>
          <p:nvPr/>
        </p:nvSpPr>
        <p:spPr bwMode="auto">
          <a:xfrm>
            <a:off x="6477000" y="419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1853" name="Rectangle 61"/>
          <p:cNvSpPr>
            <a:spLocks noChangeArrowheads="1"/>
          </p:cNvSpPr>
          <p:nvPr/>
        </p:nvSpPr>
        <p:spPr bwMode="auto">
          <a:xfrm>
            <a:off x="1371600" y="4610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1854" name="Rectangle 62"/>
          <p:cNvSpPr>
            <a:spLocks noChangeArrowheads="1"/>
          </p:cNvSpPr>
          <p:nvPr/>
        </p:nvSpPr>
        <p:spPr bwMode="auto">
          <a:xfrm>
            <a:off x="5181600" y="419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1855" name="Rectangle 63"/>
          <p:cNvSpPr>
            <a:spLocks noChangeArrowheads="1"/>
          </p:cNvSpPr>
          <p:nvPr/>
        </p:nvSpPr>
        <p:spPr bwMode="auto">
          <a:xfrm>
            <a:off x="1371600" y="3467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97302" name="Rectangle 64"/>
          <p:cNvSpPr>
            <a:spLocks noChangeArrowheads="1"/>
          </p:cNvSpPr>
          <p:nvPr/>
        </p:nvSpPr>
        <p:spPr bwMode="auto">
          <a:xfrm>
            <a:off x="3886200" y="4572000"/>
            <a:ext cx="433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7303" name="Rectangle 65"/>
          <p:cNvSpPr>
            <a:spLocks noChangeArrowheads="1"/>
          </p:cNvSpPr>
          <p:nvPr/>
        </p:nvSpPr>
        <p:spPr bwMode="auto">
          <a:xfrm>
            <a:off x="5257800" y="13557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7304" name="Rectangle 66"/>
          <p:cNvSpPr>
            <a:spLocks noChangeArrowheads="1"/>
          </p:cNvSpPr>
          <p:nvPr/>
        </p:nvSpPr>
        <p:spPr bwMode="auto">
          <a:xfrm>
            <a:off x="5257800" y="45561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7305" name="Rectangle 67"/>
          <p:cNvSpPr>
            <a:spLocks noChangeArrowheads="1"/>
          </p:cNvSpPr>
          <p:nvPr/>
        </p:nvSpPr>
        <p:spPr bwMode="auto">
          <a:xfrm>
            <a:off x="3886200" y="13557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7306" name="Rectangle 70"/>
          <p:cNvSpPr>
            <a:spLocks noChangeArrowheads="1"/>
          </p:cNvSpPr>
          <p:nvPr/>
        </p:nvSpPr>
        <p:spPr bwMode="auto">
          <a:xfrm>
            <a:off x="2514600" y="24225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7307" name="Rectangle 71"/>
          <p:cNvSpPr>
            <a:spLocks noChangeArrowheads="1"/>
          </p:cNvSpPr>
          <p:nvPr/>
        </p:nvSpPr>
        <p:spPr bwMode="auto">
          <a:xfrm>
            <a:off x="25146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161864" name="Rectangle 72"/>
          <p:cNvSpPr>
            <a:spLocks noChangeArrowheads="1"/>
          </p:cNvSpPr>
          <p:nvPr/>
        </p:nvSpPr>
        <p:spPr bwMode="auto">
          <a:xfrm>
            <a:off x="971550" y="0"/>
            <a:ext cx="717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F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12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97309" name="Rectangle 73"/>
          <p:cNvSpPr>
            <a:spLocks noChangeArrowheads="1"/>
          </p:cNvSpPr>
          <p:nvPr/>
        </p:nvSpPr>
        <p:spPr bwMode="auto">
          <a:xfrm>
            <a:off x="66294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7310" name="Rectangle 74"/>
          <p:cNvSpPr>
            <a:spLocks noChangeArrowheads="1"/>
          </p:cNvSpPr>
          <p:nvPr/>
        </p:nvSpPr>
        <p:spPr bwMode="auto">
          <a:xfrm>
            <a:off x="6629400" y="24225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grpSp>
        <p:nvGrpSpPr>
          <p:cNvPr id="161872" name="Group 80"/>
          <p:cNvGrpSpPr>
            <a:grpSpLocks/>
          </p:cNvGrpSpPr>
          <p:nvPr/>
        </p:nvGrpSpPr>
        <p:grpSpPr bwMode="auto">
          <a:xfrm>
            <a:off x="1906588" y="2362200"/>
            <a:ext cx="5892800" cy="1905000"/>
            <a:chOff x="1201" y="1488"/>
            <a:chExt cx="3712" cy="1200"/>
          </a:xfrm>
        </p:grpSpPr>
        <p:sp>
          <p:nvSpPr>
            <p:cNvPr id="161868" name="Arc 76"/>
            <p:cNvSpPr>
              <a:spLocks/>
            </p:cNvSpPr>
            <p:nvPr/>
          </p:nvSpPr>
          <p:spPr bwMode="auto">
            <a:xfrm flipH="1">
              <a:off x="3984" y="1488"/>
              <a:ext cx="929" cy="1200"/>
            </a:xfrm>
            <a:custGeom>
              <a:avLst/>
              <a:gdLst>
                <a:gd name="G0" fmla="+- 8924 0 0"/>
                <a:gd name="G1" fmla="+- 21600 0 0"/>
                <a:gd name="G2" fmla="+- 21600 0 0"/>
                <a:gd name="T0" fmla="*/ 557 w 30524"/>
                <a:gd name="T1" fmla="*/ 1686 h 43200"/>
                <a:gd name="T2" fmla="*/ 0 w 30524"/>
                <a:gd name="T3" fmla="*/ 41270 h 43200"/>
                <a:gd name="T4" fmla="*/ 8924 w 305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524" h="43200" fill="none" extrusionOk="0">
                  <a:moveTo>
                    <a:pt x="557" y="1686"/>
                  </a:moveTo>
                  <a:cubicBezTo>
                    <a:pt x="3206" y="573"/>
                    <a:pt x="6050" y="-1"/>
                    <a:pt x="8924" y="0"/>
                  </a:cubicBezTo>
                  <a:cubicBezTo>
                    <a:pt x="20853" y="0"/>
                    <a:pt x="30524" y="9670"/>
                    <a:pt x="30524" y="21600"/>
                  </a:cubicBezTo>
                  <a:cubicBezTo>
                    <a:pt x="30524" y="33529"/>
                    <a:pt x="20853" y="43200"/>
                    <a:pt x="8924" y="43200"/>
                  </a:cubicBezTo>
                  <a:cubicBezTo>
                    <a:pt x="5845" y="43200"/>
                    <a:pt x="2803" y="42542"/>
                    <a:pt x="-1" y="41270"/>
                  </a:cubicBezTo>
                </a:path>
                <a:path w="30524" h="43200" stroke="0" extrusionOk="0">
                  <a:moveTo>
                    <a:pt x="557" y="1686"/>
                  </a:moveTo>
                  <a:cubicBezTo>
                    <a:pt x="3206" y="573"/>
                    <a:pt x="6050" y="-1"/>
                    <a:pt x="8924" y="0"/>
                  </a:cubicBezTo>
                  <a:cubicBezTo>
                    <a:pt x="20853" y="0"/>
                    <a:pt x="30524" y="9670"/>
                    <a:pt x="30524" y="21600"/>
                  </a:cubicBezTo>
                  <a:cubicBezTo>
                    <a:pt x="30524" y="33529"/>
                    <a:pt x="20853" y="43200"/>
                    <a:pt x="8924" y="43200"/>
                  </a:cubicBezTo>
                  <a:cubicBezTo>
                    <a:pt x="5845" y="43200"/>
                    <a:pt x="2803" y="42542"/>
                    <a:pt x="-1" y="41270"/>
                  </a:cubicBezTo>
                  <a:lnTo>
                    <a:pt x="8924" y="21600"/>
                  </a:lnTo>
                  <a:close/>
                </a:path>
              </a:pathLst>
            </a:cu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1869" name="Arc 77"/>
            <p:cNvSpPr>
              <a:spLocks/>
            </p:cNvSpPr>
            <p:nvPr/>
          </p:nvSpPr>
          <p:spPr bwMode="auto">
            <a:xfrm>
              <a:off x="1201" y="1488"/>
              <a:ext cx="929" cy="1200"/>
            </a:xfrm>
            <a:custGeom>
              <a:avLst/>
              <a:gdLst>
                <a:gd name="G0" fmla="+- 8924 0 0"/>
                <a:gd name="G1" fmla="+- 21600 0 0"/>
                <a:gd name="G2" fmla="+- 21600 0 0"/>
                <a:gd name="T0" fmla="*/ 557 w 30524"/>
                <a:gd name="T1" fmla="*/ 1686 h 43200"/>
                <a:gd name="T2" fmla="*/ 0 w 30524"/>
                <a:gd name="T3" fmla="*/ 41270 h 43200"/>
                <a:gd name="T4" fmla="*/ 8924 w 305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524" h="43200" fill="none" extrusionOk="0">
                  <a:moveTo>
                    <a:pt x="557" y="1686"/>
                  </a:moveTo>
                  <a:cubicBezTo>
                    <a:pt x="3206" y="573"/>
                    <a:pt x="6050" y="-1"/>
                    <a:pt x="8924" y="0"/>
                  </a:cubicBezTo>
                  <a:cubicBezTo>
                    <a:pt x="20853" y="0"/>
                    <a:pt x="30524" y="9670"/>
                    <a:pt x="30524" y="21600"/>
                  </a:cubicBezTo>
                  <a:cubicBezTo>
                    <a:pt x="30524" y="33529"/>
                    <a:pt x="20853" y="43200"/>
                    <a:pt x="8924" y="43200"/>
                  </a:cubicBezTo>
                  <a:cubicBezTo>
                    <a:pt x="5845" y="43200"/>
                    <a:pt x="2803" y="42542"/>
                    <a:pt x="-1" y="41270"/>
                  </a:cubicBezTo>
                </a:path>
                <a:path w="30524" h="43200" stroke="0" extrusionOk="0">
                  <a:moveTo>
                    <a:pt x="557" y="1686"/>
                  </a:moveTo>
                  <a:cubicBezTo>
                    <a:pt x="3206" y="573"/>
                    <a:pt x="6050" y="-1"/>
                    <a:pt x="8924" y="0"/>
                  </a:cubicBezTo>
                  <a:cubicBezTo>
                    <a:pt x="20853" y="0"/>
                    <a:pt x="30524" y="9670"/>
                    <a:pt x="30524" y="21600"/>
                  </a:cubicBezTo>
                  <a:cubicBezTo>
                    <a:pt x="30524" y="33529"/>
                    <a:pt x="20853" y="43200"/>
                    <a:pt x="8924" y="43200"/>
                  </a:cubicBezTo>
                  <a:cubicBezTo>
                    <a:pt x="5845" y="43200"/>
                    <a:pt x="2803" y="42542"/>
                    <a:pt x="-1" y="41270"/>
                  </a:cubicBezTo>
                  <a:lnTo>
                    <a:pt x="8924" y="21600"/>
                  </a:lnTo>
                  <a:close/>
                </a:path>
              </a:pathLst>
            </a:cu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61873" name="Group 81"/>
          <p:cNvGrpSpPr>
            <a:grpSpLocks/>
          </p:cNvGrpSpPr>
          <p:nvPr/>
        </p:nvGrpSpPr>
        <p:grpSpPr bwMode="auto">
          <a:xfrm>
            <a:off x="3810000" y="762000"/>
            <a:ext cx="1981200" cy="5056188"/>
            <a:chOff x="2400" y="480"/>
            <a:chExt cx="1248" cy="3185"/>
          </a:xfrm>
        </p:grpSpPr>
        <p:sp>
          <p:nvSpPr>
            <p:cNvPr id="161870" name="Arc 78"/>
            <p:cNvSpPr>
              <a:spLocks/>
            </p:cNvSpPr>
            <p:nvPr/>
          </p:nvSpPr>
          <p:spPr bwMode="auto">
            <a:xfrm rot="5400000" flipH="1" flipV="1">
              <a:off x="2559" y="2576"/>
              <a:ext cx="929" cy="1248"/>
            </a:xfrm>
            <a:custGeom>
              <a:avLst/>
              <a:gdLst>
                <a:gd name="G0" fmla="+- 8924 0 0"/>
                <a:gd name="G1" fmla="+- 21600 0 0"/>
                <a:gd name="G2" fmla="+- 21600 0 0"/>
                <a:gd name="T0" fmla="*/ 557 w 30524"/>
                <a:gd name="T1" fmla="*/ 1686 h 43200"/>
                <a:gd name="T2" fmla="*/ 0 w 30524"/>
                <a:gd name="T3" fmla="*/ 41270 h 43200"/>
                <a:gd name="T4" fmla="*/ 8924 w 305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524" h="43200" fill="none" extrusionOk="0">
                  <a:moveTo>
                    <a:pt x="557" y="1686"/>
                  </a:moveTo>
                  <a:cubicBezTo>
                    <a:pt x="3206" y="573"/>
                    <a:pt x="6050" y="-1"/>
                    <a:pt x="8924" y="0"/>
                  </a:cubicBezTo>
                  <a:cubicBezTo>
                    <a:pt x="20853" y="0"/>
                    <a:pt x="30524" y="9670"/>
                    <a:pt x="30524" y="21600"/>
                  </a:cubicBezTo>
                  <a:cubicBezTo>
                    <a:pt x="30524" y="33529"/>
                    <a:pt x="20853" y="43200"/>
                    <a:pt x="8924" y="43200"/>
                  </a:cubicBezTo>
                  <a:cubicBezTo>
                    <a:pt x="5845" y="43200"/>
                    <a:pt x="2803" y="42542"/>
                    <a:pt x="-1" y="41270"/>
                  </a:cubicBezTo>
                </a:path>
                <a:path w="30524" h="43200" stroke="0" extrusionOk="0">
                  <a:moveTo>
                    <a:pt x="557" y="1686"/>
                  </a:moveTo>
                  <a:cubicBezTo>
                    <a:pt x="3206" y="573"/>
                    <a:pt x="6050" y="-1"/>
                    <a:pt x="8924" y="0"/>
                  </a:cubicBezTo>
                  <a:cubicBezTo>
                    <a:pt x="20853" y="0"/>
                    <a:pt x="30524" y="9670"/>
                    <a:pt x="30524" y="21600"/>
                  </a:cubicBezTo>
                  <a:cubicBezTo>
                    <a:pt x="30524" y="33529"/>
                    <a:pt x="20853" y="43200"/>
                    <a:pt x="8924" y="43200"/>
                  </a:cubicBezTo>
                  <a:cubicBezTo>
                    <a:pt x="5845" y="43200"/>
                    <a:pt x="2803" y="42542"/>
                    <a:pt x="-1" y="41270"/>
                  </a:cubicBezTo>
                  <a:lnTo>
                    <a:pt x="8924" y="21600"/>
                  </a:lnTo>
                  <a:close/>
                </a:path>
              </a:pathLst>
            </a:cu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1871" name="Arc 79"/>
            <p:cNvSpPr>
              <a:spLocks/>
            </p:cNvSpPr>
            <p:nvPr/>
          </p:nvSpPr>
          <p:spPr bwMode="auto">
            <a:xfrm rot="16200000" flipH="1">
              <a:off x="2559" y="321"/>
              <a:ext cx="929" cy="1248"/>
            </a:xfrm>
            <a:custGeom>
              <a:avLst/>
              <a:gdLst>
                <a:gd name="G0" fmla="+- 8924 0 0"/>
                <a:gd name="G1" fmla="+- 21600 0 0"/>
                <a:gd name="G2" fmla="+- 21600 0 0"/>
                <a:gd name="T0" fmla="*/ 557 w 30524"/>
                <a:gd name="T1" fmla="*/ 1686 h 43200"/>
                <a:gd name="T2" fmla="*/ 0 w 30524"/>
                <a:gd name="T3" fmla="*/ 41270 h 43200"/>
                <a:gd name="T4" fmla="*/ 8924 w 305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524" h="43200" fill="none" extrusionOk="0">
                  <a:moveTo>
                    <a:pt x="557" y="1686"/>
                  </a:moveTo>
                  <a:cubicBezTo>
                    <a:pt x="3206" y="573"/>
                    <a:pt x="6050" y="-1"/>
                    <a:pt x="8924" y="0"/>
                  </a:cubicBezTo>
                  <a:cubicBezTo>
                    <a:pt x="20853" y="0"/>
                    <a:pt x="30524" y="9670"/>
                    <a:pt x="30524" y="21600"/>
                  </a:cubicBezTo>
                  <a:cubicBezTo>
                    <a:pt x="30524" y="33529"/>
                    <a:pt x="20853" y="43200"/>
                    <a:pt x="8924" y="43200"/>
                  </a:cubicBezTo>
                  <a:cubicBezTo>
                    <a:pt x="5845" y="43200"/>
                    <a:pt x="2803" y="42542"/>
                    <a:pt x="-1" y="41270"/>
                  </a:cubicBezTo>
                </a:path>
                <a:path w="30524" h="43200" stroke="0" extrusionOk="0">
                  <a:moveTo>
                    <a:pt x="557" y="1686"/>
                  </a:moveTo>
                  <a:cubicBezTo>
                    <a:pt x="3206" y="573"/>
                    <a:pt x="6050" y="-1"/>
                    <a:pt x="8924" y="0"/>
                  </a:cubicBezTo>
                  <a:cubicBezTo>
                    <a:pt x="20853" y="0"/>
                    <a:pt x="30524" y="9670"/>
                    <a:pt x="30524" y="21600"/>
                  </a:cubicBezTo>
                  <a:cubicBezTo>
                    <a:pt x="30524" y="33529"/>
                    <a:pt x="20853" y="43200"/>
                    <a:pt x="8924" y="43200"/>
                  </a:cubicBezTo>
                  <a:cubicBezTo>
                    <a:pt x="5845" y="43200"/>
                    <a:pt x="2803" y="42542"/>
                    <a:pt x="-1" y="41270"/>
                  </a:cubicBezTo>
                  <a:lnTo>
                    <a:pt x="8924" y="21600"/>
                  </a:lnTo>
                  <a:close/>
                </a:path>
              </a:pathLst>
            </a:cu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aphicFrame>
        <p:nvGraphicFramePr>
          <p:cNvPr id="161880" name="Object 88"/>
          <p:cNvGraphicFramePr>
            <a:graphicFrameLocks noChangeAspect="1"/>
          </p:cNvGraphicFramePr>
          <p:nvPr/>
        </p:nvGraphicFramePr>
        <p:xfrm>
          <a:off x="3200400" y="6230763"/>
          <a:ext cx="2478088" cy="582613"/>
        </p:xfrm>
        <a:graphic>
          <a:graphicData uri="http://schemas.openxmlformats.org/presentationml/2006/ole">
            <p:oleObj spid="_x0000_s97365" name="Equation" r:id="rId4" imgW="1537200" imgH="355680" progId="Equation.3">
              <p:embed/>
            </p:oleObj>
          </a:graphicData>
        </a:graphic>
      </p:graphicFrame>
      <p:sp>
        <p:nvSpPr>
          <p:cNvPr id="38" name="灯片编号占位符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98</a:t>
            </a:fld>
            <a:endParaRPr lang="en-US" altLang="zh-CN"/>
          </a:p>
        </p:txBody>
      </p:sp>
      <p:cxnSp>
        <p:nvCxnSpPr>
          <p:cNvPr id="39" name="直接箭头连接符 38"/>
          <p:cNvCxnSpPr>
            <a:endCxn id="97307" idx="3"/>
          </p:cNvCxnSpPr>
          <p:nvPr/>
        </p:nvCxnSpPr>
        <p:spPr bwMode="auto">
          <a:xfrm flipH="1" flipV="1">
            <a:off x="2927350" y="3810000"/>
            <a:ext cx="1428627" cy="242204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直接箭头连接符 40"/>
          <p:cNvCxnSpPr/>
          <p:nvPr/>
        </p:nvCxnSpPr>
        <p:spPr bwMode="auto">
          <a:xfrm flipH="1" flipV="1">
            <a:off x="5148066" y="5085184"/>
            <a:ext cx="216023" cy="114685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1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1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1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1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1988840"/>
            <a:ext cx="7772400" cy="2123658"/>
          </a:xfrm>
        </p:spPr>
        <p:txBody>
          <a:bodyPr/>
          <a:lstStyle/>
          <a:p>
            <a:pPr algn="ctr"/>
            <a:r>
              <a:rPr lang="en-US" altLang="zh-CN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+mn-cs"/>
              </a:rPr>
              <a:t>Draw K-circles on “0” blocks to get the simplest </a:t>
            </a:r>
            <a:r>
              <a:rPr lang="en-US" altLang="zh-CN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rPr>
              <a:t>OR-</a:t>
            </a:r>
            <a:r>
              <a:rPr lang="en-US" altLang="zh-CN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+mn-cs"/>
              </a:rPr>
              <a:t>AND function.</a:t>
            </a:r>
            <a:endParaRPr lang="zh-CN" altLang="en-US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99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gh Voltage">
  <a:themeElements>
    <a:clrScheme name="High Voltage 1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6666FF"/>
      </a:hlink>
      <a:folHlink>
        <a:srgbClr val="1C6D9A"/>
      </a:folHlink>
    </a:clrScheme>
    <a:fontScheme name="High Voltage">
      <a:majorFont>
        <a:latin typeface="Arial Black"/>
        <a:ea typeface="宋体"/>
        <a:cs typeface=""/>
      </a:majorFont>
      <a:minorFont>
        <a:latin typeface="Arial Black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黑体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黑体" pitchFamily="49" charset="-122"/>
          </a:defRPr>
        </a:defPPr>
      </a:lstStyle>
    </a:lnDef>
  </a:objectDefaults>
  <a:extraClrSchemeLst>
    <a:extraClrScheme>
      <a:clrScheme name="High Voltage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 Voltage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 Voltage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Designs\High Voltage.pot</Template>
  <TotalTime>18098</TotalTime>
  <Words>4843</Words>
  <Application>Microsoft Office PowerPoint</Application>
  <PresentationFormat>全屏显示(4:3)</PresentationFormat>
  <Paragraphs>1361</Paragraphs>
  <Slides>112</Slides>
  <Notes>42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112</vt:i4>
      </vt:variant>
    </vt:vector>
  </HeadingPairs>
  <TitlesOfParts>
    <vt:vector size="115" baseType="lpstr">
      <vt:lpstr>High Voltage</vt:lpstr>
      <vt:lpstr>Equation</vt:lpstr>
      <vt:lpstr>公式</vt:lpstr>
      <vt:lpstr>Chapter Two:  Logical algebra</vt:lpstr>
      <vt:lpstr>  Chapter 2 Logical algebra</vt:lpstr>
      <vt:lpstr>幻灯片 3</vt:lpstr>
      <vt:lpstr>幻灯片 4</vt:lpstr>
      <vt:lpstr>幻灯片 5</vt:lpstr>
      <vt:lpstr>幻灯片 6</vt:lpstr>
      <vt:lpstr>   </vt:lpstr>
      <vt:lpstr>幻灯片 8</vt:lpstr>
      <vt:lpstr>幻灯片 9</vt:lpstr>
      <vt:lpstr>2.2.1 Laws of logical algebra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2.2.2 Rules of logical algebra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2.2.3 Compound Functions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2.3.1 Basic Forms of Logic Functions</vt:lpstr>
      <vt:lpstr>2.3.2 Standard Forms of Logic Functions</vt:lpstr>
      <vt:lpstr>幻灯片 41</vt:lpstr>
      <vt:lpstr>幻灯片 42</vt:lpstr>
      <vt:lpstr>幻灯片 43</vt:lpstr>
      <vt:lpstr>幻灯片 44</vt:lpstr>
      <vt:lpstr>幻灯片 45</vt:lpstr>
      <vt:lpstr>幻灯片 46</vt:lpstr>
      <vt:lpstr>2.3.3 Transformation of Logic Functions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  <vt:lpstr>幻灯片 56</vt:lpstr>
      <vt:lpstr>幻灯片 57</vt:lpstr>
      <vt:lpstr>幻灯片 58</vt:lpstr>
      <vt:lpstr>幻灯片 59</vt:lpstr>
      <vt:lpstr>幻灯片 60</vt:lpstr>
      <vt:lpstr>幻灯片 61</vt:lpstr>
      <vt:lpstr>幻灯片 62</vt:lpstr>
      <vt:lpstr>幻灯片 63</vt:lpstr>
      <vt:lpstr>幻灯片 64</vt:lpstr>
      <vt:lpstr>幻灯片 65</vt:lpstr>
      <vt:lpstr>幻灯片 66</vt:lpstr>
      <vt:lpstr>   2.4.1 Simplification by Formulas</vt:lpstr>
      <vt:lpstr>幻灯片 68</vt:lpstr>
      <vt:lpstr>幻灯片 69</vt:lpstr>
      <vt:lpstr>幻灯片 70</vt:lpstr>
      <vt:lpstr>幻灯片 71</vt:lpstr>
      <vt:lpstr>幻灯片 72</vt:lpstr>
      <vt:lpstr>2.4.2 Simplification by K-Map</vt:lpstr>
      <vt:lpstr>幻灯片 74</vt:lpstr>
      <vt:lpstr>幻灯片 75</vt:lpstr>
      <vt:lpstr>幻灯片 76</vt:lpstr>
      <vt:lpstr>幻灯片 77</vt:lpstr>
      <vt:lpstr>   </vt:lpstr>
      <vt:lpstr>幻灯片 79</vt:lpstr>
      <vt:lpstr>幻灯片 80</vt:lpstr>
      <vt:lpstr>幻灯片 81</vt:lpstr>
      <vt:lpstr>幻灯片 82</vt:lpstr>
      <vt:lpstr>Draw K-circles on “1” blocks to get the simplest AND-OR function.</vt:lpstr>
      <vt:lpstr>幻灯片 84</vt:lpstr>
      <vt:lpstr>幻灯片 85</vt:lpstr>
      <vt:lpstr>幻灯片 86</vt:lpstr>
      <vt:lpstr>幻灯片 87</vt:lpstr>
      <vt:lpstr>                                                                                                                                                                                                  </vt:lpstr>
      <vt:lpstr>幻灯片 89</vt:lpstr>
      <vt:lpstr>幻灯片 90</vt:lpstr>
      <vt:lpstr>幻灯片 91</vt:lpstr>
      <vt:lpstr>幻灯片 92</vt:lpstr>
      <vt:lpstr>幻灯片 93</vt:lpstr>
      <vt:lpstr>幻灯片 94</vt:lpstr>
      <vt:lpstr>幻灯片 95</vt:lpstr>
      <vt:lpstr>幻灯片 96</vt:lpstr>
      <vt:lpstr>幻灯片 97</vt:lpstr>
      <vt:lpstr>幻灯片 98</vt:lpstr>
      <vt:lpstr>Draw K-circles on “0” blocks to get the simplest OR-AND function.</vt:lpstr>
      <vt:lpstr>幻灯片 100</vt:lpstr>
      <vt:lpstr>幻灯片 101</vt:lpstr>
      <vt:lpstr>幻灯片 102</vt:lpstr>
      <vt:lpstr>幻灯片 103</vt:lpstr>
      <vt:lpstr>幻灯片 104</vt:lpstr>
      <vt:lpstr>Examples:  Simplify Logic Function by K-Map</vt:lpstr>
      <vt:lpstr>幻灯片 106</vt:lpstr>
      <vt:lpstr>幻灯片 107</vt:lpstr>
      <vt:lpstr>幻灯片 108</vt:lpstr>
      <vt:lpstr>幻灯片 109</vt:lpstr>
      <vt:lpstr>幻灯片 110</vt:lpstr>
      <vt:lpstr>幻灯片 111</vt:lpstr>
      <vt:lpstr>幻灯片 112</vt:lpstr>
    </vt:vector>
  </TitlesOfParts>
  <Company>电子科大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第二章 逻辑代数基础</dc:title>
  <dc:creator>武庆生</dc:creator>
  <cp:lastModifiedBy>Career</cp:lastModifiedBy>
  <cp:revision>1740</cp:revision>
  <cp:lastPrinted>1601-01-01T00:00:00Z</cp:lastPrinted>
  <dcterms:created xsi:type="dcterms:W3CDTF">2001-12-10T14:31:03Z</dcterms:created>
  <dcterms:modified xsi:type="dcterms:W3CDTF">2019-10-15T13:37:00Z</dcterms:modified>
</cp:coreProperties>
</file>