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docProps/custom.xml" ContentType="application/vnd.openxmlformats-officedocument.custom-properti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Layouts/slideLayout15.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88" r:id="rId2"/>
  </p:sldMasterIdLst>
  <p:notesMasterIdLst>
    <p:notesMasterId r:id="rId88"/>
  </p:notesMasterIdLst>
  <p:sldIdLst>
    <p:sldId id="323" r:id="rId3"/>
    <p:sldId id="369" r:id="rId4"/>
    <p:sldId id="324" r:id="rId5"/>
    <p:sldId id="329" r:id="rId6"/>
    <p:sldId id="333" r:id="rId7"/>
    <p:sldId id="334" r:id="rId8"/>
    <p:sldId id="335" r:id="rId9"/>
    <p:sldId id="445" r:id="rId10"/>
    <p:sldId id="370" r:id="rId11"/>
    <p:sldId id="336" r:id="rId12"/>
    <p:sldId id="372" r:id="rId13"/>
    <p:sldId id="373" r:id="rId14"/>
    <p:sldId id="371" r:id="rId15"/>
    <p:sldId id="374" r:id="rId16"/>
    <p:sldId id="375" r:id="rId17"/>
    <p:sldId id="376" r:id="rId18"/>
    <p:sldId id="377" r:id="rId19"/>
    <p:sldId id="378" r:id="rId20"/>
    <p:sldId id="337" r:id="rId21"/>
    <p:sldId id="338" r:id="rId22"/>
    <p:sldId id="339" r:id="rId23"/>
    <p:sldId id="340" r:id="rId24"/>
    <p:sldId id="379" r:id="rId25"/>
    <p:sldId id="380" r:id="rId26"/>
    <p:sldId id="402" r:id="rId27"/>
    <p:sldId id="403" r:id="rId28"/>
    <p:sldId id="404" r:id="rId29"/>
    <p:sldId id="381" r:id="rId30"/>
    <p:sldId id="405" r:id="rId31"/>
    <p:sldId id="406" r:id="rId32"/>
    <p:sldId id="407" r:id="rId33"/>
    <p:sldId id="384" r:id="rId34"/>
    <p:sldId id="409" r:id="rId35"/>
    <p:sldId id="408" r:id="rId36"/>
    <p:sldId id="410" r:id="rId37"/>
    <p:sldId id="411" r:id="rId38"/>
    <p:sldId id="412" r:id="rId39"/>
    <p:sldId id="413" r:id="rId40"/>
    <p:sldId id="414" r:id="rId41"/>
    <p:sldId id="415" r:id="rId42"/>
    <p:sldId id="396" r:id="rId43"/>
    <p:sldId id="416" r:id="rId44"/>
    <p:sldId id="417" r:id="rId45"/>
    <p:sldId id="397" r:id="rId46"/>
    <p:sldId id="398" r:id="rId47"/>
    <p:sldId id="399" r:id="rId48"/>
    <p:sldId id="400" r:id="rId49"/>
    <p:sldId id="401" r:id="rId50"/>
    <p:sldId id="385" r:id="rId51"/>
    <p:sldId id="386" r:id="rId52"/>
    <p:sldId id="387" r:id="rId53"/>
    <p:sldId id="418" r:id="rId54"/>
    <p:sldId id="420" r:id="rId55"/>
    <p:sldId id="421" r:id="rId56"/>
    <p:sldId id="419" r:id="rId57"/>
    <p:sldId id="424" r:id="rId58"/>
    <p:sldId id="425" r:id="rId59"/>
    <p:sldId id="423" r:id="rId60"/>
    <p:sldId id="388" r:id="rId61"/>
    <p:sldId id="446" r:id="rId62"/>
    <p:sldId id="448" r:id="rId63"/>
    <p:sldId id="447" r:id="rId64"/>
    <p:sldId id="426" r:id="rId65"/>
    <p:sldId id="428" r:id="rId66"/>
    <p:sldId id="389" r:id="rId67"/>
    <p:sldId id="429" r:id="rId68"/>
    <p:sldId id="449" r:id="rId69"/>
    <p:sldId id="430" r:id="rId70"/>
    <p:sldId id="431" r:id="rId71"/>
    <p:sldId id="433" r:id="rId72"/>
    <p:sldId id="432" r:id="rId73"/>
    <p:sldId id="390" r:id="rId74"/>
    <p:sldId id="391" r:id="rId75"/>
    <p:sldId id="444" r:id="rId76"/>
    <p:sldId id="393" r:id="rId77"/>
    <p:sldId id="434" r:id="rId78"/>
    <p:sldId id="437" r:id="rId79"/>
    <p:sldId id="435" r:id="rId80"/>
    <p:sldId id="438" r:id="rId81"/>
    <p:sldId id="439" r:id="rId82"/>
    <p:sldId id="436" r:id="rId83"/>
    <p:sldId id="440" r:id="rId84"/>
    <p:sldId id="450" r:id="rId85"/>
    <p:sldId id="451" r:id="rId86"/>
    <p:sldId id="452" r:id="rId87"/>
  </p:sldIdLst>
  <p:sldSz cx="9144000" cy="6858000" type="screen4x3"/>
  <p:notesSz cx="6858000" cy="9144000"/>
  <p:defaultTextStyle>
    <a:defPPr>
      <a:defRPr lang="en-US"/>
    </a:defPPr>
    <a:lvl1pPr algn="l" rtl="0" fontAlgn="base">
      <a:spcBef>
        <a:spcPct val="0"/>
      </a:spcBef>
      <a:spcAft>
        <a:spcPct val="0"/>
      </a:spcAft>
      <a:buFont typeface="Arial" charset="0"/>
      <a:defRPr sz="36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buFont typeface="Arial" charset="0"/>
      <a:defRPr sz="36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buFont typeface="Arial" charset="0"/>
      <a:defRPr sz="36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buFont typeface="Arial" charset="0"/>
      <a:defRPr sz="36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buFont typeface="Arial" charset="0"/>
      <a:defRPr sz="3600" kern="1200">
        <a:solidFill>
          <a:schemeClr val="tx1"/>
        </a:solidFill>
        <a:latin typeface="Times New Roman" pitchFamily="18" charset="0"/>
        <a:ea typeface="宋体" pitchFamily="2" charset="-122"/>
        <a:cs typeface="+mn-cs"/>
      </a:defRPr>
    </a:lvl5pPr>
    <a:lvl6pPr marL="2286000" algn="l" defTabSz="914400" rtl="0" eaLnBrk="1" latinLnBrk="0" hangingPunct="1">
      <a:defRPr sz="3600" kern="1200">
        <a:solidFill>
          <a:schemeClr val="tx1"/>
        </a:solidFill>
        <a:latin typeface="Times New Roman" pitchFamily="18" charset="0"/>
        <a:ea typeface="宋体" pitchFamily="2" charset="-122"/>
        <a:cs typeface="+mn-cs"/>
      </a:defRPr>
    </a:lvl6pPr>
    <a:lvl7pPr marL="2743200" algn="l" defTabSz="914400" rtl="0" eaLnBrk="1" latinLnBrk="0" hangingPunct="1">
      <a:defRPr sz="3600" kern="1200">
        <a:solidFill>
          <a:schemeClr val="tx1"/>
        </a:solidFill>
        <a:latin typeface="Times New Roman" pitchFamily="18" charset="0"/>
        <a:ea typeface="宋体" pitchFamily="2" charset="-122"/>
        <a:cs typeface="+mn-cs"/>
      </a:defRPr>
    </a:lvl7pPr>
    <a:lvl8pPr marL="3200400" algn="l" defTabSz="914400" rtl="0" eaLnBrk="1" latinLnBrk="0" hangingPunct="1">
      <a:defRPr sz="3600" kern="1200">
        <a:solidFill>
          <a:schemeClr val="tx1"/>
        </a:solidFill>
        <a:latin typeface="Times New Roman" pitchFamily="18" charset="0"/>
        <a:ea typeface="宋体" pitchFamily="2" charset="-122"/>
        <a:cs typeface="+mn-cs"/>
      </a:defRPr>
    </a:lvl8pPr>
    <a:lvl9pPr marL="3657600" algn="l" defTabSz="914400" rtl="0" eaLnBrk="1" latinLnBrk="0" hangingPunct="1">
      <a:defRPr sz="36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FF00"/>
    <a:srgbClr val="BAB60A"/>
    <a:srgbClr val="FF0000"/>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419" autoAdjust="0"/>
  </p:normalViewPr>
  <p:slideViewPr>
    <p:cSldViewPr>
      <p:cViewPr varScale="1">
        <p:scale>
          <a:sx n="64" d="100"/>
          <a:sy n="64" d="100"/>
        </p:scale>
        <p:origin x="-133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74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4" Type="http://schemas.openxmlformats.org/officeDocument/2006/relationships/slide" Target="slides/slide2.xml"/><Relationship Id="rId9"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3.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页眉占位符 1"/>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buFont typeface="Arial" pitchFamily="34" charset="0"/>
              <a:buNone/>
              <a:defRPr sz="1200"/>
            </a:lvl1pPr>
          </a:lstStyle>
          <a:p>
            <a:pPr>
              <a:defRPr/>
            </a:pPr>
            <a:endParaRPr lang="zh-CN" altLang="en-US"/>
          </a:p>
        </p:txBody>
      </p:sp>
      <p:sp>
        <p:nvSpPr>
          <p:cNvPr id="3075" name="日期占位符 2"/>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buFont typeface="Arial" pitchFamily="34" charset="0"/>
              <a:buNone/>
              <a:defRPr sz="1200"/>
            </a:lvl1pPr>
          </a:lstStyle>
          <a:p>
            <a:pPr>
              <a:defRPr/>
            </a:pPr>
            <a:fld id="{8404C4FC-DDCC-4A97-8B00-C50CA25BB869}" type="datetimeFigureOut">
              <a:rPr lang="zh-CN" altLang="en-US"/>
              <a:pPr>
                <a:defRPr/>
              </a:pPr>
              <a:t>2019-11-27</a:t>
            </a:fld>
            <a:endParaRPr lang="zh-CN" altLang="en-US"/>
          </a:p>
        </p:txBody>
      </p:sp>
      <p:sp>
        <p:nvSpPr>
          <p:cNvPr id="91140" name="幻灯片图像占位符 3"/>
          <p:cNvSpPr>
            <a:spLocks noGrp="1" noRot="1" noChangeAspect="1" noChangeArrowheads="1"/>
          </p:cNvSpPr>
          <p:nvPr>
            <p:ph type="sldImg" idx="2"/>
          </p:nvPr>
        </p:nvSpPr>
        <p:spPr bwMode="auto">
          <a:xfrm>
            <a:off x="1143000" y="685800"/>
            <a:ext cx="4572000" cy="3429000"/>
          </a:xfrm>
          <a:prstGeom prst="rect">
            <a:avLst/>
          </a:prstGeom>
          <a:noFill/>
          <a:ln w="12700">
            <a:noFill/>
            <a:miter lim="800000"/>
            <a:headEnd/>
            <a:tailEnd/>
          </a:ln>
        </p:spPr>
      </p:sp>
      <p:sp>
        <p:nvSpPr>
          <p:cNvPr id="3077" name="备注占位符 4"/>
          <p:cNvSpPr>
            <a:spLocks noGrp="1" noChangeArrowheads="1"/>
          </p:cNvSpPr>
          <p:nvPr>
            <p:ph type="body" sz="quarter" idx="3"/>
          </p:nvPr>
        </p:nvSpPr>
        <p:spPr bwMode="auto">
          <a:xfrm>
            <a:off x="685800" y="4343400"/>
            <a:ext cx="5486400" cy="4114800"/>
          </a:xfrm>
          <a:prstGeom prst="rect">
            <a:avLst/>
          </a:prstGeom>
          <a:noFill/>
          <a:ln w="12700" cmpd="sng">
            <a:noFill/>
            <a:miter lim="800000"/>
            <a:headEnd/>
            <a:tailEnd/>
          </a:ln>
        </p:spPr>
        <p:txBody>
          <a:bodyPr vert="horz" wrap="square" lIns="91440" tIns="45720" rIns="91440" bIns="45720" numCol="1" anchor="ctr"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3078" name="页脚占位符 5"/>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buFont typeface="Arial" pitchFamily="34" charset="0"/>
              <a:buNone/>
              <a:defRPr sz="1200"/>
            </a:lvl1pPr>
          </a:lstStyle>
          <a:p>
            <a:pPr>
              <a:defRPr/>
            </a:pPr>
            <a:endParaRPr lang="zh-CN" altLang="en-US"/>
          </a:p>
        </p:txBody>
      </p:sp>
      <p:sp>
        <p:nvSpPr>
          <p:cNvPr id="3079" name="灯片编号占位符 6"/>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buFont typeface="Arial" pitchFamily="34" charset="0"/>
              <a:buNone/>
              <a:defRPr sz="1200"/>
            </a:lvl1pPr>
          </a:lstStyle>
          <a:p>
            <a:pPr>
              <a:defRPr/>
            </a:pPr>
            <a:fld id="{4B6F7CC1-4462-4FD4-A2E5-1A0E496F186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effectLst/>
              </a:rPr>
              <a:t>系统任务</a:t>
            </a:r>
            <a:r>
              <a:rPr lang="en-US" altLang="zh-CN" dirty="0" smtClean="0">
                <a:effectLst/>
              </a:rPr>
              <a:t>$finish: </a:t>
            </a:r>
            <a:r>
              <a:rPr lang="zh-CN" altLang="en-US" dirty="0" smtClean="0">
                <a:effectLst/>
              </a:rPr>
              <a:t>退出仿真器</a:t>
            </a:r>
          </a:p>
          <a:p>
            <a:endParaRPr lang="zh-CN" altLang="en-US" dirty="0"/>
          </a:p>
        </p:txBody>
      </p:sp>
      <p:sp>
        <p:nvSpPr>
          <p:cNvPr id="4" name="灯片编号占位符 3"/>
          <p:cNvSpPr>
            <a:spLocks noGrp="1"/>
          </p:cNvSpPr>
          <p:nvPr>
            <p:ph type="sldNum" sz="quarter" idx="10"/>
          </p:nvPr>
        </p:nvSpPr>
        <p:spPr/>
        <p:txBody>
          <a:bodyPr/>
          <a:lstStyle/>
          <a:p>
            <a:pPr>
              <a:defRPr/>
            </a:pPr>
            <a:fld id="{4B6F7CC1-4462-4FD4-A2E5-1A0E496F186B}" type="slidenum">
              <a:rPr lang="zh-CN" altLang="en-US" smtClean="0"/>
              <a:pPr>
                <a:defRPr/>
              </a:pPr>
              <a:t>84</a:t>
            </a:fld>
            <a:endParaRPr lang="zh-CN" altLang="en-US"/>
          </a:p>
        </p:txBody>
      </p:sp>
    </p:spTree>
    <p:extLst>
      <p:ext uri="{BB962C8B-B14F-4D97-AF65-F5344CB8AC3E}">
        <p14:creationId xmlns="" xmlns:p14="http://schemas.microsoft.com/office/powerpoint/2010/main" val="1089643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effectLst/>
              </a:rPr>
              <a:t>系统任务</a:t>
            </a:r>
            <a:r>
              <a:rPr lang="en-US" altLang="zh-CN" dirty="0" smtClean="0">
                <a:effectLst/>
              </a:rPr>
              <a:t>$finish: </a:t>
            </a:r>
            <a:r>
              <a:rPr lang="zh-CN" altLang="en-US" dirty="0" smtClean="0">
                <a:effectLst/>
              </a:rPr>
              <a:t>退出仿真器</a:t>
            </a:r>
          </a:p>
          <a:p>
            <a:endParaRPr lang="zh-CN" altLang="en-US" dirty="0"/>
          </a:p>
        </p:txBody>
      </p:sp>
      <p:sp>
        <p:nvSpPr>
          <p:cNvPr id="4" name="灯片编号占位符 3"/>
          <p:cNvSpPr>
            <a:spLocks noGrp="1"/>
          </p:cNvSpPr>
          <p:nvPr>
            <p:ph type="sldNum" sz="quarter" idx="10"/>
          </p:nvPr>
        </p:nvSpPr>
        <p:spPr/>
        <p:txBody>
          <a:bodyPr/>
          <a:lstStyle/>
          <a:p>
            <a:pPr>
              <a:defRPr/>
            </a:pPr>
            <a:fld id="{4B6F7CC1-4462-4FD4-A2E5-1A0E496F186B}" type="slidenum">
              <a:rPr lang="zh-CN" altLang="en-US" smtClean="0"/>
              <a:pPr>
                <a:defRPr/>
              </a:pPr>
              <a:t>85</a:t>
            </a:fld>
            <a:endParaRPr lang="zh-CN" altLang="en-US"/>
          </a:p>
        </p:txBody>
      </p:sp>
    </p:spTree>
    <p:extLst>
      <p:ext uri="{BB962C8B-B14F-4D97-AF65-F5344CB8AC3E}">
        <p14:creationId xmlns="" xmlns:p14="http://schemas.microsoft.com/office/powerpoint/2010/main" val="1089643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34"/>
          <p:cNvSpPr>
            <a:spLocks noGrp="1" noChangeArrowheads="1"/>
          </p:cNvSpPr>
          <p:nvPr>
            <p:ph type="dt" sz="half" idx="10"/>
          </p:nvPr>
        </p:nvSpPr>
        <p:spPr>
          <a:ln/>
        </p:spPr>
        <p:txBody>
          <a:bodyPr/>
          <a:lstStyle>
            <a:lvl1pPr>
              <a:defRPr/>
            </a:lvl1pPr>
          </a:lstStyle>
          <a:p>
            <a:pPr>
              <a:defRPr/>
            </a:pPr>
            <a:endParaRPr lang="en-US"/>
          </a:p>
        </p:txBody>
      </p:sp>
      <p:sp>
        <p:nvSpPr>
          <p:cNvPr id="5" name="Rectangle 35"/>
          <p:cNvSpPr>
            <a:spLocks noGrp="1" noChangeArrowheads="1"/>
          </p:cNvSpPr>
          <p:nvPr>
            <p:ph type="ftr" sz="quarter" idx="11"/>
          </p:nvPr>
        </p:nvSpPr>
        <p:spPr>
          <a:ln/>
        </p:spPr>
        <p:txBody>
          <a:bodyPr/>
          <a:lstStyle>
            <a:lvl1pPr>
              <a:defRPr/>
            </a:lvl1pPr>
          </a:lstStyle>
          <a:p>
            <a:pPr>
              <a:defRPr/>
            </a:pPr>
            <a:endParaRPr lang="en-US"/>
          </a:p>
        </p:txBody>
      </p:sp>
      <p:sp>
        <p:nvSpPr>
          <p:cNvPr id="6" name="Rectangle 36"/>
          <p:cNvSpPr>
            <a:spLocks noGrp="1" noChangeArrowheads="1"/>
          </p:cNvSpPr>
          <p:nvPr>
            <p:ph type="sldNum" sz="quarter" idx="12"/>
          </p:nvPr>
        </p:nvSpPr>
        <p:spPr>
          <a:ln/>
        </p:spPr>
        <p:txBody>
          <a:bodyPr/>
          <a:lstStyle>
            <a:lvl1pPr>
              <a:defRPr/>
            </a:lvl1pPr>
          </a:lstStyle>
          <a:p>
            <a:pPr>
              <a:defRPr/>
            </a:pPr>
            <a:fld id="{0F80CB70-1F20-4257-83E5-0D73FA85332A}" type="slidenum">
              <a:rPr lang="zh-CN" alt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34"/>
          <p:cNvSpPr>
            <a:spLocks noGrp="1" noChangeArrowheads="1"/>
          </p:cNvSpPr>
          <p:nvPr>
            <p:ph type="dt" sz="half" idx="10"/>
          </p:nvPr>
        </p:nvSpPr>
        <p:spPr>
          <a:ln/>
        </p:spPr>
        <p:txBody>
          <a:bodyPr/>
          <a:lstStyle>
            <a:lvl1pPr>
              <a:defRPr/>
            </a:lvl1pPr>
          </a:lstStyle>
          <a:p>
            <a:pPr>
              <a:defRPr/>
            </a:pPr>
            <a:endParaRPr lang="en-US"/>
          </a:p>
        </p:txBody>
      </p:sp>
      <p:sp>
        <p:nvSpPr>
          <p:cNvPr id="5" name="Rectangle 35"/>
          <p:cNvSpPr>
            <a:spLocks noGrp="1" noChangeArrowheads="1"/>
          </p:cNvSpPr>
          <p:nvPr>
            <p:ph type="ftr" sz="quarter" idx="11"/>
          </p:nvPr>
        </p:nvSpPr>
        <p:spPr>
          <a:ln/>
        </p:spPr>
        <p:txBody>
          <a:bodyPr/>
          <a:lstStyle>
            <a:lvl1pPr>
              <a:defRPr/>
            </a:lvl1pPr>
          </a:lstStyle>
          <a:p>
            <a:pPr>
              <a:defRPr/>
            </a:pPr>
            <a:endParaRPr lang="en-US"/>
          </a:p>
        </p:txBody>
      </p:sp>
      <p:sp>
        <p:nvSpPr>
          <p:cNvPr id="6" name="Rectangle 36"/>
          <p:cNvSpPr>
            <a:spLocks noGrp="1" noChangeArrowheads="1"/>
          </p:cNvSpPr>
          <p:nvPr>
            <p:ph type="sldNum" sz="quarter" idx="12"/>
          </p:nvPr>
        </p:nvSpPr>
        <p:spPr>
          <a:ln/>
        </p:spPr>
        <p:txBody>
          <a:bodyPr/>
          <a:lstStyle>
            <a:lvl1pPr>
              <a:defRPr/>
            </a:lvl1pPr>
          </a:lstStyle>
          <a:p>
            <a:pPr>
              <a:defRPr/>
            </a:pPr>
            <a:fld id="{104B154B-089B-4364-B92F-DC5C4DA1FBA3}" type="slidenum">
              <a:rPr lang="zh-CN" alt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953250" y="814388"/>
            <a:ext cx="1962150" cy="52816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066800" y="814388"/>
            <a:ext cx="5734050" cy="52816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34"/>
          <p:cNvSpPr>
            <a:spLocks noGrp="1" noChangeArrowheads="1"/>
          </p:cNvSpPr>
          <p:nvPr>
            <p:ph type="dt" sz="half" idx="10"/>
          </p:nvPr>
        </p:nvSpPr>
        <p:spPr>
          <a:ln/>
        </p:spPr>
        <p:txBody>
          <a:bodyPr/>
          <a:lstStyle>
            <a:lvl1pPr>
              <a:defRPr/>
            </a:lvl1pPr>
          </a:lstStyle>
          <a:p>
            <a:pPr>
              <a:defRPr/>
            </a:pPr>
            <a:endParaRPr lang="en-US"/>
          </a:p>
        </p:txBody>
      </p:sp>
      <p:sp>
        <p:nvSpPr>
          <p:cNvPr id="5" name="Rectangle 35"/>
          <p:cNvSpPr>
            <a:spLocks noGrp="1" noChangeArrowheads="1"/>
          </p:cNvSpPr>
          <p:nvPr>
            <p:ph type="ftr" sz="quarter" idx="11"/>
          </p:nvPr>
        </p:nvSpPr>
        <p:spPr>
          <a:ln/>
        </p:spPr>
        <p:txBody>
          <a:bodyPr/>
          <a:lstStyle>
            <a:lvl1pPr>
              <a:defRPr/>
            </a:lvl1pPr>
          </a:lstStyle>
          <a:p>
            <a:pPr>
              <a:defRPr/>
            </a:pPr>
            <a:endParaRPr lang="en-US"/>
          </a:p>
        </p:txBody>
      </p:sp>
      <p:sp>
        <p:nvSpPr>
          <p:cNvPr id="6" name="Rectangle 36"/>
          <p:cNvSpPr>
            <a:spLocks noGrp="1" noChangeArrowheads="1"/>
          </p:cNvSpPr>
          <p:nvPr>
            <p:ph type="sldNum" sz="quarter" idx="12"/>
          </p:nvPr>
        </p:nvSpPr>
        <p:spPr>
          <a:ln/>
        </p:spPr>
        <p:txBody>
          <a:bodyPr/>
          <a:lstStyle>
            <a:lvl1pPr>
              <a:defRPr/>
            </a:lvl1pPr>
          </a:lstStyle>
          <a:p>
            <a:pPr>
              <a:defRPr/>
            </a:pPr>
            <a:fld id="{30845B3E-BAF3-4938-A929-0E0BB3CC1E8E}" type="slidenum">
              <a:rPr lang="zh-CN" alt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37"/>
          <p:cNvSpPr>
            <a:spLocks noGrp="1" noChangeArrowheads="1"/>
          </p:cNvSpPr>
          <p:nvPr>
            <p:ph type="dt" sz="quarter" idx="10"/>
          </p:nvPr>
        </p:nvSpPr>
        <p:spPr>
          <a:ln/>
        </p:spPr>
        <p:txBody>
          <a:bodyPr/>
          <a:lstStyle>
            <a:lvl1pPr>
              <a:defRPr/>
            </a:lvl1pPr>
          </a:lstStyle>
          <a:p>
            <a:pPr>
              <a:defRPr/>
            </a:pPr>
            <a:endParaRPr lang="en-US"/>
          </a:p>
        </p:txBody>
      </p:sp>
      <p:sp>
        <p:nvSpPr>
          <p:cNvPr id="5" name="Rectangle 38"/>
          <p:cNvSpPr>
            <a:spLocks noGrp="1" noChangeArrowheads="1"/>
          </p:cNvSpPr>
          <p:nvPr>
            <p:ph type="ftr" sz="quarter" idx="11"/>
          </p:nvPr>
        </p:nvSpPr>
        <p:spPr>
          <a:ln/>
        </p:spPr>
        <p:txBody>
          <a:bodyPr/>
          <a:lstStyle>
            <a:lvl1pPr>
              <a:defRPr/>
            </a:lvl1pPr>
          </a:lstStyle>
          <a:p>
            <a:pPr>
              <a:defRPr/>
            </a:pPr>
            <a:endParaRPr lang="en-US"/>
          </a:p>
        </p:txBody>
      </p:sp>
      <p:sp>
        <p:nvSpPr>
          <p:cNvPr id="6" name="Rectangle 39"/>
          <p:cNvSpPr>
            <a:spLocks noGrp="1" noChangeArrowheads="1"/>
          </p:cNvSpPr>
          <p:nvPr>
            <p:ph type="sldNum" sz="quarter" idx="12"/>
          </p:nvPr>
        </p:nvSpPr>
        <p:spPr>
          <a:ln/>
        </p:spPr>
        <p:txBody>
          <a:bodyPr/>
          <a:lstStyle>
            <a:lvl1pPr>
              <a:defRPr/>
            </a:lvl1pPr>
          </a:lstStyle>
          <a:p>
            <a:pPr>
              <a:defRPr/>
            </a:pPr>
            <a:fld id="{026918F5-BEDA-4942-A470-16A90B747538}" type="slidenum">
              <a:rPr lang="zh-CN" alt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37"/>
          <p:cNvSpPr>
            <a:spLocks noGrp="1" noChangeArrowheads="1"/>
          </p:cNvSpPr>
          <p:nvPr>
            <p:ph type="dt" sz="quarter" idx="10"/>
          </p:nvPr>
        </p:nvSpPr>
        <p:spPr>
          <a:ln/>
        </p:spPr>
        <p:txBody>
          <a:bodyPr/>
          <a:lstStyle>
            <a:lvl1pPr>
              <a:defRPr/>
            </a:lvl1pPr>
          </a:lstStyle>
          <a:p>
            <a:pPr>
              <a:defRPr/>
            </a:pPr>
            <a:endParaRPr lang="en-US"/>
          </a:p>
        </p:txBody>
      </p:sp>
      <p:sp>
        <p:nvSpPr>
          <p:cNvPr id="5" name="Rectangle 38"/>
          <p:cNvSpPr>
            <a:spLocks noGrp="1" noChangeArrowheads="1"/>
          </p:cNvSpPr>
          <p:nvPr>
            <p:ph type="ftr" sz="quarter" idx="11"/>
          </p:nvPr>
        </p:nvSpPr>
        <p:spPr>
          <a:ln/>
        </p:spPr>
        <p:txBody>
          <a:bodyPr/>
          <a:lstStyle>
            <a:lvl1pPr>
              <a:defRPr/>
            </a:lvl1pPr>
          </a:lstStyle>
          <a:p>
            <a:pPr>
              <a:defRPr/>
            </a:pPr>
            <a:endParaRPr lang="en-US"/>
          </a:p>
        </p:txBody>
      </p:sp>
      <p:sp>
        <p:nvSpPr>
          <p:cNvPr id="6" name="Rectangle 39"/>
          <p:cNvSpPr>
            <a:spLocks noGrp="1" noChangeArrowheads="1"/>
          </p:cNvSpPr>
          <p:nvPr>
            <p:ph type="sldNum" sz="quarter" idx="12"/>
          </p:nvPr>
        </p:nvSpPr>
        <p:spPr>
          <a:ln/>
        </p:spPr>
        <p:txBody>
          <a:bodyPr/>
          <a:lstStyle>
            <a:lvl1pPr>
              <a:defRPr/>
            </a:lvl1pPr>
          </a:lstStyle>
          <a:p>
            <a:pPr>
              <a:defRPr/>
            </a:pPr>
            <a:fld id="{7B7B81B1-B5E6-4427-8B6D-DC42C5733DFF}" type="slidenum">
              <a:rPr lang="zh-CN" alt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37"/>
          <p:cNvSpPr>
            <a:spLocks noGrp="1" noChangeArrowheads="1"/>
          </p:cNvSpPr>
          <p:nvPr>
            <p:ph type="dt" sz="quarter" idx="10"/>
          </p:nvPr>
        </p:nvSpPr>
        <p:spPr>
          <a:ln/>
        </p:spPr>
        <p:txBody>
          <a:bodyPr/>
          <a:lstStyle>
            <a:lvl1pPr>
              <a:defRPr/>
            </a:lvl1pPr>
          </a:lstStyle>
          <a:p>
            <a:pPr>
              <a:defRPr/>
            </a:pPr>
            <a:endParaRPr lang="en-US"/>
          </a:p>
        </p:txBody>
      </p:sp>
      <p:sp>
        <p:nvSpPr>
          <p:cNvPr id="5" name="Rectangle 38"/>
          <p:cNvSpPr>
            <a:spLocks noGrp="1" noChangeArrowheads="1"/>
          </p:cNvSpPr>
          <p:nvPr>
            <p:ph type="ftr" sz="quarter" idx="11"/>
          </p:nvPr>
        </p:nvSpPr>
        <p:spPr>
          <a:ln/>
        </p:spPr>
        <p:txBody>
          <a:bodyPr/>
          <a:lstStyle>
            <a:lvl1pPr>
              <a:defRPr/>
            </a:lvl1pPr>
          </a:lstStyle>
          <a:p>
            <a:pPr>
              <a:defRPr/>
            </a:pPr>
            <a:endParaRPr lang="en-US"/>
          </a:p>
        </p:txBody>
      </p:sp>
      <p:sp>
        <p:nvSpPr>
          <p:cNvPr id="6" name="Rectangle 39"/>
          <p:cNvSpPr>
            <a:spLocks noGrp="1" noChangeArrowheads="1"/>
          </p:cNvSpPr>
          <p:nvPr>
            <p:ph type="sldNum" sz="quarter" idx="12"/>
          </p:nvPr>
        </p:nvSpPr>
        <p:spPr>
          <a:ln/>
        </p:spPr>
        <p:txBody>
          <a:bodyPr/>
          <a:lstStyle>
            <a:lvl1pPr>
              <a:defRPr/>
            </a:lvl1pPr>
          </a:lstStyle>
          <a:p>
            <a:pPr>
              <a:defRPr/>
            </a:pPr>
            <a:fld id="{013BDCF0-8C2F-4D4D-8D7D-C60030DF197F}" type="slidenum">
              <a:rPr lang="zh-CN" alt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0668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0673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37"/>
          <p:cNvSpPr>
            <a:spLocks noGrp="1" noChangeArrowheads="1"/>
          </p:cNvSpPr>
          <p:nvPr>
            <p:ph type="dt" sz="quarter" idx="10"/>
          </p:nvPr>
        </p:nvSpPr>
        <p:spPr>
          <a:ln/>
        </p:spPr>
        <p:txBody>
          <a:bodyPr/>
          <a:lstStyle>
            <a:lvl1pPr>
              <a:defRPr/>
            </a:lvl1pPr>
          </a:lstStyle>
          <a:p>
            <a:pPr>
              <a:defRPr/>
            </a:pPr>
            <a:endParaRPr lang="en-US"/>
          </a:p>
        </p:txBody>
      </p:sp>
      <p:sp>
        <p:nvSpPr>
          <p:cNvPr id="6" name="Rectangle 38"/>
          <p:cNvSpPr>
            <a:spLocks noGrp="1" noChangeArrowheads="1"/>
          </p:cNvSpPr>
          <p:nvPr>
            <p:ph type="ftr" sz="quarter" idx="11"/>
          </p:nvPr>
        </p:nvSpPr>
        <p:spPr>
          <a:ln/>
        </p:spPr>
        <p:txBody>
          <a:bodyPr/>
          <a:lstStyle>
            <a:lvl1pPr>
              <a:defRPr/>
            </a:lvl1pPr>
          </a:lstStyle>
          <a:p>
            <a:pPr>
              <a:defRPr/>
            </a:pPr>
            <a:endParaRPr lang="en-US"/>
          </a:p>
        </p:txBody>
      </p:sp>
      <p:sp>
        <p:nvSpPr>
          <p:cNvPr id="7" name="Rectangle 39"/>
          <p:cNvSpPr>
            <a:spLocks noGrp="1" noChangeArrowheads="1"/>
          </p:cNvSpPr>
          <p:nvPr>
            <p:ph type="sldNum" sz="quarter" idx="12"/>
          </p:nvPr>
        </p:nvSpPr>
        <p:spPr>
          <a:ln/>
        </p:spPr>
        <p:txBody>
          <a:bodyPr/>
          <a:lstStyle>
            <a:lvl1pPr>
              <a:defRPr/>
            </a:lvl1pPr>
          </a:lstStyle>
          <a:p>
            <a:pPr>
              <a:defRPr/>
            </a:pPr>
            <a:fld id="{943168BF-8D1E-4C57-B972-E97BCD60BE1E}" type="slidenum">
              <a:rPr lang="zh-CN" alt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37"/>
          <p:cNvSpPr>
            <a:spLocks noGrp="1" noChangeArrowheads="1"/>
          </p:cNvSpPr>
          <p:nvPr>
            <p:ph type="dt" sz="quarter" idx="10"/>
          </p:nvPr>
        </p:nvSpPr>
        <p:spPr>
          <a:ln/>
        </p:spPr>
        <p:txBody>
          <a:bodyPr/>
          <a:lstStyle>
            <a:lvl1pPr>
              <a:defRPr/>
            </a:lvl1pPr>
          </a:lstStyle>
          <a:p>
            <a:pPr>
              <a:defRPr/>
            </a:pPr>
            <a:endParaRPr lang="en-US"/>
          </a:p>
        </p:txBody>
      </p:sp>
      <p:sp>
        <p:nvSpPr>
          <p:cNvPr id="8" name="Rectangle 38"/>
          <p:cNvSpPr>
            <a:spLocks noGrp="1" noChangeArrowheads="1"/>
          </p:cNvSpPr>
          <p:nvPr>
            <p:ph type="ftr" sz="quarter" idx="11"/>
          </p:nvPr>
        </p:nvSpPr>
        <p:spPr>
          <a:ln/>
        </p:spPr>
        <p:txBody>
          <a:bodyPr/>
          <a:lstStyle>
            <a:lvl1pPr>
              <a:defRPr/>
            </a:lvl1pPr>
          </a:lstStyle>
          <a:p>
            <a:pPr>
              <a:defRPr/>
            </a:pPr>
            <a:endParaRPr lang="en-US"/>
          </a:p>
        </p:txBody>
      </p:sp>
      <p:sp>
        <p:nvSpPr>
          <p:cNvPr id="9" name="Rectangle 39"/>
          <p:cNvSpPr>
            <a:spLocks noGrp="1" noChangeArrowheads="1"/>
          </p:cNvSpPr>
          <p:nvPr>
            <p:ph type="sldNum" sz="quarter" idx="12"/>
          </p:nvPr>
        </p:nvSpPr>
        <p:spPr>
          <a:ln/>
        </p:spPr>
        <p:txBody>
          <a:bodyPr/>
          <a:lstStyle>
            <a:lvl1pPr>
              <a:defRPr/>
            </a:lvl1pPr>
          </a:lstStyle>
          <a:p>
            <a:pPr>
              <a:defRPr/>
            </a:pPr>
            <a:fld id="{200A767D-CE56-4DB7-98BE-901EF4C11011}" type="slidenum">
              <a:rPr lang="zh-CN" alt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37"/>
          <p:cNvSpPr>
            <a:spLocks noGrp="1" noChangeArrowheads="1"/>
          </p:cNvSpPr>
          <p:nvPr>
            <p:ph type="dt" sz="quarter" idx="10"/>
          </p:nvPr>
        </p:nvSpPr>
        <p:spPr>
          <a:ln/>
        </p:spPr>
        <p:txBody>
          <a:bodyPr/>
          <a:lstStyle>
            <a:lvl1pPr>
              <a:defRPr/>
            </a:lvl1pPr>
          </a:lstStyle>
          <a:p>
            <a:pPr>
              <a:defRPr/>
            </a:pPr>
            <a:endParaRPr lang="en-US"/>
          </a:p>
        </p:txBody>
      </p:sp>
      <p:sp>
        <p:nvSpPr>
          <p:cNvPr id="4" name="Rectangle 38"/>
          <p:cNvSpPr>
            <a:spLocks noGrp="1" noChangeArrowheads="1"/>
          </p:cNvSpPr>
          <p:nvPr>
            <p:ph type="ftr" sz="quarter" idx="11"/>
          </p:nvPr>
        </p:nvSpPr>
        <p:spPr>
          <a:ln/>
        </p:spPr>
        <p:txBody>
          <a:bodyPr/>
          <a:lstStyle>
            <a:lvl1pPr>
              <a:defRPr/>
            </a:lvl1pPr>
          </a:lstStyle>
          <a:p>
            <a:pPr>
              <a:defRPr/>
            </a:pPr>
            <a:endParaRPr lang="en-US"/>
          </a:p>
        </p:txBody>
      </p:sp>
      <p:sp>
        <p:nvSpPr>
          <p:cNvPr id="5" name="Rectangle 39"/>
          <p:cNvSpPr>
            <a:spLocks noGrp="1" noChangeArrowheads="1"/>
          </p:cNvSpPr>
          <p:nvPr>
            <p:ph type="sldNum" sz="quarter" idx="12"/>
          </p:nvPr>
        </p:nvSpPr>
        <p:spPr>
          <a:ln/>
        </p:spPr>
        <p:txBody>
          <a:bodyPr/>
          <a:lstStyle>
            <a:lvl1pPr>
              <a:defRPr/>
            </a:lvl1pPr>
          </a:lstStyle>
          <a:p>
            <a:pPr>
              <a:defRPr/>
            </a:pPr>
            <a:fld id="{DF9BBADA-62DE-47F7-B85F-2A4CDD5B6E5E}" type="slidenum">
              <a:rPr lang="zh-CN" alt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Rectangle 37"/>
          <p:cNvSpPr>
            <a:spLocks noGrp="1" noChangeArrowheads="1"/>
          </p:cNvSpPr>
          <p:nvPr>
            <p:ph type="dt" sz="quarter" idx="10"/>
          </p:nvPr>
        </p:nvSpPr>
        <p:spPr>
          <a:ln/>
        </p:spPr>
        <p:txBody>
          <a:bodyPr/>
          <a:lstStyle>
            <a:lvl1pPr>
              <a:defRPr/>
            </a:lvl1pPr>
          </a:lstStyle>
          <a:p>
            <a:pPr>
              <a:defRPr/>
            </a:pPr>
            <a:endParaRPr lang="en-US"/>
          </a:p>
        </p:txBody>
      </p:sp>
      <p:sp>
        <p:nvSpPr>
          <p:cNvPr id="3" name="Rectangle 38"/>
          <p:cNvSpPr>
            <a:spLocks noGrp="1" noChangeArrowheads="1"/>
          </p:cNvSpPr>
          <p:nvPr>
            <p:ph type="ftr" sz="quarter" idx="11"/>
          </p:nvPr>
        </p:nvSpPr>
        <p:spPr>
          <a:ln/>
        </p:spPr>
        <p:txBody>
          <a:bodyPr/>
          <a:lstStyle>
            <a:lvl1pPr>
              <a:defRPr/>
            </a:lvl1pPr>
          </a:lstStyle>
          <a:p>
            <a:pPr>
              <a:defRPr/>
            </a:pPr>
            <a:endParaRPr lang="en-US"/>
          </a:p>
        </p:txBody>
      </p:sp>
      <p:sp>
        <p:nvSpPr>
          <p:cNvPr id="4" name="Rectangle 39"/>
          <p:cNvSpPr>
            <a:spLocks noGrp="1" noChangeArrowheads="1"/>
          </p:cNvSpPr>
          <p:nvPr>
            <p:ph type="sldNum" sz="quarter" idx="12"/>
          </p:nvPr>
        </p:nvSpPr>
        <p:spPr>
          <a:ln/>
        </p:spPr>
        <p:txBody>
          <a:bodyPr/>
          <a:lstStyle>
            <a:lvl1pPr>
              <a:defRPr/>
            </a:lvl1pPr>
          </a:lstStyle>
          <a:p>
            <a:pPr>
              <a:defRPr/>
            </a:pPr>
            <a:fld id="{1101E40E-28BF-480F-8FF2-D0D0F906F873}" type="slidenum">
              <a:rPr lang="zh-CN" alt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37"/>
          <p:cNvSpPr>
            <a:spLocks noGrp="1" noChangeArrowheads="1"/>
          </p:cNvSpPr>
          <p:nvPr>
            <p:ph type="dt" sz="quarter" idx="10"/>
          </p:nvPr>
        </p:nvSpPr>
        <p:spPr>
          <a:ln/>
        </p:spPr>
        <p:txBody>
          <a:bodyPr/>
          <a:lstStyle>
            <a:lvl1pPr>
              <a:defRPr/>
            </a:lvl1pPr>
          </a:lstStyle>
          <a:p>
            <a:pPr>
              <a:defRPr/>
            </a:pPr>
            <a:endParaRPr lang="en-US"/>
          </a:p>
        </p:txBody>
      </p:sp>
      <p:sp>
        <p:nvSpPr>
          <p:cNvPr id="6" name="Rectangle 38"/>
          <p:cNvSpPr>
            <a:spLocks noGrp="1" noChangeArrowheads="1"/>
          </p:cNvSpPr>
          <p:nvPr>
            <p:ph type="ftr" sz="quarter" idx="11"/>
          </p:nvPr>
        </p:nvSpPr>
        <p:spPr>
          <a:ln/>
        </p:spPr>
        <p:txBody>
          <a:bodyPr/>
          <a:lstStyle>
            <a:lvl1pPr>
              <a:defRPr/>
            </a:lvl1pPr>
          </a:lstStyle>
          <a:p>
            <a:pPr>
              <a:defRPr/>
            </a:pPr>
            <a:endParaRPr lang="en-US"/>
          </a:p>
        </p:txBody>
      </p:sp>
      <p:sp>
        <p:nvSpPr>
          <p:cNvPr id="7" name="Rectangle 39"/>
          <p:cNvSpPr>
            <a:spLocks noGrp="1" noChangeArrowheads="1"/>
          </p:cNvSpPr>
          <p:nvPr>
            <p:ph type="sldNum" sz="quarter" idx="12"/>
          </p:nvPr>
        </p:nvSpPr>
        <p:spPr>
          <a:ln/>
        </p:spPr>
        <p:txBody>
          <a:bodyPr/>
          <a:lstStyle>
            <a:lvl1pPr>
              <a:defRPr/>
            </a:lvl1pPr>
          </a:lstStyle>
          <a:p>
            <a:pPr>
              <a:defRPr/>
            </a:pPr>
            <a:fld id="{8983492B-1E55-4C18-9D45-7EAF32C6D199}" type="slidenum">
              <a:rPr lang="zh-CN" alt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34"/>
          <p:cNvSpPr>
            <a:spLocks noGrp="1" noChangeArrowheads="1"/>
          </p:cNvSpPr>
          <p:nvPr>
            <p:ph type="dt" sz="half" idx="10"/>
          </p:nvPr>
        </p:nvSpPr>
        <p:spPr>
          <a:ln/>
        </p:spPr>
        <p:txBody>
          <a:bodyPr/>
          <a:lstStyle>
            <a:lvl1pPr>
              <a:defRPr/>
            </a:lvl1pPr>
          </a:lstStyle>
          <a:p>
            <a:pPr>
              <a:defRPr/>
            </a:pPr>
            <a:endParaRPr lang="en-US"/>
          </a:p>
        </p:txBody>
      </p:sp>
      <p:sp>
        <p:nvSpPr>
          <p:cNvPr id="5" name="Rectangle 35"/>
          <p:cNvSpPr>
            <a:spLocks noGrp="1" noChangeArrowheads="1"/>
          </p:cNvSpPr>
          <p:nvPr>
            <p:ph type="ftr" sz="quarter" idx="11"/>
          </p:nvPr>
        </p:nvSpPr>
        <p:spPr>
          <a:ln/>
        </p:spPr>
        <p:txBody>
          <a:bodyPr/>
          <a:lstStyle>
            <a:lvl1pPr>
              <a:defRPr/>
            </a:lvl1pPr>
          </a:lstStyle>
          <a:p>
            <a:pPr>
              <a:defRPr/>
            </a:pPr>
            <a:endParaRPr lang="en-US"/>
          </a:p>
        </p:txBody>
      </p:sp>
      <p:sp>
        <p:nvSpPr>
          <p:cNvPr id="6" name="Rectangle 36"/>
          <p:cNvSpPr>
            <a:spLocks noGrp="1" noChangeArrowheads="1"/>
          </p:cNvSpPr>
          <p:nvPr>
            <p:ph type="sldNum" sz="quarter" idx="12"/>
          </p:nvPr>
        </p:nvSpPr>
        <p:spPr>
          <a:ln/>
        </p:spPr>
        <p:txBody>
          <a:bodyPr/>
          <a:lstStyle>
            <a:lvl1pPr>
              <a:defRPr/>
            </a:lvl1pPr>
          </a:lstStyle>
          <a:p>
            <a:pPr>
              <a:defRPr/>
            </a:pPr>
            <a:fld id="{7B7A5DC5-34CA-4949-8884-88011D5D7FA6}" type="slidenum">
              <a:rPr lang="zh-CN" alt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37"/>
          <p:cNvSpPr>
            <a:spLocks noGrp="1" noChangeArrowheads="1"/>
          </p:cNvSpPr>
          <p:nvPr>
            <p:ph type="dt" sz="quarter" idx="10"/>
          </p:nvPr>
        </p:nvSpPr>
        <p:spPr>
          <a:ln/>
        </p:spPr>
        <p:txBody>
          <a:bodyPr/>
          <a:lstStyle>
            <a:lvl1pPr>
              <a:defRPr/>
            </a:lvl1pPr>
          </a:lstStyle>
          <a:p>
            <a:pPr>
              <a:defRPr/>
            </a:pPr>
            <a:endParaRPr lang="en-US"/>
          </a:p>
        </p:txBody>
      </p:sp>
      <p:sp>
        <p:nvSpPr>
          <p:cNvPr id="6" name="Rectangle 38"/>
          <p:cNvSpPr>
            <a:spLocks noGrp="1" noChangeArrowheads="1"/>
          </p:cNvSpPr>
          <p:nvPr>
            <p:ph type="ftr" sz="quarter" idx="11"/>
          </p:nvPr>
        </p:nvSpPr>
        <p:spPr>
          <a:ln/>
        </p:spPr>
        <p:txBody>
          <a:bodyPr/>
          <a:lstStyle>
            <a:lvl1pPr>
              <a:defRPr/>
            </a:lvl1pPr>
          </a:lstStyle>
          <a:p>
            <a:pPr>
              <a:defRPr/>
            </a:pPr>
            <a:endParaRPr lang="en-US"/>
          </a:p>
        </p:txBody>
      </p:sp>
      <p:sp>
        <p:nvSpPr>
          <p:cNvPr id="7" name="Rectangle 39"/>
          <p:cNvSpPr>
            <a:spLocks noGrp="1" noChangeArrowheads="1"/>
          </p:cNvSpPr>
          <p:nvPr>
            <p:ph type="sldNum" sz="quarter" idx="12"/>
          </p:nvPr>
        </p:nvSpPr>
        <p:spPr>
          <a:ln/>
        </p:spPr>
        <p:txBody>
          <a:bodyPr/>
          <a:lstStyle>
            <a:lvl1pPr>
              <a:defRPr/>
            </a:lvl1pPr>
          </a:lstStyle>
          <a:p>
            <a:pPr>
              <a:defRPr/>
            </a:pPr>
            <a:fld id="{EE766112-EC91-452B-BF07-903FBA82B46A}" type="slidenum">
              <a:rPr lang="zh-CN" alt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37"/>
          <p:cNvSpPr>
            <a:spLocks noGrp="1" noChangeArrowheads="1"/>
          </p:cNvSpPr>
          <p:nvPr>
            <p:ph type="dt" sz="quarter" idx="10"/>
          </p:nvPr>
        </p:nvSpPr>
        <p:spPr>
          <a:ln/>
        </p:spPr>
        <p:txBody>
          <a:bodyPr/>
          <a:lstStyle>
            <a:lvl1pPr>
              <a:defRPr/>
            </a:lvl1pPr>
          </a:lstStyle>
          <a:p>
            <a:pPr>
              <a:defRPr/>
            </a:pPr>
            <a:endParaRPr lang="en-US"/>
          </a:p>
        </p:txBody>
      </p:sp>
      <p:sp>
        <p:nvSpPr>
          <p:cNvPr id="5" name="Rectangle 38"/>
          <p:cNvSpPr>
            <a:spLocks noGrp="1" noChangeArrowheads="1"/>
          </p:cNvSpPr>
          <p:nvPr>
            <p:ph type="ftr" sz="quarter" idx="11"/>
          </p:nvPr>
        </p:nvSpPr>
        <p:spPr>
          <a:ln/>
        </p:spPr>
        <p:txBody>
          <a:bodyPr/>
          <a:lstStyle>
            <a:lvl1pPr>
              <a:defRPr/>
            </a:lvl1pPr>
          </a:lstStyle>
          <a:p>
            <a:pPr>
              <a:defRPr/>
            </a:pPr>
            <a:endParaRPr lang="en-US"/>
          </a:p>
        </p:txBody>
      </p:sp>
      <p:sp>
        <p:nvSpPr>
          <p:cNvPr id="6" name="Rectangle 39"/>
          <p:cNvSpPr>
            <a:spLocks noGrp="1" noChangeArrowheads="1"/>
          </p:cNvSpPr>
          <p:nvPr>
            <p:ph type="sldNum" sz="quarter" idx="12"/>
          </p:nvPr>
        </p:nvSpPr>
        <p:spPr>
          <a:ln/>
        </p:spPr>
        <p:txBody>
          <a:bodyPr/>
          <a:lstStyle>
            <a:lvl1pPr>
              <a:defRPr/>
            </a:lvl1pPr>
          </a:lstStyle>
          <a:p>
            <a:pPr>
              <a:defRPr/>
            </a:pPr>
            <a:fld id="{6F09CC77-A084-428A-B5DE-A0117B12CA89}" type="slidenum">
              <a:rPr lang="zh-CN" alt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953250" y="814388"/>
            <a:ext cx="1962150" cy="52816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066800" y="814388"/>
            <a:ext cx="5734050" cy="52816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37"/>
          <p:cNvSpPr>
            <a:spLocks noGrp="1" noChangeArrowheads="1"/>
          </p:cNvSpPr>
          <p:nvPr>
            <p:ph type="dt" sz="quarter" idx="10"/>
          </p:nvPr>
        </p:nvSpPr>
        <p:spPr>
          <a:ln/>
        </p:spPr>
        <p:txBody>
          <a:bodyPr/>
          <a:lstStyle>
            <a:lvl1pPr>
              <a:defRPr/>
            </a:lvl1pPr>
          </a:lstStyle>
          <a:p>
            <a:pPr>
              <a:defRPr/>
            </a:pPr>
            <a:endParaRPr lang="en-US"/>
          </a:p>
        </p:txBody>
      </p:sp>
      <p:sp>
        <p:nvSpPr>
          <p:cNvPr id="5" name="Rectangle 38"/>
          <p:cNvSpPr>
            <a:spLocks noGrp="1" noChangeArrowheads="1"/>
          </p:cNvSpPr>
          <p:nvPr>
            <p:ph type="ftr" sz="quarter" idx="11"/>
          </p:nvPr>
        </p:nvSpPr>
        <p:spPr>
          <a:ln/>
        </p:spPr>
        <p:txBody>
          <a:bodyPr/>
          <a:lstStyle>
            <a:lvl1pPr>
              <a:defRPr/>
            </a:lvl1pPr>
          </a:lstStyle>
          <a:p>
            <a:pPr>
              <a:defRPr/>
            </a:pPr>
            <a:endParaRPr lang="en-US"/>
          </a:p>
        </p:txBody>
      </p:sp>
      <p:sp>
        <p:nvSpPr>
          <p:cNvPr id="6" name="Rectangle 39"/>
          <p:cNvSpPr>
            <a:spLocks noGrp="1" noChangeArrowheads="1"/>
          </p:cNvSpPr>
          <p:nvPr>
            <p:ph type="sldNum" sz="quarter" idx="12"/>
          </p:nvPr>
        </p:nvSpPr>
        <p:spPr>
          <a:ln/>
        </p:spPr>
        <p:txBody>
          <a:bodyPr/>
          <a:lstStyle>
            <a:lvl1pPr>
              <a:defRPr/>
            </a:lvl1pPr>
          </a:lstStyle>
          <a:p>
            <a:pPr>
              <a:defRPr/>
            </a:pPr>
            <a:fld id="{F2CC6DE7-CC66-40DF-BA08-0D78D11F2A35}" type="slidenum">
              <a:rPr lang="zh-CN" alt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34"/>
          <p:cNvSpPr>
            <a:spLocks noGrp="1" noChangeArrowheads="1"/>
          </p:cNvSpPr>
          <p:nvPr>
            <p:ph type="dt" sz="half" idx="10"/>
          </p:nvPr>
        </p:nvSpPr>
        <p:spPr>
          <a:ln/>
        </p:spPr>
        <p:txBody>
          <a:bodyPr/>
          <a:lstStyle>
            <a:lvl1pPr>
              <a:defRPr/>
            </a:lvl1pPr>
          </a:lstStyle>
          <a:p>
            <a:pPr>
              <a:defRPr/>
            </a:pPr>
            <a:endParaRPr lang="en-US"/>
          </a:p>
        </p:txBody>
      </p:sp>
      <p:sp>
        <p:nvSpPr>
          <p:cNvPr id="5" name="Rectangle 35"/>
          <p:cNvSpPr>
            <a:spLocks noGrp="1" noChangeArrowheads="1"/>
          </p:cNvSpPr>
          <p:nvPr>
            <p:ph type="ftr" sz="quarter" idx="11"/>
          </p:nvPr>
        </p:nvSpPr>
        <p:spPr>
          <a:ln/>
        </p:spPr>
        <p:txBody>
          <a:bodyPr/>
          <a:lstStyle>
            <a:lvl1pPr>
              <a:defRPr/>
            </a:lvl1pPr>
          </a:lstStyle>
          <a:p>
            <a:pPr>
              <a:defRPr/>
            </a:pPr>
            <a:endParaRPr lang="en-US"/>
          </a:p>
        </p:txBody>
      </p:sp>
      <p:sp>
        <p:nvSpPr>
          <p:cNvPr id="6" name="Rectangle 36"/>
          <p:cNvSpPr>
            <a:spLocks noGrp="1" noChangeArrowheads="1"/>
          </p:cNvSpPr>
          <p:nvPr>
            <p:ph type="sldNum" sz="quarter" idx="12"/>
          </p:nvPr>
        </p:nvSpPr>
        <p:spPr>
          <a:ln/>
        </p:spPr>
        <p:txBody>
          <a:bodyPr/>
          <a:lstStyle>
            <a:lvl1pPr>
              <a:defRPr/>
            </a:lvl1pPr>
          </a:lstStyle>
          <a:p>
            <a:pPr>
              <a:defRPr/>
            </a:pPr>
            <a:fld id="{A973F62D-38D8-4E47-B4D3-C6A420983501}" type="slidenum">
              <a:rPr lang="zh-CN" alt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0668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0673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34"/>
          <p:cNvSpPr>
            <a:spLocks noGrp="1" noChangeArrowheads="1"/>
          </p:cNvSpPr>
          <p:nvPr>
            <p:ph type="dt" sz="half" idx="10"/>
          </p:nvPr>
        </p:nvSpPr>
        <p:spPr>
          <a:ln/>
        </p:spPr>
        <p:txBody>
          <a:bodyPr/>
          <a:lstStyle>
            <a:lvl1pPr>
              <a:defRPr/>
            </a:lvl1pPr>
          </a:lstStyle>
          <a:p>
            <a:pPr>
              <a:defRPr/>
            </a:pPr>
            <a:endParaRPr lang="en-US"/>
          </a:p>
        </p:txBody>
      </p:sp>
      <p:sp>
        <p:nvSpPr>
          <p:cNvPr id="6" name="Rectangle 35"/>
          <p:cNvSpPr>
            <a:spLocks noGrp="1" noChangeArrowheads="1"/>
          </p:cNvSpPr>
          <p:nvPr>
            <p:ph type="ftr" sz="quarter" idx="11"/>
          </p:nvPr>
        </p:nvSpPr>
        <p:spPr>
          <a:ln/>
        </p:spPr>
        <p:txBody>
          <a:bodyPr/>
          <a:lstStyle>
            <a:lvl1pPr>
              <a:defRPr/>
            </a:lvl1pPr>
          </a:lstStyle>
          <a:p>
            <a:pPr>
              <a:defRPr/>
            </a:pPr>
            <a:endParaRPr lang="en-US"/>
          </a:p>
        </p:txBody>
      </p:sp>
      <p:sp>
        <p:nvSpPr>
          <p:cNvPr id="7" name="Rectangle 36"/>
          <p:cNvSpPr>
            <a:spLocks noGrp="1" noChangeArrowheads="1"/>
          </p:cNvSpPr>
          <p:nvPr>
            <p:ph type="sldNum" sz="quarter" idx="12"/>
          </p:nvPr>
        </p:nvSpPr>
        <p:spPr>
          <a:ln/>
        </p:spPr>
        <p:txBody>
          <a:bodyPr/>
          <a:lstStyle>
            <a:lvl1pPr>
              <a:defRPr/>
            </a:lvl1pPr>
          </a:lstStyle>
          <a:p>
            <a:pPr>
              <a:defRPr/>
            </a:pPr>
            <a:fld id="{AC5DD732-9A5E-47DB-B771-D50089EBF2AD}" type="slidenum">
              <a:rPr lang="zh-CN" alt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34"/>
          <p:cNvSpPr>
            <a:spLocks noGrp="1" noChangeArrowheads="1"/>
          </p:cNvSpPr>
          <p:nvPr>
            <p:ph type="dt" sz="half" idx="10"/>
          </p:nvPr>
        </p:nvSpPr>
        <p:spPr>
          <a:ln/>
        </p:spPr>
        <p:txBody>
          <a:bodyPr/>
          <a:lstStyle>
            <a:lvl1pPr>
              <a:defRPr/>
            </a:lvl1pPr>
          </a:lstStyle>
          <a:p>
            <a:pPr>
              <a:defRPr/>
            </a:pPr>
            <a:endParaRPr lang="en-US"/>
          </a:p>
        </p:txBody>
      </p:sp>
      <p:sp>
        <p:nvSpPr>
          <p:cNvPr id="8" name="Rectangle 35"/>
          <p:cNvSpPr>
            <a:spLocks noGrp="1" noChangeArrowheads="1"/>
          </p:cNvSpPr>
          <p:nvPr>
            <p:ph type="ftr" sz="quarter" idx="11"/>
          </p:nvPr>
        </p:nvSpPr>
        <p:spPr>
          <a:ln/>
        </p:spPr>
        <p:txBody>
          <a:bodyPr/>
          <a:lstStyle>
            <a:lvl1pPr>
              <a:defRPr/>
            </a:lvl1pPr>
          </a:lstStyle>
          <a:p>
            <a:pPr>
              <a:defRPr/>
            </a:pPr>
            <a:endParaRPr lang="en-US"/>
          </a:p>
        </p:txBody>
      </p:sp>
      <p:sp>
        <p:nvSpPr>
          <p:cNvPr id="9" name="Rectangle 36"/>
          <p:cNvSpPr>
            <a:spLocks noGrp="1" noChangeArrowheads="1"/>
          </p:cNvSpPr>
          <p:nvPr>
            <p:ph type="sldNum" sz="quarter" idx="12"/>
          </p:nvPr>
        </p:nvSpPr>
        <p:spPr>
          <a:ln/>
        </p:spPr>
        <p:txBody>
          <a:bodyPr/>
          <a:lstStyle>
            <a:lvl1pPr>
              <a:defRPr/>
            </a:lvl1pPr>
          </a:lstStyle>
          <a:p>
            <a:pPr>
              <a:defRPr/>
            </a:pPr>
            <a:fld id="{75D1CD77-718E-4E41-AEDA-989F22D14538}" type="slidenum">
              <a:rPr lang="zh-CN" alt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34"/>
          <p:cNvSpPr>
            <a:spLocks noGrp="1" noChangeArrowheads="1"/>
          </p:cNvSpPr>
          <p:nvPr>
            <p:ph type="dt" sz="half" idx="10"/>
          </p:nvPr>
        </p:nvSpPr>
        <p:spPr>
          <a:ln/>
        </p:spPr>
        <p:txBody>
          <a:bodyPr/>
          <a:lstStyle>
            <a:lvl1pPr>
              <a:defRPr/>
            </a:lvl1pPr>
          </a:lstStyle>
          <a:p>
            <a:pPr>
              <a:defRPr/>
            </a:pPr>
            <a:endParaRPr lang="en-US"/>
          </a:p>
        </p:txBody>
      </p:sp>
      <p:sp>
        <p:nvSpPr>
          <p:cNvPr id="4" name="Rectangle 35"/>
          <p:cNvSpPr>
            <a:spLocks noGrp="1" noChangeArrowheads="1"/>
          </p:cNvSpPr>
          <p:nvPr>
            <p:ph type="ftr" sz="quarter" idx="11"/>
          </p:nvPr>
        </p:nvSpPr>
        <p:spPr>
          <a:ln/>
        </p:spPr>
        <p:txBody>
          <a:bodyPr/>
          <a:lstStyle>
            <a:lvl1pPr>
              <a:defRPr/>
            </a:lvl1pPr>
          </a:lstStyle>
          <a:p>
            <a:pPr>
              <a:defRPr/>
            </a:pPr>
            <a:endParaRPr lang="en-US"/>
          </a:p>
        </p:txBody>
      </p:sp>
      <p:sp>
        <p:nvSpPr>
          <p:cNvPr id="5" name="Rectangle 36"/>
          <p:cNvSpPr>
            <a:spLocks noGrp="1" noChangeArrowheads="1"/>
          </p:cNvSpPr>
          <p:nvPr>
            <p:ph type="sldNum" sz="quarter" idx="12"/>
          </p:nvPr>
        </p:nvSpPr>
        <p:spPr>
          <a:ln/>
        </p:spPr>
        <p:txBody>
          <a:bodyPr/>
          <a:lstStyle>
            <a:lvl1pPr>
              <a:defRPr/>
            </a:lvl1pPr>
          </a:lstStyle>
          <a:p>
            <a:pPr>
              <a:defRPr/>
            </a:pPr>
            <a:fld id="{4E69E6CD-D457-430B-9B5F-E88B23695767}" type="slidenum">
              <a:rPr lang="zh-CN" alt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Rectangle 34"/>
          <p:cNvSpPr>
            <a:spLocks noGrp="1" noChangeArrowheads="1"/>
          </p:cNvSpPr>
          <p:nvPr>
            <p:ph type="dt" sz="half" idx="10"/>
          </p:nvPr>
        </p:nvSpPr>
        <p:spPr>
          <a:ln/>
        </p:spPr>
        <p:txBody>
          <a:bodyPr/>
          <a:lstStyle>
            <a:lvl1pPr>
              <a:defRPr/>
            </a:lvl1pPr>
          </a:lstStyle>
          <a:p>
            <a:pPr>
              <a:defRPr/>
            </a:pPr>
            <a:endParaRPr lang="en-US"/>
          </a:p>
        </p:txBody>
      </p:sp>
      <p:sp>
        <p:nvSpPr>
          <p:cNvPr id="3" name="Rectangle 35"/>
          <p:cNvSpPr>
            <a:spLocks noGrp="1" noChangeArrowheads="1"/>
          </p:cNvSpPr>
          <p:nvPr>
            <p:ph type="ftr" sz="quarter" idx="11"/>
          </p:nvPr>
        </p:nvSpPr>
        <p:spPr>
          <a:ln/>
        </p:spPr>
        <p:txBody>
          <a:bodyPr/>
          <a:lstStyle>
            <a:lvl1pPr>
              <a:defRPr/>
            </a:lvl1pPr>
          </a:lstStyle>
          <a:p>
            <a:pPr>
              <a:defRPr/>
            </a:pPr>
            <a:endParaRPr lang="en-US"/>
          </a:p>
        </p:txBody>
      </p:sp>
      <p:sp>
        <p:nvSpPr>
          <p:cNvPr id="4" name="Rectangle 36"/>
          <p:cNvSpPr>
            <a:spLocks noGrp="1" noChangeArrowheads="1"/>
          </p:cNvSpPr>
          <p:nvPr>
            <p:ph type="sldNum" sz="quarter" idx="12"/>
          </p:nvPr>
        </p:nvSpPr>
        <p:spPr>
          <a:ln/>
        </p:spPr>
        <p:txBody>
          <a:bodyPr/>
          <a:lstStyle>
            <a:lvl1pPr>
              <a:defRPr/>
            </a:lvl1pPr>
          </a:lstStyle>
          <a:p>
            <a:pPr>
              <a:defRPr/>
            </a:pPr>
            <a:fld id="{C097489F-4C31-4370-B64B-6FDA95532023}" type="slidenum">
              <a:rPr lang="zh-CN" alt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34"/>
          <p:cNvSpPr>
            <a:spLocks noGrp="1" noChangeArrowheads="1"/>
          </p:cNvSpPr>
          <p:nvPr>
            <p:ph type="dt" sz="half" idx="10"/>
          </p:nvPr>
        </p:nvSpPr>
        <p:spPr>
          <a:ln/>
        </p:spPr>
        <p:txBody>
          <a:bodyPr/>
          <a:lstStyle>
            <a:lvl1pPr>
              <a:defRPr/>
            </a:lvl1pPr>
          </a:lstStyle>
          <a:p>
            <a:pPr>
              <a:defRPr/>
            </a:pPr>
            <a:endParaRPr lang="en-US"/>
          </a:p>
        </p:txBody>
      </p:sp>
      <p:sp>
        <p:nvSpPr>
          <p:cNvPr id="6" name="Rectangle 35"/>
          <p:cNvSpPr>
            <a:spLocks noGrp="1" noChangeArrowheads="1"/>
          </p:cNvSpPr>
          <p:nvPr>
            <p:ph type="ftr" sz="quarter" idx="11"/>
          </p:nvPr>
        </p:nvSpPr>
        <p:spPr>
          <a:ln/>
        </p:spPr>
        <p:txBody>
          <a:bodyPr/>
          <a:lstStyle>
            <a:lvl1pPr>
              <a:defRPr/>
            </a:lvl1pPr>
          </a:lstStyle>
          <a:p>
            <a:pPr>
              <a:defRPr/>
            </a:pPr>
            <a:endParaRPr lang="en-US"/>
          </a:p>
        </p:txBody>
      </p:sp>
      <p:sp>
        <p:nvSpPr>
          <p:cNvPr id="7" name="Rectangle 36"/>
          <p:cNvSpPr>
            <a:spLocks noGrp="1" noChangeArrowheads="1"/>
          </p:cNvSpPr>
          <p:nvPr>
            <p:ph type="sldNum" sz="quarter" idx="12"/>
          </p:nvPr>
        </p:nvSpPr>
        <p:spPr>
          <a:ln/>
        </p:spPr>
        <p:txBody>
          <a:bodyPr/>
          <a:lstStyle>
            <a:lvl1pPr>
              <a:defRPr/>
            </a:lvl1pPr>
          </a:lstStyle>
          <a:p>
            <a:pPr>
              <a:defRPr/>
            </a:pPr>
            <a:fld id="{54C1E452-3F81-491E-9205-1420A96E28C6}" type="slidenum">
              <a:rPr lang="zh-CN" alt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34"/>
          <p:cNvSpPr>
            <a:spLocks noGrp="1" noChangeArrowheads="1"/>
          </p:cNvSpPr>
          <p:nvPr>
            <p:ph type="dt" sz="half" idx="10"/>
          </p:nvPr>
        </p:nvSpPr>
        <p:spPr>
          <a:ln/>
        </p:spPr>
        <p:txBody>
          <a:bodyPr/>
          <a:lstStyle>
            <a:lvl1pPr>
              <a:defRPr/>
            </a:lvl1pPr>
          </a:lstStyle>
          <a:p>
            <a:pPr>
              <a:defRPr/>
            </a:pPr>
            <a:endParaRPr lang="en-US"/>
          </a:p>
        </p:txBody>
      </p:sp>
      <p:sp>
        <p:nvSpPr>
          <p:cNvPr id="6" name="Rectangle 35"/>
          <p:cNvSpPr>
            <a:spLocks noGrp="1" noChangeArrowheads="1"/>
          </p:cNvSpPr>
          <p:nvPr>
            <p:ph type="ftr" sz="quarter" idx="11"/>
          </p:nvPr>
        </p:nvSpPr>
        <p:spPr>
          <a:ln/>
        </p:spPr>
        <p:txBody>
          <a:bodyPr/>
          <a:lstStyle>
            <a:lvl1pPr>
              <a:defRPr/>
            </a:lvl1pPr>
          </a:lstStyle>
          <a:p>
            <a:pPr>
              <a:defRPr/>
            </a:pPr>
            <a:endParaRPr lang="en-US"/>
          </a:p>
        </p:txBody>
      </p:sp>
      <p:sp>
        <p:nvSpPr>
          <p:cNvPr id="7" name="Rectangle 36"/>
          <p:cNvSpPr>
            <a:spLocks noGrp="1" noChangeArrowheads="1"/>
          </p:cNvSpPr>
          <p:nvPr>
            <p:ph type="sldNum" sz="quarter" idx="12"/>
          </p:nvPr>
        </p:nvSpPr>
        <p:spPr>
          <a:ln/>
        </p:spPr>
        <p:txBody>
          <a:bodyPr/>
          <a:lstStyle>
            <a:lvl1pPr>
              <a:defRPr/>
            </a:lvl1pPr>
          </a:lstStyle>
          <a:p>
            <a:pPr>
              <a:defRPr/>
            </a:pPr>
            <a:fld id="{265E5E49-8F79-4133-9989-B5E9F73865EE}" type="slidenum">
              <a:rPr lang="zh-CN" alt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folHlink"/>
        </a:solidFill>
        <a:effectLst/>
      </p:bgPr>
    </p:bg>
    <p:spTree>
      <p:nvGrpSpPr>
        <p:cNvPr id="1" name=""/>
        <p:cNvGrpSpPr/>
        <p:nvPr/>
      </p:nvGrpSpPr>
      <p:grpSpPr>
        <a:xfrm>
          <a:off x="0" y="0"/>
          <a:ext cx="0" cy="0"/>
          <a:chOff x="0" y="0"/>
          <a:chExt cx="0" cy="0"/>
        </a:xfrm>
      </p:grpSpPr>
      <p:grpSp>
        <p:nvGrpSpPr>
          <p:cNvPr id="15362" name="Group 2"/>
          <p:cNvGrpSpPr>
            <a:grpSpLocks/>
          </p:cNvGrpSpPr>
          <p:nvPr/>
        </p:nvGrpSpPr>
        <p:grpSpPr bwMode="auto">
          <a:xfrm>
            <a:off x="152400" y="314325"/>
            <a:ext cx="847725" cy="6543675"/>
            <a:chOff x="0" y="0"/>
            <a:chExt cx="534" cy="4122"/>
          </a:xfrm>
        </p:grpSpPr>
        <p:sp>
          <p:nvSpPr>
            <p:cNvPr id="1047" name="AutoShape 8"/>
            <p:cNvSpPr>
              <a:spLocks noChangeArrowheads="1"/>
            </p:cNvSpPr>
            <p:nvPr/>
          </p:nvSpPr>
          <p:spPr bwMode="auto">
            <a:xfrm rot="5400000" flipH="1">
              <a:off x="-14" y="1797"/>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p:spPr>
          <p:txBody>
            <a:bodyPr wrap="none" anchor="ctr"/>
            <a:lstStyle/>
            <a:p>
              <a:pPr>
                <a:defRPr/>
              </a:pPr>
              <a:endParaRPr lang="zh-CN" altLang="en-US"/>
            </a:p>
          </p:txBody>
        </p:sp>
        <p:sp>
          <p:nvSpPr>
            <p:cNvPr id="1048" name="AutoShape 9"/>
            <p:cNvSpPr>
              <a:spLocks noChangeArrowheads="1"/>
            </p:cNvSpPr>
            <p:nvPr/>
          </p:nvSpPr>
          <p:spPr bwMode="auto">
            <a:xfrm rot="5400000" flipH="1">
              <a:off x="-14" y="2391"/>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p:spPr>
          <p:txBody>
            <a:bodyPr wrap="none" anchor="ctr"/>
            <a:lstStyle/>
            <a:p>
              <a:pPr>
                <a:defRPr/>
              </a:pPr>
              <a:endParaRPr lang="zh-CN" altLang="en-US"/>
            </a:p>
          </p:txBody>
        </p:sp>
        <p:sp>
          <p:nvSpPr>
            <p:cNvPr id="1049" name="AutoShape 10"/>
            <p:cNvSpPr>
              <a:spLocks noChangeArrowheads="1"/>
            </p:cNvSpPr>
            <p:nvPr/>
          </p:nvSpPr>
          <p:spPr bwMode="auto">
            <a:xfrm rot="5400000" flipH="1">
              <a:off x="-15" y="2983"/>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p:spPr>
          <p:txBody>
            <a:bodyPr wrap="none" anchor="ctr"/>
            <a:lstStyle/>
            <a:p>
              <a:pPr>
                <a:defRPr/>
              </a:pPr>
              <a:endParaRPr lang="zh-CN" altLang="en-US"/>
            </a:p>
          </p:txBody>
        </p:sp>
        <p:sp>
          <p:nvSpPr>
            <p:cNvPr id="1050" name="AutoShape 11"/>
            <p:cNvSpPr>
              <a:spLocks noChangeArrowheads="1"/>
            </p:cNvSpPr>
            <p:nvPr/>
          </p:nvSpPr>
          <p:spPr bwMode="auto">
            <a:xfrm rot="5400000" flipH="1">
              <a:off x="-13" y="3581"/>
              <a:ext cx="558" cy="533"/>
            </a:xfrm>
            <a:prstGeom prst="parallelogram">
              <a:avLst>
                <a:gd name="adj" fmla="val 55437"/>
              </a:avLst>
            </a:prstGeom>
            <a:gradFill rotWithShape="0">
              <a:gsLst>
                <a:gs pos="0">
                  <a:schemeClr val="accent1"/>
                </a:gs>
                <a:gs pos="100000">
                  <a:schemeClr val="accent2"/>
                </a:gs>
              </a:gsLst>
              <a:lin ang="0" scaled="1"/>
            </a:gradFill>
            <a:ln w="9525">
              <a:noFill/>
              <a:miter lim="800000"/>
              <a:headEnd/>
              <a:tailEnd/>
            </a:ln>
          </p:spPr>
          <p:txBody>
            <a:bodyPr wrap="none" anchor="ctr"/>
            <a:lstStyle/>
            <a:p>
              <a:pPr>
                <a:defRPr/>
              </a:pPr>
              <a:endParaRPr lang="zh-CN" altLang="en-US"/>
            </a:p>
          </p:txBody>
        </p:sp>
        <p:sp>
          <p:nvSpPr>
            <p:cNvPr id="2" name="AutoShape 12"/>
            <p:cNvSpPr>
              <a:spLocks noChangeArrowheads="1"/>
            </p:cNvSpPr>
            <p:nvPr/>
          </p:nvSpPr>
          <p:spPr bwMode="auto">
            <a:xfrm rot="5400000" flipH="1">
              <a:off x="-14" y="15"/>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p:spPr>
          <p:txBody>
            <a:bodyPr wrap="none" anchor="ctr"/>
            <a:lstStyle/>
            <a:p>
              <a:pPr>
                <a:defRPr/>
              </a:pPr>
              <a:endParaRPr lang="zh-CN" altLang="en-US"/>
            </a:p>
          </p:txBody>
        </p:sp>
        <p:sp>
          <p:nvSpPr>
            <p:cNvPr id="3" name="AutoShape 13"/>
            <p:cNvSpPr>
              <a:spLocks noChangeArrowheads="1"/>
            </p:cNvSpPr>
            <p:nvPr/>
          </p:nvSpPr>
          <p:spPr bwMode="auto">
            <a:xfrm rot="5400000" flipH="1">
              <a:off x="-15" y="605"/>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p:spPr>
          <p:txBody>
            <a:bodyPr wrap="none" anchor="ctr"/>
            <a:lstStyle/>
            <a:p>
              <a:pPr>
                <a:defRPr/>
              </a:pPr>
              <a:endParaRPr lang="zh-CN" altLang="en-US"/>
            </a:p>
          </p:txBody>
        </p:sp>
        <p:sp>
          <p:nvSpPr>
            <p:cNvPr id="4" name="AutoShape 14"/>
            <p:cNvSpPr>
              <a:spLocks noChangeArrowheads="1"/>
            </p:cNvSpPr>
            <p:nvPr/>
          </p:nvSpPr>
          <p:spPr bwMode="auto">
            <a:xfrm rot="5400000" flipH="1">
              <a:off x="-15" y="1201"/>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p:spPr>
          <p:txBody>
            <a:bodyPr wrap="none" anchor="ctr"/>
            <a:lstStyle/>
            <a:p>
              <a:pPr>
                <a:defRPr/>
              </a:pPr>
              <a:endParaRPr lang="zh-CN" altLang="en-US"/>
            </a:p>
          </p:txBody>
        </p:sp>
      </p:grpSp>
      <p:sp>
        <p:nvSpPr>
          <p:cNvPr id="1034" name="Rectangle 15"/>
          <p:cNvSpPr>
            <a:spLocks noChangeArrowheads="1"/>
          </p:cNvSpPr>
          <p:nvPr/>
        </p:nvSpPr>
        <p:spPr bwMode="auto">
          <a:xfrm>
            <a:off x="441325" y="0"/>
            <a:ext cx="276225" cy="6858000"/>
          </a:xfrm>
          <a:prstGeom prst="rect">
            <a:avLst/>
          </a:prstGeom>
          <a:gradFill rotWithShape="0">
            <a:gsLst>
              <a:gs pos="0">
                <a:schemeClr val="folHlink"/>
              </a:gs>
              <a:gs pos="50000">
                <a:schemeClr val="bg2"/>
              </a:gs>
              <a:gs pos="100000">
                <a:schemeClr val="folHlink"/>
              </a:gs>
            </a:gsLst>
            <a:lin ang="0" scaled="1"/>
          </a:gradFill>
          <a:ln w="9525">
            <a:noFill/>
            <a:miter lim="800000"/>
            <a:headEnd/>
            <a:tailEnd/>
          </a:ln>
        </p:spPr>
        <p:txBody>
          <a:bodyPr wrap="none" anchor="ctr"/>
          <a:lstStyle/>
          <a:p>
            <a:pPr algn="ctr">
              <a:buFont typeface="Arial" pitchFamily="34" charset="0"/>
              <a:buNone/>
              <a:defRPr/>
            </a:pPr>
            <a:endParaRPr lang="zh-CN" altLang="en-US"/>
          </a:p>
        </p:txBody>
      </p:sp>
      <p:sp>
        <p:nvSpPr>
          <p:cNvPr id="1035" name="AutoShape 16"/>
          <p:cNvSpPr>
            <a:spLocks noChangeArrowheads="1"/>
          </p:cNvSpPr>
          <p:nvPr/>
        </p:nvSpPr>
        <p:spPr bwMode="auto">
          <a:xfrm flipH="1">
            <a:off x="547688" y="1703388"/>
            <a:ext cx="8596312" cy="254000"/>
          </a:xfrm>
          <a:prstGeom prst="homePlate">
            <a:avLst>
              <a:gd name="adj" fmla="val 58913"/>
            </a:avLst>
          </a:prstGeom>
          <a:gradFill rotWithShape="0">
            <a:gsLst>
              <a:gs pos="0">
                <a:schemeClr val="bg2"/>
              </a:gs>
              <a:gs pos="50000">
                <a:schemeClr val="folHlink"/>
              </a:gs>
              <a:gs pos="100000">
                <a:schemeClr val="bg2"/>
              </a:gs>
            </a:gsLst>
            <a:lin ang="5400000" scaled="1"/>
          </a:gradFill>
          <a:ln w="9525">
            <a:noFill/>
            <a:miter lim="800000"/>
            <a:headEnd/>
            <a:tailEnd/>
          </a:ln>
        </p:spPr>
        <p:txBody>
          <a:bodyPr wrap="none" anchor="ctr"/>
          <a:lstStyle/>
          <a:p>
            <a:pPr algn="ctr">
              <a:buFont typeface="Arial" pitchFamily="34" charset="0"/>
              <a:buNone/>
              <a:defRPr/>
            </a:pPr>
            <a:endParaRPr lang="zh-CN" altLang="en-US"/>
          </a:p>
        </p:txBody>
      </p:sp>
      <p:sp>
        <p:nvSpPr>
          <p:cNvPr id="1036" name="Oval 17"/>
          <p:cNvSpPr>
            <a:spLocks noChangeArrowheads="1"/>
          </p:cNvSpPr>
          <p:nvPr/>
        </p:nvSpPr>
        <p:spPr bwMode="auto">
          <a:xfrm>
            <a:off x="460375" y="1706563"/>
            <a:ext cx="295275" cy="274637"/>
          </a:xfrm>
          <a:prstGeom prst="ellipse">
            <a:avLst/>
          </a:prstGeom>
          <a:gradFill rotWithShape="0">
            <a:gsLst>
              <a:gs pos="0">
                <a:srgbClr val="FEFFFF"/>
              </a:gs>
              <a:gs pos="100000">
                <a:schemeClr val="folHlink"/>
              </a:gs>
            </a:gsLst>
            <a:path path="shape">
              <a:fillToRect l="50000" t="50000" r="50000" b="50000"/>
            </a:path>
          </a:gradFill>
          <a:ln w="9525">
            <a:noFill/>
            <a:round/>
            <a:headEnd/>
            <a:tailEnd/>
          </a:ln>
        </p:spPr>
        <p:txBody>
          <a:bodyPr wrap="none" anchor="ctr"/>
          <a:lstStyle/>
          <a:p>
            <a:pPr algn="ctr">
              <a:defRPr/>
            </a:pPr>
            <a:endParaRPr lang="zh-CN" altLang="en-US"/>
          </a:p>
        </p:txBody>
      </p:sp>
      <p:sp>
        <p:nvSpPr>
          <p:cNvPr id="1030" name="Rectangle 18"/>
          <p:cNvSpPr>
            <a:spLocks noChangeArrowheads="1"/>
          </p:cNvSpPr>
          <p:nvPr/>
        </p:nvSpPr>
        <p:spPr bwMode="auto">
          <a:xfrm>
            <a:off x="463550" y="1912938"/>
            <a:ext cx="190500" cy="4678362"/>
          </a:xfrm>
          <a:prstGeom prst="rect">
            <a:avLst/>
          </a:prstGeom>
          <a:noFill/>
          <a:ln w="9525">
            <a:noFill/>
            <a:miter lim="800000"/>
            <a:headEnd/>
            <a:tailEnd/>
          </a:ln>
        </p:spPr>
        <p:txBody>
          <a:bodyPr wrap="none" anchor="ctr"/>
          <a:lstStyle/>
          <a:p>
            <a:pPr algn="ctr">
              <a:defRPr/>
            </a:pPr>
            <a:endParaRPr lang="zh-CN" altLang="en-US"/>
          </a:p>
        </p:txBody>
      </p:sp>
      <p:sp>
        <p:nvSpPr>
          <p:cNvPr id="1038" name="Oval 19"/>
          <p:cNvSpPr>
            <a:spLocks noChangeArrowheads="1"/>
          </p:cNvSpPr>
          <p:nvPr/>
        </p:nvSpPr>
        <p:spPr bwMode="auto">
          <a:xfrm>
            <a:off x="9209088" y="1676400"/>
            <a:ext cx="304800" cy="274638"/>
          </a:xfrm>
          <a:prstGeom prst="ellipse">
            <a:avLst/>
          </a:prstGeom>
          <a:gradFill rotWithShape="0">
            <a:gsLst>
              <a:gs pos="0">
                <a:srgbClr val="FEFFFF"/>
              </a:gs>
              <a:gs pos="100000">
                <a:schemeClr val="folHlink"/>
              </a:gs>
            </a:gsLst>
            <a:path path="shape">
              <a:fillToRect l="50000" t="50000" r="50000" b="50000"/>
            </a:path>
          </a:gradFill>
          <a:ln w="9525">
            <a:noFill/>
            <a:round/>
            <a:headEnd/>
            <a:tailEnd/>
          </a:ln>
        </p:spPr>
        <p:txBody>
          <a:bodyPr wrap="none" anchor="ctr"/>
          <a:lstStyle/>
          <a:p>
            <a:pPr algn="ctr">
              <a:defRPr/>
            </a:pPr>
            <a:endParaRPr lang="zh-CN" altLang="en-US"/>
          </a:p>
        </p:txBody>
      </p:sp>
      <p:sp>
        <p:nvSpPr>
          <p:cNvPr id="1032" name="Rectangle 20"/>
          <p:cNvSpPr>
            <a:spLocks noChangeArrowheads="1"/>
          </p:cNvSpPr>
          <p:nvPr/>
        </p:nvSpPr>
        <p:spPr bwMode="auto">
          <a:xfrm>
            <a:off x="457200" y="1739900"/>
            <a:ext cx="8751888" cy="190500"/>
          </a:xfrm>
          <a:prstGeom prst="rect">
            <a:avLst/>
          </a:prstGeom>
          <a:noFill/>
          <a:ln w="9525">
            <a:noFill/>
            <a:miter lim="800000"/>
            <a:headEnd/>
            <a:tailEnd/>
          </a:ln>
        </p:spPr>
        <p:txBody>
          <a:bodyPr wrap="none" anchor="ctr"/>
          <a:lstStyle/>
          <a:p>
            <a:pPr algn="ctr">
              <a:defRPr/>
            </a:pPr>
            <a:endParaRPr lang="zh-CN" altLang="en-US"/>
          </a:p>
        </p:txBody>
      </p:sp>
      <p:grpSp>
        <p:nvGrpSpPr>
          <p:cNvPr id="15369" name="Group 16"/>
          <p:cNvGrpSpPr>
            <a:grpSpLocks/>
          </p:cNvGrpSpPr>
          <p:nvPr/>
        </p:nvGrpSpPr>
        <p:grpSpPr bwMode="auto">
          <a:xfrm>
            <a:off x="150813" y="0"/>
            <a:ext cx="849312" cy="6858000"/>
            <a:chOff x="0" y="0"/>
            <a:chExt cx="535" cy="4320"/>
          </a:xfrm>
        </p:grpSpPr>
        <p:sp>
          <p:nvSpPr>
            <p:cNvPr id="1039" name="AutoShape 22"/>
            <p:cNvSpPr>
              <a:spLocks noChangeArrowheads="1"/>
            </p:cNvSpPr>
            <p:nvPr/>
          </p:nvSpPr>
          <p:spPr bwMode="auto">
            <a:xfrm rot="-5400000">
              <a:off x="-13" y="2291"/>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p:spPr>
          <p:txBody>
            <a:bodyPr wrap="none" anchor="ctr"/>
            <a:lstStyle/>
            <a:p>
              <a:pPr>
                <a:defRPr/>
              </a:pPr>
              <a:endParaRPr lang="zh-CN" altLang="en-US"/>
            </a:p>
          </p:txBody>
        </p:sp>
        <p:sp>
          <p:nvSpPr>
            <p:cNvPr id="1040" name="AutoShape 23"/>
            <p:cNvSpPr>
              <a:spLocks noChangeArrowheads="1"/>
            </p:cNvSpPr>
            <p:nvPr/>
          </p:nvSpPr>
          <p:spPr bwMode="auto">
            <a:xfrm rot="-5400000">
              <a:off x="-15" y="2885"/>
              <a:ext cx="565" cy="533"/>
            </a:xfrm>
            <a:prstGeom prst="parallelogram">
              <a:avLst>
                <a:gd name="adj" fmla="val 56133"/>
              </a:avLst>
            </a:prstGeom>
            <a:gradFill rotWithShape="0">
              <a:gsLst>
                <a:gs pos="0">
                  <a:schemeClr val="accent2"/>
                </a:gs>
                <a:gs pos="100000">
                  <a:schemeClr val="accent1"/>
                </a:gs>
              </a:gsLst>
              <a:lin ang="0" scaled="1"/>
            </a:gradFill>
            <a:ln w="9525">
              <a:noFill/>
              <a:miter lim="800000"/>
              <a:headEnd/>
              <a:tailEnd/>
            </a:ln>
          </p:spPr>
          <p:txBody>
            <a:bodyPr wrap="none" anchor="ctr"/>
            <a:lstStyle/>
            <a:p>
              <a:pPr>
                <a:defRPr/>
              </a:pPr>
              <a:endParaRPr lang="zh-CN" altLang="en-US"/>
            </a:p>
          </p:txBody>
        </p:sp>
        <p:sp>
          <p:nvSpPr>
            <p:cNvPr id="1041" name="AutoShape 24"/>
            <p:cNvSpPr>
              <a:spLocks noChangeArrowheads="1"/>
            </p:cNvSpPr>
            <p:nvPr/>
          </p:nvSpPr>
          <p:spPr bwMode="auto">
            <a:xfrm rot="-5400000">
              <a:off x="-15" y="3479"/>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p:spPr>
          <p:txBody>
            <a:bodyPr wrap="none" anchor="ctr"/>
            <a:lstStyle/>
            <a:p>
              <a:pPr>
                <a:defRPr/>
              </a:pPr>
              <a:endParaRPr lang="zh-CN" altLang="en-US"/>
            </a:p>
          </p:txBody>
        </p:sp>
        <p:sp>
          <p:nvSpPr>
            <p:cNvPr id="1042" name="AutoShape 25"/>
            <p:cNvSpPr>
              <a:spLocks noChangeArrowheads="1"/>
            </p:cNvSpPr>
            <p:nvPr/>
          </p:nvSpPr>
          <p:spPr bwMode="auto">
            <a:xfrm rot="-5400000">
              <a:off x="-15" y="507"/>
              <a:ext cx="565" cy="533"/>
            </a:xfrm>
            <a:prstGeom prst="parallelogram">
              <a:avLst>
                <a:gd name="adj" fmla="val 56133"/>
              </a:avLst>
            </a:prstGeom>
            <a:gradFill rotWithShape="0">
              <a:gsLst>
                <a:gs pos="0">
                  <a:schemeClr val="accent2"/>
                </a:gs>
                <a:gs pos="100000">
                  <a:schemeClr val="accent1"/>
                </a:gs>
              </a:gsLst>
              <a:lin ang="0" scaled="1"/>
            </a:gradFill>
            <a:ln w="9525">
              <a:noFill/>
              <a:miter lim="800000"/>
              <a:headEnd/>
              <a:tailEnd/>
            </a:ln>
          </p:spPr>
          <p:txBody>
            <a:bodyPr wrap="none" anchor="ctr"/>
            <a:lstStyle/>
            <a:p>
              <a:pPr>
                <a:defRPr/>
              </a:pPr>
              <a:endParaRPr lang="zh-CN" altLang="en-US"/>
            </a:p>
          </p:txBody>
        </p:sp>
        <p:sp>
          <p:nvSpPr>
            <p:cNvPr id="1043" name="AutoShape 26"/>
            <p:cNvSpPr>
              <a:spLocks noChangeArrowheads="1"/>
            </p:cNvSpPr>
            <p:nvPr/>
          </p:nvSpPr>
          <p:spPr bwMode="auto">
            <a:xfrm rot="-5400000">
              <a:off x="-15" y="1101"/>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p:spPr>
          <p:txBody>
            <a:bodyPr wrap="none" anchor="ctr"/>
            <a:lstStyle/>
            <a:p>
              <a:pPr>
                <a:defRPr/>
              </a:pPr>
              <a:endParaRPr lang="zh-CN" altLang="en-US"/>
            </a:p>
          </p:txBody>
        </p:sp>
        <p:sp>
          <p:nvSpPr>
            <p:cNvPr id="1044" name="AutoShape 27"/>
            <p:cNvSpPr>
              <a:spLocks noChangeArrowheads="1"/>
            </p:cNvSpPr>
            <p:nvPr/>
          </p:nvSpPr>
          <p:spPr bwMode="auto">
            <a:xfrm rot="-5400000">
              <a:off x="-15" y="1697"/>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p:spPr>
          <p:txBody>
            <a:bodyPr wrap="none" anchor="ctr"/>
            <a:lstStyle/>
            <a:p>
              <a:pPr>
                <a:defRPr/>
              </a:pPr>
              <a:endParaRPr lang="zh-CN" altLang="en-US"/>
            </a:p>
          </p:txBody>
        </p:sp>
        <p:sp>
          <p:nvSpPr>
            <p:cNvPr id="1045" name="Freeform 28"/>
            <p:cNvSpPr>
              <a:spLocks noChangeArrowheads="1"/>
            </p:cNvSpPr>
            <p:nvPr/>
          </p:nvSpPr>
          <p:spPr bwMode="auto">
            <a:xfrm>
              <a:off x="3" y="0"/>
              <a:ext cx="532" cy="465"/>
            </a:xfrm>
            <a:custGeom>
              <a:avLst/>
              <a:gdLst>
                <a:gd name="T0" fmla="*/ 1 w 532"/>
                <a:gd name="T1" fmla="*/ 0 h 465"/>
                <a:gd name="T2" fmla="*/ 0 w 532"/>
                <a:gd name="T3" fmla="*/ 166 h 465"/>
                <a:gd name="T4" fmla="*/ 532 w 532"/>
                <a:gd name="T5" fmla="*/ 465 h 465"/>
                <a:gd name="T6" fmla="*/ 532 w 532"/>
                <a:gd name="T7" fmla="*/ 201 h 465"/>
                <a:gd name="T8" fmla="*/ 172 w 532"/>
                <a:gd name="T9" fmla="*/ 0 h 465"/>
                <a:gd name="T10" fmla="*/ 1 w 532"/>
                <a:gd name="T11" fmla="*/ 0 h 465"/>
                <a:gd name="T12" fmla="*/ 0 60000 65536"/>
                <a:gd name="T13" fmla="*/ 0 60000 65536"/>
                <a:gd name="T14" fmla="*/ 0 60000 65536"/>
                <a:gd name="T15" fmla="*/ 0 60000 65536"/>
                <a:gd name="T16" fmla="*/ 0 60000 65536"/>
                <a:gd name="T17" fmla="*/ 0 60000 65536"/>
                <a:gd name="T18" fmla="*/ 0 w 532"/>
                <a:gd name="T19" fmla="*/ 0 h 465"/>
                <a:gd name="T20" fmla="*/ 532 w 532"/>
                <a:gd name="T21" fmla="*/ 465 h 465"/>
              </a:gdLst>
              <a:ahLst/>
              <a:cxnLst>
                <a:cxn ang="T12">
                  <a:pos x="T0" y="T1"/>
                </a:cxn>
                <a:cxn ang="T13">
                  <a:pos x="T2" y="T3"/>
                </a:cxn>
                <a:cxn ang="T14">
                  <a:pos x="T4" y="T5"/>
                </a:cxn>
                <a:cxn ang="T15">
                  <a:pos x="T6" y="T7"/>
                </a:cxn>
                <a:cxn ang="T16">
                  <a:pos x="T8" y="T9"/>
                </a:cxn>
                <a:cxn ang="T17">
                  <a:pos x="T10" y="T11"/>
                </a:cxn>
              </a:cxnLst>
              <a:rect l="T18" t="T19" r="T20" b="T21"/>
              <a:pathLst>
                <a:path w="532" h="465">
                  <a:moveTo>
                    <a:pt x="1" y="0"/>
                  </a:moveTo>
                  <a:lnTo>
                    <a:pt x="0" y="166"/>
                  </a:lnTo>
                  <a:lnTo>
                    <a:pt x="532" y="465"/>
                  </a:lnTo>
                  <a:lnTo>
                    <a:pt x="532" y="201"/>
                  </a:lnTo>
                  <a:lnTo>
                    <a:pt x="172" y="0"/>
                  </a:lnTo>
                  <a:lnTo>
                    <a:pt x="1" y="0"/>
                  </a:lnTo>
                  <a:close/>
                </a:path>
              </a:pathLst>
            </a:custGeom>
            <a:gradFill rotWithShape="0">
              <a:gsLst>
                <a:gs pos="0">
                  <a:schemeClr val="accent2"/>
                </a:gs>
                <a:gs pos="100000">
                  <a:schemeClr val="accent1"/>
                </a:gs>
              </a:gsLst>
              <a:lin ang="0" scaled="1"/>
            </a:gradFill>
            <a:ln w="9525">
              <a:noFill/>
              <a:miter lim="800000"/>
              <a:headEnd/>
              <a:tailEnd/>
            </a:ln>
          </p:spPr>
          <p:txBody>
            <a:bodyPr wrap="none" anchor="ctr"/>
            <a:lstStyle/>
            <a:p>
              <a:pPr>
                <a:defRPr/>
              </a:pPr>
              <a:endParaRPr lang="zh-CN" altLang="en-US"/>
            </a:p>
          </p:txBody>
        </p:sp>
        <p:sp>
          <p:nvSpPr>
            <p:cNvPr id="1046" name="Freeform 29"/>
            <p:cNvSpPr>
              <a:spLocks noChangeArrowheads="1"/>
            </p:cNvSpPr>
            <p:nvPr/>
          </p:nvSpPr>
          <p:spPr bwMode="auto">
            <a:xfrm>
              <a:off x="0" y="4060"/>
              <a:ext cx="457" cy="260"/>
            </a:xfrm>
            <a:custGeom>
              <a:avLst/>
              <a:gdLst>
                <a:gd name="T0" fmla="*/ 457 w 457"/>
                <a:gd name="T1" fmla="*/ 256 h 264"/>
                <a:gd name="T2" fmla="*/ 1 w 457"/>
                <a:gd name="T3" fmla="*/ 0 h 264"/>
                <a:gd name="T4" fmla="*/ 0 w 457"/>
                <a:gd name="T5" fmla="*/ 260 h 264"/>
                <a:gd name="T6" fmla="*/ 457 w 457"/>
                <a:gd name="T7" fmla="*/ 256 h 264"/>
                <a:gd name="T8" fmla="*/ 0 60000 65536"/>
                <a:gd name="T9" fmla="*/ 0 60000 65536"/>
                <a:gd name="T10" fmla="*/ 0 60000 65536"/>
                <a:gd name="T11" fmla="*/ 0 60000 65536"/>
                <a:gd name="T12" fmla="*/ 0 w 457"/>
                <a:gd name="T13" fmla="*/ 0 h 264"/>
                <a:gd name="T14" fmla="*/ 457 w 457"/>
                <a:gd name="T15" fmla="*/ 264 h 264"/>
              </a:gdLst>
              <a:ahLst/>
              <a:cxnLst>
                <a:cxn ang="T8">
                  <a:pos x="T0" y="T1"/>
                </a:cxn>
                <a:cxn ang="T9">
                  <a:pos x="T2" y="T3"/>
                </a:cxn>
                <a:cxn ang="T10">
                  <a:pos x="T4" y="T5"/>
                </a:cxn>
                <a:cxn ang="T11">
                  <a:pos x="T6" y="T7"/>
                </a:cxn>
              </a:cxnLst>
              <a:rect l="T12" t="T13" r="T14" b="T15"/>
              <a:pathLst>
                <a:path w="457" h="264">
                  <a:moveTo>
                    <a:pt x="457" y="260"/>
                  </a:moveTo>
                  <a:lnTo>
                    <a:pt x="1" y="0"/>
                  </a:lnTo>
                  <a:lnTo>
                    <a:pt x="0" y="264"/>
                  </a:lnTo>
                  <a:lnTo>
                    <a:pt x="457" y="260"/>
                  </a:lnTo>
                  <a:close/>
                </a:path>
              </a:pathLst>
            </a:custGeom>
            <a:gradFill rotWithShape="0">
              <a:gsLst>
                <a:gs pos="0">
                  <a:schemeClr val="accent2"/>
                </a:gs>
                <a:gs pos="100000">
                  <a:schemeClr val="accent1"/>
                </a:gs>
              </a:gsLst>
              <a:lin ang="0" scaled="1"/>
            </a:gradFill>
            <a:ln w="9525">
              <a:noFill/>
              <a:miter lim="800000"/>
              <a:headEnd/>
              <a:tailEnd/>
            </a:ln>
          </p:spPr>
          <p:txBody>
            <a:bodyPr wrap="none" anchor="ctr"/>
            <a:lstStyle/>
            <a:p>
              <a:pPr>
                <a:defRPr/>
              </a:pPr>
              <a:endParaRPr lang="zh-CN" altLang="en-US"/>
            </a:p>
          </p:txBody>
        </p:sp>
      </p:grpSp>
      <p:sp>
        <p:nvSpPr>
          <p:cNvPr id="15370" name="Rectangle 32"/>
          <p:cNvSpPr>
            <a:spLocks noGrp="1" noChangeArrowheads="1"/>
          </p:cNvSpPr>
          <p:nvPr>
            <p:ph type="title"/>
          </p:nvPr>
        </p:nvSpPr>
        <p:spPr bwMode="auto">
          <a:xfrm>
            <a:off x="1143000" y="814388"/>
            <a:ext cx="77724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lvl="0"/>
            <a:r>
              <a:rPr lang="zh-CN" altLang="en-US" smtClean="0"/>
              <a:t>单击此处编辑母版标题样式</a:t>
            </a:r>
          </a:p>
        </p:txBody>
      </p:sp>
      <p:sp>
        <p:nvSpPr>
          <p:cNvPr id="15371" name="Rectangle 33"/>
          <p:cNvSpPr>
            <a:spLocks noGrp="1" noChangeArrowheads="1"/>
          </p:cNvSpPr>
          <p:nvPr>
            <p:ph type="body" idx="1"/>
          </p:nvPr>
        </p:nvSpPr>
        <p:spPr bwMode="auto">
          <a:xfrm>
            <a:off x="1066800" y="1981200"/>
            <a:ext cx="7848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51" name="Rectangle 34"/>
          <p:cNvSpPr>
            <a:spLocks noGrp="1" noChangeArrowheads="1"/>
          </p:cNvSpPr>
          <p:nvPr>
            <p:ph type="dt" sz="half" idx="2"/>
          </p:nvPr>
        </p:nvSpPr>
        <p:spPr bwMode="auto">
          <a:xfrm>
            <a:off x="1154113"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buFont typeface="Arial" pitchFamily="34" charset="0"/>
              <a:buNone/>
              <a:defRPr sz="1400"/>
            </a:lvl1pPr>
          </a:lstStyle>
          <a:p>
            <a:pPr>
              <a:defRPr/>
            </a:pPr>
            <a:endParaRPr lang="en-US"/>
          </a:p>
        </p:txBody>
      </p:sp>
      <p:sp>
        <p:nvSpPr>
          <p:cNvPr id="1052" name="Rectangle 35"/>
          <p:cNvSpPr>
            <a:spLocks noGrp="1" noChangeArrowheads="1"/>
          </p:cNvSpPr>
          <p:nvPr>
            <p:ph type="ftr" sz="quarter" idx="3"/>
          </p:nvPr>
        </p:nvSpPr>
        <p:spPr bwMode="auto">
          <a:xfrm>
            <a:off x="3592513"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buFont typeface="Arial" pitchFamily="34" charset="0"/>
              <a:buNone/>
              <a:defRPr sz="1400"/>
            </a:lvl1pPr>
          </a:lstStyle>
          <a:p>
            <a:pPr>
              <a:defRPr/>
            </a:pPr>
            <a:endParaRPr lang="en-US"/>
          </a:p>
        </p:txBody>
      </p:sp>
      <p:sp>
        <p:nvSpPr>
          <p:cNvPr id="1053" name="Rectangle 36"/>
          <p:cNvSpPr>
            <a:spLocks noGrp="1" noChangeArrowheads="1"/>
          </p:cNvSpPr>
          <p:nvPr>
            <p:ph type="sldNum" sz="quarter" idx="4"/>
          </p:nvPr>
        </p:nvSpPr>
        <p:spPr bwMode="auto">
          <a:xfrm>
            <a:off x="7021513"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buFont typeface="Arial" pitchFamily="34" charset="0"/>
              <a:buNone/>
              <a:defRPr sz="1400"/>
            </a:lvl1pPr>
          </a:lstStyle>
          <a:p>
            <a:pPr>
              <a:defRPr/>
            </a:pPr>
            <a:fld id="{CDFFC3A4-F224-43E4-A589-77DE71AB4A2F}" type="slidenum">
              <a:rPr lang="zh-CN" alt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036"/>
                                        </p:tgtEl>
                                        <p:attrNameLst>
                                          <p:attrName>style.visibility</p:attrName>
                                        </p:attrNameLst>
                                      </p:cBhvr>
                                      <p:to>
                                        <p:strVal val="visible"/>
                                      </p:to>
                                    </p:set>
                                    <p:anim calcmode="lin" valueType="num">
                                      <p:cBhvr additive="base">
                                        <p:cTn id="7" dur="500" fill="hold"/>
                                        <p:tgtEl>
                                          <p:spTgt spid="1036"/>
                                        </p:tgtEl>
                                        <p:attrNameLst>
                                          <p:attrName>ppt_x</p:attrName>
                                        </p:attrNameLst>
                                      </p:cBhvr>
                                      <p:tavLst>
                                        <p:tav tm="0">
                                          <p:val>
                                            <p:strVal val="#ppt_x"/>
                                          </p:val>
                                        </p:tav>
                                        <p:tav tm="100000">
                                          <p:val>
                                            <p:strVal val="#ppt_x"/>
                                          </p:val>
                                        </p:tav>
                                      </p:tavLst>
                                    </p:anim>
                                    <p:anim calcmode="lin" valueType="num">
                                      <p:cBhvr additive="base">
                                        <p:cTn id="8" dur="500" fill="hold"/>
                                        <p:tgtEl>
                                          <p:spTgt spid="1036"/>
                                        </p:tgtEl>
                                        <p:attrNameLst>
                                          <p:attrName>ppt_y</p:attrName>
                                        </p:attrNameLst>
                                      </p:cBhvr>
                                      <p:tavLst>
                                        <p:tav tm="0">
                                          <p:val>
                                            <p:strVal val="1+#ppt_h/2"/>
                                          </p:val>
                                        </p:tav>
                                        <p:tav tm="100000">
                                          <p:val>
                                            <p:strVal val="#ppt_y"/>
                                          </p:val>
                                        </p:tav>
                                      </p:tavLst>
                                    </p:anim>
                                  </p:childTnLst>
                                  <p:subTnLst>
                                    <p:set>
                                      <p:cBhvr override="childStyle">
                                        <p:cTn dur="1" fill="hold" display="0" masterRel="sameClick" afterEffect="1">
                                          <p:stCondLst>
                                            <p:cond evt="end" delay="0">
                                              <p:tn val="5"/>
                                            </p:cond>
                                          </p:stCondLst>
                                        </p:cTn>
                                        <p:tgtEl>
                                          <p:spTgt spid="1036"/>
                                        </p:tgtEl>
                                        <p:attrNameLst>
                                          <p:attrName>style.visibility</p:attrName>
                                        </p:attrNameLst>
                                      </p:cBhvr>
                                      <p:to>
                                        <p:strVal val="hidden"/>
                                      </p:to>
                                    </p:set>
                                  </p:sub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38"/>
                                        </p:tgtEl>
                                        <p:attrNameLst>
                                          <p:attrName>style.visibility</p:attrName>
                                        </p:attrNameLst>
                                      </p:cBhvr>
                                      <p:to>
                                        <p:strVal val="visible"/>
                                      </p:to>
                                    </p:set>
                                    <p:anim calcmode="lin" valueType="num">
                                      <p:cBhvr additive="base">
                                        <p:cTn id="12" dur="500" fill="hold"/>
                                        <p:tgtEl>
                                          <p:spTgt spid="1038"/>
                                        </p:tgtEl>
                                        <p:attrNameLst>
                                          <p:attrName>ppt_x</p:attrName>
                                        </p:attrNameLst>
                                      </p:cBhvr>
                                      <p:tavLst>
                                        <p:tav tm="0">
                                          <p:val>
                                            <p:strVal val="0-#ppt_w/2"/>
                                          </p:val>
                                        </p:tav>
                                        <p:tav tm="100000">
                                          <p:val>
                                            <p:strVal val="#ppt_x"/>
                                          </p:val>
                                        </p:tav>
                                      </p:tavLst>
                                    </p:anim>
                                    <p:anim calcmode="lin" valueType="num">
                                      <p:cBhvr additive="base">
                                        <p:cTn id="13" dur="500" fill="hold"/>
                                        <p:tgtEl>
                                          <p:spTgt spid="10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6" grpId="0" animBg="1" autoUpdateAnimBg="0"/>
      <p:bldP spid="1038" grpId="0" animBg="1" autoUpdateAnimBg="0"/>
    </p:bldLst>
  </p:timing>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Black" pitchFamily="34" charset="0"/>
          <a:ea typeface="宋体" pitchFamily="2" charset="-122"/>
        </a:defRPr>
      </a:lvl2pPr>
      <a:lvl3pPr algn="l" rtl="0" eaLnBrk="0" fontAlgn="base" hangingPunct="0">
        <a:spcBef>
          <a:spcPct val="0"/>
        </a:spcBef>
        <a:spcAft>
          <a:spcPct val="0"/>
        </a:spcAft>
        <a:defRPr sz="4400">
          <a:solidFill>
            <a:schemeClr val="tx2"/>
          </a:solidFill>
          <a:latin typeface="Arial Black" pitchFamily="34" charset="0"/>
          <a:ea typeface="宋体" pitchFamily="2" charset="-122"/>
        </a:defRPr>
      </a:lvl3pPr>
      <a:lvl4pPr algn="l" rtl="0" eaLnBrk="0" fontAlgn="base" hangingPunct="0">
        <a:spcBef>
          <a:spcPct val="0"/>
        </a:spcBef>
        <a:spcAft>
          <a:spcPct val="0"/>
        </a:spcAft>
        <a:defRPr sz="4400">
          <a:solidFill>
            <a:schemeClr val="tx2"/>
          </a:solidFill>
          <a:latin typeface="Arial Black" pitchFamily="34" charset="0"/>
          <a:ea typeface="宋体" pitchFamily="2" charset="-122"/>
        </a:defRPr>
      </a:lvl4pPr>
      <a:lvl5pPr algn="l" rtl="0" eaLnBrk="0" fontAlgn="base" hangingPunct="0">
        <a:spcBef>
          <a:spcPct val="0"/>
        </a:spcBef>
        <a:spcAft>
          <a:spcPct val="0"/>
        </a:spcAft>
        <a:defRPr sz="4400">
          <a:solidFill>
            <a:schemeClr val="tx2"/>
          </a:solidFill>
          <a:latin typeface="Arial Black" pitchFamily="34" charset="0"/>
          <a:ea typeface="宋体" pitchFamily="2" charset="-122"/>
        </a:defRPr>
      </a:lvl5pPr>
      <a:lvl6pPr marL="457200" algn="l" rtl="0" eaLnBrk="0" fontAlgn="base" hangingPunct="0">
        <a:spcBef>
          <a:spcPct val="0"/>
        </a:spcBef>
        <a:spcAft>
          <a:spcPct val="0"/>
        </a:spcAft>
        <a:defRPr sz="4400">
          <a:solidFill>
            <a:schemeClr val="tx2"/>
          </a:solidFill>
          <a:latin typeface="Arial Black" pitchFamily="34" charset="0"/>
          <a:ea typeface="宋体" pitchFamily="2" charset="-122"/>
        </a:defRPr>
      </a:lvl6pPr>
      <a:lvl7pPr marL="914400" algn="l" rtl="0" eaLnBrk="0" fontAlgn="base" hangingPunct="0">
        <a:spcBef>
          <a:spcPct val="0"/>
        </a:spcBef>
        <a:spcAft>
          <a:spcPct val="0"/>
        </a:spcAft>
        <a:defRPr sz="4400">
          <a:solidFill>
            <a:schemeClr val="tx2"/>
          </a:solidFill>
          <a:latin typeface="Arial Black" pitchFamily="34" charset="0"/>
          <a:ea typeface="宋体" pitchFamily="2" charset="-122"/>
        </a:defRPr>
      </a:lvl7pPr>
      <a:lvl8pPr marL="1371600" algn="l" rtl="0" eaLnBrk="0" fontAlgn="base" hangingPunct="0">
        <a:spcBef>
          <a:spcPct val="0"/>
        </a:spcBef>
        <a:spcAft>
          <a:spcPct val="0"/>
        </a:spcAft>
        <a:defRPr sz="4400">
          <a:solidFill>
            <a:schemeClr val="tx2"/>
          </a:solidFill>
          <a:latin typeface="Arial Black" pitchFamily="34" charset="0"/>
          <a:ea typeface="宋体" pitchFamily="2" charset="-122"/>
        </a:defRPr>
      </a:lvl8pPr>
      <a:lvl9pPr marL="1828800" algn="l" rtl="0" eaLnBrk="0" fontAlgn="base" hangingPunct="0">
        <a:spcBef>
          <a:spcPct val="0"/>
        </a:spcBef>
        <a:spcAft>
          <a:spcPct val="0"/>
        </a:spcAft>
        <a:defRPr sz="4400">
          <a:solidFill>
            <a:schemeClr val="tx2"/>
          </a:solidFill>
          <a:latin typeface="Arial Black" pitchFamily="34"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folHlink"/>
        </a:solidFill>
        <a:effectLst/>
      </p:bgPr>
    </p:bg>
    <p:spTree>
      <p:nvGrpSpPr>
        <p:cNvPr id="1" name=""/>
        <p:cNvGrpSpPr/>
        <p:nvPr/>
      </p:nvGrpSpPr>
      <p:grpSpPr>
        <a:xfrm>
          <a:off x="0" y="0"/>
          <a:ext cx="0" cy="0"/>
          <a:chOff x="0" y="0"/>
          <a:chExt cx="0" cy="0"/>
        </a:xfrm>
      </p:grpSpPr>
      <p:grpSp>
        <p:nvGrpSpPr>
          <p:cNvPr id="16386" name="Group 2"/>
          <p:cNvGrpSpPr>
            <a:grpSpLocks/>
          </p:cNvGrpSpPr>
          <p:nvPr/>
        </p:nvGrpSpPr>
        <p:grpSpPr bwMode="auto">
          <a:xfrm>
            <a:off x="0" y="0"/>
            <a:ext cx="9144000" cy="6858000"/>
            <a:chOff x="0" y="0"/>
            <a:chExt cx="5760" cy="4320"/>
          </a:xfrm>
        </p:grpSpPr>
        <p:sp>
          <p:nvSpPr>
            <p:cNvPr id="2" name="Rectangle 3"/>
            <p:cNvSpPr>
              <a:spLocks noChangeArrowheads="1"/>
            </p:cNvSpPr>
            <p:nvPr/>
          </p:nvSpPr>
          <p:spPr bwMode="auto">
            <a:xfrm>
              <a:off x="0" y="0"/>
              <a:ext cx="5760" cy="535"/>
            </a:xfrm>
            <a:prstGeom prst="rect">
              <a:avLst/>
            </a:prstGeom>
            <a:gradFill rotWithShape="0">
              <a:gsLst>
                <a:gs pos="0">
                  <a:schemeClr val="folHlink"/>
                </a:gs>
                <a:gs pos="100000">
                  <a:schemeClr val="bg1"/>
                </a:gs>
              </a:gsLst>
              <a:lin ang="5400000" scaled="1"/>
            </a:gradFill>
            <a:ln w="9525">
              <a:noFill/>
              <a:miter lim="800000"/>
              <a:headEnd/>
              <a:tailEnd/>
            </a:ln>
          </p:spPr>
          <p:txBody>
            <a:bodyPr wrap="none" anchor="ctr"/>
            <a:lstStyle/>
            <a:p>
              <a:pPr>
                <a:defRPr/>
              </a:pPr>
              <a:endParaRPr lang="zh-CN" altLang="en-US"/>
            </a:p>
          </p:txBody>
        </p:sp>
        <p:sp>
          <p:nvSpPr>
            <p:cNvPr id="3" name="Rectangle 4"/>
            <p:cNvSpPr>
              <a:spLocks noChangeArrowheads="1"/>
            </p:cNvSpPr>
            <p:nvPr/>
          </p:nvSpPr>
          <p:spPr bwMode="auto">
            <a:xfrm>
              <a:off x="0" y="3147"/>
              <a:ext cx="5760" cy="1173"/>
            </a:xfrm>
            <a:prstGeom prst="rect">
              <a:avLst/>
            </a:prstGeom>
            <a:gradFill rotWithShape="0">
              <a:gsLst>
                <a:gs pos="0">
                  <a:schemeClr val="bg1"/>
                </a:gs>
                <a:gs pos="100000">
                  <a:schemeClr val="folHlink"/>
                </a:gs>
              </a:gsLst>
              <a:lin ang="5400000" scaled="1"/>
            </a:gradFill>
            <a:ln w="9525">
              <a:noFill/>
              <a:miter lim="800000"/>
              <a:headEnd/>
              <a:tailEnd/>
            </a:ln>
          </p:spPr>
          <p:txBody>
            <a:bodyPr wrap="none" anchor="ctr"/>
            <a:lstStyle/>
            <a:p>
              <a:pPr>
                <a:defRPr/>
              </a:pPr>
              <a:endParaRPr lang="zh-CN" altLang="en-US"/>
            </a:p>
          </p:txBody>
        </p:sp>
      </p:grpSp>
      <p:grpSp>
        <p:nvGrpSpPr>
          <p:cNvPr id="16387" name="Group 5"/>
          <p:cNvGrpSpPr>
            <a:grpSpLocks/>
          </p:cNvGrpSpPr>
          <p:nvPr/>
        </p:nvGrpSpPr>
        <p:grpSpPr bwMode="auto">
          <a:xfrm>
            <a:off x="152400" y="314325"/>
            <a:ext cx="847725" cy="6543675"/>
            <a:chOff x="0" y="0"/>
            <a:chExt cx="534" cy="4122"/>
          </a:xfrm>
        </p:grpSpPr>
        <p:sp>
          <p:nvSpPr>
            <p:cNvPr id="2072" name="AutoShape 11"/>
            <p:cNvSpPr>
              <a:spLocks noChangeArrowheads="1"/>
            </p:cNvSpPr>
            <p:nvPr/>
          </p:nvSpPr>
          <p:spPr bwMode="auto">
            <a:xfrm rot="5400000" flipH="1">
              <a:off x="-14" y="1797"/>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p:spPr>
          <p:txBody>
            <a:bodyPr wrap="none" anchor="ctr"/>
            <a:lstStyle/>
            <a:p>
              <a:pPr>
                <a:defRPr/>
              </a:pPr>
              <a:endParaRPr lang="zh-CN" altLang="en-US"/>
            </a:p>
          </p:txBody>
        </p:sp>
        <p:sp>
          <p:nvSpPr>
            <p:cNvPr id="2073" name="AutoShape 12"/>
            <p:cNvSpPr>
              <a:spLocks noChangeArrowheads="1"/>
            </p:cNvSpPr>
            <p:nvPr/>
          </p:nvSpPr>
          <p:spPr bwMode="auto">
            <a:xfrm rot="5400000" flipH="1">
              <a:off x="-14" y="2391"/>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p:spPr>
          <p:txBody>
            <a:bodyPr wrap="none" anchor="ctr"/>
            <a:lstStyle/>
            <a:p>
              <a:pPr>
                <a:defRPr/>
              </a:pPr>
              <a:endParaRPr lang="zh-CN" altLang="en-US"/>
            </a:p>
          </p:txBody>
        </p:sp>
        <p:sp>
          <p:nvSpPr>
            <p:cNvPr id="2074" name="AutoShape 13"/>
            <p:cNvSpPr>
              <a:spLocks noChangeArrowheads="1"/>
            </p:cNvSpPr>
            <p:nvPr/>
          </p:nvSpPr>
          <p:spPr bwMode="auto">
            <a:xfrm rot="5400000" flipH="1">
              <a:off x="-15" y="2983"/>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p:spPr>
          <p:txBody>
            <a:bodyPr wrap="none" anchor="ctr"/>
            <a:lstStyle/>
            <a:p>
              <a:pPr>
                <a:defRPr/>
              </a:pPr>
              <a:endParaRPr lang="zh-CN" altLang="en-US"/>
            </a:p>
          </p:txBody>
        </p:sp>
        <p:sp>
          <p:nvSpPr>
            <p:cNvPr id="2075" name="AutoShape 14"/>
            <p:cNvSpPr>
              <a:spLocks noChangeArrowheads="1"/>
            </p:cNvSpPr>
            <p:nvPr/>
          </p:nvSpPr>
          <p:spPr bwMode="auto">
            <a:xfrm rot="5400000" flipH="1">
              <a:off x="-13" y="3581"/>
              <a:ext cx="558" cy="533"/>
            </a:xfrm>
            <a:prstGeom prst="parallelogram">
              <a:avLst>
                <a:gd name="adj" fmla="val 55437"/>
              </a:avLst>
            </a:prstGeom>
            <a:gradFill rotWithShape="0">
              <a:gsLst>
                <a:gs pos="0">
                  <a:schemeClr val="accent1"/>
                </a:gs>
                <a:gs pos="100000">
                  <a:schemeClr val="accent2"/>
                </a:gs>
              </a:gsLst>
              <a:lin ang="0" scaled="1"/>
            </a:gradFill>
            <a:ln w="9525">
              <a:noFill/>
              <a:miter lim="800000"/>
              <a:headEnd/>
              <a:tailEnd/>
            </a:ln>
          </p:spPr>
          <p:txBody>
            <a:bodyPr wrap="none" anchor="ctr"/>
            <a:lstStyle/>
            <a:p>
              <a:pPr>
                <a:defRPr/>
              </a:pPr>
              <a:endParaRPr lang="zh-CN" altLang="en-US"/>
            </a:p>
          </p:txBody>
        </p:sp>
        <p:sp>
          <p:nvSpPr>
            <p:cNvPr id="2076" name="AutoShape 15"/>
            <p:cNvSpPr>
              <a:spLocks noChangeArrowheads="1"/>
            </p:cNvSpPr>
            <p:nvPr/>
          </p:nvSpPr>
          <p:spPr bwMode="auto">
            <a:xfrm rot="5400000" flipH="1">
              <a:off x="-14" y="15"/>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p:spPr>
          <p:txBody>
            <a:bodyPr wrap="none" anchor="ctr"/>
            <a:lstStyle/>
            <a:p>
              <a:pPr>
                <a:defRPr/>
              </a:pPr>
              <a:endParaRPr lang="zh-CN" altLang="en-US"/>
            </a:p>
          </p:txBody>
        </p:sp>
        <p:sp>
          <p:nvSpPr>
            <p:cNvPr id="2077" name="AutoShape 16"/>
            <p:cNvSpPr>
              <a:spLocks noChangeArrowheads="1"/>
            </p:cNvSpPr>
            <p:nvPr/>
          </p:nvSpPr>
          <p:spPr bwMode="auto">
            <a:xfrm rot="5400000" flipH="1">
              <a:off x="-15" y="605"/>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p:spPr>
          <p:txBody>
            <a:bodyPr wrap="none" anchor="ctr"/>
            <a:lstStyle/>
            <a:p>
              <a:pPr>
                <a:defRPr/>
              </a:pPr>
              <a:endParaRPr lang="zh-CN" altLang="en-US"/>
            </a:p>
          </p:txBody>
        </p:sp>
        <p:sp>
          <p:nvSpPr>
            <p:cNvPr id="4" name="AutoShape 17"/>
            <p:cNvSpPr>
              <a:spLocks noChangeArrowheads="1"/>
            </p:cNvSpPr>
            <p:nvPr/>
          </p:nvSpPr>
          <p:spPr bwMode="auto">
            <a:xfrm rot="5400000" flipH="1">
              <a:off x="-15" y="1201"/>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p:spPr>
          <p:txBody>
            <a:bodyPr wrap="none" anchor="ctr"/>
            <a:lstStyle/>
            <a:p>
              <a:pPr>
                <a:defRPr/>
              </a:pPr>
              <a:endParaRPr lang="zh-CN" altLang="en-US"/>
            </a:p>
          </p:txBody>
        </p:sp>
      </p:grpSp>
      <p:sp>
        <p:nvSpPr>
          <p:cNvPr id="2061" name="Rectangle 18"/>
          <p:cNvSpPr>
            <a:spLocks noChangeArrowheads="1"/>
          </p:cNvSpPr>
          <p:nvPr/>
        </p:nvSpPr>
        <p:spPr bwMode="auto">
          <a:xfrm>
            <a:off x="441325" y="0"/>
            <a:ext cx="276225" cy="6858000"/>
          </a:xfrm>
          <a:prstGeom prst="rect">
            <a:avLst/>
          </a:prstGeom>
          <a:gradFill rotWithShape="0">
            <a:gsLst>
              <a:gs pos="0">
                <a:schemeClr val="folHlink"/>
              </a:gs>
              <a:gs pos="50000">
                <a:schemeClr val="bg2"/>
              </a:gs>
              <a:gs pos="100000">
                <a:schemeClr val="folHlink"/>
              </a:gs>
            </a:gsLst>
            <a:lin ang="0" scaled="1"/>
          </a:gradFill>
          <a:ln w="9525">
            <a:noFill/>
            <a:miter lim="800000"/>
            <a:headEnd/>
            <a:tailEnd/>
          </a:ln>
        </p:spPr>
        <p:txBody>
          <a:bodyPr wrap="none" anchor="ctr"/>
          <a:lstStyle/>
          <a:p>
            <a:pPr algn="ctr">
              <a:buFont typeface="Arial" pitchFamily="34" charset="0"/>
              <a:buNone/>
              <a:defRPr/>
            </a:pPr>
            <a:endParaRPr lang="zh-CN" altLang="en-US"/>
          </a:p>
        </p:txBody>
      </p:sp>
      <p:sp>
        <p:nvSpPr>
          <p:cNvPr id="2062" name="AutoShape 19"/>
          <p:cNvSpPr>
            <a:spLocks noChangeArrowheads="1"/>
          </p:cNvSpPr>
          <p:nvPr/>
        </p:nvSpPr>
        <p:spPr bwMode="auto">
          <a:xfrm flipH="1">
            <a:off x="547688" y="2717800"/>
            <a:ext cx="8596312" cy="254000"/>
          </a:xfrm>
          <a:prstGeom prst="homePlate">
            <a:avLst>
              <a:gd name="adj" fmla="val 58913"/>
            </a:avLst>
          </a:prstGeom>
          <a:gradFill rotWithShape="0">
            <a:gsLst>
              <a:gs pos="0">
                <a:schemeClr val="bg2"/>
              </a:gs>
              <a:gs pos="50000">
                <a:schemeClr val="folHlink"/>
              </a:gs>
              <a:gs pos="100000">
                <a:schemeClr val="bg2"/>
              </a:gs>
            </a:gsLst>
            <a:lin ang="5400000" scaled="1"/>
          </a:gradFill>
          <a:ln w="9525">
            <a:noFill/>
            <a:miter lim="800000"/>
            <a:headEnd/>
            <a:tailEnd/>
          </a:ln>
        </p:spPr>
        <p:txBody>
          <a:bodyPr wrap="none" anchor="ctr"/>
          <a:lstStyle/>
          <a:p>
            <a:pPr algn="ctr">
              <a:buFont typeface="Arial" pitchFamily="34" charset="0"/>
              <a:buNone/>
              <a:defRPr/>
            </a:pPr>
            <a:endParaRPr lang="zh-CN" altLang="en-US"/>
          </a:p>
        </p:txBody>
      </p:sp>
      <p:sp>
        <p:nvSpPr>
          <p:cNvPr id="2063" name="Oval 20"/>
          <p:cNvSpPr>
            <a:spLocks noChangeArrowheads="1"/>
          </p:cNvSpPr>
          <p:nvPr/>
        </p:nvSpPr>
        <p:spPr bwMode="auto">
          <a:xfrm>
            <a:off x="433388" y="2697163"/>
            <a:ext cx="295275" cy="274637"/>
          </a:xfrm>
          <a:prstGeom prst="ellipse">
            <a:avLst/>
          </a:prstGeom>
          <a:gradFill rotWithShape="0">
            <a:gsLst>
              <a:gs pos="0">
                <a:srgbClr val="FEFFFF"/>
              </a:gs>
              <a:gs pos="100000">
                <a:schemeClr val="folHlink"/>
              </a:gs>
            </a:gsLst>
            <a:path path="shape">
              <a:fillToRect l="50000" t="50000" r="50000" b="50000"/>
            </a:path>
          </a:gradFill>
          <a:ln w="9525">
            <a:noFill/>
            <a:round/>
            <a:headEnd/>
            <a:tailEnd/>
          </a:ln>
        </p:spPr>
        <p:txBody>
          <a:bodyPr wrap="none" anchor="ctr"/>
          <a:lstStyle/>
          <a:p>
            <a:pPr algn="ctr">
              <a:defRPr/>
            </a:pPr>
            <a:endParaRPr lang="zh-CN" altLang="en-US"/>
          </a:p>
        </p:txBody>
      </p:sp>
      <p:sp>
        <p:nvSpPr>
          <p:cNvPr id="2055" name="Rectangle 21"/>
          <p:cNvSpPr>
            <a:spLocks noChangeArrowheads="1"/>
          </p:cNvSpPr>
          <p:nvPr/>
        </p:nvSpPr>
        <p:spPr bwMode="auto">
          <a:xfrm>
            <a:off x="463550" y="2700338"/>
            <a:ext cx="161925" cy="4157662"/>
          </a:xfrm>
          <a:prstGeom prst="rect">
            <a:avLst/>
          </a:prstGeom>
          <a:noFill/>
          <a:ln w="9525">
            <a:noFill/>
            <a:miter lim="800000"/>
            <a:headEnd/>
            <a:tailEnd/>
          </a:ln>
        </p:spPr>
        <p:txBody>
          <a:bodyPr wrap="none" anchor="ctr"/>
          <a:lstStyle/>
          <a:p>
            <a:pPr algn="ctr">
              <a:defRPr/>
            </a:pPr>
            <a:endParaRPr lang="zh-CN" altLang="en-US"/>
          </a:p>
        </p:txBody>
      </p:sp>
      <p:sp>
        <p:nvSpPr>
          <p:cNvPr id="2065" name="Oval 22"/>
          <p:cNvSpPr>
            <a:spLocks noChangeArrowheads="1"/>
          </p:cNvSpPr>
          <p:nvPr/>
        </p:nvSpPr>
        <p:spPr bwMode="auto">
          <a:xfrm>
            <a:off x="9236075" y="2697163"/>
            <a:ext cx="304800" cy="274637"/>
          </a:xfrm>
          <a:prstGeom prst="ellipse">
            <a:avLst/>
          </a:prstGeom>
          <a:gradFill rotWithShape="0">
            <a:gsLst>
              <a:gs pos="0">
                <a:srgbClr val="FEFFFF"/>
              </a:gs>
              <a:gs pos="100000">
                <a:schemeClr val="folHlink"/>
              </a:gs>
            </a:gsLst>
            <a:path path="shape">
              <a:fillToRect l="50000" t="50000" r="50000" b="50000"/>
            </a:path>
          </a:gradFill>
          <a:ln w="9525">
            <a:noFill/>
            <a:round/>
            <a:headEnd/>
            <a:tailEnd/>
          </a:ln>
        </p:spPr>
        <p:txBody>
          <a:bodyPr wrap="none" anchor="ctr"/>
          <a:lstStyle/>
          <a:p>
            <a:pPr algn="ctr">
              <a:defRPr/>
            </a:pPr>
            <a:endParaRPr lang="zh-CN" altLang="en-US"/>
          </a:p>
        </p:txBody>
      </p:sp>
      <p:sp>
        <p:nvSpPr>
          <p:cNvPr id="2057" name="Rectangle 23"/>
          <p:cNvSpPr>
            <a:spLocks noChangeArrowheads="1"/>
          </p:cNvSpPr>
          <p:nvPr/>
        </p:nvSpPr>
        <p:spPr bwMode="auto">
          <a:xfrm>
            <a:off x="484188" y="2760663"/>
            <a:ext cx="8751887" cy="190500"/>
          </a:xfrm>
          <a:prstGeom prst="rect">
            <a:avLst/>
          </a:prstGeom>
          <a:noFill/>
          <a:ln w="9525">
            <a:noFill/>
            <a:miter lim="800000"/>
            <a:headEnd/>
            <a:tailEnd/>
          </a:ln>
        </p:spPr>
        <p:txBody>
          <a:bodyPr wrap="none" anchor="ctr"/>
          <a:lstStyle/>
          <a:p>
            <a:pPr algn="ctr">
              <a:defRPr/>
            </a:pPr>
            <a:endParaRPr lang="zh-CN" altLang="en-US"/>
          </a:p>
        </p:txBody>
      </p:sp>
      <p:grpSp>
        <p:nvGrpSpPr>
          <p:cNvPr id="16394" name="Group 19"/>
          <p:cNvGrpSpPr>
            <a:grpSpLocks/>
          </p:cNvGrpSpPr>
          <p:nvPr/>
        </p:nvGrpSpPr>
        <p:grpSpPr bwMode="auto">
          <a:xfrm>
            <a:off x="150813" y="0"/>
            <a:ext cx="849312" cy="6858000"/>
            <a:chOff x="0" y="0"/>
            <a:chExt cx="535" cy="4320"/>
          </a:xfrm>
        </p:grpSpPr>
        <p:sp>
          <p:nvSpPr>
            <p:cNvPr id="2064" name="AutoShape 25"/>
            <p:cNvSpPr>
              <a:spLocks noChangeArrowheads="1"/>
            </p:cNvSpPr>
            <p:nvPr/>
          </p:nvSpPr>
          <p:spPr bwMode="auto">
            <a:xfrm rot="-5400000">
              <a:off x="-13" y="2291"/>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p:spPr>
          <p:txBody>
            <a:bodyPr wrap="none" anchor="ctr"/>
            <a:lstStyle/>
            <a:p>
              <a:pPr>
                <a:defRPr/>
              </a:pPr>
              <a:endParaRPr lang="zh-CN" altLang="en-US"/>
            </a:p>
          </p:txBody>
        </p:sp>
        <p:sp>
          <p:nvSpPr>
            <p:cNvPr id="5" name="AutoShape 26"/>
            <p:cNvSpPr>
              <a:spLocks noChangeArrowheads="1"/>
            </p:cNvSpPr>
            <p:nvPr/>
          </p:nvSpPr>
          <p:spPr bwMode="auto">
            <a:xfrm rot="-5400000">
              <a:off x="-15" y="2885"/>
              <a:ext cx="565" cy="533"/>
            </a:xfrm>
            <a:prstGeom prst="parallelogram">
              <a:avLst>
                <a:gd name="adj" fmla="val 56133"/>
              </a:avLst>
            </a:prstGeom>
            <a:gradFill rotWithShape="0">
              <a:gsLst>
                <a:gs pos="0">
                  <a:schemeClr val="accent2"/>
                </a:gs>
                <a:gs pos="100000">
                  <a:schemeClr val="accent1"/>
                </a:gs>
              </a:gsLst>
              <a:lin ang="0" scaled="1"/>
            </a:gradFill>
            <a:ln w="9525">
              <a:noFill/>
              <a:miter lim="800000"/>
              <a:headEnd/>
              <a:tailEnd/>
            </a:ln>
          </p:spPr>
          <p:txBody>
            <a:bodyPr wrap="none" anchor="ctr"/>
            <a:lstStyle/>
            <a:p>
              <a:pPr>
                <a:defRPr/>
              </a:pPr>
              <a:endParaRPr lang="zh-CN" altLang="en-US"/>
            </a:p>
          </p:txBody>
        </p:sp>
        <p:sp>
          <p:nvSpPr>
            <p:cNvPr id="2066" name="AutoShape 27"/>
            <p:cNvSpPr>
              <a:spLocks noChangeArrowheads="1"/>
            </p:cNvSpPr>
            <p:nvPr/>
          </p:nvSpPr>
          <p:spPr bwMode="auto">
            <a:xfrm rot="-5400000">
              <a:off x="-15" y="3479"/>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p:spPr>
          <p:txBody>
            <a:bodyPr wrap="none" anchor="ctr"/>
            <a:lstStyle/>
            <a:p>
              <a:pPr>
                <a:defRPr/>
              </a:pPr>
              <a:endParaRPr lang="zh-CN" altLang="en-US"/>
            </a:p>
          </p:txBody>
        </p:sp>
        <p:sp>
          <p:nvSpPr>
            <p:cNvPr id="2067" name="AutoShape 28"/>
            <p:cNvSpPr>
              <a:spLocks noChangeArrowheads="1"/>
            </p:cNvSpPr>
            <p:nvPr/>
          </p:nvSpPr>
          <p:spPr bwMode="auto">
            <a:xfrm rot="-5400000">
              <a:off x="-15" y="507"/>
              <a:ext cx="565" cy="533"/>
            </a:xfrm>
            <a:prstGeom prst="parallelogram">
              <a:avLst>
                <a:gd name="adj" fmla="val 56133"/>
              </a:avLst>
            </a:prstGeom>
            <a:gradFill rotWithShape="0">
              <a:gsLst>
                <a:gs pos="0">
                  <a:schemeClr val="accent2"/>
                </a:gs>
                <a:gs pos="100000">
                  <a:schemeClr val="accent1"/>
                </a:gs>
              </a:gsLst>
              <a:lin ang="0" scaled="1"/>
            </a:gradFill>
            <a:ln w="9525">
              <a:noFill/>
              <a:miter lim="800000"/>
              <a:headEnd/>
              <a:tailEnd/>
            </a:ln>
          </p:spPr>
          <p:txBody>
            <a:bodyPr wrap="none" anchor="ctr"/>
            <a:lstStyle/>
            <a:p>
              <a:pPr>
                <a:defRPr/>
              </a:pPr>
              <a:endParaRPr lang="zh-CN" altLang="en-US"/>
            </a:p>
          </p:txBody>
        </p:sp>
        <p:sp>
          <p:nvSpPr>
            <p:cNvPr id="2068" name="AutoShape 29"/>
            <p:cNvSpPr>
              <a:spLocks noChangeArrowheads="1"/>
            </p:cNvSpPr>
            <p:nvPr/>
          </p:nvSpPr>
          <p:spPr bwMode="auto">
            <a:xfrm rot="-5400000">
              <a:off x="-15" y="1101"/>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p:spPr>
          <p:txBody>
            <a:bodyPr wrap="none" anchor="ctr"/>
            <a:lstStyle/>
            <a:p>
              <a:pPr>
                <a:defRPr/>
              </a:pPr>
              <a:endParaRPr lang="zh-CN" altLang="en-US"/>
            </a:p>
          </p:txBody>
        </p:sp>
        <p:sp>
          <p:nvSpPr>
            <p:cNvPr id="2069" name="AutoShape 30"/>
            <p:cNvSpPr>
              <a:spLocks noChangeArrowheads="1"/>
            </p:cNvSpPr>
            <p:nvPr/>
          </p:nvSpPr>
          <p:spPr bwMode="auto">
            <a:xfrm rot="-5400000">
              <a:off x="-15" y="1697"/>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p:spPr>
          <p:txBody>
            <a:bodyPr wrap="none" anchor="ctr"/>
            <a:lstStyle/>
            <a:p>
              <a:pPr>
                <a:defRPr/>
              </a:pPr>
              <a:endParaRPr lang="zh-CN" altLang="en-US"/>
            </a:p>
          </p:txBody>
        </p:sp>
        <p:sp>
          <p:nvSpPr>
            <p:cNvPr id="2070" name="Freeform 31"/>
            <p:cNvSpPr>
              <a:spLocks noChangeArrowheads="1"/>
            </p:cNvSpPr>
            <p:nvPr/>
          </p:nvSpPr>
          <p:spPr bwMode="auto">
            <a:xfrm>
              <a:off x="3" y="0"/>
              <a:ext cx="532" cy="465"/>
            </a:xfrm>
            <a:custGeom>
              <a:avLst/>
              <a:gdLst>
                <a:gd name="T0" fmla="*/ 1 w 532"/>
                <a:gd name="T1" fmla="*/ 0 h 465"/>
                <a:gd name="T2" fmla="*/ 0 w 532"/>
                <a:gd name="T3" fmla="*/ 166 h 465"/>
                <a:gd name="T4" fmla="*/ 532 w 532"/>
                <a:gd name="T5" fmla="*/ 465 h 465"/>
                <a:gd name="T6" fmla="*/ 532 w 532"/>
                <a:gd name="T7" fmla="*/ 201 h 465"/>
                <a:gd name="T8" fmla="*/ 172 w 532"/>
                <a:gd name="T9" fmla="*/ 0 h 465"/>
                <a:gd name="T10" fmla="*/ 1 w 532"/>
                <a:gd name="T11" fmla="*/ 0 h 465"/>
                <a:gd name="T12" fmla="*/ 0 60000 65536"/>
                <a:gd name="T13" fmla="*/ 0 60000 65536"/>
                <a:gd name="T14" fmla="*/ 0 60000 65536"/>
                <a:gd name="T15" fmla="*/ 0 60000 65536"/>
                <a:gd name="T16" fmla="*/ 0 60000 65536"/>
                <a:gd name="T17" fmla="*/ 0 60000 65536"/>
                <a:gd name="T18" fmla="*/ 0 w 532"/>
                <a:gd name="T19" fmla="*/ 0 h 465"/>
                <a:gd name="T20" fmla="*/ 532 w 532"/>
                <a:gd name="T21" fmla="*/ 465 h 465"/>
              </a:gdLst>
              <a:ahLst/>
              <a:cxnLst>
                <a:cxn ang="T12">
                  <a:pos x="T0" y="T1"/>
                </a:cxn>
                <a:cxn ang="T13">
                  <a:pos x="T2" y="T3"/>
                </a:cxn>
                <a:cxn ang="T14">
                  <a:pos x="T4" y="T5"/>
                </a:cxn>
                <a:cxn ang="T15">
                  <a:pos x="T6" y="T7"/>
                </a:cxn>
                <a:cxn ang="T16">
                  <a:pos x="T8" y="T9"/>
                </a:cxn>
                <a:cxn ang="T17">
                  <a:pos x="T10" y="T11"/>
                </a:cxn>
              </a:cxnLst>
              <a:rect l="T18" t="T19" r="T20" b="T21"/>
              <a:pathLst>
                <a:path w="532" h="465">
                  <a:moveTo>
                    <a:pt x="1" y="0"/>
                  </a:moveTo>
                  <a:lnTo>
                    <a:pt x="0" y="166"/>
                  </a:lnTo>
                  <a:lnTo>
                    <a:pt x="532" y="465"/>
                  </a:lnTo>
                  <a:lnTo>
                    <a:pt x="532" y="201"/>
                  </a:lnTo>
                  <a:lnTo>
                    <a:pt x="172" y="0"/>
                  </a:lnTo>
                  <a:lnTo>
                    <a:pt x="1" y="0"/>
                  </a:lnTo>
                  <a:close/>
                </a:path>
              </a:pathLst>
            </a:custGeom>
            <a:gradFill rotWithShape="0">
              <a:gsLst>
                <a:gs pos="0">
                  <a:schemeClr val="accent2"/>
                </a:gs>
                <a:gs pos="100000">
                  <a:schemeClr val="accent1"/>
                </a:gs>
              </a:gsLst>
              <a:lin ang="0" scaled="1"/>
            </a:gradFill>
            <a:ln w="9525">
              <a:noFill/>
              <a:miter lim="800000"/>
              <a:headEnd/>
              <a:tailEnd/>
            </a:ln>
          </p:spPr>
          <p:txBody>
            <a:bodyPr wrap="none" anchor="ctr"/>
            <a:lstStyle/>
            <a:p>
              <a:pPr>
                <a:defRPr/>
              </a:pPr>
              <a:endParaRPr lang="zh-CN" altLang="en-US"/>
            </a:p>
          </p:txBody>
        </p:sp>
        <p:sp>
          <p:nvSpPr>
            <p:cNvPr id="2071" name="Freeform 32"/>
            <p:cNvSpPr>
              <a:spLocks noChangeArrowheads="1"/>
            </p:cNvSpPr>
            <p:nvPr/>
          </p:nvSpPr>
          <p:spPr bwMode="auto">
            <a:xfrm>
              <a:off x="0" y="4060"/>
              <a:ext cx="457" cy="260"/>
            </a:xfrm>
            <a:custGeom>
              <a:avLst/>
              <a:gdLst>
                <a:gd name="T0" fmla="*/ 457 w 457"/>
                <a:gd name="T1" fmla="*/ 256 h 264"/>
                <a:gd name="T2" fmla="*/ 1 w 457"/>
                <a:gd name="T3" fmla="*/ 0 h 264"/>
                <a:gd name="T4" fmla="*/ 0 w 457"/>
                <a:gd name="T5" fmla="*/ 260 h 264"/>
                <a:gd name="T6" fmla="*/ 457 w 457"/>
                <a:gd name="T7" fmla="*/ 256 h 264"/>
                <a:gd name="T8" fmla="*/ 0 60000 65536"/>
                <a:gd name="T9" fmla="*/ 0 60000 65536"/>
                <a:gd name="T10" fmla="*/ 0 60000 65536"/>
                <a:gd name="T11" fmla="*/ 0 60000 65536"/>
                <a:gd name="T12" fmla="*/ 0 w 457"/>
                <a:gd name="T13" fmla="*/ 0 h 264"/>
                <a:gd name="T14" fmla="*/ 457 w 457"/>
                <a:gd name="T15" fmla="*/ 264 h 264"/>
              </a:gdLst>
              <a:ahLst/>
              <a:cxnLst>
                <a:cxn ang="T8">
                  <a:pos x="T0" y="T1"/>
                </a:cxn>
                <a:cxn ang="T9">
                  <a:pos x="T2" y="T3"/>
                </a:cxn>
                <a:cxn ang="T10">
                  <a:pos x="T4" y="T5"/>
                </a:cxn>
                <a:cxn ang="T11">
                  <a:pos x="T6" y="T7"/>
                </a:cxn>
              </a:cxnLst>
              <a:rect l="T12" t="T13" r="T14" b="T15"/>
              <a:pathLst>
                <a:path w="457" h="264">
                  <a:moveTo>
                    <a:pt x="457" y="260"/>
                  </a:moveTo>
                  <a:lnTo>
                    <a:pt x="1" y="0"/>
                  </a:lnTo>
                  <a:lnTo>
                    <a:pt x="0" y="264"/>
                  </a:lnTo>
                  <a:lnTo>
                    <a:pt x="457" y="260"/>
                  </a:lnTo>
                  <a:close/>
                </a:path>
              </a:pathLst>
            </a:custGeom>
            <a:gradFill rotWithShape="0">
              <a:gsLst>
                <a:gs pos="0">
                  <a:schemeClr val="accent2"/>
                </a:gs>
                <a:gs pos="100000">
                  <a:schemeClr val="accent1"/>
                </a:gs>
              </a:gsLst>
              <a:lin ang="0" scaled="1"/>
            </a:gradFill>
            <a:ln w="9525">
              <a:noFill/>
              <a:miter lim="800000"/>
              <a:headEnd/>
              <a:tailEnd/>
            </a:ln>
          </p:spPr>
          <p:txBody>
            <a:bodyPr wrap="none" anchor="ctr"/>
            <a:lstStyle/>
            <a:p>
              <a:pPr>
                <a:defRPr/>
              </a:pPr>
              <a:endParaRPr lang="zh-CN" altLang="en-US"/>
            </a:p>
          </p:txBody>
        </p:sp>
      </p:grpSp>
      <p:sp>
        <p:nvSpPr>
          <p:cNvPr id="16395" name="Rectangle 32"/>
          <p:cNvSpPr>
            <a:spLocks noGrp="1" noChangeArrowheads="1"/>
          </p:cNvSpPr>
          <p:nvPr>
            <p:ph type="title"/>
          </p:nvPr>
        </p:nvSpPr>
        <p:spPr bwMode="auto">
          <a:xfrm>
            <a:off x="1143000" y="814388"/>
            <a:ext cx="77724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lvl="0"/>
            <a:r>
              <a:rPr lang="zh-CN" altLang="en-US" smtClean="0"/>
              <a:t>单击此处编辑母版标题样式</a:t>
            </a:r>
          </a:p>
        </p:txBody>
      </p:sp>
      <p:sp>
        <p:nvSpPr>
          <p:cNvPr id="16396" name="Rectangle 33"/>
          <p:cNvSpPr>
            <a:spLocks noGrp="1" noChangeArrowheads="1"/>
          </p:cNvSpPr>
          <p:nvPr>
            <p:ph type="body" idx="1"/>
          </p:nvPr>
        </p:nvSpPr>
        <p:spPr bwMode="auto">
          <a:xfrm>
            <a:off x="1066800" y="1981200"/>
            <a:ext cx="7848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078" name="Rectangle 37"/>
          <p:cNvSpPr>
            <a:spLocks noGrp="1" noChangeArrowheads="1"/>
          </p:cNvSpPr>
          <p:nvPr>
            <p:ph type="dt" sz="quarter" idx="2"/>
          </p:nvPr>
        </p:nvSpPr>
        <p:spPr bwMode="auto">
          <a:xfrm>
            <a:off x="1119188" y="631825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buFont typeface="Arial" pitchFamily="34" charset="0"/>
              <a:buNone/>
              <a:defRPr sz="1400"/>
            </a:lvl1pPr>
          </a:lstStyle>
          <a:p>
            <a:pPr>
              <a:defRPr/>
            </a:pPr>
            <a:endParaRPr lang="en-US"/>
          </a:p>
        </p:txBody>
      </p:sp>
      <p:sp>
        <p:nvSpPr>
          <p:cNvPr id="2079" name="Rectangle 38"/>
          <p:cNvSpPr>
            <a:spLocks noGrp="1" noChangeArrowheads="1"/>
          </p:cNvSpPr>
          <p:nvPr>
            <p:ph type="ftr" sz="quarter" idx="3"/>
          </p:nvPr>
        </p:nvSpPr>
        <p:spPr bwMode="auto">
          <a:xfrm>
            <a:off x="3557588" y="631825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buFont typeface="Arial" pitchFamily="34" charset="0"/>
              <a:buNone/>
              <a:defRPr sz="1400"/>
            </a:lvl1pPr>
          </a:lstStyle>
          <a:p>
            <a:pPr>
              <a:defRPr/>
            </a:pPr>
            <a:endParaRPr lang="en-US"/>
          </a:p>
        </p:txBody>
      </p:sp>
      <p:sp>
        <p:nvSpPr>
          <p:cNvPr id="2080" name="Rectangle 39"/>
          <p:cNvSpPr>
            <a:spLocks noGrp="1" noChangeArrowheads="1"/>
          </p:cNvSpPr>
          <p:nvPr>
            <p:ph type="sldNum" sz="quarter" idx="4"/>
          </p:nvPr>
        </p:nvSpPr>
        <p:spPr bwMode="auto">
          <a:xfrm>
            <a:off x="6986588" y="631825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buFont typeface="Arial" pitchFamily="34" charset="0"/>
              <a:buNone/>
              <a:defRPr sz="1400"/>
            </a:lvl1pPr>
          </a:lstStyle>
          <a:p>
            <a:pPr>
              <a:defRPr/>
            </a:pPr>
            <a:fld id="{CDC14EE5-B6A4-43DA-945D-8F76949E30D1}" type="slidenum">
              <a:rPr lang="zh-CN" alt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63"/>
                                        </p:tgtEl>
                                        <p:attrNameLst>
                                          <p:attrName>style.visibility</p:attrName>
                                        </p:attrNameLst>
                                      </p:cBhvr>
                                      <p:to>
                                        <p:strVal val="visible"/>
                                      </p:to>
                                    </p:set>
                                    <p:anim calcmode="lin" valueType="num">
                                      <p:cBhvr additive="base">
                                        <p:cTn id="7" dur="500" fill="hold"/>
                                        <p:tgtEl>
                                          <p:spTgt spid="2063"/>
                                        </p:tgtEl>
                                        <p:attrNameLst>
                                          <p:attrName>ppt_x</p:attrName>
                                        </p:attrNameLst>
                                      </p:cBhvr>
                                      <p:tavLst>
                                        <p:tav tm="0">
                                          <p:val>
                                            <p:strVal val="#ppt_x"/>
                                          </p:val>
                                        </p:tav>
                                        <p:tav tm="100000">
                                          <p:val>
                                            <p:strVal val="#ppt_x"/>
                                          </p:val>
                                        </p:tav>
                                      </p:tavLst>
                                    </p:anim>
                                    <p:anim calcmode="lin" valueType="num">
                                      <p:cBhvr additive="base">
                                        <p:cTn id="8" dur="500" fill="hold"/>
                                        <p:tgtEl>
                                          <p:spTgt spid="2063"/>
                                        </p:tgtEl>
                                        <p:attrNameLst>
                                          <p:attrName>ppt_y</p:attrName>
                                        </p:attrNameLst>
                                      </p:cBhvr>
                                      <p:tavLst>
                                        <p:tav tm="0">
                                          <p:val>
                                            <p:strVal val="1+#ppt_h/2"/>
                                          </p:val>
                                        </p:tav>
                                        <p:tav tm="100000">
                                          <p:val>
                                            <p:strVal val="#ppt_y"/>
                                          </p:val>
                                        </p:tav>
                                      </p:tavLst>
                                    </p:anim>
                                  </p:childTnLst>
                                  <p:subTnLst>
                                    <p:set>
                                      <p:cBhvr override="childStyle">
                                        <p:cTn dur="1" fill="hold" display="0" masterRel="sameClick" afterEffect="1">
                                          <p:stCondLst>
                                            <p:cond evt="end" delay="0">
                                              <p:tn val="5"/>
                                            </p:cond>
                                          </p:stCondLst>
                                        </p:cTn>
                                        <p:tgtEl>
                                          <p:spTgt spid="2063"/>
                                        </p:tgtEl>
                                        <p:attrNameLst>
                                          <p:attrName>style.visibility</p:attrName>
                                        </p:attrNameLst>
                                      </p:cBhvr>
                                      <p:to>
                                        <p:strVal val="hidden"/>
                                      </p:to>
                                    </p:set>
                                  </p:sub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065"/>
                                        </p:tgtEl>
                                        <p:attrNameLst>
                                          <p:attrName>style.visibility</p:attrName>
                                        </p:attrNameLst>
                                      </p:cBhvr>
                                      <p:to>
                                        <p:strVal val="visible"/>
                                      </p:to>
                                    </p:set>
                                    <p:anim calcmode="lin" valueType="num">
                                      <p:cBhvr additive="base">
                                        <p:cTn id="12" dur="500" fill="hold"/>
                                        <p:tgtEl>
                                          <p:spTgt spid="2065"/>
                                        </p:tgtEl>
                                        <p:attrNameLst>
                                          <p:attrName>ppt_x</p:attrName>
                                        </p:attrNameLst>
                                      </p:cBhvr>
                                      <p:tavLst>
                                        <p:tav tm="0">
                                          <p:val>
                                            <p:strVal val="0-#ppt_w/2"/>
                                          </p:val>
                                        </p:tav>
                                        <p:tav tm="100000">
                                          <p:val>
                                            <p:strVal val="#ppt_x"/>
                                          </p:val>
                                        </p:tav>
                                      </p:tavLst>
                                    </p:anim>
                                    <p:anim calcmode="lin" valueType="num">
                                      <p:cBhvr additive="base">
                                        <p:cTn id="13" dur="500" fill="hold"/>
                                        <p:tgtEl>
                                          <p:spTgt spid="206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3" grpId="0" animBg="1" autoUpdateAnimBg="0"/>
      <p:bldP spid="2065" grpId="0" animBg="1" autoUpdateAnimBg="0"/>
    </p:bldLst>
  </p:timing>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Black" pitchFamily="34" charset="0"/>
          <a:ea typeface="宋体" pitchFamily="2" charset="-122"/>
        </a:defRPr>
      </a:lvl2pPr>
      <a:lvl3pPr algn="l" rtl="0" eaLnBrk="0" fontAlgn="base" hangingPunct="0">
        <a:spcBef>
          <a:spcPct val="0"/>
        </a:spcBef>
        <a:spcAft>
          <a:spcPct val="0"/>
        </a:spcAft>
        <a:defRPr sz="4400">
          <a:solidFill>
            <a:schemeClr val="tx2"/>
          </a:solidFill>
          <a:latin typeface="Arial Black" pitchFamily="34" charset="0"/>
          <a:ea typeface="宋体" pitchFamily="2" charset="-122"/>
        </a:defRPr>
      </a:lvl3pPr>
      <a:lvl4pPr algn="l" rtl="0" eaLnBrk="0" fontAlgn="base" hangingPunct="0">
        <a:spcBef>
          <a:spcPct val="0"/>
        </a:spcBef>
        <a:spcAft>
          <a:spcPct val="0"/>
        </a:spcAft>
        <a:defRPr sz="4400">
          <a:solidFill>
            <a:schemeClr val="tx2"/>
          </a:solidFill>
          <a:latin typeface="Arial Black" pitchFamily="34" charset="0"/>
          <a:ea typeface="宋体" pitchFamily="2" charset="-122"/>
        </a:defRPr>
      </a:lvl4pPr>
      <a:lvl5pPr algn="l" rtl="0" eaLnBrk="0" fontAlgn="base" hangingPunct="0">
        <a:spcBef>
          <a:spcPct val="0"/>
        </a:spcBef>
        <a:spcAft>
          <a:spcPct val="0"/>
        </a:spcAft>
        <a:defRPr sz="4400">
          <a:solidFill>
            <a:schemeClr val="tx2"/>
          </a:solidFill>
          <a:latin typeface="Arial Black" pitchFamily="34" charset="0"/>
          <a:ea typeface="宋体" pitchFamily="2" charset="-122"/>
        </a:defRPr>
      </a:lvl5pPr>
      <a:lvl6pPr marL="457200" algn="l" rtl="0" eaLnBrk="0" fontAlgn="base" hangingPunct="0">
        <a:spcBef>
          <a:spcPct val="0"/>
        </a:spcBef>
        <a:spcAft>
          <a:spcPct val="0"/>
        </a:spcAft>
        <a:defRPr sz="4400">
          <a:solidFill>
            <a:schemeClr val="tx2"/>
          </a:solidFill>
          <a:latin typeface="Arial Black" pitchFamily="34" charset="0"/>
          <a:ea typeface="宋体" pitchFamily="2" charset="-122"/>
        </a:defRPr>
      </a:lvl6pPr>
      <a:lvl7pPr marL="914400" algn="l" rtl="0" eaLnBrk="0" fontAlgn="base" hangingPunct="0">
        <a:spcBef>
          <a:spcPct val="0"/>
        </a:spcBef>
        <a:spcAft>
          <a:spcPct val="0"/>
        </a:spcAft>
        <a:defRPr sz="4400">
          <a:solidFill>
            <a:schemeClr val="tx2"/>
          </a:solidFill>
          <a:latin typeface="Arial Black" pitchFamily="34" charset="0"/>
          <a:ea typeface="宋体" pitchFamily="2" charset="-122"/>
        </a:defRPr>
      </a:lvl7pPr>
      <a:lvl8pPr marL="1371600" algn="l" rtl="0" eaLnBrk="0" fontAlgn="base" hangingPunct="0">
        <a:spcBef>
          <a:spcPct val="0"/>
        </a:spcBef>
        <a:spcAft>
          <a:spcPct val="0"/>
        </a:spcAft>
        <a:defRPr sz="4400">
          <a:solidFill>
            <a:schemeClr val="tx2"/>
          </a:solidFill>
          <a:latin typeface="Arial Black" pitchFamily="34" charset="0"/>
          <a:ea typeface="宋体" pitchFamily="2" charset="-122"/>
        </a:defRPr>
      </a:lvl8pPr>
      <a:lvl9pPr marL="1828800" algn="l" rtl="0" eaLnBrk="0" fontAlgn="base" hangingPunct="0">
        <a:spcBef>
          <a:spcPct val="0"/>
        </a:spcBef>
        <a:spcAft>
          <a:spcPct val="0"/>
        </a:spcAft>
        <a:defRPr sz="4400">
          <a:solidFill>
            <a:schemeClr val="tx2"/>
          </a:solidFill>
          <a:latin typeface="Arial Black" pitchFamily="34"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46.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49.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audio" Target="../media/audio3.wav"/><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oleObject" Target="../embeddings/oleObject4.bin"/></Relationships>
</file>

<file path=ppt/slides/_rels/slide5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55.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57.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64.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65.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oleObject" Target="../embeddings/oleObject13.bin"/><Relationship Id="rId4" Type="http://schemas.openxmlformats.org/officeDocument/2006/relationships/audio" Target="../media/audio2.wav"/></Relationships>
</file>

<file path=ppt/slides/_rels/slide71.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oleObject" Target="../embeddings/oleObject14.bin"/></Relationships>
</file>

<file path=ppt/slides/_rels/slide77.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oleObject" Target="../embeddings/oleObject15.bin"/></Relationships>
</file>

<file path=ppt/slides/_rels/slide81.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0" y="0"/>
            <a:ext cx="8915400" cy="769938"/>
          </a:xfrm>
        </p:spPr>
        <p:txBody>
          <a:bodyPr/>
          <a:lstStyle/>
          <a:p>
            <a:pPr eaLnBrk="1" hangingPunct="1">
              <a:defRPr/>
            </a:pPr>
            <a:r>
              <a:rPr lang="zh-CN" altLang="en-US" dirty="0" smtClean="0">
                <a:effectLst>
                  <a:outerShdw blurRad="38100" dist="38100" dir="2700000" algn="tl">
                    <a:srgbClr val="000000"/>
                  </a:outerShdw>
                </a:effectLst>
                <a:latin typeface="黑体" pitchFamily="49" charset="-122"/>
                <a:ea typeface="黑体" pitchFamily="49" charset="-122"/>
              </a:rPr>
              <a:t>第七章 硬件描述语言</a:t>
            </a:r>
            <a:r>
              <a:rPr lang="en-US" dirty="0" err="1" smtClean="0">
                <a:effectLst>
                  <a:outerShdw blurRad="38100" dist="38100" dir="2700000" algn="tl">
                    <a:srgbClr val="000000"/>
                  </a:outerShdw>
                </a:effectLst>
                <a:latin typeface="黑体" pitchFamily="49" charset="-122"/>
                <a:ea typeface="黑体" pitchFamily="49" charset="-122"/>
              </a:rPr>
              <a:t>Verilog</a:t>
            </a:r>
            <a:r>
              <a:rPr lang="en-US" dirty="0" smtClean="0">
                <a:effectLst>
                  <a:outerShdw blurRad="38100" dist="38100" dir="2700000" algn="tl">
                    <a:srgbClr val="000000"/>
                  </a:outerShdw>
                </a:effectLst>
                <a:latin typeface="黑体" pitchFamily="49" charset="-122"/>
                <a:ea typeface="黑体" pitchFamily="49" charset="-122"/>
              </a:rPr>
              <a:t> HDL</a:t>
            </a:r>
            <a:endParaRPr lang="zh-CN" altLang="en-US" dirty="0" smtClean="0">
              <a:effectLst>
                <a:outerShdw blurRad="38100" dist="38100" dir="2700000" algn="tl">
                  <a:srgbClr val="000000"/>
                </a:outerShdw>
              </a:effectLst>
              <a:latin typeface="黑体" pitchFamily="49" charset="-122"/>
              <a:ea typeface="黑体" pitchFamily="49" charset="-122"/>
            </a:endParaRPr>
          </a:p>
        </p:txBody>
      </p:sp>
      <p:sp>
        <p:nvSpPr>
          <p:cNvPr id="4099" name="Rectangle 3"/>
          <p:cNvSpPr txBox="1">
            <a:spLocks noChangeArrowheads="1"/>
          </p:cNvSpPr>
          <p:nvPr/>
        </p:nvSpPr>
        <p:spPr bwMode="auto">
          <a:xfrm>
            <a:off x="0" y="1052513"/>
            <a:ext cx="8915400" cy="5181600"/>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n-US" altLang="zh-CN" sz="3200" dirty="0">
                <a:effectLst>
                  <a:outerShdw blurRad="38100" dist="38100" dir="2700000" algn="tl">
                    <a:srgbClr val="000000"/>
                  </a:outerShdw>
                </a:effectLst>
                <a:latin typeface="黑体" pitchFamily="49" charset="-122"/>
                <a:ea typeface="黑体" pitchFamily="49" charset="-122"/>
              </a:rPr>
              <a:t>7</a:t>
            </a:r>
            <a:r>
              <a:rPr lang="zh-CN" altLang="en-US" sz="3200" dirty="0">
                <a:effectLst>
                  <a:outerShdw blurRad="38100" dist="38100" dir="2700000" algn="tl">
                    <a:srgbClr val="000000"/>
                  </a:outerShdw>
                </a:effectLst>
                <a:latin typeface="黑体" pitchFamily="49" charset="-122"/>
                <a:ea typeface="黑体" pitchFamily="49" charset="-122"/>
              </a:rPr>
              <a:t>.1 </a:t>
            </a:r>
            <a:r>
              <a:rPr lang="en-US" sz="3200" dirty="0" err="1">
                <a:effectLst>
                  <a:outerShdw blurRad="38100" dist="38100" dir="2700000" algn="tl">
                    <a:srgbClr val="000000"/>
                  </a:outerShdw>
                </a:effectLst>
                <a:latin typeface="黑体" pitchFamily="49" charset="-122"/>
                <a:ea typeface="黑体" pitchFamily="49" charset="-122"/>
              </a:rPr>
              <a:t>Verilog</a:t>
            </a:r>
            <a:r>
              <a:rPr lang="en-US" sz="3200" dirty="0">
                <a:effectLst>
                  <a:outerShdw blurRad="38100" dist="38100" dir="2700000" algn="tl">
                    <a:srgbClr val="000000"/>
                  </a:outerShdw>
                </a:effectLst>
                <a:latin typeface="黑体" pitchFamily="49" charset="-122"/>
                <a:ea typeface="黑体" pitchFamily="49" charset="-122"/>
              </a:rPr>
              <a:t> HDL</a:t>
            </a:r>
            <a:r>
              <a:rPr lang="zh-CN" altLang="en-US" sz="3200" dirty="0">
                <a:effectLst>
                  <a:outerShdw blurRad="38100" dist="38100" dir="2700000" algn="tl">
                    <a:srgbClr val="000000"/>
                  </a:outerShdw>
                </a:effectLst>
                <a:latin typeface="黑体" pitchFamily="49" charset="-122"/>
                <a:ea typeface="黑体" pitchFamily="49" charset="-122"/>
              </a:rPr>
              <a:t>语言概述</a:t>
            </a:r>
          </a:p>
          <a:p>
            <a:pPr marL="342900" indent="-342900">
              <a:spcBef>
                <a:spcPct val="20000"/>
              </a:spcBef>
              <a:buFont typeface="Arial" pitchFamily="34" charset="0"/>
              <a:buChar char="•"/>
              <a:defRPr/>
            </a:pPr>
            <a:r>
              <a:rPr lang="en-US" altLang="zh-CN" sz="3200" dirty="0">
                <a:effectLst>
                  <a:outerShdw blurRad="38100" dist="38100" dir="2700000" algn="tl">
                    <a:srgbClr val="000000"/>
                  </a:outerShdw>
                </a:effectLst>
                <a:latin typeface="黑体" pitchFamily="49" charset="-122"/>
                <a:ea typeface="黑体" pitchFamily="49" charset="-122"/>
              </a:rPr>
              <a:t>7</a:t>
            </a:r>
            <a:r>
              <a:rPr lang="zh-CN" altLang="en-US" sz="3200" dirty="0">
                <a:effectLst>
                  <a:outerShdw blurRad="38100" dist="38100" dir="2700000" algn="tl">
                    <a:srgbClr val="000000"/>
                  </a:outerShdw>
                </a:effectLst>
                <a:latin typeface="黑体" pitchFamily="49" charset="-122"/>
                <a:ea typeface="黑体" pitchFamily="49" charset="-122"/>
              </a:rPr>
              <a:t>.2 </a:t>
            </a:r>
            <a:r>
              <a:rPr lang="en-US" sz="3200" dirty="0" err="1">
                <a:effectLst>
                  <a:outerShdw blurRad="38100" dist="38100" dir="2700000" algn="tl">
                    <a:srgbClr val="000000"/>
                  </a:outerShdw>
                </a:effectLst>
                <a:latin typeface="黑体" pitchFamily="49" charset="-122"/>
                <a:ea typeface="黑体" pitchFamily="49" charset="-122"/>
              </a:rPr>
              <a:t>Verilog</a:t>
            </a:r>
            <a:r>
              <a:rPr lang="en-US" sz="3200" dirty="0">
                <a:effectLst>
                  <a:outerShdw blurRad="38100" dist="38100" dir="2700000" algn="tl">
                    <a:srgbClr val="000000"/>
                  </a:outerShdw>
                </a:effectLst>
                <a:latin typeface="黑体" pitchFamily="49" charset="-122"/>
                <a:ea typeface="黑体" pitchFamily="49" charset="-122"/>
              </a:rPr>
              <a:t> HDL</a:t>
            </a:r>
            <a:r>
              <a:rPr lang="zh-CN" altLang="en-US" sz="3200" dirty="0">
                <a:effectLst>
                  <a:outerShdw blurRad="38100" dist="38100" dir="2700000" algn="tl">
                    <a:srgbClr val="000000"/>
                  </a:outerShdw>
                </a:effectLst>
                <a:latin typeface="黑体" pitchFamily="49" charset="-122"/>
                <a:ea typeface="黑体" pitchFamily="49" charset="-122"/>
              </a:rPr>
              <a:t>基本语法</a:t>
            </a:r>
          </a:p>
          <a:p>
            <a:pPr marL="342900" indent="-342900">
              <a:spcBef>
                <a:spcPct val="20000"/>
              </a:spcBef>
              <a:buFont typeface="Arial" pitchFamily="34" charset="0"/>
              <a:buChar char="•"/>
              <a:defRPr/>
            </a:pPr>
            <a:r>
              <a:rPr lang="en-US" altLang="zh-CN" sz="3200" dirty="0">
                <a:effectLst>
                  <a:outerShdw blurRad="38100" dist="38100" dir="2700000" algn="tl">
                    <a:srgbClr val="000000"/>
                  </a:outerShdw>
                </a:effectLst>
                <a:latin typeface="黑体" pitchFamily="49" charset="-122"/>
                <a:ea typeface="黑体" pitchFamily="49" charset="-122"/>
              </a:rPr>
              <a:t>7</a:t>
            </a:r>
            <a:r>
              <a:rPr lang="zh-CN" altLang="en-US" sz="3200" dirty="0">
                <a:effectLst>
                  <a:outerShdw blurRad="38100" dist="38100" dir="2700000" algn="tl">
                    <a:srgbClr val="000000"/>
                  </a:outerShdw>
                </a:effectLst>
                <a:latin typeface="黑体" pitchFamily="49" charset="-122"/>
                <a:ea typeface="黑体" pitchFamily="49" charset="-122"/>
              </a:rPr>
              <a:t>.3 </a:t>
            </a:r>
            <a:r>
              <a:rPr lang="en-US" sz="3200" dirty="0" err="1">
                <a:effectLst>
                  <a:outerShdw blurRad="38100" dist="38100" dir="2700000" algn="tl">
                    <a:srgbClr val="000000"/>
                  </a:outerShdw>
                </a:effectLst>
                <a:latin typeface="黑体" pitchFamily="49" charset="-122"/>
                <a:ea typeface="黑体" pitchFamily="49" charset="-122"/>
              </a:rPr>
              <a:t>Verilog</a:t>
            </a:r>
            <a:r>
              <a:rPr lang="en-US" sz="3200" dirty="0">
                <a:effectLst>
                  <a:outerShdw blurRad="38100" dist="38100" dir="2700000" algn="tl">
                    <a:srgbClr val="000000"/>
                  </a:outerShdw>
                </a:effectLst>
                <a:latin typeface="黑体" pitchFamily="49" charset="-122"/>
                <a:ea typeface="黑体" pitchFamily="49" charset="-122"/>
              </a:rPr>
              <a:t> HDL</a:t>
            </a:r>
            <a:r>
              <a:rPr lang="zh-CN" altLang="en-US" sz="3200" dirty="0">
                <a:effectLst>
                  <a:outerShdw blurRad="38100" dist="38100" dir="2700000" algn="tl">
                    <a:srgbClr val="000000"/>
                  </a:outerShdw>
                </a:effectLst>
                <a:latin typeface="黑体" pitchFamily="49" charset="-122"/>
                <a:ea typeface="黑体" pitchFamily="49" charset="-122"/>
              </a:rPr>
              <a:t>的操作符</a:t>
            </a:r>
            <a:endParaRPr lang="en-US" sz="3200" dirty="0">
              <a:effectLst>
                <a:outerShdw blurRad="38100" dist="38100" dir="2700000" algn="tl">
                  <a:srgbClr val="000000"/>
                </a:outerShdw>
              </a:effectLst>
              <a:latin typeface="黑体" pitchFamily="49" charset="-122"/>
              <a:ea typeface="黑体" pitchFamily="49" charset="-122"/>
            </a:endParaRPr>
          </a:p>
          <a:p>
            <a:pPr marL="342900" indent="-342900">
              <a:spcBef>
                <a:spcPct val="20000"/>
              </a:spcBef>
              <a:buFont typeface="Arial" pitchFamily="34" charset="0"/>
              <a:buChar char="•"/>
              <a:defRPr/>
            </a:pPr>
            <a:r>
              <a:rPr lang="en-US" altLang="zh-CN" sz="3200" dirty="0">
                <a:effectLst>
                  <a:outerShdw blurRad="38100" dist="38100" dir="2700000" algn="tl">
                    <a:srgbClr val="000000"/>
                  </a:outerShdw>
                </a:effectLst>
                <a:latin typeface="黑体" pitchFamily="49" charset="-122"/>
                <a:ea typeface="黑体" pitchFamily="49" charset="-122"/>
              </a:rPr>
              <a:t>7</a:t>
            </a:r>
            <a:r>
              <a:rPr lang="zh-CN" altLang="en-US" sz="3200" dirty="0">
                <a:effectLst>
                  <a:outerShdw blurRad="38100" dist="38100" dir="2700000" algn="tl">
                    <a:srgbClr val="000000"/>
                  </a:outerShdw>
                </a:effectLst>
                <a:latin typeface="黑体" pitchFamily="49" charset="-122"/>
                <a:ea typeface="黑体" pitchFamily="49" charset="-122"/>
              </a:rPr>
              <a:t>.4 基本逻辑门电路的</a:t>
            </a:r>
            <a:r>
              <a:rPr lang="en-US" sz="3200" dirty="0" err="1">
                <a:effectLst>
                  <a:outerShdw blurRad="38100" dist="38100" dir="2700000" algn="tl">
                    <a:srgbClr val="000000"/>
                  </a:outerShdw>
                </a:effectLst>
                <a:latin typeface="黑体" pitchFamily="49" charset="-122"/>
                <a:ea typeface="黑体" pitchFamily="49" charset="-122"/>
              </a:rPr>
              <a:t>Verilog</a:t>
            </a:r>
            <a:r>
              <a:rPr lang="en-US" sz="3200" dirty="0">
                <a:effectLst>
                  <a:outerShdw blurRad="38100" dist="38100" dir="2700000" algn="tl">
                    <a:srgbClr val="000000"/>
                  </a:outerShdw>
                </a:effectLst>
                <a:latin typeface="黑体" pitchFamily="49" charset="-122"/>
                <a:ea typeface="黑体" pitchFamily="49" charset="-122"/>
              </a:rPr>
              <a:t> HDL</a:t>
            </a:r>
          </a:p>
          <a:p>
            <a:pPr marL="342900" indent="-342900">
              <a:spcBef>
                <a:spcPct val="20000"/>
              </a:spcBef>
              <a:buFont typeface="Arial" pitchFamily="34" charset="0"/>
              <a:buChar char="•"/>
              <a:defRPr/>
            </a:pPr>
            <a:r>
              <a:rPr lang="en-US" sz="3200" dirty="0">
                <a:effectLst>
                  <a:outerShdw blurRad="38100" dist="38100" dir="2700000" algn="tl">
                    <a:srgbClr val="000000"/>
                  </a:outerShdw>
                </a:effectLst>
                <a:latin typeface="黑体" pitchFamily="49" charset="-122"/>
                <a:ea typeface="黑体" pitchFamily="49" charset="-122"/>
              </a:rPr>
              <a:t>7.5 </a:t>
            </a:r>
            <a:r>
              <a:rPr lang="en-US" sz="3200" dirty="0" err="1">
                <a:effectLst>
                  <a:outerShdw blurRad="38100" dist="38100" dir="2700000" algn="tl">
                    <a:srgbClr val="000000"/>
                  </a:outerShdw>
                </a:effectLst>
                <a:latin typeface="黑体" pitchFamily="49" charset="-122"/>
                <a:ea typeface="黑体" pitchFamily="49" charset="-122"/>
              </a:rPr>
              <a:t>Verilog</a:t>
            </a:r>
            <a:r>
              <a:rPr lang="en-US" sz="3200" dirty="0">
                <a:effectLst>
                  <a:outerShdw blurRad="38100" dist="38100" dir="2700000" algn="tl">
                    <a:srgbClr val="000000"/>
                  </a:outerShdw>
                </a:effectLst>
                <a:latin typeface="黑体" pitchFamily="49" charset="-122"/>
                <a:ea typeface="黑体" pitchFamily="49" charset="-122"/>
              </a:rPr>
              <a:t> HDL</a:t>
            </a:r>
            <a:r>
              <a:rPr lang="zh-CN" altLang="en-US" sz="3200" dirty="0">
                <a:effectLst>
                  <a:outerShdw blurRad="38100" dist="38100" dir="2700000" algn="tl">
                    <a:srgbClr val="000000"/>
                  </a:outerShdw>
                </a:effectLst>
                <a:latin typeface="黑体" pitchFamily="49" charset="-122"/>
                <a:ea typeface="黑体" pitchFamily="49" charset="-122"/>
              </a:rPr>
              <a:t>的描述方式</a:t>
            </a:r>
            <a:endParaRPr lang="en-US" sz="3200" dirty="0">
              <a:effectLst>
                <a:outerShdw blurRad="38100" dist="38100" dir="2700000" algn="tl">
                  <a:srgbClr val="000000"/>
                </a:outerShdw>
              </a:effectLst>
              <a:latin typeface="黑体" pitchFamily="49" charset="-122"/>
              <a:ea typeface="黑体" pitchFamily="49" charset="-122"/>
            </a:endParaRPr>
          </a:p>
          <a:p>
            <a:pPr marL="342900" indent="-342900">
              <a:spcBef>
                <a:spcPct val="20000"/>
              </a:spcBef>
              <a:buFont typeface="Arial" pitchFamily="34" charset="0"/>
              <a:buChar char="•"/>
              <a:defRPr/>
            </a:pPr>
            <a:r>
              <a:rPr lang="en-US" sz="3200" dirty="0">
                <a:effectLst>
                  <a:outerShdw blurRad="38100" dist="38100" dir="2700000" algn="tl">
                    <a:srgbClr val="000000"/>
                  </a:outerShdw>
                </a:effectLst>
                <a:latin typeface="黑体" pitchFamily="49" charset="-122"/>
                <a:ea typeface="黑体" pitchFamily="49" charset="-122"/>
              </a:rPr>
              <a:t>7.6 </a:t>
            </a:r>
            <a:r>
              <a:rPr lang="zh-CN" altLang="en-US" sz="3200" dirty="0">
                <a:effectLst>
                  <a:outerShdw blurRad="38100" dist="38100" dir="2700000" algn="tl">
                    <a:srgbClr val="000000"/>
                  </a:outerShdw>
                </a:effectLst>
                <a:latin typeface="黑体" pitchFamily="49" charset="-122"/>
                <a:ea typeface="黑体" pitchFamily="49" charset="-122"/>
              </a:rPr>
              <a:t>组合逻辑电路的</a:t>
            </a:r>
            <a:r>
              <a:rPr lang="en-US" sz="3200" dirty="0" err="1">
                <a:effectLst>
                  <a:outerShdw blurRad="38100" dist="38100" dir="2700000" algn="tl">
                    <a:srgbClr val="000000"/>
                  </a:outerShdw>
                </a:effectLst>
                <a:latin typeface="黑体" pitchFamily="49" charset="-122"/>
                <a:ea typeface="黑体" pitchFamily="49" charset="-122"/>
              </a:rPr>
              <a:t>Verilog</a:t>
            </a:r>
            <a:r>
              <a:rPr lang="en-US" sz="3200" dirty="0">
                <a:effectLst>
                  <a:outerShdw blurRad="38100" dist="38100" dir="2700000" algn="tl">
                    <a:srgbClr val="000000"/>
                  </a:outerShdw>
                </a:effectLst>
                <a:latin typeface="黑体" pitchFamily="49" charset="-122"/>
                <a:ea typeface="黑体" pitchFamily="49" charset="-122"/>
              </a:rPr>
              <a:t> HDL</a:t>
            </a:r>
            <a:r>
              <a:rPr lang="zh-CN" altLang="en-US" sz="3200" dirty="0">
                <a:effectLst>
                  <a:outerShdw blurRad="38100" dist="38100" dir="2700000" algn="tl">
                    <a:srgbClr val="000000"/>
                  </a:outerShdw>
                </a:effectLst>
                <a:latin typeface="黑体" pitchFamily="49" charset="-122"/>
                <a:ea typeface="黑体" pitchFamily="49" charset="-122"/>
              </a:rPr>
              <a:t>实现</a:t>
            </a:r>
            <a:endParaRPr lang="en-US" sz="3200" dirty="0">
              <a:effectLst>
                <a:outerShdw blurRad="38100" dist="38100" dir="2700000" algn="tl">
                  <a:srgbClr val="000000"/>
                </a:outerShdw>
              </a:effectLst>
              <a:latin typeface="黑体" pitchFamily="49" charset="-122"/>
              <a:ea typeface="黑体" pitchFamily="49" charset="-122"/>
            </a:endParaRPr>
          </a:p>
          <a:p>
            <a:pPr marL="342900" indent="-342900">
              <a:spcBef>
                <a:spcPct val="20000"/>
              </a:spcBef>
              <a:buFont typeface="Arial" pitchFamily="34" charset="0"/>
              <a:buChar char="•"/>
              <a:defRPr/>
            </a:pPr>
            <a:r>
              <a:rPr lang="en-US" sz="3200" dirty="0">
                <a:effectLst>
                  <a:outerShdw blurRad="38100" dist="38100" dir="2700000" algn="tl">
                    <a:srgbClr val="000000"/>
                  </a:outerShdw>
                </a:effectLst>
                <a:latin typeface="黑体" pitchFamily="49" charset="-122"/>
                <a:ea typeface="黑体" pitchFamily="49" charset="-122"/>
              </a:rPr>
              <a:t>7.7 </a:t>
            </a:r>
            <a:r>
              <a:rPr lang="zh-CN" altLang="en-US" sz="3200" dirty="0">
                <a:effectLst>
                  <a:outerShdw blurRad="38100" dist="38100" dir="2700000" algn="tl">
                    <a:srgbClr val="000000"/>
                  </a:outerShdw>
                </a:effectLst>
                <a:latin typeface="黑体" pitchFamily="49" charset="-122"/>
                <a:ea typeface="黑体" pitchFamily="49" charset="-122"/>
              </a:rPr>
              <a:t>触发器的</a:t>
            </a:r>
            <a:r>
              <a:rPr lang="en-US" sz="3200" dirty="0" err="1">
                <a:effectLst>
                  <a:outerShdw blurRad="38100" dist="38100" dir="2700000" algn="tl">
                    <a:srgbClr val="000000"/>
                  </a:outerShdw>
                </a:effectLst>
                <a:latin typeface="黑体" pitchFamily="49" charset="-122"/>
                <a:ea typeface="黑体" pitchFamily="49" charset="-122"/>
              </a:rPr>
              <a:t>Verilog</a:t>
            </a:r>
            <a:r>
              <a:rPr lang="en-US" sz="3200" dirty="0">
                <a:effectLst>
                  <a:outerShdw blurRad="38100" dist="38100" dir="2700000" algn="tl">
                    <a:srgbClr val="000000"/>
                  </a:outerShdw>
                </a:effectLst>
                <a:latin typeface="黑体" pitchFamily="49" charset="-122"/>
                <a:ea typeface="黑体" pitchFamily="49" charset="-122"/>
              </a:rPr>
              <a:t> HDL</a:t>
            </a:r>
            <a:r>
              <a:rPr lang="zh-CN" altLang="en-US" sz="3200" dirty="0">
                <a:effectLst>
                  <a:outerShdw blurRad="38100" dist="38100" dir="2700000" algn="tl">
                    <a:srgbClr val="000000"/>
                  </a:outerShdw>
                </a:effectLst>
                <a:latin typeface="黑体" pitchFamily="49" charset="-122"/>
                <a:ea typeface="黑体" pitchFamily="49" charset="-122"/>
              </a:rPr>
              <a:t>实现</a:t>
            </a:r>
            <a:endParaRPr lang="en-US" sz="3200" dirty="0">
              <a:effectLst>
                <a:outerShdw blurRad="38100" dist="38100" dir="2700000" algn="tl">
                  <a:srgbClr val="000000"/>
                </a:outerShdw>
              </a:effectLst>
              <a:latin typeface="黑体" pitchFamily="49" charset="-122"/>
              <a:ea typeface="黑体" pitchFamily="49" charset="-122"/>
            </a:endParaRPr>
          </a:p>
          <a:p>
            <a:pPr marL="342900" indent="-342900">
              <a:spcBef>
                <a:spcPct val="20000"/>
              </a:spcBef>
              <a:buFont typeface="Arial" pitchFamily="34" charset="0"/>
              <a:buChar char="•"/>
              <a:defRPr/>
            </a:pPr>
            <a:r>
              <a:rPr lang="en-US" sz="3200" dirty="0">
                <a:effectLst>
                  <a:outerShdw blurRad="38100" dist="38100" dir="2700000" algn="tl">
                    <a:srgbClr val="000000"/>
                  </a:outerShdw>
                </a:effectLst>
                <a:latin typeface="黑体" pitchFamily="49" charset="-122"/>
                <a:ea typeface="黑体" pitchFamily="49" charset="-122"/>
              </a:rPr>
              <a:t>7.8 </a:t>
            </a:r>
            <a:r>
              <a:rPr lang="zh-CN" altLang="en-US" sz="3200" dirty="0">
                <a:effectLst>
                  <a:outerShdw blurRad="38100" dist="38100" dir="2700000" algn="tl">
                    <a:srgbClr val="000000"/>
                  </a:outerShdw>
                </a:effectLst>
                <a:latin typeface="黑体" pitchFamily="49" charset="-122"/>
                <a:ea typeface="黑体" pitchFamily="49" charset="-122"/>
              </a:rPr>
              <a:t>时序逻辑电路的</a:t>
            </a:r>
            <a:r>
              <a:rPr lang="en-US" sz="3200" dirty="0" err="1">
                <a:effectLst>
                  <a:outerShdw blurRad="38100" dist="38100" dir="2700000" algn="tl">
                    <a:srgbClr val="000000"/>
                  </a:outerShdw>
                </a:effectLst>
                <a:latin typeface="黑体" pitchFamily="49" charset="-122"/>
                <a:ea typeface="黑体" pitchFamily="49" charset="-122"/>
              </a:rPr>
              <a:t>Verilog</a:t>
            </a:r>
            <a:r>
              <a:rPr lang="en-US" sz="3200" dirty="0">
                <a:effectLst>
                  <a:outerShdw blurRad="38100" dist="38100" dir="2700000" algn="tl">
                    <a:srgbClr val="000000"/>
                  </a:outerShdw>
                </a:effectLst>
                <a:latin typeface="黑体" pitchFamily="49" charset="-122"/>
                <a:ea typeface="黑体" pitchFamily="49" charset="-122"/>
              </a:rPr>
              <a:t> HDL</a:t>
            </a:r>
            <a:r>
              <a:rPr lang="zh-CN" altLang="en-US" sz="3200" dirty="0" smtClean="0">
                <a:effectLst>
                  <a:outerShdw blurRad="38100" dist="38100" dir="2700000" algn="tl">
                    <a:srgbClr val="000000"/>
                  </a:outerShdw>
                </a:effectLst>
                <a:latin typeface="黑体" pitchFamily="49" charset="-122"/>
                <a:ea typeface="黑体" pitchFamily="49" charset="-122"/>
              </a:rPr>
              <a:t>实现</a:t>
            </a:r>
          </a:p>
        </p:txBody>
      </p:sp>
      <p:sp>
        <p:nvSpPr>
          <p:cNvPr id="4" name="灯片编号占位符 3"/>
          <p:cNvSpPr>
            <a:spLocks noGrp="1"/>
          </p:cNvSpPr>
          <p:nvPr>
            <p:ph type="sldNum" sz="quarter" idx="12"/>
          </p:nvPr>
        </p:nvSpPr>
        <p:spPr/>
        <p:txBody>
          <a:bodyPr/>
          <a:lstStyle/>
          <a:p>
            <a:pPr>
              <a:defRPr/>
            </a:pPr>
            <a:fld id="{C097489F-4C31-4370-B64B-6FDA95532023}" type="slidenum">
              <a:rPr lang="zh-CN" altLang="en-US" smtClean="0"/>
              <a:pPr>
                <a:defRPr/>
              </a:pPr>
              <a:t>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 calcmode="lin" valueType="num">
                                      <p:cBhvr additive="base">
                                        <p:cTn id="37" dur="500" fill="hold"/>
                                        <p:tgtEl>
                                          <p:spTgt spid="409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99">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099">
                                            <p:txEl>
                                              <p:pRg st="6" end="6"/>
                                            </p:txEl>
                                          </p:spTgt>
                                        </p:tgtEl>
                                        <p:attrNameLst>
                                          <p:attrName>style.visibility</p:attrName>
                                        </p:attrNameLst>
                                      </p:cBhvr>
                                      <p:to>
                                        <p:strVal val="visible"/>
                                      </p:to>
                                    </p:set>
                                    <p:anim calcmode="lin" valueType="num">
                                      <p:cBhvr additive="base">
                                        <p:cTn id="43" dur="500" fill="hold"/>
                                        <p:tgtEl>
                                          <p:spTgt spid="409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099">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2" name="whoosh.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099">
                                            <p:txEl>
                                              <p:pRg st="7" end="7"/>
                                            </p:txEl>
                                          </p:spTgt>
                                        </p:tgtEl>
                                        <p:attrNameLst>
                                          <p:attrName>style.visibility</p:attrName>
                                        </p:attrNameLst>
                                      </p:cBhvr>
                                      <p:to>
                                        <p:strVal val="visible"/>
                                      </p:to>
                                    </p:set>
                                    <p:anim calcmode="lin" valueType="num">
                                      <p:cBhvr additive="base">
                                        <p:cTn id="49" dur="500" fill="hold"/>
                                        <p:tgtEl>
                                          <p:spTgt spid="4099">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099">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4"/>
          <p:cNvSpPr>
            <a:spLocks noChangeArrowheads="1"/>
          </p:cNvSpPr>
          <p:nvPr/>
        </p:nvSpPr>
        <p:spPr bwMode="auto">
          <a:xfrm>
            <a:off x="0" y="0"/>
            <a:ext cx="2262188" cy="646113"/>
          </a:xfrm>
          <a:prstGeom prst="rect">
            <a:avLst/>
          </a:prstGeom>
          <a:noFill/>
          <a:ln w="9525">
            <a:noFill/>
            <a:miter lim="800000"/>
            <a:headEnd/>
            <a:tailEnd/>
          </a:ln>
        </p:spPr>
        <p:txBody>
          <a:bodyPr wrap="none">
            <a:spAutoFit/>
          </a:bodyPr>
          <a:lstStyle/>
          <a:p>
            <a:pPr>
              <a:buFontTx/>
              <a:buNone/>
            </a:pPr>
            <a:r>
              <a:rPr lang="zh-CN" altLang="en-US"/>
              <a:t>（</a:t>
            </a:r>
            <a:r>
              <a:rPr lang="en-US" altLang="zh-CN"/>
              <a:t>2</a:t>
            </a:r>
            <a:r>
              <a:rPr lang="zh-CN" altLang="en-US"/>
              <a:t>）实数</a:t>
            </a:r>
            <a:endParaRPr lang="zh-CN" altLang="en-US">
              <a:latin typeface="黑体" pitchFamily="49" charset="-122"/>
              <a:ea typeface="黑体" pitchFamily="49" charset="-122"/>
            </a:endParaRPr>
          </a:p>
        </p:txBody>
      </p:sp>
      <p:sp>
        <p:nvSpPr>
          <p:cNvPr id="15363" name="Rectangle 5"/>
          <p:cNvSpPr>
            <a:spLocks noChangeArrowheads="1"/>
          </p:cNvSpPr>
          <p:nvPr/>
        </p:nvSpPr>
        <p:spPr bwMode="auto">
          <a:xfrm>
            <a:off x="44450" y="714375"/>
            <a:ext cx="8813800" cy="1200150"/>
          </a:xfrm>
          <a:prstGeom prst="rect">
            <a:avLst/>
          </a:prstGeom>
          <a:noFill/>
          <a:ln w="9525">
            <a:noFill/>
            <a:miter lim="800000"/>
            <a:headEnd/>
            <a:tailEnd/>
          </a:ln>
        </p:spPr>
        <p:txBody>
          <a:bodyPr>
            <a:spAutoFit/>
          </a:bodyPr>
          <a:lstStyle/>
          <a:p>
            <a:pPr>
              <a:buFontTx/>
              <a:buNone/>
            </a:pPr>
            <a:r>
              <a:rPr lang="zh-CN" altLang="en-US"/>
              <a:t>在</a:t>
            </a:r>
            <a:r>
              <a:rPr lang="en-US" altLang="zh-CN"/>
              <a:t>Verilog HDL</a:t>
            </a:r>
            <a:r>
              <a:rPr lang="zh-CN" altLang="en-US"/>
              <a:t>中，实数可以有两种形式的定义：十进制表示法和科学计数法。</a:t>
            </a:r>
          </a:p>
        </p:txBody>
      </p:sp>
      <p:sp>
        <p:nvSpPr>
          <p:cNvPr id="15364" name="Rectangle 6"/>
          <p:cNvSpPr>
            <a:spLocks noChangeArrowheads="1"/>
          </p:cNvSpPr>
          <p:nvPr/>
        </p:nvSpPr>
        <p:spPr bwMode="auto">
          <a:xfrm>
            <a:off x="0" y="2000250"/>
            <a:ext cx="8643938" cy="2308225"/>
          </a:xfrm>
          <a:prstGeom prst="rect">
            <a:avLst/>
          </a:prstGeom>
          <a:noFill/>
          <a:ln w="9525">
            <a:noFill/>
            <a:miter lim="800000"/>
            <a:headEnd/>
            <a:tailEnd/>
          </a:ln>
        </p:spPr>
        <p:txBody>
          <a:bodyPr>
            <a:spAutoFit/>
          </a:bodyPr>
          <a:lstStyle/>
          <a:p>
            <a:pPr>
              <a:buFont typeface="Wingdings" pitchFamily="2" charset="2"/>
              <a:buChar char="Ø"/>
            </a:pPr>
            <a:r>
              <a:rPr lang="zh-CN" altLang="en-US" dirty="0">
                <a:solidFill>
                  <a:srgbClr val="FFFF00"/>
                </a:solidFill>
              </a:rPr>
              <a:t>十进制表示法</a:t>
            </a:r>
          </a:p>
          <a:p>
            <a:pPr>
              <a:buFontTx/>
              <a:buNone/>
            </a:pPr>
            <a:r>
              <a:rPr lang="zh-CN" altLang="en-US" dirty="0"/>
              <a:t>例如，</a:t>
            </a:r>
            <a:r>
              <a:rPr lang="en-US" altLang="zh-CN" dirty="0"/>
              <a:t>12.56</a:t>
            </a:r>
            <a:r>
              <a:rPr lang="zh-CN" altLang="en-US" dirty="0"/>
              <a:t>、</a:t>
            </a:r>
            <a:r>
              <a:rPr lang="en-US" altLang="zh-CN" dirty="0"/>
              <a:t>1.345</a:t>
            </a:r>
            <a:r>
              <a:rPr lang="zh-CN" altLang="en-US" dirty="0"/>
              <a:t>、</a:t>
            </a:r>
            <a:r>
              <a:rPr lang="en-US" altLang="zh-CN" dirty="0"/>
              <a:t>1234.5678</a:t>
            </a:r>
            <a:r>
              <a:rPr lang="zh-CN" altLang="en-US" dirty="0"/>
              <a:t>。</a:t>
            </a:r>
          </a:p>
          <a:p>
            <a:pPr>
              <a:buFont typeface="Wingdings" pitchFamily="2" charset="2"/>
              <a:buChar char="Ø"/>
            </a:pPr>
            <a:r>
              <a:rPr lang="zh-CN" altLang="en-US" dirty="0">
                <a:solidFill>
                  <a:srgbClr val="FFFF00"/>
                </a:solidFill>
              </a:rPr>
              <a:t>科学计数法</a:t>
            </a:r>
          </a:p>
          <a:p>
            <a:pPr>
              <a:buFontTx/>
              <a:buNone/>
            </a:pPr>
            <a:r>
              <a:rPr lang="zh-CN" altLang="en-US" dirty="0"/>
              <a:t>例如，</a:t>
            </a:r>
            <a:r>
              <a:rPr lang="de-DE" altLang="en-US" dirty="0"/>
              <a:t>1.56E2</a:t>
            </a:r>
            <a:r>
              <a:rPr lang="zh-CN" altLang="en-US" dirty="0"/>
              <a:t>、</a:t>
            </a:r>
            <a:r>
              <a:rPr lang="de-DE" altLang="en-US" dirty="0"/>
              <a:t>5E-3</a:t>
            </a:r>
            <a:endParaRPr lang="zh-CN" altLang="en-US" dirty="0">
              <a:ea typeface="黑体" pitchFamily="49" charset="-122"/>
            </a:endParaRPr>
          </a:p>
        </p:txBody>
      </p:sp>
      <p:sp>
        <p:nvSpPr>
          <p:cNvPr id="5" name="灯片编号占位符 4"/>
          <p:cNvSpPr>
            <a:spLocks noGrp="1"/>
          </p:cNvSpPr>
          <p:nvPr>
            <p:ph type="sldNum" sz="quarter" idx="12"/>
          </p:nvPr>
        </p:nvSpPr>
        <p:spPr/>
        <p:txBody>
          <a:bodyPr/>
          <a:lstStyle/>
          <a:p>
            <a:pPr>
              <a:defRPr/>
            </a:pPr>
            <a:fld id="{C097489F-4C31-4370-B64B-6FDA95532023}" type="slidenum">
              <a:rPr lang="zh-CN" altLang="en-US" smtClean="0"/>
              <a:pPr>
                <a:defRPr/>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fill="hold"/>
                                        <p:tgtEl>
                                          <p:spTgt spid="15362"/>
                                        </p:tgtEl>
                                        <p:attrNameLst>
                                          <p:attrName>ppt_x</p:attrName>
                                        </p:attrNameLst>
                                      </p:cBhvr>
                                      <p:tavLst>
                                        <p:tav tm="0">
                                          <p:val>
                                            <p:strVal val="0-#ppt_w/2"/>
                                          </p:val>
                                        </p:tav>
                                        <p:tav tm="100000">
                                          <p:val>
                                            <p:strVal val="#ppt_x"/>
                                          </p:val>
                                        </p:tav>
                                      </p:tavLst>
                                    </p:anim>
                                    <p:anim calcmode="lin" valueType="num">
                                      <p:cBhvr additive="base">
                                        <p:cTn id="8" dur="500" fill="hold"/>
                                        <p:tgtEl>
                                          <p:spTgt spid="1536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3"/>
                                        </p:tgtEl>
                                        <p:attrNameLst>
                                          <p:attrName>style.visibility</p:attrName>
                                        </p:attrNameLst>
                                      </p:cBhvr>
                                      <p:to>
                                        <p:strVal val="visible"/>
                                      </p:to>
                                    </p:set>
                                    <p:anim calcmode="lin" valueType="num">
                                      <p:cBhvr additive="base">
                                        <p:cTn id="13" dur="500" fill="hold"/>
                                        <p:tgtEl>
                                          <p:spTgt spid="15363"/>
                                        </p:tgtEl>
                                        <p:attrNameLst>
                                          <p:attrName>ppt_x</p:attrName>
                                        </p:attrNameLst>
                                      </p:cBhvr>
                                      <p:tavLst>
                                        <p:tav tm="0">
                                          <p:val>
                                            <p:strVal val="0-#ppt_w/2"/>
                                          </p:val>
                                        </p:tav>
                                        <p:tav tm="100000">
                                          <p:val>
                                            <p:strVal val="#ppt_x"/>
                                          </p:val>
                                        </p:tav>
                                      </p:tavLst>
                                    </p:anim>
                                    <p:anim calcmode="lin" valueType="num">
                                      <p:cBhvr additive="base">
                                        <p:cTn id="14" dur="500" fill="hold"/>
                                        <p:tgtEl>
                                          <p:spTgt spid="1536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5364">
                                            <p:txEl>
                                              <p:pRg st="0" end="0"/>
                                            </p:txEl>
                                          </p:spTgt>
                                        </p:tgtEl>
                                        <p:attrNameLst>
                                          <p:attrName>style.visibility</p:attrName>
                                        </p:attrNameLst>
                                      </p:cBhvr>
                                      <p:to>
                                        <p:strVal val="visible"/>
                                      </p:to>
                                    </p:set>
                                    <p:anim calcmode="lin" valueType="num">
                                      <p:cBhvr additive="base">
                                        <p:cTn id="19" dur="500" fill="hold"/>
                                        <p:tgtEl>
                                          <p:spTgt spid="15364">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36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5364">
                                            <p:txEl>
                                              <p:pRg st="1" end="1"/>
                                            </p:txEl>
                                          </p:spTgt>
                                        </p:tgtEl>
                                        <p:attrNameLst>
                                          <p:attrName>style.visibility</p:attrName>
                                        </p:attrNameLst>
                                      </p:cBhvr>
                                      <p:to>
                                        <p:strVal val="visible"/>
                                      </p:to>
                                    </p:set>
                                    <p:anim calcmode="lin" valueType="num">
                                      <p:cBhvr additive="base">
                                        <p:cTn id="25" dur="500" fill="hold"/>
                                        <p:tgtEl>
                                          <p:spTgt spid="15364">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536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15364">
                                            <p:txEl>
                                              <p:pRg st="2" end="2"/>
                                            </p:txEl>
                                          </p:spTgt>
                                        </p:tgtEl>
                                        <p:attrNameLst>
                                          <p:attrName>style.visibility</p:attrName>
                                        </p:attrNameLst>
                                      </p:cBhvr>
                                      <p:to>
                                        <p:strVal val="visible"/>
                                      </p:to>
                                    </p:set>
                                    <p:anim calcmode="lin" valueType="num">
                                      <p:cBhvr additive="base">
                                        <p:cTn id="31" dur="500" fill="hold"/>
                                        <p:tgtEl>
                                          <p:spTgt spid="15364">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536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15364">
                                            <p:txEl>
                                              <p:pRg st="3" end="3"/>
                                            </p:txEl>
                                          </p:spTgt>
                                        </p:tgtEl>
                                        <p:attrNameLst>
                                          <p:attrName>style.visibility</p:attrName>
                                        </p:attrNameLst>
                                      </p:cBhvr>
                                      <p:to>
                                        <p:strVal val="visible"/>
                                      </p:to>
                                    </p:set>
                                    <p:anim calcmode="lin" valueType="num">
                                      <p:cBhvr additive="base">
                                        <p:cTn id="37" dur="500" fill="hold"/>
                                        <p:tgtEl>
                                          <p:spTgt spid="15364">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5364">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6"/>
          <p:cNvSpPr>
            <a:spLocks noChangeArrowheads="1"/>
          </p:cNvSpPr>
          <p:nvPr/>
        </p:nvSpPr>
        <p:spPr bwMode="auto">
          <a:xfrm>
            <a:off x="0" y="2832100"/>
            <a:ext cx="9144000" cy="3416300"/>
          </a:xfrm>
          <a:prstGeom prst="rect">
            <a:avLst/>
          </a:prstGeom>
          <a:noFill/>
          <a:ln w="9525">
            <a:noFill/>
            <a:miter lim="800000"/>
            <a:headEnd/>
            <a:tailEnd/>
          </a:ln>
        </p:spPr>
        <p:txBody>
          <a:bodyPr>
            <a:spAutoFit/>
          </a:bodyPr>
          <a:lstStyle/>
          <a:p>
            <a:pPr>
              <a:buFontTx/>
              <a:buNone/>
            </a:pPr>
            <a:r>
              <a:rPr lang="zh-CN" altLang="en-US" dirty="0">
                <a:latin typeface="黑体" pitchFamily="49" charset="-122"/>
                <a:ea typeface="黑体" pitchFamily="49" charset="-122"/>
              </a:rPr>
              <a:t>用反斜杠（</a:t>
            </a:r>
            <a:r>
              <a:rPr lang="en-US" altLang="zh-CN" dirty="0">
                <a:latin typeface="黑体" pitchFamily="49" charset="-122"/>
                <a:ea typeface="黑体" pitchFamily="49" charset="-122"/>
              </a:rPr>
              <a:t>\</a:t>
            </a:r>
            <a:r>
              <a:rPr lang="zh-CN" altLang="en-US" dirty="0">
                <a:latin typeface="黑体" pitchFamily="49" charset="-122"/>
                <a:ea typeface="黑体" pitchFamily="49" charset="-122"/>
              </a:rPr>
              <a:t>）字符来表示某些特殊的字符，例如：</a:t>
            </a:r>
          </a:p>
          <a:p>
            <a:pPr>
              <a:buFontTx/>
              <a:buNone/>
            </a:pPr>
            <a:r>
              <a:rPr lang="en-US" altLang="zh-CN" dirty="0">
                <a:solidFill>
                  <a:srgbClr val="FFFF00"/>
                </a:solidFill>
                <a:latin typeface="宋体" pitchFamily="2" charset="-122"/>
              </a:rPr>
              <a:t>\n          </a:t>
            </a:r>
            <a:r>
              <a:rPr lang="zh-CN" altLang="en-US" dirty="0">
                <a:latin typeface="宋体" pitchFamily="2" charset="-122"/>
              </a:rPr>
              <a:t>表示</a:t>
            </a:r>
            <a:r>
              <a:rPr lang="zh-CN" altLang="en-US" dirty="0">
                <a:solidFill>
                  <a:srgbClr val="FFFF00"/>
                </a:solidFill>
                <a:latin typeface="宋体" pitchFamily="2" charset="-122"/>
              </a:rPr>
              <a:t>换行</a:t>
            </a:r>
            <a:r>
              <a:rPr lang="zh-CN" altLang="en-US" dirty="0">
                <a:latin typeface="宋体" pitchFamily="2" charset="-122"/>
              </a:rPr>
              <a:t>符</a:t>
            </a:r>
          </a:p>
          <a:p>
            <a:pPr>
              <a:buFontTx/>
              <a:buNone/>
            </a:pPr>
            <a:r>
              <a:rPr lang="en-US" altLang="zh-CN" dirty="0">
                <a:solidFill>
                  <a:srgbClr val="FFFF00"/>
                </a:solidFill>
                <a:latin typeface="宋体" pitchFamily="2" charset="-122"/>
              </a:rPr>
              <a:t>\t          </a:t>
            </a:r>
            <a:r>
              <a:rPr lang="zh-CN" altLang="en-US" dirty="0">
                <a:latin typeface="宋体" pitchFamily="2" charset="-122"/>
              </a:rPr>
              <a:t>表示</a:t>
            </a:r>
            <a:r>
              <a:rPr lang="zh-CN" altLang="en-US" dirty="0">
                <a:solidFill>
                  <a:srgbClr val="FFFF00"/>
                </a:solidFill>
                <a:latin typeface="宋体" pitchFamily="2" charset="-122"/>
              </a:rPr>
              <a:t>制表</a:t>
            </a:r>
            <a:r>
              <a:rPr lang="zh-CN" altLang="en-US" dirty="0">
                <a:latin typeface="宋体" pitchFamily="2" charset="-122"/>
              </a:rPr>
              <a:t>符</a:t>
            </a:r>
          </a:p>
          <a:p>
            <a:pPr>
              <a:buFontTx/>
              <a:buNone/>
            </a:pPr>
            <a:r>
              <a:rPr lang="en-US" altLang="zh-CN" dirty="0">
                <a:solidFill>
                  <a:srgbClr val="FFFF00"/>
                </a:solidFill>
                <a:latin typeface="宋体" pitchFamily="2" charset="-122"/>
              </a:rPr>
              <a:t>\\</a:t>
            </a:r>
            <a:r>
              <a:rPr lang="en-US" altLang="zh-CN" dirty="0">
                <a:latin typeface="宋体" pitchFamily="2" charset="-122"/>
              </a:rPr>
              <a:t>          </a:t>
            </a:r>
            <a:r>
              <a:rPr lang="zh-CN" altLang="en-US" dirty="0">
                <a:latin typeface="宋体" pitchFamily="2" charset="-122"/>
              </a:rPr>
              <a:t>表示</a:t>
            </a:r>
            <a:r>
              <a:rPr lang="zh-CN" altLang="en-US" dirty="0">
                <a:solidFill>
                  <a:srgbClr val="FFFF00"/>
                </a:solidFill>
                <a:latin typeface="宋体" pitchFamily="2" charset="-122"/>
              </a:rPr>
              <a:t>反斜杠</a:t>
            </a:r>
            <a:r>
              <a:rPr lang="zh-CN" altLang="en-US" dirty="0">
                <a:latin typeface="宋体" pitchFamily="2" charset="-122"/>
              </a:rPr>
              <a:t>（</a:t>
            </a:r>
            <a:r>
              <a:rPr lang="en-US" altLang="zh-CN" dirty="0">
                <a:latin typeface="宋体" pitchFamily="2" charset="-122"/>
              </a:rPr>
              <a:t>\</a:t>
            </a:r>
            <a:r>
              <a:rPr lang="zh-CN" altLang="en-US" dirty="0">
                <a:latin typeface="宋体" pitchFamily="2" charset="-122"/>
              </a:rPr>
              <a:t>）本身</a:t>
            </a:r>
          </a:p>
          <a:p>
            <a:pPr>
              <a:buFontTx/>
              <a:buNone/>
            </a:pPr>
            <a:r>
              <a:rPr lang="en-US" altLang="zh-CN" dirty="0">
                <a:solidFill>
                  <a:srgbClr val="FFFF00"/>
                </a:solidFill>
                <a:latin typeface="宋体" pitchFamily="2" charset="-122"/>
              </a:rPr>
              <a:t>\” </a:t>
            </a:r>
            <a:r>
              <a:rPr lang="en-US" altLang="zh-CN" dirty="0">
                <a:latin typeface="宋体" pitchFamily="2" charset="-122"/>
              </a:rPr>
              <a:t>        </a:t>
            </a:r>
            <a:r>
              <a:rPr lang="zh-CN" altLang="en-US" dirty="0">
                <a:latin typeface="宋体" pitchFamily="2" charset="-122"/>
              </a:rPr>
              <a:t>表示</a:t>
            </a:r>
            <a:r>
              <a:rPr lang="zh-CN" altLang="en-US" dirty="0">
                <a:solidFill>
                  <a:srgbClr val="FFFF00"/>
                </a:solidFill>
                <a:latin typeface="宋体" pitchFamily="2" charset="-122"/>
              </a:rPr>
              <a:t>双引号</a:t>
            </a:r>
            <a:r>
              <a:rPr lang="zh-CN" altLang="en-US" dirty="0">
                <a:latin typeface="宋体" pitchFamily="2" charset="-122"/>
              </a:rPr>
              <a:t>字符（”）</a:t>
            </a:r>
          </a:p>
        </p:txBody>
      </p:sp>
      <p:sp>
        <p:nvSpPr>
          <p:cNvPr id="16387" name="Rectangle 9"/>
          <p:cNvSpPr>
            <a:spLocks noChangeArrowheads="1"/>
          </p:cNvSpPr>
          <p:nvPr/>
        </p:nvSpPr>
        <p:spPr bwMode="auto">
          <a:xfrm>
            <a:off x="0" y="0"/>
            <a:ext cx="8929688" cy="2862263"/>
          </a:xfrm>
          <a:prstGeom prst="rect">
            <a:avLst/>
          </a:prstGeom>
          <a:noFill/>
          <a:ln w="9525">
            <a:noFill/>
            <a:miter lim="800000"/>
            <a:headEnd/>
            <a:tailEnd/>
          </a:ln>
        </p:spPr>
        <p:txBody>
          <a:bodyPr>
            <a:spAutoFit/>
          </a:bodyPr>
          <a:lstStyle/>
          <a:p>
            <a:pPr>
              <a:buFontTx/>
              <a:buNone/>
            </a:pPr>
            <a:r>
              <a:rPr lang="zh-CN" altLang="en-US">
                <a:latin typeface="黑体" pitchFamily="49" charset="-122"/>
                <a:ea typeface="黑体" pitchFamily="49" charset="-122"/>
              </a:rPr>
              <a:t>（</a:t>
            </a:r>
            <a:r>
              <a:rPr lang="en-US" altLang="zh-CN">
                <a:latin typeface="黑体" pitchFamily="49" charset="-122"/>
                <a:ea typeface="黑体" pitchFamily="49" charset="-122"/>
              </a:rPr>
              <a:t>3</a:t>
            </a:r>
            <a:r>
              <a:rPr lang="zh-CN" altLang="en-US">
                <a:latin typeface="黑体" pitchFamily="49" charset="-122"/>
                <a:ea typeface="黑体" pitchFamily="49" charset="-122"/>
              </a:rPr>
              <a:t>）字符串</a:t>
            </a:r>
          </a:p>
          <a:p>
            <a:pPr>
              <a:buFontTx/>
              <a:buNone/>
            </a:pPr>
            <a:r>
              <a:rPr lang="zh-CN" altLang="en-US">
                <a:latin typeface="黑体" pitchFamily="49" charset="-122"/>
                <a:ea typeface="黑体" pitchFamily="49" charset="-122"/>
              </a:rPr>
              <a:t>在</a:t>
            </a:r>
            <a:r>
              <a:rPr lang="en-US" altLang="zh-CN">
                <a:latin typeface="黑体" pitchFamily="49" charset="-122"/>
                <a:ea typeface="黑体" pitchFamily="49" charset="-122"/>
              </a:rPr>
              <a:t>Verilog HDL</a:t>
            </a:r>
            <a:r>
              <a:rPr lang="zh-CN" altLang="en-US">
                <a:latin typeface="黑体" pitchFamily="49" charset="-122"/>
                <a:ea typeface="黑体" pitchFamily="49" charset="-122"/>
              </a:rPr>
              <a:t>中，字符串由双引号内的字符序列组成，用一串</a:t>
            </a:r>
            <a:r>
              <a:rPr lang="en-US" altLang="zh-CN">
                <a:latin typeface="黑体" pitchFamily="49" charset="-122"/>
                <a:ea typeface="黑体" pitchFamily="49" charset="-122"/>
              </a:rPr>
              <a:t>8</a:t>
            </a:r>
            <a:r>
              <a:rPr lang="zh-CN" altLang="en-US">
                <a:latin typeface="黑体" pitchFamily="49" charset="-122"/>
                <a:ea typeface="黑体" pitchFamily="49" charset="-122"/>
              </a:rPr>
              <a:t>位二进制</a:t>
            </a:r>
            <a:r>
              <a:rPr lang="en-US" altLang="zh-CN">
                <a:latin typeface="黑体" pitchFamily="49" charset="-122"/>
                <a:ea typeface="黑体" pitchFamily="49" charset="-122"/>
              </a:rPr>
              <a:t>ASCII</a:t>
            </a:r>
            <a:r>
              <a:rPr lang="zh-CN" altLang="en-US">
                <a:latin typeface="黑体" pitchFamily="49" charset="-122"/>
                <a:ea typeface="黑体" pitchFamily="49" charset="-122"/>
              </a:rPr>
              <a:t>码的形式表示，每一个</a:t>
            </a:r>
            <a:r>
              <a:rPr lang="en-US" altLang="zh-CN">
                <a:latin typeface="黑体" pitchFamily="49" charset="-122"/>
                <a:ea typeface="黑体" pitchFamily="49" charset="-122"/>
              </a:rPr>
              <a:t>8</a:t>
            </a:r>
            <a:r>
              <a:rPr lang="zh-CN" altLang="en-US">
                <a:latin typeface="黑体" pitchFamily="49" charset="-122"/>
                <a:ea typeface="黑体" pitchFamily="49" charset="-122"/>
              </a:rPr>
              <a:t>位二进制</a:t>
            </a:r>
            <a:r>
              <a:rPr lang="en-US" altLang="zh-CN">
                <a:latin typeface="黑体" pitchFamily="49" charset="-122"/>
                <a:ea typeface="黑体" pitchFamily="49" charset="-122"/>
              </a:rPr>
              <a:t>ASCII</a:t>
            </a:r>
            <a:r>
              <a:rPr lang="zh-CN" altLang="en-US">
                <a:latin typeface="黑体" pitchFamily="49" charset="-122"/>
                <a:ea typeface="黑体" pitchFamily="49" charset="-122"/>
              </a:rPr>
              <a:t>码表示一个字符。</a:t>
            </a:r>
          </a:p>
        </p:txBody>
      </p:sp>
      <p:sp>
        <p:nvSpPr>
          <p:cNvPr id="4" name="灯片编号占位符 3"/>
          <p:cNvSpPr>
            <a:spLocks noGrp="1"/>
          </p:cNvSpPr>
          <p:nvPr>
            <p:ph type="sldNum" sz="quarter" idx="12"/>
          </p:nvPr>
        </p:nvSpPr>
        <p:spPr/>
        <p:txBody>
          <a:bodyPr/>
          <a:lstStyle/>
          <a:p>
            <a:pPr>
              <a:defRPr/>
            </a:pPr>
            <a:fld id="{C097489F-4C31-4370-B64B-6FDA95532023}" type="slidenum">
              <a:rPr lang="zh-CN" altLang="en-US" smtClean="0"/>
              <a:pPr>
                <a:defRPr/>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6386">
                                            <p:txEl>
                                              <p:pRg st="0" end="0"/>
                                            </p:txEl>
                                          </p:spTgt>
                                        </p:tgtEl>
                                        <p:attrNameLst>
                                          <p:attrName>style.visibility</p:attrName>
                                        </p:attrNameLst>
                                      </p:cBhvr>
                                      <p:to>
                                        <p:strVal val="visible"/>
                                      </p:to>
                                    </p:set>
                                    <p:anim calcmode="lin" valueType="num">
                                      <p:cBhvr additive="base">
                                        <p:cTn id="19" dur="500" fill="hold"/>
                                        <p:tgtEl>
                                          <p:spTgt spid="16386">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38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6386">
                                            <p:txEl>
                                              <p:pRg st="1" end="1"/>
                                            </p:txEl>
                                          </p:spTgt>
                                        </p:tgtEl>
                                        <p:attrNameLst>
                                          <p:attrName>style.visibility</p:attrName>
                                        </p:attrNameLst>
                                      </p:cBhvr>
                                      <p:to>
                                        <p:strVal val="visible"/>
                                      </p:to>
                                    </p:set>
                                    <p:anim calcmode="lin" valueType="num">
                                      <p:cBhvr additive="base">
                                        <p:cTn id="25" dur="500" fill="hold"/>
                                        <p:tgtEl>
                                          <p:spTgt spid="16386">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638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16386">
                                            <p:txEl>
                                              <p:pRg st="2" end="2"/>
                                            </p:txEl>
                                          </p:spTgt>
                                        </p:tgtEl>
                                        <p:attrNameLst>
                                          <p:attrName>style.visibility</p:attrName>
                                        </p:attrNameLst>
                                      </p:cBhvr>
                                      <p:to>
                                        <p:strVal val="visible"/>
                                      </p:to>
                                    </p:set>
                                    <p:anim calcmode="lin" valueType="num">
                                      <p:cBhvr additive="base">
                                        <p:cTn id="31" dur="500" fill="hold"/>
                                        <p:tgtEl>
                                          <p:spTgt spid="16386">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638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16386">
                                            <p:txEl>
                                              <p:pRg st="3" end="3"/>
                                            </p:txEl>
                                          </p:spTgt>
                                        </p:tgtEl>
                                        <p:attrNameLst>
                                          <p:attrName>style.visibility</p:attrName>
                                        </p:attrNameLst>
                                      </p:cBhvr>
                                      <p:to>
                                        <p:strVal val="visible"/>
                                      </p:to>
                                    </p:set>
                                    <p:anim calcmode="lin" valueType="num">
                                      <p:cBhvr additive="base">
                                        <p:cTn id="37" dur="500" fill="hold"/>
                                        <p:tgtEl>
                                          <p:spTgt spid="16386">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638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16386">
                                            <p:txEl>
                                              <p:pRg st="4" end="4"/>
                                            </p:txEl>
                                          </p:spTgt>
                                        </p:tgtEl>
                                        <p:attrNameLst>
                                          <p:attrName>style.visibility</p:attrName>
                                        </p:attrNameLst>
                                      </p:cBhvr>
                                      <p:to>
                                        <p:strVal val="visible"/>
                                      </p:to>
                                    </p:set>
                                    <p:anim calcmode="lin" valueType="num">
                                      <p:cBhvr additive="base">
                                        <p:cTn id="43" dur="500" fill="hold"/>
                                        <p:tgtEl>
                                          <p:spTgt spid="16386">
                                            <p:txEl>
                                              <p:pRg st="4" end="4"/>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6386">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allAtOnce"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0" y="1773238"/>
            <a:ext cx="9144000" cy="5016758"/>
          </a:xfrm>
          <a:prstGeom prst="rect">
            <a:avLst/>
          </a:prstGeom>
          <a:noFill/>
          <a:ln w="9525">
            <a:noFill/>
            <a:miter lim="800000"/>
            <a:headEnd/>
            <a:tailEnd/>
          </a:ln>
        </p:spPr>
        <p:txBody>
          <a:bodyPr>
            <a:spAutoFit/>
          </a:bodyPr>
          <a:lstStyle/>
          <a:p>
            <a:pPr>
              <a:buFontTx/>
              <a:buNone/>
            </a:pPr>
            <a:r>
              <a:rPr lang="en-US" altLang="zh-CN" sz="3200" dirty="0" err="1">
                <a:latin typeface="黑体" pitchFamily="49" charset="-122"/>
                <a:ea typeface="黑体" pitchFamily="49" charset="-122"/>
              </a:rPr>
              <a:t>Verilog</a:t>
            </a:r>
            <a:r>
              <a:rPr lang="zh-CN" altLang="en-US" sz="3200" dirty="0">
                <a:latin typeface="黑体" pitchFamily="49" charset="-122"/>
                <a:ea typeface="黑体" pitchFamily="49" charset="-122"/>
              </a:rPr>
              <a:t> </a:t>
            </a:r>
            <a:r>
              <a:rPr lang="en-US" altLang="zh-CN" sz="3200" dirty="0">
                <a:latin typeface="黑体" pitchFamily="49" charset="-122"/>
                <a:ea typeface="黑体" pitchFamily="49" charset="-122"/>
              </a:rPr>
              <a:t>HDL </a:t>
            </a:r>
            <a:r>
              <a:rPr lang="zh-CN" altLang="en-US" sz="3200" dirty="0">
                <a:latin typeface="黑体" pitchFamily="49" charset="-122"/>
                <a:ea typeface="黑体" pitchFamily="49" charset="-122"/>
              </a:rPr>
              <a:t>有两大类数据类型</a:t>
            </a:r>
          </a:p>
          <a:p>
            <a:pPr>
              <a:buFontTx/>
              <a:buNone/>
            </a:pPr>
            <a:r>
              <a:rPr lang="en-US" altLang="zh-CN" sz="3200" dirty="0">
                <a:latin typeface="黑体" pitchFamily="49" charset="-122"/>
                <a:ea typeface="黑体" pitchFamily="49" charset="-122"/>
              </a:rPr>
              <a:t>1)</a:t>
            </a:r>
            <a:r>
              <a:rPr lang="zh-CN" altLang="en-US" sz="3200" dirty="0">
                <a:latin typeface="黑体" pitchFamily="49" charset="-122"/>
                <a:ea typeface="黑体" pitchFamily="49" charset="-122"/>
              </a:rPr>
              <a:t> </a:t>
            </a:r>
            <a:r>
              <a:rPr lang="zh-CN" altLang="en-US" sz="3200" dirty="0">
                <a:solidFill>
                  <a:srgbClr val="FFFF00"/>
                </a:solidFill>
                <a:latin typeface="黑体" pitchFamily="49" charset="-122"/>
                <a:ea typeface="黑体" pitchFamily="49" charset="-122"/>
              </a:rPr>
              <a:t>线网类型</a:t>
            </a:r>
            <a:r>
              <a:rPr lang="zh-CN" altLang="en-US" sz="3200" dirty="0">
                <a:latin typeface="黑体" pitchFamily="49" charset="-122"/>
                <a:ea typeface="黑体" pitchFamily="49" charset="-122"/>
              </a:rPr>
              <a:t>。</a:t>
            </a:r>
            <a:r>
              <a:rPr lang="en-US" altLang="zh-CN" sz="3200" dirty="0">
                <a:solidFill>
                  <a:srgbClr val="FFFF00"/>
                </a:solidFill>
                <a:latin typeface="黑体" pitchFamily="49" charset="-122"/>
                <a:ea typeface="黑体" pitchFamily="49" charset="-122"/>
              </a:rPr>
              <a:t>nets</a:t>
            </a:r>
            <a:r>
              <a:rPr lang="en-US" altLang="zh-CN" sz="3200" dirty="0">
                <a:latin typeface="黑体" pitchFamily="49" charset="-122"/>
                <a:ea typeface="黑体" pitchFamily="49" charset="-122"/>
              </a:rPr>
              <a:t> type </a:t>
            </a:r>
            <a:r>
              <a:rPr lang="zh-CN" altLang="en-US" sz="3200" dirty="0">
                <a:latin typeface="黑体" pitchFamily="49" charset="-122"/>
                <a:ea typeface="黑体" pitchFamily="49" charset="-122"/>
              </a:rPr>
              <a:t>表示</a:t>
            </a:r>
            <a:r>
              <a:rPr lang="en-US" altLang="zh-CN" sz="3200" dirty="0" err="1">
                <a:latin typeface="黑体" pitchFamily="49" charset="-122"/>
                <a:ea typeface="黑体" pitchFamily="49" charset="-122"/>
              </a:rPr>
              <a:t>Verilog</a:t>
            </a:r>
            <a:r>
              <a:rPr lang="zh-CN" altLang="en-US" sz="3200" dirty="0">
                <a:latin typeface="黑体" pitchFamily="49" charset="-122"/>
                <a:ea typeface="黑体" pitchFamily="49" charset="-122"/>
              </a:rPr>
              <a:t>结构化元件间的</a:t>
            </a:r>
            <a:r>
              <a:rPr lang="zh-CN" altLang="en-US" sz="3200" dirty="0">
                <a:solidFill>
                  <a:srgbClr val="FFFF00"/>
                </a:solidFill>
                <a:latin typeface="黑体" pitchFamily="49" charset="-122"/>
                <a:ea typeface="黑体" pitchFamily="49" charset="-122"/>
              </a:rPr>
              <a:t>物理连线</a:t>
            </a:r>
            <a:r>
              <a:rPr lang="zh-CN" altLang="en-US" sz="3200" dirty="0">
                <a:latin typeface="黑体" pitchFamily="49" charset="-122"/>
                <a:ea typeface="黑体" pitchFamily="49" charset="-122"/>
              </a:rPr>
              <a:t>。它的值由驱动元件的值决定</a:t>
            </a:r>
            <a:r>
              <a:rPr lang="en-US" altLang="zh-CN" sz="3200" dirty="0">
                <a:latin typeface="黑体" pitchFamily="49" charset="-122"/>
                <a:ea typeface="黑体" pitchFamily="49" charset="-122"/>
              </a:rPr>
              <a:t>,</a:t>
            </a:r>
            <a:r>
              <a:rPr lang="zh-CN" altLang="en-US" sz="3200" dirty="0">
                <a:latin typeface="黑体" pitchFamily="49" charset="-122"/>
                <a:ea typeface="黑体" pitchFamily="49" charset="-122"/>
              </a:rPr>
              <a:t>例如</a:t>
            </a:r>
            <a:r>
              <a:rPr lang="en-US" altLang="zh-CN" sz="3200" dirty="0">
                <a:latin typeface="黑体" pitchFamily="49" charset="-122"/>
                <a:ea typeface="黑体" pitchFamily="49" charset="-122"/>
              </a:rPr>
              <a:t>:</a:t>
            </a:r>
            <a:r>
              <a:rPr lang="zh-CN" altLang="en-US" sz="3200" dirty="0">
                <a:latin typeface="黑体" pitchFamily="49" charset="-122"/>
                <a:ea typeface="黑体" pitchFamily="49" charset="-122"/>
              </a:rPr>
              <a:t>连续赋值或门的输出</a:t>
            </a:r>
            <a:r>
              <a:rPr lang="en-US" altLang="zh-CN" sz="3200" dirty="0">
                <a:latin typeface="黑体" pitchFamily="49" charset="-122"/>
                <a:ea typeface="黑体" pitchFamily="49" charset="-122"/>
              </a:rPr>
              <a:t>.</a:t>
            </a:r>
          </a:p>
          <a:p>
            <a:pPr>
              <a:buFontTx/>
              <a:buNone/>
            </a:pPr>
            <a:r>
              <a:rPr lang="zh-CN" altLang="en-US" sz="3200" dirty="0">
                <a:latin typeface="黑体" pitchFamily="49" charset="-122"/>
                <a:ea typeface="黑体" pitchFamily="49" charset="-122"/>
              </a:rPr>
              <a:t>如果没有驱动元件连接到线网，线网的</a:t>
            </a:r>
            <a:r>
              <a:rPr lang="zh-CN" altLang="en-US" sz="3200" dirty="0">
                <a:solidFill>
                  <a:srgbClr val="FFFF00"/>
                </a:solidFill>
                <a:latin typeface="黑体" pitchFamily="49" charset="-122"/>
                <a:ea typeface="黑体" pitchFamily="49" charset="-122"/>
              </a:rPr>
              <a:t>缺省值为</a:t>
            </a:r>
            <a:r>
              <a:rPr lang="en-US" altLang="zh-CN" sz="3200" dirty="0">
                <a:solidFill>
                  <a:srgbClr val="FFFF00"/>
                </a:solidFill>
                <a:latin typeface="黑体" pitchFamily="49" charset="-122"/>
                <a:ea typeface="黑体" pitchFamily="49" charset="-122"/>
              </a:rPr>
              <a:t>Z</a:t>
            </a:r>
            <a:r>
              <a:rPr lang="en-US" altLang="zh-CN" sz="3200" dirty="0">
                <a:latin typeface="黑体" pitchFamily="49" charset="-122"/>
                <a:ea typeface="黑体" pitchFamily="49" charset="-122"/>
              </a:rPr>
              <a:t>.</a:t>
            </a:r>
          </a:p>
          <a:p>
            <a:pPr>
              <a:buFontTx/>
              <a:buNone/>
            </a:pPr>
            <a:endParaRPr lang="zh-CN" altLang="en-US" sz="3200" dirty="0">
              <a:latin typeface="黑体" pitchFamily="49" charset="-122"/>
              <a:ea typeface="黑体" pitchFamily="49" charset="-122"/>
            </a:endParaRPr>
          </a:p>
          <a:p>
            <a:pPr>
              <a:buFontTx/>
              <a:buNone/>
            </a:pPr>
            <a:r>
              <a:rPr lang="en-US" altLang="zh-CN" sz="3200" dirty="0">
                <a:latin typeface="黑体" pitchFamily="49" charset="-122"/>
                <a:ea typeface="黑体" pitchFamily="49" charset="-122"/>
              </a:rPr>
              <a:t>2)</a:t>
            </a:r>
            <a:r>
              <a:rPr lang="zh-CN" altLang="en-US" sz="3200" dirty="0">
                <a:latin typeface="黑体" pitchFamily="49" charset="-122"/>
                <a:ea typeface="黑体" pitchFamily="49" charset="-122"/>
              </a:rPr>
              <a:t> </a:t>
            </a:r>
            <a:r>
              <a:rPr lang="zh-CN" altLang="en-US" sz="3200" dirty="0">
                <a:solidFill>
                  <a:srgbClr val="FFFF00"/>
                </a:solidFill>
                <a:latin typeface="黑体" pitchFamily="49" charset="-122"/>
                <a:ea typeface="黑体" pitchFamily="49" charset="-122"/>
              </a:rPr>
              <a:t>寄存器类型</a:t>
            </a:r>
            <a:r>
              <a:rPr lang="zh-CN" altLang="en-US" sz="3200" dirty="0">
                <a:latin typeface="黑体" pitchFamily="49" charset="-122"/>
                <a:ea typeface="黑体" pitchFamily="49" charset="-122"/>
              </a:rPr>
              <a:t>。</a:t>
            </a:r>
            <a:r>
              <a:rPr lang="en-US" altLang="zh-CN" sz="3200" dirty="0">
                <a:solidFill>
                  <a:srgbClr val="FFFF00"/>
                </a:solidFill>
                <a:latin typeface="黑体" pitchFamily="49" charset="-122"/>
                <a:ea typeface="黑体" pitchFamily="49" charset="-122"/>
              </a:rPr>
              <a:t>register </a:t>
            </a:r>
            <a:r>
              <a:rPr lang="en-US" altLang="zh-CN" sz="3200" dirty="0">
                <a:latin typeface="黑体" pitchFamily="49" charset="-122"/>
                <a:ea typeface="黑体" pitchFamily="49" charset="-122"/>
              </a:rPr>
              <a:t>type</a:t>
            </a:r>
            <a:r>
              <a:rPr lang="zh-CN" altLang="en-US" sz="3200" dirty="0">
                <a:latin typeface="黑体" pitchFamily="49" charset="-122"/>
                <a:ea typeface="黑体" pitchFamily="49" charset="-122"/>
              </a:rPr>
              <a:t>表示一个抽象的数据</a:t>
            </a:r>
            <a:r>
              <a:rPr lang="zh-CN" altLang="en-US" sz="3200" dirty="0">
                <a:solidFill>
                  <a:srgbClr val="FFFF00"/>
                </a:solidFill>
                <a:latin typeface="黑体" pitchFamily="49" charset="-122"/>
                <a:ea typeface="黑体" pitchFamily="49" charset="-122"/>
              </a:rPr>
              <a:t>存储单元</a:t>
            </a:r>
            <a:r>
              <a:rPr lang="zh-CN" altLang="en-US" sz="3200" dirty="0">
                <a:latin typeface="黑体" pitchFamily="49" charset="-122"/>
                <a:ea typeface="黑体" pitchFamily="49" charset="-122"/>
              </a:rPr>
              <a:t>，它只能在</a:t>
            </a:r>
            <a:r>
              <a:rPr lang="en-US" altLang="zh-CN" sz="3200" dirty="0">
                <a:solidFill>
                  <a:srgbClr val="FFFF00"/>
                </a:solidFill>
                <a:latin typeface="黑体" pitchFamily="49" charset="-122"/>
                <a:ea typeface="黑体" pitchFamily="49" charset="-122"/>
              </a:rPr>
              <a:t>always</a:t>
            </a:r>
            <a:r>
              <a:rPr lang="zh-CN" altLang="en-US" sz="3200" dirty="0">
                <a:solidFill>
                  <a:srgbClr val="FFFF00"/>
                </a:solidFill>
                <a:latin typeface="黑体" pitchFamily="49" charset="-122"/>
                <a:ea typeface="黑体" pitchFamily="49" charset="-122"/>
              </a:rPr>
              <a:t>语句和</a:t>
            </a:r>
            <a:r>
              <a:rPr lang="en-US" altLang="zh-CN" sz="3200" dirty="0">
                <a:solidFill>
                  <a:srgbClr val="FFFF00"/>
                </a:solidFill>
                <a:latin typeface="黑体" pitchFamily="49" charset="-122"/>
                <a:ea typeface="黑体" pitchFamily="49" charset="-122"/>
              </a:rPr>
              <a:t>initial</a:t>
            </a:r>
            <a:r>
              <a:rPr lang="zh-CN" altLang="en-US" sz="3200" dirty="0">
                <a:solidFill>
                  <a:srgbClr val="FFFF00"/>
                </a:solidFill>
                <a:latin typeface="黑体" pitchFamily="49" charset="-122"/>
                <a:ea typeface="黑体" pitchFamily="49" charset="-122"/>
              </a:rPr>
              <a:t>语句</a:t>
            </a:r>
            <a:r>
              <a:rPr lang="zh-CN" altLang="en-US" sz="3200" dirty="0">
                <a:latin typeface="黑体" pitchFamily="49" charset="-122"/>
                <a:ea typeface="黑体" pitchFamily="49" charset="-122"/>
              </a:rPr>
              <a:t>中被赋值，并且它的值从一个赋值到另一个赋值被保存下来。寄存器类型的变量的</a:t>
            </a:r>
            <a:r>
              <a:rPr lang="zh-CN" altLang="en-US" sz="3200" dirty="0">
                <a:solidFill>
                  <a:srgbClr val="FFFF00"/>
                </a:solidFill>
                <a:latin typeface="黑体" pitchFamily="49" charset="-122"/>
                <a:ea typeface="黑体" pitchFamily="49" charset="-122"/>
              </a:rPr>
              <a:t>缺省值为</a:t>
            </a:r>
            <a:r>
              <a:rPr lang="en-US" altLang="zh-CN" sz="3200" dirty="0">
                <a:solidFill>
                  <a:srgbClr val="FFFF00"/>
                </a:solidFill>
                <a:latin typeface="黑体" pitchFamily="49" charset="-122"/>
                <a:ea typeface="黑体" pitchFamily="49" charset="-122"/>
              </a:rPr>
              <a:t>X</a:t>
            </a:r>
            <a:r>
              <a:rPr lang="en-US" altLang="zh-CN" sz="3200" dirty="0">
                <a:latin typeface="黑体" pitchFamily="49" charset="-122"/>
                <a:ea typeface="黑体" pitchFamily="49" charset="-122"/>
              </a:rPr>
              <a:t>.</a:t>
            </a:r>
          </a:p>
        </p:txBody>
      </p:sp>
      <p:sp>
        <p:nvSpPr>
          <p:cNvPr id="30723" name="Rectangle 5"/>
          <p:cNvSpPr>
            <a:spLocks noChangeArrowheads="1"/>
          </p:cNvSpPr>
          <p:nvPr/>
        </p:nvSpPr>
        <p:spPr bwMode="auto">
          <a:xfrm>
            <a:off x="0" y="79375"/>
            <a:ext cx="9274175" cy="641350"/>
          </a:xfrm>
          <a:prstGeom prst="rect">
            <a:avLst/>
          </a:prstGeom>
          <a:noFill/>
          <a:ln w="9525">
            <a:noFill/>
            <a:miter lim="800000"/>
            <a:headEnd/>
            <a:tailEnd/>
          </a:ln>
        </p:spPr>
        <p:txBody>
          <a:bodyPr>
            <a:spAutoFit/>
          </a:bodyPr>
          <a:lstStyle/>
          <a:p>
            <a:pPr eaLnBrk="0" hangingPunct="0">
              <a:spcBef>
                <a:spcPct val="20000"/>
              </a:spcBef>
              <a:buFontTx/>
              <a:buNone/>
            </a:pPr>
            <a:r>
              <a:rPr lang="en-US" altLang="zh-CN">
                <a:latin typeface="黑体" pitchFamily="49" charset="-122"/>
                <a:ea typeface="黑体" pitchFamily="49" charset="-122"/>
              </a:rPr>
              <a:t>7.2.3 </a:t>
            </a:r>
            <a:r>
              <a:rPr lang="zh-CN" altLang="en-US">
                <a:latin typeface="黑体" pitchFamily="49" charset="-122"/>
                <a:ea typeface="黑体" pitchFamily="49" charset="-122"/>
              </a:rPr>
              <a:t>数据类型及变量</a:t>
            </a:r>
          </a:p>
        </p:txBody>
      </p:sp>
      <p:sp>
        <p:nvSpPr>
          <p:cNvPr id="17412" name="Rectangle 7"/>
          <p:cNvSpPr>
            <a:spLocks noChangeArrowheads="1"/>
          </p:cNvSpPr>
          <p:nvPr/>
        </p:nvSpPr>
        <p:spPr bwMode="auto">
          <a:xfrm>
            <a:off x="0" y="692150"/>
            <a:ext cx="9124950" cy="1066800"/>
          </a:xfrm>
          <a:prstGeom prst="rect">
            <a:avLst/>
          </a:prstGeom>
          <a:noFill/>
          <a:ln w="9525">
            <a:noFill/>
            <a:miter lim="800000"/>
            <a:headEnd/>
            <a:tailEnd/>
          </a:ln>
        </p:spPr>
        <p:txBody>
          <a:bodyPr wrap="none">
            <a:spAutoFit/>
          </a:bodyPr>
          <a:lstStyle/>
          <a:p>
            <a:pPr>
              <a:buFontTx/>
              <a:buNone/>
            </a:pPr>
            <a:r>
              <a:rPr lang="zh-CN" altLang="en-US" sz="3200">
                <a:ea typeface="黑体" pitchFamily="49" charset="-122"/>
              </a:rPr>
              <a:t>数据类型与基本逻辑单元建库有关，由半导体厂家</a:t>
            </a:r>
          </a:p>
          <a:p>
            <a:pPr>
              <a:buFontTx/>
              <a:buNone/>
            </a:pPr>
            <a:r>
              <a:rPr lang="zh-CN" altLang="en-US" sz="3200">
                <a:ea typeface="黑体" pitchFamily="49" charset="-122"/>
              </a:rPr>
              <a:t>和</a:t>
            </a:r>
            <a:r>
              <a:rPr lang="en-US" altLang="zh-CN" sz="3200">
                <a:ea typeface="黑体" pitchFamily="49" charset="-122"/>
              </a:rPr>
              <a:t>EDA</a:t>
            </a:r>
            <a:r>
              <a:rPr lang="zh-CN" altLang="en-US" sz="3200">
                <a:ea typeface="黑体" pitchFamily="49" charset="-122"/>
              </a:rPr>
              <a:t>工具厂家共同提供。</a:t>
            </a:r>
          </a:p>
        </p:txBody>
      </p:sp>
      <p:sp>
        <p:nvSpPr>
          <p:cNvPr id="5" name="灯片编号占位符 4"/>
          <p:cNvSpPr>
            <a:spLocks noGrp="1"/>
          </p:cNvSpPr>
          <p:nvPr>
            <p:ph type="sldNum" sz="quarter" idx="12"/>
          </p:nvPr>
        </p:nvSpPr>
        <p:spPr/>
        <p:txBody>
          <a:bodyPr/>
          <a:lstStyle/>
          <a:p>
            <a:pPr>
              <a:defRPr/>
            </a:pPr>
            <a:fld id="{C097489F-4C31-4370-B64B-6FDA95532023}" type="slidenum">
              <a:rPr lang="zh-CN" altLang="en-US" smtClean="0"/>
              <a:pPr>
                <a:defRPr/>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7412">
                                            <p:txEl>
                                              <p:pRg st="0" end="0"/>
                                            </p:txEl>
                                          </p:spTgt>
                                        </p:tgtEl>
                                        <p:attrNameLst>
                                          <p:attrName>style.visibility</p:attrName>
                                        </p:attrNameLst>
                                      </p:cBhvr>
                                      <p:to>
                                        <p:strVal val="visible"/>
                                      </p:to>
                                    </p:set>
                                    <p:anim calcmode="lin" valueType="num">
                                      <p:cBhvr additive="base">
                                        <p:cTn id="7" dur="500" fill="hold"/>
                                        <p:tgtEl>
                                          <p:spTgt spid="1741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7412">
                                            <p:txEl>
                                              <p:pRg st="1" end="1"/>
                                            </p:txEl>
                                          </p:spTgt>
                                        </p:tgtEl>
                                        <p:attrNameLst>
                                          <p:attrName>style.visibility</p:attrName>
                                        </p:attrNameLst>
                                      </p:cBhvr>
                                      <p:to>
                                        <p:strVal val="visible"/>
                                      </p:to>
                                    </p:set>
                                    <p:anim calcmode="lin" valueType="num">
                                      <p:cBhvr additive="base">
                                        <p:cTn id="11" dur="500" fill="hold"/>
                                        <p:tgtEl>
                                          <p:spTgt spid="1741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741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17410">
                                            <p:txEl>
                                              <p:pRg st="0" end="0"/>
                                            </p:txEl>
                                          </p:spTgt>
                                        </p:tgtEl>
                                        <p:attrNameLst>
                                          <p:attrName>style.visibility</p:attrName>
                                        </p:attrNameLst>
                                      </p:cBhvr>
                                      <p:to>
                                        <p:strVal val="visible"/>
                                      </p:to>
                                    </p:set>
                                    <p:anim calcmode="lin" valueType="num">
                                      <p:cBhvr additive="base">
                                        <p:cTn id="17" dur="500" fill="hold"/>
                                        <p:tgtEl>
                                          <p:spTgt spid="17410">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74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nodeType="clickEffect">
                                  <p:stCondLst>
                                    <p:cond delay="0"/>
                                  </p:stCondLst>
                                  <p:childTnLst>
                                    <p:set>
                                      <p:cBhvr>
                                        <p:cTn id="22" dur="1" fill="hold">
                                          <p:stCondLst>
                                            <p:cond delay="0"/>
                                          </p:stCondLst>
                                        </p:cTn>
                                        <p:tgtEl>
                                          <p:spTgt spid="17410">
                                            <p:txEl>
                                              <p:pRg st="1" end="1"/>
                                            </p:txEl>
                                          </p:spTgt>
                                        </p:tgtEl>
                                        <p:attrNameLst>
                                          <p:attrName>style.visibility</p:attrName>
                                        </p:attrNameLst>
                                      </p:cBhvr>
                                      <p:to>
                                        <p:strVal val="visible"/>
                                      </p:to>
                                    </p:set>
                                    <p:anim calcmode="lin" valueType="num">
                                      <p:cBhvr additive="base">
                                        <p:cTn id="23" dur="500" fill="hold"/>
                                        <p:tgtEl>
                                          <p:spTgt spid="17410">
                                            <p:txEl>
                                              <p:pRg st="1" end="1"/>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74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nodeType="clickEffect">
                                  <p:stCondLst>
                                    <p:cond delay="0"/>
                                  </p:stCondLst>
                                  <p:childTnLst>
                                    <p:set>
                                      <p:cBhvr>
                                        <p:cTn id="28" dur="1" fill="hold">
                                          <p:stCondLst>
                                            <p:cond delay="0"/>
                                          </p:stCondLst>
                                        </p:cTn>
                                        <p:tgtEl>
                                          <p:spTgt spid="17410">
                                            <p:txEl>
                                              <p:pRg st="2" end="2"/>
                                            </p:txEl>
                                          </p:spTgt>
                                        </p:tgtEl>
                                        <p:attrNameLst>
                                          <p:attrName>style.visibility</p:attrName>
                                        </p:attrNameLst>
                                      </p:cBhvr>
                                      <p:to>
                                        <p:strVal val="visible"/>
                                      </p:to>
                                    </p:set>
                                    <p:anim calcmode="lin" valueType="num">
                                      <p:cBhvr additive="base">
                                        <p:cTn id="29" dur="500" fill="hold"/>
                                        <p:tgtEl>
                                          <p:spTgt spid="17410">
                                            <p:txEl>
                                              <p:pRg st="2" end="2"/>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741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p:cTn id="34" dur="1" fill="hold">
                                          <p:stCondLst>
                                            <p:cond delay="0"/>
                                          </p:stCondLst>
                                        </p:cTn>
                                        <p:tgtEl>
                                          <p:spTgt spid="17410">
                                            <p:txEl>
                                              <p:pRg st="4" end="4"/>
                                            </p:txEl>
                                          </p:spTgt>
                                        </p:tgtEl>
                                        <p:attrNameLst>
                                          <p:attrName>style.visibility</p:attrName>
                                        </p:attrNameLst>
                                      </p:cBhvr>
                                      <p:to>
                                        <p:strVal val="visible"/>
                                      </p:to>
                                    </p:set>
                                    <p:anim calcmode="lin" valueType="num">
                                      <p:cBhvr additive="base">
                                        <p:cTn id="35" dur="500" fill="hold"/>
                                        <p:tgtEl>
                                          <p:spTgt spid="17410">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7410">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19050" y="101600"/>
            <a:ext cx="8910638" cy="3540125"/>
          </a:xfrm>
          <a:prstGeom prst="rect">
            <a:avLst/>
          </a:prstGeom>
          <a:noFill/>
          <a:ln w="9525">
            <a:noFill/>
            <a:miter lim="800000"/>
            <a:headEnd/>
            <a:tailEnd/>
          </a:ln>
        </p:spPr>
        <p:txBody>
          <a:bodyPr>
            <a:spAutoFit/>
          </a:bodyPr>
          <a:lstStyle/>
          <a:p>
            <a:pPr>
              <a:buFontTx/>
              <a:buNone/>
            </a:pPr>
            <a:r>
              <a:rPr lang="en-US" altLang="zh-CN" sz="3200" dirty="0">
                <a:solidFill>
                  <a:srgbClr val="FFFF00"/>
                </a:solidFill>
                <a:ea typeface="黑体" pitchFamily="49" charset="-122"/>
              </a:rPr>
              <a:t>nets</a:t>
            </a:r>
            <a:r>
              <a:rPr lang="zh-CN" altLang="en-US" sz="3200" dirty="0">
                <a:ea typeface="黑体" pitchFamily="49" charset="-122"/>
              </a:rPr>
              <a:t>型变量指输出始终根据输入变化而更新其值的变量，一般是指</a:t>
            </a:r>
            <a:r>
              <a:rPr lang="zh-CN" altLang="en-US" sz="3200" dirty="0">
                <a:solidFill>
                  <a:srgbClr val="FFFF00"/>
                </a:solidFill>
                <a:ea typeface="黑体" pitchFamily="49" charset="-122"/>
              </a:rPr>
              <a:t>硬件电路</a:t>
            </a:r>
            <a:r>
              <a:rPr lang="zh-CN" altLang="en-US" sz="3200" dirty="0">
                <a:ea typeface="黑体" pitchFamily="49" charset="-122"/>
              </a:rPr>
              <a:t>中的各种</a:t>
            </a:r>
            <a:r>
              <a:rPr lang="zh-CN" altLang="en-US" sz="3200" dirty="0">
                <a:solidFill>
                  <a:srgbClr val="FFFF00"/>
                </a:solidFill>
                <a:ea typeface="黑体" pitchFamily="49" charset="-122"/>
              </a:rPr>
              <a:t>物理连接</a:t>
            </a:r>
            <a:r>
              <a:rPr lang="zh-CN" altLang="en-US" sz="3200" dirty="0">
                <a:ea typeface="黑体" pitchFamily="49" charset="-122"/>
              </a:rPr>
              <a:t>。</a:t>
            </a:r>
          </a:p>
          <a:p>
            <a:pPr>
              <a:buFontTx/>
              <a:buNone/>
            </a:pPr>
            <a:r>
              <a:rPr lang="en-US" altLang="zh-CN" sz="3200" dirty="0" err="1">
                <a:latin typeface="黑体" pitchFamily="49" charset="-122"/>
                <a:ea typeface="黑体" pitchFamily="49" charset="-122"/>
              </a:rPr>
              <a:t>Verilog</a:t>
            </a:r>
            <a:r>
              <a:rPr lang="en-US" altLang="zh-CN" sz="3200" dirty="0">
                <a:latin typeface="黑体" pitchFamily="49" charset="-122"/>
                <a:ea typeface="黑体" pitchFamily="49" charset="-122"/>
              </a:rPr>
              <a:t> HDL</a:t>
            </a:r>
            <a:r>
              <a:rPr lang="zh-CN" altLang="en-US" sz="3200" dirty="0">
                <a:ea typeface="黑体" pitchFamily="49" charset="-122"/>
              </a:rPr>
              <a:t>中提供了多种</a:t>
            </a:r>
            <a:r>
              <a:rPr lang="en-US" altLang="zh-CN" sz="3200" dirty="0">
                <a:solidFill>
                  <a:srgbClr val="FFFF00"/>
                </a:solidFill>
                <a:ea typeface="黑体" pitchFamily="49" charset="-122"/>
              </a:rPr>
              <a:t>nets</a:t>
            </a:r>
            <a:r>
              <a:rPr lang="zh-CN" altLang="en-US" sz="3200" dirty="0">
                <a:ea typeface="黑体" pitchFamily="49" charset="-122"/>
              </a:rPr>
              <a:t>型变量，</a:t>
            </a:r>
            <a:r>
              <a:rPr lang="zh-CN" altLang="en-US" sz="3200" dirty="0"/>
              <a:t>包括</a:t>
            </a:r>
            <a:r>
              <a:rPr lang="en-US" altLang="zh-CN" sz="3200" dirty="0"/>
              <a:t>wire</a:t>
            </a:r>
            <a:r>
              <a:rPr lang="zh-CN" altLang="en-US" sz="3200" dirty="0"/>
              <a:t>、</a:t>
            </a:r>
            <a:r>
              <a:rPr lang="en-US" altLang="zh-CN" sz="3200" dirty="0" err="1"/>
              <a:t>trior</a:t>
            </a:r>
            <a:r>
              <a:rPr lang="zh-CN" altLang="en-US" sz="3200" dirty="0"/>
              <a:t>、</a:t>
            </a:r>
            <a:r>
              <a:rPr lang="en-US" altLang="zh-CN" sz="3200" dirty="0" err="1"/>
              <a:t>trireg</a:t>
            </a:r>
            <a:r>
              <a:rPr lang="zh-CN" altLang="en-US" sz="3200" dirty="0"/>
              <a:t>、</a:t>
            </a:r>
            <a:r>
              <a:rPr lang="en-US" altLang="zh-CN" sz="3200" dirty="0"/>
              <a:t>tri</a:t>
            </a:r>
            <a:r>
              <a:rPr lang="zh-CN" altLang="en-US" sz="3200" dirty="0"/>
              <a:t>、</a:t>
            </a:r>
            <a:r>
              <a:rPr lang="en-US" altLang="zh-CN" sz="3200" dirty="0"/>
              <a:t>wand</a:t>
            </a:r>
            <a:r>
              <a:rPr lang="zh-CN" altLang="en-US" sz="3200" dirty="0"/>
              <a:t>、</a:t>
            </a:r>
            <a:r>
              <a:rPr lang="en-US" altLang="zh-CN" sz="3200" dirty="0" err="1"/>
              <a:t>tril</a:t>
            </a:r>
            <a:r>
              <a:rPr lang="zh-CN" altLang="en-US" sz="3200" dirty="0"/>
              <a:t>、</a:t>
            </a:r>
            <a:r>
              <a:rPr lang="en-US" altLang="zh-CN" sz="3200" dirty="0" err="1"/>
              <a:t>wor</a:t>
            </a:r>
            <a:r>
              <a:rPr lang="zh-CN" altLang="en-US" sz="3200" dirty="0"/>
              <a:t>、</a:t>
            </a:r>
            <a:r>
              <a:rPr lang="en-US" altLang="zh-CN" sz="3200" dirty="0" err="1"/>
              <a:t>triand</a:t>
            </a:r>
            <a:r>
              <a:rPr lang="zh-CN" altLang="en-US" sz="3200" dirty="0"/>
              <a:t>、</a:t>
            </a:r>
            <a:r>
              <a:rPr lang="en-US" altLang="zh-CN" sz="3200" dirty="0"/>
              <a:t>tri0</a:t>
            </a:r>
            <a:r>
              <a:rPr lang="zh-CN" altLang="en-US" sz="3200" dirty="0"/>
              <a:t>、</a:t>
            </a:r>
            <a:r>
              <a:rPr lang="en-US" altLang="zh-CN" sz="3200" dirty="0"/>
              <a:t>supply0</a:t>
            </a:r>
            <a:r>
              <a:rPr lang="zh-CN" altLang="en-US" sz="3200" dirty="0"/>
              <a:t>、</a:t>
            </a:r>
            <a:r>
              <a:rPr lang="en-US" altLang="zh-CN" sz="3200" dirty="0"/>
              <a:t>supply1</a:t>
            </a:r>
            <a:r>
              <a:rPr lang="zh-CN" altLang="en-US" sz="3200" dirty="0"/>
              <a:t>等，</a:t>
            </a:r>
            <a:r>
              <a:rPr lang="zh-CN" altLang="en-US" sz="3200" dirty="0">
                <a:ea typeface="黑体" pitchFamily="49" charset="-122"/>
              </a:rPr>
              <a:t>但最常用的是</a:t>
            </a:r>
            <a:r>
              <a:rPr lang="en-US" altLang="zh-CN" sz="3200" dirty="0">
                <a:solidFill>
                  <a:srgbClr val="FFFF00"/>
                </a:solidFill>
                <a:ea typeface="黑体" pitchFamily="49" charset="-122"/>
              </a:rPr>
              <a:t>wire</a:t>
            </a:r>
            <a:r>
              <a:rPr lang="zh-CN" altLang="en-US" sz="3200" dirty="0">
                <a:solidFill>
                  <a:srgbClr val="FFFF00"/>
                </a:solidFill>
                <a:ea typeface="黑体" pitchFamily="49" charset="-122"/>
              </a:rPr>
              <a:t>型变量</a:t>
            </a:r>
            <a:r>
              <a:rPr lang="zh-CN" altLang="en-US" sz="3200" dirty="0">
                <a:ea typeface="黑体" pitchFamily="49" charset="-122"/>
              </a:rPr>
              <a:t>。</a:t>
            </a:r>
          </a:p>
          <a:p>
            <a:pPr>
              <a:buFontTx/>
              <a:buNone/>
            </a:pPr>
            <a:r>
              <a:rPr lang="en-US" altLang="zh-CN" sz="3200" dirty="0" err="1">
                <a:latin typeface="黑体" pitchFamily="49" charset="-122"/>
                <a:ea typeface="黑体" pitchFamily="49" charset="-122"/>
              </a:rPr>
              <a:t>Verilog</a:t>
            </a:r>
            <a:r>
              <a:rPr lang="en-US" altLang="zh-CN" sz="3200" dirty="0">
                <a:latin typeface="黑体" pitchFamily="49" charset="-122"/>
                <a:ea typeface="黑体" pitchFamily="49" charset="-122"/>
              </a:rPr>
              <a:t> HDL</a:t>
            </a:r>
            <a:r>
              <a:rPr lang="zh-CN" altLang="en-US" sz="3200" dirty="0">
                <a:latin typeface="黑体" pitchFamily="49" charset="-122"/>
                <a:ea typeface="黑体" pitchFamily="49" charset="-122"/>
              </a:rPr>
              <a:t>模块中的</a:t>
            </a:r>
            <a:r>
              <a:rPr lang="zh-CN" altLang="en-US" sz="3200" dirty="0">
                <a:solidFill>
                  <a:srgbClr val="FFFF00"/>
                </a:solidFill>
                <a:latin typeface="黑体" pitchFamily="49" charset="-122"/>
                <a:ea typeface="黑体" pitchFamily="49" charset="-122"/>
              </a:rPr>
              <a:t>输入</a:t>
            </a:r>
            <a:r>
              <a:rPr lang="en-US" altLang="zh-CN" sz="3200" dirty="0">
                <a:solidFill>
                  <a:srgbClr val="FFFF00"/>
                </a:solidFill>
                <a:latin typeface="黑体" pitchFamily="49" charset="-122"/>
                <a:ea typeface="黑体" pitchFamily="49" charset="-122"/>
              </a:rPr>
              <a:t>/</a:t>
            </a:r>
            <a:r>
              <a:rPr lang="zh-CN" altLang="en-US" sz="3200" dirty="0">
                <a:solidFill>
                  <a:srgbClr val="FFFF00"/>
                </a:solidFill>
                <a:latin typeface="黑体" pitchFamily="49" charset="-122"/>
                <a:ea typeface="黑体" pitchFamily="49" charset="-122"/>
              </a:rPr>
              <a:t>输出</a:t>
            </a:r>
            <a:r>
              <a:rPr lang="zh-CN" altLang="en-US" sz="3200" dirty="0">
                <a:latin typeface="黑体" pitchFamily="49" charset="-122"/>
                <a:ea typeface="黑体" pitchFamily="49" charset="-122"/>
              </a:rPr>
              <a:t>信号类型</a:t>
            </a:r>
            <a:r>
              <a:rPr lang="zh-CN" altLang="en-US" sz="3200" dirty="0">
                <a:solidFill>
                  <a:srgbClr val="FFFF00"/>
                </a:solidFill>
                <a:latin typeface="黑体" pitchFamily="49" charset="-122"/>
                <a:ea typeface="黑体" pitchFamily="49" charset="-122"/>
              </a:rPr>
              <a:t>缺省</a:t>
            </a:r>
            <a:r>
              <a:rPr lang="zh-CN" altLang="en-US" sz="3200" dirty="0">
                <a:latin typeface="黑体" pitchFamily="49" charset="-122"/>
                <a:ea typeface="黑体" pitchFamily="49" charset="-122"/>
              </a:rPr>
              <a:t>时自动</a:t>
            </a:r>
            <a:r>
              <a:rPr lang="zh-CN" altLang="en-US" sz="3200" dirty="0">
                <a:ea typeface="黑体" pitchFamily="49" charset="-122"/>
              </a:rPr>
              <a:t>定义为</a:t>
            </a:r>
            <a:r>
              <a:rPr lang="en-US" altLang="zh-CN" sz="3200" dirty="0">
                <a:solidFill>
                  <a:srgbClr val="FFFF00"/>
                </a:solidFill>
                <a:ea typeface="黑体" pitchFamily="49" charset="-122"/>
              </a:rPr>
              <a:t>wire</a:t>
            </a:r>
            <a:r>
              <a:rPr lang="zh-CN" altLang="en-US" sz="3200" dirty="0">
                <a:solidFill>
                  <a:srgbClr val="FFFF00"/>
                </a:solidFill>
                <a:ea typeface="黑体" pitchFamily="49" charset="-122"/>
              </a:rPr>
              <a:t>型</a:t>
            </a:r>
            <a:r>
              <a:rPr lang="zh-CN" altLang="en-US" sz="3200" dirty="0">
                <a:ea typeface="黑体" pitchFamily="49" charset="-122"/>
              </a:rPr>
              <a:t>。</a:t>
            </a:r>
          </a:p>
        </p:txBody>
      </p:sp>
      <p:sp>
        <p:nvSpPr>
          <p:cNvPr id="18435" name="Rectangle 5"/>
          <p:cNvSpPr>
            <a:spLocks noChangeArrowheads="1"/>
          </p:cNvSpPr>
          <p:nvPr/>
        </p:nvSpPr>
        <p:spPr bwMode="auto">
          <a:xfrm>
            <a:off x="0" y="3556000"/>
            <a:ext cx="8715375" cy="3046413"/>
          </a:xfrm>
          <a:prstGeom prst="rect">
            <a:avLst/>
          </a:prstGeom>
          <a:noFill/>
          <a:ln w="9525">
            <a:noFill/>
            <a:miter lim="800000"/>
            <a:headEnd/>
            <a:tailEnd/>
          </a:ln>
        </p:spPr>
        <p:txBody>
          <a:bodyPr>
            <a:spAutoFit/>
          </a:bodyPr>
          <a:lstStyle/>
          <a:p>
            <a:pPr>
              <a:buFont typeface="Wingdings" pitchFamily="2" charset="2"/>
              <a:buChar char="Ø"/>
            </a:pPr>
            <a:r>
              <a:rPr lang="en-US" altLang="zh-CN" sz="3200" dirty="0">
                <a:ea typeface="黑体" pitchFamily="49" charset="-122"/>
              </a:rPr>
              <a:t>wire</a:t>
            </a:r>
            <a:r>
              <a:rPr lang="zh-CN" altLang="en-US" sz="3200" dirty="0">
                <a:ea typeface="黑体" pitchFamily="49" charset="-122"/>
              </a:rPr>
              <a:t>型变量的定义格式如下：</a:t>
            </a:r>
          </a:p>
          <a:p>
            <a:pPr>
              <a:buFontTx/>
              <a:buNone/>
            </a:pPr>
            <a:r>
              <a:rPr lang="en-US" altLang="zh-CN" sz="3200" dirty="0"/>
              <a:t>wire [n-1:0] </a:t>
            </a:r>
            <a:r>
              <a:rPr lang="zh-CN" altLang="en-US" sz="3200" dirty="0"/>
              <a:t>变量名</a:t>
            </a:r>
            <a:r>
              <a:rPr lang="en-US" altLang="zh-CN" sz="3200" dirty="0"/>
              <a:t>1, </a:t>
            </a:r>
            <a:r>
              <a:rPr lang="zh-CN" altLang="en-US" sz="3200" dirty="0"/>
              <a:t>变量名</a:t>
            </a:r>
            <a:r>
              <a:rPr lang="en-US" altLang="zh-CN" sz="3200" dirty="0"/>
              <a:t>2, …, </a:t>
            </a:r>
            <a:r>
              <a:rPr lang="zh-CN" altLang="en-US" sz="3200" dirty="0"/>
              <a:t>变量名</a:t>
            </a:r>
            <a:r>
              <a:rPr lang="en-US" altLang="zh-CN" sz="3200" dirty="0"/>
              <a:t>n;</a:t>
            </a:r>
          </a:p>
          <a:p>
            <a:pPr>
              <a:buFontTx/>
              <a:buNone/>
            </a:pPr>
            <a:r>
              <a:rPr lang="zh-CN" altLang="en-US" sz="3200" dirty="0">
                <a:ea typeface="黑体" pitchFamily="49" charset="-122"/>
              </a:rPr>
              <a:t>例</a:t>
            </a:r>
            <a:r>
              <a:rPr lang="en-US" altLang="zh-CN" sz="3200" dirty="0">
                <a:ea typeface="黑体" pitchFamily="49" charset="-122"/>
              </a:rPr>
              <a:t>1</a:t>
            </a:r>
            <a:r>
              <a:rPr lang="zh-CN" altLang="en-US" sz="3200" dirty="0">
                <a:ea typeface="黑体" pitchFamily="49" charset="-122"/>
              </a:rPr>
              <a:t>：</a:t>
            </a:r>
            <a:r>
              <a:rPr lang="en-US" altLang="zh-CN" sz="3200" dirty="0">
                <a:ea typeface="黑体" pitchFamily="49" charset="-122"/>
              </a:rPr>
              <a:t>wire </a:t>
            </a:r>
            <a:r>
              <a:rPr lang="en-US" altLang="zh-CN" sz="3200" dirty="0" err="1">
                <a:ea typeface="黑体" pitchFamily="49" charset="-122"/>
              </a:rPr>
              <a:t>a,b</a:t>
            </a:r>
            <a:r>
              <a:rPr lang="en-US" altLang="zh-CN" sz="3200" dirty="0">
                <a:ea typeface="黑体" pitchFamily="49" charset="-122"/>
              </a:rPr>
              <a:t>;</a:t>
            </a:r>
          </a:p>
          <a:p>
            <a:pPr>
              <a:buFontTx/>
              <a:buNone/>
            </a:pPr>
            <a:r>
              <a:rPr lang="zh-CN" altLang="en-US" sz="3200" dirty="0">
                <a:ea typeface="黑体" pitchFamily="49" charset="-122"/>
              </a:rPr>
              <a:t>定义了两个</a:t>
            </a:r>
            <a:r>
              <a:rPr lang="en-US" altLang="zh-CN" sz="3200" dirty="0">
                <a:solidFill>
                  <a:srgbClr val="FFFF00"/>
                </a:solidFill>
                <a:ea typeface="黑体" pitchFamily="49" charset="-122"/>
              </a:rPr>
              <a:t>1</a:t>
            </a:r>
            <a:r>
              <a:rPr lang="zh-CN" altLang="en-US" sz="3200" dirty="0">
                <a:solidFill>
                  <a:srgbClr val="FFFF00"/>
                </a:solidFill>
                <a:ea typeface="黑体" pitchFamily="49" charset="-122"/>
              </a:rPr>
              <a:t>位</a:t>
            </a:r>
            <a:r>
              <a:rPr lang="zh-CN" altLang="en-US" sz="3200" dirty="0">
                <a:ea typeface="黑体" pitchFamily="49" charset="-122"/>
              </a:rPr>
              <a:t>的</a:t>
            </a:r>
            <a:r>
              <a:rPr lang="en-US" altLang="zh-CN" sz="3200" dirty="0">
                <a:solidFill>
                  <a:srgbClr val="FFFF00"/>
                </a:solidFill>
                <a:ea typeface="黑体" pitchFamily="49" charset="-122"/>
              </a:rPr>
              <a:t>wire</a:t>
            </a:r>
            <a:r>
              <a:rPr lang="zh-CN" altLang="en-US" sz="3200" dirty="0">
                <a:solidFill>
                  <a:srgbClr val="FFFF00"/>
                </a:solidFill>
                <a:ea typeface="黑体" pitchFamily="49" charset="-122"/>
              </a:rPr>
              <a:t>型</a:t>
            </a:r>
            <a:r>
              <a:rPr lang="zh-CN" altLang="en-US" sz="3200" dirty="0">
                <a:ea typeface="黑体" pitchFamily="49" charset="-122"/>
              </a:rPr>
              <a:t>变量</a:t>
            </a:r>
            <a:r>
              <a:rPr lang="en-US" altLang="zh-CN" sz="3200" dirty="0" err="1">
                <a:ea typeface="黑体" pitchFamily="49" charset="-122"/>
              </a:rPr>
              <a:t>a,b</a:t>
            </a:r>
            <a:r>
              <a:rPr lang="zh-CN" altLang="en-US" sz="3200" dirty="0">
                <a:ea typeface="黑体" pitchFamily="49" charset="-122"/>
              </a:rPr>
              <a:t>。</a:t>
            </a:r>
          </a:p>
          <a:p>
            <a:pPr>
              <a:buFontTx/>
              <a:buNone/>
            </a:pPr>
            <a:r>
              <a:rPr lang="zh-CN" altLang="en-US" sz="3200" dirty="0">
                <a:ea typeface="黑体" pitchFamily="49" charset="-122"/>
              </a:rPr>
              <a:t>例</a:t>
            </a:r>
            <a:r>
              <a:rPr lang="en-US" altLang="zh-CN" sz="3200" dirty="0">
                <a:ea typeface="黑体" pitchFamily="49" charset="-122"/>
              </a:rPr>
              <a:t>2</a:t>
            </a:r>
            <a:r>
              <a:rPr lang="zh-CN" altLang="en-US" sz="3200" dirty="0">
                <a:ea typeface="黑体" pitchFamily="49" charset="-122"/>
              </a:rPr>
              <a:t>：</a:t>
            </a:r>
            <a:r>
              <a:rPr lang="en-US" altLang="zh-CN" sz="3200" dirty="0">
                <a:ea typeface="黑体" pitchFamily="49" charset="-122"/>
              </a:rPr>
              <a:t>wire[7:0] </a:t>
            </a:r>
            <a:r>
              <a:rPr lang="en-US" altLang="zh-CN" sz="3200" dirty="0" err="1">
                <a:ea typeface="黑体" pitchFamily="49" charset="-122"/>
              </a:rPr>
              <a:t>databus</a:t>
            </a:r>
            <a:r>
              <a:rPr lang="en-US" altLang="zh-CN" sz="3200" dirty="0">
                <a:ea typeface="黑体" pitchFamily="49" charset="-122"/>
              </a:rPr>
              <a:t>;</a:t>
            </a:r>
          </a:p>
          <a:p>
            <a:pPr>
              <a:buFontTx/>
              <a:buNone/>
            </a:pPr>
            <a:r>
              <a:rPr lang="zh-CN" altLang="en-US" sz="3200" dirty="0">
                <a:ea typeface="黑体" pitchFamily="49" charset="-122"/>
              </a:rPr>
              <a:t>定义了</a:t>
            </a:r>
            <a:r>
              <a:rPr lang="en-US" altLang="zh-CN" sz="3200" dirty="0">
                <a:solidFill>
                  <a:srgbClr val="FFFF00"/>
                </a:solidFill>
                <a:ea typeface="黑体" pitchFamily="49" charset="-122"/>
              </a:rPr>
              <a:t>8</a:t>
            </a:r>
            <a:r>
              <a:rPr lang="zh-CN" altLang="en-US" sz="3200" dirty="0">
                <a:solidFill>
                  <a:srgbClr val="FFFF00"/>
                </a:solidFill>
                <a:ea typeface="黑体" pitchFamily="49" charset="-122"/>
              </a:rPr>
              <a:t>位</a:t>
            </a:r>
            <a:r>
              <a:rPr lang="zh-CN" altLang="en-US" sz="3200" dirty="0">
                <a:ea typeface="黑体" pitchFamily="49" charset="-122"/>
              </a:rPr>
              <a:t>宽度的数据总线。</a:t>
            </a:r>
          </a:p>
        </p:txBody>
      </p:sp>
      <p:sp>
        <p:nvSpPr>
          <p:cNvPr id="4" name="灯片编号占位符 3"/>
          <p:cNvSpPr>
            <a:spLocks noGrp="1"/>
          </p:cNvSpPr>
          <p:nvPr>
            <p:ph type="sldNum" sz="quarter" idx="12"/>
          </p:nvPr>
        </p:nvSpPr>
        <p:spPr/>
        <p:txBody>
          <a:bodyPr/>
          <a:lstStyle/>
          <a:p>
            <a:pPr>
              <a:defRPr/>
            </a:pPr>
            <a:fld id="{C097489F-4C31-4370-B64B-6FDA95532023}" type="slidenum">
              <a:rPr lang="zh-CN" altLang="en-US" smtClean="0"/>
              <a:pPr>
                <a:defRPr/>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anim calcmode="lin" valueType="num">
                                      <p:cBhvr additive="base">
                                        <p:cTn id="7" dur="500" fill="hold"/>
                                        <p:tgtEl>
                                          <p:spTgt spid="18434">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8434">
                                            <p:txEl>
                                              <p:pRg st="2" end="2"/>
                                            </p:txEl>
                                          </p:spTgt>
                                        </p:tgtEl>
                                        <p:attrNameLst>
                                          <p:attrName>style.visibility</p:attrName>
                                        </p:attrNameLst>
                                      </p:cBhvr>
                                      <p:to>
                                        <p:strVal val="visible"/>
                                      </p:to>
                                    </p:set>
                                    <p:anim calcmode="lin" valueType="num">
                                      <p:cBhvr additive="base">
                                        <p:cTn id="13" dur="500" fill="hold"/>
                                        <p:tgtEl>
                                          <p:spTgt spid="18434">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843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8435">
                                            <p:txEl>
                                              <p:pRg st="0" end="0"/>
                                            </p:txEl>
                                          </p:spTgt>
                                        </p:tgtEl>
                                        <p:attrNameLst>
                                          <p:attrName>style.visibility</p:attrName>
                                        </p:attrNameLst>
                                      </p:cBhvr>
                                      <p:to>
                                        <p:strVal val="visible"/>
                                      </p:to>
                                    </p:set>
                                    <p:anim calcmode="lin" valueType="num">
                                      <p:cBhvr additive="base">
                                        <p:cTn id="19" dur="500" fill="hold"/>
                                        <p:tgtEl>
                                          <p:spTgt spid="18435">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8435">
                                            <p:txEl>
                                              <p:pRg st="1" end="1"/>
                                            </p:txEl>
                                          </p:spTgt>
                                        </p:tgtEl>
                                        <p:attrNameLst>
                                          <p:attrName>style.visibility</p:attrName>
                                        </p:attrNameLst>
                                      </p:cBhvr>
                                      <p:to>
                                        <p:strVal val="visible"/>
                                      </p:to>
                                    </p:set>
                                    <p:anim calcmode="lin" valueType="num">
                                      <p:cBhvr additive="base">
                                        <p:cTn id="25" dur="500" fill="hold"/>
                                        <p:tgtEl>
                                          <p:spTgt spid="18435">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8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18435">
                                            <p:txEl>
                                              <p:pRg st="2" end="2"/>
                                            </p:txEl>
                                          </p:spTgt>
                                        </p:tgtEl>
                                        <p:attrNameLst>
                                          <p:attrName>style.visibility</p:attrName>
                                        </p:attrNameLst>
                                      </p:cBhvr>
                                      <p:to>
                                        <p:strVal val="visible"/>
                                      </p:to>
                                    </p:set>
                                    <p:anim calcmode="lin" valueType="num">
                                      <p:cBhvr additive="base">
                                        <p:cTn id="31" dur="500" fill="hold"/>
                                        <p:tgtEl>
                                          <p:spTgt spid="18435">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8435">
                                            <p:txEl>
                                              <p:pRg st="2" end="2"/>
                                            </p:txEl>
                                          </p:spTgt>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18435">
                                            <p:txEl>
                                              <p:pRg st="3" end="3"/>
                                            </p:txEl>
                                          </p:spTgt>
                                        </p:tgtEl>
                                        <p:attrNameLst>
                                          <p:attrName>style.visibility</p:attrName>
                                        </p:attrNameLst>
                                      </p:cBhvr>
                                      <p:to>
                                        <p:strVal val="visible"/>
                                      </p:to>
                                    </p:set>
                                    <p:anim calcmode="lin" valueType="num">
                                      <p:cBhvr additive="base">
                                        <p:cTn id="35" dur="500" fill="hold"/>
                                        <p:tgtEl>
                                          <p:spTgt spid="18435">
                                            <p:txEl>
                                              <p:pRg st="3" end="3"/>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84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nodeType="clickEffect">
                                  <p:stCondLst>
                                    <p:cond delay="0"/>
                                  </p:stCondLst>
                                  <p:childTnLst>
                                    <p:set>
                                      <p:cBhvr>
                                        <p:cTn id="40" dur="1" fill="hold">
                                          <p:stCondLst>
                                            <p:cond delay="0"/>
                                          </p:stCondLst>
                                        </p:cTn>
                                        <p:tgtEl>
                                          <p:spTgt spid="18435">
                                            <p:txEl>
                                              <p:pRg st="4" end="4"/>
                                            </p:txEl>
                                          </p:spTgt>
                                        </p:tgtEl>
                                        <p:attrNameLst>
                                          <p:attrName>style.visibility</p:attrName>
                                        </p:attrNameLst>
                                      </p:cBhvr>
                                      <p:to>
                                        <p:strVal val="visible"/>
                                      </p:to>
                                    </p:set>
                                    <p:anim calcmode="lin" valueType="num">
                                      <p:cBhvr additive="base">
                                        <p:cTn id="41"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8435">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2" name="hammer.wav"/>
                                        </p:tgtEl>
                                      </p:cMediaNode>
                                    </p:audio>
                                  </p:subTnLst>
                                </p:cTn>
                              </p:par>
                              <p:par>
                                <p:cTn id="43" presetID="2" presetClass="entr" presetSubtype="4" fill="hold" nodeType="withEffect">
                                  <p:stCondLst>
                                    <p:cond delay="0"/>
                                  </p:stCondLst>
                                  <p:childTnLst>
                                    <p:set>
                                      <p:cBhvr>
                                        <p:cTn id="44" dur="1" fill="hold">
                                          <p:stCondLst>
                                            <p:cond delay="0"/>
                                          </p:stCondLst>
                                        </p:cTn>
                                        <p:tgtEl>
                                          <p:spTgt spid="18435">
                                            <p:txEl>
                                              <p:pRg st="5" end="5"/>
                                            </p:txEl>
                                          </p:spTgt>
                                        </p:tgtEl>
                                        <p:attrNameLst>
                                          <p:attrName>style.visibility</p:attrName>
                                        </p:attrNameLst>
                                      </p:cBhvr>
                                      <p:to>
                                        <p:strVal val="visible"/>
                                      </p:to>
                                    </p:set>
                                    <p:anim calcmode="lin" valueType="num">
                                      <p:cBhvr additive="base">
                                        <p:cTn id="45" dur="5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843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19050" y="571500"/>
            <a:ext cx="9124950" cy="5016500"/>
          </a:xfrm>
          <a:prstGeom prst="rect">
            <a:avLst/>
          </a:prstGeom>
          <a:noFill/>
          <a:ln w="9525">
            <a:noFill/>
            <a:miter lim="800000"/>
            <a:headEnd/>
            <a:tailEnd/>
          </a:ln>
        </p:spPr>
        <p:txBody>
          <a:bodyPr>
            <a:spAutoFit/>
          </a:bodyPr>
          <a:lstStyle/>
          <a:p>
            <a:pPr>
              <a:buFontTx/>
              <a:buNone/>
            </a:pPr>
            <a:r>
              <a:rPr lang="en-US" altLang="zh-CN" sz="3200" dirty="0">
                <a:solidFill>
                  <a:srgbClr val="FFFF00"/>
                </a:solidFill>
                <a:ea typeface="黑体" pitchFamily="49" charset="-122"/>
              </a:rPr>
              <a:t>register</a:t>
            </a:r>
            <a:r>
              <a:rPr lang="zh-CN" altLang="en-US" sz="3200" dirty="0">
                <a:ea typeface="黑体" pitchFamily="49" charset="-122"/>
              </a:rPr>
              <a:t>型变量对应的是具有</a:t>
            </a:r>
            <a:r>
              <a:rPr lang="zh-CN" altLang="en-US" sz="3200" dirty="0">
                <a:solidFill>
                  <a:srgbClr val="FFFF00"/>
                </a:solidFill>
                <a:ea typeface="黑体" pitchFamily="49" charset="-122"/>
              </a:rPr>
              <a:t>状态保持作用</a:t>
            </a:r>
            <a:r>
              <a:rPr lang="zh-CN" altLang="en-US" sz="3200" dirty="0">
                <a:ea typeface="黑体" pitchFamily="49" charset="-122"/>
              </a:rPr>
              <a:t>的电路元件，如</a:t>
            </a:r>
            <a:r>
              <a:rPr lang="zh-CN" altLang="en-US" sz="3200" dirty="0">
                <a:solidFill>
                  <a:srgbClr val="FFFF00"/>
                </a:solidFill>
                <a:ea typeface="黑体" pitchFamily="49" charset="-122"/>
              </a:rPr>
              <a:t>触发器、寄存器</a:t>
            </a:r>
            <a:r>
              <a:rPr lang="zh-CN" altLang="en-US" sz="3200" dirty="0">
                <a:ea typeface="黑体" pitchFamily="49" charset="-122"/>
              </a:rPr>
              <a:t>等。</a:t>
            </a:r>
            <a:r>
              <a:rPr lang="en-US" altLang="zh-CN" sz="3200" dirty="0">
                <a:ea typeface="黑体" pitchFamily="49" charset="-122"/>
              </a:rPr>
              <a:t>register</a:t>
            </a:r>
            <a:r>
              <a:rPr lang="zh-CN" altLang="en-US" sz="3200" dirty="0">
                <a:ea typeface="黑体" pitchFamily="49" charset="-122"/>
              </a:rPr>
              <a:t>型变量与 </a:t>
            </a:r>
            <a:r>
              <a:rPr lang="en-US" altLang="zh-CN" sz="3200" dirty="0">
                <a:ea typeface="黑体" pitchFamily="49" charset="-122"/>
              </a:rPr>
              <a:t>nets </a:t>
            </a:r>
            <a:r>
              <a:rPr lang="zh-CN" altLang="en-US" sz="3200" dirty="0">
                <a:ea typeface="黑体" pitchFamily="49" charset="-122"/>
              </a:rPr>
              <a:t>型变量的根本区别在于，</a:t>
            </a:r>
            <a:r>
              <a:rPr lang="en-US" altLang="zh-CN" sz="3200" dirty="0">
                <a:ea typeface="黑体" pitchFamily="49" charset="-122"/>
              </a:rPr>
              <a:t>register</a:t>
            </a:r>
            <a:r>
              <a:rPr lang="zh-CN" altLang="en-US" sz="3200" dirty="0">
                <a:ea typeface="黑体" pitchFamily="49" charset="-122"/>
              </a:rPr>
              <a:t>型变量</a:t>
            </a:r>
            <a:r>
              <a:rPr lang="zh-CN" altLang="en-US" sz="3200" dirty="0">
                <a:solidFill>
                  <a:srgbClr val="FFFF00"/>
                </a:solidFill>
                <a:ea typeface="黑体" pitchFamily="49" charset="-122"/>
              </a:rPr>
              <a:t>需要被明确地赋值</a:t>
            </a:r>
            <a:r>
              <a:rPr lang="zh-CN" altLang="en-US" sz="3200" dirty="0">
                <a:ea typeface="黑体" pitchFamily="49" charset="-122"/>
              </a:rPr>
              <a:t>，并且在被重新赋值前一直保持原值。所以在设计中要将</a:t>
            </a:r>
            <a:r>
              <a:rPr lang="en-US" altLang="zh-CN" sz="3200" dirty="0">
                <a:ea typeface="黑体" pitchFamily="49" charset="-122"/>
              </a:rPr>
              <a:t>register</a:t>
            </a:r>
            <a:r>
              <a:rPr lang="zh-CN" altLang="en-US" sz="3200" dirty="0">
                <a:ea typeface="黑体" pitchFamily="49" charset="-122"/>
              </a:rPr>
              <a:t>型变量放在过程块语句（如</a:t>
            </a:r>
            <a:r>
              <a:rPr lang="en-US" altLang="zh-CN" sz="3200" dirty="0">
                <a:ea typeface="黑体" pitchFamily="49" charset="-122"/>
              </a:rPr>
              <a:t>Initial , always)</a:t>
            </a:r>
            <a:r>
              <a:rPr lang="zh-CN" altLang="en-US" sz="3200" dirty="0">
                <a:ea typeface="黑体" pitchFamily="49" charset="-122"/>
              </a:rPr>
              <a:t>中赋值。</a:t>
            </a:r>
          </a:p>
          <a:p>
            <a:pPr>
              <a:buFontTx/>
              <a:buNone/>
            </a:pPr>
            <a:endParaRPr lang="zh-CN" altLang="en-US" sz="3200" dirty="0">
              <a:ea typeface="黑体" pitchFamily="49" charset="-122"/>
            </a:endParaRPr>
          </a:p>
          <a:p>
            <a:pPr>
              <a:buFontTx/>
              <a:buNone/>
            </a:pPr>
            <a:r>
              <a:rPr lang="zh-CN" altLang="en-US" sz="3200" dirty="0">
                <a:ea typeface="黑体" pitchFamily="49" charset="-122"/>
              </a:rPr>
              <a:t>在</a:t>
            </a:r>
            <a:r>
              <a:rPr lang="en-US" altLang="zh-CN" sz="3200" dirty="0" err="1">
                <a:ea typeface="黑体" pitchFamily="49" charset="-122"/>
              </a:rPr>
              <a:t>Verilog</a:t>
            </a:r>
            <a:r>
              <a:rPr lang="en-US" altLang="zh-CN" sz="3200" dirty="0">
                <a:ea typeface="黑体" pitchFamily="49" charset="-122"/>
              </a:rPr>
              <a:t> HDL</a:t>
            </a:r>
            <a:r>
              <a:rPr lang="zh-CN" altLang="en-US" sz="3200" dirty="0">
                <a:ea typeface="黑体" pitchFamily="49" charset="-122"/>
              </a:rPr>
              <a:t>中提供了</a:t>
            </a:r>
            <a:r>
              <a:rPr lang="en-US" altLang="zh-CN" sz="3200" dirty="0">
                <a:ea typeface="黑体" pitchFamily="49" charset="-122"/>
              </a:rPr>
              <a:t>5</a:t>
            </a:r>
            <a:r>
              <a:rPr lang="zh-CN" altLang="en-US" sz="3200" dirty="0" smtClean="0">
                <a:ea typeface="黑体" pitchFamily="49" charset="-122"/>
              </a:rPr>
              <a:t>种</a:t>
            </a:r>
            <a:r>
              <a:rPr lang="en-US" altLang="zh-CN" sz="3200" dirty="0" smtClean="0">
                <a:solidFill>
                  <a:srgbClr val="FFFF00"/>
                </a:solidFill>
                <a:ea typeface="黑体" pitchFamily="49" charset="-122"/>
              </a:rPr>
              <a:t>register</a:t>
            </a:r>
            <a:r>
              <a:rPr lang="zh-CN" altLang="en-US" sz="3200" dirty="0" smtClean="0">
                <a:ea typeface="黑体" pitchFamily="49" charset="-122"/>
              </a:rPr>
              <a:t>类型</a:t>
            </a:r>
            <a:r>
              <a:rPr lang="zh-CN" altLang="en-US" sz="3200" dirty="0">
                <a:ea typeface="黑体" pitchFamily="49" charset="-122"/>
              </a:rPr>
              <a:t>，包括</a:t>
            </a:r>
            <a:r>
              <a:rPr lang="en-US" altLang="zh-CN" sz="3200" dirty="0" err="1">
                <a:ea typeface="黑体" pitchFamily="49" charset="-122"/>
              </a:rPr>
              <a:t>reg</a:t>
            </a:r>
            <a:r>
              <a:rPr lang="zh-CN" altLang="en-US" sz="3200" dirty="0">
                <a:ea typeface="黑体" pitchFamily="49" charset="-122"/>
              </a:rPr>
              <a:t>、</a:t>
            </a:r>
            <a:r>
              <a:rPr lang="en-US" altLang="zh-CN" sz="3200" dirty="0">
                <a:ea typeface="黑体" pitchFamily="49" charset="-122"/>
              </a:rPr>
              <a:t>integer</a:t>
            </a:r>
            <a:r>
              <a:rPr lang="zh-CN" altLang="en-US" sz="3200" dirty="0">
                <a:ea typeface="黑体" pitchFamily="49" charset="-122"/>
              </a:rPr>
              <a:t>、</a:t>
            </a:r>
            <a:r>
              <a:rPr lang="en-US" altLang="zh-CN" sz="3200" dirty="0">
                <a:ea typeface="黑体" pitchFamily="49" charset="-122"/>
              </a:rPr>
              <a:t>time</a:t>
            </a:r>
            <a:r>
              <a:rPr lang="zh-CN" altLang="en-US" sz="3200" dirty="0">
                <a:ea typeface="黑体" pitchFamily="49" charset="-122"/>
              </a:rPr>
              <a:t>、</a:t>
            </a:r>
            <a:r>
              <a:rPr lang="en-US" altLang="zh-CN" sz="3200" dirty="0">
                <a:ea typeface="黑体" pitchFamily="49" charset="-122"/>
              </a:rPr>
              <a:t>real</a:t>
            </a:r>
            <a:r>
              <a:rPr lang="zh-CN" altLang="en-US" sz="3200" dirty="0">
                <a:ea typeface="黑体" pitchFamily="49" charset="-122"/>
              </a:rPr>
              <a:t>、</a:t>
            </a:r>
            <a:r>
              <a:rPr lang="en-US" altLang="zh-CN" sz="3200" dirty="0" err="1">
                <a:ea typeface="黑体" pitchFamily="49" charset="-122"/>
              </a:rPr>
              <a:t>realtime</a:t>
            </a:r>
            <a:r>
              <a:rPr lang="zh-CN" altLang="en-US" sz="3200" dirty="0">
                <a:ea typeface="黑体" pitchFamily="49" charset="-122"/>
              </a:rPr>
              <a:t>，通过赋值语句改变变量的值，下面简单介绍</a:t>
            </a:r>
            <a:r>
              <a:rPr lang="en-US" altLang="zh-CN" sz="3200" dirty="0" err="1">
                <a:ea typeface="黑体" pitchFamily="49" charset="-122"/>
              </a:rPr>
              <a:t>reg</a:t>
            </a:r>
            <a:r>
              <a:rPr lang="zh-CN" altLang="en-US" sz="3200" dirty="0">
                <a:ea typeface="黑体" pitchFamily="49" charset="-122"/>
              </a:rPr>
              <a:t>类型和</a:t>
            </a:r>
            <a:r>
              <a:rPr lang="en-US" altLang="zh-CN" sz="3200" dirty="0">
                <a:ea typeface="黑体" pitchFamily="49" charset="-122"/>
              </a:rPr>
              <a:t>integer</a:t>
            </a:r>
            <a:r>
              <a:rPr lang="zh-CN" altLang="en-US" sz="3200" dirty="0">
                <a:ea typeface="黑体" pitchFamily="49" charset="-122"/>
              </a:rPr>
              <a:t>类型：</a:t>
            </a:r>
          </a:p>
        </p:txBody>
      </p:sp>
      <p:sp>
        <p:nvSpPr>
          <p:cNvPr id="3" name="灯片编号占位符 2"/>
          <p:cNvSpPr>
            <a:spLocks noGrp="1"/>
          </p:cNvSpPr>
          <p:nvPr>
            <p:ph type="sldNum" sz="quarter" idx="12"/>
          </p:nvPr>
        </p:nvSpPr>
        <p:spPr/>
        <p:txBody>
          <a:bodyPr/>
          <a:lstStyle/>
          <a:p>
            <a:pPr>
              <a:defRPr/>
            </a:pPr>
            <a:fld id="{C097489F-4C31-4370-B64B-6FDA95532023}" type="slidenum">
              <a:rPr lang="zh-CN" altLang="en-US" smtClean="0"/>
              <a:pPr>
                <a:defRPr/>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 calcmode="lin" valueType="num">
                                      <p:cBhvr additive="base">
                                        <p:cTn id="7" dur="500" fill="hold"/>
                                        <p:tgtEl>
                                          <p:spTgt spid="1945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9458">
                                            <p:txEl>
                                              <p:pRg st="2" end="2"/>
                                            </p:txEl>
                                          </p:spTgt>
                                        </p:tgtEl>
                                        <p:attrNameLst>
                                          <p:attrName>style.visibility</p:attrName>
                                        </p:attrNameLst>
                                      </p:cBhvr>
                                      <p:to>
                                        <p:strVal val="visible"/>
                                      </p:to>
                                    </p:set>
                                    <p:anim calcmode="lin" valueType="num">
                                      <p:cBhvr additive="base">
                                        <p:cTn id="13" dur="500" fill="hold"/>
                                        <p:tgtEl>
                                          <p:spTgt spid="19458">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458">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5"/>
          <p:cNvSpPr>
            <a:spLocks noChangeArrowheads="1"/>
          </p:cNvSpPr>
          <p:nvPr/>
        </p:nvSpPr>
        <p:spPr bwMode="auto">
          <a:xfrm>
            <a:off x="0" y="3000375"/>
            <a:ext cx="9144000" cy="3540125"/>
          </a:xfrm>
          <a:prstGeom prst="rect">
            <a:avLst/>
          </a:prstGeom>
          <a:noFill/>
          <a:ln w="9525">
            <a:noFill/>
            <a:miter lim="800000"/>
            <a:headEnd/>
            <a:tailEnd/>
          </a:ln>
        </p:spPr>
        <p:txBody>
          <a:bodyPr>
            <a:spAutoFit/>
          </a:bodyPr>
          <a:lstStyle/>
          <a:p>
            <a:pPr>
              <a:buFont typeface="Wingdings" pitchFamily="2" charset="2"/>
              <a:buChar char="Ø"/>
            </a:pPr>
            <a:r>
              <a:rPr lang="en-US" altLang="zh-CN" sz="3200" dirty="0">
                <a:ea typeface="黑体" pitchFamily="49" charset="-122"/>
              </a:rPr>
              <a:t>integer</a:t>
            </a:r>
            <a:r>
              <a:rPr lang="zh-CN" altLang="en-US" sz="3200" dirty="0">
                <a:ea typeface="黑体" pitchFamily="49" charset="-122"/>
              </a:rPr>
              <a:t>类型的变量定义格式如下：</a:t>
            </a:r>
          </a:p>
          <a:p>
            <a:pPr>
              <a:buFontTx/>
              <a:buNone/>
            </a:pPr>
            <a:endParaRPr lang="zh-CN" altLang="en-US" sz="3200" dirty="0">
              <a:ea typeface="黑体" pitchFamily="49" charset="-122"/>
            </a:endParaRPr>
          </a:p>
          <a:p>
            <a:pPr>
              <a:buFontTx/>
              <a:buNone/>
            </a:pPr>
            <a:r>
              <a:rPr lang="en-US" altLang="zh-CN" sz="3200" dirty="0">
                <a:solidFill>
                  <a:srgbClr val="FFFF00"/>
                </a:solidFill>
                <a:ea typeface="黑体" pitchFamily="49" charset="-122"/>
              </a:rPr>
              <a:t>integer</a:t>
            </a:r>
            <a:r>
              <a:rPr lang="en-US" altLang="zh-CN" sz="3200" dirty="0">
                <a:ea typeface="黑体" pitchFamily="49" charset="-122"/>
              </a:rPr>
              <a:t>  </a:t>
            </a:r>
            <a:r>
              <a:rPr lang="zh-CN" altLang="en-US" sz="3200" dirty="0">
                <a:ea typeface="黑体" pitchFamily="49" charset="-122"/>
              </a:rPr>
              <a:t>变量名</a:t>
            </a:r>
            <a:r>
              <a:rPr lang="en-US" altLang="zh-CN" sz="3200" dirty="0">
                <a:ea typeface="黑体" pitchFamily="49" charset="-122"/>
              </a:rPr>
              <a:t>1, </a:t>
            </a:r>
            <a:r>
              <a:rPr lang="zh-CN" altLang="en-US" sz="3200" dirty="0">
                <a:ea typeface="黑体" pitchFamily="49" charset="-122"/>
              </a:rPr>
              <a:t>变量名</a:t>
            </a:r>
            <a:r>
              <a:rPr lang="en-US" altLang="zh-CN" sz="3200" dirty="0">
                <a:ea typeface="黑体" pitchFamily="49" charset="-122"/>
              </a:rPr>
              <a:t>2, …, </a:t>
            </a:r>
            <a:r>
              <a:rPr lang="zh-CN" altLang="en-US" sz="3200" dirty="0">
                <a:solidFill>
                  <a:srgbClr val="FFFF00"/>
                </a:solidFill>
                <a:ea typeface="黑体" pitchFamily="49" charset="-122"/>
              </a:rPr>
              <a:t>变量名</a:t>
            </a:r>
            <a:r>
              <a:rPr lang="en-US" altLang="zh-CN" sz="3200" dirty="0">
                <a:ea typeface="黑体" pitchFamily="49" charset="-122"/>
              </a:rPr>
              <a:t>n </a:t>
            </a:r>
            <a:r>
              <a:rPr lang="en-US" altLang="zh-CN" sz="3200" dirty="0">
                <a:solidFill>
                  <a:srgbClr val="FFFF00"/>
                </a:solidFill>
                <a:ea typeface="黑体" pitchFamily="49" charset="-122"/>
              </a:rPr>
              <a:t>[n-1:0]</a:t>
            </a:r>
            <a:r>
              <a:rPr lang="en-US" altLang="zh-CN" sz="3200" dirty="0">
                <a:ea typeface="黑体" pitchFamily="49" charset="-122"/>
              </a:rPr>
              <a:t>;</a:t>
            </a:r>
            <a:endParaRPr lang="zh-CN" altLang="en-US" sz="3200" dirty="0">
              <a:ea typeface="黑体" pitchFamily="49" charset="-122"/>
            </a:endParaRPr>
          </a:p>
          <a:p>
            <a:pPr>
              <a:buFontTx/>
              <a:buNone/>
            </a:pPr>
            <a:r>
              <a:rPr lang="zh-CN" altLang="en-US" sz="3200" dirty="0">
                <a:ea typeface="黑体" pitchFamily="49" charset="-122"/>
              </a:rPr>
              <a:t>其中，</a:t>
            </a:r>
            <a:r>
              <a:rPr lang="en-US" altLang="zh-CN" sz="3200" dirty="0">
                <a:ea typeface="黑体" pitchFamily="49" charset="-122"/>
              </a:rPr>
              <a:t>[n-1:0]</a:t>
            </a:r>
            <a:r>
              <a:rPr lang="zh-CN" altLang="en-US" sz="3200" dirty="0">
                <a:ea typeface="黑体" pitchFamily="49" charset="-122"/>
              </a:rPr>
              <a:t> 表示</a:t>
            </a:r>
            <a:r>
              <a:rPr lang="en-US" altLang="zh-CN" sz="3200" dirty="0">
                <a:ea typeface="黑体" pitchFamily="49" charset="-122"/>
              </a:rPr>
              <a:t>integer</a:t>
            </a:r>
            <a:r>
              <a:rPr lang="zh-CN" altLang="en-US" sz="3200" dirty="0">
                <a:ea typeface="黑体" pitchFamily="49" charset="-122"/>
              </a:rPr>
              <a:t>类型数组的范围。</a:t>
            </a:r>
          </a:p>
          <a:p>
            <a:pPr>
              <a:buFontTx/>
              <a:buNone/>
            </a:pPr>
            <a:r>
              <a:rPr lang="zh-CN" altLang="en-US" sz="3200" dirty="0">
                <a:ea typeface="黑体" pitchFamily="49" charset="-122"/>
              </a:rPr>
              <a:t>例</a:t>
            </a:r>
            <a:r>
              <a:rPr lang="en-US" altLang="zh-CN" sz="3200" dirty="0">
                <a:ea typeface="黑体" pitchFamily="49" charset="-122"/>
              </a:rPr>
              <a:t>1</a:t>
            </a:r>
            <a:r>
              <a:rPr lang="zh-CN" altLang="en-US" sz="3200" dirty="0">
                <a:ea typeface="黑体" pitchFamily="49" charset="-122"/>
              </a:rPr>
              <a:t>： </a:t>
            </a:r>
            <a:r>
              <a:rPr lang="en-US" altLang="zh-CN" sz="3200" dirty="0">
                <a:ea typeface="黑体" pitchFamily="49" charset="-122"/>
              </a:rPr>
              <a:t>integer  a, b; //</a:t>
            </a:r>
            <a:r>
              <a:rPr lang="zh-CN" altLang="en-US" sz="3200" dirty="0">
                <a:ea typeface="黑体" pitchFamily="49" charset="-122"/>
              </a:rPr>
              <a:t>定义了两个</a:t>
            </a:r>
            <a:r>
              <a:rPr lang="zh-CN" altLang="en-US" sz="3200" dirty="0">
                <a:solidFill>
                  <a:srgbClr val="FFFF00"/>
                </a:solidFill>
                <a:ea typeface="黑体" pitchFamily="49" charset="-122"/>
              </a:rPr>
              <a:t>整型</a:t>
            </a:r>
            <a:r>
              <a:rPr lang="zh-CN" altLang="en-US" sz="3200" dirty="0">
                <a:ea typeface="黑体" pitchFamily="49" charset="-122"/>
              </a:rPr>
              <a:t>变量</a:t>
            </a:r>
            <a:r>
              <a:rPr lang="en-US" altLang="zh-CN" sz="3200" dirty="0">
                <a:ea typeface="黑体" pitchFamily="49" charset="-122"/>
              </a:rPr>
              <a:t>a</a:t>
            </a:r>
            <a:r>
              <a:rPr lang="zh-CN" altLang="en-US" sz="3200" dirty="0">
                <a:ea typeface="黑体" pitchFamily="49" charset="-122"/>
              </a:rPr>
              <a:t>和</a:t>
            </a:r>
            <a:r>
              <a:rPr lang="en-US" altLang="zh-CN" sz="3200" dirty="0">
                <a:ea typeface="黑体" pitchFamily="49" charset="-122"/>
              </a:rPr>
              <a:t>b</a:t>
            </a:r>
          </a:p>
          <a:p>
            <a:pPr>
              <a:buFontTx/>
              <a:buNone/>
            </a:pPr>
            <a:r>
              <a:rPr lang="zh-CN" altLang="en-US" sz="3200" dirty="0">
                <a:ea typeface="黑体" pitchFamily="49" charset="-122"/>
              </a:rPr>
              <a:t>例</a:t>
            </a:r>
            <a:r>
              <a:rPr lang="en-US" altLang="zh-CN" sz="3200" dirty="0">
                <a:ea typeface="黑体" pitchFamily="49" charset="-122"/>
              </a:rPr>
              <a:t>2</a:t>
            </a:r>
            <a:r>
              <a:rPr lang="zh-CN" altLang="en-US" sz="3200" dirty="0">
                <a:ea typeface="黑体" pitchFamily="49" charset="-122"/>
              </a:rPr>
              <a:t>： </a:t>
            </a:r>
            <a:r>
              <a:rPr lang="en-US" altLang="zh-CN" sz="3200" dirty="0">
                <a:ea typeface="黑体" pitchFamily="49" charset="-122"/>
              </a:rPr>
              <a:t>integer  c [7:0]; //</a:t>
            </a:r>
            <a:r>
              <a:rPr lang="zh-CN" altLang="en-US" sz="3200" dirty="0">
                <a:ea typeface="黑体" pitchFamily="49" charset="-122"/>
              </a:rPr>
              <a:t>定义了一个</a:t>
            </a:r>
            <a:r>
              <a:rPr lang="en-US" altLang="zh-CN" sz="3200" dirty="0">
                <a:solidFill>
                  <a:srgbClr val="FFFF00"/>
                </a:solidFill>
                <a:ea typeface="黑体" pitchFamily="49" charset="-122"/>
              </a:rPr>
              <a:t>8</a:t>
            </a:r>
            <a:r>
              <a:rPr lang="zh-CN" altLang="en-US" sz="3200" dirty="0">
                <a:ea typeface="黑体" pitchFamily="49" charset="-122"/>
              </a:rPr>
              <a:t>个</a:t>
            </a:r>
            <a:r>
              <a:rPr lang="zh-CN" altLang="en-US" sz="3200" dirty="0">
                <a:solidFill>
                  <a:srgbClr val="FFFF00"/>
                </a:solidFill>
                <a:ea typeface="黑体" pitchFamily="49" charset="-122"/>
              </a:rPr>
              <a:t>整型</a:t>
            </a:r>
            <a:r>
              <a:rPr lang="zh-CN" altLang="en-US" sz="3200" dirty="0">
                <a:ea typeface="黑体" pitchFamily="49" charset="-122"/>
              </a:rPr>
              <a:t>数组成的</a:t>
            </a:r>
            <a:r>
              <a:rPr lang="zh-CN" altLang="en-US" sz="3200" dirty="0">
                <a:solidFill>
                  <a:srgbClr val="FFFF00"/>
                </a:solidFill>
                <a:ea typeface="黑体" pitchFamily="49" charset="-122"/>
              </a:rPr>
              <a:t>数组</a:t>
            </a:r>
            <a:r>
              <a:rPr lang="en-US" altLang="zh-CN" sz="3200" dirty="0">
                <a:ea typeface="黑体" pitchFamily="49" charset="-122"/>
              </a:rPr>
              <a:t>c</a:t>
            </a:r>
            <a:endParaRPr lang="zh-CN" altLang="en-US" sz="3200" dirty="0">
              <a:ea typeface="黑体" pitchFamily="49" charset="-122"/>
            </a:endParaRPr>
          </a:p>
        </p:txBody>
      </p:sp>
      <p:sp>
        <p:nvSpPr>
          <p:cNvPr id="20483" name="Rectangle 5"/>
          <p:cNvSpPr>
            <a:spLocks noChangeArrowheads="1"/>
          </p:cNvSpPr>
          <p:nvPr/>
        </p:nvSpPr>
        <p:spPr bwMode="auto">
          <a:xfrm>
            <a:off x="0" y="428625"/>
            <a:ext cx="9559925" cy="584200"/>
          </a:xfrm>
          <a:prstGeom prst="rect">
            <a:avLst/>
          </a:prstGeom>
          <a:noFill/>
          <a:ln w="9525">
            <a:noFill/>
            <a:miter lim="800000"/>
            <a:headEnd/>
            <a:tailEnd/>
          </a:ln>
        </p:spPr>
        <p:txBody>
          <a:bodyPr wrap="none">
            <a:spAutoFit/>
          </a:bodyPr>
          <a:lstStyle/>
          <a:p>
            <a:pPr>
              <a:buFont typeface="Wingdings" pitchFamily="2" charset="2"/>
              <a:buChar char="Ø"/>
            </a:pPr>
            <a:r>
              <a:rPr lang="en-US" altLang="zh-CN" sz="3200">
                <a:ea typeface="黑体" pitchFamily="49" charset="-122"/>
              </a:rPr>
              <a:t>reg</a:t>
            </a:r>
            <a:r>
              <a:rPr lang="zh-CN" altLang="en-US" sz="3200">
                <a:ea typeface="黑体" pitchFamily="49" charset="-122"/>
              </a:rPr>
              <a:t>型变量的定义格式类似于</a:t>
            </a:r>
            <a:r>
              <a:rPr lang="en-US" altLang="zh-CN" sz="3200">
                <a:ea typeface="黑体" pitchFamily="49" charset="-122"/>
              </a:rPr>
              <a:t>wire</a:t>
            </a:r>
            <a:r>
              <a:rPr lang="zh-CN" altLang="en-US" sz="3200">
                <a:ea typeface="黑体" pitchFamily="49" charset="-122"/>
              </a:rPr>
              <a:t>型，具体格式为：</a:t>
            </a:r>
          </a:p>
        </p:txBody>
      </p:sp>
      <p:sp>
        <p:nvSpPr>
          <p:cNvPr id="20484" name="Rectangle 6"/>
          <p:cNvSpPr>
            <a:spLocks noChangeArrowheads="1"/>
          </p:cNvSpPr>
          <p:nvPr/>
        </p:nvSpPr>
        <p:spPr bwMode="auto">
          <a:xfrm>
            <a:off x="0" y="1073150"/>
            <a:ext cx="8893175" cy="1570038"/>
          </a:xfrm>
          <a:prstGeom prst="rect">
            <a:avLst/>
          </a:prstGeom>
          <a:noFill/>
          <a:ln w="9525">
            <a:noFill/>
            <a:miter lim="800000"/>
            <a:headEnd/>
            <a:tailEnd/>
          </a:ln>
        </p:spPr>
        <p:txBody>
          <a:bodyPr>
            <a:spAutoFit/>
          </a:bodyPr>
          <a:lstStyle/>
          <a:p>
            <a:pPr>
              <a:buFontTx/>
              <a:buNone/>
            </a:pPr>
            <a:r>
              <a:rPr lang="en-US" altLang="zh-CN" sz="3200" dirty="0" err="1">
                <a:solidFill>
                  <a:srgbClr val="FFFF00"/>
                </a:solidFill>
              </a:rPr>
              <a:t>reg</a:t>
            </a:r>
            <a:r>
              <a:rPr lang="en-US" altLang="zh-CN" sz="3200" dirty="0">
                <a:solidFill>
                  <a:srgbClr val="FFFF00"/>
                </a:solidFill>
              </a:rPr>
              <a:t> [n-1:0] </a:t>
            </a:r>
            <a:r>
              <a:rPr lang="zh-CN" altLang="en-US" sz="3200" dirty="0"/>
              <a:t>变量名</a:t>
            </a:r>
            <a:r>
              <a:rPr lang="en-US" altLang="zh-CN" sz="3200" dirty="0"/>
              <a:t>1, </a:t>
            </a:r>
            <a:r>
              <a:rPr lang="zh-CN" altLang="en-US" sz="3200" dirty="0"/>
              <a:t>变量名</a:t>
            </a:r>
            <a:r>
              <a:rPr lang="en-US" altLang="zh-CN" sz="3200" dirty="0"/>
              <a:t>2, …, </a:t>
            </a:r>
            <a:r>
              <a:rPr lang="zh-CN" altLang="en-US" sz="3200" dirty="0"/>
              <a:t>变量名</a:t>
            </a:r>
            <a:r>
              <a:rPr lang="en-US" altLang="zh-CN" sz="3200" dirty="0"/>
              <a:t>n</a:t>
            </a:r>
            <a:r>
              <a:rPr lang="en-US" altLang="zh-CN" sz="3200" dirty="0">
                <a:ea typeface="黑体" pitchFamily="49" charset="-122"/>
              </a:rPr>
              <a:t>;</a:t>
            </a:r>
          </a:p>
          <a:p>
            <a:pPr>
              <a:buFontTx/>
              <a:buNone/>
            </a:pPr>
            <a:r>
              <a:rPr lang="zh-CN" altLang="en-US" sz="3200" dirty="0">
                <a:ea typeface="黑体" pitchFamily="49" charset="-122"/>
              </a:rPr>
              <a:t>例</a:t>
            </a:r>
            <a:r>
              <a:rPr lang="en-US" altLang="zh-CN" sz="3200" dirty="0">
                <a:ea typeface="黑体" pitchFamily="49" charset="-122"/>
              </a:rPr>
              <a:t>1</a:t>
            </a:r>
            <a:r>
              <a:rPr lang="zh-CN" altLang="en-US" sz="3200" dirty="0">
                <a:ea typeface="黑体" pitchFamily="49" charset="-122"/>
              </a:rPr>
              <a:t>：</a:t>
            </a:r>
            <a:r>
              <a:rPr lang="en-US" altLang="zh-CN" sz="3200" dirty="0" err="1">
                <a:ea typeface="黑体" pitchFamily="49" charset="-122"/>
              </a:rPr>
              <a:t>reg</a:t>
            </a:r>
            <a:r>
              <a:rPr lang="en-US" altLang="zh-CN" sz="3200" dirty="0">
                <a:ea typeface="黑体" pitchFamily="49" charset="-122"/>
              </a:rPr>
              <a:t> </a:t>
            </a:r>
            <a:r>
              <a:rPr lang="en-US" altLang="zh-CN" sz="3200" dirty="0" err="1">
                <a:ea typeface="黑体" pitchFamily="49" charset="-122"/>
              </a:rPr>
              <a:t>a,b</a:t>
            </a:r>
            <a:r>
              <a:rPr lang="en-US" altLang="zh-CN" sz="3200" dirty="0">
                <a:ea typeface="黑体" pitchFamily="49" charset="-122"/>
              </a:rPr>
              <a:t>;  //</a:t>
            </a:r>
            <a:r>
              <a:rPr lang="zh-CN" altLang="en-US" sz="3200" dirty="0">
                <a:ea typeface="黑体" pitchFamily="49" charset="-122"/>
              </a:rPr>
              <a:t>定义了两个</a:t>
            </a:r>
            <a:r>
              <a:rPr lang="zh-CN" altLang="en-US" sz="3200" dirty="0">
                <a:solidFill>
                  <a:srgbClr val="FFFF00"/>
                </a:solidFill>
                <a:ea typeface="黑体" pitchFamily="49" charset="-122"/>
              </a:rPr>
              <a:t>一位</a:t>
            </a:r>
            <a:r>
              <a:rPr lang="zh-CN" altLang="en-US" sz="3200" dirty="0">
                <a:ea typeface="黑体" pitchFamily="49" charset="-122"/>
              </a:rPr>
              <a:t>的</a:t>
            </a:r>
            <a:r>
              <a:rPr lang="en-US" altLang="zh-CN" sz="3200" dirty="0" err="1">
                <a:solidFill>
                  <a:srgbClr val="FFFF00"/>
                </a:solidFill>
                <a:ea typeface="黑体" pitchFamily="49" charset="-122"/>
              </a:rPr>
              <a:t>reg</a:t>
            </a:r>
            <a:r>
              <a:rPr lang="zh-CN" altLang="en-US" sz="3200" dirty="0">
                <a:solidFill>
                  <a:srgbClr val="FFFF00"/>
                </a:solidFill>
                <a:ea typeface="黑体" pitchFamily="49" charset="-122"/>
              </a:rPr>
              <a:t>型</a:t>
            </a:r>
            <a:r>
              <a:rPr lang="zh-CN" altLang="en-US" sz="3200" dirty="0">
                <a:ea typeface="黑体" pitchFamily="49" charset="-122"/>
              </a:rPr>
              <a:t>变量</a:t>
            </a:r>
            <a:r>
              <a:rPr lang="en-US" altLang="zh-CN" sz="3200" dirty="0" err="1">
                <a:ea typeface="黑体" pitchFamily="49" charset="-122"/>
              </a:rPr>
              <a:t>a,b</a:t>
            </a:r>
            <a:endParaRPr lang="en-US" altLang="zh-CN" sz="3200" dirty="0">
              <a:ea typeface="黑体" pitchFamily="49" charset="-122"/>
            </a:endParaRPr>
          </a:p>
          <a:p>
            <a:pPr>
              <a:buFontTx/>
              <a:buNone/>
            </a:pPr>
            <a:r>
              <a:rPr lang="zh-CN" altLang="en-US" sz="3200" dirty="0">
                <a:ea typeface="黑体" pitchFamily="49" charset="-122"/>
              </a:rPr>
              <a:t>例</a:t>
            </a:r>
            <a:r>
              <a:rPr lang="en-US" altLang="zh-CN" sz="3200" dirty="0">
                <a:ea typeface="黑体" pitchFamily="49" charset="-122"/>
              </a:rPr>
              <a:t>2</a:t>
            </a:r>
            <a:r>
              <a:rPr lang="zh-CN" altLang="en-US" sz="3200" dirty="0">
                <a:ea typeface="黑体" pitchFamily="49" charset="-122"/>
              </a:rPr>
              <a:t>：</a:t>
            </a:r>
            <a:r>
              <a:rPr lang="en-US" altLang="zh-CN" sz="3200" dirty="0" err="1">
                <a:ea typeface="黑体" pitchFamily="49" charset="-122"/>
              </a:rPr>
              <a:t>reg</a:t>
            </a:r>
            <a:r>
              <a:rPr lang="en-US" altLang="zh-CN" sz="3200" dirty="0">
                <a:ea typeface="黑体" pitchFamily="49" charset="-122"/>
              </a:rPr>
              <a:t> [7:0] data  //</a:t>
            </a:r>
            <a:r>
              <a:rPr lang="zh-CN" altLang="en-US" sz="3200" dirty="0">
                <a:ea typeface="黑体" pitchFamily="49" charset="-122"/>
              </a:rPr>
              <a:t>定义</a:t>
            </a:r>
            <a:r>
              <a:rPr lang="en-US" altLang="zh-CN" sz="3200" dirty="0">
                <a:ea typeface="黑体" pitchFamily="49" charset="-122"/>
              </a:rPr>
              <a:t>data</a:t>
            </a:r>
            <a:r>
              <a:rPr lang="zh-CN" altLang="en-US" sz="3200" dirty="0">
                <a:ea typeface="黑体" pitchFamily="49" charset="-122"/>
              </a:rPr>
              <a:t>为</a:t>
            </a:r>
            <a:r>
              <a:rPr lang="en-US" altLang="zh-CN" sz="3200" dirty="0">
                <a:solidFill>
                  <a:srgbClr val="FFFF00"/>
                </a:solidFill>
                <a:ea typeface="黑体" pitchFamily="49" charset="-122"/>
              </a:rPr>
              <a:t>8</a:t>
            </a:r>
            <a:r>
              <a:rPr lang="zh-CN" altLang="en-US" sz="3200" dirty="0">
                <a:solidFill>
                  <a:srgbClr val="FFFF00"/>
                </a:solidFill>
                <a:ea typeface="黑体" pitchFamily="49" charset="-122"/>
              </a:rPr>
              <a:t>位</a:t>
            </a:r>
            <a:r>
              <a:rPr lang="zh-CN" altLang="en-US" sz="3200" dirty="0">
                <a:ea typeface="黑体" pitchFamily="49" charset="-122"/>
              </a:rPr>
              <a:t>宽的数据</a:t>
            </a:r>
          </a:p>
        </p:txBody>
      </p:sp>
      <p:sp>
        <p:nvSpPr>
          <p:cNvPr id="5" name="灯片编号占位符 4"/>
          <p:cNvSpPr>
            <a:spLocks noGrp="1"/>
          </p:cNvSpPr>
          <p:nvPr>
            <p:ph type="sldNum" sz="quarter" idx="12"/>
          </p:nvPr>
        </p:nvSpPr>
        <p:spPr/>
        <p:txBody>
          <a:bodyPr/>
          <a:lstStyle/>
          <a:p>
            <a:pPr>
              <a:defRPr/>
            </a:pPr>
            <a:fld id="{C097489F-4C31-4370-B64B-6FDA95532023}" type="slidenum">
              <a:rPr lang="zh-CN" altLang="en-US" smtClean="0"/>
              <a:pPr>
                <a:defRPr/>
              </a:pPr>
              <a:t>15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0483"/>
                                        </p:tgtEl>
                                        <p:attrNameLst>
                                          <p:attrName>style.visibility</p:attrName>
                                        </p:attrNameLst>
                                      </p:cBhvr>
                                      <p:to>
                                        <p:strVal val="visible"/>
                                      </p:to>
                                    </p:set>
                                    <p:anim calcmode="lin" valueType="num">
                                      <p:cBhvr additive="base">
                                        <p:cTn id="7" dur="500" fill="hold"/>
                                        <p:tgtEl>
                                          <p:spTgt spid="20483"/>
                                        </p:tgtEl>
                                        <p:attrNameLst>
                                          <p:attrName>ppt_x</p:attrName>
                                        </p:attrNameLst>
                                      </p:cBhvr>
                                      <p:tavLst>
                                        <p:tav tm="0">
                                          <p:val>
                                            <p:strVal val="0-#ppt_w/2"/>
                                          </p:val>
                                        </p:tav>
                                        <p:tav tm="100000">
                                          <p:val>
                                            <p:strVal val="#ppt_x"/>
                                          </p:val>
                                        </p:tav>
                                      </p:tavLst>
                                    </p:anim>
                                    <p:anim calcmode="lin" valueType="num">
                                      <p:cBhvr additive="base">
                                        <p:cTn id="8" dur="500" fill="hold"/>
                                        <p:tgtEl>
                                          <p:spTgt spid="2048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0484">
                                            <p:txEl>
                                              <p:pRg st="0" end="0"/>
                                            </p:txEl>
                                          </p:spTgt>
                                        </p:tgtEl>
                                        <p:attrNameLst>
                                          <p:attrName>style.visibility</p:attrName>
                                        </p:attrNameLst>
                                      </p:cBhvr>
                                      <p:to>
                                        <p:strVal val="visible"/>
                                      </p:to>
                                    </p:set>
                                    <p:anim calcmode="lin" valueType="num">
                                      <p:cBhvr additive="base">
                                        <p:cTn id="13" dur="500" fill="hold"/>
                                        <p:tgtEl>
                                          <p:spTgt spid="20484">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48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0484">
                                            <p:txEl>
                                              <p:pRg st="1" end="1"/>
                                            </p:txEl>
                                          </p:spTgt>
                                        </p:tgtEl>
                                        <p:attrNameLst>
                                          <p:attrName>style.visibility</p:attrName>
                                        </p:attrNameLst>
                                      </p:cBhvr>
                                      <p:to>
                                        <p:strVal val="visible"/>
                                      </p:to>
                                    </p:set>
                                    <p:anim calcmode="lin" valueType="num">
                                      <p:cBhvr additive="base">
                                        <p:cTn id="19" dur="500" fill="hold"/>
                                        <p:tgtEl>
                                          <p:spTgt spid="20484">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48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20484">
                                            <p:txEl>
                                              <p:pRg st="2" end="2"/>
                                            </p:txEl>
                                          </p:spTgt>
                                        </p:tgtEl>
                                        <p:attrNameLst>
                                          <p:attrName>style.visibility</p:attrName>
                                        </p:attrNameLst>
                                      </p:cBhvr>
                                      <p:to>
                                        <p:strVal val="visible"/>
                                      </p:to>
                                    </p:set>
                                    <p:anim calcmode="lin" valueType="num">
                                      <p:cBhvr additive="base">
                                        <p:cTn id="25" dur="500" fill="hold"/>
                                        <p:tgtEl>
                                          <p:spTgt spid="20484">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48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20482">
                                            <p:txEl>
                                              <p:pRg st="0" end="0"/>
                                            </p:txEl>
                                          </p:spTgt>
                                        </p:tgtEl>
                                        <p:attrNameLst>
                                          <p:attrName>style.visibility</p:attrName>
                                        </p:attrNameLst>
                                      </p:cBhvr>
                                      <p:to>
                                        <p:strVal val="visible"/>
                                      </p:to>
                                    </p:set>
                                    <p:anim calcmode="lin" valueType="num">
                                      <p:cBhvr additive="base">
                                        <p:cTn id="31" dur="500" fill="hold"/>
                                        <p:tgtEl>
                                          <p:spTgt spid="20482">
                                            <p:txEl>
                                              <p:pRg st="0" end="0"/>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048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20482">
                                            <p:txEl>
                                              <p:pRg st="2" end="2"/>
                                            </p:txEl>
                                          </p:spTgt>
                                        </p:tgtEl>
                                        <p:attrNameLst>
                                          <p:attrName>style.visibility</p:attrName>
                                        </p:attrNameLst>
                                      </p:cBhvr>
                                      <p:to>
                                        <p:strVal val="visible"/>
                                      </p:to>
                                    </p:set>
                                    <p:anim calcmode="lin" valueType="num">
                                      <p:cBhvr additive="base">
                                        <p:cTn id="37" dur="500" fill="hold"/>
                                        <p:tgtEl>
                                          <p:spTgt spid="20482">
                                            <p:txEl>
                                              <p:pRg st="2" end="2"/>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0482">
                                            <p:txEl>
                                              <p:pRg st="2" end="2"/>
                                            </p:txEl>
                                          </p:spTgt>
                                        </p:tgtEl>
                                        <p:attrNameLst>
                                          <p:attrName>ppt_y</p:attrName>
                                        </p:attrNameLst>
                                      </p:cBhvr>
                                      <p:tavLst>
                                        <p:tav tm="0">
                                          <p:val>
                                            <p:strVal val="#ppt_y"/>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20482">
                                            <p:txEl>
                                              <p:pRg st="3" end="3"/>
                                            </p:txEl>
                                          </p:spTgt>
                                        </p:tgtEl>
                                        <p:attrNameLst>
                                          <p:attrName>style.visibility</p:attrName>
                                        </p:attrNameLst>
                                      </p:cBhvr>
                                      <p:to>
                                        <p:strVal val="visible"/>
                                      </p:to>
                                    </p:set>
                                    <p:anim calcmode="lin" valueType="num">
                                      <p:cBhvr additive="base">
                                        <p:cTn id="41" dur="500" fill="hold"/>
                                        <p:tgtEl>
                                          <p:spTgt spid="20482">
                                            <p:txEl>
                                              <p:pRg st="3" end="3"/>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2048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8" fill="hold" nodeType="clickEffect">
                                  <p:stCondLst>
                                    <p:cond delay="0"/>
                                  </p:stCondLst>
                                  <p:childTnLst>
                                    <p:set>
                                      <p:cBhvr>
                                        <p:cTn id="46" dur="1" fill="hold">
                                          <p:stCondLst>
                                            <p:cond delay="0"/>
                                          </p:stCondLst>
                                        </p:cTn>
                                        <p:tgtEl>
                                          <p:spTgt spid="20482">
                                            <p:txEl>
                                              <p:pRg st="4" end="4"/>
                                            </p:txEl>
                                          </p:spTgt>
                                        </p:tgtEl>
                                        <p:attrNameLst>
                                          <p:attrName>style.visibility</p:attrName>
                                        </p:attrNameLst>
                                      </p:cBhvr>
                                      <p:to>
                                        <p:strVal val="visible"/>
                                      </p:to>
                                    </p:set>
                                    <p:anim calcmode="lin" valueType="num">
                                      <p:cBhvr additive="base">
                                        <p:cTn id="47" dur="500" fill="hold"/>
                                        <p:tgtEl>
                                          <p:spTgt spid="20482">
                                            <p:txEl>
                                              <p:pRg st="4" end="4"/>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2048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8" fill="hold" nodeType="clickEffect">
                                  <p:stCondLst>
                                    <p:cond delay="0"/>
                                  </p:stCondLst>
                                  <p:childTnLst>
                                    <p:set>
                                      <p:cBhvr>
                                        <p:cTn id="52" dur="1" fill="hold">
                                          <p:stCondLst>
                                            <p:cond delay="0"/>
                                          </p:stCondLst>
                                        </p:cTn>
                                        <p:tgtEl>
                                          <p:spTgt spid="20482">
                                            <p:txEl>
                                              <p:pRg st="5" end="5"/>
                                            </p:txEl>
                                          </p:spTgt>
                                        </p:tgtEl>
                                        <p:attrNameLst>
                                          <p:attrName>style.visibility</p:attrName>
                                        </p:attrNameLst>
                                      </p:cBhvr>
                                      <p:to>
                                        <p:strVal val="visible"/>
                                      </p:to>
                                    </p:set>
                                    <p:anim calcmode="lin" valueType="num">
                                      <p:cBhvr additive="base">
                                        <p:cTn id="53" dur="500" fill="hold"/>
                                        <p:tgtEl>
                                          <p:spTgt spid="20482">
                                            <p:txEl>
                                              <p:pRg st="5" end="5"/>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20482">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4"/>
          <p:cNvSpPr>
            <a:spLocks noChangeArrowheads="1"/>
          </p:cNvSpPr>
          <p:nvPr/>
        </p:nvSpPr>
        <p:spPr bwMode="auto">
          <a:xfrm>
            <a:off x="0" y="0"/>
            <a:ext cx="6557963" cy="646113"/>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7.2.4 Verilog HDL</a:t>
            </a:r>
            <a:r>
              <a:rPr lang="zh-CN" altLang="en-US">
                <a:latin typeface="黑体" pitchFamily="49" charset="-122"/>
                <a:ea typeface="黑体" pitchFamily="49" charset="-122"/>
              </a:rPr>
              <a:t>的基本结构</a:t>
            </a:r>
          </a:p>
        </p:txBody>
      </p:sp>
      <p:sp>
        <p:nvSpPr>
          <p:cNvPr id="34819" name="Rectangle 5"/>
          <p:cNvSpPr>
            <a:spLocks noChangeArrowheads="1"/>
          </p:cNvSpPr>
          <p:nvPr/>
        </p:nvSpPr>
        <p:spPr bwMode="auto">
          <a:xfrm>
            <a:off x="44450" y="692150"/>
            <a:ext cx="9099550" cy="1570038"/>
          </a:xfrm>
          <a:prstGeom prst="rect">
            <a:avLst/>
          </a:prstGeom>
          <a:noFill/>
          <a:ln w="9525">
            <a:noFill/>
            <a:miter lim="800000"/>
            <a:headEnd/>
            <a:tailEnd/>
          </a:ln>
        </p:spPr>
        <p:txBody>
          <a:bodyPr>
            <a:spAutoFit/>
          </a:bodyPr>
          <a:lstStyle/>
          <a:p>
            <a:pPr>
              <a:buFontTx/>
              <a:buNone/>
            </a:pPr>
            <a:r>
              <a:rPr lang="en-US" altLang="zh-CN" sz="3200" dirty="0" err="1">
                <a:latin typeface="黑体" pitchFamily="49" charset="-122"/>
                <a:ea typeface="黑体" pitchFamily="49" charset="-122"/>
              </a:rPr>
              <a:t>Verilog</a:t>
            </a:r>
            <a:r>
              <a:rPr lang="en-US" altLang="zh-CN" sz="3200" dirty="0">
                <a:latin typeface="黑体" pitchFamily="49" charset="-122"/>
                <a:ea typeface="黑体" pitchFamily="49" charset="-122"/>
              </a:rPr>
              <a:t> HDL</a:t>
            </a:r>
            <a:r>
              <a:rPr lang="zh-CN" altLang="en-US" sz="3200" dirty="0">
                <a:latin typeface="黑体" pitchFamily="49" charset="-122"/>
                <a:ea typeface="黑体" pitchFamily="49" charset="-122"/>
              </a:rPr>
              <a:t>的基本设计单元是</a:t>
            </a:r>
            <a:r>
              <a:rPr lang="zh-CN" altLang="en-US" sz="3200" dirty="0">
                <a:solidFill>
                  <a:srgbClr val="FFFF00"/>
                </a:solidFill>
                <a:latin typeface="黑体" pitchFamily="49" charset="-122"/>
                <a:ea typeface="黑体" pitchFamily="49" charset="-122"/>
              </a:rPr>
              <a:t>模块（</a:t>
            </a:r>
            <a:r>
              <a:rPr lang="en-US" altLang="zh-CN" sz="3200" dirty="0">
                <a:solidFill>
                  <a:srgbClr val="FFFF00"/>
                </a:solidFill>
                <a:latin typeface="黑体" pitchFamily="49" charset="-122"/>
                <a:ea typeface="黑体" pitchFamily="49" charset="-122"/>
              </a:rPr>
              <a:t>module</a:t>
            </a:r>
            <a:r>
              <a:rPr lang="zh-CN" altLang="en-US" sz="3200" dirty="0">
                <a:solidFill>
                  <a:srgbClr val="FFFF00"/>
                </a:solidFill>
                <a:latin typeface="黑体" pitchFamily="49" charset="-122"/>
                <a:ea typeface="黑体" pitchFamily="49" charset="-122"/>
              </a:rPr>
              <a:t>）</a:t>
            </a:r>
            <a:r>
              <a:rPr lang="zh-CN" altLang="en-US" sz="3200" dirty="0">
                <a:latin typeface="黑体" pitchFamily="49" charset="-122"/>
                <a:ea typeface="黑体" pitchFamily="49" charset="-122"/>
              </a:rPr>
              <a:t>，无论是基本逻辑元件还是复杂的数字系统，</a:t>
            </a:r>
            <a:r>
              <a:rPr lang="en-US" altLang="zh-CN" sz="3200" dirty="0" err="1">
                <a:latin typeface="黑体" pitchFamily="49" charset="-122"/>
                <a:ea typeface="黑体" pitchFamily="49" charset="-122"/>
              </a:rPr>
              <a:t>Verilog</a:t>
            </a:r>
            <a:r>
              <a:rPr lang="en-US" altLang="zh-CN" sz="3200" dirty="0">
                <a:latin typeface="黑体" pitchFamily="49" charset="-122"/>
                <a:ea typeface="黑体" pitchFamily="49" charset="-122"/>
              </a:rPr>
              <a:t> HDL</a:t>
            </a:r>
            <a:r>
              <a:rPr lang="zh-CN" altLang="en-US" sz="3200" dirty="0">
                <a:latin typeface="黑体" pitchFamily="49" charset="-122"/>
                <a:ea typeface="黑体" pitchFamily="49" charset="-122"/>
              </a:rPr>
              <a:t>都是使用模块来描述的。</a:t>
            </a:r>
          </a:p>
        </p:txBody>
      </p:sp>
      <p:sp>
        <p:nvSpPr>
          <p:cNvPr id="21508" name="Rectangle 4"/>
          <p:cNvSpPr>
            <a:spLocks noChangeArrowheads="1"/>
          </p:cNvSpPr>
          <p:nvPr/>
        </p:nvSpPr>
        <p:spPr bwMode="auto">
          <a:xfrm>
            <a:off x="142875" y="2370138"/>
            <a:ext cx="3197225" cy="646112"/>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1</a:t>
            </a:r>
            <a:r>
              <a:rPr lang="zh-CN" altLang="en-US">
                <a:latin typeface="黑体" pitchFamily="49" charset="-122"/>
                <a:ea typeface="黑体" pitchFamily="49" charset="-122"/>
              </a:rPr>
              <a:t>、模块的定义</a:t>
            </a:r>
          </a:p>
        </p:txBody>
      </p:sp>
      <p:sp>
        <p:nvSpPr>
          <p:cNvPr id="21509" name="Rectangle 5"/>
          <p:cNvSpPr>
            <a:spLocks noChangeArrowheads="1"/>
          </p:cNvSpPr>
          <p:nvPr/>
        </p:nvSpPr>
        <p:spPr bwMode="auto">
          <a:xfrm>
            <a:off x="196850" y="3254375"/>
            <a:ext cx="8232775" cy="2554288"/>
          </a:xfrm>
          <a:prstGeom prst="rect">
            <a:avLst/>
          </a:prstGeom>
          <a:noFill/>
          <a:ln w="38100">
            <a:solidFill>
              <a:srgbClr val="FF9900"/>
            </a:solidFill>
            <a:miter lim="800000"/>
            <a:headEnd/>
            <a:tailEnd/>
          </a:ln>
        </p:spPr>
        <p:txBody>
          <a:bodyPr>
            <a:spAutoFit/>
          </a:bodyPr>
          <a:lstStyle/>
          <a:p>
            <a:pPr>
              <a:buFontTx/>
              <a:buNone/>
            </a:pPr>
            <a:r>
              <a:rPr lang="en-US" altLang="zh-CN" sz="3200" dirty="0">
                <a:solidFill>
                  <a:srgbClr val="FFFF00"/>
                </a:solidFill>
                <a:latin typeface="黑体" pitchFamily="49" charset="-122"/>
                <a:ea typeface="黑体" pitchFamily="49" charset="-122"/>
              </a:rPr>
              <a:t>module</a:t>
            </a:r>
            <a:r>
              <a:rPr lang="en-US" altLang="zh-CN" sz="3200" dirty="0">
                <a:latin typeface="黑体" pitchFamily="49" charset="-122"/>
                <a:ea typeface="黑体" pitchFamily="49" charset="-122"/>
              </a:rPr>
              <a:t> </a:t>
            </a:r>
            <a:r>
              <a:rPr lang="zh-CN" altLang="en-US" sz="3200" dirty="0">
                <a:latin typeface="黑体" pitchFamily="49" charset="-122"/>
                <a:ea typeface="黑体" pitchFamily="49" charset="-122"/>
              </a:rPr>
              <a:t>模块名（端口列表）；</a:t>
            </a:r>
          </a:p>
          <a:p>
            <a:pPr>
              <a:buFontTx/>
              <a:buNone/>
            </a:pPr>
            <a:r>
              <a:rPr lang="en-US" altLang="zh-CN" sz="3200" dirty="0">
                <a:latin typeface="黑体" pitchFamily="49" charset="-122"/>
                <a:ea typeface="黑体" pitchFamily="49" charset="-122"/>
              </a:rPr>
              <a:t>       </a:t>
            </a:r>
            <a:r>
              <a:rPr lang="zh-CN" altLang="en-US" sz="3200" dirty="0">
                <a:latin typeface="黑体" pitchFamily="49" charset="-122"/>
                <a:ea typeface="黑体" pitchFamily="49" charset="-122"/>
              </a:rPr>
              <a:t>端口定义；</a:t>
            </a:r>
          </a:p>
          <a:p>
            <a:pPr>
              <a:buFontTx/>
              <a:buNone/>
            </a:pPr>
            <a:r>
              <a:rPr lang="en-US" altLang="zh-CN" sz="3200" dirty="0">
                <a:latin typeface="黑体" pitchFamily="49" charset="-122"/>
                <a:ea typeface="黑体" pitchFamily="49" charset="-122"/>
              </a:rPr>
              <a:t>       </a:t>
            </a:r>
            <a:r>
              <a:rPr lang="zh-CN" altLang="en-US" sz="3200" dirty="0">
                <a:latin typeface="黑体" pitchFamily="49" charset="-122"/>
                <a:ea typeface="黑体" pitchFamily="49" charset="-122"/>
              </a:rPr>
              <a:t>中间变量定义；</a:t>
            </a:r>
          </a:p>
          <a:p>
            <a:pPr>
              <a:buFontTx/>
              <a:buNone/>
            </a:pPr>
            <a:r>
              <a:rPr lang="en-US" altLang="zh-CN" sz="3200" dirty="0">
                <a:latin typeface="黑体" pitchFamily="49" charset="-122"/>
                <a:ea typeface="黑体" pitchFamily="49" charset="-122"/>
              </a:rPr>
              <a:t>       </a:t>
            </a:r>
            <a:r>
              <a:rPr lang="zh-CN" altLang="en-US" sz="3200" dirty="0">
                <a:latin typeface="黑体" pitchFamily="49" charset="-122"/>
                <a:ea typeface="黑体" pitchFamily="49" charset="-122"/>
              </a:rPr>
              <a:t>程序主体；</a:t>
            </a:r>
          </a:p>
          <a:p>
            <a:pPr>
              <a:buFontTx/>
              <a:buNone/>
            </a:pPr>
            <a:r>
              <a:rPr lang="en-US" altLang="zh-CN" sz="3200" dirty="0" err="1">
                <a:solidFill>
                  <a:srgbClr val="FFFF00"/>
                </a:solidFill>
                <a:latin typeface="黑体" pitchFamily="49" charset="-122"/>
                <a:ea typeface="黑体" pitchFamily="49" charset="-122"/>
              </a:rPr>
              <a:t>endmodule</a:t>
            </a:r>
            <a:endParaRPr lang="en-US" altLang="zh-CN" sz="3200" dirty="0">
              <a:solidFill>
                <a:srgbClr val="FFFF00"/>
              </a:solidFill>
              <a:latin typeface="黑体" pitchFamily="49" charset="-122"/>
              <a:ea typeface="黑体" pitchFamily="49" charset="-122"/>
            </a:endParaRPr>
          </a:p>
        </p:txBody>
      </p:sp>
      <p:sp>
        <p:nvSpPr>
          <p:cNvPr id="6" name="灯片编号占位符 5"/>
          <p:cNvSpPr>
            <a:spLocks noGrp="1"/>
          </p:cNvSpPr>
          <p:nvPr>
            <p:ph type="sldNum" sz="quarter" idx="12"/>
          </p:nvPr>
        </p:nvSpPr>
        <p:spPr/>
        <p:txBody>
          <a:bodyPr/>
          <a:lstStyle/>
          <a:p>
            <a:pPr>
              <a:defRPr/>
            </a:pPr>
            <a:fld id="{C097489F-4C31-4370-B64B-6FDA95532023}" type="slidenum">
              <a:rPr lang="zh-CN" altLang="en-US" smtClean="0"/>
              <a:pPr>
                <a:defRPr/>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8"/>
                                        </p:tgtEl>
                                        <p:attrNameLst>
                                          <p:attrName>style.visibility</p:attrName>
                                        </p:attrNameLst>
                                      </p:cBhvr>
                                      <p:to>
                                        <p:strVal val="visible"/>
                                      </p:to>
                                    </p:set>
                                    <p:anim calcmode="lin" valueType="num">
                                      <p:cBhvr additive="base">
                                        <p:cTn id="7" dur="500" fill="hold"/>
                                        <p:tgtEl>
                                          <p:spTgt spid="21508"/>
                                        </p:tgtEl>
                                        <p:attrNameLst>
                                          <p:attrName>ppt_x</p:attrName>
                                        </p:attrNameLst>
                                      </p:cBhvr>
                                      <p:tavLst>
                                        <p:tav tm="0">
                                          <p:val>
                                            <p:strVal val="0-#ppt_w/2"/>
                                          </p:val>
                                        </p:tav>
                                        <p:tav tm="100000">
                                          <p:val>
                                            <p:strVal val="#ppt_x"/>
                                          </p:val>
                                        </p:tav>
                                      </p:tavLst>
                                    </p:anim>
                                    <p:anim calcmode="lin" valueType="num">
                                      <p:cBhvr additive="base">
                                        <p:cTn id="8" dur="500" fill="hold"/>
                                        <p:tgtEl>
                                          <p:spTgt spid="2150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21509"/>
                                        </p:tgtEl>
                                        <p:attrNameLst>
                                          <p:attrName>style.visibility</p:attrName>
                                        </p:attrNameLst>
                                      </p:cBhvr>
                                      <p:to>
                                        <p:strVal val="visible"/>
                                      </p:to>
                                    </p:set>
                                    <p:animEffect transition="in" filter="box(in)">
                                      <p:cBhvr>
                                        <p:cTn id="13" dur="500"/>
                                        <p:tgtEl>
                                          <p:spTgt spid="21509"/>
                                        </p:tgtEl>
                                      </p:cBhvr>
                                    </p:animEffect>
                                  </p:childTnLst>
                                  <p:subTnLst>
                                    <p:audio>
                                      <p:cMediaNode>
                                        <p:cTn display="0" masterRel="sameClick">
                                          <p:stCondLst>
                                            <p:cond evt="begin" delay="0">
                                              <p:tn val="11"/>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autoUpdateAnimBg="0"/>
      <p:bldP spid="21509"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3"/>
          <p:cNvSpPr>
            <a:spLocks noChangeArrowheads="1"/>
          </p:cNvSpPr>
          <p:nvPr/>
        </p:nvSpPr>
        <p:spPr bwMode="auto">
          <a:xfrm>
            <a:off x="269875" y="71438"/>
            <a:ext cx="5289550" cy="646112"/>
          </a:xfrm>
          <a:prstGeom prst="rect">
            <a:avLst/>
          </a:prstGeom>
          <a:noFill/>
          <a:ln w="9525">
            <a:noFill/>
            <a:miter lim="800000"/>
            <a:headEnd/>
            <a:tailEnd/>
          </a:ln>
        </p:spPr>
        <p:txBody>
          <a:bodyPr wrap="none">
            <a:spAutoFit/>
          </a:bodyPr>
          <a:lstStyle/>
          <a:p>
            <a:pPr>
              <a:buFontTx/>
              <a:buNone/>
            </a:pPr>
            <a:r>
              <a:rPr lang="en-US" altLang="zh-CN" b="1">
                <a:latin typeface="黑体" pitchFamily="49" charset="-122"/>
                <a:ea typeface="黑体" pitchFamily="49" charset="-122"/>
              </a:rPr>
              <a:t>2</a:t>
            </a:r>
            <a:r>
              <a:rPr lang="zh-CN" altLang="en-US" b="1">
                <a:latin typeface="黑体" pitchFamily="49" charset="-122"/>
                <a:ea typeface="黑体" pitchFamily="49" charset="-122"/>
              </a:rPr>
              <a:t>、</a:t>
            </a:r>
            <a:r>
              <a:rPr lang="en-US" altLang="zh-CN" b="1">
                <a:latin typeface="黑体" pitchFamily="49" charset="-122"/>
                <a:ea typeface="黑体" pitchFamily="49" charset="-122"/>
              </a:rPr>
              <a:t>Verilog-HDL</a:t>
            </a:r>
            <a:r>
              <a:rPr lang="zh-CN" altLang="en-US" b="1">
                <a:latin typeface="黑体" pitchFamily="49" charset="-122"/>
                <a:ea typeface="黑体" pitchFamily="49" charset="-122"/>
              </a:rPr>
              <a:t>语法基础</a:t>
            </a:r>
          </a:p>
        </p:txBody>
      </p:sp>
      <p:sp>
        <p:nvSpPr>
          <p:cNvPr id="22531" name="Rectangle 4"/>
          <p:cNvSpPr>
            <a:spLocks noChangeArrowheads="1"/>
          </p:cNvSpPr>
          <p:nvPr/>
        </p:nvSpPr>
        <p:spPr bwMode="auto">
          <a:xfrm>
            <a:off x="-41275" y="763588"/>
            <a:ext cx="9828213" cy="584200"/>
          </a:xfrm>
          <a:prstGeom prst="rect">
            <a:avLst/>
          </a:prstGeom>
          <a:noFill/>
          <a:ln w="9525">
            <a:noFill/>
            <a:miter lim="800000"/>
            <a:headEnd/>
            <a:tailEnd/>
          </a:ln>
        </p:spPr>
        <p:txBody>
          <a:bodyPr wrap="none">
            <a:spAutoFit/>
          </a:bodyPr>
          <a:lstStyle/>
          <a:p>
            <a:pPr>
              <a:buFontTx/>
              <a:buNone/>
            </a:pPr>
            <a:r>
              <a:rPr lang="en-US" altLang="zh-CN" sz="3200" dirty="0">
                <a:latin typeface="黑体" pitchFamily="49" charset="-122"/>
                <a:ea typeface="黑体" pitchFamily="49" charset="-122"/>
              </a:rPr>
              <a:t>(1)</a:t>
            </a:r>
            <a:r>
              <a:rPr lang="zh-CN" altLang="en-US" sz="3200" dirty="0">
                <a:solidFill>
                  <a:srgbClr val="FFFF00"/>
                </a:solidFill>
                <a:latin typeface="黑体" pitchFamily="49" charset="-122"/>
                <a:ea typeface="黑体" pitchFamily="49" charset="-122"/>
              </a:rPr>
              <a:t>注释</a:t>
            </a:r>
            <a:r>
              <a:rPr lang="zh-CN" altLang="en-US" sz="3200" dirty="0">
                <a:latin typeface="黑体" pitchFamily="49" charset="-122"/>
                <a:ea typeface="黑体" pitchFamily="49" charset="-122"/>
              </a:rPr>
              <a:t>要用</a:t>
            </a:r>
            <a:r>
              <a:rPr lang="zh-CN" altLang="en-US" sz="3200" dirty="0">
                <a:solidFill>
                  <a:srgbClr val="FFFF00"/>
                </a:solidFill>
                <a:latin typeface="黑体" pitchFamily="49" charset="-122"/>
                <a:ea typeface="黑体" pitchFamily="49" charset="-122"/>
              </a:rPr>
              <a:t>“</a:t>
            </a:r>
            <a:r>
              <a:rPr lang="en-US" altLang="zh-CN" sz="3200" dirty="0">
                <a:solidFill>
                  <a:srgbClr val="FFFF00"/>
                </a:solidFill>
                <a:latin typeface="黑体" pitchFamily="49" charset="-122"/>
                <a:ea typeface="黑体" pitchFamily="49" charset="-122"/>
              </a:rPr>
              <a:t>/*”</a:t>
            </a:r>
            <a:r>
              <a:rPr lang="zh-CN" altLang="en-US" sz="3200" dirty="0">
                <a:solidFill>
                  <a:srgbClr val="FFFF00"/>
                </a:solidFill>
                <a:latin typeface="黑体" pitchFamily="49" charset="-122"/>
                <a:ea typeface="黑体" pitchFamily="49" charset="-122"/>
              </a:rPr>
              <a:t>与“*</a:t>
            </a:r>
            <a:r>
              <a:rPr lang="en-US" altLang="zh-CN" sz="3200" dirty="0">
                <a:solidFill>
                  <a:srgbClr val="FFFF00"/>
                </a:solidFill>
                <a:latin typeface="黑体" pitchFamily="49" charset="-122"/>
                <a:ea typeface="黑体" pitchFamily="49" charset="-122"/>
              </a:rPr>
              <a:t>/”</a:t>
            </a:r>
            <a:r>
              <a:rPr lang="zh-CN" altLang="en-US" sz="3200" dirty="0">
                <a:latin typeface="黑体" pitchFamily="49" charset="-122"/>
                <a:ea typeface="黑体" pitchFamily="49" charset="-122"/>
              </a:rPr>
              <a:t>，或在注释前用</a:t>
            </a:r>
            <a:r>
              <a:rPr lang="zh-CN" altLang="en-US" sz="3200" dirty="0">
                <a:solidFill>
                  <a:srgbClr val="FFFF00"/>
                </a:solidFill>
                <a:latin typeface="黑体" pitchFamily="49" charset="-122"/>
                <a:ea typeface="黑体" pitchFamily="49" charset="-122"/>
              </a:rPr>
              <a:t>“</a:t>
            </a:r>
            <a:r>
              <a:rPr lang="en-US" altLang="zh-CN" sz="3200" dirty="0">
                <a:solidFill>
                  <a:srgbClr val="FFFF00"/>
                </a:solidFill>
                <a:latin typeface="黑体" pitchFamily="49" charset="-122"/>
                <a:ea typeface="黑体" pitchFamily="49" charset="-122"/>
              </a:rPr>
              <a:t>//”</a:t>
            </a:r>
            <a:r>
              <a:rPr lang="zh-CN" altLang="en-US" sz="3200" dirty="0">
                <a:latin typeface="黑体" pitchFamily="49" charset="-122"/>
                <a:ea typeface="黑体" pitchFamily="49" charset="-122"/>
              </a:rPr>
              <a:t>。</a:t>
            </a:r>
          </a:p>
        </p:txBody>
      </p:sp>
      <p:sp>
        <p:nvSpPr>
          <p:cNvPr id="22532" name="Rectangle 5"/>
          <p:cNvSpPr>
            <a:spLocks noChangeArrowheads="1"/>
          </p:cNvSpPr>
          <p:nvPr/>
        </p:nvSpPr>
        <p:spPr bwMode="auto">
          <a:xfrm>
            <a:off x="-47625" y="1352550"/>
            <a:ext cx="8713788" cy="1570038"/>
          </a:xfrm>
          <a:prstGeom prst="rect">
            <a:avLst/>
          </a:prstGeom>
          <a:noFill/>
          <a:ln w="9525">
            <a:noFill/>
            <a:miter lim="800000"/>
            <a:headEnd/>
            <a:tailEnd/>
          </a:ln>
        </p:spPr>
        <p:txBody>
          <a:bodyPr>
            <a:spAutoFit/>
          </a:bodyPr>
          <a:lstStyle/>
          <a:p>
            <a:pPr>
              <a:buFontTx/>
              <a:buNone/>
            </a:pPr>
            <a:r>
              <a:rPr lang="en-US" altLang="zh-CN" sz="3200">
                <a:latin typeface="黑体" pitchFamily="49" charset="-122"/>
                <a:ea typeface="黑体" pitchFamily="49" charset="-122"/>
              </a:rPr>
              <a:t>(2)</a:t>
            </a:r>
            <a:r>
              <a:rPr lang="zh-CN" altLang="en-US" sz="3200">
                <a:latin typeface="黑体" pitchFamily="49" charset="-122"/>
                <a:ea typeface="黑体" pitchFamily="49" charset="-122"/>
              </a:rPr>
              <a:t>标识符（如实例中的模块名）可用英文及下划线，标识符的开始不可用数字，大小写文字有区别。</a:t>
            </a:r>
          </a:p>
        </p:txBody>
      </p:sp>
      <p:sp>
        <p:nvSpPr>
          <p:cNvPr id="22533" name="Rectangle 6"/>
          <p:cNvSpPr>
            <a:spLocks noChangeArrowheads="1"/>
          </p:cNvSpPr>
          <p:nvPr/>
        </p:nvSpPr>
        <p:spPr bwMode="auto">
          <a:xfrm>
            <a:off x="-47625" y="2714625"/>
            <a:ext cx="7964488" cy="584200"/>
          </a:xfrm>
          <a:prstGeom prst="rect">
            <a:avLst/>
          </a:prstGeom>
          <a:noFill/>
          <a:ln w="9525">
            <a:noFill/>
            <a:miter lim="800000"/>
            <a:headEnd/>
            <a:tailEnd/>
          </a:ln>
        </p:spPr>
        <p:txBody>
          <a:bodyPr>
            <a:spAutoFit/>
          </a:bodyPr>
          <a:lstStyle/>
          <a:p>
            <a:pPr>
              <a:buFontTx/>
              <a:buNone/>
            </a:pPr>
            <a:r>
              <a:rPr lang="en-US" altLang="zh-CN" sz="3200">
                <a:latin typeface="黑体" pitchFamily="49" charset="-122"/>
                <a:ea typeface="黑体" pitchFamily="49" charset="-122"/>
              </a:rPr>
              <a:t>(3)module</a:t>
            </a:r>
            <a:r>
              <a:rPr lang="zh-CN" altLang="en-US" sz="3200">
                <a:latin typeface="黑体" pitchFamily="49" charset="-122"/>
                <a:ea typeface="黑体" pitchFamily="49" charset="-122"/>
              </a:rPr>
              <a:t>与</a:t>
            </a:r>
            <a:r>
              <a:rPr lang="en-US" altLang="zh-CN" sz="3200">
                <a:latin typeface="黑体" pitchFamily="49" charset="-122"/>
                <a:ea typeface="黑体" pitchFamily="49" charset="-122"/>
              </a:rPr>
              <a:t>endmodule</a:t>
            </a:r>
            <a:r>
              <a:rPr lang="zh-CN" altLang="en-US" sz="3200">
                <a:latin typeface="黑体" pitchFamily="49" charset="-122"/>
                <a:ea typeface="黑体" pitchFamily="49" charset="-122"/>
              </a:rPr>
              <a:t>相呼应，成对出现。</a:t>
            </a:r>
          </a:p>
        </p:txBody>
      </p:sp>
      <p:sp>
        <p:nvSpPr>
          <p:cNvPr id="22534" name="Rectangle 7"/>
          <p:cNvSpPr>
            <a:spLocks noChangeArrowheads="1"/>
          </p:cNvSpPr>
          <p:nvPr/>
        </p:nvSpPr>
        <p:spPr bwMode="auto">
          <a:xfrm>
            <a:off x="-38100" y="3214688"/>
            <a:ext cx="6311900" cy="584200"/>
          </a:xfrm>
          <a:prstGeom prst="rect">
            <a:avLst/>
          </a:prstGeom>
          <a:noFill/>
          <a:ln w="9525">
            <a:noFill/>
            <a:miter lim="800000"/>
            <a:headEnd/>
            <a:tailEnd/>
          </a:ln>
        </p:spPr>
        <p:txBody>
          <a:bodyPr>
            <a:spAutoFit/>
          </a:bodyPr>
          <a:lstStyle/>
          <a:p>
            <a:pPr>
              <a:buFontTx/>
              <a:buNone/>
            </a:pPr>
            <a:r>
              <a:rPr lang="en-US" altLang="zh-CN" sz="3200" dirty="0">
                <a:latin typeface="黑体" pitchFamily="49" charset="-122"/>
                <a:ea typeface="黑体" pitchFamily="49" charset="-122"/>
              </a:rPr>
              <a:t>(4)</a:t>
            </a:r>
            <a:r>
              <a:rPr lang="en-US" altLang="zh-CN" sz="3200" dirty="0">
                <a:solidFill>
                  <a:srgbClr val="FFFF00"/>
                </a:solidFill>
                <a:latin typeface="黑体" pitchFamily="49" charset="-122"/>
                <a:ea typeface="黑体" pitchFamily="49" charset="-122"/>
              </a:rPr>
              <a:t>input</a:t>
            </a:r>
            <a:r>
              <a:rPr lang="zh-CN" altLang="en-US" sz="3200" dirty="0">
                <a:latin typeface="黑体" pitchFamily="49" charset="-122"/>
                <a:ea typeface="黑体" pitchFamily="49" charset="-122"/>
              </a:rPr>
              <a:t>定义</a:t>
            </a:r>
            <a:r>
              <a:rPr lang="zh-CN" altLang="en-US" sz="3200" dirty="0">
                <a:solidFill>
                  <a:srgbClr val="FFFF00"/>
                </a:solidFill>
                <a:latin typeface="黑体" pitchFamily="49" charset="-122"/>
                <a:ea typeface="黑体" pitchFamily="49" charset="-122"/>
              </a:rPr>
              <a:t>输入</a:t>
            </a:r>
            <a:r>
              <a:rPr lang="zh-CN" altLang="en-US" sz="3200" dirty="0">
                <a:latin typeface="黑体" pitchFamily="49" charset="-122"/>
                <a:ea typeface="黑体" pitchFamily="49" charset="-122"/>
              </a:rPr>
              <a:t>信号变量。</a:t>
            </a:r>
          </a:p>
        </p:txBody>
      </p:sp>
      <p:sp>
        <p:nvSpPr>
          <p:cNvPr id="22535" name="Rectangle 8"/>
          <p:cNvSpPr>
            <a:spLocks noChangeArrowheads="1"/>
          </p:cNvSpPr>
          <p:nvPr/>
        </p:nvSpPr>
        <p:spPr bwMode="auto">
          <a:xfrm>
            <a:off x="-47625" y="3702050"/>
            <a:ext cx="5724525" cy="584200"/>
          </a:xfrm>
          <a:prstGeom prst="rect">
            <a:avLst/>
          </a:prstGeom>
          <a:noFill/>
          <a:ln w="9525">
            <a:noFill/>
            <a:miter lim="800000"/>
            <a:headEnd/>
            <a:tailEnd/>
          </a:ln>
        </p:spPr>
        <p:txBody>
          <a:bodyPr wrap="none">
            <a:spAutoFit/>
          </a:bodyPr>
          <a:lstStyle/>
          <a:p>
            <a:pPr>
              <a:buFontTx/>
              <a:buNone/>
            </a:pPr>
            <a:r>
              <a:rPr lang="en-US" altLang="zh-CN" sz="3200" dirty="0">
                <a:latin typeface="黑体" pitchFamily="49" charset="-122"/>
                <a:ea typeface="黑体" pitchFamily="49" charset="-122"/>
              </a:rPr>
              <a:t>(5)</a:t>
            </a:r>
            <a:r>
              <a:rPr lang="en-US" altLang="zh-CN" sz="3200" dirty="0">
                <a:solidFill>
                  <a:srgbClr val="FFFF00"/>
                </a:solidFill>
                <a:latin typeface="黑体" pitchFamily="49" charset="-122"/>
                <a:ea typeface="黑体" pitchFamily="49" charset="-122"/>
              </a:rPr>
              <a:t>output</a:t>
            </a:r>
            <a:r>
              <a:rPr lang="zh-CN" altLang="en-US" sz="3200" dirty="0">
                <a:latin typeface="黑体" pitchFamily="49" charset="-122"/>
                <a:ea typeface="黑体" pitchFamily="49" charset="-122"/>
              </a:rPr>
              <a:t>定义</a:t>
            </a:r>
            <a:r>
              <a:rPr lang="zh-CN" altLang="en-US" sz="3200" dirty="0">
                <a:solidFill>
                  <a:srgbClr val="FFFF00"/>
                </a:solidFill>
                <a:latin typeface="黑体" pitchFamily="49" charset="-122"/>
                <a:ea typeface="黑体" pitchFamily="49" charset="-122"/>
              </a:rPr>
              <a:t>输出</a:t>
            </a:r>
            <a:r>
              <a:rPr lang="zh-CN" altLang="en-US" sz="3200" dirty="0">
                <a:latin typeface="黑体" pitchFamily="49" charset="-122"/>
                <a:ea typeface="黑体" pitchFamily="49" charset="-122"/>
              </a:rPr>
              <a:t>信号变量。</a:t>
            </a:r>
          </a:p>
        </p:txBody>
      </p:sp>
      <p:sp>
        <p:nvSpPr>
          <p:cNvPr id="22536" name="Rectangle 9"/>
          <p:cNvSpPr>
            <a:spLocks noChangeArrowheads="1"/>
          </p:cNvSpPr>
          <p:nvPr/>
        </p:nvSpPr>
        <p:spPr bwMode="auto">
          <a:xfrm>
            <a:off x="-47625" y="4214813"/>
            <a:ext cx="8713788" cy="1570037"/>
          </a:xfrm>
          <a:prstGeom prst="rect">
            <a:avLst/>
          </a:prstGeom>
          <a:noFill/>
          <a:ln w="9525">
            <a:noFill/>
            <a:miter lim="800000"/>
            <a:headEnd/>
            <a:tailEnd/>
          </a:ln>
        </p:spPr>
        <p:txBody>
          <a:bodyPr>
            <a:spAutoFit/>
          </a:bodyPr>
          <a:lstStyle/>
          <a:p>
            <a:pPr>
              <a:buFontTx/>
              <a:buNone/>
            </a:pPr>
            <a:r>
              <a:rPr lang="en-US" altLang="zh-CN" sz="3200" dirty="0">
                <a:latin typeface="黑体" pitchFamily="49" charset="-122"/>
                <a:ea typeface="黑体" pitchFamily="49" charset="-122"/>
              </a:rPr>
              <a:t>(6)</a:t>
            </a:r>
            <a:r>
              <a:rPr lang="zh-CN" altLang="en-US" sz="3200" dirty="0">
                <a:latin typeface="黑体" pitchFamily="49" charset="-122"/>
                <a:ea typeface="黑体" pitchFamily="49" charset="-122"/>
              </a:rPr>
              <a:t>在</a:t>
            </a:r>
            <a:r>
              <a:rPr lang="zh-CN" altLang="en-US" sz="3200" dirty="0">
                <a:solidFill>
                  <a:srgbClr val="FFFF00"/>
                </a:solidFill>
                <a:latin typeface="黑体" pitchFamily="49" charset="-122"/>
                <a:ea typeface="黑体" pitchFamily="49" charset="-122"/>
              </a:rPr>
              <a:t>门级描述</a:t>
            </a:r>
            <a:r>
              <a:rPr lang="zh-CN" altLang="en-US" sz="3200" dirty="0">
                <a:latin typeface="黑体" pitchFamily="49" charset="-122"/>
                <a:ea typeface="黑体" pitchFamily="49" charset="-122"/>
              </a:rPr>
              <a:t>中，调用</a:t>
            </a:r>
            <a:r>
              <a:rPr lang="en-US" altLang="zh-CN" sz="3200" dirty="0" err="1">
                <a:latin typeface="黑体" pitchFamily="49" charset="-122"/>
                <a:ea typeface="黑体" pitchFamily="49" charset="-122"/>
              </a:rPr>
              <a:t>Verilog</a:t>
            </a:r>
            <a:r>
              <a:rPr lang="en-US" altLang="zh-CN" sz="3200" dirty="0">
                <a:latin typeface="黑体" pitchFamily="49" charset="-122"/>
                <a:ea typeface="黑体" pitchFamily="49" charset="-122"/>
              </a:rPr>
              <a:t>-HDL</a:t>
            </a:r>
            <a:r>
              <a:rPr lang="zh-CN" altLang="en-US" sz="3200" dirty="0">
                <a:latin typeface="黑体" pitchFamily="49" charset="-122"/>
                <a:ea typeface="黑体" pitchFamily="49" charset="-122"/>
              </a:rPr>
              <a:t>具有的内置</a:t>
            </a:r>
            <a:r>
              <a:rPr lang="zh-CN" altLang="en-US" sz="3200" dirty="0">
                <a:solidFill>
                  <a:srgbClr val="FFFF00"/>
                </a:solidFill>
                <a:latin typeface="黑体" pitchFamily="49" charset="-122"/>
                <a:ea typeface="黑体" pitchFamily="49" charset="-122"/>
              </a:rPr>
              <a:t>门</a:t>
            </a:r>
            <a:r>
              <a:rPr lang="zh-CN" altLang="en-US" sz="3200" dirty="0">
                <a:latin typeface="黑体" pitchFamily="49" charset="-122"/>
                <a:ea typeface="黑体" pitchFamily="49" charset="-122"/>
              </a:rPr>
              <a:t>实例语句，描述顺序为“（</a:t>
            </a:r>
            <a:r>
              <a:rPr lang="zh-CN" altLang="en-US" sz="3200" dirty="0">
                <a:solidFill>
                  <a:srgbClr val="FFFF00"/>
                </a:solidFill>
                <a:latin typeface="黑体" pitchFamily="49" charset="-122"/>
                <a:ea typeface="黑体" pitchFamily="49" charset="-122"/>
              </a:rPr>
              <a:t>输出</a:t>
            </a:r>
            <a:r>
              <a:rPr lang="zh-CN" altLang="en-US" sz="3200" dirty="0">
                <a:latin typeface="黑体" pitchFamily="49" charset="-122"/>
                <a:ea typeface="黑体" pitchFamily="49" charset="-122"/>
              </a:rPr>
              <a:t>，</a:t>
            </a:r>
            <a:r>
              <a:rPr lang="zh-CN" altLang="en-US" sz="3200" dirty="0">
                <a:solidFill>
                  <a:srgbClr val="FFFF00"/>
                </a:solidFill>
                <a:latin typeface="黑体" pitchFamily="49" charset="-122"/>
                <a:ea typeface="黑体" pitchFamily="49" charset="-122"/>
              </a:rPr>
              <a:t>输入</a:t>
            </a:r>
            <a:r>
              <a:rPr lang="en-US" altLang="zh-CN" sz="3200" dirty="0">
                <a:latin typeface="黑体" pitchFamily="49" charset="-122"/>
                <a:ea typeface="黑体" pitchFamily="49" charset="-122"/>
              </a:rPr>
              <a:t>1</a:t>
            </a:r>
            <a:r>
              <a:rPr lang="zh-CN" altLang="en-US" sz="3200" dirty="0">
                <a:latin typeface="黑体" pitchFamily="49" charset="-122"/>
                <a:ea typeface="黑体" pitchFamily="49" charset="-122"/>
              </a:rPr>
              <a:t>，输入</a:t>
            </a:r>
            <a:r>
              <a:rPr lang="en-US" altLang="zh-CN" sz="3200" dirty="0">
                <a:latin typeface="黑体" pitchFamily="49" charset="-122"/>
                <a:ea typeface="黑体" pitchFamily="49" charset="-122"/>
              </a:rPr>
              <a:t>2········</a:t>
            </a:r>
            <a:r>
              <a:rPr lang="zh-CN" altLang="en-US" sz="3200" dirty="0">
                <a:latin typeface="黑体" pitchFamily="49" charset="-122"/>
                <a:ea typeface="黑体" pitchFamily="49" charset="-122"/>
              </a:rPr>
              <a:t>）；”的形式。</a:t>
            </a:r>
          </a:p>
        </p:txBody>
      </p:sp>
      <p:sp>
        <p:nvSpPr>
          <p:cNvPr id="22537" name="Rectangle 2"/>
          <p:cNvSpPr>
            <a:spLocks noChangeArrowheads="1"/>
          </p:cNvSpPr>
          <p:nvPr/>
        </p:nvSpPr>
        <p:spPr bwMode="auto">
          <a:xfrm>
            <a:off x="-47625" y="5715000"/>
            <a:ext cx="8642350" cy="1077913"/>
          </a:xfrm>
          <a:prstGeom prst="rect">
            <a:avLst/>
          </a:prstGeom>
          <a:noFill/>
          <a:ln w="9525">
            <a:noFill/>
            <a:miter lim="800000"/>
            <a:headEnd/>
            <a:tailEnd/>
          </a:ln>
        </p:spPr>
        <p:txBody>
          <a:bodyPr>
            <a:spAutoFit/>
          </a:bodyPr>
          <a:lstStyle/>
          <a:p>
            <a:pPr>
              <a:buFontTx/>
              <a:buNone/>
            </a:pPr>
            <a:r>
              <a:rPr lang="en-US" altLang="zh-CN" sz="3200" dirty="0">
                <a:latin typeface="黑体" pitchFamily="49" charset="-122"/>
                <a:ea typeface="黑体" pitchFamily="49" charset="-122"/>
              </a:rPr>
              <a:t>(7)</a:t>
            </a:r>
            <a:r>
              <a:rPr lang="zh-CN" altLang="en-US" sz="3200" dirty="0">
                <a:latin typeface="黑体" pitchFamily="49" charset="-122"/>
                <a:ea typeface="黑体" pitchFamily="49" charset="-122"/>
              </a:rPr>
              <a:t>在</a:t>
            </a:r>
            <a:r>
              <a:rPr lang="zh-CN" altLang="en-US" sz="3200" dirty="0">
                <a:solidFill>
                  <a:srgbClr val="FFFF00"/>
                </a:solidFill>
                <a:latin typeface="黑体" pitchFamily="49" charset="-122"/>
                <a:ea typeface="黑体" pitchFamily="49" charset="-122"/>
              </a:rPr>
              <a:t>数据流描述</a:t>
            </a:r>
            <a:r>
              <a:rPr lang="zh-CN" altLang="en-US" sz="3200" dirty="0">
                <a:latin typeface="黑体" pitchFamily="49" charset="-122"/>
                <a:ea typeface="黑体" pitchFamily="49" charset="-122"/>
              </a:rPr>
              <a:t>方式中，以保留字</a:t>
            </a:r>
            <a:r>
              <a:rPr lang="en-US" altLang="zh-CN" sz="3200" dirty="0">
                <a:solidFill>
                  <a:srgbClr val="FFFF00"/>
                </a:solidFill>
                <a:latin typeface="黑体" pitchFamily="49" charset="-122"/>
                <a:ea typeface="黑体" pitchFamily="49" charset="-122"/>
              </a:rPr>
              <a:t>assign</a:t>
            </a:r>
            <a:r>
              <a:rPr lang="zh-CN" altLang="en-US" sz="3200" dirty="0">
                <a:latin typeface="黑体" pitchFamily="49" charset="-122"/>
                <a:ea typeface="黑体" pitchFamily="49" charset="-122"/>
              </a:rPr>
              <a:t>和</a:t>
            </a:r>
            <a:r>
              <a:rPr lang="zh-CN" altLang="en-US" sz="3200" dirty="0">
                <a:solidFill>
                  <a:srgbClr val="FFFF00"/>
                </a:solidFill>
                <a:latin typeface="黑体" pitchFamily="49" charset="-122"/>
                <a:ea typeface="黑体" pitchFamily="49" charset="-122"/>
              </a:rPr>
              <a:t>位运算</a:t>
            </a:r>
            <a:r>
              <a:rPr lang="zh-CN" altLang="en-US" sz="3200" dirty="0">
                <a:latin typeface="黑体" pitchFamily="49" charset="-122"/>
                <a:ea typeface="黑体" pitchFamily="49" charset="-122"/>
              </a:rPr>
              <a:t>符来描述逻辑表达式。</a:t>
            </a:r>
          </a:p>
        </p:txBody>
      </p:sp>
      <p:sp>
        <p:nvSpPr>
          <p:cNvPr id="10" name="灯片编号占位符 9"/>
          <p:cNvSpPr>
            <a:spLocks noGrp="1"/>
          </p:cNvSpPr>
          <p:nvPr>
            <p:ph type="sldNum" sz="quarter" idx="12"/>
          </p:nvPr>
        </p:nvSpPr>
        <p:spPr/>
        <p:txBody>
          <a:bodyPr/>
          <a:lstStyle/>
          <a:p>
            <a:pPr>
              <a:defRPr/>
            </a:pPr>
            <a:fld id="{C097489F-4C31-4370-B64B-6FDA95532023}" type="slidenum">
              <a:rPr lang="zh-CN" altLang="en-US" smtClean="0"/>
              <a:pPr>
                <a:defRPr/>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additive="base">
                                        <p:cTn id="7" dur="500" fill="hold"/>
                                        <p:tgtEl>
                                          <p:spTgt spid="22530"/>
                                        </p:tgtEl>
                                        <p:attrNameLst>
                                          <p:attrName>ppt_x</p:attrName>
                                        </p:attrNameLst>
                                      </p:cBhvr>
                                      <p:tavLst>
                                        <p:tav tm="0">
                                          <p:val>
                                            <p:strVal val="0-#ppt_w/2"/>
                                          </p:val>
                                        </p:tav>
                                        <p:tav tm="100000">
                                          <p:val>
                                            <p:strVal val="#ppt_x"/>
                                          </p:val>
                                        </p:tav>
                                      </p:tavLst>
                                    </p:anim>
                                    <p:anim calcmode="lin" valueType="num">
                                      <p:cBhvr additive="base">
                                        <p:cTn id="8" dur="500" fill="hold"/>
                                        <p:tgtEl>
                                          <p:spTgt spid="2253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22531"/>
                                        </p:tgtEl>
                                        <p:attrNameLst>
                                          <p:attrName>style.visibility</p:attrName>
                                        </p:attrNameLst>
                                      </p:cBhvr>
                                      <p:to>
                                        <p:strVal val="visible"/>
                                      </p:to>
                                    </p:set>
                                    <p:animEffect transition="in" filter="strips(downLeft)">
                                      <p:cBhvr>
                                        <p:cTn id="13" dur="500"/>
                                        <p:tgtEl>
                                          <p:spTgt spid="2253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2532"/>
                                        </p:tgtEl>
                                        <p:attrNameLst>
                                          <p:attrName>style.visibility</p:attrName>
                                        </p:attrNameLst>
                                      </p:cBhvr>
                                      <p:to>
                                        <p:strVal val="visible"/>
                                      </p:to>
                                    </p:set>
                                    <p:animEffect transition="in" filter="strips(downLeft)">
                                      <p:cBhvr>
                                        <p:cTn id="18" dur="500"/>
                                        <p:tgtEl>
                                          <p:spTgt spid="2253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22533"/>
                                        </p:tgtEl>
                                        <p:attrNameLst>
                                          <p:attrName>style.visibility</p:attrName>
                                        </p:attrNameLst>
                                      </p:cBhvr>
                                      <p:to>
                                        <p:strVal val="visible"/>
                                      </p:to>
                                    </p:set>
                                    <p:animEffect transition="in" filter="strips(downLeft)">
                                      <p:cBhvr>
                                        <p:cTn id="23" dur="500"/>
                                        <p:tgtEl>
                                          <p:spTgt spid="2253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8" presetClass="entr" presetSubtype="12" fill="hold" grpId="0" nodeType="clickEffect">
                                  <p:stCondLst>
                                    <p:cond delay="0"/>
                                  </p:stCondLst>
                                  <p:childTnLst>
                                    <p:set>
                                      <p:cBhvr>
                                        <p:cTn id="27" dur="1" fill="hold">
                                          <p:stCondLst>
                                            <p:cond delay="0"/>
                                          </p:stCondLst>
                                        </p:cTn>
                                        <p:tgtEl>
                                          <p:spTgt spid="22534"/>
                                        </p:tgtEl>
                                        <p:attrNameLst>
                                          <p:attrName>style.visibility</p:attrName>
                                        </p:attrNameLst>
                                      </p:cBhvr>
                                      <p:to>
                                        <p:strVal val="visible"/>
                                      </p:to>
                                    </p:set>
                                    <p:animEffect transition="in" filter="strips(downLeft)">
                                      <p:cBhvr>
                                        <p:cTn id="28" dur="500"/>
                                        <p:tgtEl>
                                          <p:spTgt spid="2253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ntr" presetSubtype="12" fill="hold" grpId="0" nodeType="clickEffect">
                                  <p:stCondLst>
                                    <p:cond delay="0"/>
                                  </p:stCondLst>
                                  <p:childTnLst>
                                    <p:set>
                                      <p:cBhvr>
                                        <p:cTn id="32" dur="1" fill="hold">
                                          <p:stCondLst>
                                            <p:cond delay="0"/>
                                          </p:stCondLst>
                                        </p:cTn>
                                        <p:tgtEl>
                                          <p:spTgt spid="22535"/>
                                        </p:tgtEl>
                                        <p:attrNameLst>
                                          <p:attrName>style.visibility</p:attrName>
                                        </p:attrNameLst>
                                      </p:cBhvr>
                                      <p:to>
                                        <p:strVal val="visible"/>
                                      </p:to>
                                    </p:set>
                                    <p:animEffect transition="in" filter="strips(downLeft)">
                                      <p:cBhvr>
                                        <p:cTn id="33" dur="500"/>
                                        <p:tgtEl>
                                          <p:spTgt spid="2253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8" presetClass="entr" presetSubtype="12" fill="hold" grpId="0" nodeType="clickEffect">
                                  <p:stCondLst>
                                    <p:cond delay="0"/>
                                  </p:stCondLst>
                                  <p:childTnLst>
                                    <p:set>
                                      <p:cBhvr>
                                        <p:cTn id="37" dur="1" fill="hold">
                                          <p:stCondLst>
                                            <p:cond delay="0"/>
                                          </p:stCondLst>
                                        </p:cTn>
                                        <p:tgtEl>
                                          <p:spTgt spid="22536"/>
                                        </p:tgtEl>
                                        <p:attrNameLst>
                                          <p:attrName>style.visibility</p:attrName>
                                        </p:attrNameLst>
                                      </p:cBhvr>
                                      <p:to>
                                        <p:strVal val="visible"/>
                                      </p:to>
                                    </p:set>
                                    <p:animEffect transition="in" filter="strips(downLeft)">
                                      <p:cBhvr>
                                        <p:cTn id="38" dur="500"/>
                                        <p:tgtEl>
                                          <p:spTgt spid="22536"/>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8" presetClass="entr" presetSubtype="12" fill="hold" grpId="0" nodeType="clickEffect">
                                  <p:stCondLst>
                                    <p:cond delay="0"/>
                                  </p:stCondLst>
                                  <p:childTnLst>
                                    <p:set>
                                      <p:cBhvr>
                                        <p:cTn id="42" dur="1" fill="hold">
                                          <p:stCondLst>
                                            <p:cond delay="0"/>
                                          </p:stCondLst>
                                        </p:cTn>
                                        <p:tgtEl>
                                          <p:spTgt spid="22537"/>
                                        </p:tgtEl>
                                        <p:attrNameLst>
                                          <p:attrName>style.visibility</p:attrName>
                                        </p:attrNameLst>
                                      </p:cBhvr>
                                      <p:to>
                                        <p:strVal val="visible"/>
                                      </p:to>
                                    </p:set>
                                    <p:animEffect transition="in" filter="strips(downLeft)">
                                      <p:cBhvr>
                                        <p:cTn id="43" dur="500"/>
                                        <p:tgtEl>
                                          <p:spTgt spid="22537"/>
                                        </p:tgtEl>
                                      </p:cBhvr>
                                    </p:animEffect>
                                  </p:childTnLst>
                                  <p:subTnLst>
                                    <p:audio>
                                      <p:cMediaNode>
                                        <p:cTn display="0" masterRel="sameClick">
                                          <p:stCondLst>
                                            <p:cond evt="begin" delay="0">
                                              <p:tn val="41"/>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531" grpId="0" autoUpdateAnimBg="0"/>
      <p:bldP spid="22532" grpId="0" autoUpdateAnimBg="0"/>
      <p:bldP spid="22533" grpId="0" autoUpdateAnimBg="0"/>
      <p:bldP spid="22534" grpId="0" autoUpdateAnimBg="0"/>
      <p:bldP spid="22535" grpId="0" autoUpdateAnimBg="0"/>
      <p:bldP spid="22536" grpId="0" autoUpdateAnimBg="0"/>
      <p:bldP spid="22537"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260350" y="84138"/>
            <a:ext cx="8597900" cy="584200"/>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(8)</a:t>
            </a:r>
            <a:r>
              <a:rPr lang="zh-CN" altLang="en-US" sz="3200">
                <a:latin typeface="黑体" pitchFamily="49" charset="-122"/>
                <a:ea typeface="黑体" pitchFamily="49" charset="-122"/>
              </a:rPr>
              <a:t>最后写入</a:t>
            </a:r>
            <a:r>
              <a:rPr lang="en-US" altLang="zh-CN" sz="3200">
                <a:latin typeface="黑体" pitchFamily="49" charset="-122"/>
                <a:ea typeface="黑体" pitchFamily="49" charset="-122"/>
              </a:rPr>
              <a:t>endmodule,</a:t>
            </a:r>
            <a:r>
              <a:rPr lang="zh-CN" altLang="en-US" sz="3200">
                <a:latin typeface="黑体" pitchFamily="49" charset="-122"/>
                <a:ea typeface="黑体" pitchFamily="49" charset="-122"/>
              </a:rPr>
              <a:t>注意行末没有</a:t>
            </a:r>
            <a:r>
              <a:rPr lang="zh-CN" altLang="en-US" sz="3200">
                <a:ea typeface="黑体" pitchFamily="49" charset="-122"/>
              </a:rPr>
              <a:t>“</a:t>
            </a:r>
            <a:r>
              <a:rPr lang="zh-CN" altLang="en-US" sz="3200">
                <a:latin typeface="黑体" pitchFamily="49" charset="-122"/>
                <a:ea typeface="黑体" pitchFamily="49" charset="-122"/>
              </a:rPr>
              <a:t>；</a:t>
            </a:r>
            <a:r>
              <a:rPr lang="zh-CN" altLang="en-US" sz="3200">
                <a:ea typeface="黑体" pitchFamily="49" charset="-122"/>
              </a:rPr>
              <a:t>”</a:t>
            </a:r>
            <a:r>
              <a:rPr lang="zh-CN" altLang="en-US" sz="3200">
                <a:latin typeface="黑体" pitchFamily="49" charset="-122"/>
                <a:ea typeface="黑体" pitchFamily="49" charset="-122"/>
              </a:rPr>
              <a:t>。</a:t>
            </a:r>
          </a:p>
        </p:txBody>
      </p:sp>
      <p:sp>
        <p:nvSpPr>
          <p:cNvPr id="23555" name="TextBox 9"/>
          <p:cNvSpPr txBox="1">
            <a:spLocks noChangeArrowheads="1"/>
          </p:cNvSpPr>
          <p:nvPr/>
        </p:nvSpPr>
        <p:spPr bwMode="auto">
          <a:xfrm>
            <a:off x="285750" y="661988"/>
            <a:ext cx="8858250" cy="6186309"/>
          </a:xfrm>
          <a:prstGeom prst="rect">
            <a:avLst/>
          </a:prstGeom>
          <a:noFill/>
          <a:ln w="9525">
            <a:noFill/>
            <a:miter lim="800000"/>
            <a:headEnd/>
            <a:tailEnd/>
          </a:ln>
        </p:spPr>
        <p:txBody>
          <a:bodyPr>
            <a:spAutoFit/>
          </a:bodyPr>
          <a:lstStyle/>
          <a:p>
            <a:pPr>
              <a:buFontTx/>
              <a:buNone/>
            </a:pPr>
            <a:r>
              <a:rPr lang="zh-CN" altLang="en-US" sz="3200" dirty="0">
                <a:latin typeface="黑体" pitchFamily="49" charset="-122"/>
                <a:ea typeface="黑体" pitchFamily="49" charset="-122"/>
              </a:rPr>
              <a:t>例如：</a:t>
            </a:r>
          </a:p>
          <a:p>
            <a:pPr>
              <a:buFontTx/>
              <a:buNone/>
            </a:pPr>
            <a:r>
              <a:rPr lang="en-US" altLang="zh-CN" sz="2800" dirty="0"/>
              <a:t>module  </a:t>
            </a:r>
            <a:r>
              <a:rPr lang="en-US" altLang="zh-CN" sz="2800" dirty="0" err="1"/>
              <a:t>examplemodule</a:t>
            </a:r>
            <a:r>
              <a:rPr lang="en-US" altLang="zh-CN" sz="2800" dirty="0"/>
              <a:t>(in1, in2, out1, out2);  </a:t>
            </a:r>
          </a:p>
          <a:p>
            <a:pPr>
              <a:buFontTx/>
              <a:buNone/>
            </a:pPr>
            <a:r>
              <a:rPr lang="en-US" altLang="zh-CN" sz="2800" dirty="0"/>
              <a:t>//</a:t>
            </a:r>
            <a:r>
              <a:rPr lang="zh-CN" altLang="en-US" sz="2800" dirty="0"/>
              <a:t>定义了一个名为</a:t>
            </a:r>
            <a:r>
              <a:rPr lang="en-US" altLang="zh-CN" sz="2800" dirty="0" err="1"/>
              <a:t>examplemodule</a:t>
            </a:r>
            <a:r>
              <a:rPr lang="zh-CN" altLang="en-US" sz="2800" dirty="0"/>
              <a:t>的模块</a:t>
            </a:r>
          </a:p>
          <a:p>
            <a:pPr>
              <a:buFontTx/>
              <a:buNone/>
            </a:pPr>
            <a:r>
              <a:rPr lang="en-US" altLang="zh-CN" sz="2800" dirty="0"/>
              <a:t>        input  in1, in2;             //</a:t>
            </a:r>
            <a:r>
              <a:rPr lang="zh-CN" altLang="en-US" sz="2800" dirty="0"/>
              <a:t>定义了</a:t>
            </a:r>
            <a:r>
              <a:rPr lang="en-US" altLang="zh-CN" sz="2800" dirty="0"/>
              <a:t>in1</a:t>
            </a:r>
            <a:r>
              <a:rPr lang="zh-CN" altLang="en-US" sz="2800" dirty="0"/>
              <a:t>和</a:t>
            </a:r>
            <a:r>
              <a:rPr lang="en-US" altLang="zh-CN" sz="2800" dirty="0"/>
              <a:t>in2</a:t>
            </a:r>
            <a:r>
              <a:rPr lang="zh-CN" altLang="en-US" sz="2800" dirty="0"/>
              <a:t>为输入端口</a:t>
            </a:r>
          </a:p>
          <a:p>
            <a:pPr>
              <a:buFontTx/>
              <a:buNone/>
            </a:pPr>
            <a:r>
              <a:rPr lang="en-US" altLang="zh-CN" sz="2800" dirty="0"/>
              <a:t>        output  out1, out2;       //</a:t>
            </a:r>
            <a:r>
              <a:rPr lang="zh-CN" altLang="en-US" sz="2800" dirty="0"/>
              <a:t>定义了</a:t>
            </a:r>
            <a:r>
              <a:rPr lang="en-US" altLang="zh-CN" sz="2800" dirty="0"/>
              <a:t>out1</a:t>
            </a:r>
            <a:r>
              <a:rPr lang="zh-CN" altLang="en-US" sz="2800" dirty="0"/>
              <a:t>和</a:t>
            </a:r>
            <a:r>
              <a:rPr lang="en-US" altLang="zh-CN" sz="2800" dirty="0"/>
              <a:t>out2</a:t>
            </a:r>
            <a:r>
              <a:rPr lang="zh-CN" altLang="en-US" sz="2800" dirty="0"/>
              <a:t>为输出端口</a:t>
            </a:r>
          </a:p>
          <a:p>
            <a:pPr>
              <a:buFontTx/>
              <a:buNone/>
            </a:pPr>
            <a:r>
              <a:rPr lang="en-US" altLang="zh-CN" sz="2800" dirty="0"/>
              <a:t>        wire  x, y;      //</a:t>
            </a:r>
            <a:r>
              <a:rPr lang="zh-CN" altLang="en-US" sz="2800" dirty="0"/>
              <a:t>定义了两个</a:t>
            </a:r>
            <a:r>
              <a:rPr lang="en-US" altLang="zh-CN" sz="2800" dirty="0"/>
              <a:t>wire</a:t>
            </a:r>
            <a:r>
              <a:rPr lang="zh-CN" altLang="en-US" sz="2800" dirty="0"/>
              <a:t>类型的中间变量</a:t>
            </a:r>
            <a:r>
              <a:rPr lang="en-US" altLang="zh-CN" sz="2800" dirty="0"/>
              <a:t>x</a:t>
            </a:r>
            <a:r>
              <a:rPr lang="zh-CN" altLang="en-US" sz="2800" dirty="0"/>
              <a:t>和</a:t>
            </a:r>
            <a:r>
              <a:rPr lang="en-US" altLang="zh-CN" sz="2800" dirty="0"/>
              <a:t>y</a:t>
            </a:r>
            <a:endParaRPr lang="zh-CN" altLang="en-US" sz="2800" dirty="0"/>
          </a:p>
          <a:p>
            <a:pPr>
              <a:buFontTx/>
              <a:buNone/>
            </a:pPr>
            <a:r>
              <a:rPr lang="en-US" altLang="zh-CN" sz="2800" dirty="0"/>
              <a:t>        </a:t>
            </a:r>
            <a:r>
              <a:rPr lang="en-US" altLang="zh-CN" sz="2800" dirty="0" err="1"/>
              <a:t>reg</a:t>
            </a:r>
            <a:r>
              <a:rPr lang="en-US" altLang="zh-CN" sz="2800" dirty="0"/>
              <a:t>  a, b;       //</a:t>
            </a:r>
            <a:r>
              <a:rPr lang="zh-CN" altLang="en-US" sz="2800" dirty="0"/>
              <a:t>定义了两个</a:t>
            </a:r>
            <a:r>
              <a:rPr lang="en-US" altLang="zh-CN" sz="2800" dirty="0" err="1"/>
              <a:t>reg</a:t>
            </a:r>
            <a:r>
              <a:rPr lang="zh-CN" altLang="en-US" sz="2800" dirty="0"/>
              <a:t>类型的中间变量</a:t>
            </a:r>
            <a:r>
              <a:rPr lang="en-US" altLang="zh-CN" sz="2800" dirty="0"/>
              <a:t>a</a:t>
            </a:r>
            <a:r>
              <a:rPr lang="zh-CN" altLang="en-US" sz="2800" dirty="0"/>
              <a:t>和</a:t>
            </a:r>
            <a:r>
              <a:rPr lang="en-US" altLang="zh-CN" sz="2800" dirty="0"/>
              <a:t>b</a:t>
            </a:r>
            <a:endParaRPr lang="zh-CN" altLang="en-US" sz="2800" dirty="0"/>
          </a:p>
          <a:p>
            <a:pPr>
              <a:buFontTx/>
              <a:buNone/>
            </a:pPr>
            <a:r>
              <a:rPr lang="en-US" altLang="zh-CN" sz="2800" dirty="0"/>
              <a:t>        assign  x=in1&amp;y;                 //</a:t>
            </a:r>
            <a:r>
              <a:rPr lang="zh-CN" altLang="en-US" sz="2800" dirty="0"/>
              <a:t>连续赋值语句</a:t>
            </a:r>
            <a:r>
              <a:rPr lang="en-US" altLang="zh-CN" sz="2800" dirty="0"/>
              <a:t>assign</a:t>
            </a:r>
            <a:endParaRPr lang="zh-CN" altLang="en-US" sz="2800" dirty="0"/>
          </a:p>
          <a:p>
            <a:pPr>
              <a:buFontTx/>
              <a:buNone/>
            </a:pPr>
            <a:r>
              <a:rPr lang="en-US" altLang="zh-CN" sz="2800" dirty="0"/>
              <a:t>        </a:t>
            </a:r>
            <a:r>
              <a:rPr lang="en-US" altLang="zh-CN" sz="2800" dirty="0" err="1"/>
              <a:t>module_name</a:t>
            </a:r>
            <a:r>
              <a:rPr lang="en-US" altLang="zh-CN" sz="2800" dirty="0"/>
              <a:t>  u1(in1, in2, …);      //</a:t>
            </a:r>
            <a:r>
              <a:rPr lang="zh-CN" altLang="en-US" sz="2800" dirty="0"/>
              <a:t>调用模块实例</a:t>
            </a:r>
          </a:p>
          <a:p>
            <a:pPr>
              <a:buFontTx/>
              <a:buNone/>
            </a:pPr>
            <a:r>
              <a:rPr lang="en-US" altLang="zh-CN" sz="2800" dirty="0"/>
              <a:t>        </a:t>
            </a:r>
            <a:r>
              <a:rPr lang="en-US" altLang="zh-CN" sz="2800" dirty="0">
                <a:solidFill>
                  <a:srgbClr val="FFFF00"/>
                </a:solidFill>
              </a:rPr>
              <a:t>always@</a:t>
            </a:r>
            <a:r>
              <a:rPr lang="en-US" altLang="zh-CN" sz="2800" dirty="0"/>
              <a:t>(in2</a:t>
            </a:r>
            <a:r>
              <a:rPr lang="en-US" altLang="zh-CN" sz="2800" dirty="0" smtClean="0"/>
              <a:t>) //</a:t>
            </a:r>
            <a:r>
              <a:rPr lang="zh-CN" altLang="en-US" sz="2600" dirty="0" smtClean="0"/>
              <a:t>与同一模块的其他并发语句，并行执行</a:t>
            </a:r>
            <a:endParaRPr lang="zh-CN" altLang="en-US" sz="2600" dirty="0"/>
          </a:p>
          <a:p>
            <a:pPr>
              <a:buFontTx/>
              <a:buNone/>
            </a:pPr>
            <a:r>
              <a:rPr lang="en-US" altLang="zh-CN" sz="2800" dirty="0">
                <a:solidFill>
                  <a:schemeClr val="accent1"/>
                </a:solidFill>
              </a:rPr>
              <a:t>        </a:t>
            </a:r>
            <a:r>
              <a:rPr lang="en-US" altLang="zh-CN" sz="2800" dirty="0" smtClean="0">
                <a:solidFill>
                  <a:schemeClr val="accent1"/>
                </a:solidFill>
              </a:rPr>
              <a:t>begin                                 </a:t>
            </a:r>
            <a:r>
              <a:rPr lang="en-US" altLang="zh-CN" sz="2800" dirty="0" smtClean="0"/>
              <a:t>//</a:t>
            </a:r>
            <a:r>
              <a:rPr lang="zh-CN" altLang="en-US" sz="2800" dirty="0" smtClean="0"/>
              <a:t>过程语句，顺序执行</a:t>
            </a:r>
            <a:endParaRPr lang="zh-CN" altLang="en-US" sz="2800" dirty="0">
              <a:solidFill>
                <a:schemeClr val="accent1"/>
              </a:solidFill>
            </a:endParaRPr>
          </a:p>
          <a:p>
            <a:pPr>
              <a:buFontTx/>
              <a:buNone/>
            </a:pPr>
            <a:r>
              <a:rPr lang="en-US" altLang="zh-CN" sz="2800" dirty="0"/>
              <a:t>        …</a:t>
            </a:r>
            <a:endParaRPr lang="zh-CN" altLang="en-US" sz="2800" dirty="0"/>
          </a:p>
          <a:p>
            <a:pPr>
              <a:buFontTx/>
              <a:buNone/>
            </a:pPr>
            <a:r>
              <a:rPr lang="en-US" altLang="zh-CN" sz="2800" dirty="0"/>
              <a:t>       </a:t>
            </a:r>
            <a:r>
              <a:rPr lang="en-US" altLang="zh-CN" sz="2800" dirty="0">
                <a:solidFill>
                  <a:schemeClr val="accent1"/>
                </a:solidFill>
              </a:rPr>
              <a:t> end</a:t>
            </a:r>
            <a:endParaRPr lang="zh-CN" altLang="en-US" sz="2800" dirty="0">
              <a:solidFill>
                <a:schemeClr val="accent1"/>
              </a:solidFill>
            </a:endParaRPr>
          </a:p>
          <a:p>
            <a:pPr>
              <a:buFontTx/>
              <a:buNone/>
            </a:pPr>
            <a:r>
              <a:rPr lang="en-US" altLang="zh-CN" sz="2800" dirty="0" err="1"/>
              <a:t>endmodule</a:t>
            </a:r>
            <a:endParaRPr lang="zh-CN" altLang="en-US" sz="2800" dirty="0"/>
          </a:p>
        </p:txBody>
      </p:sp>
      <p:sp>
        <p:nvSpPr>
          <p:cNvPr id="4" name="灯片编号占位符 3"/>
          <p:cNvSpPr>
            <a:spLocks noGrp="1"/>
          </p:cNvSpPr>
          <p:nvPr>
            <p:ph type="sldNum" sz="quarter" idx="12"/>
          </p:nvPr>
        </p:nvSpPr>
        <p:spPr/>
        <p:txBody>
          <a:bodyPr/>
          <a:lstStyle/>
          <a:p>
            <a:pPr>
              <a:defRPr/>
            </a:pPr>
            <a:fld id="{C097489F-4C31-4370-B64B-6FDA95532023}" type="slidenum">
              <a:rPr lang="zh-CN" altLang="en-US" smtClean="0"/>
              <a:pPr>
                <a:defRPr/>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strips(downLeft)">
                                      <p:cBhvr>
                                        <p:cTn id="7" dur="500"/>
                                        <p:tgtEl>
                                          <p:spTgt spid="235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strips(downLeft)">
                                      <p:cBhvr>
                                        <p:cTn id="12" dur="500"/>
                                        <p:tgtEl>
                                          <p:spTgt spid="23555">
                                            <p:txEl>
                                              <p:pRg st="0" end="0"/>
                                            </p:txEl>
                                          </p:spTgt>
                                        </p:tgtEl>
                                      </p:cBhvr>
                                    </p:animEffect>
                                  </p:childTnLst>
                                </p:cTn>
                              </p:par>
                              <p:par>
                                <p:cTn id="13" presetID="18" presetClass="entr" presetSubtype="12" fill="hold" nodeType="withEffect">
                                  <p:stCondLst>
                                    <p:cond delay="0"/>
                                  </p:stCondLst>
                                  <p:childTnLst>
                                    <p:set>
                                      <p:cBhvr>
                                        <p:cTn id="14" dur="1" fill="hold">
                                          <p:stCondLst>
                                            <p:cond delay="0"/>
                                          </p:stCondLst>
                                        </p:cTn>
                                        <p:tgtEl>
                                          <p:spTgt spid="23555">
                                            <p:txEl>
                                              <p:pRg st="1" end="1"/>
                                            </p:txEl>
                                          </p:spTgt>
                                        </p:tgtEl>
                                        <p:attrNameLst>
                                          <p:attrName>style.visibility</p:attrName>
                                        </p:attrNameLst>
                                      </p:cBhvr>
                                      <p:to>
                                        <p:strVal val="visible"/>
                                      </p:to>
                                    </p:set>
                                    <p:animEffect transition="in" filter="strips(downLeft)">
                                      <p:cBhvr>
                                        <p:cTn id="15" dur="500"/>
                                        <p:tgtEl>
                                          <p:spTgt spid="23555">
                                            <p:txEl>
                                              <p:pRg st="1" end="1"/>
                                            </p:txEl>
                                          </p:spTgt>
                                        </p:tgtEl>
                                      </p:cBhvr>
                                    </p:animEffect>
                                  </p:childTnLst>
                                </p:cTn>
                              </p:par>
                              <p:par>
                                <p:cTn id="16" presetID="18" presetClass="entr" presetSubtype="12" fill="hold" nodeType="withEffect">
                                  <p:stCondLst>
                                    <p:cond delay="0"/>
                                  </p:stCondLst>
                                  <p:childTnLst>
                                    <p:set>
                                      <p:cBhvr>
                                        <p:cTn id="17" dur="1" fill="hold">
                                          <p:stCondLst>
                                            <p:cond delay="0"/>
                                          </p:stCondLst>
                                        </p:cTn>
                                        <p:tgtEl>
                                          <p:spTgt spid="23555">
                                            <p:txEl>
                                              <p:pRg st="2" end="2"/>
                                            </p:txEl>
                                          </p:spTgt>
                                        </p:tgtEl>
                                        <p:attrNameLst>
                                          <p:attrName>style.visibility</p:attrName>
                                        </p:attrNameLst>
                                      </p:cBhvr>
                                      <p:to>
                                        <p:strVal val="visible"/>
                                      </p:to>
                                    </p:set>
                                    <p:animEffect transition="in" filter="strips(downLeft)">
                                      <p:cBhvr>
                                        <p:cTn id="18" dur="500"/>
                                        <p:tgtEl>
                                          <p:spTgt spid="23555">
                                            <p:txEl>
                                              <p:pRg st="2" end="2"/>
                                            </p:txEl>
                                          </p:spTgt>
                                        </p:tgtEl>
                                      </p:cBhvr>
                                    </p:animEffect>
                                  </p:childTnLst>
                                </p:cTn>
                              </p:par>
                              <p:par>
                                <p:cTn id="19" presetID="18" presetClass="entr" presetSubtype="12" fill="hold" nodeType="withEffect">
                                  <p:stCondLst>
                                    <p:cond delay="0"/>
                                  </p:stCondLst>
                                  <p:childTnLst>
                                    <p:set>
                                      <p:cBhvr>
                                        <p:cTn id="20" dur="1" fill="hold">
                                          <p:stCondLst>
                                            <p:cond delay="0"/>
                                          </p:stCondLst>
                                        </p:cTn>
                                        <p:tgtEl>
                                          <p:spTgt spid="23555">
                                            <p:txEl>
                                              <p:pRg st="3" end="3"/>
                                            </p:txEl>
                                          </p:spTgt>
                                        </p:tgtEl>
                                        <p:attrNameLst>
                                          <p:attrName>style.visibility</p:attrName>
                                        </p:attrNameLst>
                                      </p:cBhvr>
                                      <p:to>
                                        <p:strVal val="visible"/>
                                      </p:to>
                                    </p:set>
                                    <p:animEffect transition="in" filter="strips(downLeft)">
                                      <p:cBhvr>
                                        <p:cTn id="21" dur="500"/>
                                        <p:tgtEl>
                                          <p:spTgt spid="23555">
                                            <p:txEl>
                                              <p:pRg st="3" end="3"/>
                                            </p:txEl>
                                          </p:spTgt>
                                        </p:tgtEl>
                                      </p:cBhvr>
                                    </p:animEffect>
                                  </p:childTnLst>
                                </p:cTn>
                              </p:par>
                              <p:par>
                                <p:cTn id="22" presetID="18" presetClass="entr" presetSubtype="12" fill="hold" nodeType="withEffect">
                                  <p:stCondLst>
                                    <p:cond delay="0"/>
                                  </p:stCondLst>
                                  <p:childTnLst>
                                    <p:set>
                                      <p:cBhvr>
                                        <p:cTn id="23" dur="1" fill="hold">
                                          <p:stCondLst>
                                            <p:cond delay="0"/>
                                          </p:stCondLst>
                                        </p:cTn>
                                        <p:tgtEl>
                                          <p:spTgt spid="23555">
                                            <p:txEl>
                                              <p:pRg st="4" end="4"/>
                                            </p:txEl>
                                          </p:spTgt>
                                        </p:tgtEl>
                                        <p:attrNameLst>
                                          <p:attrName>style.visibility</p:attrName>
                                        </p:attrNameLst>
                                      </p:cBhvr>
                                      <p:to>
                                        <p:strVal val="visible"/>
                                      </p:to>
                                    </p:set>
                                    <p:animEffect transition="in" filter="strips(downLeft)">
                                      <p:cBhvr>
                                        <p:cTn id="24" dur="500"/>
                                        <p:tgtEl>
                                          <p:spTgt spid="23555">
                                            <p:txEl>
                                              <p:pRg st="4" end="4"/>
                                            </p:txEl>
                                          </p:spTgt>
                                        </p:tgtEl>
                                      </p:cBhvr>
                                    </p:animEffect>
                                  </p:childTnLst>
                                </p:cTn>
                              </p:par>
                              <p:par>
                                <p:cTn id="25" presetID="18" presetClass="entr" presetSubtype="12" fill="hold" nodeType="withEffect">
                                  <p:stCondLst>
                                    <p:cond delay="0"/>
                                  </p:stCondLst>
                                  <p:childTnLst>
                                    <p:set>
                                      <p:cBhvr>
                                        <p:cTn id="26" dur="1" fill="hold">
                                          <p:stCondLst>
                                            <p:cond delay="0"/>
                                          </p:stCondLst>
                                        </p:cTn>
                                        <p:tgtEl>
                                          <p:spTgt spid="23555">
                                            <p:txEl>
                                              <p:pRg st="5" end="5"/>
                                            </p:txEl>
                                          </p:spTgt>
                                        </p:tgtEl>
                                        <p:attrNameLst>
                                          <p:attrName>style.visibility</p:attrName>
                                        </p:attrNameLst>
                                      </p:cBhvr>
                                      <p:to>
                                        <p:strVal val="visible"/>
                                      </p:to>
                                    </p:set>
                                    <p:animEffect transition="in" filter="strips(downLeft)">
                                      <p:cBhvr>
                                        <p:cTn id="27" dur="500"/>
                                        <p:tgtEl>
                                          <p:spTgt spid="23555">
                                            <p:txEl>
                                              <p:pRg st="5" end="5"/>
                                            </p:txEl>
                                          </p:spTgt>
                                        </p:tgtEl>
                                      </p:cBhvr>
                                    </p:animEffect>
                                  </p:childTnLst>
                                </p:cTn>
                              </p:par>
                              <p:par>
                                <p:cTn id="28" presetID="18" presetClass="entr" presetSubtype="12" fill="hold" nodeType="withEffect">
                                  <p:stCondLst>
                                    <p:cond delay="0"/>
                                  </p:stCondLst>
                                  <p:childTnLst>
                                    <p:set>
                                      <p:cBhvr>
                                        <p:cTn id="29" dur="1" fill="hold">
                                          <p:stCondLst>
                                            <p:cond delay="0"/>
                                          </p:stCondLst>
                                        </p:cTn>
                                        <p:tgtEl>
                                          <p:spTgt spid="23555">
                                            <p:txEl>
                                              <p:pRg st="6" end="6"/>
                                            </p:txEl>
                                          </p:spTgt>
                                        </p:tgtEl>
                                        <p:attrNameLst>
                                          <p:attrName>style.visibility</p:attrName>
                                        </p:attrNameLst>
                                      </p:cBhvr>
                                      <p:to>
                                        <p:strVal val="visible"/>
                                      </p:to>
                                    </p:set>
                                    <p:animEffect transition="in" filter="strips(downLeft)">
                                      <p:cBhvr>
                                        <p:cTn id="30" dur="500"/>
                                        <p:tgtEl>
                                          <p:spTgt spid="23555">
                                            <p:txEl>
                                              <p:pRg st="6" end="6"/>
                                            </p:txEl>
                                          </p:spTgt>
                                        </p:tgtEl>
                                      </p:cBhvr>
                                    </p:animEffect>
                                  </p:childTnLst>
                                </p:cTn>
                              </p:par>
                              <p:par>
                                <p:cTn id="31" presetID="18" presetClass="entr" presetSubtype="12" fill="hold" nodeType="withEffect">
                                  <p:stCondLst>
                                    <p:cond delay="0"/>
                                  </p:stCondLst>
                                  <p:childTnLst>
                                    <p:set>
                                      <p:cBhvr>
                                        <p:cTn id="32" dur="1" fill="hold">
                                          <p:stCondLst>
                                            <p:cond delay="0"/>
                                          </p:stCondLst>
                                        </p:cTn>
                                        <p:tgtEl>
                                          <p:spTgt spid="23555">
                                            <p:txEl>
                                              <p:pRg st="7" end="7"/>
                                            </p:txEl>
                                          </p:spTgt>
                                        </p:tgtEl>
                                        <p:attrNameLst>
                                          <p:attrName>style.visibility</p:attrName>
                                        </p:attrNameLst>
                                      </p:cBhvr>
                                      <p:to>
                                        <p:strVal val="visible"/>
                                      </p:to>
                                    </p:set>
                                    <p:animEffect transition="in" filter="strips(downLeft)">
                                      <p:cBhvr>
                                        <p:cTn id="33" dur="500"/>
                                        <p:tgtEl>
                                          <p:spTgt spid="23555">
                                            <p:txEl>
                                              <p:pRg st="7" end="7"/>
                                            </p:txEl>
                                          </p:spTgt>
                                        </p:tgtEl>
                                      </p:cBhvr>
                                    </p:animEffect>
                                  </p:childTnLst>
                                </p:cTn>
                              </p:par>
                              <p:par>
                                <p:cTn id="34" presetID="18" presetClass="entr" presetSubtype="12" fill="hold" nodeType="withEffect">
                                  <p:stCondLst>
                                    <p:cond delay="0"/>
                                  </p:stCondLst>
                                  <p:childTnLst>
                                    <p:set>
                                      <p:cBhvr>
                                        <p:cTn id="35" dur="1" fill="hold">
                                          <p:stCondLst>
                                            <p:cond delay="0"/>
                                          </p:stCondLst>
                                        </p:cTn>
                                        <p:tgtEl>
                                          <p:spTgt spid="23555">
                                            <p:txEl>
                                              <p:pRg st="8" end="8"/>
                                            </p:txEl>
                                          </p:spTgt>
                                        </p:tgtEl>
                                        <p:attrNameLst>
                                          <p:attrName>style.visibility</p:attrName>
                                        </p:attrNameLst>
                                      </p:cBhvr>
                                      <p:to>
                                        <p:strVal val="visible"/>
                                      </p:to>
                                    </p:set>
                                    <p:animEffect transition="in" filter="strips(downLeft)">
                                      <p:cBhvr>
                                        <p:cTn id="36" dur="500"/>
                                        <p:tgtEl>
                                          <p:spTgt spid="23555">
                                            <p:txEl>
                                              <p:pRg st="8" end="8"/>
                                            </p:txEl>
                                          </p:spTgt>
                                        </p:tgtEl>
                                      </p:cBhvr>
                                    </p:animEffect>
                                  </p:childTnLst>
                                </p:cTn>
                              </p:par>
                              <p:par>
                                <p:cTn id="37" presetID="18" presetClass="entr" presetSubtype="12" fill="hold" nodeType="withEffect">
                                  <p:stCondLst>
                                    <p:cond delay="0"/>
                                  </p:stCondLst>
                                  <p:childTnLst>
                                    <p:set>
                                      <p:cBhvr>
                                        <p:cTn id="38" dur="1" fill="hold">
                                          <p:stCondLst>
                                            <p:cond delay="0"/>
                                          </p:stCondLst>
                                        </p:cTn>
                                        <p:tgtEl>
                                          <p:spTgt spid="23555">
                                            <p:txEl>
                                              <p:pRg st="9" end="9"/>
                                            </p:txEl>
                                          </p:spTgt>
                                        </p:tgtEl>
                                        <p:attrNameLst>
                                          <p:attrName>style.visibility</p:attrName>
                                        </p:attrNameLst>
                                      </p:cBhvr>
                                      <p:to>
                                        <p:strVal val="visible"/>
                                      </p:to>
                                    </p:set>
                                    <p:animEffect transition="in" filter="strips(downLeft)">
                                      <p:cBhvr>
                                        <p:cTn id="39" dur="500"/>
                                        <p:tgtEl>
                                          <p:spTgt spid="23555">
                                            <p:txEl>
                                              <p:pRg st="9" end="9"/>
                                            </p:txEl>
                                          </p:spTgt>
                                        </p:tgtEl>
                                      </p:cBhvr>
                                    </p:animEffect>
                                  </p:childTnLst>
                                </p:cTn>
                              </p:par>
                              <p:par>
                                <p:cTn id="40" presetID="18" presetClass="entr" presetSubtype="12" fill="hold" nodeType="withEffect">
                                  <p:stCondLst>
                                    <p:cond delay="0"/>
                                  </p:stCondLst>
                                  <p:childTnLst>
                                    <p:set>
                                      <p:cBhvr>
                                        <p:cTn id="41" dur="1" fill="hold">
                                          <p:stCondLst>
                                            <p:cond delay="0"/>
                                          </p:stCondLst>
                                        </p:cTn>
                                        <p:tgtEl>
                                          <p:spTgt spid="23555">
                                            <p:txEl>
                                              <p:pRg st="10" end="10"/>
                                            </p:txEl>
                                          </p:spTgt>
                                        </p:tgtEl>
                                        <p:attrNameLst>
                                          <p:attrName>style.visibility</p:attrName>
                                        </p:attrNameLst>
                                      </p:cBhvr>
                                      <p:to>
                                        <p:strVal val="visible"/>
                                      </p:to>
                                    </p:set>
                                    <p:animEffect transition="in" filter="strips(downLeft)">
                                      <p:cBhvr>
                                        <p:cTn id="42" dur="500"/>
                                        <p:tgtEl>
                                          <p:spTgt spid="23555">
                                            <p:txEl>
                                              <p:pRg st="10" end="10"/>
                                            </p:txEl>
                                          </p:spTgt>
                                        </p:tgtEl>
                                      </p:cBhvr>
                                    </p:animEffect>
                                  </p:childTnLst>
                                </p:cTn>
                              </p:par>
                              <p:par>
                                <p:cTn id="43" presetID="18" presetClass="entr" presetSubtype="12" fill="hold" nodeType="withEffect">
                                  <p:stCondLst>
                                    <p:cond delay="0"/>
                                  </p:stCondLst>
                                  <p:childTnLst>
                                    <p:set>
                                      <p:cBhvr>
                                        <p:cTn id="44" dur="1" fill="hold">
                                          <p:stCondLst>
                                            <p:cond delay="0"/>
                                          </p:stCondLst>
                                        </p:cTn>
                                        <p:tgtEl>
                                          <p:spTgt spid="23555">
                                            <p:txEl>
                                              <p:pRg st="11" end="11"/>
                                            </p:txEl>
                                          </p:spTgt>
                                        </p:tgtEl>
                                        <p:attrNameLst>
                                          <p:attrName>style.visibility</p:attrName>
                                        </p:attrNameLst>
                                      </p:cBhvr>
                                      <p:to>
                                        <p:strVal val="visible"/>
                                      </p:to>
                                    </p:set>
                                    <p:animEffect transition="in" filter="strips(downLeft)">
                                      <p:cBhvr>
                                        <p:cTn id="45" dur="500"/>
                                        <p:tgtEl>
                                          <p:spTgt spid="23555">
                                            <p:txEl>
                                              <p:pRg st="11" end="11"/>
                                            </p:txEl>
                                          </p:spTgt>
                                        </p:tgtEl>
                                      </p:cBhvr>
                                    </p:animEffect>
                                  </p:childTnLst>
                                </p:cTn>
                              </p:par>
                              <p:par>
                                <p:cTn id="46" presetID="18" presetClass="entr" presetSubtype="12" fill="hold" nodeType="withEffect">
                                  <p:stCondLst>
                                    <p:cond delay="0"/>
                                  </p:stCondLst>
                                  <p:childTnLst>
                                    <p:set>
                                      <p:cBhvr>
                                        <p:cTn id="47" dur="1" fill="hold">
                                          <p:stCondLst>
                                            <p:cond delay="0"/>
                                          </p:stCondLst>
                                        </p:cTn>
                                        <p:tgtEl>
                                          <p:spTgt spid="23555">
                                            <p:txEl>
                                              <p:pRg st="12" end="12"/>
                                            </p:txEl>
                                          </p:spTgt>
                                        </p:tgtEl>
                                        <p:attrNameLst>
                                          <p:attrName>style.visibility</p:attrName>
                                        </p:attrNameLst>
                                      </p:cBhvr>
                                      <p:to>
                                        <p:strVal val="visible"/>
                                      </p:to>
                                    </p:set>
                                    <p:animEffect transition="in" filter="strips(downLeft)">
                                      <p:cBhvr>
                                        <p:cTn id="48" dur="500"/>
                                        <p:tgtEl>
                                          <p:spTgt spid="23555">
                                            <p:txEl>
                                              <p:pRg st="12" end="12"/>
                                            </p:txEl>
                                          </p:spTgt>
                                        </p:tgtEl>
                                      </p:cBhvr>
                                    </p:animEffect>
                                  </p:childTnLst>
                                </p:cTn>
                              </p:par>
                              <p:par>
                                <p:cTn id="49" presetID="18" presetClass="entr" presetSubtype="12" fill="hold" nodeType="withEffect">
                                  <p:stCondLst>
                                    <p:cond delay="0"/>
                                  </p:stCondLst>
                                  <p:childTnLst>
                                    <p:set>
                                      <p:cBhvr>
                                        <p:cTn id="50" dur="1" fill="hold">
                                          <p:stCondLst>
                                            <p:cond delay="0"/>
                                          </p:stCondLst>
                                        </p:cTn>
                                        <p:tgtEl>
                                          <p:spTgt spid="23555">
                                            <p:txEl>
                                              <p:pRg st="13" end="13"/>
                                            </p:txEl>
                                          </p:spTgt>
                                        </p:tgtEl>
                                        <p:attrNameLst>
                                          <p:attrName>style.visibility</p:attrName>
                                        </p:attrNameLst>
                                      </p:cBhvr>
                                      <p:to>
                                        <p:strVal val="visible"/>
                                      </p:to>
                                    </p:set>
                                    <p:animEffect transition="in" filter="strips(downLeft)">
                                      <p:cBhvr>
                                        <p:cTn id="51" dur="500"/>
                                        <p:tgtEl>
                                          <p:spTgt spid="23555">
                                            <p:txEl>
                                              <p:pRg st="13" end="13"/>
                                            </p:txEl>
                                          </p:spTgt>
                                        </p:tgtEl>
                                      </p:cBhvr>
                                    </p:animEffect>
                                  </p:childTnLst>
                                  <p:subTnLst>
                                    <p:audio>
                                      <p:cMediaNode>
                                        <p:cTn display="0" masterRel="sameClick">
                                          <p:stCondLst>
                                            <p:cond evt="begin" delay="0">
                                              <p:tn val="49"/>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4"/>
          <p:cNvSpPr>
            <a:spLocks noChangeArrowheads="1"/>
          </p:cNvSpPr>
          <p:nvPr/>
        </p:nvSpPr>
        <p:spPr bwMode="auto">
          <a:xfrm>
            <a:off x="0" y="0"/>
            <a:ext cx="5524500" cy="646113"/>
          </a:xfrm>
          <a:prstGeom prst="rect">
            <a:avLst/>
          </a:prstGeom>
          <a:noFill/>
          <a:ln w="9525">
            <a:noFill/>
            <a:miter lim="800000"/>
            <a:headEnd/>
            <a:tailEnd/>
          </a:ln>
        </p:spPr>
        <p:txBody>
          <a:bodyPr wrap="none">
            <a:spAutoFit/>
          </a:bodyPr>
          <a:lstStyle/>
          <a:p>
            <a:pPr>
              <a:buFontTx/>
              <a:buNone/>
            </a:pPr>
            <a:r>
              <a:rPr lang="en-US" altLang="zh-CN" b="1">
                <a:latin typeface="黑体" pitchFamily="49" charset="-122"/>
                <a:ea typeface="黑体" pitchFamily="49" charset="-122"/>
              </a:rPr>
              <a:t>7.3 Verilog HDL</a:t>
            </a:r>
            <a:r>
              <a:rPr lang="zh-CN" altLang="en-US" b="1">
                <a:latin typeface="黑体" pitchFamily="49" charset="-122"/>
                <a:ea typeface="黑体" pitchFamily="49" charset="-122"/>
              </a:rPr>
              <a:t>的操作符</a:t>
            </a:r>
          </a:p>
        </p:txBody>
      </p:sp>
      <p:sp>
        <p:nvSpPr>
          <p:cNvPr id="24579" name="Rectangle 5"/>
          <p:cNvSpPr>
            <a:spLocks noChangeArrowheads="1"/>
          </p:cNvSpPr>
          <p:nvPr/>
        </p:nvSpPr>
        <p:spPr bwMode="auto">
          <a:xfrm>
            <a:off x="179388" y="936625"/>
            <a:ext cx="8964612" cy="2862263"/>
          </a:xfrm>
          <a:prstGeom prst="rect">
            <a:avLst/>
          </a:prstGeom>
          <a:noFill/>
          <a:ln w="9525">
            <a:noFill/>
            <a:miter lim="800000"/>
            <a:headEnd/>
            <a:tailEnd/>
          </a:ln>
        </p:spPr>
        <p:txBody>
          <a:bodyPr>
            <a:spAutoFit/>
          </a:bodyPr>
          <a:lstStyle/>
          <a:p>
            <a:pPr>
              <a:buFontTx/>
              <a:buNone/>
            </a:pPr>
            <a:r>
              <a:rPr lang="en-US" altLang="zh-CN"/>
              <a:t>Verilog HDL</a:t>
            </a:r>
            <a:r>
              <a:rPr lang="zh-CN" altLang="en-US"/>
              <a:t>提供了极其丰富的操作符，包括按位、逻辑、算术、关系、等价、缩减、移位、条件和拼接等操作符。通过这些操作符，可以实现各种复杂的表达式，进而描述出功能强大的数字电路。</a:t>
            </a:r>
            <a:endParaRPr lang="zh-CN" altLang="en-US">
              <a:latin typeface="黑体" pitchFamily="49" charset="-122"/>
              <a:ea typeface="黑体" pitchFamily="49" charset="-122"/>
            </a:endParaRPr>
          </a:p>
        </p:txBody>
      </p:sp>
      <p:sp>
        <p:nvSpPr>
          <p:cNvPr id="24580" name="Rectangle 8"/>
          <p:cNvSpPr>
            <a:spLocks noChangeArrowheads="1"/>
          </p:cNvSpPr>
          <p:nvPr/>
        </p:nvSpPr>
        <p:spPr bwMode="auto">
          <a:xfrm>
            <a:off x="0" y="3929063"/>
            <a:ext cx="3878263" cy="646112"/>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7.3.1 </a:t>
            </a:r>
            <a:r>
              <a:rPr lang="zh-CN" altLang="en-US">
                <a:latin typeface="黑体" pitchFamily="49" charset="-122"/>
                <a:ea typeface="黑体" pitchFamily="49" charset="-122"/>
              </a:rPr>
              <a:t>算术操作符</a:t>
            </a:r>
          </a:p>
        </p:txBody>
      </p:sp>
      <p:sp>
        <p:nvSpPr>
          <p:cNvPr id="24581" name="Rectangle 9"/>
          <p:cNvSpPr>
            <a:spLocks noChangeArrowheads="1"/>
          </p:cNvSpPr>
          <p:nvPr/>
        </p:nvSpPr>
        <p:spPr bwMode="auto">
          <a:xfrm>
            <a:off x="0" y="4572000"/>
            <a:ext cx="9144000" cy="1754188"/>
          </a:xfrm>
          <a:prstGeom prst="rect">
            <a:avLst/>
          </a:prstGeom>
          <a:noFill/>
          <a:ln w="9525">
            <a:noFill/>
            <a:miter lim="800000"/>
            <a:headEnd/>
            <a:tailEnd/>
          </a:ln>
        </p:spPr>
        <p:txBody>
          <a:bodyPr>
            <a:spAutoFit/>
          </a:bodyPr>
          <a:lstStyle/>
          <a:p>
            <a:pPr>
              <a:buFontTx/>
              <a:buNone/>
            </a:pPr>
            <a:r>
              <a:rPr lang="en-US" altLang="zh-CN" dirty="0" err="1"/>
              <a:t>Verilog</a:t>
            </a:r>
            <a:r>
              <a:rPr lang="en-US" altLang="zh-CN" dirty="0"/>
              <a:t> HDL</a:t>
            </a:r>
            <a:r>
              <a:rPr lang="zh-CN" altLang="en-US" dirty="0"/>
              <a:t>支持</a:t>
            </a:r>
            <a:r>
              <a:rPr lang="en-US" altLang="zh-CN" dirty="0"/>
              <a:t>6</a:t>
            </a:r>
            <a:r>
              <a:rPr lang="zh-CN" altLang="en-US" dirty="0"/>
              <a:t>种算术操作符：</a:t>
            </a:r>
          </a:p>
          <a:p>
            <a:pPr>
              <a:buFontTx/>
              <a:buNone/>
            </a:pPr>
            <a:r>
              <a:rPr lang="zh-CN" altLang="en-US" dirty="0"/>
              <a:t>加法（</a:t>
            </a:r>
            <a:r>
              <a:rPr lang="en-US" altLang="zh-CN" dirty="0">
                <a:solidFill>
                  <a:srgbClr val="FFFF00"/>
                </a:solidFill>
              </a:rPr>
              <a:t>+</a:t>
            </a:r>
            <a:r>
              <a:rPr lang="zh-CN" altLang="en-US" dirty="0"/>
              <a:t>）、减法（</a:t>
            </a:r>
            <a:r>
              <a:rPr lang="en-US" altLang="zh-CN" dirty="0">
                <a:solidFill>
                  <a:srgbClr val="FFFF00"/>
                </a:solidFill>
              </a:rPr>
              <a:t>-</a:t>
            </a:r>
            <a:r>
              <a:rPr lang="zh-CN" altLang="en-US" dirty="0"/>
              <a:t>）、乘法（</a:t>
            </a:r>
            <a:r>
              <a:rPr lang="zh-CN" altLang="en-US" dirty="0">
                <a:solidFill>
                  <a:srgbClr val="FFFF00"/>
                </a:solidFill>
              </a:rPr>
              <a:t>*</a:t>
            </a:r>
            <a:r>
              <a:rPr lang="zh-CN" altLang="en-US" dirty="0"/>
              <a:t>）、除法（</a:t>
            </a:r>
            <a:r>
              <a:rPr lang="en-US" altLang="zh-CN" dirty="0">
                <a:solidFill>
                  <a:srgbClr val="FFFF00"/>
                </a:solidFill>
              </a:rPr>
              <a:t>/</a:t>
            </a:r>
            <a:r>
              <a:rPr lang="zh-CN" altLang="en-US" dirty="0"/>
              <a:t>）、取模（</a:t>
            </a:r>
            <a:r>
              <a:rPr lang="en-US" altLang="zh-CN" dirty="0">
                <a:solidFill>
                  <a:srgbClr val="FFFF00"/>
                </a:solidFill>
              </a:rPr>
              <a:t>%</a:t>
            </a:r>
            <a:r>
              <a:rPr lang="zh-CN" altLang="en-US" dirty="0"/>
              <a:t>）和幂运算（</a:t>
            </a:r>
            <a:r>
              <a:rPr lang="zh-CN" altLang="en-US" dirty="0">
                <a:solidFill>
                  <a:srgbClr val="FFFF00"/>
                </a:solidFill>
              </a:rPr>
              <a:t>**</a:t>
            </a:r>
            <a:r>
              <a:rPr lang="zh-CN" altLang="en-US" dirty="0"/>
              <a:t>）。</a:t>
            </a:r>
            <a:endParaRPr lang="zh-CN" altLang="en-US" dirty="0">
              <a:latin typeface="黑体" pitchFamily="49" charset="-122"/>
              <a:ea typeface="黑体" pitchFamily="49" charset="-122"/>
            </a:endParaRPr>
          </a:p>
        </p:txBody>
      </p:sp>
      <p:sp>
        <p:nvSpPr>
          <p:cNvPr id="6" name="灯片编号占位符 5"/>
          <p:cNvSpPr>
            <a:spLocks noGrp="1"/>
          </p:cNvSpPr>
          <p:nvPr>
            <p:ph type="sldNum" sz="quarter" idx="12"/>
          </p:nvPr>
        </p:nvSpPr>
        <p:spPr/>
        <p:txBody>
          <a:bodyPr/>
          <a:lstStyle/>
          <a:p>
            <a:pPr>
              <a:defRPr/>
            </a:pPr>
            <a:fld id="{C097489F-4C31-4370-B64B-6FDA95532023}" type="slidenum">
              <a:rPr lang="zh-CN" altLang="en-US" smtClean="0"/>
              <a:pPr>
                <a:defRPr/>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anim calcmode="lin" valueType="num">
                                      <p:cBhvr additive="base">
                                        <p:cTn id="7" dur="500" fill="hold"/>
                                        <p:tgtEl>
                                          <p:spTgt spid="24579"/>
                                        </p:tgtEl>
                                        <p:attrNameLst>
                                          <p:attrName>ppt_x</p:attrName>
                                        </p:attrNameLst>
                                      </p:cBhvr>
                                      <p:tavLst>
                                        <p:tav tm="0">
                                          <p:val>
                                            <p:strVal val="0-#ppt_w/2"/>
                                          </p:val>
                                        </p:tav>
                                        <p:tav tm="100000">
                                          <p:val>
                                            <p:strVal val="#ppt_x"/>
                                          </p:val>
                                        </p:tav>
                                      </p:tavLst>
                                    </p:anim>
                                    <p:anim calcmode="lin" valueType="num">
                                      <p:cBhvr additive="base">
                                        <p:cTn id="8" dur="500" fill="hold"/>
                                        <p:tgtEl>
                                          <p:spTgt spid="2457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580"/>
                                        </p:tgtEl>
                                        <p:attrNameLst>
                                          <p:attrName>style.visibility</p:attrName>
                                        </p:attrNameLst>
                                      </p:cBhvr>
                                      <p:to>
                                        <p:strVal val="visible"/>
                                      </p:to>
                                    </p:set>
                                    <p:anim calcmode="lin" valueType="num">
                                      <p:cBhvr additive="base">
                                        <p:cTn id="13" dur="500" fill="hold"/>
                                        <p:tgtEl>
                                          <p:spTgt spid="24580"/>
                                        </p:tgtEl>
                                        <p:attrNameLst>
                                          <p:attrName>ppt_x</p:attrName>
                                        </p:attrNameLst>
                                      </p:cBhvr>
                                      <p:tavLst>
                                        <p:tav tm="0">
                                          <p:val>
                                            <p:strVal val="0-#ppt_w/2"/>
                                          </p:val>
                                        </p:tav>
                                        <p:tav tm="100000">
                                          <p:val>
                                            <p:strVal val="#ppt_x"/>
                                          </p:val>
                                        </p:tav>
                                      </p:tavLst>
                                    </p:anim>
                                    <p:anim calcmode="lin" valueType="num">
                                      <p:cBhvr additive="base">
                                        <p:cTn id="14" dur="500" fill="hold"/>
                                        <p:tgtEl>
                                          <p:spTgt spid="2458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4581"/>
                                        </p:tgtEl>
                                        <p:attrNameLst>
                                          <p:attrName>style.visibility</p:attrName>
                                        </p:attrNameLst>
                                      </p:cBhvr>
                                      <p:to>
                                        <p:strVal val="visible"/>
                                      </p:to>
                                    </p:set>
                                    <p:anim calcmode="lin" valueType="num">
                                      <p:cBhvr additive="base">
                                        <p:cTn id="19" dur="500" fill="hold"/>
                                        <p:tgtEl>
                                          <p:spTgt spid="24581"/>
                                        </p:tgtEl>
                                        <p:attrNameLst>
                                          <p:attrName>ppt_x</p:attrName>
                                        </p:attrNameLst>
                                      </p:cBhvr>
                                      <p:tavLst>
                                        <p:tav tm="0">
                                          <p:val>
                                            <p:strVal val="0-#ppt_w/2"/>
                                          </p:val>
                                        </p:tav>
                                        <p:tav tm="100000">
                                          <p:val>
                                            <p:strVal val="#ppt_x"/>
                                          </p:val>
                                        </p:tav>
                                      </p:tavLst>
                                    </p:anim>
                                    <p:anim calcmode="lin" valueType="num">
                                      <p:cBhvr additive="base">
                                        <p:cTn id="20" dur="500" fill="hold"/>
                                        <p:tgtEl>
                                          <p:spTgt spid="2458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hammer.wav"/>
                                        </p:tgtEl>
                                      </p:cMediaNode>
                                    </p:audio>
                                  </p:subTnLst>
                                </p:cTn>
                              </p:par>
                              <p:par>
                                <p:cTn id="21" presetID="2" presetClass="entr" presetSubtype="4" fill="hold" grpId="1" nodeType="withEffect">
                                  <p:stCondLst>
                                    <p:cond delay="0"/>
                                  </p:stCondLst>
                                  <p:childTnLst>
                                    <p:set>
                                      <p:cBhvr>
                                        <p:cTn id="22" dur="1" fill="hold">
                                          <p:stCondLst>
                                            <p:cond delay="0"/>
                                          </p:stCondLst>
                                        </p:cTn>
                                        <p:tgtEl>
                                          <p:spTgt spid="24581"/>
                                        </p:tgtEl>
                                        <p:attrNameLst>
                                          <p:attrName>style.visibility</p:attrName>
                                        </p:attrNameLst>
                                      </p:cBhvr>
                                      <p:to>
                                        <p:strVal val="visible"/>
                                      </p:to>
                                    </p:set>
                                    <p:anim calcmode="lin" valueType="num">
                                      <p:cBhvr additive="base">
                                        <p:cTn id="23" dur="500" fill="hold"/>
                                        <p:tgtEl>
                                          <p:spTgt spid="24581"/>
                                        </p:tgtEl>
                                        <p:attrNameLst>
                                          <p:attrName>ppt_x</p:attrName>
                                        </p:attrNameLst>
                                      </p:cBhvr>
                                      <p:tavLst>
                                        <p:tav tm="0">
                                          <p:val>
                                            <p:strVal val="#ppt_x"/>
                                          </p:val>
                                        </p:tav>
                                        <p:tav tm="100000">
                                          <p:val>
                                            <p:strVal val="#ppt_x"/>
                                          </p:val>
                                        </p:tav>
                                      </p:tavLst>
                                    </p:anim>
                                    <p:anim calcmode="lin" valueType="num">
                                      <p:cBhvr additive="base">
                                        <p:cTn id="24" dur="500" fill="hold"/>
                                        <p:tgtEl>
                                          <p:spTgt spid="245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utoUpdateAnimBg="0"/>
      <p:bldP spid="24580" grpId="0" autoUpdateAnimBg="0"/>
      <p:bldP spid="24581" grpId="0" autoUpdateAnimBg="0"/>
      <p:bldP spid="24581" grpId="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539750" y="188913"/>
            <a:ext cx="3059113" cy="762000"/>
          </a:xfrm>
          <a:prstGeom prst="rect">
            <a:avLst/>
          </a:prstGeom>
          <a:noFill/>
          <a:ln w="9525">
            <a:noFill/>
            <a:miter lim="800000"/>
            <a:headEnd/>
            <a:tailEnd/>
          </a:ln>
        </p:spPr>
        <p:txBody>
          <a:bodyPr anchor="b">
            <a:spAutoFit/>
          </a:bodyPr>
          <a:lstStyle/>
          <a:p>
            <a:pPr>
              <a:buFont typeface="Arial" pitchFamily="34" charset="0"/>
              <a:buNone/>
              <a:defRPr/>
            </a:pPr>
            <a:r>
              <a:rPr lang="zh-CN" altLang="en-US" sz="4400">
                <a:solidFill>
                  <a:schemeClr val="tx2"/>
                </a:solidFill>
                <a:effectLst>
                  <a:outerShdw blurRad="38100" dist="38100" dir="2700000" algn="tl">
                    <a:srgbClr val="000000"/>
                  </a:outerShdw>
                </a:effectLst>
                <a:latin typeface="Arial Black" pitchFamily="34" charset="0"/>
              </a:rPr>
              <a:t>   </a:t>
            </a:r>
            <a:r>
              <a:rPr lang="zh-CN" altLang="en-US" sz="4400">
                <a:solidFill>
                  <a:schemeClr val="tx2"/>
                </a:solidFill>
                <a:effectLst>
                  <a:outerShdw blurRad="38100" dist="38100" dir="2700000" algn="tl">
                    <a:srgbClr val="000000"/>
                  </a:outerShdw>
                </a:effectLst>
                <a:latin typeface="Arial Black" pitchFamily="34" charset="0"/>
                <a:ea typeface="黑体" pitchFamily="49" charset="-122"/>
              </a:rPr>
              <a:t>知识要点</a:t>
            </a:r>
            <a:endParaRPr lang="en-US" sz="4400">
              <a:solidFill>
                <a:schemeClr val="tx2"/>
              </a:solidFill>
              <a:effectLst>
                <a:outerShdw blurRad="38100" dist="38100" dir="2700000" algn="tl">
                  <a:srgbClr val="000000"/>
                </a:outerShdw>
              </a:effectLst>
              <a:latin typeface="Arial Black" pitchFamily="34" charset="0"/>
              <a:ea typeface="黑体" pitchFamily="49" charset="-122"/>
            </a:endParaRPr>
          </a:p>
        </p:txBody>
      </p:sp>
      <p:sp>
        <p:nvSpPr>
          <p:cNvPr id="5123" name="Rectangle 5"/>
          <p:cNvSpPr>
            <a:spLocks noChangeArrowheads="1"/>
          </p:cNvSpPr>
          <p:nvPr/>
        </p:nvSpPr>
        <p:spPr bwMode="auto">
          <a:xfrm>
            <a:off x="739775" y="1484313"/>
            <a:ext cx="4903788" cy="584200"/>
          </a:xfrm>
          <a:prstGeom prst="rect">
            <a:avLst/>
          </a:prstGeom>
          <a:noFill/>
          <a:ln w="9525">
            <a:noFill/>
            <a:miter lim="800000"/>
            <a:headEnd/>
            <a:tailEnd/>
          </a:ln>
        </p:spPr>
        <p:txBody>
          <a:bodyPr wrap="none">
            <a:spAutoFit/>
          </a:bodyPr>
          <a:lstStyle/>
          <a:p>
            <a:pPr>
              <a:buFont typeface="Arial" pitchFamily="34" charset="0"/>
              <a:buNone/>
              <a:defRPr/>
            </a:pPr>
            <a:r>
              <a:rPr lang="zh-CN" altLang="en-US" sz="3200">
                <a:effectLst>
                  <a:outerShdw blurRad="38100" dist="38100" dir="2700000" algn="tl">
                    <a:srgbClr val="000000"/>
                  </a:outerShdw>
                </a:effectLst>
                <a:latin typeface="黑体" pitchFamily="49" charset="-122"/>
                <a:ea typeface="黑体" pitchFamily="49" charset="-122"/>
              </a:rPr>
              <a:t>1、</a:t>
            </a:r>
            <a:r>
              <a:rPr lang="en-US" sz="3200">
                <a:effectLst>
                  <a:outerShdw blurRad="38100" dist="38100" dir="2700000" algn="tl">
                    <a:srgbClr val="000000"/>
                  </a:outerShdw>
                </a:effectLst>
                <a:latin typeface="黑体" pitchFamily="49" charset="-122"/>
                <a:ea typeface="黑体" pitchFamily="49" charset="-122"/>
              </a:rPr>
              <a:t> Verilog HDL</a:t>
            </a:r>
            <a:r>
              <a:rPr lang="zh-CN" altLang="en-US" sz="3200">
                <a:effectLst>
                  <a:outerShdw blurRad="38100" dist="38100" dir="2700000" algn="tl">
                    <a:srgbClr val="000000"/>
                  </a:outerShdw>
                </a:effectLst>
                <a:latin typeface="黑体" pitchFamily="49" charset="-122"/>
                <a:ea typeface="黑体" pitchFamily="49" charset="-122"/>
              </a:rPr>
              <a:t>基本语法</a:t>
            </a:r>
          </a:p>
        </p:txBody>
      </p:sp>
      <p:sp>
        <p:nvSpPr>
          <p:cNvPr id="5124" name="Rectangle 6"/>
          <p:cNvSpPr>
            <a:spLocks noChangeArrowheads="1"/>
          </p:cNvSpPr>
          <p:nvPr/>
        </p:nvSpPr>
        <p:spPr bwMode="auto">
          <a:xfrm>
            <a:off x="755650" y="2500313"/>
            <a:ext cx="4903788" cy="584200"/>
          </a:xfrm>
          <a:prstGeom prst="rect">
            <a:avLst/>
          </a:prstGeom>
          <a:noFill/>
          <a:ln w="9525">
            <a:noFill/>
            <a:miter lim="800000"/>
            <a:headEnd/>
            <a:tailEnd/>
          </a:ln>
        </p:spPr>
        <p:txBody>
          <a:bodyPr wrap="none">
            <a:spAutoFit/>
          </a:bodyPr>
          <a:lstStyle/>
          <a:p>
            <a:pPr>
              <a:buFont typeface="Arial" pitchFamily="34" charset="0"/>
              <a:buNone/>
              <a:defRPr/>
            </a:pPr>
            <a:r>
              <a:rPr lang="en-US" sz="3200">
                <a:effectLst>
                  <a:outerShdw blurRad="38100" dist="38100" dir="2700000" algn="tl">
                    <a:srgbClr val="000000"/>
                  </a:outerShdw>
                </a:effectLst>
                <a:latin typeface="黑体" pitchFamily="49" charset="-122"/>
                <a:ea typeface="黑体" pitchFamily="49" charset="-122"/>
              </a:rPr>
              <a:t>2</a:t>
            </a:r>
            <a:r>
              <a:rPr lang="zh-CN" altLang="en-US" sz="3200">
                <a:effectLst>
                  <a:outerShdw blurRad="38100" dist="38100" dir="2700000" algn="tl">
                    <a:srgbClr val="000000"/>
                  </a:outerShdw>
                </a:effectLst>
                <a:latin typeface="黑体" pitchFamily="49" charset="-122"/>
                <a:ea typeface="黑体" pitchFamily="49" charset="-122"/>
              </a:rPr>
              <a:t>、</a:t>
            </a:r>
            <a:r>
              <a:rPr lang="en-US" sz="3200">
                <a:effectLst>
                  <a:outerShdw blurRad="38100" dist="38100" dir="2700000" algn="tl">
                    <a:srgbClr val="000000"/>
                  </a:outerShdw>
                </a:effectLst>
                <a:latin typeface="黑体" pitchFamily="49" charset="-122"/>
                <a:ea typeface="黑体" pitchFamily="49" charset="-122"/>
              </a:rPr>
              <a:t> Verilog HDL</a:t>
            </a:r>
            <a:r>
              <a:rPr lang="zh-CN" altLang="en-US" sz="3200">
                <a:effectLst>
                  <a:outerShdw blurRad="38100" dist="38100" dir="2700000" algn="tl">
                    <a:srgbClr val="000000"/>
                  </a:outerShdw>
                </a:effectLst>
                <a:latin typeface="黑体" pitchFamily="49" charset="-122"/>
                <a:ea typeface="黑体" pitchFamily="49" charset="-122"/>
              </a:rPr>
              <a:t>的操作符</a:t>
            </a:r>
          </a:p>
        </p:txBody>
      </p:sp>
      <p:sp>
        <p:nvSpPr>
          <p:cNvPr id="5125" name="Rectangle 7"/>
          <p:cNvSpPr>
            <a:spLocks noChangeArrowheads="1"/>
          </p:cNvSpPr>
          <p:nvPr/>
        </p:nvSpPr>
        <p:spPr bwMode="auto">
          <a:xfrm>
            <a:off x="755650" y="3429000"/>
            <a:ext cx="6340475" cy="584200"/>
          </a:xfrm>
          <a:prstGeom prst="rect">
            <a:avLst/>
          </a:prstGeom>
          <a:noFill/>
          <a:ln w="9525">
            <a:noFill/>
            <a:miter lim="800000"/>
            <a:headEnd/>
            <a:tailEnd/>
          </a:ln>
        </p:spPr>
        <p:txBody>
          <a:bodyPr wrap="none">
            <a:spAutoFit/>
          </a:bodyPr>
          <a:lstStyle/>
          <a:p>
            <a:pPr>
              <a:buFont typeface="Arial" pitchFamily="34" charset="0"/>
              <a:buNone/>
              <a:defRPr/>
            </a:pPr>
            <a:r>
              <a:rPr lang="en-US" sz="3200">
                <a:effectLst>
                  <a:outerShdw blurRad="38100" dist="38100" dir="2700000" algn="tl">
                    <a:srgbClr val="000000"/>
                  </a:outerShdw>
                </a:effectLst>
                <a:latin typeface="黑体" pitchFamily="49" charset="-122"/>
                <a:ea typeface="黑体" pitchFamily="49" charset="-122"/>
              </a:rPr>
              <a:t>3</a:t>
            </a:r>
            <a:r>
              <a:rPr lang="zh-CN" altLang="en-US" sz="3200">
                <a:effectLst>
                  <a:outerShdw blurRad="38100" dist="38100" dir="2700000" algn="tl">
                    <a:srgbClr val="000000"/>
                  </a:outerShdw>
                </a:effectLst>
                <a:latin typeface="黑体" pitchFamily="49" charset="-122"/>
                <a:ea typeface="黑体" pitchFamily="49" charset="-122"/>
              </a:rPr>
              <a:t>、基本逻辑门电路的</a:t>
            </a:r>
            <a:r>
              <a:rPr lang="en-US" sz="3200">
                <a:effectLst>
                  <a:outerShdw blurRad="38100" dist="38100" dir="2700000" algn="tl">
                    <a:srgbClr val="000000"/>
                  </a:outerShdw>
                </a:effectLst>
                <a:latin typeface="黑体" pitchFamily="49" charset="-122"/>
                <a:ea typeface="黑体" pitchFamily="49" charset="-122"/>
              </a:rPr>
              <a:t>Verilog HDL</a:t>
            </a:r>
          </a:p>
        </p:txBody>
      </p:sp>
      <p:sp>
        <p:nvSpPr>
          <p:cNvPr id="5126" name="Rectangle 8"/>
          <p:cNvSpPr>
            <a:spLocks noChangeArrowheads="1"/>
          </p:cNvSpPr>
          <p:nvPr/>
        </p:nvSpPr>
        <p:spPr bwMode="auto">
          <a:xfrm>
            <a:off x="755650" y="4357688"/>
            <a:ext cx="5314950" cy="584200"/>
          </a:xfrm>
          <a:prstGeom prst="rect">
            <a:avLst/>
          </a:prstGeom>
          <a:noFill/>
          <a:ln w="9525">
            <a:noFill/>
            <a:miter lim="800000"/>
            <a:headEnd/>
            <a:tailEnd/>
          </a:ln>
        </p:spPr>
        <p:txBody>
          <a:bodyPr wrap="none">
            <a:spAutoFit/>
          </a:bodyPr>
          <a:lstStyle/>
          <a:p>
            <a:pPr>
              <a:buFont typeface="Arial" pitchFamily="34" charset="0"/>
              <a:buNone/>
              <a:defRPr/>
            </a:pPr>
            <a:r>
              <a:rPr lang="en-US" sz="3200">
                <a:effectLst>
                  <a:outerShdw blurRad="38100" dist="38100" dir="2700000" algn="tl">
                    <a:srgbClr val="000000"/>
                  </a:outerShdw>
                </a:effectLst>
                <a:latin typeface="黑体" pitchFamily="49" charset="-122"/>
                <a:ea typeface="黑体" pitchFamily="49" charset="-122"/>
              </a:rPr>
              <a:t>4</a:t>
            </a:r>
            <a:r>
              <a:rPr lang="zh-CN" altLang="en-US" sz="3200">
                <a:effectLst>
                  <a:outerShdw blurRad="38100" dist="38100" dir="2700000" algn="tl">
                    <a:srgbClr val="000000"/>
                  </a:outerShdw>
                </a:effectLst>
                <a:latin typeface="黑体" pitchFamily="49" charset="-122"/>
                <a:ea typeface="黑体" pitchFamily="49" charset="-122"/>
              </a:rPr>
              <a:t>、</a:t>
            </a:r>
            <a:r>
              <a:rPr lang="en-US" sz="3200">
                <a:effectLst>
                  <a:outerShdw blurRad="38100" dist="38100" dir="2700000" algn="tl">
                    <a:srgbClr val="000000"/>
                  </a:outerShdw>
                </a:effectLst>
                <a:latin typeface="黑体" pitchFamily="49" charset="-122"/>
                <a:ea typeface="黑体" pitchFamily="49" charset="-122"/>
              </a:rPr>
              <a:t> Verilog HDL</a:t>
            </a:r>
            <a:r>
              <a:rPr lang="zh-CN" altLang="en-US" sz="3200">
                <a:effectLst>
                  <a:outerShdw blurRad="38100" dist="38100" dir="2700000" algn="tl">
                    <a:srgbClr val="000000"/>
                  </a:outerShdw>
                </a:effectLst>
                <a:latin typeface="黑体" pitchFamily="49" charset="-122"/>
                <a:ea typeface="黑体" pitchFamily="49" charset="-122"/>
              </a:rPr>
              <a:t>的描述方式</a:t>
            </a:r>
            <a:endParaRPr lang="en-US" sz="3200">
              <a:effectLst>
                <a:outerShdw blurRad="38100" dist="38100" dir="2700000" algn="tl">
                  <a:srgbClr val="000000"/>
                </a:outerShdw>
              </a:effectLst>
              <a:latin typeface="黑体" pitchFamily="49" charset="-122"/>
              <a:ea typeface="黑体" pitchFamily="49" charset="-122"/>
            </a:endParaRPr>
          </a:p>
        </p:txBody>
      </p:sp>
      <p:sp>
        <p:nvSpPr>
          <p:cNvPr id="5127" name="Rectangle 9"/>
          <p:cNvSpPr>
            <a:spLocks noChangeArrowheads="1"/>
          </p:cNvSpPr>
          <p:nvPr/>
        </p:nvSpPr>
        <p:spPr bwMode="auto">
          <a:xfrm>
            <a:off x="742950" y="5286375"/>
            <a:ext cx="8186738" cy="1570038"/>
          </a:xfrm>
          <a:prstGeom prst="rect">
            <a:avLst/>
          </a:prstGeom>
          <a:noFill/>
          <a:ln w="9525">
            <a:noFill/>
            <a:miter lim="800000"/>
            <a:headEnd/>
            <a:tailEnd/>
          </a:ln>
        </p:spPr>
        <p:txBody>
          <a:bodyPr wrap="none">
            <a:spAutoFit/>
          </a:bodyPr>
          <a:lstStyle/>
          <a:p>
            <a:pPr>
              <a:buFont typeface="Arial" pitchFamily="34" charset="0"/>
              <a:buNone/>
              <a:defRPr/>
            </a:pPr>
            <a:r>
              <a:rPr lang="en-US" sz="3200">
                <a:effectLst>
                  <a:outerShdw blurRad="38100" dist="38100" dir="2700000" algn="tl">
                    <a:srgbClr val="000000"/>
                  </a:outerShdw>
                </a:effectLst>
                <a:latin typeface="黑体" pitchFamily="49" charset="-122"/>
                <a:ea typeface="黑体" pitchFamily="49" charset="-122"/>
              </a:rPr>
              <a:t>5</a:t>
            </a:r>
            <a:r>
              <a:rPr lang="zh-CN" altLang="en-US" sz="3200">
                <a:effectLst>
                  <a:outerShdw blurRad="38100" dist="38100" dir="2700000" algn="tl">
                    <a:srgbClr val="000000"/>
                  </a:outerShdw>
                </a:effectLst>
                <a:latin typeface="黑体" pitchFamily="49" charset="-122"/>
                <a:ea typeface="黑体" pitchFamily="49" charset="-122"/>
              </a:rPr>
              <a:t>、组合逻辑电路、时序逻辑电路、触发器的</a:t>
            </a:r>
            <a:endParaRPr lang="en-US" sz="3200">
              <a:effectLst>
                <a:outerShdw blurRad="38100" dist="38100" dir="2700000" algn="tl">
                  <a:srgbClr val="000000"/>
                </a:outerShdw>
              </a:effectLst>
              <a:latin typeface="黑体" pitchFamily="49" charset="-122"/>
              <a:ea typeface="黑体" pitchFamily="49" charset="-122"/>
            </a:endParaRPr>
          </a:p>
          <a:p>
            <a:pPr>
              <a:buFont typeface="Arial" pitchFamily="34" charset="0"/>
              <a:buNone/>
              <a:defRPr/>
            </a:pPr>
            <a:r>
              <a:rPr lang="en-US" sz="3200">
                <a:effectLst>
                  <a:outerShdw blurRad="38100" dist="38100" dir="2700000" algn="tl">
                    <a:srgbClr val="000000"/>
                  </a:outerShdw>
                </a:effectLst>
                <a:latin typeface="黑体" pitchFamily="49" charset="-122"/>
                <a:ea typeface="黑体" pitchFamily="49" charset="-122"/>
              </a:rPr>
              <a:t>   Verilog HDL</a:t>
            </a:r>
            <a:r>
              <a:rPr lang="zh-CN" altLang="en-US" sz="3200">
                <a:effectLst>
                  <a:outerShdw blurRad="38100" dist="38100" dir="2700000" algn="tl">
                    <a:srgbClr val="000000"/>
                  </a:outerShdw>
                </a:effectLst>
                <a:latin typeface="黑体" pitchFamily="49" charset="-122"/>
                <a:ea typeface="黑体" pitchFamily="49" charset="-122"/>
              </a:rPr>
              <a:t>实现</a:t>
            </a:r>
            <a:endParaRPr lang="en-US" sz="3200">
              <a:effectLst>
                <a:outerShdw blurRad="38100" dist="38100" dir="2700000" algn="tl">
                  <a:srgbClr val="000000"/>
                </a:outerShdw>
              </a:effectLst>
              <a:latin typeface="黑体" pitchFamily="49" charset="-122"/>
              <a:ea typeface="黑体" pitchFamily="49" charset="-122"/>
            </a:endParaRPr>
          </a:p>
          <a:p>
            <a:pPr>
              <a:buFont typeface="Arial" pitchFamily="34" charset="0"/>
              <a:buNone/>
              <a:defRPr/>
            </a:pPr>
            <a:endParaRPr lang="en-US" sz="3200">
              <a:effectLst>
                <a:outerShdw blurRad="38100" dist="38100" dir="2700000" algn="tl">
                  <a:srgbClr val="000000"/>
                </a:outerShdw>
              </a:effectLst>
              <a:latin typeface="黑体" pitchFamily="49" charset="-122"/>
              <a:ea typeface="黑体" pitchFamily="49" charset="-122"/>
            </a:endParaRPr>
          </a:p>
        </p:txBody>
      </p:sp>
      <p:sp>
        <p:nvSpPr>
          <p:cNvPr id="8" name="灯片编号占位符 7"/>
          <p:cNvSpPr>
            <a:spLocks noGrp="1"/>
          </p:cNvSpPr>
          <p:nvPr>
            <p:ph type="sldNum" sz="quarter" idx="12"/>
          </p:nvPr>
        </p:nvSpPr>
        <p:spPr/>
        <p:txBody>
          <a:bodyPr/>
          <a:lstStyle/>
          <a:p>
            <a:pPr>
              <a:defRPr/>
            </a:pPr>
            <a:fld id="{C097489F-4C31-4370-B64B-6FDA95532023}" type="slidenum">
              <a:rPr lang="zh-CN" altLang="en-US" smtClean="0"/>
              <a:pPr>
                <a:defRPr/>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ox(out)">
                                      <p:cBhvr>
                                        <p:cTn id="7" dur="500"/>
                                        <p:tgtEl>
                                          <p:spTgt spid="512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124">
                                            <p:txEl>
                                              <p:pRg st="0" end="0"/>
                                            </p:txEl>
                                          </p:spTgt>
                                        </p:tgtEl>
                                        <p:attrNameLst>
                                          <p:attrName>style.visibility</p:attrName>
                                        </p:attrNameLst>
                                      </p:cBhvr>
                                      <p:to>
                                        <p:strVal val="visible"/>
                                      </p:to>
                                    </p:set>
                                    <p:animEffect transition="in" filter="box(out)">
                                      <p:cBhvr>
                                        <p:cTn id="12" dur="500"/>
                                        <p:tgtEl>
                                          <p:spTgt spid="5124">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125">
                                            <p:txEl>
                                              <p:pRg st="0" end="0"/>
                                            </p:txEl>
                                          </p:spTgt>
                                        </p:tgtEl>
                                        <p:attrNameLst>
                                          <p:attrName>style.visibility</p:attrName>
                                        </p:attrNameLst>
                                      </p:cBhvr>
                                      <p:to>
                                        <p:strVal val="visible"/>
                                      </p:to>
                                    </p:set>
                                    <p:animEffect transition="in" filter="box(out)">
                                      <p:cBhvr>
                                        <p:cTn id="17" dur="500"/>
                                        <p:tgtEl>
                                          <p:spTgt spid="5125">
                                            <p:txEl>
                                              <p:pRg st="0" end="0"/>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5126">
                                            <p:txEl>
                                              <p:pRg st="0" end="0"/>
                                            </p:txEl>
                                          </p:spTgt>
                                        </p:tgtEl>
                                        <p:attrNameLst>
                                          <p:attrName>style.visibility</p:attrName>
                                        </p:attrNameLst>
                                      </p:cBhvr>
                                      <p:to>
                                        <p:strVal val="visible"/>
                                      </p:to>
                                    </p:set>
                                    <p:animEffect transition="in" filter="box(out)">
                                      <p:cBhvr>
                                        <p:cTn id="22" dur="500"/>
                                        <p:tgtEl>
                                          <p:spTgt spid="5126">
                                            <p:txEl>
                                              <p:pRg st="0" end="0"/>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5127">
                                            <p:txEl>
                                              <p:pRg st="0" end="0"/>
                                            </p:txEl>
                                          </p:spTgt>
                                        </p:tgtEl>
                                        <p:attrNameLst>
                                          <p:attrName>style.visibility</p:attrName>
                                        </p:attrNameLst>
                                      </p:cBhvr>
                                      <p:to>
                                        <p:strVal val="visible"/>
                                      </p:to>
                                    </p:set>
                                    <p:animEffect transition="in" filter="box(out)">
                                      <p:cBhvr>
                                        <p:cTn id="27" dur="500"/>
                                        <p:tgtEl>
                                          <p:spTgt spid="5127">
                                            <p:txEl>
                                              <p:pRg st="0" end="0"/>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3" name="hammer.wav"/>
                                        </p:tgtEl>
                                      </p:cMediaNode>
                                    </p:audio>
                                  </p:subTnLst>
                                </p:cTn>
                              </p:par>
                              <p:par>
                                <p:cTn id="28" presetID="4" presetClass="entr" presetSubtype="32" fill="hold" grpId="0" nodeType="withEffect">
                                  <p:stCondLst>
                                    <p:cond delay="0"/>
                                  </p:stCondLst>
                                  <p:childTnLst>
                                    <p:set>
                                      <p:cBhvr>
                                        <p:cTn id="29" dur="1" fill="hold">
                                          <p:stCondLst>
                                            <p:cond delay="0"/>
                                          </p:stCondLst>
                                        </p:cTn>
                                        <p:tgtEl>
                                          <p:spTgt spid="5127">
                                            <p:txEl>
                                              <p:pRg st="1" end="1"/>
                                            </p:txEl>
                                          </p:spTgt>
                                        </p:tgtEl>
                                        <p:attrNameLst>
                                          <p:attrName>style.visibility</p:attrName>
                                        </p:attrNameLst>
                                      </p:cBhvr>
                                      <p:to>
                                        <p:strVal val="visible"/>
                                      </p:to>
                                    </p:set>
                                    <p:animEffect transition="in" filter="box(out)">
                                      <p:cBhvr>
                                        <p:cTn id="30" dur="500"/>
                                        <p:tgtEl>
                                          <p:spTgt spid="51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P spid="5124" grpId="0" build="p" autoUpdateAnimBg="0"/>
      <p:bldP spid="5125" grpId="0" build="p" autoUpdateAnimBg="0"/>
      <p:bldP spid="5126" grpId="0" build="p" autoUpdateAnimBg="0"/>
      <p:bldP spid="5127" grpId="0" uiExpand="1"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5"/>
          <p:cNvSpPr>
            <a:spLocks noChangeArrowheads="1"/>
          </p:cNvSpPr>
          <p:nvPr/>
        </p:nvSpPr>
        <p:spPr bwMode="auto">
          <a:xfrm>
            <a:off x="0" y="153988"/>
            <a:ext cx="9144000" cy="5632450"/>
          </a:xfrm>
          <a:prstGeom prst="rect">
            <a:avLst/>
          </a:prstGeom>
          <a:noFill/>
          <a:ln w="9525">
            <a:noFill/>
            <a:miter lim="800000"/>
            <a:headEnd/>
            <a:tailEnd/>
          </a:ln>
        </p:spPr>
        <p:txBody>
          <a:bodyPr>
            <a:spAutoFit/>
          </a:bodyPr>
          <a:lstStyle/>
          <a:p>
            <a:pPr>
              <a:buFont typeface="Wingdings" pitchFamily="2" charset="2"/>
              <a:buChar char="Ø"/>
            </a:pPr>
            <a:r>
              <a:rPr lang="zh-CN" altLang="en-US" dirty="0">
                <a:solidFill>
                  <a:srgbClr val="FFFF00"/>
                </a:solidFill>
              </a:rPr>
              <a:t>整数除法</a:t>
            </a:r>
            <a:r>
              <a:rPr lang="zh-CN" altLang="en-US" dirty="0"/>
              <a:t>（</a:t>
            </a:r>
            <a:r>
              <a:rPr lang="en-US" altLang="zh-CN" dirty="0">
                <a:solidFill>
                  <a:srgbClr val="FFFF00"/>
                </a:solidFill>
              </a:rPr>
              <a:t>/</a:t>
            </a:r>
            <a:r>
              <a:rPr lang="zh-CN" altLang="en-US" dirty="0"/>
              <a:t>）</a:t>
            </a:r>
            <a:r>
              <a:rPr lang="zh-CN" altLang="en-US" dirty="0">
                <a:solidFill>
                  <a:srgbClr val="FFFF00"/>
                </a:solidFill>
              </a:rPr>
              <a:t>截断</a:t>
            </a:r>
            <a:r>
              <a:rPr lang="zh-CN" altLang="en-US" dirty="0"/>
              <a:t>任何</a:t>
            </a:r>
            <a:r>
              <a:rPr lang="zh-CN" altLang="en-US" dirty="0">
                <a:solidFill>
                  <a:srgbClr val="FFFF00"/>
                </a:solidFill>
              </a:rPr>
              <a:t>小数部分</a:t>
            </a:r>
          </a:p>
          <a:p>
            <a:pPr>
              <a:buFontTx/>
              <a:buNone/>
            </a:pPr>
            <a:r>
              <a:rPr lang="zh-CN" altLang="en-US" dirty="0"/>
              <a:t>例如：</a:t>
            </a:r>
            <a:r>
              <a:rPr lang="en-US" altLang="zh-CN" dirty="0"/>
              <a:t>7/4</a:t>
            </a:r>
            <a:r>
              <a:rPr lang="zh-CN" altLang="en-US" dirty="0"/>
              <a:t>的运算结果为</a:t>
            </a:r>
            <a:r>
              <a:rPr lang="en-US" altLang="zh-CN" dirty="0"/>
              <a:t>1</a:t>
            </a:r>
          </a:p>
          <a:p>
            <a:pPr>
              <a:buFont typeface="Wingdings" pitchFamily="2" charset="2"/>
              <a:buChar char="Ø"/>
            </a:pPr>
            <a:r>
              <a:rPr lang="zh-CN" altLang="en-US" dirty="0">
                <a:solidFill>
                  <a:srgbClr val="FFFF00"/>
                </a:solidFill>
              </a:rPr>
              <a:t>取模</a:t>
            </a:r>
            <a:r>
              <a:rPr lang="zh-CN" altLang="en-US" dirty="0"/>
              <a:t>（</a:t>
            </a:r>
            <a:r>
              <a:rPr lang="en-US" altLang="zh-CN" dirty="0">
                <a:solidFill>
                  <a:srgbClr val="FFFF00"/>
                </a:solidFill>
              </a:rPr>
              <a:t>%</a:t>
            </a:r>
            <a:r>
              <a:rPr lang="zh-CN" altLang="en-US" dirty="0"/>
              <a:t>）操作符求出与第一个操作符符号相同的</a:t>
            </a:r>
            <a:r>
              <a:rPr lang="zh-CN" altLang="en-US" dirty="0">
                <a:solidFill>
                  <a:srgbClr val="FFFF00"/>
                </a:solidFill>
              </a:rPr>
              <a:t>余数</a:t>
            </a:r>
          </a:p>
          <a:p>
            <a:pPr>
              <a:buFontTx/>
              <a:buNone/>
            </a:pPr>
            <a:r>
              <a:rPr lang="zh-CN" altLang="en-US" dirty="0"/>
              <a:t>例如：</a:t>
            </a:r>
            <a:r>
              <a:rPr lang="en-US" altLang="zh-CN" dirty="0"/>
              <a:t>7%4</a:t>
            </a:r>
            <a:r>
              <a:rPr lang="zh-CN" altLang="en-US" dirty="0"/>
              <a:t>的运算结果为</a:t>
            </a:r>
            <a:r>
              <a:rPr lang="en-US" altLang="zh-CN" dirty="0"/>
              <a:t>3</a:t>
            </a:r>
            <a:r>
              <a:rPr lang="zh-CN" altLang="en-US" dirty="0"/>
              <a:t>，</a:t>
            </a:r>
            <a:r>
              <a:rPr lang="en-US" altLang="zh-CN" dirty="0"/>
              <a:t>-7%4</a:t>
            </a:r>
            <a:r>
              <a:rPr lang="zh-CN" altLang="en-US" dirty="0"/>
              <a:t>的运算结果为</a:t>
            </a:r>
            <a:r>
              <a:rPr lang="en-US" altLang="zh-CN" dirty="0"/>
              <a:t>-3</a:t>
            </a:r>
          </a:p>
          <a:p>
            <a:pPr>
              <a:buFont typeface="Wingdings" pitchFamily="2" charset="2"/>
              <a:buChar char="Ø"/>
            </a:pPr>
            <a:r>
              <a:rPr lang="zh-CN" altLang="en-US" dirty="0"/>
              <a:t>算术操作符中任意</a:t>
            </a:r>
            <a:r>
              <a:rPr lang="zh-CN" altLang="en-US" dirty="0">
                <a:solidFill>
                  <a:srgbClr val="FFFF00"/>
                </a:solidFill>
              </a:rPr>
              <a:t>操作数</a:t>
            </a:r>
            <a:r>
              <a:rPr lang="zh-CN" altLang="en-US" dirty="0"/>
              <a:t>中只要有</a:t>
            </a:r>
            <a:r>
              <a:rPr lang="zh-CN" altLang="en-US" dirty="0">
                <a:solidFill>
                  <a:srgbClr val="FFFF00"/>
                </a:solidFill>
              </a:rPr>
              <a:t>一位为</a:t>
            </a:r>
            <a:r>
              <a:rPr lang="en-US" altLang="zh-CN" dirty="0">
                <a:solidFill>
                  <a:srgbClr val="FFFF00"/>
                </a:solidFill>
              </a:rPr>
              <a:t>x</a:t>
            </a:r>
            <a:r>
              <a:rPr lang="zh-CN" altLang="en-US" dirty="0"/>
              <a:t>或</a:t>
            </a:r>
            <a:r>
              <a:rPr lang="en-US" altLang="zh-CN" dirty="0"/>
              <a:t>z</a:t>
            </a:r>
            <a:r>
              <a:rPr lang="zh-CN" altLang="en-US" dirty="0"/>
              <a:t>，则整个运算</a:t>
            </a:r>
            <a:r>
              <a:rPr lang="zh-CN" altLang="en-US" dirty="0">
                <a:solidFill>
                  <a:srgbClr val="FFFF00"/>
                </a:solidFill>
              </a:rPr>
              <a:t>结果为</a:t>
            </a:r>
            <a:r>
              <a:rPr lang="en-US" altLang="zh-CN" dirty="0">
                <a:solidFill>
                  <a:srgbClr val="FFFF00"/>
                </a:solidFill>
              </a:rPr>
              <a:t>x</a:t>
            </a:r>
          </a:p>
          <a:p>
            <a:pPr>
              <a:buFontTx/>
              <a:buNone/>
            </a:pPr>
            <a:r>
              <a:rPr lang="zh-CN" altLang="en-US" dirty="0"/>
              <a:t>例如：’</a:t>
            </a:r>
            <a:r>
              <a:rPr lang="en-US" altLang="zh-CN" dirty="0"/>
              <a:t>b10</a:t>
            </a:r>
            <a:r>
              <a:rPr lang="en-US" altLang="zh-CN" dirty="0">
                <a:solidFill>
                  <a:srgbClr val="FFFF00"/>
                </a:solidFill>
              </a:rPr>
              <a:t>x</a:t>
            </a:r>
            <a:r>
              <a:rPr lang="en-US" altLang="zh-CN" dirty="0"/>
              <a:t>1+’b01111</a:t>
            </a:r>
            <a:r>
              <a:rPr lang="zh-CN" altLang="en-US" dirty="0"/>
              <a:t>的运算结果为不确定数’</a:t>
            </a:r>
            <a:r>
              <a:rPr lang="en-US" altLang="zh-CN" dirty="0" err="1"/>
              <a:t>bxxxxx</a:t>
            </a:r>
            <a:r>
              <a:rPr lang="zh-CN" altLang="en-US" dirty="0"/>
              <a:t>。</a:t>
            </a:r>
            <a:endParaRPr lang="zh-CN" altLang="en-US" dirty="0">
              <a:latin typeface="黑体" pitchFamily="49" charset="-122"/>
              <a:ea typeface="黑体" pitchFamily="49" charset="-122"/>
            </a:endParaRPr>
          </a:p>
        </p:txBody>
      </p:sp>
      <p:sp>
        <p:nvSpPr>
          <p:cNvPr id="3" name="灯片编号占位符 2"/>
          <p:cNvSpPr>
            <a:spLocks noGrp="1"/>
          </p:cNvSpPr>
          <p:nvPr>
            <p:ph type="sldNum" sz="quarter" idx="12"/>
          </p:nvPr>
        </p:nvSpPr>
        <p:spPr/>
        <p:txBody>
          <a:bodyPr/>
          <a:lstStyle/>
          <a:p>
            <a:pPr>
              <a:defRPr/>
            </a:pPr>
            <a:fld id="{C097489F-4C31-4370-B64B-6FDA95532023}" type="slidenum">
              <a:rPr lang="zh-CN" altLang="en-US" smtClean="0"/>
              <a:pPr>
                <a:defRPr/>
              </a:pPr>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 calcmode="lin" valueType="num">
                                      <p:cBhvr additive="base">
                                        <p:cTn id="7" dur="500" fill="hold"/>
                                        <p:tgtEl>
                                          <p:spTgt spid="2560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5602">
                                            <p:txEl>
                                              <p:pRg st="1" end="1"/>
                                            </p:txEl>
                                          </p:spTgt>
                                        </p:tgtEl>
                                        <p:attrNameLst>
                                          <p:attrName>style.visibility</p:attrName>
                                        </p:attrNameLst>
                                      </p:cBhvr>
                                      <p:to>
                                        <p:strVal val="visible"/>
                                      </p:to>
                                    </p:set>
                                    <p:anim calcmode="lin" valueType="num">
                                      <p:cBhvr additive="base">
                                        <p:cTn id="13" dur="500" fill="hold"/>
                                        <p:tgtEl>
                                          <p:spTgt spid="2560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60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5602">
                                            <p:txEl>
                                              <p:pRg st="2" end="2"/>
                                            </p:txEl>
                                          </p:spTgt>
                                        </p:tgtEl>
                                        <p:attrNameLst>
                                          <p:attrName>style.visibility</p:attrName>
                                        </p:attrNameLst>
                                      </p:cBhvr>
                                      <p:to>
                                        <p:strVal val="visible"/>
                                      </p:to>
                                    </p:set>
                                    <p:anim calcmode="lin" valueType="num">
                                      <p:cBhvr additive="base">
                                        <p:cTn id="19" dur="500" fill="hold"/>
                                        <p:tgtEl>
                                          <p:spTgt spid="2560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60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25602">
                                            <p:txEl>
                                              <p:pRg st="3" end="3"/>
                                            </p:txEl>
                                          </p:spTgt>
                                        </p:tgtEl>
                                        <p:attrNameLst>
                                          <p:attrName>style.visibility</p:attrName>
                                        </p:attrNameLst>
                                      </p:cBhvr>
                                      <p:to>
                                        <p:strVal val="visible"/>
                                      </p:to>
                                    </p:set>
                                    <p:anim calcmode="lin" valueType="num">
                                      <p:cBhvr additive="base">
                                        <p:cTn id="25" dur="500" fill="hold"/>
                                        <p:tgtEl>
                                          <p:spTgt spid="2560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560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25602">
                                            <p:txEl>
                                              <p:pRg st="4" end="4"/>
                                            </p:txEl>
                                          </p:spTgt>
                                        </p:tgtEl>
                                        <p:attrNameLst>
                                          <p:attrName>style.visibility</p:attrName>
                                        </p:attrNameLst>
                                      </p:cBhvr>
                                      <p:to>
                                        <p:strVal val="visible"/>
                                      </p:to>
                                    </p:set>
                                    <p:anim calcmode="lin" valueType="num">
                                      <p:cBhvr additive="base">
                                        <p:cTn id="31" dur="500" fill="hold"/>
                                        <p:tgtEl>
                                          <p:spTgt spid="25602">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560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25602">
                                            <p:txEl>
                                              <p:pRg st="5" end="5"/>
                                            </p:txEl>
                                          </p:spTgt>
                                        </p:tgtEl>
                                        <p:attrNameLst>
                                          <p:attrName>style.visibility</p:attrName>
                                        </p:attrNameLst>
                                      </p:cBhvr>
                                      <p:to>
                                        <p:strVal val="visible"/>
                                      </p:to>
                                    </p:set>
                                    <p:anim calcmode="lin" valueType="num">
                                      <p:cBhvr additive="base">
                                        <p:cTn id="37" dur="500" fill="hold"/>
                                        <p:tgtEl>
                                          <p:spTgt spid="25602">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5602">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4"/>
          <p:cNvSpPr>
            <a:spLocks noChangeArrowheads="1"/>
          </p:cNvSpPr>
          <p:nvPr/>
        </p:nvSpPr>
        <p:spPr bwMode="auto">
          <a:xfrm>
            <a:off x="0" y="0"/>
            <a:ext cx="9144000" cy="2308225"/>
          </a:xfrm>
          <a:prstGeom prst="rect">
            <a:avLst/>
          </a:prstGeom>
          <a:noFill/>
          <a:ln w="9525">
            <a:noFill/>
            <a:miter lim="800000"/>
            <a:headEnd/>
            <a:tailEnd/>
          </a:ln>
        </p:spPr>
        <p:txBody>
          <a:bodyPr>
            <a:spAutoFit/>
          </a:bodyPr>
          <a:lstStyle/>
          <a:p>
            <a:pPr>
              <a:buFontTx/>
              <a:buNone/>
            </a:pPr>
            <a:r>
              <a:rPr lang="en-US" altLang="zh-CN" dirty="0"/>
              <a:t>1</a:t>
            </a:r>
            <a:r>
              <a:rPr lang="zh-CN" altLang="en-US" dirty="0"/>
              <a:t>、算术运算结果的位宽</a:t>
            </a:r>
          </a:p>
          <a:p>
            <a:pPr>
              <a:buFontTx/>
              <a:buNone/>
            </a:pPr>
            <a:r>
              <a:rPr lang="zh-CN" altLang="en-US" dirty="0"/>
              <a:t>算术表达式运算结果的位宽由</a:t>
            </a:r>
            <a:r>
              <a:rPr lang="zh-CN" altLang="en-US" dirty="0">
                <a:solidFill>
                  <a:srgbClr val="FFFF00"/>
                </a:solidFill>
              </a:rPr>
              <a:t>最大操作数</a:t>
            </a:r>
            <a:r>
              <a:rPr lang="zh-CN" altLang="en-US" dirty="0"/>
              <a:t>的位宽决定。在赋值语句中，算术运算结果的位宽也由</a:t>
            </a:r>
            <a:r>
              <a:rPr lang="zh-CN" altLang="en-US" dirty="0">
                <a:solidFill>
                  <a:srgbClr val="FFFF00"/>
                </a:solidFill>
              </a:rPr>
              <a:t>赋值等号左端</a:t>
            </a:r>
            <a:r>
              <a:rPr lang="zh-CN" altLang="en-US" dirty="0"/>
              <a:t>目标变量的位宽决定。</a:t>
            </a:r>
            <a:endParaRPr lang="zh-CN" altLang="en-US" dirty="0">
              <a:latin typeface="黑体" pitchFamily="49" charset="-122"/>
              <a:ea typeface="黑体" pitchFamily="49" charset="-122"/>
            </a:endParaRPr>
          </a:p>
        </p:txBody>
      </p:sp>
      <p:sp>
        <p:nvSpPr>
          <p:cNvPr id="26627" name="Rectangle 5"/>
          <p:cNvSpPr>
            <a:spLocks noChangeArrowheads="1"/>
          </p:cNvSpPr>
          <p:nvPr/>
        </p:nvSpPr>
        <p:spPr bwMode="auto">
          <a:xfrm>
            <a:off x="0" y="2286000"/>
            <a:ext cx="9144000" cy="3970338"/>
          </a:xfrm>
          <a:prstGeom prst="rect">
            <a:avLst/>
          </a:prstGeom>
          <a:noFill/>
          <a:ln w="9525">
            <a:noFill/>
            <a:miter lim="800000"/>
            <a:headEnd/>
            <a:tailEnd/>
          </a:ln>
        </p:spPr>
        <p:txBody>
          <a:bodyPr>
            <a:spAutoFit/>
          </a:bodyPr>
          <a:lstStyle/>
          <a:p>
            <a:pPr>
              <a:buFontTx/>
              <a:buNone/>
            </a:pPr>
            <a:r>
              <a:rPr lang="en-US" altLang="zh-CN" dirty="0"/>
              <a:t>2</a:t>
            </a:r>
            <a:r>
              <a:rPr lang="zh-CN" altLang="en-US" dirty="0"/>
              <a:t>、有符号数和无符号数</a:t>
            </a:r>
          </a:p>
          <a:p>
            <a:pPr>
              <a:buFontTx/>
              <a:buNone/>
            </a:pPr>
            <a:r>
              <a:rPr lang="zh-CN" altLang="en-US" dirty="0">
                <a:solidFill>
                  <a:srgbClr val="FFFF00"/>
                </a:solidFill>
              </a:rPr>
              <a:t>无符号数</a:t>
            </a:r>
            <a:r>
              <a:rPr lang="zh-CN" altLang="en-US" dirty="0"/>
              <a:t>被存储在线网、寄存器变量或用普通（没有有符号标记</a:t>
            </a:r>
            <a:r>
              <a:rPr lang="en-US" altLang="zh-CN" dirty="0"/>
              <a:t>s</a:t>
            </a:r>
            <a:r>
              <a:rPr lang="zh-CN" altLang="en-US" dirty="0"/>
              <a:t>）的基数格式表示的整型数中。</a:t>
            </a:r>
            <a:r>
              <a:rPr lang="zh-CN" altLang="en-US" dirty="0">
                <a:solidFill>
                  <a:srgbClr val="FFFF00"/>
                </a:solidFill>
              </a:rPr>
              <a:t>有符号数</a:t>
            </a:r>
            <a:r>
              <a:rPr lang="zh-CN" altLang="en-US" dirty="0"/>
              <a:t>被存储在整型变量、十进制形式的整数、有符号的线网、有符号的寄存器变量或用</a:t>
            </a:r>
            <a:r>
              <a:rPr lang="en-US" altLang="zh-CN" dirty="0"/>
              <a:t>s</a:t>
            </a:r>
            <a:r>
              <a:rPr lang="zh-CN" altLang="en-US" dirty="0"/>
              <a:t>（有符号）标记的基数格式表示的整型数中。</a:t>
            </a:r>
          </a:p>
        </p:txBody>
      </p:sp>
      <p:sp>
        <p:nvSpPr>
          <p:cNvPr id="4" name="灯片编号占位符 3"/>
          <p:cNvSpPr>
            <a:spLocks noGrp="1"/>
          </p:cNvSpPr>
          <p:nvPr>
            <p:ph type="sldNum" sz="quarter" idx="12"/>
          </p:nvPr>
        </p:nvSpPr>
        <p:spPr/>
        <p:txBody>
          <a:bodyPr/>
          <a:lstStyle/>
          <a:p>
            <a:pPr>
              <a:defRPr/>
            </a:pPr>
            <a:fld id="{C097489F-4C31-4370-B64B-6FDA95532023}" type="slidenum">
              <a:rPr lang="zh-CN" altLang="en-US" smtClean="0"/>
              <a:pPr>
                <a:defRPr/>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additive="base">
                                        <p:cTn id="7" dur="500" fill="hold"/>
                                        <p:tgtEl>
                                          <p:spTgt spid="26626"/>
                                        </p:tgtEl>
                                        <p:attrNameLst>
                                          <p:attrName>ppt_x</p:attrName>
                                        </p:attrNameLst>
                                      </p:cBhvr>
                                      <p:tavLst>
                                        <p:tav tm="0">
                                          <p:val>
                                            <p:strVal val="0-#ppt_w/2"/>
                                          </p:val>
                                        </p:tav>
                                        <p:tav tm="100000">
                                          <p:val>
                                            <p:strVal val="#ppt_x"/>
                                          </p:val>
                                        </p:tav>
                                      </p:tavLst>
                                    </p:anim>
                                    <p:anim calcmode="lin" valueType="num">
                                      <p:cBhvr additive="base">
                                        <p:cTn id="8" dur="500" fill="hold"/>
                                        <p:tgtEl>
                                          <p:spTgt spid="2662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627"/>
                                        </p:tgtEl>
                                        <p:attrNameLst>
                                          <p:attrName>style.visibility</p:attrName>
                                        </p:attrNameLst>
                                      </p:cBhvr>
                                      <p:to>
                                        <p:strVal val="visible"/>
                                      </p:to>
                                    </p:set>
                                    <p:anim calcmode="lin" valueType="num">
                                      <p:cBhvr additive="base">
                                        <p:cTn id="13" dur="500" fill="hold"/>
                                        <p:tgtEl>
                                          <p:spTgt spid="26627"/>
                                        </p:tgtEl>
                                        <p:attrNameLst>
                                          <p:attrName>ppt_x</p:attrName>
                                        </p:attrNameLst>
                                      </p:cBhvr>
                                      <p:tavLst>
                                        <p:tav tm="0">
                                          <p:val>
                                            <p:strVal val="0-#ppt_w/2"/>
                                          </p:val>
                                        </p:tav>
                                        <p:tav tm="100000">
                                          <p:val>
                                            <p:strVal val="#ppt_x"/>
                                          </p:val>
                                        </p:tav>
                                      </p:tavLst>
                                    </p:anim>
                                    <p:anim calcmode="lin" valueType="num">
                                      <p:cBhvr additive="base">
                                        <p:cTn id="14" dur="500" fill="hold"/>
                                        <p:tgtEl>
                                          <p:spTgt spid="2662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utoUpdateAnimBg="0"/>
      <p:bldP spid="26627"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5"/>
          <p:cNvSpPr>
            <a:spLocks noChangeArrowheads="1"/>
          </p:cNvSpPr>
          <p:nvPr/>
        </p:nvSpPr>
        <p:spPr bwMode="auto">
          <a:xfrm>
            <a:off x="0" y="0"/>
            <a:ext cx="3878263" cy="646113"/>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7.3.2 </a:t>
            </a:r>
            <a:r>
              <a:rPr lang="zh-CN" altLang="en-US">
                <a:latin typeface="黑体" pitchFamily="49" charset="-122"/>
                <a:ea typeface="黑体" pitchFamily="49" charset="-122"/>
              </a:rPr>
              <a:t>关系操作符</a:t>
            </a:r>
          </a:p>
        </p:txBody>
      </p:sp>
      <p:sp>
        <p:nvSpPr>
          <p:cNvPr id="27651" name="Rectangle 18"/>
          <p:cNvSpPr>
            <a:spLocks noChangeArrowheads="1"/>
          </p:cNvSpPr>
          <p:nvPr/>
        </p:nvSpPr>
        <p:spPr bwMode="auto">
          <a:xfrm>
            <a:off x="0" y="928688"/>
            <a:ext cx="8964613" cy="4524375"/>
          </a:xfrm>
          <a:prstGeom prst="rect">
            <a:avLst/>
          </a:prstGeom>
          <a:noFill/>
          <a:ln w="9525">
            <a:noFill/>
            <a:miter lim="800000"/>
            <a:headEnd/>
            <a:tailEnd/>
          </a:ln>
        </p:spPr>
        <p:txBody>
          <a:bodyPr>
            <a:spAutoFit/>
          </a:bodyPr>
          <a:lstStyle/>
          <a:p>
            <a:pPr>
              <a:buFontTx/>
              <a:buNone/>
            </a:pPr>
            <a:r>
              <a:rPr lang="en-US" altLang="zh-CN" sz="3200" dirty="0" err="1">
                <a:latin typeface="黑体" pitchFamily="49" charset="-122"/>
                <a:ea typeface="黑体" pitchFamily="49" charset="-122"/>
              </a:rPr>
              <a:t>Verilog</a:t>
            </a:r>
            <a:r>
              <a:rPr lang="en-US" altLang="zh-CN" sz="3200" dirty="0">
                <a:latin typeface="黑体" pitchFamily="49" charset="-122"/>
                <a:ea typeface="黑体" pitchFamily="49" charset="-122"/>
              </a:rPr>
              <a:t> HDL</a:t>
            </a:r>
            <a:r>
              <a:rPr lang="zh-CN" altLang="en-US" sz="3200" dirty="0">
                <a:latin typeface="黑体" pitchFamily="49" charset="-122"/>
                <a:ea typeface="黑体" pitchFamily="49" charset="-122"/>
              </a:rPr>
              <a:t>支持</a:t>
            </a:r>
            <a:r>
              <a:rPr lang="en-US" altLang="zh-CN" sz="3200" dirty="0">
                <a:latin typeface="黑体" pitchFamily="49" charset="-122"/>
                <a:ea typeface="黑体" pitchFamily="49" charset="-122"/>
              </a:rPr>
              <a:t>4</a:t>
            </a:r>
            <a:r>
              <a:rPr lang="zh-CN" altLang="en-US" sz="3200" dirty="0">
                <a:latin typeface="黑体" pitchFamily="49" charset="-122"/>
                <a:ea typeface="黑体" pitchFamily="49" charset="-122"/>
              </a:rPr>
              <a:t>种关系操作符：大于（</a:t>
            </a:r>
            <a:r>
              <a:rPr lang="en-US" altLang="zh-CN" sz="3200" dirty="0">
                <a:solidFill>
                  <a:srgbClr val="FFFF00"/>
                </a:solidFill>
                <a:latin typeface="黑体" pitchFamily="49" charset="-122"/>
                <a:ea typeface="黑体" pitchFamily="49" charset="-122"/>
              </a:rPr>
              <a:t>&gt;</a:t>
            </a:r>
            <a:r>
              <a:rPr lang="zh-CN" altLang="en-US" sz="3200" dirty="0">
                <a:latin typeface="黑体" pitchFamily="49" charset="-122"/>
                <a:ea typeface="黑体" pitchFamily="49" charset="-122"/>
              </a:rPr>
              <a:t>）、小于（</a:t>
            </a:r>
            <a:r>
              <a:rPr lang="en-US" altLang="zh-CN" sz="3200" dirty="0">
                <a:solidFill>
                  <a:srgbClr val="FFFF00"/>
                </a:solidFill>
                <a:latin typeface="黑体" pitchFamily="49" charset="-122"/>
                <a:ea typeface="黑体" pitchFamily="49" charset="-122"/>
              </a:rPr>
              <a:t>&lt;</a:t>
            </a:r>
            <a:r>
              <a:rPr lang="zh-CN" altLang="en-US" sz="3200" dirty="0">
                <a:latin typeface="黑体" pitchFamily="49" charset="-122"/>
                <a:ea typeface="黑体" pitchFamily="49" charset="-122"/>
              </a:rPr>
              <a:t>）、大于等于（</a:t>
            </a:r>
            <a:r>
              <a:rPr lang="en-US" altLang="zh-CN" sz="3200" dirty="0">
                <a:solidFill>
                  <a:srgbClr val="FFFF00"/>
                </a:solidFill>
                <a:latin typeface="黑体" pitchFamily="49" charset="-122"/>
                <a:ea typeface="黑体" pitchFamily="49" charset="-122"/>
              </a:rPr>
              <a:t>&gt;=</a:t>
            </a:r>
            <a:r>
              <a:rPr lang="zh-CN" altLang="en-US" sz="3200" dirty="0">
                <a:latin typeface="黑体" pitchFamily="49" charset="-122"/>
                <a:ea typeface="黑体" pitchFamily="49" charset="-122"/>
              </a:rPr>
              <a:t>）、小于等于（</a:t>
            </a:r>
            <a:r>
              <a:rPr lang="en-US" altLang="zh-CN" sz="3200" dirty="0">
                <a:solidFill>
                  <a:srgbClr val="FFFF00"/>
                </a:solidFill>
                <a:latin typeface="黑体" pitchFamily="49" charset="-122"/>
                <a:ea typeface="黑体" pitchFamily="49" charset="-122"/>
              </a:rPr>
              <a:t>&lt;=</a:t>
            </a:r>
            <a:r>
              <a:rPr lang="zh-CN" altLang="en-US" sz="3200" dirty="0">
                <a:latin typeface="黑体" pitchFamily="49" charset="-122"/>
                <a:ea typeface="黑体" pitchFamily="49" charset="-122"/>
              </a:rPr>
              <a:t>）。关系操作符对两个操作数</a:t>
            </a:r>
            <a:r>
              <a:rPr lang="zh-CN" altLang="en-US" sz="3200" dirty="0">
                <a:solidFill>
                  <a:srgbClr val="FFFF00"/>
                </a:solidFill>
                <a:latin typeface="黑体" pitchFamily="49" charset="-122"/>
                <a:ea typeface="黑体" pitchFamily="49" charset="-122"/>
              </a:rPr>
              <a:t>逐位</a:t>
            </a:r>
            <a:r>
              <a:rPr lang="zh-CN" altLang="en-US" sz="3200" dirty="0">
                <a:latin typeface="黑体" pitchFamily="49" charset="-122"/>
                <a:ea typeface="黑体" pitchFamily="49" charset="-122"/>
              </a:rPr>
              <a:t>进行</a:t>
            </a:r>
            <a:r>
              <a:rPr lang="zh-CN" altLang="en-US" sz="3200" dirty="0">
                <a:solidFill>
                  <a:srgbClr val="FFFF00"/>
                </a:solidFill>
                <a:latin typeface="黑体" pitchFamily="49" charset="-122"/>
                <a:ea typeface="黑体" pitchFamily="49" charset="-122"/>
              </a:rPr>
              <a:t>比较</a:t>
            </a:r>
            <a:r>
              <a:rPr lang="zh-CN" altLang="en-US" sz="3200" dirty="0">
                <a:latin typeface="黑体" pitchFamily="49" charset="-122"/>
                <a:ea typeface="黑体" pitchFamily="49" charset="-122"/>
              </a:rPr>
              <a:t>，其</a:t>
            </a:r>
            <a:r>
              <a:rPr lang="zh-CN" altLang="en-US" sz="3200" dirty="0">
                <a:solidFill>
                  <a:srgbClr val="FFFF00"/>
                </a:solidFill>
                <a:latin typeface="黑体" pitchFamily="49" charset="-122"/>
                <a:ea typeface="黑体" pitchFamily="49" charset="-122"/>
              </a:rPr>
              <a:t>结果</a:t>
            </a:r>
            <a:r>
              <a:rPr lang="zh-CN" altLang="en-US" sz="3200" dirty="0">
                <a:latin typeface="黑体" pitchFamily="49" charset="-122"/>
                <a:ea typeface="黑体" pitchFamily="49" charset="-122"/>
              </a:rPr>
              <a:t>为真（值为</a:t>
            </a:r>
            <a:r>
              <a:rPr lang="en-US" altLang="zh-CN" sz="3200" dirty="0">
                <a:solidFill>
                  <a:srgbClr val="FFFF00"/>
                </a:solidFill>
                <a:latin typeface="黑体" pitchFamily="49" charset="-122"/>
                <a:ea typeface="黑体" pitchFamily="49" charset="-122"/>
              </a:rPr>
              <a:t>1</a:t>
            </a:r>
            <a:r>
              <a:rPr lang="zh-CN" altLang="en-US" sz="3200" dirty="0">
                <a:latin typeface="黑体" pitchFamily="49" charset="-122"/>
                <a:ea typeface="黑体" pitchFamily="49" charset="-122"/>
              </a:rPr>
              <a:t>）或假（值为</a:t>
            </a:r>
            <a:r>
              <a:rPr lang="en-US" altLang="zh-CN" sz="3200" dirty="0">
                <a:solidFill>
                  <a:srgbClr val="FFFF00"/>
                </a:solidFill>
                <a:latin typeface="黑体" pitchFamily="49" charset="-122"/>
                <a:ea typeface="黑体" pitchFamily="49" charset="-122"/>
              </a:rPr>
              <a:t>0</a:t>
            </a:r>
            <a:r>
              <a:rPr lang="zh-CN" altLang="en-US" sz="3200" dirty="0">
                <a:latin typeface="黑体" pitchFamily="49" charset="-122"/>
                <a:ea typeface="黑体" pitchFamily="49" charset="-122"/>
              </a:rPr>
              <a:t>）；若</a:t>
            </a:r>
            <a:r>
              <a:rPr lang="zh-CN" altLang="en-US" sz="3200" dirty="0">
                <a:solidFill>
                  <a:srgbClr val="FFFF00"/>
                </a:solidFill>
                <a:latin typeface="黑体" pitchFamily="49" charset="-122"/>
                <a:ea typeface="黑体" pitchFamily="49" charset="-122"/>
              </a:rPr>
              <a:t>操作数</a:t>
            </a:r>
            <a:r>
              <a:rPr lang="zh-CN" altLang="en-US" sz="3200" dirty="0">
                <a:latin typeface="黑体" pitchFamily="49" charset="-122"/>
                <a:ea typeface="黑体" pitchFamily="49" charset="-122"/>
              </a:rPr>
              <a:t>中有</a:t>
            </a:r>
            <a:r>
              <a:rPr lang="zh-CN" altLang="en-US" sz="3200" dirty="0">
                <a:solidFill>
                  <a:srgbClr val="FFFF00"/>
                </a:solidFill>
                <a:latin typeface="黑体" pitchFamily="49" charset="-122"/>
                <a:ea typeface="黑体" pitchFamily="49" charset="-122"/>
              </a:rPr>
              <a:t>一位为</a:t>
            </a:r>
            <a:r>
              <a:rPr lang="en-US" altLang="zh-CN" sz="3200" dirty="0">
                <a:solidFill>
                  <a:srgbClr val="FFFF00"/>
                </a:solidFill>
                <a:latin typeface="黑体" pitchFamily="49" charset="-122"/>
                <a:ea typeface="黑体" pitchFamily="49" charset="-122"/>
              </a:rPr>
              <a:t>x</a:t>
            </a:r>
            <a:r>
              <a:rPr lang="zh-CN" altLang="en-US" sz="3200" dirty="0">
                <a:solidFill>
                  <a:srgbClr val="FFFF00"/>
                </a:solidFill>
                <a:latin typeface="黑体" pitchFamily="49" charset="-122"/>
                <a:ea typeface="黑体" pitchFamily="49" charset="-122"/>
              </a:rPr>
              <a:t>或</a:t>
            </a:r>
            <a:r>
              <a:rPr lang="en-US" altLang="zh-CN" sz="3200" dirty="0">
                <a:solidFill>
                  <a:srgbClr val="FFFF00"/>
                </a:solidFill>
                <a:latin typeface="黑体" pitchFamily="49" charset="-122"/>
                <a:ea typeface="黑体" pitchFamily="49" charset="-122"/>
              </a:rPr>
              <a:t>z</a:t>
            </a:r>
            <a:r>
              <a:rPr lang="zh-CN" altLang="en-US" sz="3200" dirty="0">
                <a:latin typeface="黑体" pitchFamily="49" charset="-122"/>
                <a:ea typeface="黑体" pitchFamily="49" charset="-122"/>
              </a:rPr>
              <a:t>，则</a:t>
            </a:r>
            <a:r>
              <a:rPr lang="zh-CN" altLang="en-US" sz="3200" dirty="0">
                <a:solidFill>
                  <a:srgbClr val="FFFF00"/>
                </a:solidFill>
                <a:latin typeface="黑体" pitchFamily="49" charset="-122"/>
                <a:ea typeface="黑体" pitchFamily="49" charset="-122"/>
              </a:rPr>
              <a:t>结果为</a:t>
            </a:r>
            <a:r>
              <a:rPr lang="en-US" altLang="zh-CN" sz="3200" dirty="0">
                <a:solidFill>
                  <a:srgbClr val="FFFF00"/>
                </a:solidFill>
                <a:latin typeface="黑体" pitchFamily="49" charset="-122"/>
                <a:ea typeface="黑体" pitchFamily="49" charset="-122"/>
              </a:rPr>
              <a:t>x</a:t>
            </a:r>
            <a:r>
              <a:rPr lang="zh-CN" altLang="en-US" sz="3200" dirty="0">
                <a:latin typeface="黑体" pitchFamily="49" charset="-122"/>
                <a:ea typeface="黑体" pitchFamily="49" charset="-122"/>
              </a:rPr>
              <a:t>。</a:t>
            </a:r>
          </a:p>
          <a:p>
            <a:pPr>
              <a:buFontTx/>
              <a:buNone/>
            </a:pPr>
            <a:r>
              <a:rPr lang="zh-CN" altLang="en-US" sz="3200" dirty="0">
                <a:latin typeface="黑体" pitchFamily="49" charset="-122"/>
                <a:ea typeface="黑体" pitchFamily="49" charset="-122"/>
              </a:rPr>
              <a:t>例如：</a:t>
            </a:r>
          </a:p>
          <a:p>
            <a:pPr>
              <a:buFontTx/>
              <a:buNone/>
            </a:pPr>
            <a:r>
              <a:rPr lang="en-US" altLang="zh-CN" sz="3200" dirty="0">
                <a:latin typeface="黑体" pitchFamily="49" charset="-122"/>
                <a:ea typeface="黑体" pitchFamily="49" charset="-122"/>
              </a:rPr>
              <a:t>23 &gt; 25             //</a:t>
            </a:r>
            <a:r>
              <a:rPr lang="zh-CN" altLang="en-US" sz="3200" dirty="0">
                <a:latin typeface="黑体" pitchFamily="49" charset="-122"/>
                <a:ea typeface="黑体" pitchFamily="49" charset="-122"/>
              </a:rPr>
              <a:t>结果为假（值为</a:t>
            </a:r>
            <a:r>
              <a:rPr lang="en-US" altLang="zh-CN" sz="3200" dirty="0">
                <a:latin typeface="黑体" pitchFamily="49" charset="-122"/>
                <a:ea typeface="黑体" pitchFamily="49" charset="-122"/>
              </a:rPr>
              <a:t>0</a:t>
            </a:r>
            <a:r>
              <a:rPr lang="zh-CN" altLang="en-US" sz="3200" dirty="0">
                <a:latin typeface="黑体" pitchFamily="49" charset="-122"/>
                <a:ea typeface="黑体" pitchFamily="49" charset="-122"/>
              </a:rPr>
              <a:t>）</a:t>
            </a:r>
          </a:p>
          <a:p>
            <a:pPr>
              <a:buFontTx/>
              <a:buNone/>
            </a:pPr>
            <a:r>
              <a:rPr lang="en-US" altLang="zh-CN" sz="3200" dirty="0">
                <a:latin typeface="黑体" pitchFamily="49" charset="-122"/>
                <a:ea typeface="黑体" pitchFamily="49" charset="-122"/>
              </a:rPr>
              <a:t>52 &lt; 16’h</a:t>
            </a:r>
            <a:r>
              <a:rPr lang="en-US" altLang="zh-CN" sz="3200" dirty="0">
                <a:solidFill>
                  <a:srgbClr val="FFFF00"/>
                </a:solidFill>
                <a:latin typeface="黑体" pitchFamily="49" charset="-122"/>
                <a:ea typeface="黑体" pitchFamily="49" charset="-122"/>
              </a:rPr>
              <a:t>x</a:t>
            </a:r>
            <a:r>
              <a:rPr lang="en-US" altLang="zh-CN" sz="3200" dirty="0">
                <a:latin typeface="黑体" pitchFamily="49" charset="-122"/>
                <a:ea typeface="黑体" pitchFamily="49" charset="-122"/>
              </a:rPr>
              <a:t>FF        //</a:t>
            </a:r>
            <a:r>
              <a:rPr lang="zh-CN" altLang="en-US" sz="3200" dirty="0">
                <a:latin typeface="黑体" pitchFamily="49" charset="-122"/>
                <a:ea typeface="黑体" pitchFamily="49" charset="-122"/>
              </a:rPr>
              <a:t>结果为</a:t>
            </a:r>
            <a:r>
              <a:rPr lang="en-US" altLang="zh-CN" sz="3200" dirty="0">
                <a:latin typeface="黑体" pitchFamily="49" charset="-122"/>
                <a:ea typeface="黑体" pitchFamily="49" charset="-122"/>
              </a:rPr>
              <a:t>x</a:t>
            </a:r>
            <a:endParaRPr lang="zh-CN" altLang="en-US" sz="3200" dirty="0">
              <a:latin typeface="黑体" pitchFamily="49" charset="-122"/>
              <a:ea typeface="黑体" pitchFamily="49" charset="-122"/>
            </a:endParaRPr>
          </a:p>
          <a:p>
            <a:pPr>
              <a:buFontTx/>
              <a:buNone/>
            </a:pPr>
            <a:endParaRPr lang="en-US" altLang="zh-CN" sz="3200" dirty="0">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pPr>
              <a:defRPr/>
            </a:pPr>
            <a:fld id="{C097489F-4C31-4370-B64B-6FDA95532023}" type="slidenum">
              <a:rPr lang="zh-CN" altLang="en-US" smtClean="0"/>
              <a:pPr>
                <a:defRPr/>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1"/>
                                        </p:tgtEl>
                                        <p:attrNameLst>
                                          <p:attrName>style.visibility</p:attrName>
                                        </p:attrNameLst>
                                      </p:cBhvr>
                                      <p:to>
                                        <p:strVal val="visible"/>
                                      </p:to>
                                    </p:set>
                                    <p:anim calcmode="lin" valueType="num">
                                      <p:cBhvr additive="base">
                                        <p:cTn id="7" dur="500" fill="hold"/>
                                        <p:tgtEl>
                                          <p:spTgt spid="27651"/>
                                        </p:tgtEl>
                                        <p:attrNameLst>
                                          <p:attrName>ppt_x</p:attrName>
                                        </p:attrNameLst>
                                      </p:cBhvr>
                                      <p:tavLst>
                                        <p:tav tm="0">
                                          <p:val>
                                            <p:strVal val="0-#ppt_w/2"/>
                                          </p:val>
                                        </p:tav>
                                        <p:tav tm="100000">
                                          <p:val>
                                            <p:strVal val="#ppt_x"/>
                                          </p:val>
                                        </p:tav>
                                      </p:tavLst>
                                    </p:anim>
                                    <p:anim calcmode="lin" valueType="num">
                                      <p:cBhvr additive="base">
                                        <p:cTn id="8" dur="500" fill="hold"/>
                                        <p:tgtEl>
                                          <p:spTgt spid="2765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18"/>
          <p:cNvSpPr>
            <a:spLocks noChangeArrowheads="1"/>
          </p:cNvSpPr>
          <p:nvPr/>
        </p:nvSpPr>
        <p:spPr bwMode="auto">
          <a:xfrm>
            <a:off x="179388" y="285750"/>
            <a:ext cx="8964612" cy="6002338"/>
          </a:xfrm>
          <a:prstGeom prst="rect">
            <a:avLst/>
          </a:prstGeom>
          <a:noFill/>
          <a:ln w="9525">
            <a:noFill/>
            <a:miter lim="800000"/>
            <a:headEnd/>
            <a:tailEnd/>
          </a:ln>
        </p:spPr>
        <p:txBody>
          <a:bodyPr>
            <a:spAutoFit/>
          </a:bodyPr>
          <a:lstStyle/>
          <a:p>
            <a:pPr>
              <a:buFont typeface="Wingdings" pitchFamily="2" charset="2"/>
              <a:buChar char="Ø"/>
            </a:pPr>
            <a:r>
              <a:rPr lang="zh-CN" altLang="en-US" sz="3200" dirty="0">
                <a:latin typeface="黑体" pitchFamily="49" charset="-122"/>
                <a:ea typeface="黑体" pitchFamily="49" charset="-122"/>
              </a:rPr>
              <a:t>若操作数的位宽不同，如果所有操作数都是</a:t>
            </a:r>
            <a:r>
              <a:rPr lang="zh-CN" altLang="en-US" sz="3200" dirty="0">
                <a:solidFill>
                  <a:srgbClr val="FFFF00"/>
                </a:solidFill>
                <a:latin typeface="黑体" pitchFamily="49" charset="-122"/>
                <a:ea typeface="黑体" pitchFamily="49" charset="-122"/>
              </a:rPr>
              <a:t>无符号数</a:t>
            </a:r>
            <a:r>
              <a:rPr lang="zh-CN" altLang="en-US" sz="3200" dirty="0">
                <a:latin typeface="黑体" pitchFamily="49" charset="-122"/>
                <a:ea typeface="黑体" pitchFamily="49" charset="-122"/>
              </a:rPr>
              <a:t>，则位宽较小的操作数需在</a:t>
            </a:r>
            <a:r>
              <a:rPr lang="zh-CN" altLang="en-US" sz="3200" dirty="0">
                <a:solidFill>
                  <a:srgbClr val="FFFF00"/>
                </a:solidFill>
                <a:latin typeface="黑体" pitchFamily="49" charset="-122"/>
                <a:ea typeface="黑体" pitchFamily="49" charset="-122"/>
              </a:rPr>
              <a:t>高位填</a:t>
            </a:r>
            <a:r>
              <a:rPr lang="en-US" altLang="zh-CN" sz="3200" dirty="0">
                <a:solidFill>
                  <a:srgbClr val="FFFF00"/>
                </a:solidFill>
                <a:latin typeface="黑体" pitchFamily="49" charset="-122"/>
                <a:ea typeface="黑体" pitchFamily="49" charset="-122"/>
              </a:rPr>
              <a:t>0</a:t>
            </a:r>
            <a:r>
              <a:rPr lang="zh-CN" altLang="en-US" sz="3200" dirty="0">
                <a:solidFill>
                  <a:srgbClr val="FFFF00"/>
                </a:solidFill>
                <a:latin typeface="黑体" pitchFamily="49" charset="-122"/>
                <a:ea typeface="黑体" pitchFamily="49" charset="-122"/>
              </a:rPr>
              <a:t>补齐</a:t>
            </a:r>
            <a:r>
              <a:rPr lang="zh-CN" altLang="en-US" sz="3200" dirty="0">
                <a:latin typeface="黑体" pitchFamily="49" charset="-122"/>
                <a:ea typeface="黑体" pitchFamily="49" charset="-122"/>
              </a:rPr>
              <a:t>；如果所有操作数都是</a:t>
            </a:r>
            <a:r>
              <a:rPr lang="zh-CN" altLang="en-US" sz="3200" dirty="0">
                <a:solidFill>
                  <a:srgbClr val="FFFF00"/>
                </a:solidFill>
                <a:latin typeface="黑体" pitchFamily="49" charset="-122"/>
                <a:ea typeface="黑体" pitchFamily="49" charset="-122"/>
              </a:rPr>
              <a:t>有符号数</a:t>
            </a:r>
            <a:r>
              <a:rPr lang="zh-CN" altLang="en-US" sz="3200" dirty="0">
                <a:latin typeface="黑体" pitchFamily="49" charset="-122"/>
                <a:ea typeface="黑体" pitchFamily="49" charset="-122"/>
              </a:rPr>
              <a:t>，则位宽较小的操作数需在</a:t>
            </a:r>
            <a:r>
              <a:rPr lang="zh-CN" altLang="en-US" sz="3200" dirty="0">
                <a:solidFill>
                  <a:srgbClr val="FFFF00"/>
                </a:solidFill>
                <a:latin typeface="黑体" pitchFamily="49" charset="-122"/>
                <a:ea typeface="黑体" pitchFamily="49" charset="-122"/>
              </a:rPr>
              <a:t>高位填符号位补齐</a:t>
            </a:r>
            <a:r>
              <a:rPr lang="zh-CN" altLang="en-US" sz="3200" dirty="0">
                <a:latin typeface="黑体" pitchFamily="49" charset="-122"/>
                <a:ea typeface="黑体" pitchFamily="49" charset="-122"/>
              </a:rPr>
              <a:t>。</a:t>
            </a:r>
          </a:p>
          <a:p>
            <a:pPr>
              <a:buFontTx/>
              <a:buNone/>
            </a:pPr>
            <a:r>
              <a:rPr lang="zh-CN" altLang="en-US" sz="3200" dirty="0">
                <a:latin typeface="黑体" pitchFamily="49" charset="-122"/>
                <a:ea typeface="黑体" pitchFamily="49" charset="-122"/>
              </a:rPr>
              <a:t>例如：</a:t>
            </a:r>
            <a:r>
              <a:rPr lang="zh-CN" altLang="en-US" sz="3200" dirty="0">
                <a:cs typeface="Times New Roman" pitchFamily="18" charset="0"/>
              </a:rPr>
              <a:t>’</a:t>
            </a:r>
            <a:r>
              <a:rPr lang="en-US" altLang="zh-CN" sz="3200" dirty="0">
                <a:cs typeface="Times New Roman" pitchFamily="18" charset="0"/>
              </a:rPr>
              <a:t>b1000 &gt;= ’b01110    </a:t>
            </a:r>
            <a:r>
              <a:rPr lang="en-US" altLang="zh-CN" sz="3200" dirty="0">
                <a:latin typeface="宋体" pitchFamily="2" charset="-122"/>
              </a:rPr>
              <a:t>//</a:t>
            </a:r>
            <a:r>
              <a:rPr lang="zh-CN" altLang="en-US" sz="3200" dirty="0">
                <a:latin typeface="宋体" pitchFamily="2" charset="-122"/>
              </a:rPr>
              <a:t>等同于</a:t>
            </a:r>
            <a:r>
              <a:rPr lang="zh-CN" altLang="en-US" sz="3200" dirty="0">
                <a:cs typeface="Times New Roman" pitchFamily="18" charset="0"/>
              </a:rPr>
              <a:t>’</a:t>
            </a:r>
            <a:r>
              <a:rPr lang="en-US" altLang="zh-CN" sz="3200" dirty="0">
                <a:cs typeface="Times New Roman" pitchFamily="18" charset="0"/>
              </a:rPr>
              <a:t>b</a:t>
            </a:r>
            <a:r>
              <a:rPr lang="en-US" altLang="zh-CN" sz="3200" dirty="0">
                <a:solidFill>
                  <a:srgbClr val="FFFF00"/>
                </a:solidFill>
                <a:cs typeface="Times New Roman" pitchFamily="18" charset="0"/>
              </a:rPr>
              <a:t>0</a:t>
            </a:r>
            <a:r>
              <a:rPr lang="en-US" altLang="zh-CN" sz="3200" dirty="0">
                <a:cs typeface="Times New Roman" pitchFamily="18" charset="0"/>
              </a:rPr>
              <a:t>1000 &gt;= ’b01110</a:t>
            </a:r>
            <a:r>
              <a:rPr lang="zh-CN" altLang="en-US" sz="3200" dirty="0">
                <a:cs typeface="Times New Roman" pitchFamily="18" charset="0"/>
              </a:rPr>
              <a:t>，结果为假（值为</a:t>
            </a:r>
            <a:r>
              <a:rPr lang="en-US" altLang="zh-CN" sz="3200" dirty="0">
                <a:cs typeface="Times New Roman" pitchFamily="18" charset="0"/>
              </a:rPr>
              <a:t>0</a:t>
            </a:r>
            <a:r>
              <a:rPr lang="zh-CN" altLang="en-US" sz="3200" dirty="0">
                <a:cs typeface="Times New Roman" pitchFamily="18" charset="0"/>
              </a:rPr>
              <a:t>）</a:t>
            </a:r>
          </a:p>
          <a:p>
            <a:pPr>
              <a:buFontTx/>
              <a:buNone/>
            </a:pPr>
            <a:r>
              <a:rPr lang="en-US" altLang="zh-CN" sz="3200" dirty="0">
                <a:cs typeface="Times New Roman" pitchFamily="18" charset="0"/>
              </a:rPr>
              <a:t>4’sb1011 &lt;= 8’sh1A   //</a:t>
            </a:r>
            <a:r>
              <a:rPr lang="zh-CN" altLang="en-US" sz="3200" dirty="0">
                <a:cs typeface="Times New Roman" pitchFamily="18" charset="0"/>
              </a:rPr>
              <a:t>等同于</a:t>
            </a:r>
            <a:r>
              <a:rPr lang="en-US" altLang="zh-CN" sz="3200" dirty="0">
                <a:cs typeface="Times New Roman" pitchFamily="18" charset="0"/>
              </a:rPr>
              <a:t>8’sb</a:t>
            </a:r>
            <a:r>
              <a:rPr lang="en-US" altLang="zh-CN" sz="3200" dirty="0">
                <a:solidFill>
                  <a:srgbClr val="FFFF00"/>
                </a:solidFill>
                <a:cs typeface="Times New Roman" pitchFamily="18" charset="0"/>
              </a:rPr>
              <a:t>1111</a:t>
            </a:r>
            <a:r>
              <a:rPr lang="en-US" altLang="zh-CN" sz="3200" dirty="0">
                <a:cs typeface="Times New Roman" pitchFamily="18" charset="0"/>
              </a:rPr>
              <a:t>1011 &lt;= 8’sb00011010</a:t>
            </a:r>
            <a:r>
              <a:rPr lang="zh-CN" altLang="en-US" sz="3200" dirty="0">
                <a:cs typeface="Times New Roman" pitchFamily="18" charset="0"/>
              </a:rPr>
              <a:t>，结果为真（值为</a:t>
            </a:r>
            <a:r>
              <a:rPr lang="en-US" altLang="zh-CN" sz="3200" dirty="0">
                <a:cs typeface="Times New Roman" pitchFamily="18" charset="0"/>
              </a:rPr>
              <a:t>1</a:t>
            </a:r>
            <a:r>
              <a:rPr lang="zh-CN" altLang="en-US" sz="3200" dirty="0">
                <a:cs typeface="Times New Roman" pitchFamily="18" charset="0"/>
              </a:rPr>
              <a:t>）</a:t>
            </a:r>
          </a:p>
          <a:p>
            <a:pPr>
              <a:buFont typeface="Wingdings" pitchFamily="2" charset="2"/>
              <a:buChar char="Ø"/>
            </a:pPr>
            <a:r>
              <a:rPr lang="zh-CN" altLang="en-US" sz="3200" dirty="0">
                <a:latin typeface="黑体" pitchFamily="49" charset="-122"/>
                <a:ea typeface="黑体" pitchFamily="49" charset="-122"/>
              </a:rPr>
              <a:t>若表达式中有一个操作数是无符号数，则该表达式的其余操作数都被当作无符号数处理，</a:t>
            </a:r>
          </a:p>
          <a:p>
            <a:pPr>
              <a:buFontTx/>
              <a:buNone/>
            </a:pPr>
            <a:r>
              <a:rPr lang="zh-CN" altLang="en-US" sz="3200" dirty="0">
                <a:latin typeface="黑体" pitchFamily="49" charset="-122"/>
                <a:ea typeface="黑体" pitchFamily="49" charset="-122"/>
              </a:rPr>
              <a:t>例如：</a:t>
            </a:r>
            <a:r>
              <a:rPr lang="en-US" altLang="zh-CN" sz="3200" dirty="0">
                <a:cs typeface="Times New Roman" pitchFamily="18" charset="0"/>
              </a:rPr>
              <a:t>(4’sd</a:t>
            </a:r>
            <a:r>
              <a:rPr lang="en-US" altLang="zh-CN" sz="3200" dirty="0">
                <a:solidFill>
                  <a:srgbClr val="FFFF00"/>
                </a:solidFill>
                <a:cs typeface="Times New Roman" pitchFamily="18" charset="0"/>
              </a:rPr>
              <a:t>9</a:t>
            </a:r>
            <a:r>
              <a:rPr lang="en-US" altLang="zh-CN" sz="3200" dirty="0">
                <a:cs typeface="Times New Roman" pitchFamily="18" charset="0"/>
              </a:rPr>
              <a:t> * 4’d</a:t>
            </a:r>
            <a:r>
              <a:rPr lang="en-US" altLang="zh-CN" sz="3200" dirty="0">
                <a:solidFill>
                  <a:srgbClr val="FFFF00"/>
                </a:solidFill>
                <a:cs typeface="Times New Roman" pitchFamily="18" charset="0"/>
              </a:rPr>
              <a:t>2</a:t>
            </a:r>
            <a:r>
              <a:rPr lang="en-US" altLang="zh-CN" sz="3200" dirty="0">
                <a:cs typeface="Times New Roman" pitchFamily="18" charset="0"/>
              </a:rPr>
              <a:t>) &lt; 4     //</a:t>
            </a:r>
            <a:r>
              <a:rPr lang="zh-CN" altLang="en-US" sz="3200" dirty="0">
                <a:cs typeface="Times New Roman" pitchFamily="18" charset="0"/>
              </a:rPr>
              <a:t>等同于</a:t>
            </a:r>
            <a:r>
              <a:rPr lang="en-US" altLang="zh-CN" sz="3200" dirty="0">
                <a:cs typeface="Times New Roman" pitchFamily="18" charset="0"/>
              </a:rPr>
              <a:t>18 &lt; 4</a:t>
            </a:r>
            <a:r>
              <a:rPr lang="zh-CN" altLang="en-US" sz="3200" dirty="0">
                <a:cs typeface="Times New Roman" pitchFamily="18" charset="0"/>
              </a:rPr>
              <a:t>，结果为假（值为</a:t>
            </a:r>
            <a:r>
              <a:rPr lang="en-US" altLang="zh-CN" sz="3200" dirty="0">
                <a:cs typeface="Times New Roman" pitchFamily="18" charset="0"/>
              </a:rPr>
              <a:t>0</a:t>
            </a:r>
            <a:r>
              <a:rPr lang="zh-CN" altLang="en-US" sz="3200" dirty="0">
                <a:cs typeface="Times New Roman" pitchFamily="18" charset="0"/>
              </a:rPr>
              <a:t>）</a:t>
            </a:r>
          </a:p>
        </p:txBody>
      </p:sp>
      <p:sp>
        <p:nvSpPr>
          <p:cNvPr id="3" name="灯片编号占位符 2"/>
          <p:cNvSpPr>
            <a:spLocks noGrp="1"/>
          </p:cNvSpPr>
          <p:nvPr>
            <p:ph type="sldNum" sz="quarter" idx="12"/>
          </p:nvPr>
        </p:nvSpPr>
        <p:spPr/>
        <p:txBody>
          <a:bodyPr/>
          <a:lstStyle/>
          <a:p>
            <a:pPr>
              <a:defRPr/>
            </a:pPr>
            <a:fld id="{C097489F-4C31-4370-B64B-6FDA95532023}" type="slidenum">
              <a:rPr lang="zh-CN" altLang="en-US" smtClean="0"/>
              <a:pPr>
                <a:defRPr/>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8674">
                                            <p:txEl>
                                              <p:pRg st="0" end="0"/>
                                            </p:txEl>
                                          </p:spTgt>
                                        </p:tgtEl>
                                        <p:attrNameLst>
                                          <p:attrName>style.visibility</p:attrName>
                                        </p:attrNameLst>
                                      </p:cBhvr>
                                      <p:to>
                                        <p:strVal val="visible"/>
                                      </p:to>
                                    </p:set>
                                    <p:anim calcmode="lin" valueType="num">
                                      <p:cBhvr additive="base">
                                        <p:cTn id="7" dur="500" fill="hold"/>
                                        <p:tgtEl>
                                          <p:spTgt spid="2867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674">
                                            <p:txEl>
                                              <p:pRg st="1" end="1"/>
                                            </p:txEl>
                                          </p:spTgt>
                                        </p:tgtEl>
                                        <p:attrNameLst>
                                          <p:attrName>style.visibility</p:attrName>
                                        </p:attrNameLst>
                                      </p:cBhvr>
                                      <p:to>
                                        <p:strVal val="visible"/>
                                      </p:to>
                                    </p:set>
                                    <p:anim calcmode="lin" valueType="num">
                                      <p:cBhvr additive="base">
                                        <p:cTn id="13" dur="500" fill="hold"/>
                                        <p:tgtEl>
                                          <p:spTgt spid="2867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674">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28674">
                                            <p:txEl>
                                              <p:pRg st="2" end="2"/>
                                            </p:txEl>
                                          </p:spTgt>
                                        </p:tgtEl>
                                        <p:attrNameLst>
                                          <p:attrName>style.visibility</p:attrName>
                                        </p:attrNameLst>
                                      </p:cBhvr>
                                      <p:to>
                                        <p:strVal val="visible"/>
                                      </p:to>
                                    </p:set>
                                    <p:anim calcmode="lin" valueType="num">
                                      <p:cBhvr additive="base">
                                        <p:cTn id="17" dur="500" fill="hold"/>
                                        <p:tgtEl>
                                          <p:spTgt spid="28674">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867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8674">
                                            <p:txEl>
                                              <p:pRg st="3" end="3"/>
                                            </p:txEl>
                                          </p:spTgt>
                                        </p:tgtEl>
                                        <p:attrNameLst>
                                          <p:attrName>style.visibility</p:attrName>
                                        </p:attrNameLst>
                                      </p:cBhvr>
                                      <p:to>
                                        <p:strVal val="visible"/>
                                      </p:to>
                                    </p:set>
                                    <p:anim calcmode="lin" valueType="num">
                                      <p:cBhvr additive="base">
                                        <p:cTn id="23" dur="500" fill="hold"/>
                                        <p:tgtEl>
                                          <p:spTgt spid="28674">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867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8674">
                                            <p:txEl>
                                              <p:pRg st="4" end="4"/>
                                            </p:txEl>
                                          </p:spTgt>
                                        </p:tgtEl>
                                        <p:attrNameLst>
                                          <p:attrName>style.visibility</p:attrName>
                                        </p:attrNameLst>
                                      </p:cBhvr>
                                      <p:to>
                                        <p:strVal val="visible"/>
                                      </p:to>
                                    </p:set>
                                    <p:anim calcmode="lin" valueType="num">
                                      <p:cBhvr additive="base">
                                        <p:cTn id="29" dur="500" fill="hold"/>
                                        <p:tgtEl>
                                          <p:spTgt spid="28674">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8674">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uiExpand="1" build="allAtOnce"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5"/>
          <p:cNvSpPr>
            <a:spLocks noChangeArrowheads="1"/>
          </p:cNvSpPr>
          <p:nvPr/>
        </p:nvSpPr>
        <p:spPr bwMode="auto">
          <a:xfrm>
            <a:off x="0" y="0"/>
            <a:ext cx="3878263" cy="646113"/>
          </a:xfrm>
          <a:prstGeom prst="rect">
            <a:avLst/>
          </a:prstGeom>
          <a:noFill/>
          <a:ln w="9525">
            <a:noFill/>
            <a:miter lim="800000"/>
            <a:headEnd/>
            <a:tailEnd/>
          </a:ln>
        </p:spPr>
        <p:txBody>
          <a:bodyPr wrap="none">
            <a:spAutoFit/>
          </a:bodyPr>
          <a:lstStyle/>
          <a:p>
            <a:pPr>
              <a:buFontTx/>
              <a:buNone/>
            </a:pPr>
            <a:r>
              <a:rPr lang="en-US" altLang="zh-CN" dirty="0">
                <a:latin typeface="黑体" pitchFamily="49" charset="-122"/>
                <a:ea typeface="黑体" pitchFamily="49" charset="-122"/>
              </a:rPr>
              <a:t>7.3.3 </a:t>
            </a:r>
            <a:r>
              <a:rPr lang="zh-CN" altLang="en-US" dirty="0">
                <a:latin typeface="黑体" pitchFamily="49" charset="-122"/>
                <a:ea typeface="黑体" pitchFamily="49" charset="-122"/>
              </a:rPr>
              <a:t>等价操作符</a:t>
            </a:r>
          </a:p>
        </p:txBody>
      </p:sp>
      <p:sp>
        <p:nvSpPr>
          <p:cNvPr id="29699" name="Rectangle 18"/>
          <p:cNvSpPr>
            <a:spLocks noChangeArrowheads="1"/>
          </p:cNvSpPr>
          <p:nvPr/>
        </p:nvSpPr>
        <p:spPr bwMode="auto">
          <a:xfrm>
            <a:off x="179388" y="714375"/>
            <a:ext cx="8964612" cy="5508625"/>
          </a:xfrm>
          <a:prstGeom prst="rect">
            <a:avLst/>
          </a:prstGeom>
          <a:noFill/>
          <a:ln w="9525">
            <a:noFill/>
            <a:miter lim="800000"/>
            <a:headEnd/>
            <a:tailEnd/>
          </a:ln>
        </p:spPr>
        <p:txBody>
          <a:bodyPr>
            <a:spAutoFit/>
          </a:bodyPr>
          <a:lstStyle/>
          <a:p>
            <a:pPr>
              <a:buFont typeface="Wingdings" pitchFamily="2" charset="2"/>
              <a:buChar char="Ø"/>
            </a:pPr>
            <a:r>
              <a:rPr lang="zh-CN" altLang="en-US" sz="3200" dirty="0">
                <a:latin typeface="黑体" pitchFamily="49" charset="-122"/>
                <a:ea typeface="黑体" pitchFamily="49" charset="-122"/>
              </a:rPr>
              <a:t>逻辑相等（</a:t>
            </a:r>
            <a:r>
              <a:rPr lang="en-US" altLang="zh-CN" sz="3200" dirty="0">
                <a:solidFill>
                  <a:srgbClr val="FFFF00"/>
                </a:solidFill>
                <a:latin typeface="黑体" pitchFamily="49" charset="-122"/>
                <a:ea typeface="黑体" pitchFamily="49" charset="-122"/>
              </a:rPr>
              <a:t>= =</a:t>
            </a:r>
            <a:r>
              <a:rPr lang="zh-CN" altLang="en-US" sz="3200" dirty="0">
                <a:latin typeface="黑体" pitchFamily="49" charset="-122"/>
                <a:ea typeface="黑体" pitchFamily="49" charset="-122"/>
              </a:rPr>
              <a:t>）</a:t>
            </a:r>
          </a:p>
          <a:p>
            <a:pPr>
              <a:buFont typeface="Wingdings" pitchFamily="2" charset="2"/>
              <a:buChar char="Ø"/>
            </a:pPr>
            <a:r>
              <a:rPr lang="zh-CN" altLang="en-US" sz="3200" dirty="0">
                <a:latin typeface="黑体" pitchFamily="49" charset="-122"/>
                <a:ea typeface="黑体" pitchFamily="49" charset="-122"/>
              </a:rPr>
              <a:t>逻辑不等（</a:t>
            </a:r>
            <a:r>
              <a:rPr lang="en-US" altLang="zh-CN" sz="3200" dirty="0">
                <a:solidFill>
                  <a:srgbClr val="FFFF00"/>
                </a:solidFill>
                <a:latin typeface="黑体" pitchFamily="49" charset="-122"/>
                <a:ea typeface="黑体" pitchFamily="49" charset="-122"/>
              </a:rPr>
              <a:t>!=</a:t>
            </a:r>
            <a:r>
              <a:rPr lang="zh-CN" altLang="en-US" sz="3200" dirty="0">
                <a:latin typeface="黑体" pitchFamily="49" charset="-122"/>
                <a:ea typeface="黑体" pitchFamily="49" charset="-122"/>
              </a:rPr>
              <a:t>）</a:t>
            </a:r>
          </a:p>
          <a:p>
            <a:pPr>
              <a:buFont typeface="Wingdings" pitchFamily="2" charset="2"/>
              <a:buChar char="Ø"/>
            </a:pPr>
            <a:r>
              <a:rPr lang="zh-CN" altLang="en-US" sz="3200" dirty="0">
                <a:latin typeface="黑体" pitchFamily="49" charset="-122"/>
                <a:ea typeface="黑体" pitchFamily="49" charset="-122"/>
              </a:rPr>
              <a:t>全等（</a:t>
            </a:r>
            <a:r>
              <a:rPr lang="en-US" altLang="zh-CN" sz="3200" dirty="0">
                <a:solidFill>
                  <a:srgbClr val="FFFF00"/>
                </a:solidFill>
                <a:latin typeface="黑体" pitchFamily="49" charset="-122"/>
                <a:ea typeface="黑体" pitchFamily="49" charset="-122"/>
              </a:rPr>
              <a:t>= = =</a:t>
            </a:r>
            <a:r>
              <a:rPr lang="zh-CN" altLang="en-US" sz="3200" dirty="0">
                <a:latin typeface="黑体" pitchFamily="49" charset="-122"/>
                <a:ea typeface="黑体" pitchFamily="49" charset="-122"/>
              </a:rPr>
              <a:t>）</a:t>
            </a:r>
          </a:p>
          <a:p>
            <a:pPr>
              <a:buFont typeface="Wingdings" pitchFamily="2" charset="2"/>
              <a:buChar char="Ø"/>
            </a:pPr>
            <a:r>
              <a:rPr lang="zh-CN" altLang="en-US" sz="3200" dirty="0">
                <a:latin typeface="黑体" pitchFamily="49" charset="-122"/>
                <a:ea typeface="黑体" pitchFamily="49" charset="-122"/>
              </a:rPr>
              <a:t>非全等（</a:t>
            </a:r>
            <a:r>
              <a:rPr lang="en-US" altLang="zh-CN" sz="3200" dirty="0">
                <a:solidFill>
                  <a:srgbClr val="FFFF00"/>
                </a:solidFill>
                <a:latin typeface="黑体" pitchFamily="49" charset="-122"/>
                <a:ea typeface="黑体" pitchFamily="49" charset="-122"/>
              </a:rPr>
              <a:t>! = =</a:t>
            </a:r>
            <a:r>
              <a:rPr lang="zh-CN" altLang="en-US" sz="3200" dirty="0">
                <a:latin typeface="黑体" pitchFamily="49" charset="-122"/>
                <a:ea typeface="黑体" pitchFamily="49" charset="-122"/>
              </a:rPr>
              <a:t>）</a:t>
            </a:r>
          </a:p>
          <a:p>
            <a:pPr>
              <a:buFontTx/>
              <a:buNone/>
            </a:pPr>
            <a:r>
              <a:rPr lang="zh-CN" altLang="en-US" sz="3200" dirty="0">
                <a:latin typeface="黑体" pitchFamily="49" charset="-122"/>
                <a:ea typeface="黑体" pitchFamily="49" charset="-122"/>
              </a:rPr>
              <a:t>等价操作符对两个操作数</a:t>
            </a:r>
            <a:r>
              <a:rPr lang="zh-CN" altLang="en-US" sz="3200" dirty="0">
                <a:solidFill>
                  <a:srgbClr val="FFFF00"/>
                </a:solidFill>
                <a:latin typeface="黑体" pitchFamily="49" charset="-122"/>
                <a:ea typeface="黑体" pitchFamily="49" charset="-122"/>
              </a:rPr>
              <a:t>逐位</a:t>
            </a:r>
            <a:r>
              <a:rPr lang="zh-CN" altLang="en-US" sz="3200" dirty="0">
                <a:latin typeface="黑体" pitchFamily="49" charset="-122"/>
                <a:ea typeface="黑体" pitchFamily="49" charset="-122"/>
              </a:rPr>
              <a:t>进行</a:t>
            </a:r>
            <a:r>
              <a:rPr lang="zh-CN" altLang="en-US" sz="3200" dirty="0">
                <a:solidFill>
                  <a:srgbClr val="FFFF00"/>
                </a:solidFill>
                <a:latin typeface="黑体" pitchFamily="49" charset="-122"/>
                <a:ea typeface="黑体" pitchFamily="49" charset="-122"/>
              </a:rPr>
              <a:t>比较</a:t>
            </a:r>
            <a:r>
              <a:rPr lang="zh-CN" altLang="en-US" sz="3200" dirty="0">
                <a:latin typeface="黑体" pitchFamily="49" charset="-122"/>
                <a:ea typeface="黑体" pitchFamily="49" charset="-122"/>
              </a:rPr>
              <a:t>，对于逻</a:t>
            </a:r>
          </a:p>
          <a:p>
            <a:pPr>
              <a:buFontTx/>
              <a:buNone/>
            </a:pPr>
            <a:r>
              <a:rPr lang="zh-CN" altLang="en-US" sz="3200" dirty="0">
                <a:latin typeface="黑体" pitchFamily="49" charset="-122"/>
                <a:ea typeface="黑体" pitchFamily="49" charset="-122"/>
              </a:rPr>
              <a:t>辑相等（</a:t>
            </a:r>
            <a:r>
              <a:rPr lang="en-US" altLang="zh-CN" sz="3200" dirty="0">
                <a:solidFill>
                  <a:srgbClr val="FFFF00"/>
                </a:solidFill>
                <a:latin typeface="黑体" pitchFamily="49" charset="-122"/>
                <a:ea typeface="黑体" pitchFamily="49" charset="-122"/>
              </a:rPr>
              <a:t>= =</a:t>
            </a:r>
            <a:r>
              <a:rPr lang="zh-CN" altLang="en-US" sz="3200" dirty="0">
                <a:latin typeface="黑体" pitchFamily="49" charset="-122"/>
                <a:ea typeface="黑体" pitchFamily="49" charset="-122"/>
              </a:rPr>
              <a:t>）和逻辑不等（</a:t>
            </a:r>
            <a:r>
              <a:rPr lang="en-US" altLang="zh-CN" sz="3200" dirty="0">
                <a:solidFill>
                  <a:srgbClr val="FFFF00"/>
                </a:solidFill>
                <a:latin typeface="黑体" pitchFamily="49" charset="-122"/>
                <a:ea typeface="黑体" pitchFamily="49" charset="-122"/>
              </a:rPr>
              <a:t>!=</a:t>
            </a:r>
            <a:r>
              <a:rPr lang="zh-CN" altLang="en-US" sz="3200" dirty="0">
                <a:latin typeface="黑体" pitchFamily="49" charset="-122"/>
                <a:ea typeface="黑体" pitchFamily="49" charset="-122"/>
              </a:rPr>
              <a:t>）的比较</a:t>
            </a:r>
            <a:r>
              <a:rPr lang="zh-CN" altLang="en-US" sz="3200" dirty="0">
                <a:solidFill>
                  <a:srgbClr val="FFFF00"/>
                </a:solidFill>
                <a:latin typeface="黑体" pitchFamily="49" charset="-122"/>
                <a:ea typeface="黑体" pitchFamily="49" charset="-122"/>
              </a:rPr>
              <a:t>结果</a:t>
            </a:r>
            <a:r>
              <a:rPr lang="zh-CN" altLang="en-US" sz="3200" dirty="0">
                <a:latin typeface="黑体" pitchFamily="49" charset="-122"/>
                <a:ea typeface="黑体" pitchFamily="49" charset="-122"/>
              </a:rPr>
              <a:t>是真</a:t>
            </a:r>
          </a:p>
          <a:p>
            <a:pPr>
              <a:buFontTx/>
              <a:buNone/>
            </a:pPr>
            <a:r>
              <a:rPr lang="zh-CN" altLang="en-US" sz="3200" dirty="0">
                <a:latin typeface="黑体" pitchFamily="49" charset="-122"/>
                <a:ea typeface="黑体" pitchFamily="49" charset="-122"/>
              </a:rPr>
              <a:t>（值为</a:t>
            </a:r>
            <a:r>
              <a:rPr lang="en-US" altLang="zh-CN" sz="3200" dirty="0">
                <a:solidFill>
                  <a:srgbClr val="FFFF00"/>
                </a:solidFill>
                <a:latin typeface="黑体" pitchFamily="49" charset="-122"/>
                <a:ea typeface="黑体" pitchFamily="49" charset="-122"/>
              </a:rPr>
              <a:t>1</a:t>
            </a:r>
            <a:r>
              <a:rPr lang="zh-CN" altLang="en-US" sz="3200" dirty="0">
                <a:latin typeface="黑体" pitchFamily="49" charset="-122"/>
                <a:ea typeface="黑体" pitchFamily="49" charset="-122"/>
              </a:rPr>
              <a:t>）或假（值为</a:t>
            </a:r>
            <a:r>
              <a:rPr lang="en-US" altLang="zh-CN" sz="3200" dirty="0">
                <a:solidFill>
                  <a:srgbClr val="FFFF00"/>
                </a:solidFill>
                <a:latin typeface="黑体" pitchFamily="49" charset="-122"/>
                <a:ea typeface="黑体" pitchFamily="49" charset="-122"/>
              </a:rPr>
              <a:t>0</a:t>
            </a:r>
            <a:r>
              <a:rPr lang="zh-CN" altLang="en-US" sz="3200" dirty="0">
                <a:latin typeface="黑体" pitchFamily="49" charset="-122"/>
                <a:ea typeface="黑体" pitchFamily="49" charset="-122"/>
              </a:rPr>
              <a:t>），若</a:t>
            </a:r>
            <a:r>
              <a:rPr lang="zh-CN" altLang="en-US" sz="3200" dirty="0">
                <a:solidFill>
                  <a:srgbClr val="FFFF00"/>
                </a:solidFill>
                <a:latin typeface="黑体" pitchFamily="49" charset="-122"/>
                <a:ea typeface="黑体" pitchFamily="49" charset="-122"/>
              </a:rPr>
              <a:t>操作数</a:t>
            </a:r>
            <a:r>
              <a:rPr lang="zh-CN" altLang="en-US" sz="3200" dirty="0">
                <a:latin typeface="黑体" pitchFamily="49" charset="-122"/>
                <a:ea typeface="黑体" pitchFamily="49" charset="-122"/>
              </a:rPr>
              <a:t>中</a:t>
            </a:r>
            <a:r>
              <a:rPr lang="zh-CN" altLang="en-US" sz="3200" dirty="0">
                <a:solidFill>
                  <a:srgbClr val="FFFF00"/>
                </a:solidFill>
                <a:latin typeface="黑体" pitchFamily="49" charset="-122"/>
                <a:ea typeface="黑体" pitchFamily="49" charset="-122"/>
              </a:rPr>
              <a:t>有一位为</a:t>
            </a:r>
            <a:r>
              <a:rPr lang="en-US" altLang="zh-CN" sz="3200" dirty="0">
                <a:solidFill>
                  <a:srgbClr val="FFFF00"/>
                </a:solidFill>
                <a:latin typeface="黑体" pitchFamily="49" charset="-122"/>
                <a:ea typeface="黑体" pitchFamily="49" charset="-122"/>
              </a:rPr>
              <a:t>x</a:t>
            </a:r>
          </a:p>
          <a:p>
            <a:pPr>
              <a:buFontTx/>
              <a:buNone/>
            </a:pPr>
            <a:r>
              <a:rPr lang="zh-CN" altLang="en-US" sz="3200" dirty="0">
                <a:solidFill>
                  <a:srgbClr val="FFFF00"/>
                </a:solidFill>
                <a:latin typeface="黑体" pitchFamily="49" charset="-122"/>
                <a:ea typeface="黑体" pitchFamily="49" charset="-122"/>
              </a:rPr>
              <a:t>或</a:t>
            </a:r>
            <a:r>
              <a:rPr lang="en-US" altLang="zh-CN" sz="3200" dirty="0">
                <a:solidFill>
                  <a:srgbClr val="FFFF00"/>
                </a:solidFill>
                <a:latin typeface="黑体" pitchFamily="49" charset="-122"/>
                <a:ea typeface="黑体" pitchFamily="49" charset="-122"/>
              </a:rPr>
              <a:t>z</a:t>
            </a:r>
            <a:r>
              <a:rPr lang="zh-CN" altLang="en-US" sz="3200" dirty="0">
                <a:latin typeface="黑体" pitchFamily="49" charset="-122"/>
                <a:ea typeface="黑体" pitchFamily="49" charset="-122"/>
              </a:rPr>
              <a:t>，则</a:t>
            </a:r>
            <a:r>
              <a:rPr lang="zh-CN" altLang="en-US" sz="3200" dirty="0">
                <a:solidFill>
                  <a:srgbClr val="FFFF00"/>
                </a:solidFill>
                <a:latin typeface="黑体" pitchFamily="49" charset="-122"/>
                <a:ea typeface="黑体" pitchFamily="49" charset="-122"/>
              </a:rPr>
              <a:t>结果为</a:t>
            </a:r>
            <a:r>
              <a:rPr lang="en-US" altLang="zh-CN" sz="3200" dirty="0">
                <a:solidFill>
                  <a:srgbClr val="FFFF00"/>
                </a:solidFill>
                <a:latin typeface="黑体" pitchFamily="49" charset="-122"/>
                <a:ea typeface="黑体" pitchFamily="49" charset="-122"/>
              </a:rPr>
              <a:t>x</a:t>
            </a:r>
            <a:r>
              <a:rPr lang="zh-CN" altLang="en-US" sz="3200" dirty="0">
                <a:latin typeface="黑体" pitchFamily="49" charset="-122"/>
                <a:ea typeface="黑体" pitchFamily="49" charset="-122"/>
              </a:rPr>
              <a:t>。而对于全等（</a:t>
            </a:r>
            <a:r>
              <a:rPr lang="en-US" altLang="zh-CN" sz="3200" dirty="0">
                <a:solidFill>
                  <a:srgbClr val="FFFF00"/>
                </a:solidFill>
                <a:latin typeface="黑体" pitchFamily="49" charset="-122"/>
                <a:ea typeface="黑体" pitchFamily="49" charset="-122"/>
              </a:rPr>
              <a:t>= = =</a:t>
            </a:r>
            <a:r>
              <a:rPr lang="zh-CN" altLang="en-US" sz="3200" dirty="0">
                <a:latin typeface="黑体" pitchFamily="49" charset="-122"/>
                <a:ea typeface="黑体" pitchFamily="49" charset="-122"/>
              </a:rPr>
              <a:t>）和非全等</a:t>
            </a:r>
          </a:p>
          <a:p>
            <a:pPr>
              <a:buFontTx/>
              <a:buNone/>
            </a:pPr>
            <a:r>
              <a:rPr lang="zh-CN" altLang="en-US" sz="3200" dirty="0">
                <a:latin typeface="黑体" pitchFamily="49" charset="-122"/>
                <a:ea typeface="黑体" pitchFamily="49" charset="-122"/>
              </a:rPr>
              <a:t>（</a:t>
            </a:r>
            <a:r>
              <a:rPr lang="en-US" altLang="zh-CN" sz="3200" dirty="0">
                <a:solidFill>
                  <a:srgbClr val="FFFF00"/>
                </a:solidFill>
                <a:latin typeface="黑体" pitchFamily="49" charset="-122"/>
                <a:ea typeface="黑体" pitchFamily="49" charset="-122"/>
              </a:rPr>
              <a:t>! = =</a:t>
            </a:r>
            <a:r>
              <a:rPr lang="zh-CN" altLang="en-US" sz="3200" dirty="0">
                <a:latin typeface="黑体" pitchFamily="49" charset="-122"/>
                <a:ea typeface="黑体" pitchFamily="49" charset="-122"/>
              </a:rPr>
              <a:t>），则是</a:t>
            </a:r>
            <a:r>
              <a:rPr lang="zh-CN" altLang="en-US" sz="3200" dirty="0">
                <a:solidFill>
                  <a:srgbClr val="FFFF00"/>
                </a:solidFill>
                <a:latin typeface="黑体" pitchFamily="49" charset="-122"/>
                <a:ea typeface="黑体" pitchFamily="49" charset="-122"/>
              </a:rPr>
              <a:t>将</a:t>
            </a:r>
            <a:r>
              <a:rPr lang="en-US" altLang="zh-CN" sz="3200" dirty="0">
                <a:solidFill>
                  <a:srgbClr val="FFFF00"/>
                </a:solidFill>
                <a:latin typeface="黑体" pitchFamily="49" charset="-122"/>
                <a:ea typeface="黑体" pitchFamily="49" charset="-122"/>
              </a:rPr>
              <a:t>x</a:t>
            </a:r>
            <a:r>
              <a:rPr lang="zh-CN" altLang="en-US" sz="3200" dirty="0">
                <a:solidFill>
                  <a:srgbClr val="FFFF00"/>
                </a:solidFill>
                <a:latin typeface="黑体" pitchFamily="49" charset="-122"/>
                <a:ea typeface="黑体" pitchFamily="49" charset="-122"/>
              </a:rPr>
              <a:t>或</a:t>
            </a:r>
            <a:r>
              <a:rPr lang="en-US" altLang="zh-CN" sz="3200" dirty="0">
                <a:solidFill>
                  <a:srgbClr val="FFFF00"/>
                </a:solidFill>
                <a:latin typeface="黑体" pitchFamily="49" charset="-122"/>
                <a:ea typeface="黑体" pitchFamily="49" charset="-122"/>
              </a:rPr>
              <a:t>z</a:t>
            </a:r>
            <a:r>
              <a:rPr lang="zh-CN" altLang="en-US" sz="3200" dirty="0">
                <a:solidFill>
                  <a:srgbClr val="FFFF00"/>
                </a:solidFill>
                <a:latin typeface="黑体" pitchFamily="49" charset="-122"/>
                <a:ea typeface="黑体" pitchFamily="49" charset="-122"/>
              </a:rPr>
              <a:t>当作数值</a:t>
            </a:r>
            <a:r>
              <a:rPr lang="zh-CN" altLang="en-US" sz="3200" dirty="0">
                <a:latin typeface="黑体" pitchFamily="49" charset="-122"/>
                <a:ea typeface="黑体" pitchFamily="49" charset="-122"/>
              </a:rPr>
              <a:t>（不考虑其物理</a:t>
            </a:r>
          </a:p>
          <a:p>
            <a:pPr>
              <a:buFontTx/>
              <a:buNone/>
            </a:pPr>
            <a:r>
              <a:rPr lang="zh-CN" altLang="en-US" sz="3200" dirty="0">
                <a:latin typeface="黑体" pitchFamily="49" charset="-122"/>
                <a:ea typeface="黑体" pitchFamily="49" charset="-122"/>
              </a:rPr>
              <a:t>含义）严格地按字符值进行比较的，因此其结果</a:t>
            </a:r>
          </a:p>
          <a:p>
            <a:pPr>
              <a:buFontTx/>
              <a:buNone/>
            </a:pPr>
            <a:r>
              <a:rPr lang="zh-CN" altLang="en-US" sz="3200" dirty="0">
                <a:latin typeface="黑体" pitchFamily="49" charset="-122"/>
                <a:ea typeface="黑体" pitchFamily="49" charset="-122"/>
              </a:rPr>
              <a:t>不是</a:t>
            </a:r>
            <a:r>
              <a:rPr lang="en-US" altLang="zh-CN" sz="3200" dirty="0">
                <a:solidFill>
                  <a:srgbClr val="FFFF00"/>
                </a:solidFill>
                <a:latin typeface="黑体" pitchFamily="49" charset="-122"/>
                <a:ea typeface="黑体" pitchFamily="49" charset="-122"/>
              </a:rPr>
              <a:t>1</a:t>
            </a:r>
            <a:r>
              <a:rPr lang="zh-CN" altLang="en-US" sz="3200" dirty="0">
                <a:latin typeface="黑体" pitchFamily="49" charset="-122"/>
                <a:ea typeface="黑体" pitchFamily="49" charset="-122"/>
              </a:rPr>
              <a:t>就是</a:t>
            </a:r>
            <a:r>
              <a:rPr lang="en-US" altLang="zh-CN" sz="3200" dirty="0">
                <a:solidFill>
                  <a:srgbClr val="FFFF00"/>
                </a:solidFill>
                <a:latin typeface="黑体" pitchFamily="49" charset="-122"/>
                <a:ea typeface="黑体" pitchFamily="49" charset="-122"/>
              </a:rPr>
              <a:t>0</a:t>
            </a:r>
            <a:r>
              <a:rPr lang="zh-CN" altLang="en-US" sz="3200" dirty="0">
                <a:latin typeface="黑体" pitchFamily="49" charset="-122"/>
                <a:ea typeface="黑体" pitchFamily="49" charset="-122"/>
              </a:rPr>
              <a:t>，没有未知的情况。</a:t>
            </a:r>
          </a:p>
        </p:txBody>
      </p:sp>
      <p:sp>
        <p:nvSpPr>
          <p:cNvPr id="4" name="灯片编号占位符 3"/>
          <p:cNvSpPr>
            <a:spLocks noGrp="1"/>
          </p:cNvSpPr>
          <p:nvPr>
            <p:ph type="sldNum" sz="quarter" idx="12"/>
          </p:nvPr>
        </p:nvSpPr>
        <p:spPr/>
        <p:txBody>
          <a:bodyPr/>
          <a:lstStyle/>
          <a:p>
            <a:pPr>
              <a:defRPr/>
            </a:pPr>
            <a:fld id="{C097489F-4C31-4370-B64B-6FDA95532023}" type="slidenum">
              <a:rPr lang="zh-CN" altLang="en-US" smtClean="0"/>
              <a:pPr>
                <a:defRPr/>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 calcmode="lin" valueType="num">
                                      <p:cBhvr additive="base">
                                        <p:cTn id="13" dur="500" fill="hold"/>
                                        <p:tgtEl>
                                          <p:spTgt spid="296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6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699">
                                            <p:txEl>
                                              <p:pRg st="2" end="2"/>
                                            </p:txEl>
                                          </p:spTgt>
                                        </p:tgtEl>
                                        <p:attrNameLst>
                                          <p:attrName>style.visibility</p:attrName>
                                        </p:attrNameLst>
                                      </p:cBhvr>
                                      <p:to>
                                        <p:strVal val="visible"/>
                                      </p:to>
                                    </p:set>
                                    <p:anim calcmode="lin" valueType="num">
                                      <p:cBhvr additive="base">
                                        <p:cTn id="19" dur="500" fill="hold"/>
                                        <p:tgtEl>
                                          <p:spTgt spid="296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6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699">
                                            <p:txEl>
                                              <p:pRg st="3" end="3"/>
                                            </p:txEl>
                                          </p:spTgt>
                                        </p:tgtEl>
                                        <p:attrNameLst>
                                          <p:attrName>style.visibility</p:attrName>
                                        </p:attrNameLst>
                                      </p:cBhvr>
                                      <p:to>
                                        <p:strVal val="visible"/>
                                      </p:to>
                                    </p:set>
                                    <p:anim calcmode="lin" valueType="num">
                                      <p:cBhvr additive="base">
                                        <p:cTn id="25" dur="500" fill="hold"/>
                                        <p:tgtEl>
                                          <p:spTgt spid="296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6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699">
                                            <p:txEl>
                                              <p:pRg st="4" end="4"/>
                                            </p:txEl>
                                          </p:spTgt>
                                        </p:tgtEl>
                                        <p:attrNameLst>
                                          <p:attrName>style.visibility</p:attrName>
                                        </p:attrNameLst>
                                      </p:cBhvr>
                                      <p:to>
                                        <p:strVal val="visible"/>
                                      </p:to>
                                    </p:set>
                                    <p:anim calcmode="lin" valueType="num">
                                      <p:cBhvr additive="base">
                                        <p:cTn id="31" dur="500" fill="hold"/>
                                        <p:tgtEl>
                                          <p:spTgt spid="2969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699">
                                            <p:txEl>
                                              <p:pRg st="4" end="4"/>
                                            </p:txEl>
                                          </p:spTgt>
                                        </p:tgtEl>
                                        <p:attrNameLst>
                                          <p:attrName>ppt_y</p:attrName>
                                        </p:attrNameLst>
                                      </p:cBhvr>
                                      <p:tavLst>
                                        <p:tav tm="0">
                                          <p:val>
                                            <p:strVal val="#ppt_y"/>
                                          </p:val>
                                        </p:tav>
                                        <p:tav tm="100000">
                                          <p:val>
                                            <p:strVal val="#ppt_y"/>
                                          </p:val>
                                        </p:tav>
                                      </p:tavLst>
                                    </p:anim>
                                  </p:childTnLst>
                                </p:cTn>
                              </p:par>
                            </p:childTnLst>
                          </p:cTn>
                        </p:par>
                        <p:par>
                          <p:cTn id="33" fill="hold" nodeType="afterGroup">
                            <p:stCondLst>
                              <p:cond delay="500"/>
                            </p:stCondLst>
                            <p:childTnLst>
                              <p:par>
                                <p:cTn id="34" presetID="2" presetClass="entr" presetSubtype="8" fill="hold" grpId="0" nodeType="afterEffect">
                                  <p:stCondLst>
                                    <p:cond delay="0"/>
                                  </p:stCondLst>
                                  <p:childTnLst>
                                    <p:set>
                                      <p:cBhvr>
                                        <p:cTn id="35" dur="1" fill="hold">
                                          <p:stCondLst>
                                            <p:cond delay="0"/>
                                          </p:stCondLst>
                                        </p:cTn>
                                        <p:tgtEl>
                                          <p:spTgt spid="29699">
                                            <p:txEl>
                                              <p:pRg st="5" end="5"/>
                                            </p:txEl>
                                          </p:spTgt>
                                        </p:tgtEl>
                                        <p:attrNameLst>
                                          <p:attrName>style.visibility</p:attrName>
                                        </p:attrNameLst>
                                      </p:cBhvr>
                                      <p:to>
                                        <p:strVal val="visible"/>
                                      </p:to>
                                    </p:set>
                                    <p:anim calcmode="lin" valueType="num">
                                      <p:cBhvr additive="base">
                                        <p:cTn id="36" dur="1000" fill="hold"/>
                                        <p:tgtEl>
                                          <p:spTgt spid="29699">
                                            <p:txEl>
                                              <p:pRg st="5" end="5"/>
                                            </p:txEl>
                                          </p:spTgt>
                                        </p:tgtEl>
                                        <p:attrNameLst>
                                          <p:attrName>ppt_x</p:attrName>
                                        </p:attrNameLst>
                                      </p:cBhvr>
                                      <p:tavLst>
                                        <p:tav tm="0">
                                          <p:val>
                                            <p:strVal val="0-#ppt_w/2"/>
                                          </p:val>
                                        </p:tav>
                                        <p:tav tm="100000">
                                          <p:val>
                                            <p:strVal val="#ppt_x"/>
                                          </p:val>
                                        </p:tav>
                                      </p:tavLst>
                                    </p:anim>
                                    <p:anim calcmode="lin" valueType="num">
                                      <p:cBhvr additive="base">
                                        <p:cTn id="37" dur="1000" fill="hold"/>
                                        <p:tgtEl>
                                          <p:spTgt spid="29699">
                                            <p:txEl>
                                              <p:pRg st="5" end="5"/>
                                            </p:txEl>
                                          </p:spTgt>
                                        </p:tgtEl>
                                        <p:attrNameLst>
                                          <p:attrName>ppt_y</p:attrName>
                                        </p:attrNameLst>
                                      </p:cBhvr>
                                      <p:tavLst>
                                        <p:tav tm="0">
                                          <p:val>
                                            <p:strVal val="#ppt_y"/>
                                          </p:val>
                                        </p:tav>
                                        <p:tav tm="100000">
                                          <p:val>
                                            <p:strVal val="#ppt_y"/>
                                          </p:val>
                                        </p:tav>
                                      </p:tavLst>
                                    </p:anim>
                                  </p:childTnLst>
                                </p:cTn>
                              </p:par>
                            </p:childTnLst>
                          </p:cTn>
                        </p:par>
                        <p:par>
                          <p:cTn id="38" fill="hold" nodeType="afterGroup">
                            <p:stCondLst>
                              <p:cond delay="1500"/>
                            </p:stCondLst>
                            <p:childTnLst>
                              <p:par>
                                <p:cTn id="39" presetID="2" presetClass="entr" presetSubtype="8" fill="hold" grpId="0" nodeType="afterEffect">
                                  <p:stCondLst>
                                    <p:cond delay="0"/>
                                  </p:stCondLst>
                                  <p:childTnLst>
                                    <p:set>
                                      <p:cBhvr>
                                        <p:cTn id="40" dur="1" fill="hold">
                                          <p:stCondLst>
                                            <p:cond delay="0"/>
                                          </p:stCondLst>
                                        </p:cTn>
                                        <p:tgtEl>
                                          <p:spTgt spid="29699">
                                            <p:txEl>
                                              <p:pRg st="6" end="6"/>
                                            </p:txEl>
                                          </p:spTgt>
                                        </p:tgtEl>
                                        <p:attrNameLst>
                                          <p:attrName>style.visibility</p:attrName>
                                        </p:attrNameLst>
                                      </p:cBhvr>
                                      <p:to>
                                        <p:strVal val="visible"/>
                                      </p:to>
                                    </p:set>
                                    <p:anim calcmode="lin" valueType="num">
                                      <p:cBhvr additive="base">
                                        <p:cTn id="41" dur="1000" fill="hold"/>
                                        <p:tgtEl>
                                          <p:spTgt spid="29699">
                                            <p:txEl>
                                              <p:pRg st="6" end="6"/>
                                            </p:txEl>
                                          </p:spTgt>
                                        </p:tgtEl>
                                        <p:attrNameLst>
                                          <p:attrName>ppt_x</p:attrName>
                                        </p:attrNameLst>
                                      </p:cBhvr>
                                      <p:tavLst>
                                        <p:tav tm="0">
                                          <p:val>
                                            <p:strVal val="0-#ppt_w/2"/>
                                          </p:val>
                                        </p:tav>
                                        <p:tav tm="100000">
                                          <p:val>
                                            <p:strVal val="#ppt_x"/>
                                          </p:val>
                                        </p:tav>
                                      </p:tavLst>
                                    </p:anim>
                                    <p:anim calcmode="lin" valueType="num">
                                      <p:cBhvr additive="base">
                                        <p:cTn id="42" dur="1000" fill="hold"/>
                                        <p:tgtEl>
                                          <p:spTgt spid="29699">
                                            <p:txEl>
                                              <p:pRg st="6" end="6"/>
                                            </p:txEl>
                                          </p:spTgt>
                                        </p:tgtEl>
                                        <p:attrNameLst>
                                          <p:attrName>ppt_y</p:attrName>
                                        </p:attrNameLst>
                                      </p:cBhvr>
                                      <p:tavLst>
                                        <p:tav tm="0">
                                          <p:val>
                                            <p:strVal val="#ppt_y"/>
                                          </p:val>
                                        </p:tav>
                                        <p:tav tm="100000">
                                          <p:val>
                                            <p:strVal val="#ppt_y"/>
                                          </p:val>
                                        </p:tav>
                                      </p:tavLst>
                                    </p:anim>
                                  </p:childTnLst>
                                </p:cTn>
                              </p:par>
                            </p:childTnLst>
                          </p:cTn>
                        </p:par>
                        <p:par>
                          <p:cTn id="43" fill="hold" nodeType="afterGroup">
                            <p:stCondLst>
                              <p:cond delay="2500"/>
                            </p:stCondLst>
                            <p:childTnLst>
                              <p:par>
                                <p:cTn id="44" presetID="2" presetClass="entr" presetSubtype="8" fill="hold" grpId="0" nodeType="afterEffect">
                                  <p:stCondLst>
                                    <p:cond delay="0"/>
                                  </p:stCondLst>
                                  <p:childTnLst>
                                    <p:set>
                                      <p:cBhvr>
                                        <p:cTn id="45" dur="1" fill="hold">
                                          <p:stCondLst>
                                            <p:cond delay="0"/>
                                          </p:stCondLst>
                                        </p:cTn>
                                        <p:tgtEl>
                                          <p:spTgt spid="29699">
                                            <p:txEl>
                                              <p:pRg st="7" end="7"/>
                                            </p:txEl>
                                          </p:spTgt>
                                        </p:tgtEl>
                                        <p:attrNameLst>
                                          <p:attrName>style.visibility</p:attrName>
                                        </p:attrNameLst>
                                      </p:cBhvr>
                                      <p:to>
                                        <p:strVal val="visible"/>
                                      </p:to>
                                    </p:set>
                                    <p:anim calcmode="lin" valueType="num">
                                      <p:cBhvr additive="base">
                                        <p:cTn id="46" dur="1000" fill="hold"/>
                                        <p:tgtEl>
                                          <p:spTgt spid="29699">
                                            <p:txEl>
                                              <p:pRg st="7" end="7"/>
                                            </p:txEl>
                                          </p:spTgt>
                                        </p:tgtEl>
                                        <p:attrNameLst>
                                          <p:attrName>ppt_x</p:attrName>
                                        </p:attrNameLst>
                                      </p:cBhvr>
                                      <p:tavLst>
                                        <p:tav tm="0">
                                          <p:val>
                                            <p:strVal val="0-#ppt_w/2"/>
                                          </p:val>
                                        </p:tav>
                                        <p:tav tm="100000">
                                          <p:val>
                                            <p:strVal val="#ppt_x"/>
                                          </p:val>
                                        </p:tav>
                                      </p:tavLst>
                                    </p:anim>
                                    <p:anim calcmode="lin" valueType="num">
                                      <p:cBhvr additive="base">
                                        <p:cTn id="47" dur="1000" fill="hold"/>
                                        <p:tgtEl>
                                          <p:spTgt spid="29699">
                                            <p:txEl>
                                              <p:pRg st="7" end="7"/>
                                            </p:txEl>
                                          </p:spTgt>
                                        </p:tgtEl>
                                        <p:attrNameLst>
                                          <p:attrName>ppt_y</p:attrName>
                                        </p:attrNameLst>
                                      </p:cBhvr>
                                      <p:tavLst>
                                        <p:tav tm="0">
                                          <p:val>
                                            <p:strVal val="#ppt_y"/>
                                          </p:val>
                                        </p:tav>
                                        <p:tav tm="100000">
                                          <p:val>
                                            <p:strVal val="#ppt_y"/>
                                          </p:val>
                                        </p:tav>
                                      </p:tavLst>
                                    </p:anim>
                                  </p:childTnLst>
                                </p:cTn>
                              </p:par>
                            </p:childTnLst>
                          </p:cTn>
                        </p:par>
                        <p:par>
                          <p:cTn id="48" fill="hold" nodeType="afterGroup">
                            <p:stCondLst>
                              <p:cond delay="3500"/>
                            </p:stCondLst>
                            <p:childTnLst>
                              <p:par>
                                <p:cTn id="49" presetID="2" presetClass="entr" presetSubtype="8" fill="hold" grpId="0" nodeType="afterEffect">
                                  <p:stCondLst>
                                    <p:cond delay="0"/>
                                  </p:stCondLst>
                                  <p:childTnLst>
                                    <p:set>
                                      <p:cBhvr>
                                        <p:cTn id="50" dur="1" fill="hold">
                                          <p:stCondLst>
                                            <p:cond delay="0"/>
                                          </p:stCondLst>
                                        </p:cTn>
                                        <p:tgtEl>
                                          <p:spTgt spid="29699">
                                            <p:txEl>
                                              <p:pRg st="8" end="8"/>
                                            </p:txEl>
                                          </p:spTgt>
                                        </p:tgtEl>
                                        <p:attrNameLst>
                                          <p:attrName>style.visibility</p:attrName>
                                        </p:attrNameLst>
                                      </p:cBhvr>
                                      <p:to>
                                        <p:strVal val="visible"/>
                                      </p:to>
                                    </p:set>
                                    <p:anim calcmode="lin" valueType="num">
                                      <p:cBhvr additive="base">
                                        <p:cTn id="51" dur="1000" fill="hold"/>
                                        <p:tgtEl>
                                          <p:spTgt spid="29699">
                                            <p:txEl>
                                              <p:pRg st="8" end="8"/>
                                            </p:txEl>
                                          </p:spTgt>
                                        </p:tgtEl>
                                        <p:attrNameLst>
                                          <p:attrName>ppt_x</p:attrName>
                                        </p:attrNameLst>
                                      </p:cBhvr>
                                      <p:tavLst>
                                        <p:tav tm="0">
                                          <p:val>
                                            <p:strVal val="0-#ppt_w/2"/>
                                          </p:val>
                                        </p:tav>
                                        <p:tav tm="100000">
                                          <p:val>
                                            <p:strVal val="#ppt_x"/>
                                          </p:val>
                                        </p:tav>
                                      </p:tavLst>
                                    </p:anim>
                                    <p:anim calcmode="lin" valueType="num">
                                      <p:cBhvr additive="base">
                                        <p:cTn id="52" dur="1000" fill="hold"/>
                                        <p:tgtEl>
                                          <p:spTgt spid="29699">
                                            <p:txEl>
                                              <p:pRg st="8" end="8"/>
                                            </p:txEl>
                                          </p:spTgt>
                                        </p:tgtEl>
                                        <p:attrNameLst>
                                          <p:attrName>ppt_y</p:attrName>
                                        </p:attrNameLst>
                                      </p:cBhvr>
                                      <p:tavLst>
                                        <p:tav tm="0">
                                          <p:val>
                                            <p:strVal val="#ppt_y"/>
                                          </p:val>
                                        </p:tav>
                                        <p:tav tm="100000">
                                          <p:val>
                                            <p:strVal val="#ppt_y"/>
                                          </p:val>
                                        </p:tav>
                                      </p:tavLst>
                                    </p:anim>
                                  </p:childTnLst>
                                </p:cTn>
                              </p:par>
                            </p:childTnLst>
                          </p:cTn>
                        </p:par>
                        <p:par>
                          <p:cTn id="53" fill="hold" nodeType="afterGroup">
                            <p:stCondLst>
                              <p:cond delay="4500"/>
                            </p:stCondLst>
                            <p:childTnLst>
                              <p:par>
                                <p:cTn id="54" presetID="2" presetClass="entr" presetSubtype="8" fill="hold" grpId="0" nodeType="afterEffect">
                                  <p:stCondLst>
                                    <p:cond delay="0"/>
                                  </p:stCondLst>
                                  <p:childTnLst>
                                    <p:set>
                                      <p:cBhvr>
                                        <p:cTn id="55" dur="1" fill="hold">
                                          <p:stCondLst>
                                            <p:cond delay="0"/>
                                          </p:stCondLst>
                                        </p:cTn>
                                        <p:tgtEl>
                                          <p:spTgt spid="29699">
                                            <p:txEl>
                                              <p:pRg st="9" end="9"/>
                                            </p:txEl>
                                          </p:spTgt>
                                        </p:tgtEl>
                                        <p:attrNameLst>
                                          <p:attrName>style.visibility</p:attrName>
                                        </p:attrNameLst>
                                      </p:cBhvr>
                                      <p:to>
                                        <p:strVal val="visible"/>
                                      </p:to>
                                    </p:set>
                                    <p:anim calcmode="lin" valueType="num">
                                      <p:cBhvr additive="base">
                                        <p:cTn id="56" dur="1000" fill="hold"/>
                                        <p:tgtEl>
                                          <p:spTgt spid="29699">
                                            <p:txEl>
                                              <p:pRg st="9" end="9"/>
                                            </p:txEl>
                                          </p:spTgt>
                                        </p:tgtEl>
                                        <p:attrNameLst>
                                          <p:attrName>ppt_x</p:attrName>
                                        </p:attrNameLst>
                                      </p:cBhvr>
                                      <p:tavLst>
                                        <p:tav tm="0">
                                          <p:val>
                                            <p:strVal val="0-#ppt_w/2"/>
                                          </p:val>
                                        </p:tav>
                                        <p:tav tm="100000">
                                          <p:val>
                                            <p:strVal val="#ppt_x"/>
                                          </p:val>
                                        </p:tav>
                                      </p:tavLst>
                                    </p:anim>
                                    <p:anim calcmode="lin" valueType="num">
                                      <p:cBhvr additive="base">
                                        <p:cTn id="57" dur="1000" fill="hold"/>
                                        <p:tgtEl>
                                          <p:spTgt spid="29699">
                                            <p:txEl>
                                              <p:pRg st="9" end="9"/>
                                            </p:txEl>
                                          </p:spTgt>
                                        </p:tgtEl>
                                        <p:attrNameLst>
                                          <p:attrName>ppt_y</p:attrName>
                                        </p:attrNameLst>
                                      </p:cBhvr>
                                      <p:tavLst>
                                        <p:tav tm="0">
                                          <p:val>
                                            <p:strVal val="#ppt_y"/>
                                          </p:val>
                                        </p:tav>
                                        <p:tav tm="100000">
                                          <p:val>
                                            <p:strVal val="#ppt_y"/>
                                          </p:val>
                                        </p:tav>
                                      </p:tavLst>
                                    </p:anim>
                                  </p:childTnLst>
                                </p:cTn>
                              </p:par>
                            </p:childTnLst>
                          </p:cTn>
                        </p:par>
                        <p:par>
                          <p:cTn id="58" fill="hold" nodeType="afterGroup">
                            <p:stCondLst>
                              <p:cond delay="5500"/>
                            </p:stCondLst>
                            <p:childTnLst>
                              <p:par>
                                <p:cTn id="59" presetID="2" presetClass="entr" presetSubtype="8" fill="hold" grpId="0" nodeType="afterEffect">
                                  <p:stCondLst>
                                    <p:cond delay="0"/>
                                  </p:stCondLst>
                                  <p:childTnLst>
                                    <p:set>
                                      <p:cBhvr>
                                        <p:cTn id="60" dur="1" fill="hold">
                                          <p:stCondLst>
                                            <p:cond delay="0"/>
                                          </p:stCondLst>
                                        </p:cTn>
                                        <p:tgtEl>
                                          <p:spTgt spid="29699">
                                            <p:txEl>
                                              <p:pRg st="10" end="10"/>
                                            </p:txEl>
                                          </p:spTgt>
                                        </p:tgtEl>
                                        <p:attrNameLst>
                                          <p:attrName>style.visibility</p:attrName>
                                        </p:attrNameLst>
                                      </p:cBhvr>
                                      <p:to>
                                        <p:strVal val="visible"/>
                                      </p:to>
                                    </p:set>
                                    <p:anim calcmode="lin" valueType="num">
                                      <p:cBhvr additive="base">
                                        <p:cTn id="61" dur="1000" fill="hold"/>
                                        <p:tgtEl>
                                          <p:spTgt spid="29699">
                                            <p:txEl>
                                              <p:pRg st="10" end="10"/>
                                            </p:txEl>
                                          </p:spTgt>
                                        </p:tgtEl>
                                        <p:attrNameLst>
                                          <p:attrName>ppt_x</p:attrName>
                                        </p:attrNameLst>
                                      </p:cBhvr>
                                      <p:tavLst>
                                        <p:tav tm="0">
                                          <p:val>
                                            <p:strVal val="0-#ppt_w/2"/>
                                          </p:val>
                                        </p:tav>
                                        <p:tav tm="100000">
                                          <p:val>
                                            <p:strVal val="#ppt_x"/>
                                          </p:val>
                                        </p:tav>
                                      </p:tavLst>
                                    </p:anim>
                                    <p:anim calcmode="lin" valueType="num">
                                      <p:cBhvr additive="base">
                                        <p:cTn id="62" dur="1000" fill="hold"/>
                                        <p:tgtEl>
                                          <p:spTgt spid="29699">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uiExpand="1" build="allAtOnce"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5"/>
          <p:cNvSpPr>
            <a:spLocks noChangeArrowheads="1"/>
          </p:cNvSpPr>
          <p:nvPr/>
        </p:nvSpPr>
        <p:spPr bwMode="auto">
          <a:xfrm>
            <a:off x="0" y="0"/>
            <a:ext cx="3416300" cy="646113"/>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7.3.4 </a:t>
            </a:r>
            <a:r>
              <a:rPr lang="zh-CN" altLang="en-US">
                <a:latin typeface="黑体" pitchFamily="49" charset="-122"/>
                <a:ea typeface="黑体" pitchFamily="49" charset="-122"/>
              </a:rPr>
              <a:t>位操作符</a:t>
            </a:r>
          </a:p>
        </p:txBody>
      </p:sp>
      <p:sp>
        <p:nvSpPr>
          <p:cNvPr id="30723" name="Rectangle 18"/>
          <p:cNvSpPr>
            <a:spLocks noChangeArrowheads="1"/>
          </p:cNvSpPr>
          <p:nvPr/>
        </p:nvSpPr>
        <p:spPr bwMode="auto">
          <a:xfrm>
            <a:off x="179388" y="714375"/>
            <a:ext cx="8964612" cy="4648200"/>
          </a:xfrm>
          <a:prstGeom prst="rect">
            <a:avLst/>
          </a:prstGeom>
          <a:noFill/>
          <a:ln w="9525">
            <a:noFill/>
            <a:miter lim="800000"/>
            <a:headEnd/>
            <a:tailEnd/>
          </a:ln>
        </p:spPr>
        <p:txBody>
          <a:bodyPr>
            <a:spAutoFit/>
          </a:bodyPr>
          <a:lstStyle/>
          <a:p>
            <a:pPr>
              <a:buFont typeface="Wingdings" pitchFamily="2" charset="2"/>
              <a:buChar char="Ø"/>
            </a:pPr>
            <a:r>
              <a:rPr lang="zh-CN" altLang="en-US" sz="3200" dirty="0">
                <a:latin typeface="黑体" pitchFamily="49" charset="-122"/>
                <a:ea typeface="黑体" pitchFamily="49" charset="-122"/>
              </a:rPr>
              <a:t>取反（</a:t>
            </a:r>
            <a:r>
              <a:rPr lang="en-US" altLang="zh-CN" sz="3200" dirty="0">
                <a:solidFill>
                  <a:srgbClr val="FFFF00"/>
                </a:solidFill>
                <a:latin typeface="黑体" pitchFamily="49" charset="-122"/>
                <a:ea typeface="黑体" pitchFamily="49" charset="-122"/>
              </a:rPr>
              <a:t>~</a:t>
            </a:r>
            <a:r>
              <a:rPr lang="zh-CN" altLang="en-US" sz="3200" dirty="0">
                <a:latin typeface="黑体" pitchFamily="49" charset="-122"/>
                <a:ea typeface="黑体" pitchFamily="49" charset="-122"/>
              </a:rPr>
              <a:t>）</a:t>
            </a:r>
          </a:p>
          <a:p>
            <a:pPr>
              <a:buFont typeface="Wingdings" pitchFamily="2" charset="2"/>
              <a:buChar char="Ø"/>
            </a:pPr>
            <a:r>
              <a:rPr lang="zh-CN" altLang="en-US" sz="3200" dirty="0">
                <a:latin typeface="黑体" pitchFamily="49" charset="-122"/>
                <a:ea typeface="黑体" pitchFamily="49" charset="-122"/>
              </a:rPr>
              <a:t>与（</a:t>
            </a:r>
            <a:r>
              <a:rPr lang="en-US" altLang="zh-CN" sz="3200" dirty="0">
                <a:solidFill>
                  <a:srgbClr val="FFFF00"/>
                </a:solidFill>
                <a:latin typeface="黑体" pitchFamily="49" charset="-122"/>
                <a:ea typeface="黑体" pitchFamily="49" charset="-122"/>
              </a:rPr>
              <a:t>&amp;</a:t>
            </a:r>
            <a:r>
              <a:rPr lang="zh-CN" altLang="en-US" sz="3200" dirty="0">
                <a:latin typeface="黑体" pitchFamily="49" charset="-122"/>
                <a:ea typeface="黑体" pitchFamily="49" charset="-122"/>
              </a:rPr>
              <a:t>）</a:t>
            </a:r>
          </a:p>
          <a:p>
            <a:pPr>
              <a:buFont typeface="Wingdings" pitchFamily="2" charset="2"/>
              <a:buChar char="Ø"/>
            </a:pPr>
            <a:r>
              <a:rPr lang="zh-CN" altLang="en-US" sz="3200" dirty="0">
                <a:latin typeface="黑体" pitchFamily="49" charset="-122"/>
                <a:ea typeface="黑体" pitchFamily="49" charset="-122"/>
              </a:rPr>
              <a:t>或（</a:t>
            </a:r>
            <a:r>
              <a:rPr lang="en-US" altLang="zh-CN" sz="3200" dirty="0">
                <a:solidFill>
                  <a:srgbClr val="FFFF00"/>
                </a:solidFill>
                <a:latin typeface="黑体" pitchFamily="49" charset="-122"/>
                <a:ea typeface="黑体" pitchFamily="49" charset="-122"/>
              </a:rPr>
              <a:t>|</a:t>
            </a:r>
            <a:r>
              <a:rPr lang="zh-CN" altLang="en-US" sz="3200" dirty="0">
                <a:latin typeface="黑体" pitchFamily="49" charset="-122"/>
                <a:ea typeface="黑体" pitchFamily="49" charset="-122"/>
              </a:rPr>
              <a:t>）</a:t>
            </a:r>
          </a:p>
          <a:p>
            <a:pPr>
              <a:buFont typeface="Wingdings" pitchFamily="2" charset="2"/>
              <a:buChar char="Ø"/>
            </a:pPr>
            <a:r>
              <a:rPr lang="zh-CN" altLang="en-US" sz="3200" dirty="0">
                <a:latin typeface="黑体" pitchFamily="49" charset="-122"/>
                <a:ea typeface="黑体" pitchFamily="49" charset="-122"/>
              </a:rPr>
              <a:t>异或（</a:t>
            </a:r>
            <a:r>
              <a:rPr lang="en-US" altLang="zh-CN" sz="3200" dirty="0">
                <a:solidFill>
                  <a:srgbClr val="FFFF00"/>
                </a:solidFill>
                <a:latin typeface="黑体" pitchFamily="49" charset="-122"/>
                <a:ea typeface="黑体" pitchFamily="49" charset="-122"/>
              </a:rPr>
              <a:t>^</a:t>
            </a:r>
            <a:r>
              <a:rPr lang="zh-CN" altLang="en-US" sz="3200" dirty="0">
                <a:latin typeface="黑体" pitchFamily="49" charset="-122"/>
                <a:ea typeface="黑体" pitchFamily="49" charset="-122"/>
              </a:rPr>
              <a:t>）</a:t>
            </a:r>
          </a:p>
          <a:p>
            <a:pPr>
              <a:buFont typeface="Wingdings" pitchFamily="2" charset="2"/>
              <a:buChar char="Ø"/>
            </a:pPr>
            <a:r>
              <a:rPr lang="zh-CN" altLang="en-US" sz="3200" dirty="0">
                <a:latin typeface="黑体" pitchFamily="49" charset="-122"/>
                <a:ea typeface="黑体" pitchFamily="49" charset="-122"/>
              </a:rPr>
              <a:t>同或（</a:t>
            </a:r>
            <a:r>
              <a:rPr lang="en-US" altLang="zh-CN" sz="3200" dirty="0">
                <a:solidFill>
                  <a:srgbClr val="FFFF00"/>
                </a:solidFill>
                <a:latin typeface="黑体" pitchFamily="49" charset="-122"/>
                <a:ea typeface="黑体" pitchFamily="49" charset="-122"/>
              </a:rPr>
              <a:t>^~</a:t>
            </a:r>
            <a:r>
              <a:rPr lang="zh-CN" altLang="en-US" sz="3200" dirty="0">
                <a:latin typeface="黑体" pitchFamily="49" charset="-122"/>
                <a:ea typeface="黑体" pitchFamily="49" charset="-122"/>
              </a:rPr>
              <a:t>或</a:t>
            </a:r>
            <a:r>
              <a:rPr lang="en-US" altLang="zh-CN" sz="3200" dirty="0">
                <a:solidFill>
                  <a:srgbClr val="FFFF00"/>
                </a:solidFill>
                <a:latin typeface="黑体" pitchFamily="49" charset="-122"/>
                <a:ea typeface="黑体" pitchFamily="49" charset="-122"/>
              </a:rPr>
              <a:t>~^</a:t>
            </a:r>
            <a:r>
              <a:rPr lang="zh-CN" altLang="en-US" sz="3200" dirty="0">
                <a:latin typeface="黑体" pitchFamily="49" charset="-122"/>
                <a:ea typeface="黑体" pitchFamily="49" charset="-122"/>
              </a:rPr>
              <a:t>）</a:t>
            </a:r>
          </a:p>
          <a:p>
            <a:pPr>
              <a:buFontTx/>
              <a:buNone/>
            </a:pPr>
            <a:r>
              <a:rPr lang="zh-CN" altLang="en-US" sz="3200" dirty="0">
                <a:latin typeface="黑体" pitchFamily="49" charset="-122"/>
                <a:ea typeface="黑体" pitchFamily="49" charset="-122"/>
              </a:rPr>
              <a:t>位操作符对输入的操作数进行</a:t>
            </a:r>
            <a:r>
              <a:rPr lang="zh-CN" altLang="en-US" sz="3200" dirty="0">
                <a:solidFill>
                  <a:srgbClr val="FFFF00"/>
                </a:solidFill>
                <a:latin typeface="黑体" pitchFamily="49" charset="-122"/>
                <a:ea typeface="黑体" pitchFamily="49" charset="-122"/>
              </a:rPr>
              <a:t>逐位操作</a:t>
            </a:r>
            <a:r>
              <a:rPr lang="zh-CN" altLang="en-US" sz="3200" dirty="0">
                <a:latin typeface="黑体" pitchFamily="49" charset="-122"/>
                <a:ea typeface="黑体" pitchFamily="49" charset="-122"/>
              </a:rPr>
              <a:t>（即对应位进行操作）。</a:t>
            </a:r>
          </a:p>
          <a:p>
            <a:pPr>
              <a:buFontTx/>
              <a:buNone/>
            </a:pPr>
            <a:r>
              <a:rPr lang="zh-CN" altLang="en-US" sz="3200" dirty="0">
                <a:latin typeface="黑体" pitchFamily="49" charset="-122"/>
                <a:ea typeface="黑体" pitchFamily="49" charset="-122"/>
              </a:rPr>
              <a:t>例如：假设</a:t>
            </a:r>
            <a:r>
              <a:rPr lang="en-US" altLang="zh-CN" sz="3200" dirty="0"/>
              <a:t>a = ’b0110</a:t>
            </a:r>
            <a:r>
              <a:rPr lang="zh-CN" altLang="en-US" sz="3200" dirty="0"/>
              <a:t>，</a:t>
            </a:r>
            <a:r>
              <a:rPr lang="en-US" altLang="zh-CN" sz="3200" dirty="0"/>
              <a:t>b = ’b0100</a:t>
            </a:r>
            <a:r>
              <a:rPr lang="zh-CN" altLang="en-US" sz="3200" dirty="0"/>
              <a:t>，则</a:t>
            </a:r>
            <a:r>
              <a:rPr lang="en-US" altLang="zh-CN" sz="3200" dirty="0"/>
              <a:t>a | b = ’b0110</a:t>
            </a:r>
            <a:r>
              <a:rPr lang="zh-CN" altLang="en-US" sz="3200" dirty="0"/>
              <a:t>，</a:t>
            </a:r>
            <a:r>
              <a:rPr lang="en-US" altLang="zh-CN" sz="3200" dirty="0"/>
              <a:t>a &amp; b = ’b0100</a:t>
            </a:r>
            <a:r>
              <a:rPr lang="zh-CN" altLang="en-US" sz="3200" dirty="0"/>
              <a:t>。</a:t>
            </a:r>
            <a:endParaRPr lang="zh-CN" altLang="en-US" sz="3200" dirty="0">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pPr>
              <a:defRPr/>
            </a:pPr>
            <a:fld id="{C097489F-4C31-4370-B64B-6FDA95532023}" type="slidenum">
              <a:rPr lang="zh-CN" altLang="en-US" smtClean="0"/>
              <a:pPr>
                <a:defRPr/>
              </a:pPr>
              <a:t>25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500" fill="hold"/>
                                        <p:tgtEl>
                                          <p:spTgt spid="307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anim calcmode="lin" valueType="num">
                                      <p:cBhvr additive="base">
                                        <p:cTn id="19" dur="500" fill="hold"/>
                                        <p:tgtEl>
                                          <p:spTgt spid="307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723">
                                            <p:txEl>
                                              <p:pRg st="3" end="3"/>
                                            </p:txEl>
                                          </p:spTgt>
                                        </p:tgtEl>
                                        <p:attrNameLst>
                                          <p:attrName>style.visibility</p:attrName>
                                        </p:attrNameLst>
                                      </p:cBhvr>
                                      <p:to>
                                        <p:strVal val="visible"/>
                                      </p:to>
                                    </p:set>
                                    <p:anim calcmode="lin" valueType="num">
                                      <p:cBhvr additive="base">
                                        <p:cTn id="25" dur="500" fill="hold"/>
                                        <p:tgtEl>
                                          <p:spTgt spid="307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7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0723">
                                            <p:txEl>
                                              <p:pRg st="4" end="4"/>
                                            </p:txEl>
                                          </p:spTgt>
                                        </p:tgtEl>
                                        <p:attrNameLst>
                                          <p:attrName>style.visibility</p:attrName>
                                        </p:attrNameLst>
                                      </p:cBhvr>
                                      <p:to>
                                        <p:strVal val="visible"/>
                                      </p:to>
                                    </p:set>
                                    <p:anim calcmode="lin" valueType="num">
                                      <p:cBhvr additive="base">
                                        <p:cTn id="31" dur="500" fill="hold"/>
                                        <p:tgtEl>
                                          <p:spTgt spid="3072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07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30723">
                                            <p:txEl>
                                              <p:pRg st="5" end="5"/>
                                            </p:txEl>
                                          </p:spTgt>
                                        </p:tgtEl>
                                        <p:attrNameLst>
                                          <p:attrName>style.visibility</p:attrName>
                                        </p:attrNameLst>
                                      </p:cBhvr>
                                      <p:to>
                                        <p:strVal val="visible"/>
                                      </p:to>
                                    </p:set>
                                    <p:anim calcmode="lin" valueType="num">
                                      <p:cBhvr additive="base">
                                        <p:cTn id="37" dur="500" fill="hold"/>
                                        <p:tgtEl>
                                          <p:spTgt spid="3072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072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30723">
                                            <p:txEl>
                                              <p:pRg st="6" end="6"/>
                                            </p:txEl>
                                          </p:spTgt>
                                        </p:tgtEl>
                                        <p:attrNameLst>
                                          <p:attrName>style.visibility</p:attrName>
                                        </p:attrNameLst>
                                      </p:cBhvr>
                                      <p:to>
                                        <p:strVal val="visible"/>
                                      </p:to>
                                    </p:set>
                                    <p:anim calcmode="lin" valueType="num">
                                      <p:cBhvr additive="base">
                                        <p:cTn id="43" dur="500" fill="hold"/>
                                        <p:tgtEl>
                                          <p:spTgt spid="3072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0723">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allAtOnce"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5"/>
          <p:cNvSpPr>
            <a:spLocks noChangeArrowheads="1"/>
          </p:cNvSpPr>
          <p:nvPr/>
        </p:nvSpPr>
        <p:spPr bwMode="auto">
          <a:xfrm>
            <a:off x="0" y="0"/>
            <a:ext cx="3878263" cy="646113"/>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7.3.5 </a:t>
            </a:r>
            <a:r>
              <a:rPr lang="zh-CN" altLang="en-US">
                <a:latin typeface="黑体" pitchFamily="49" charset="-122"/>
                <a:ea typeface="黑体" pitchFamily="49" charset="-122"/>
              </a:rPr>
              <a:t>逻辑操作符</a:t>
            </a:r>
          </a:p>
        </p:txBody>
      </p:sp>
      <p:sp>
        <p:nvSpPr>
          <p:cNvPr id="31747" name="Rectangle 18"/>
          <p:cNvSpPr>
            <a:spLocks noChangeArrowheads="1"/>
          </p:cNvSpPr>
          <p:nvPr/>
        </p:nvSpPr>
        <p:spPr bwMode="auto">
          <a:xfrm>
            <a:off x="179388" y="714375"/>
            <a:ext cx="8964612" cy="6002338"/>
          </a:xfrm>
          <a:prstGeom prst="rect">
            <a:avLst/>
          </a:prstGeom>
          <a:noFill/>
          <a:ln w="9525">
            <a:noFill/>
            <a:miter lim="800000"/>
            <a:headEnd/>
            <a:tailEnd/>
          </a:ln>
        </p:spPr>
        <p:txBody>
          <a:bodyPr>
            <a:spAutoFit/>
          </a:bodyPr>
          <a:lstStyle/>
          <a:p>
            <a:pPr>
              <a:buFont typeface="Wingdings" pitchFamily="2" charset="2"/>
              <a:buChar char="Ø"/>
            </a:pPr>
            <a:r>
              <a:rPr lang="zh-CN" altLang="en-US" sz="3200" dirty="0">
                <a:latin typeface="黑体" pitchFamily="49" charset="-122"/>
                <a:ea typeface="黑体" pitchFamily="49" charset="-122"/>
              </a:rPr>
              <a:t>逻辑与（</a:t>
            </a:r>
            <a:r>
              <a:rPr lang="en-US" altLang="zh-CN" sz="3200" dirty="0">
                <a:solidFill>
                  <a:srgbClr val="FFFF00"/>
                </a:solidFill>
                <a:latin typeface="黑体" pitchFamily="49" charset="-122"/>
                <a:ea typeface="黑体" pitchFamily="49" charset="-122"/>
              </a:rPr>
              <a:t>&amp;&amp;</a:t>
            </a:r>
            <a:r>
              <a:rPr lang="zh-CN" altLang="en-US" sz="3200" dirty="0">
                <a:latin typeface="黑体" pitchFamily="49" charset="-122"/>
                <a:ea typeface="黑体" pitchFamily="49" charset="-122"/>
              </a:rPr>
              <a:t>）</a:t>
            </a:r>
          </a:p>
          <a:p>
            <a:pPr>
              <a:buFont typeface="Wingdings" pitchFamily="2" charset="2"/>
              <a:buChar char="Ø"/>
            </a:pPr>
            <a:r>
              <a:rPr lang="zh-CN" altLang="en-US" sz="3200" dirty="0">
                <a:latin typeface="黑体" pitchFamily="49" charset="-122"/>
                <a:ea typeface="黑体" pitchFamily="49" charset="-122"/>
              </a:rPr>
              <a:t>逻辑或（</a:t>
            </a:r>
            <a:r>
              <a:rPr lang="en-US" altLang="zh-CN" sz="3200" dirty="0">
                <a:solidFill>
                  <a:srgbClr val="FFFF00"/>
                </a:solidFill>
                <a:latin typeface="黑体" pitchFamily="49" charset="-122"/>
                <a:ea typeface="黑体" pitchFamily="49" charset="-122"/>
              </a:rPr>
              <a:t>| |</a:t>
            </a:r>
            <a:r>
              <a:rPr lang="zh-CN" altLang="en-US" sz="3200" dirty="0">
                <a:latin typeface="黑体" pitchFamily="49" charset="-122"/>
                <a:ea typeface="黑体" pitchFamily="49" charset="-122"/>
              </a:rPr>
              <a:t>）</a:t>
            </a:r>
          </a:p>
          <a:p>
            <a:pPr>
              <a:buFont typeface="Wingdings" pitchFamily="2" charset="2"/>
              <a:buChar char="Ø"/>
            </a:pPr>
            <a:r>
              <a:rPr lang="zh-CN" altLang="en-US" sz="3200" dirty="0">
                <a:latin typeface="黑体" pitchFamily="49" charset="-122"/>
                <a:ea typeface="黑体" pitchFamily="49" charset="-122"/>
              </a:rPr>
              <a:t>逻辑非（</a:t>
            </a:r>
            <a:r>
              <a:rPr lang="zh-CN" altLang="en-US" sz="3200" dirty="0">
                <a:solidFill>
                  <a:srgbClr val="FFFF00"/>
                </a:solidFill>
                <a:latin typeface="黑体" pitchFamily="49" charset="-122"/>
                <a:ea typeface="黑体" pitchFamily="49" charset="-122"/>
              </a:rPr>
              <a:t>！</a:t>
            </a:r>
            <a:r>
              <a:rPr lang="zh-CN" altLang="en-US" sz="3200" dirty="0">
                <a:latin typeface="黑体" pitchFamily="49" charset="-122"/>
                <a:ea typeface="黑体" pitchFamily="49" charset="-122"/>
              </a:rPr>
              <a:t>）</a:t>
            </a:r>
          </a:p>
          <a:p>
            <a:pPr>
              <a:buFontTx/>
              <a:buNone/>
            </a:pPr>
            <a:r>
              <a:rPr lang="zh-CN" altLang="en-US" sz="3200" dirty="0">
                <a:latin typeface="黑体" pitchFamily="49" charset="-122"/>
                <a:ea typeface="黑体" pitchFamily="49" charset="-122"/>
              </a:rPr>
              <a:t>如果操作数中没有</a:t>
            </a:r>
            <a:r>
              <a:rPr lang="en-US" altLang="zh-CN" sz="3200" dirty="0">
                <a:latin typeface="黑体" pitchFamily="49" charset="-122"/>
                <a:ea typeface="黑体" pitchFamily="49" charset="-122"/>
              </a:rPr>
              <a:t>x</a:t>
            </a:r>
            <a:r>
              <a:rPr lang="zh-CN" altLang="en-US" sz="3200" dirty="0">
                <a:latin typeface="黑体" pitchFamily="49" charset="-122"/>
                <a:ea typeface="黑体" pitchFamily="49" charset="-122"/>
              </a:rPr>
              <a:t>或</a:t>
            </a:r>
            <a:r>
              <a:rPr lang="en-US" altLang="zh-CN" sz="3200" dirty="0">
                <a:latin typeface="黑体" pitchFamily="49" charset="-122"/>
                <a:ea typeface="黑体" pitchFamily="49" charset="-122"/>
              </a:rPr>
              <a:t>z</a:t>
            </a:r>
            <a:r>
              <a:rPr lang="zh-CN" altLang="en-US" sz="3200" dirty="0">
                <a:latin typeface="黑体" pitchFamily="49" charset="-122"/>
                <a:ea typeface="黑体" pitchFamily="49" charset="-122"/>
              </a:rPr>
              <a:t>，则逻辑操作的结果是</a:t>
            </a:r>
            <a:r>
              <a:rPr lang="en-US" altLang="zh-CN" sz="3200" dirty="0">
                <a:solidFill>
                  <a:srgbClr val="FFFF00"/>
                </a:solidFill>
                <a:latin typeface="黑体" pitchFamily="49" charset="-122"/>
                <a:ea typeface="黑体" pitchFamily="49" charset="-122"/>
              </a:rPr>
              <a:t>1</a:t>
            </a:r>
            <a:r>
              <a:rPr lang="zh-CN" altLang="en-US" sz="3200" dirty="0">
                <a:solidFill>
                  <a:srgbClr val="FFFF00"/>
                </a:solidFill>
                <a:latin typeface="黑体" pitchFamily="49" charset="-122"/>
                <a:ea typeface="黑体" pitchFamily="49" charset="-122"/>
              </a:rPr>
              <a:t>位宽</a:t>
            </a:r>
            <a:r>
              <a:rPr lang="zh-CN" altLang="en-US" sz="3200" dirty="0">
                <a:latin typeface="黑体" pitchFamily="49" charset="-122"/>
                <a:ea typeface="黑体" pitchFamily="49" charset="-122"/>
              </a:rPr>
              <a:t>的布尔值（</a:t>
            </a:r>
            <a:r>
              <a:rPr lang="en-US" altLang="zh-CN" sz="3200" dirty="0">
                <a:solidFill>
                  <a:srgbClr val="FFFF00"/>
                </a:solidFill>
                <a:latin typeface="黑体" pitchFamily="49" charset="-122"/>
                <a:ea typeface="黑体" pitchFamily="49" charset="-122"/>
              </a:rPr>
              <a:t>0</a:t>
            </a:r>
            <a:r>
              <a:rPr lang="zh-CN" altLang="en-US" sz="3200" dirty="0">
                <a:solidFill>
                  <a:srgbClr val="FFFF00"/>
                </a:solidFill>
                <a:latin typeface="黑体" pitchFamily="49" charset="-122"/>
                <a:ea typeface="黑体" pitchFamily="49" charset="-122"/>
              </a:rPr>
              <a:t>或</a:t>
            </a:r>
            <a:r>
              <a:rPr lang="en-US" altLang="zh-CN" sz="3200" dirty="0">
                <a:solidFill>
                  <a:srgbClr val="FFFF00"/>
                </a:solidFill>
                <a:latin typeface="黑体" pitchFamily="49" charset="-122"/>
                <a:ea typeface="黑体" pitchFamily="49" charset="-122"/>
              </a:rPr>
              <a:t>1</a:t>
            </a:r>
            <a:r>
              <a:rPr lang="zh-CN" altLang="en-US" sz="3200" dirty="0">
                <a:latin typeface="黑体" pitchFamily="49" charset="-122"/>
                <a:ea typeface="黑体" pitchFamily="49" charset="-122"/>
              </a:rPr>
              <a:t>）；</a:t>
            </a:r>
          </a:p>
          <a:p>
            <a:pPr>
              <a:buFontTx/>
              <a:buNone/>
            </a:pPr>
            <a:r>
              <a:rPr lang="zh-CN" altLang="en-US" sz="3200" dirty="0">
                <a:latin typeface="黑体" pitchFamily="49" charset="-122"/>
                <a:ea typeface="黑体" pitchFamily="49" charset="-122"/>
              </a:rPr>
              <a:t>如果</a:t>
            </a:r>
            <a:r>
              <a:rPr lang="zh-CN" altLang="en-US" sz="3200" dirty="0">
                <a:solidFill>
                  <a:srgbClr val="FFFF00"/>
                </a:solidFill>
                <a:latin typeface="黑体" pitchFamily="49" charset="-122"/>
                <a:ea typeface="黑体" pitchFamily="49" charset="-122"/>
              </a:rPr>
              <a:t>操作数</a:t>
            </a:r>
            <a:r>
              <a:rPr lang="zh-CN" altLang="en-US" sz="3200" dirty="0">
                <a:latin typeface="黑体" pitchFamily="49" charset="-122"/>
                <a:ea typeface="黑体" pitchFamily="49" charset="-122"/>
              </a:rPr>
              <a:t>中有</a:t>
            </a:r>
            <a:r>
              <a:rPr lang="en-US" altLang="zh-CN" sz="3200" dirty="0">
                <a:solidFill>
                  <a:srgbClr val="FFFF00"/>
                </a:solidFill>
                <a:latin typeface="黑体" pitchFamily="49" charset="-122"/>
                <a:ea typeface="黑体" pitchFamily="49" charset="-122"/>
              </a:rPr>
              <a:t>x</a:t>
            </a:r>
            <a:r>
              <a:rPr lang="zh-CN" altLang="en-US" sz="3200" dirty="0">
                <a:solidFill>
                  <a:srgbClr val="FFFF00"/>
                </a:solidFill>
                <a:latin typeface="黑体" pitchFamily="49" charset="-122"/>
                <a:ea typeface="黑体" pitchFamily="49" charset="-122"/>
              </a:rPr>
              <a:t>或</a:t>
            </a:r>
            <a:r>
              <a:rPr lang="en-US" altLang="zh-CN" sz="3200" dirty="0">
                <a:solidFill>
                  <a:srgbClr val="FFFF00"/>
                </a:solidFill>
                <a:latin typeface="黑体" pitchFamily="49" charset="-122"/>
                <a:ea typeface="黑体" pitchFamily="49" charset="-122"/>
              </a:rPr>
              <a:t>z</a:t>
            </a:r>
            <a:r>
              <a:rPr lang="zh-CN" altLang="en-US" sz="3200" dirty="0">
                <a:latin typeface="黑体" pitchFamily="49" charset="-122"/>
                <a:ea typeface="黑体" pitchFamily="49" charset="-122"/>
              </a:rPr>
              <a:t>，则逻辑操作的</a:t>
            </a:r>
            <a:r>
              <a:rPr lang="zh-CN" altLang="en-US" sz="3200" dirty="0">
                <a:solidFill>
                  <a:srgbClr val="FFFF00"/>
                </a:solidFill>
                <a:latin typeface="黑体" pitchFamily="49" charset="-122"/>
                <a:ea typeface="黑体" pitchFamily="49" charset="-122"/>
              </a:rPr>
              <a:t>结果</a:t>
            </a:r>
            <a:r>
              <a:rPr lang="zh-CN" altLang="en-US" sz="3200" dirty="0">
                <a:latin typeface="黑体" pitchFamily="49" charset="-122"/>
                <a:ea typeface="黑体" pitchFamily="49" charset="-122"/>
              </a:rPr>
              <a:t>是</a:t>
            </a:r>
            <a:r>
              <a:rPr lang="en-US" altLang="zh-CN" sz="3200" dirty="0">
                <a:solidFill>
                  <a:srgbClr val="FFFF00"/>
                </a:solidFill>
                <a:latin typeface="黑体" pitchFamily="49" charset="-122"/>
                <a:ea typeface="黑体" pitchFamily="49" charset="-122"/>
              </a:rPr>
              <a:t>1</a:t>
            </a:r>
            <a:r>
              <a:rPr lang="zh-CN" altLang="en-US" sz="3200" dirty="0">
                <a:solidFill>
                  <a:srgbClr val="FFFF00"/>
                </a:solidFill>
                <a:latin typeface="黑体" pitchFamily="49" charset="-122"/>
                <a:ea typeface="黑体" pitchFamily="49" charset="-122"/>
              </a:rPr>
              <a:t>位宽的</a:t>
            </a:r>
            <a:r>
              <a:rPr lang="en-US" altLang="zh-CN" sz="3200" dirty="0">
                <a:solidFill>
                  <a:srgbClr val="FFFF00"/>
                </a:solidFill>
                <a:latin typeface="黑体" pitchFamily="49" charset="-122"/>
                <a:ea typeface="黑体" pitchFamily="49" charset="-122"/>
              </a:rPr>
              <a:t>x</a:t>
            </a:r>
            <a:r>
              <a:rPr lang="zh-CN" altLang="en-US" sz="3200" dirty="0">
                <a:latin typeface="黑体" pitchFamily="49" charset="-122"/>
                <a:ea typeface="黑体" pitchFamily="49" charset="-122"/>
              </a:rPr>
              <a:t>。</a:t>
            </a:r>
          </a:p>
          <a:p>
            <a:pPr>
              <a:buFontTx/>
              <a:buNone/>
            </a:pPr>
            <a:r>
              <a:rPr lang="zh-CN" altLang="en-US" sz="3200" dirty="0">
                <a:solidFill>
                  <a:schemeClr val="accent1"/>
                </a:solidFill>
                <a:latin typeface="黑体" pitchFamily="49" charset="-122"/>
                <a:ea typeface="黑体" pitchFamily="49" charset="-122"/>
              </a:rPr>
              <a:t>逻辑操作符</a:t>
            </a:r>
            <a:r>
              <a:rPr lang="zh-CN" altLang="en-US" sz="3200" dirty="0">
                <a:latin typeface="黑体" pitchFamily="49" charset="-122"/>
                <a:ea typeface="黑体" pitchFamily="49" charset="-122"/>
              </a:rPr>
              <a:t>与位操作符不同，通常逻辑操作符用于</a:t>
            </a:r>
            <a:r>
              <a:rPr lang="zh-CN" altLang="en-US" sz="3200" dirty="0">
                <a:solidFill>
                  <a:srgbClr val="FFFF00"/>
                </a:solidFill>
                <a:latin typeface="黑体" pitchFamily="49" charset="-122"/>
                <a:ea typeface="黑体" pitchFamily="49" charset="-122"/>
              </a:rPr>
              <a:t>连接布尔表达式</a:t>
            </a:r>
            <a:r>
              <a:rPr lang="zh-CN" altLang="en-US" sz="3200" dirty="0">
                <a:latin typeface="黑体" pitchFamily="49" charset="-122"/>
                <a:ea typeface="黑体" pitchFamily="49" charset="-122"/>
              </a:rPr>
              <a:t>，而</a:t>
            </a:r>
            <a:r>
              <a:rPr lang="zh-CN" altLang="en-US" sz="3200" dirty="0">
                <a:solidFill>
                  <a:schemeClr val="accent1"/>
                </a:solidFill>
                <a:latin typeface="黑体" pitchFamily="49" charset="-122"/>
                <a:ea typeface="黑体" pitchFamily="49" charset="-122"/>
              </a:rPr>
              <a:t>位操作符</a:t>
            </a:r>
            <a:r>
              <a:rPr lang="zh-CN" altLang="en-US" sz="3200" dirty="0">
                <a:latin typeface="黑体" pitchFamily="49" charset="-122"/>
                <a:ea typeface="黑体" pitchFamily="49" charset="-122"/>
              </a:rPr>
              <a:t>用于</a:t>
            </a:r>
            <a:r>
              <a:rPr lang="zh-CN" altLang="en-US" sz="3200" dirty="0">
                <a:solidFill>
                  <a:srgbClr val="FFFF00"/>
                </a:solidFill>
                <a:latin typeface="黑体" pitchFamily="49" charset="-122"/>
                <a:ea typeface="黑体" pitchFamily="49" charset="-122"/>
              </a:rPr>
              <a:t>电路信号</a:t>
            </a:r>
            <a:r>
              <a:rPr lang="zh-CN" altLang="en-US" sz="3200" dirty="0">
                <a:latin typeface="黑体" pitchFamily="49" charset="-122"/>
                <a:ea typeface="黑体" pitchFamily="49" charset="-122"/>
              </a:rPr>
              <a:t>的连接。例如：</a:t>
            </a:r>
          </a:p>
          <a:p>
            <a:pPr>
              <a:buFontTx/>
              <a:buNone/>
            </a:pPr>
            <a:r>
              <a:rPr lang="en-US" altLang="zh-CN" sz="3200" dirty="0">
                <a:latin typeface="黑体" pitchFamily="49" charset="-122"/>
                <a:ea typeface="黑体" pitchFamily="49" charset="-122"/>
              </a:rPr>
              <a:t>(a = = b) &amp;&amp; (( c != d) | | (e &gt; 10))       //</a:t>
            </a:r>
            <a:r>
              <a:rPr lang="zh-CN" altLang="en-US" sz="3200" dirty="0">
                <a:latin typeface="黑体" pitchFamily="49" charset="-122"/>
                <a:ea typeface="黑体" pitchFamily="49" charset="-122"/>
              </a:rPr>
              <a:t>连接三个布尔表达式</a:t>
            </a:r>
          </a:p>
        </p:txBody>
      </p:sp>
      <p:sp>
        <p:nvSpPr>
          <p:cNvPr id="4" name="灯片编号占位符 3"/>
          <p:cNvSpPr>
            <a:spLocks noGrp="1"/>
          </p:cNvSpPr>
          <p:nvPr>
            <p:ph type="sldNum" sz="quarter" idx="12"/>
          </p:nvPr>
        </p:nvSpPr>
        <p:spPr/>
        <p:txBody>
          <a:bodyPr/>
          <a:lstStyle/>
          <a:p>
            <a:pPr>
              <a:defRPr/>
            </a:pPr>
            <a:fld id="{C097489F-4C31-4370-B64B-6FDA95532023}" type="slidenum">
              <a:rPr lang="zh-CN" altLang="en-US" smtClean="0"/>
              <a:pPr>
                <a:defRPr/>
              </a:pPr>
              <a:t>26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anim calcmode="lin" valueType="num">
                                      <p:cBhvr additive="base">
                                        <p:cTn id="13" dur="500" fill="hold"/>
                                        <p:tgtEl>
                                          <p:spTgt spid="317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7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1747">
                                            <p:txEl>
                                              <p:pRg st="2" end="2"/>
                                            </p:txEl>
                                          </p:spTgt>
                                        </p:tgtEl>
                                        <p:attrNameLst>
                                          <p:attrName>style.visibility</p:attrName>
                                        </p:attrNameLst>
                                      </p:cBhvr>
                                      <p:to>
                                        <p:strVal val="visible"/>
                                      </p:to>
                                    </p:set>
                                    <p:anim calcmode="lin" valueType="num">
                                      <p:cBhvr additive="base">
                                        <p:cTn id="19" dur="500" fill="hold"/>
                                        <p:tgtEl>
                                          <p:spTgt spid="317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17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1747">
                                            <p:txEl>
                                              <p:pRg st="3" end="3"/>
                                            </p:txEl>
                                          </p:spTgt>
                                        </p:tgtEl>
                                        <p:attrNameLst>
                                          <p:attrName>style.visibility</p:attrName>
                                        </p:attrNameLst>
                                      </p:cBhvr>
                                      <p:to>
                                        <p:strVal val="visible"/>
                                      </p:to>
                                    </p:set>
                                    <p:anim calcmode="lin" valueType="num">
                                      <p:cBhvr additive="base">
                                        <p:cTn id="25" dur="500" fill="hold"/>
                                        <p:tgtEl>
                                          <p:spTgt spid="3174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17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31747">
                                            <p:txEl>
                                              <p:pRg st="4" end="4"/>
                                            </p:txEl>
                                          </p:spTgt>
                                        </p:tgtEl>
                                        <p:attrNameLst>
                                          <p:attrName>style.visibility</p:attrName>
                                        </p:attrNameLst>
                                      </p:cBhvr>
                                      <p:to>
                                        <p:strVal val="visible"/>
                                      </p:to>
                                    </p:set>
                                    <p:anim calcmode="lin" valueType="num">
                                      <p:cBhvr additive="base">
                                        <p:cTn id="31" dur="500" fill="hold"/>
                                        <p:tgtEl>
                                          <p:spTgt spid="3174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174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31747">
                                            <p:txEl>
                                              <p:pRg st="5" end="5"/>
                                            </p:txEl>
                                          </p:spTgt>
                                        </p:tgtEl>
                                        <p:attrNameLst>
                                          <p:attrName>style.visibility</p:attrName>
                                        </p:attrNameLst>
                                      </p:cBhvr>
                                      <p:to>
                                        <p:strVal val="visible"/>
                                      </p:to>
                                    </p:set>
                                    <p:anim calcmode="lin" valueType="num">
                                      <p:cBhvr additive="base">
                                        <p:cTn id="37" dur="500" fill="hold"/>
                                        <p:tgtEl>
                                          <p:spTgt spid="3174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174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31747">
                                            <p:txEl>
                                              <p:pRg st="6" end="6"/>
                                            </p:txEl>
                                          </p:spTgt>
                                        </p:tgtEl>
                                        <p:attrNameLst>
                                          <p:attrName>style.visibility</p:attrName>
                                        </p:attrNameLst>
                                      </p:cBhvr>
                                      <p:to>
                                        <p:strVal val="visible"/>
                                      </p:to>
                                    </p:set>
                                    <p:anim calcmode="lin" valueType="num">
                                      <p:cBhvr additive="base">
                                        <p:cTn id="43" dur="500" fill="hold"/>
                                        <p:tgtEl>
                                          <p:spTgt spid="3174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1747">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5"/>
          <p:cNvSpPr>
            <a:spLocks noChangeArrowheads="1"/>
          </p:cNvSpPr>
          <p:nvPr/>
        </p:nvSpPr>
        <p:spPr bwMode="auto">
          <a:xfrm>
            <a:off x="0" y="0"/>
            <a:ext cx="3878263" cy="646113"/>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7.3.6 </a:t>
            </a:r>
            <a:r>
              <a:rPr lang="zh-CN" altLang="en-US">
                <a:latin typeface="黑体" pitchFamily="49" charset="-122"/>
                <a:ea typeface="黑体" pitchFamily="49" charset="-122"/>
              </a:rPr>
              <a:t>缩减操作符</a:t>
            </a:r>
          </a:p>
        </p:txBody>
      </p:sp>
      <p:sp>
        <p:nvSpPr>
          <p:cNvPr id="32771" name="Rectangle 18"/>
          <p:cNvSpPr>
            <a:spLocks noChangeArrowheads="1"/>
          </p:cNvSpPr>
          <p:nvPr/>
        </p:nvSpPr>
        <p:spPr bwMode="auto">
          <a:xfrm>
            <a:off x="179388" y="714375"/>
            <a:ext cx="8964612" cy="5016500"/>
          </a:xfrm>
          <a:prstGeom prst="rect">
            <a:avLst/>
          </a:prstGeom>
          <a:noFill/>
          <a:ln w="9525">
            <a:noFill/>
            <a:miter lim="800000"/>
            <a:headEnd/>
            <a:tailEnd/>
          </a:ln>
        </p:spPr>
        <p:txBody>
          <a:bodyPr>
            <a:spAutoFit/>
          </a:bodyPr>
          <a:lstStyle/>
          <a:p>
            <a:pPr>
              <a:buFont typeface="Wingdings" pitchFamily="2" charset="2"/>
              <a:buChar char="Ø"/>
            </a:pPr>
            <a:r>
              <a:rPr lang="zh-CN" altLang="en-US" sz="3200" dirty="0">
                <a:latin typeface="黑体" pitchFamily="49" charset="-122"/>
                <a:ea typeface="黑体" pitchFamily="49" charset="-122"/>
              </a:rPr>
              <a:t>缩减与（</a:t>
            </a:r>
            <a:r>
              <a:rPr lang="en-US" altLang="zh-CN" sz="3200" dirty="0">
                <a:solidFill>
                  <a:srgbClr val="FFFF00"/>
                </a:solidFill>
                <a:latin typeface="黑体" pitchFamily="49" charset="-122"/>
                <a:ea typeface="黑体" pitchFamily="49" charset="-122"/>
              </a:rPr>
              <a:t>&amp;</a:t>
            </a:r>
            <a:r>
              <a:rPr lang="zh-CN" altLang="en-US" sz="3200" dirty="0">
                <a:latin typeface="黑体" pitchFamily="49" charset="-122"/>
                <a:ea typeface="黑体" pitchFamily="49" charset="-122"/>
              </a:rPr>
              <a:t>）：只要操作数中</a:t>
            </a:r>
            <a:r>
              <a:rPr lang="zh-CN" altLang="en-US" sz="3200" dirty="0">
                <a:solidFill>
                  <a:srgbClr val="FFFF00"/>
                </a:solidFill>
                <a:latin typeface="黑体" pitchFamily="49" charset="-122"/>
                <a:ea typeface="黑体" pitchFamily="49" charset="-122"/>
              </a:rPr>
              <a:t>任意一位</a:t>
            </a:r>
            <a:r>
              <a:rPr lang="zh-CN" altLang="en-US" sz="3200" dirty="0">
                <a:latin typeface="黑体" pitchFamily="49" charset="-122"/>
                <a:ea typeface="黑体" pitchFamily="49" charset="-122"/>
              </a:rPr>
              <a:t>的值</a:t>
            </a:r>
            <a:r>
              <a:rPr lang="zh-CN" altLang="en-US" sz="3200" dirty="0">
                <a:solidFill>
                  <a:srgbClr val="FFFF00"/>
                </a:solidFill>
                <a:latin typeface="黑体" pitchFamily="49" charset="-122"/>
                <a:ea typeface="黑体" pitchFamily="49" charset="-122"/>
              </a:rPr>
              <a:t>为</a:t>
            </a:r>
            <a:r>
              <a:rPr lang="en-US" altLang="zh-CN" sz="3200" dirty="0">
                <a:solidFill>
                  <a:srgbClr val="FFFF00"/>
                </a:solidFill>
                <a:latin typeface="黑体" pitchFamily="49" charset="-122"/>
                <a:ea typeface="黑体" pitchFamily="49" charset="-122"/>
              </a:rPr>
              <a:t>0</a:t>
            </a:r>
            <a:r>
              <a:rPr lang="zh-CN" altLang="en-US" sz="3200" dirty="0">
                <a:latin typeface="黑体" pitchFamily="49" charset="-122"/>
                <a:ea typeface="黑体" pitchFamily="49" charset="-122"/>
              </a:rPr>
              <a:t>，则操作的</a:t>
            </a:r>
            <a:r>
              <a:rPr lang="zh-CN" altLang="en-US" sz="3200" dirty="0">
                <a:solidFill>
                  <a:srgbClr val="FFFF00"/>
                </a:solidFill>
                <a:latin typeface="黑体" pitchFamily="49" charset="-122"/>
                <a:ea typeface="黑体" pitchFamily="49" charset="-122"/>
              </a:rPr>
              <a:t>结果</a:t>
            </a:r>
            <a:r>
              <a:rPr lang="zh-CN" altLang="en-US" sz="3200" dirty="0">
                <a:latin typeface="黑体" pitchFamily="49" charset="-122"/>
                <a:ea typeface="黑体" pitchFamily="49" charset="-122"/>
              </a:rPr>
              <a:t>便为</a:t>
            </a:r>
            <a:r>
              <a:rPr lang="en-US" altLang="zh-CN" sz="3200" dirty="0">
                <a:solidFill>
                  <a:srgbClr val="FFFF00"/>
                </a:solidFill>
                <a:latin typeface="黑体" pitchFamily="49" charset="-122"/>
                <a:ea typeface="黑体" pitchFamily="49" charset="-122"/>
              </a:rPr>
              <a:t>0</a:t>
            </a:r>
            <a:r>
              <a:rPr lang="zh-CN" altLang="en-US" sz="3200" dirty="0">
                <a:latin typeface="黑体" pitchFamily="49" charset="-122"/>
                <a:ea typeface="黑体" pitchFamily="49" charset="-122"/>
              </a:rPr>
              <a:t>；只要操作数中</a:t>
            </a:r>
            <a:r>
              <a:rPr lang="zh-CN" altLang="en-US" sz="3200" dirty="0">
                <a:solidFill>
                  <a:srgbClr val="FFFF00"/>
                </a:solidFill>
                <a:latin typeface="黑体" pitchFamily="49" charset="-122"/>
                <a:ea typeface="黑体" pitchFamily="49" charset="-122"/>
              </a:rPr>
              <a:t>任意一位</a:t>
            </a:r>
            <a:r>
              <a:rPr lang="zh-CN" altLang="en-US" sz="3200" dirty="0">
                <a:latin typeface="黑体" pitchFamily="49" charset="-122"/>
                <a:ea typeface="黑体" pitchFamily="49" charset="-122"/>
              </a:rPr>
              <a:t>的值</a:t>
            </a:r>
            <a:r>
              <a:rPr lang="zh-CN" altLang="en-US" sz="3200" dirty="0">
                <a:solidFill>
                  <a:srgbClr val="FFFF00"/>
                </a:solidFill>
                <a:latin typeface="黑体" pitchFamily="49" charset="-122"/>
                <a:ea typeface="黑体" pitchFamily="49" charset="-122"/>
              </a:rPr>
              <a:t>为</a:t>
            </a:r>
            <a:r>
              <a:rPr lang="en-US" altLang="zh-CN" sz="3200" dirty="0">
                <a:solidFill>
                  <a:srgbClr val="FFFF00"/>
                </a:solidFill>
                <a:latin typeface="黑体" pitchFamily="49" charset="-122"/>
                <a:ea typeface="黑体" pitchFamily="49" charset="-122"/>
              </a:rPr>
              <a:t>x</a:t>
            </a:r>
            <a:r>
              <a:rPr lang="zh-CN" altLang="en-US" sz="3200" dirty="0">
                <a:solidFill>
                  <a:srgbClr val="FFFF00"/>
                </a:solidFill>
                <a:latin typeface="黑体" pitchFamily="49" charset="-122"/>
                <a:ea typeface="黑体" pitchFamily="49" charset="-122"/>
              </a:rPr>
              <a:t>或</a:t>
            </a:r>
            <a:r>
              <a:rPr lang="en-US" altLang="zh-CN" sz="3200" dirty="0">
                <a:solidFill>
                  <a:srgbClr val="FFFF00"/>
                </a:solidFill>
                <a:latin typeface="黑体" pitchFamily="49" charset="-122"/>
                <a:ea typeface="黑体" pitchFamily="49" charset="-122"/>
              </a:rPr>
              <a:t>z</a:t>
            </a:r>
            <a:r>
              <a:rPr lang="zh-CN" altLang="en-US" sz="3200" dirty="0">
                <a:latin typeface="黑体" pitchFamily="49" charset="-122"/>
                <a:ea typeface="黑体" pitchFamily="49" charset="-122"/>
              </a:rPr>
              <a:t>，则操作的</a:t>
            </a:r>
            <a:r>
              <a:rPr lang="zh-CN" altLang="en-US" sz="3200" dirty="0">
                <a:solidFill>
                  <a:srgbClr val="FFFF00"/>
                </a:solidFill>
                <a:latin typeface="黑体" pitchFamily="49" charset="-122"/>
                <a:ea typeface="黑体" pitchFamily="49" charset="-122"/>
              </a:rPr>
              <a:t>结果</a:t>
            </a:r>
            <a:r>
              <a:rPr lang="zh-CN" altLang="en-US" sz="3200" dirty="0">
                <a:latin typeface="黑体" pitchFamily="49" charset="-122"/>
                <a:ea typeface="黑体" pitchFamily="49" charset="-122"/>
              </a:rPr>
              <a:t>便为</a:t>
            </a:r>
            <a:r>
              <a:rPr lang="en-US" altLang="zh-CN" sz="3200" dirty="0">
                <a:solidFill>
                  <a:srgbClr val="FFFF00"/>
                </a:solidFill>
                <a:latin typeface="黑体" pitchFamily="49" charset="-122"/>
                <a:ea typeface="黑体" pitchFamily="49" charset="-122"/>
              </a:rPr>
              <a:t>x</a:t>
            </a:r>
            <a:r>
              <a:rPr lang="zh-CN" altLang="en-US" sz="3200" dirty="0">
                <a:latin typeface="黑体" pitchFamily="49" charset="-122"/>
                <a:ea typeface="黑体" pitchFamily="49" charset="-122"/>
              </a:rPr>
              <a:t>；否则其操作结果为</a:t>
            </a:r>
            <a:r>
              <a:rPr lang="en-US" altLang="zh-CN" sz="3200" dirty="0">
                <a:latin typeface="黑体" pitchFamily="49" charset="-122"/>
                <a:ea typeface="黑体" pitchFamily="49" charset="-122"/>
              </a:rPr>
              <a:t>1</a:t>
            </a:r>
            <a:r>
              <a:rPr lang="zh-CN" altLang="en-US" sz="3200" dirty="0">
                <a:latin typeface="黑体" pitchFamily="49" charset="-122"/>
                <a:ea typeface="黑体" pitchFamily="49" charset="-122"/>
              </a:rPr>
              <a:t>。</a:t>
            </a:r>
          </a:p>
          <a:p>
            <a:pPr>
              <a:buFont typeface="Wingdings" pitchFamily="2" charset="2"/>
              <a:buChar char="Ø"/>
            </a:pPr>
            <a:r>
              <a:rPr lang="zh-CN" altLang="en-US" sz="3200" dirty="0">
                <a:latin typeface="黑体" pitchFamily="49" charset="-122"/>
                <a:ea typeface="黑体" pitchFamily="49" charset="-122"/>
              </a:rPr>
              <a:t>缩减与非（</a:t>
            </a:r>
            <a:r>
              <a:rPr lang="en-US" altLang="zh-CN" sz="3200" dirty="0">
                <a:solidFill>
                  <a:srgbClr val="FFFF00"/>
                </a:solidFill>
                <a:latin typeface="黑体" pitchFamily="49" charset="-122"/>
                <a:ea typeface="黑体" pitchFamily="49" charset="-122"/>
              </a:rPr>
              <a:t>~ &amp;</a:t>
            </a:r>
            <a:r>
              <a:rPr lang="zh-CN" altLang="en-US" sz="3200" dirty="0">
                <a:latin typeface="黑体" pitchFamily="49" charset="-122"/>
                <a:ea typeface="黑体" pitchFamily="49" charset="-122"/>
              </a:rPr>
              <a:t>）：对</a:t>
            </a:r>
            <a:r>
              <a:rPr lang="zh-CN" altLang="en-US" sz="3200" dirty="0">
                <a:solidFill>
                  <a:srgbClr val="FFFF00"/>
                </a:solidFill>
                <a:latin typeface="黑体" pitchFamily="49" charset="-122"/>
                <a:ea typeface="黑体" pitchFamily="49" charset="-122"/>
              </a:rPr>
              <a:t>缩减与</a:t>
            </a:r>
            <a:r>
              <a:rPr lang="zh-CN" altLang="en-US" sz="3200" dirty="0">
                <a:latin typeface="黑体" pitchFamily="49" charset="-122"/>
                <a:ea typeface="黑体" pitchFamily="49" charset="-122"/>
              </a:rPr>
              <a:t>的操作结果</a:t>
            </a:r>
            <a:r>
              <a:rPr lang="zh-CN" altLang="en-US" sz="3200" dirty="0">
                <a:solidFill>
                  <a:srgbClr val="FFFF00"/>
                </a:solidFill>
                <a:latin typeface="黑体" pitchFamily="49" charset="-122"/>
                <a:ea typeface="黑体" pitchFamily="49" charset="-122"/>
              </a:rPr>
              <a:t>求反</a:t>
            </a:r>
            <a:r>
              <a:rPr lang="zh-CN" altLang="en-US" sz="3200" dirty="0">
                <a:latin typeface="黑体" pitchFamily="49" charset="-122"/>
                <a:ea typeface="黑体" pitchFamily="49" charset="-122"/>
              </a:rPr>
              <a:t>便可以得到缩减与非的操作结果。</a:t>
            </a:r>
          </a:p>
          <a:p>
            <a:pPr>
              <a:buFont typeface="Wingdings" pitchFamily="2" charset="2"/>
              <a:buChar char="Ø"/>
            </a:pPr>
            <a:r>
              <a:rPr lang="zh-CN" altLang="en-US" sz="3200" dirty="0">
                <a:latin typeface="黑体" pitchFamily="49" charset="-122"/>
                <a:ea typeface="黑体" pitchFamily="49" charset="-122"/>
              </a:rPr>
              <a:t>缩减或（</a:t>
            </a:r>
            <a:r>
              <a:rPr lang="en-US" altLang="zh-CN" sz="3200" dirty="0">
                <a:solidFill>
                  <a:srgbClr val="FFFF00"/>
                </a:solidFill>
                <a:latin typeface="黑体" pitchFamily="49" charset="-122"/>
                <a:ea typeface="黑体" pitchFamily="49" charset="-122"/>
              </a:rPr>
              <a:t>|</a:t>
            </a:r>
            <a:r>
              <a:rPr lang="zh-CN" altLang="en-US" sz="3200" dirty="0">
                <a:latin typeface="黑体" pitchFamily="49" charset="-122"/>
                <a:ea typeface="黑体" pitchFamily="49" charset="-122"/>
              </a:rPr>
              <a:t>）：只要操作数中</a:t>
            </a:r>
            <a:r>
              <a:rPr lang="zh-CN" altLang="en-US" sz="3200" dirty="0">
                <a:solidFill>
                  <a:srgbClr val="FFFF00"/>
                </a:solidFill>
                <a:latin typeface="黑体" pitchFamily="49" charset="-122"/>
                <a:ea typeface="黑体" pitchFamily="49" charset="-122"/>
              </a:rPr>
              <a:t>任意一位</a:t>
            </a:r>
            <a:r>
              <a:rPr lang="zh-CN" altLang="en-US" sz="3200" dirty="0">
                <a:latin typeface="黑体" pitchFamily="49" charset="-122"/>
                <a:ea typeface="黑体" pitchFamily="49" charset="-122"/>
              </a:rPr>
              <a:t>的值为</a:t>
            </a:r>
            <a:r>
              <a:rPr lang="en-US" altLang="zh-CN" sz="3200" dirty="0">
                <a:solidFill>
                  <a:srgbClr val="FFFF00"/>
                </a:solidFill>
                <a:latin typeface="黑体" pitchFamily="49" charset="-122"/>
                <a:ea typeface="黑体" pitchFamily="49" charset="-122"/>
              </a:rPr>
              <a:t>1</a:t>
            </a:r>
            <a:r>
              <a:rPr lang="zh-CN" altLang="en-US" sz="3200" dirty="0">
                <a:latin typeface="黑体" pitchFamily="49" charset="-122"/>
                <a:ea typeface="黑体" pitchFamily="49" charset="-122"/>
              </a:rPr>
              <a:t>，则操作的</a:t>
            </a:r>
            <a:r>
              <a:rPr lang="zh-CN" altLang="en-US" sz="3200" dirty="0">
                <a:solidFill>
                  <a:srgbClr val="FFFF00"/>
                </a:solidFill>
                <a:latin typeface="黑体" pitchFamily="49" charset="-122"/>
                <a:ea typeface="黑体" pitchFamily="49" charset="-122"/>
              </a:rPr>
              <a:t>结果</a:t>
            </a:r>
            <a:r>
              <a:rPr lang="zh-CN" altLang="en-US" sz="3200" dirty="0">
                <a:latin typeface="黑体" pitchFamily="49" charset="-122"/>
                <a:ea typeface="黑体" pitchFamily="49" charset="-122"/>
              </a:rPr>
              <a:t>便为</a:t>
            </a:r>
            <a:r>
              <a:rPr lang="en-US" altLang="zh-CN" sz="3200" dirty="0">
                <a:solidFill>
                  <a:srgbClr val="FFFF00"/>
                </a:solidFill>
                <a:latin typeface="黑体" pitchFamily="49" charset="-122"/>
                <a:ea typeface="黑体" pitchFamily="49" charset="-122"/>
              </a:rPr>
              <a:t>1</a:t>
            </a:r>
            <a:r>
              <a:rPr lang="zh-CN" altLang="en-US" sz="3200" dirty="0">
                <a:latin typeface="黑体" pitchFamily="49" charset="-122"/>
                <a:ea typeface="黑体" pitchFamily="49" charset="-122"/>
              </a:rPr>
              <a:t>；只要操作数中</a:t>
            </a:r>
            <a:r>
              <a:rPr lang="zh-CN" altLang="en-US" sz="3200" dirty="0">
                <a:solidFill>
                  <a:srgbClr val="FFFF00"/>
                </a:solidFill>
                <a:latin typeface="黑体" pitchFamily="49" charset="-122"/>
                <a:ea typeface="黑体" pitchFamily="49" charset="-122"/>
              </a:rPr>
              <a:t>任意一位</a:t>
            </a:r>
            <a:r>
              <a:rPr lang="zh-CN" altLang="en-US" sz="3200" dirty="0">
                <a:latin typeface="黑体" pitchFamily="49" charset="-122"/>
                <a:ea typeface="黑体" pitchFamily="49" charset="-122"/>
              </a:rPr>
              <a:t>的值为</a:t>
            </a:r>
            <a:r>
              <a:rPr lang="en-US" altLang="zh-CN" sz="3200" dirty="0">
                <a:solidFill>
                  <a:srgbClr val="FFFF00"/>
                </a:solidFill>
                <a:latin typeface="黑体" pitchFamily="49" charset="-122"/>
                <a:ea typeface="黑体" pitchFamily="49" charset="-122"/>
              </a:rPr>
              <a:t>x</a:t>
            </a:r>
            <a:r>
              <a:rPr lang="zh-CN" altLang="en-US" sz="3200" dirty="0">
                <a:solidFill>
                  <a:srgbClr val="FFFF00"/>
                </a:solidFill>
                <a:latin typeface="黑体" pitchFamily="49" charset="-122"/>
                <a:ea typeface="黑体" pitchFamily="49" charset="-122"/>
              </a:rPr>
              <a:t>或</a:t>
            </a:r>
            <a:r>
              <a:rPr lang="en-US" altLang="zh-CN" sz="3200" dirty="0">
                <a:solidFill>
                  <a:srgbClr val="FFFF00"/>
                </a:solidFill>
                <a:latin typeface="黑体" pitchFamily="49" charset="-122"/>
                <a:ea typeface="黑体" pitchFamily="49" charset="-122"/>
              </a:rPr>
              <a:t>z</a:t>
            </a:r>
            <a:r>
              <a:rPr lang="zh-CN" altLang="en-US" sz="3200" dirty="0">
                <a:latin typeface="黑体" pitchFamily="49" charset="-122"/>
                <a:ea typeface="黑体" pitchFamily="49" charset="-122"/>
              </a:rPr>
              <a:t>，则操作的</a:t>
            </a:r>
            <a:r>
              <a:rPr lang="zh-CN" altLang="en-US" sz="3200" dirty="0">
                <a:solidFill>
                  <a:srgbClr val="FFFF00"/>
                </a:solidFill>
                <a:latin typeface="黑体" pitchFamily="49" charset="-122"/>
                <a:ea typeface="黑体" pitchFamily="49" charset="-122"/>
              </a:rPr>
              <a:t>结</a:t>
            </a:r>
            <a:r>
              <a:rPr lang="zh-CN" altLang="en-US" sz="3200" dirty="0">
                <a:latin typeface="黑体" pitchFamily="49" charset="-122"/>
                <a:ea typeface="黑体" pitchFamily="49" charset="-122"/>
              </a:rPr>
              <a:t>果便为</a:t>
            </a:r>
            <a:r>
              <a:rPr lang="en-US" altLang="zh-CN" sz="3200" dirty="0">
                <a:solidFill>
                  <a:srgbClr val="FFFF00"/>
                </a:solidFill>
                <a:latin typeface="黑体" pitchFamily="49" charset="-122"/>
                <a:ea typeface="黑体" pitchFamily="49" charset="-122"/>
              </a:rPr>
              <a:t>x</a:t>
            </a:r>
            <a:r>
              <a:rPr lang="zh-CN" altLang="en-US" sz="3200" dirty="0">
                <a:latin typeface="黑体" pitchFamily="49" charset="-122"/>
                <a:ea typeface="黑体" pitchFamily="49" charset="-122"/>
              </a:rPr>
              <a:t>；否则其操作结果为</a:t>
            </a:r>
            <a:r>
              <a:rPr lang="en-US" altLang="zh-CN" sz="3200" dirty="0">
                <a:latin typeface="黑体" pitchFamily="49" charset="-122"/>
                <a:ea typeface="黑体" pitchFamily="49" charset="-122"/>
              </a:rPr>
              <a:t>0</a:t>
            </a:r>
            <a:r>
              <a:rPr lang="zh-CN" altLang="en-US" sz="3200" dirty="0">
                <a:latin typeface="黑体" pitchFamily="49" charset="-122"/>
                <a:ea typeface="黑体" pitchFamily="49" charset="-122"/>
              </a:rPr>
              <a:t>。</a:t>
            </a:r>
          </a:p>
        </p:txBody>
      </p:sp>
      <p:sp>
        <p:nvSpPr>
          <p:cNvPr id="4" name="灯片编号占位符 3"/>
          <p:cNvSpPr>
            <a:spLocks noGrp="1"/>
          </p:cNvSpPr>
          <p:nvPr>
            <p:ph type="sldNum" sz="quarter" idx="12"/>
          </p:nvPr>
        </p:nvSpPr>
        <p:spPr/>
        <p:txBody>
          <a:bodyPr/>
          <a:lstStyle/>
          <a:p>
            <a:pPr>
              <a:defRPr/>
            </a:pPr>
            <a:fld id="{C097489F-4C31-4370-B64B-6FDA95532023}" type="slidenum">
              <a:rPr lang="zh-CN" altLang="en-US" smtClean="0"/>
              <a:pPr>
                <a:defRPr/>
              </a:pPr>
              <a:t>27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2771">
                                            <p:txEl>
                                              <p:pRg st="1" end="1"/>
                                            </p:txEl>
                                          </p:spTgt>
                                        </p:tgtEl>
                                        <p:attrNameLst>
                                          <p:attrName>style.visibility</p:attrName>
                                        </p:attrNameLst>
                                      </p:cBhvr>
                                      <p:to>
                                        <p:strVal val="visible"/>
                                      </p:to>
                                    </p:set>
                                    <p:anim calcmode="lin" valueType="num">
                                      <p:cBhvr additive="base">
                                        <p:cTn id="13" dur="500" fill="hold"/>
                                        <p:tgtEl>
                                          <p:spTgt spid="327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7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2771">
                                            <p:txEl>
                                              <p:pRg st="2" end="2"/>
                                            </p:txEl>
                                          </p:spTgt>
                                        </p:tgtEl>
                                        <p:attrNameLst>
                                          <p:attrName>style.visibility</p:attrName>
                                        </p:attrNameLst>
                                      </p:cBhvr>
                                      <p:to>
                                        <p:strVal val="visible"/>
                                      </p:to>
                                    </p:set>
                                    <p:anim calcmode="lin" valueType="num">
                                      <p:cBhvr additive="base">
                                        <p:cTn id="19" dur="500" fill="hold"/>
                                        <p:tgtEl>
                                          <p:spTgt spid="327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77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5"/>
          <p:cNvSpPr>
            <a:spLocks noChangeArrowheads="1"/>
          </p:cNvSpPr>
          <p:nvPr/>
        </p:nvSpPr>
        <p:spPr bwMode="auto">
          <a:xfrm>
            <a:off x="0" y="0"/>
            <a:ext cx="3878263" cy="646113"/>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7.3.6 </a:t>
            </a:r>
            <a:r>
              <a:rPr lang="zh-CN" altLang="en-US">
                <a:latin typeface="黑体" pitchFamily="49" charset="-122"/>
                <a:ea typeface="黑体" pitchFamily="49" charset="-122"/>
              </a:rPr>
              <a:t>缩减操作符</a:t>
            </a:r>
          </a:p>
        </p:txBody>
      </p:sp>
      <p:sp>
        <p:nvSpPr>
          <p:cNvPr id="33795" name="Rectangle 18"/>
          <p:cNvSpPr>
            <a:spLocks noChangeArrowheads="1"/>
          </p:cNvSpPr>
          <p:nvPr/>
        </p:nvSpPr>
        <p:spPr bwMode="auto">
          <a:xfrm>
            <a:off x="179388" y="785813"/>
            <a:ext cx="8964612" cy="5509200"/>
          </a:xfrm>
          <a:prstGeom prst="rect">
            <a:avLst/>
          </a:prstGeom>
          <a:noFill/>
          <a:ln w="9525">
            <a:noFill/>
            <a:miter lim="800000"/>
            <a:headEnd/>
            <a:tailEnd/>
          </a:ln>
        </p:spPr>
        <p:txBody>
          <a:bodyPr>
            <a:spAutoFit/>
          </a:bodyPr>
          <a:lstStyle/>
          <a:p>
            <a:pPr>
              <a:buFont typeface="Wingdings" pitchFamily="2" charset="2"/>
              <a:buChar char="Ø"/>
            </a:pPr>
            <a:r>
              <a:rPr lang="zh-CN" altLang="en-US" sz="3200" dirty="0">
                <a:latin typeface="黑体" pitchFamily="49" charset="-122"/>
                <a:ea typeface="黑体" pitchFamily="49" charset="-122"/>
              </a:rPr>
              <a:t>缩减或非（</a:t>
            </a:r>
            <a:r>
              <a:rPr lang="en-US" altLang="zh-CN" sz="3200" dirty="0">
                <a:solidFill>
                  <a:srgbClr val="FFFF00"/>
                </a:solidFill>
                <a:latin typeface="黑体" pitchFamily="49" charset="-122"/>
                <a:ea typeface="黑体" pitchFamily="49" charset="-122"/>
              </a:rPr>
              <a:t>~ |</a:t>
            </a:r>
            <a:r>
              <a:rPr lang="zh-CN" altLang="en-US" sz="3200" dirty="0">
                <a:latin typeface="黑体" pitchFamily="49" charset="-122"/>
                <a:ea typeface="黑体" pitchFamily="49" charset="-122"/>
              </a:rPr>
              <a:t>）：对</a:t>
            </a:r>
            <a:r>
              <a:rPr lang="zh-CN" altLang="en-US" sz="3200" dirty="0">
                <a:solidFill>
                  <a:srgbClr val="FFFF00"/>
                </a:solidFill>
                <a:latin typeface="黑体" pitchFamily="49" charset="-122"/>
                <a:ea typeface="黑体" pitchFamily="49" charset="-122"/>
              </a:rPr>
              <a:t>缩减或</a:t>
            </a:r>
            <a:r>
              <a:rPr lang="zh-CN" altLang="en-US" sz="3200" dirty="0">
                <a:latin typeface="黑体" pitchFamily="49" charset="-122"/>
                <a:ea typeface="黑体" pitchFamily="49" charset="-122"/>
              </a:rPr>
              <a:t>的操作结果</a:t>
            </a:r>
            <a:r>
              <a:rPr lang="zh-CN" altLang="en-US" sz="3200" dirty="0">
                <a:solidFill>
                  <a:srgbClr val="FFFF00"/>
                </a:solidFill>
                <a:latin typeface="黑体" pitchFamily="49" charset="-122"/>
                <a:ea typeface="黑体" pitchFamily="49" charset="-122"/>
              </a:rPr>
              <a:t>求反</a:t>
            </a:r>
            <a:r>
              <a:rPr lang="zh-CN" altLang="en-US" sz="3200" dirty="0">
                <a:latin typeface="黑体" pitchFamily="49" charset="-122"/>
                <a:ea typeface="黑体" pitchFamily="49" charset="-122"/>
              </a:rPr>
              <a:t>便可以得到缩减或非的操作结果。</a:t>
            </a:r>
          </a:p>
          <a:p>
            <a:pPr>
              <a:buFont typeface="Wingdings" pitchFamily="2" charset="2"/>
              <a:buChar char="Ø"/>
            </a:pPr>
            <a:r>
              <a:rPr lang="zh-CN" altLang="en-US" sz="3200" dirty="0">
                <a:solidFill>
                  <a:srgbClr val="FFFF00"/>
                </a:solidFill>
                <a:latin typeface="黑体" pitchFamily="49" charset="-122"/>
                <a:ea typeface="黑体" pitchFamily="49" charset="-122"/>
              </a:rPr>
              <a:t>缩减异或（</a:t>
            </a:r>
            <a:r>
              <a:rPr lang="en-US" altLang="zh-CN" sz="3200" dirty="0">
                <a:solidFill>
                  <a:srgbClr val="FFFF00"/>
                </a:solidFill>
                <a:latin typeface="黑体" pitchFamily="49" charset="-122"/>
                <a:ea typeface="黑体" pitchFamily="49" charset="-122"/>
              </a:rPr>
              <a:t>^</a:t>
            </a:r>
            <a:r>
              <a:rPr lang="zh-CN" altLang="en-US" sz="3200" dirty="0">
                <a:solidFill>
                  <a:srgbClr val="FFFF00"/>
                </a:solidFill>
                <a:latin typeface="黑体" pitchFamily="49" charset="-122"/>
                <a:ea typeface="黑体" pitchFamily="49" charset="-122"/>
              </a:rPr>
              <a:t>）：</a:t>
            </a:r>
            <a:r>
              <a:rPr lang="zh-CN" altLang="en-US" sz="3200" dirty="0">
                <a:latin typeface="黑体" pitchFamily="49" charset="-122"/>
                <a:ea typeface="黑体" pitchFamily="49" charset="-122"/>
              </a:rPr>
              <a:t>只要操作数中</a:t>
            </a:r>
            <a:r>
              <a:rPr lang="zh-CN" altLang="en-US" sz="3200" dirty="0">
                <a:solidFill>
                  <a:srgbClr val="FFFF00"/>
                </a:solidFill>
                <a:latin typeface="黑体" pitchFamily="49" charset="-122"/>
                <a:ea typeface="黑体" pitchFamily="49" charset="-122"/>
              </a:rPr>
              <a:t>任意一位</a:t>
            </a:r>
            <a:r>
              <a:rPr lang="zh-CN" altLang="en-US" sz="3200" dirty="0">
                <a:latin typeface="黑体" pitchFamily="49" charset="-122"/>
                <a:ea typeface="黑体" pitchFamily="49" charset="-122"/>
              </a:rPr>
              <a:t>的值为</a:t>
            </a:r>
            <a:r>
              <a:rPr lang="en-US" altLang="zh-CN" sz="3200" dirty="0">
                <a:solidFill>
                  <a:srgbClr val="FFFF00"/>
                </a:solidFill>
                <a:latin typeface="黑体" pitchFamily="49" charset="-122"/>
                <a:ea typeface="黑体" pitchFamily="49" charset="-122"/>
              </a:rPr>
              <a:t>x</a:t>
            </a:r>
            <a:r>
              <a:rPr lang="zh-CN" altLang="en-US" sz="3200" dirty="0">
                <a:solidFill>
                  <a:srgbClr val="FFFF00"/>
                </a:solidFill>
                <a:latin typeface="黑体" pitchFamily="49" charset="-122"/>
                <a:ea typeface="黑体" pitchFamily="49" charset="-122"/>
              </a:rPr>
              <a:t>或</a:t>
            </a:r>
            <a:r>
              <a:rPr lang="en-US" altLang="zh-CN" sz="3200" dirty="0">
                <a:solidFill>
                  <a:srgbClr val="FFFF00"/>
                </a:solidFill>
                <a:latin typeface="黑体" pitchFamily="49" charset="-122"/>
                <a:ea typeface="黑体" pitchFamily="49" charset="-122"/>
              </a:rPr>
              <a:t>z</a:t>
            </a:r>
            <a:r>
              <a:rPr lang="zh-CN" altLang="en-US" sz="3200" dirty="0">
                <a:latin typeface="黑体" pitchFamily="49" charset="-122"/>
                <a:ea typeface="黑体" pitchFamily="49" charset="-122"/>
              </a:rPr>
              <a:t>，则操作的</a:t>
            </a:r>
            <a:r>
              <a:rPr lang="zh-CN" altLang="en-US" sz="3200" dirty="0">
                <a:solidFill>
                  <a:srgbClr val="FFFF00"/>
                </a:solidFill>
                <a:latin typeface="黑体" pitchFamily="49" charset="-122"/>
                <a:ea typeface="黑体" pitchFamily="49" charset="-122"/>
              </a:rPr>
              <a:t>结果</a:t>
            </a:r>
            <a:r>
              <a:rPr lang="zh-CN" altLang="en-US" sz="3200" dirty="0">
                <a:latin typeface="黑体" pitchFamily="49" charset="-122"/>
                <a:ea typeface="黑体" pitchFamily="49" charset="-122"/>
              </a:rPr>
              <a:t>便为</a:t>
            </a:r>
            <a:r>
              <a:rPr lang="en-US" altLang="zh-CN" sz="3200" dirty="0">
                <a:solidFill>
                  <a:srgbClr val="FFFF00"/>
                </a:solidFill>
                <a:latin typeface="黑体" pitchFamily="49" charset="-122"/>
                <a:ea typeface="黑体" pitchFamily="49" charset="-122"/>
              </a:rPr>
              <a:t>x</a:t>
            </a:r>
            <a:r>
              <a:rPr lang="zh-CN" altLang="en-US" sz="3200" dirty="0">
                <a:latin typeface="黑体" pitchFamily="49" charset="-122"/>
                <a:ea typeface="黑体" pitchFamily="49" charset="-122"/>
              </a:rPr>
              <a:t>；若操作数中有</a:t>
            </a:r>
            <a:r>
              <a:rPr lang="zh-CN" altLang="en-US" sz="3200" dirty="0">
                <a:solidFill>
                  <a:srgbClr val="FFFF00"/>
                </a:solidFill>
                <a:latin typeface="黑体" pitchFamily="49" charset="-122"/>
                <a:ea typeface="黑体" pitchFamily="49" charset="-122"/>
              </a:rPr>
              <a:t>偶数个</a:t>
            </a:r>
            <a:r>
              <a:rPr lang="en-US" altLang="zh-CN" sz="3200" dirty="0">
                <a:solidFill>
                  <a:srgbClr val="FFFF00"/>
                </a:solidFill>
                <a:latin typeface="黑体" pitchFamily="49" charset="-122"/>
                <a:ea typeface="黑体" pitchFamily="49" charset="-122"/>
              </a:rPr>
              <a:t>1</a:t>
            </a:r>
            <a:r>
              <a:rPr lang="zh-CN" altLang="en-US" sz="3200" dirty="0">
                <a:latin typeface="黑体" pitchFamily="49" charset="-122"/>
                <a:ea typeface="黑体" pitchFamily="49" charset="-122"/>
              </a:rPr>
              <a:t>，则操作的结果为</a:t>
            </a:r>
            <a:r>
              <a:rPr lang="en-US" altLang="zh-CN" sz="3200" dirty="0">
                <a:solidFill>
                  <a:srgbClr val="FFFF00"/>
                </a:solidFill>
                <a:latin typeface="黑体" pitchFamily="49" charset="-122"/>
                <a:ea typeface="黑体" pitchFamily="49" charset="-122"/>
              </a:rPr>
              <a:t>0</a:t>
            </a:r>
            <a:r>
              <a:rPr lang="zh-CN" altLang="en-US" sz="3200" dirty="0">
                <a:latin typeface="黑体" pitchFamily="49" charset="-122"/>
                <a:ea typeface="黑体" pitchFamily="49" charset="-122"/>
              </a:rPr>
              <a:t>；否则其操作结果为</a:t>
            </a:r>
            <a:r>
              <a:rPr lang="en-US" altLang="zh-CN" sz="3200" dirty="0">
                <a:latin typeface="黑体" pitchFamily="49" charset="-122"/>
                <a:ea typeface="黑体" pitchFamily="49" charset="-122"/>
              </a:rPr>
              <a:t>1</a:t>
            </a:r>
            <a:r>
              <a:rPr lang="zh-CN" altLang="en-US" sz="3200" dirty="0">
                <a:latin typeface="黑体" pitchFamily="49" charset="-122"/>
                <a:ea typeface="黑体" pitchFamily="49" charset="-122"/>
              </a:rPr>
              <a:t>。</a:t>
            </a:r>
          </a:p>
          <a:p>
            <a:pPr>
              <a:buFont typeface="Wingdings" pitchFamily="2" charset="2"/>
              <a:buChar char="Ø"/>
            </a:pPr>
            <a:r>
              <a:rPr lang="zh-CN" altLang="en-US" sz="3200" dirty="0">
                <a:latin typeface="黑体" pitchFamily="49" charset="-122"/>
                <a:ea typeface="黑体" pitchFamily="49" charset="-122"/>
              </a:rPr>
              <a:t>缩减同或（</a:t>
            </a:r>
            <a:r>
              <a:rPr lang="en-US" altLang="zh-CN" sz="3200" dirty="0">
                <a:solidFill>
                  <a:srgbClr val="FFFF00"/>
                </a:solidFill>
                <a:latin typeface="黑体" pitchFamily="49" charset="-122"/>
                <a:ea typeface="黑体" pitchFamily="49" charset="-122"/>
              </a:rPr>
              <a:t>~ ^</a:t>
            </a:r>
            <a:r>
              <a:rPr lang="zh-CN" altLang="en-US" sz="3200" dirty="0">
                <a:solidFill>
                  <a:srgbClr val="FFFF00"/>
                </a:solidFill>
                <a:latin typeface="黑体" pitchFamily="49" charset="-122"/>
                <a:ea typeface="黑体" pitchFamily="49" charset="-122"/>
              </a:rPr>
              <a:t>或</a:t>
            </a:r>
            <a:r>
              <a:rPr lang="en-US" altLang="zh-CN" sz="3200" dirty="0">
                <a:solidFill>
                  <a:srgbClr val="FFFF00"/>
                </a:solidFill>
                <a:latin typeface="黑体" pitchFamily="49" charset="-122"/>
                <a:ea typeface="黑体" pitchFamily="49" charset="-122"/>
              </a:rPr>
              <a:t>^ ~</a:t>
            </a:r>
            <a:r>
              <a:rPr lang="zh-CN" altLang="en-US" sz="3200" dirty="0">
                <a:latin typeface="黑体" pitchFamily="49" charset="-122"/>
                <a:ea typeface="黑体" pitchFamily="49" charset="-122"/>
              </a:rPr>
              <a:t>）：对</a:t>
            </a:r>
            <a:r>
              <a:rPr lang="zh-CN" altLang="en-US" sz="3200" dirty="0">
                <a:solidFill>
                  <a:srgbClr val="FFFF00"/>
                </a:solidFill>
                <a:latin typeface="黑体" pitchFamily="49" charset="-122"/>
                <a:ea typeface="黑体" pitchFamily="49" charset="-122"/>
              </a:rPr>
              <a:t>缩减异或</a:t>
            </a:r>
            <a:r>
              <a:rPr lang="zh-CN" altLang="en-US" sz="3200" dirty="0">
                <a:latin typeface="黑体" pitchFamily="49" charset="-122"/>
                <a:ea typeface="黑体" pitchFamily="49" charset="-122"/>
              </a:rPr>
              <a:t>的操作结果</a:t>
            </a:r>
            <a:r>
              <a:rPr lang="zh-CN" altLang="en-US" sz="3200" dirty="0">
                <a:solidFill>
                  <a:srgbClr val="FFFF00"/>
                </a:solidFill>
                <a:latin typeface="黑体" pitchFamily="49" charset="-122"/>
                <a:ea typeface="黑体" pitchFamily="49" charset="-122"/>
              </a:rPr>
              <a:t>求反</a:t>
            </a:r>
            <a:r>
              <a:rPr lang="zh-CN" altLang="en-US" sz="3200" dirty="0">
                <a:latin typeface="黑体" pitchFamily="49" charset="-122"/>
                <a:ea typeface="黑体" pitchFamily="49" charset="-122"/>
              </a:rPr>
              <a:t>便可以得到缩减同或的操作结果。</a:t>
            </a:r>
          </a:p>
          <a:p>
            <a:pPr>
              <a:buFontTx/>
              <a:buNone/>
            </a:pPr>
            <a:r>
              <a:rPr lang="zh-CN" altLang="en-US" sz="3200" dirty="0">
                <a:latin typeface="黑体" pitchFamily="49" charset="-122"/>
                <a:ea typeface="黑体" pitchFamily="49" charset="-122"/>
              </a:rPr>
              <a:t>例如</a:t>
            </a:r>
            <a:r>
              <a:rPr lang="zh-CN" altLang="en-US" sz="3200" dirty="0"/>
              <a:t>：</a:t>
            </a:r>
            <a:r>
              <a:rPr lang="en-US" altLang="zh-CN" sz="3200" dirty="0"/>
              <a:t>| ’b0110           //</a:t>
            </a:r>
            <a:r>
              <a:rPr lang="zh-CN" altLang="en-US" sz="3200" dirty="0"/>
              <a:t>操作结果为</a:t>
            </a:r>
            <a:r>
              <a:rPr lang="en-US" altLang="zh-CN" sz="3200" dirty="0"/>
              <a:t>1</a:t>
            </a:r>
            <a:endParaRPr lang="zh-CN" altLang="en-US" sz="3200" dirty="0"/>
          </a:p>
          <a:p>
            <a:pPr>
              <a:buFontTx/>
              <a:buNone/>
            </a:pPr>
            <a:r>
              <a:rPr lang="en-US" altLang="zh-CN" sz="3200" dirty="0"/>
              <a:t>	   &amp; ’b0100         //</a:t>
            </a:r>
            <a:r>
              <a:rPr lang="zh-CN" altLang="en-US" sz="3200" dirty="0"/>
              <a:t>操作结果为</a:t>
            </a:r>
            <a:r>
              <a:rPr lang="en-US" altLang="zh-CN" sz="3200" dirty="0"/>
              <a:t>0</a:t>
            </a:r>
            <a:endParaRPr lang="zh-CN" altLang="en-US" sz="3200" dirty="0"/>
          </a:p>
          <a:p>
            <a:pPr>
              <a:buFontTx/>
              <a:buNone/>
            </a:pPr>
            <a:r>
              <a:rPr lang="en-US" altLang="zh-CN" sz="3200" dirty="0"/>
              <a:t>	   ~ ^ ’b0110       //</a:t>
            </a:r>
            <a:r>
              <a:rPr lang="zh-CN" altLang="en-US" sz="3200" dirty="0"/>
              <a:t>操作结果为</a:t>
            </a:r>
            <a:r>
              <a:rPr lang="en-US" altLang="zh-CN" sz="3200" dirty="0"/>
              <a:t>1</a:t>
            </a:r>
            <a:endParaRPr lang="zh-CN" altLang="en-US" sz="3200" dirty="0"/>
          </a:p>
          <a:p>
            <a:pPr>
              <a:buFontTx/>
              <a:buNone/>
            </a:pPr>
            <a:r>
              <a:rPr lang="en-US" altLang="zh-CN" sz="3200" dirty="0"/>
              <a:t>	   ^ 4’b01</a:t>
            </a:r>
            <a:r>
              <a:rPr lang="en-US" altLang="zh-CN" sz="3200" dirty="0">
                <a:solidFill>
                  <a:srgbClr val="FFFF00"/>
                </a:solidFill>
              </a:rPr>
              <a:t>x</a:t>
            </a:r>
            <a:r>
              <a:rPr lang="en-US" altLang="zh-CN" sz="3200" dirty="0"/>
              <a:t>0        //</a:t>
            </a:r>
            <a:r>
              <a:rPr lang="zh-CN" altLang="en-US" sz="3200" dirty="0"/>
              <a:t>操作结果为</a:t>
            </a:r>
            <a:r>
              <a:rPr lang="en-US" altLang="zh-CN" sz="3200" dirty="0" smtClean="0"/>
              <a:t>x</a:t>
            </a:r>
            <a:endParaRPr lang="zh-CN" altLang="en-US" sz="3200" dirty="0"/>
          </a:p>
        </p:txBody>
      </p:sp>
      <p:sp>
        <p:nvSpPr>
          <p:cNvPr id="4" name="灯片编号占位符 3"/>
          <p:cNvSpPr>
            <a:spLocks noGrp="1"/>
          </p:cNvSpPr>
          <p:nvPr>
            <p:ph type="sldNum" sz="quarter" idx="12"/>
          </p:nvPr>
        </p:nvSpPr>
        <p:spPr/>
        <p:txBody>
          <a:bodyPr/>
          <a:lstStyle/>
          <a:p>
            <a:pPr>
              <a:defRPr/>
            </a:pPr>
            <a:fld id="{C097489F-4C31-4370-B64B-6FDA95532023}" type="slidenum">
              <a:rPr lang="zh-CN" altLang="en-US" smtClean="0"/>
              <a:pPr>
                <a:defRPr/>
              </a:pPr>
              <a:t>28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3795">
                                            <p:txEl>
                                              <p:pRg st="1" end="1"/>
                                            </p:txEl>
                                          </p:spTgt>
                                        </p:tgtEl>
                                        <p:attrNameLst>
                                          <p:attrName>style.visibility</p:attrName>
                                        </p:attrNameLst>
                                      </p:cBhvr>
                                      <p:to>
                                        <p:strVal val="visible"/>
                                      </p:to>
                                    </p:set>
                                    <p:anim calcmode="lin" valueType="num">
                                      <p:cBhvr additive="base">
                                        <p:cTn id="13" dur="500" fill="hold"/>
                                        <p:tgtEl>
                                          <p:spTgt spid="337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37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3795">
                                            <p:txEl>
                                              <p:pRg st="2" end="2"/>
                                            </p:txEl>
                                          </p:spTgt>
                                        </p:tgtEl>
                                        <p:attrNameLst>
                                          <p:attrName>style.visibility</p:attrName>
                                        </p:attrNameLst>
                                      </p:cBhvr>
                                      <p:to>
                                        <p:strVal val="visible"/>
                                      </p:to>
                                    </p:set>
                                    <p:anim calcmode="lin" valueType="num">
                                      <p:cBhvr additive="base">
                                        <p:cTn id="19" dur="500" fill="hold"/>
                                        <p:tgtEl>
                                          <p:spTgt spid="337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37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3795">
                                            <p:txEl>
                                              <p:pRg st="3" end="3"/>
                                            </p:txEl>
                                          </p:spTgt>
                                        </p:tgtEl>
                                        <p:attrNameLst>
                                          <p:attrName>style.visibility</p:attrName>
                                        </p:attrNameLst>
                                      </p:cBhvr>
                                      <p:to>
                                        <p:strVal val="visible"/>
                                      </p:to>
                                    </p:set>
                                    <p:anim calcmode="lin" valueType="num">
                                      <p:cBhvr additive="base">
                                        <p:cTn id="25" dur="500" fill="hold"/>
                                        <p:tgtEl>
                                          <p:spTgt spid="3379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3795">
                                            <p:txEl>
                                              <p:pRg st="3" end="3"/>
                                            </p:txEl>
                                          </p:spTgt>
                                        </p:tgtEl>
                                        <p:attrNameLst>
                                          <p:attrName>ppt_y</p:attrName>
                                        </p:attrNameLst>
                                      </p:cBhvr>
                                      <p:tavLst>
                                        <p:tav tm="0">
                                          <p:val>
                                            <p:strVal val="#ppt_y"/>
                                          </p:val>
                                        </p:tav>
                                        <p:tav tm="100000">
                                          <p:val>
                                            <p:strVal val="#ppt_y"/>
                                          </p:val>
                                        </p:tav>
                                      </p:tavLst>
                                    </p:anim>
                                  </p:childTnLst>
                                </p:cTn>
                              </p:par>
                            </p:childTnLst>
                          </p:cTn>
                        </p:par>
                        <p:par>
                          <p:cTn id="27" fill="hold" nodeType="afterGroup">
                            <p:stCondLst>
                              <p:cond delay="500"/>
                            </p:stCondLst>
                            <p:childTnLst>
                              <p:par>
                                <p:cTn id="28" presetID="2" presetClass="entr" presetSubtype="8" fill="hold" nodeType="afterEffect">
                                  <p:stCondLst>
                                    <p:cond delay="0"/>
                                  </p:stCondLst>
                                  <p:childTnLst>
                                    <p:set>
                                      <p:cBhvr>
                                        <p:cTn id="29" dur="1" fill="hold">
                                          <p:stCondLst>
                                            <p:cond delay="0"/>
                                          </p:stCondLst>
                                        </p:cTn>
                                        <p:tgtEl>
                                          <p:spTgt spid="33795">
                                            <p:txEl>
                                              <p:pRg st="4" end="4"/>
                                            </p:txEl>
                                          </p:spTgt>
                                        </p:tgtEl>
                                        <p:attrNameLst>
                                          <p:attrName>style.visibility</p:attrName>
                                        </p:attrNameLst>
                                      </p:cBhvr>
                                      <p:to>
                                        <p:strVal val="visible"/>
                                      </p:to>
                                    </p:set>
                                    <p:anim calcmode="lin" valueType="num">
                                      <p:cBhvr additive="base">
                                        <p:cTn id="30" dur="500" fill="hold"/>
                                        <p:tgtEl>
                                          <p:spTgt spid="33795">
                                            <p:txEl>
                                              <p:pRg st="4" end="4"/>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33795">
                                            <p:txEl>
                                              <p:pRg st="4" end="4"/>
                                            </p:txEl>
                                          </p:spTgt>
                                        </p:tgtEl>
                                        <p:attrNameLst>
                                          <p:attrName>ppt_y</p:attrName>
                                        </p:attrNameLst>
                                      </p:cBhvr>
                                      <p:tavLst>
                                        <p:tav tm="0">
                                          <p:val>
                                            <p:strVal val="#ppt_y"/>
                                          </p:val>
                                        </p:tav>
                                        <p:tav tm="100000">
                                          <p:val>
                                            <p:strVal val="#ppt_y"/>
                                          </p:val>
                                        </p:tav>
                                      </p:tavLst>
                                    </p:anim>
                                  </p:childTnLst>
                                </p:cTn>
                              </p:par>
                            </p:childTnLst>
                          </p:cTn>
                        </p:par>
                        <p:par>
                          <p:cTn id="32" fill="hold" nodeType="afterGroup">
                            <p:stCondLst>
                              <p:cond delay="1000"/>
                            </p:stCondLst>
                            <p:childTnLst>
                              <p:par>
                                <p:cTn id="33" presetID="2" presetClass="entr" presetSubtype="8" fill="hold" nodeType="afterEffect">
                                  <p:stCondLst>
                                    <p:cond delay="0"/>
                                  </p:stCondLst>
                                  <p:childTnLst>
                                    <p:set>
                                      <p:cBhvr>
                                        <p:cTn id="34" dur="1" fill="hold">
                                          <p:stCondLst>
                                            <p:cond delay="0"/>
                                          </p:stCondLst>
                                        </p:cTn>
                                        <p:tgtEl>
                                          <p:spTgt spid="33795">
                                            <p:txEl>
                                              <p:pRg st="5" end="5"/>
                                            </p:txEl>
                                          </p:spTgt>
                                        </p:tgtEl>
                                        <p:attrNameLst>
                                          <p:attrName>style.visibility</p:attrName>
                                        </p:attrNameLst>
                                      </p:cBhvr>
                                      <p:to>
                                        <p:strVal val="visible"/>
                                      </p:to>
                                    </p:set>
                                    <p:anim calcmode="lin" valueType="num">
                                      <p:cBhvr additive="base">
                                        <p:cTn id="35" dur="500" fill="hold"/>
                                        <p:tgtEl>
                                          <p:spTgt spid="33795">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3795">
                                            <p:txEl>
                                              <p:pRg st="5" end="5"/>
                                            </p:txEl>
                                          </p:spTgt>
                                        </p:tgtEl>
                                        <p:attrNameLst>
                                          <p:attrName>ppt_y</p:attrName>
                                        </p:attrNameLst>
                                      </p:cBhvr>
                                      <p:tavLst>
                                        <p:tav tm="0">
                                          <p:val>
                                            <p:strVal val="#ppt_y"/>
                                          </p:val>
                                        </p:tav>
                                        <p:tav tm="100000">
                                          <p:val>
                                            <p:strVal val="#ppt_y"/>
                                          </p:val>
                                        </p:tav>
                                      </p:tavLst>
                                    </p:anim>
                                  </p:childTnLst>
                                </p:cTn>
                              </p:par>
                            </p:childTnLst>
                          </p:cTn>
                        </p:par>
                        <p:par>
                          <p:cTn id="37" fill="hold" nodeType="afterGroup">
                            <p:stCondLst>
                              <p:cond delay="1500"/>
                            </p:stCondLst>
                            <p:childTnLst>
                              <p:par>
                                <p:cTn id="38" presetID="2" presetClass="entr" presetSubtype="8" fill="hold" nodeType="afterEffect">
                                  <p:stCondLst>
                                    <p:cond delay="0"/>
                                  </p:stCondLst>
                                  <p:childTnLst>
                                    <p:set>
                                      <p:cBhvr>
                                        <p:cTn id="39" dur="1" fill="hold">
                                          <p:stCondLst>
                                            <p:cond delay="0"/>
                                          </p:stCondLst>
                                        </p:cTn>
                                        <p:tgtEl>
                                          <p:spTgt spid="33795">
                                            <p:txEl>
                                              <p:pRg st="6" end="6"/>
                                            </p:txEl>
                                          </p:spTgt>
                                        </p:tgtEl>
                                        <p:attrNameLst>
                                          <p:attrName>style.visibility</p:attrName>
                                        </p:attrNameLst>
                                      </p:cBhvr>
                                      <p:to>
                                        <p:strVal val="visible"/>
                                      </p:to>
                                    </p:set>
                                    <p:anim calcmode="lin" valueType="num">
                                      <p:cBhvr additive="base">
                                        <p:cTn id="40" dur="500" fill="hold"/>
                                        <p:tgtEl>
                                          <p:spTgt spid="33795">
                                            <p:txEl>
                                              <p:pRg st="6" end="6"/>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33795">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8"/>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5"/>
          <p:cNvSpPr>
            <a:spLocks noChangeArrowheads="1"/>
          </p:cNvSpPr>
          <p:nvPr/>
        </p:nvSpPr>
        <p:spPr bwMode="auto">
          <a:xfrm>
            <a:off x="0" y="0"/>
            <a:ext cx="3878263" cy="646113"/>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7.3.7 </a:t>
            </a:r>
            <a:r>
              <a:rPr lang="zh-CN" altLang="en-US">
                <a:latin typeface="黑体" pitchFamily="49" charset="-122"/>
                <a:ea typeface="黑体" pitchFamily="49" charset="-122"/>
              </a:rPr>
              <a:t>移位操作符</a:t>
            </a:r>
          </a:p>
        </p:txBody>
      </p:sp>
      <p:sp>
        <p:nvSpPr>
          <p:cNvPr id="34819" name="Rectangle 18"/>
          <p:cNvSpPr>
            <a:spLocks noChangeArrowheads="1"/>
          </p:cNvSpPr>
          <p:nvPr/>
        </p:nvSpPr>
        <p:spPr bwMode="auto">
          <a:xfrm>
            <a:off x="179388" y="785813"/>
            <a:ext cx="8964612" cy="6002337"/>
          </a:xfrm>
          <a:prstGeom prst="rect">
            <a:avLst/>
          </a:prstGeom>
          <a:noFill/>
          <a:ln w="9525">
            <a:noFill/>
            <a:miter lim="800000"/>
            <a:headEnd/>
            <a:tailEnd/>
          </a:ln>
        </p:spPr>
        <p:txBody>
          <a:bodyPr>
            <a:spAutoFit/>
          </a:bodyPr>
          <a:lstStyle/>
          <a:p>
            <a:pPr>
              <a:buFont typeface="Wingdings" pitchFamily="2" charset="2"/>
              <a:buChar char="Ø"/>
            </a:pPr>
            <a:r>
              <a:rPr lang="zh-CN" altLang="en-US" sz="3200" dirty="0">
                <a:latin typeface="黑体" pitchFamily="49" charset="-122"/>
                <a:ea typeface="黑体" pitchFamily="49" charset="-122"/>
              </a:rPr>
              <a:t>逻辑左移（</a:t>
            </a:r>
            <a:r>
              <a:rPr lang="en-US" altLang="zh-CN" sz="3200" dirty="0">
                <a:solidFill>
                  <a:srgbClr val="FFFF00"/>
                </a:solidFill>
                <a:latin typeface="黑体" pitchFamily="49" charset="-122"/>
                <a:ea typeface="黑体" pitchFamily="49" charset="-122"/>
              </a:rPr>
              <a:t>&lt;&lt;</a:t>
            </a:r>
            <a:r>
              <a:rPr lang="zh-CN" altLang="en-US" sz="3200" dirty="0">
                <a:latin typeface="黑体" pitchFamily="49" charset="-122"/>
                <a:ea typeface="黑体" pitchFamily="49" charset="-122"/>
              </a:rPr>
              <a:t>）</a:t>
            </a:r>
          </a:p>
          <a:p>
            <a:pPr>
              <a:buFont typeface="Wingdings" pitchFamily="2" charset="2"/>
              <a:buChar char="Ø"/>
            </a:pPr>
            <a:r>
              <a:rPr lang="zh-CN" altLang="en-US" sz="3200" dirty="0">
                <a:latin typeface="黑体" pitchFamily="49" charset="-122"/>
                <a:ea typeface="黑体" pitchFamily="49" charset="-122"/>
              </a:rPr>
              <a:t>逻辑右移（</a:t>
            </a:r>
            <a:r>
              <a:rPr lang="en-US" altLang="zh-CN" sz="3200" dirty="0">
                <a:solidFill>
                  <a:srgbClr val="FFFF00"/>
                </a:solidFill>
                <a:latin typeface="黑体" pitchFamily="49" charset="-122"/>
                <a:ea typeface="黑体" pitchFamily="49" charset="-122"/>
              </a:rPr>
              <a:t>&gt;&gt;</a:t>
            </a:r>
            <a:r>
              <a:rPr lang="zh-CN" altLang="en-US" sz="3200" dirty="0">
                <a:latin typeface="黑体" pitchFamily="49" charset="-122"/>
                <a:ea typeface="黑体" pitchFamily="49" charset="-122"/>
              </a:rPr>
              <a:t>）</a:t>
            </a:r>
          </a:p>
          <a:p>
            <a:pPr>
              <a:buFont typeface="Wingdings" pitchFamily="2" charset="2"/>
              <a:buChar char="Ø"/>
            </a:pPr>
            <a:r>
              <a:rPr lang="zh-CN" altLang="en-US" sz="3200" dirty="0">
                <a:latin typeface="黑体" pitchFamily="49" charset="-122"/>
                <a:ea typeface="黑体" pitchFamily="49" charset="-122"/>
              </a:rPr>
              <a:t>算术左移（</a:t>
            </a:r>
            <a:r>
              <a:rPr lang="en-US" altLang="zh-CN" sz="3200" dirty="0">
                <a:solidFill>
                  <a:srgbClr val="FFFF00"/>
                </a:solidFill>
                <a:latin typeface="黑体" pitchFamily="49" charset="-122"/>
                <a:ea typeface="黑体" pitchFamily="49" charset="-122"/>
              </a:rPr>
              <a:t>&lt;&lt;&lt;</a:t>
            </a:r>
            <a:r>
              <a:rPr lang="zh-CN" altLang="en-US" sz="3200" dirty="0">
                <a:latin typeface="黑体" pitchFamily="49" charset="-122"/>
                <a:ea typeface="黑体" pitchFamily="49" charset="-122"/>
              </a:rPr>
              <a:t>）</a:t>
            </a:r>
          </a:p>
          <a:p>
            <a:pPr>
              <a:buFont typeface="Wingdings" pitchFamily="2" charset="2"/>
              <a:buChar char="Ø"/>
            </a:pPr>
            <a:r>
              <a:rPr lang="zh-CN" altLang="en-US" sz="3200" dirty="0">
                <a:latin typeface="黑体" pitchFamily="49" charset="-122"/>
                <a:ea typeface="黑体" pitchFamily="49" charset="-122"/>
              </a:rPr>
              <a:t>算术右移（</a:t>
            </a:r>
            <a:r>
              <a:rPr lang="en-US" altLang="zh-CN" sz="3200" dirty="0">
                <a:solidFill>
                  <a:srgbClr val="FFFF00"/>
                </a:solidFill>
                <a:latin typeface="黑体" pitchFamily="49" charset="-122"/>
                <a:ea typeface="黑体" pitchFamily="49" charset="-122"/>
              </a:rPr>
              <a:t>&gt;&gt;&gt;</a:t>
            </a:r>
            <a:r>
              <a:rPr lang="zh-CN" altLang="en-US" sz="3200" dirty="0">
                <a:latin typeface="黑体" pitchFamily="49" charset="-122"/>
                <a:ea typeface="黑体" pitchFamily="49" charset="-122"/>
              </a:rPr>
              <a:t>）</a:t>
            </a:r>
          </a:p>
          <a:p>
            <a:pPr>
              <a:buFontTx/>
              <a:buNone/>
            </a:pPr>
            <a:r>
              <a:rPr lang="zh-CN" altLang="en-US" sz="3200" dirty="0">
                <a:latin typeface="黑体" pitchFamily="49" charset="-122"/>
                <a:ea typeface="黑体" pitchFamily="49" charset="-122"/>
              </a:rPr>
              <a:t>移位操作符将位于操作符左侧的操作数</a:t>
            </a:r>
            <a:r>
              <a:rPr lang="zh-CN" altLang="en-US" sz="3200" dirty="0">
                <a:solidFill>
                  <a:srgbClr val="FFFF00"/>
                </a:solidFill>
                <a:latin typeface="黑体" pitchFamily="49" charset="-122"/>
                <a:ea typeface="黑体" pitchFamily="49" charset="-122"/>
              </a:rPr>
              <a:t>向左</a:t>
            </a:r>
            <a:r>
              <a:rPr lang="zh-CN" altLang="en-US" sz="3200" dirty="0">
                <a:latin typeface="黑体" pitchFamily="49" charset="-122"/>
                <a:ea typeface="黑体" pitchFamily="49" charset="-122"/>
              </a:rPr>
              <a:t>或</a:t>
            </a:r>
            <a:r>
              <a:rPr lang="zh-CN" altLang="en-US" sz="3200" dirty="0">
                <a:solidFill>
                  <a:srgbClr val="FFFF00"/>
                </a:solidFill>
                <a:latin typeface="黑体" pitchFamily="49" charset="-122"/>
                <a:ea typeface="黑体" pitchFamily="49" charset="-122"/>
              </a:rPr>
              <a:t>右移位</a:t>
            </a:r>
            <a:r>
              <a:rPr lang="zh-CN" altLang="en-US" sz="3200" dirty="0">
                <a:latin typeface="黑体" pitchFamily="49" charset="-122"/>
                <a:ea typeface="黑体" pitchFamily="49" charset="-122"/>
              </a:rPr>
              <a:t>，</a:t>
            </a:r>
            <a:r>
              <a:rPr lang="zh-CN" altLang="en-US" sz="3200" dirty="0">
                <a:solidFill>
                  <a:srgbClr val="FFFF00"/>
                </a:solidFill>
                <a:latin typeface="黑体" pitchFamily="49" charset="-122"/>
                <a:ea typeface="黑体" pitchFamily="49" charset="-122"/>
              </a:rPr>
              <a:t>移位的次数</a:t>
            </a:r>
            <a:r>
              <a:rPr lang="zh-CN" altLang="en-US" sz="3200" dirty="0">
                <a:latin typeface="黑体" pitchFamily="49" charset="-122"/>
                <a:ea typeface="黑体" pitchFamily="49" charset="-122"/>
              </a:rPr>
              <a:t>由右侧的操作数决定，右侧的操作数总被认为是一个无符号数。例如</a:t>
            </a:r>
            <a:r>
              <a:rPr lang="zh-CN" altLang="en-US" sz="3200" dirty="0"/>
              <a:t>：</a:t>
            </a:r>
          </a:p>
          <a:p>
            <a:pPr>
              <a:buFontTx/>
              <a:buNone/>
            </a:pPr>
            <a:r>
              <a:rPr lang="en-US" altLang="zh-CN" sz="3200" dirty="0"/>
              <a:t>8’b000101</a:t>
            </a:r>
            <a:r>
              <a:rPr lang="en-US" altLang="zh-CN" sz="3200" dirty="0">
                <a:solidFill>
                  <a:srgbClr val="FFFF00"/>
                </a:solidFill>
              </a:rPr>
              <a:t>11 </a:t>
            </a:r>
            <a:r>
              <a:rPr lang="en-US" altLang="zh-CN" sz="3200" dirty="0"/>
              <a:t>&gt;&gt; 2       //</a:t>
            </a:r>
            <a:r>
              <a:rPr lang="zh-CN" altLang="en-US" sz="3200" dirty="0"/>
              <a:t>移位结果为</a:t>
            </a:r>
            <a:r>
              <a:rPr lang="en-US" altLang="zh-CN" sz="3200" dirty="0"/>
              <a:t>8’b</a:t>
            </a:r>
            <a:r>
              <a:rPr lang="en-US" altLang="zh-CN" sz="3200" dirty="0">
                <a:solidFill>
                  <a:srgbClr val="FFFF00"/>
                </a:solidFill>
              </a:rPr>
              <a:t>00</a:t>
            </a:r>
            <a:r>
              <a:rPr lang="en-US" altLang="zh-CN" sz="3200" dirty="0"/>
              <a:t>000101</a:t>
            </a:r>
            <a:endParaRPr lang="zh-CN" altLang="en-US" sz="3200" dirty="0"/>
          </a:p>
          <a:p>
            <a:pPr>
              <a:buFontTx/>
              <a:buNone/>
            </a:pPr>
            <a:r>
              <a:rPr lang="en-US" altLang="zh-CN" sz="3200" dirty="0"/>
              <a:t>8’b</a:t>
            </a:r>
            <a:r>
              <a:rPr lang="en-US" altLang="zh-CN" sz="3200" dirty="0">
                <a:solidFill>
                  <a:srgbClr val="FFFF00"/>
                </a:solidFill>
              </a:rPr>
              <a:t>00</a:t>
            </a:r>
            <a:r>
              <a:rPr lang="en-US" altLang="zh-CN" sz="3200" dirty="0"/>
              <a:t>010111 &lt;&lt; 2       //</a:t>
            </a:r>
            <a:r>
              <a:rPr lang="zh-CN" altLang="en-US" sz="3200" dirty="0"/>
              <a:t>移位结果为</a:t>
            </a:r>
            <a:r>
              <a:rPr lang="en-US" altLang="zh-CN" sz="3200" dirty="0"/>
              <a:t>8’b010111</a:t>
            </a:r>
            <a:r>
              <a:rPr lang="en-US" altLang="zh-CN" sz="3200" dirty="0">
                <a:solidFill>
                  <a:srgbClr val="FFFF00"/>
                </a:solidFill>
              </a:rPr>
              <a:t>00</a:t>
            </a:r>
            <a:endParaRPr lang="zh-CN" altLang="en-US" sz="3200" dirty="0">
              <a:solidFill>
                <a:srgbClr val="FFFF00"/>
              </a:solidFill>
            </a:endParaRPr>
          </a:p>
          <a:p>
            <a:pPr>
              <a:buFontTx/>
              <a:buNone/>
            </a:pPr>
            <a:r>
              <a:rPr lang="en-US" altLang="zh-CN" sz="3200" dirty="0"/>
              <a:t>8’b0001</a:t>
            </a:r>
            <a:r>
              <a:rPr lang="en-US" altLang="zh-CN" sz="3200" dirty="0">
                <a:solidFill>
                  <a:srgbClr val="FFFF00"/>
                </a:solidFill>
              </a:rPr>
              <a:t>0111</a:t>
            </a:r>
            <a:r>
              <a:rPr lang="en-US" altLang="zh-CN" sz="3200" dirty="0"/>
              <a:t> &gt;&gt;&gt; 4     //</a:t>
            </a:r>
            <a:r>
              <a:rPr lang="zh-CN" altLang="en-US" sz="3200" dirty="0"/>
              <a:t>移位结果为</a:t>
            </a:r>
            <a:r>
              <a:rPr lang="en-US" altLang="zh-CN" sz="3200" dirty="0"/>
              <a:t>8’b</a:t>
            </a:r>
            <a:r>
              <a:rPr lang="en-US" altLang="zh-CN" sz="3200" dirty="0">
                <a:solidFill>
                  <a:srgbClr val="FFFF00"/>
                </a:solidFill>
              </a:rPr>
              <a:t>0000</a:t>
            </a:r>
            <a:r>
              <a:rPr lang="en-US" altLang="zh-CN" sz="3200" dirty="0"/>
              <a:t>0001</a:t>
            </a:r>
            <a:endParaRPr lang="zh-CN" altLang="en-US" sz="3200" dirty="0"/>
          </a:p>
          <a:p>
            <a:pPr>
              <a:buFontTx/>
              <a:buNone/>
            </a:pPr>
            <a:r>
              <a:rPr lang="en-US" altLang="zh-CN" sz="3200" dirty="0"/>
              <a:t>8’b</a:t>
            </a:r>
            <a:r>
              <a:rPr lang="en-US" altLang="zh-CN" sz="3200" dirty="0">
                <a:solidFill>
                  <a:srgbClr val="FFFF00"/>
                </a:solidFill>
              </a:rPr>
              <a:t>0001</a:t>
            </a:r>
            <a:r>
              <a:rPr lang="en-US" altLang="zh-CN" sz="3200" dirty="0"/>
              <a:t>0111 &lt;&lt;&lt; 4     //</a:t>
            </a:r>
            <a:r>
              <a:rPr lang="zh-CN" altLang="en-US" sz="3200" dirty="0"/>
              <a:t>移位结果为</a:t>
            </a:r>
            <a:r>
              <a:rPr lang="en-US" altLang="zh-CN" sz="3200" dirty="0"/>
              <a:t>8’b0111</a:t>
            </a:r>
            <a:r>
              <a:rPr lang="en-US" altLang="zh-CN" sz="3200" dirty="0">
                <a:solidFill>
                  <a:srgbClr val="FFFF00"/>
                </a:solidFill>
              </a:rPr>
              <a:t>0000</a:t>
            </a:r>
            <a:endParaRPr lang="zh-CN" altLang="en-US" sz="3200" dirty="0">
              <a:solidFill>
                <a:srgbClr val="FFFF00"/>
              </a:solidFill>
            </a:endParaRPr>
          </a:p>
          <a:p>
            <a:pPr>
              <a:buFontTx/>
              <a:buNone/>
            </a:pPr>
            <a:r>
              <a:rPr lang="en-US" altLang="zh-CN" sz="3200" dirty="0"/>
              <a:t>4’sb</a:t>
            </a:r>
            <a:r>
              <a:rPr lang="en-US" altLang="zh-CN" sz="3200" dirty="0">
                <a:solidFill>
                  <a:srgbClr val="FF0000"/>
                </a:solidFill>
              </a:rPr>
              <a:t>1</a:t>
            </a:r>
            <a:r>
              <a:rPr lang="en-US" altLang="zh-CN" sz="3200" dirty="0"/>
              <a:t>0</a:t>
            </a:r>
            <a:r>
              <a:rPr lang="en-US" altLang="zh-CN" sz="3200" dirty="0">
                <a:solidFill>
                  <a:srgbClr val="FFFF00"/>
                </a:solidFill>
              </a:rPr>
              <a:t>11</a:t>
            </a:r>
            <a:r>
              <a:rPr lang="en-US" altLang="zh-CN" sz="3200" dirty="0"/>
              <a:t> &gt;&gt;&gt;2            //</a:t>
            </a:r>
            <a:r>
              <a:rPr lang="zh-CN" altLang="en-US" sz="3200" dirty="0"/>
              <a:t>移位结果为</a:t>
            </a:r>
            <a:r>
              <a:rPr lang="en-US" altLang="zh-CN" sz="3200" dirty="0"/>
              <a:t>4’sb</a:t>
            </a:r>
            <a:r>
              <a:rPr lang="en-US" altLang="zh-CN" sz="3200" dirty="0">
                <a:solidFill>
                  <a:srgbClr val="FF0000"/>
                </a:solidFill>
              </a:rPr>
              <a:t>11</a:t>
            </a:r>
            <a:r>
              <a:rPr lang="en-US" altLang="zh-CN" sz="3200" dirty="0"/>
              <a:t>10</a:t>
            </a:r>
            <a:endParaRPr lang="en-US" altLang="zh-CN" sz="3200" dirty="0">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pPr>
              <a:defRPr/>
            </a:pPr>
            <a:fld id="{C097489F-4C31-4370-B64B-6FDA95532023}" type="slidenum">
              <a:rPr lang="zh-CN" altLang="en-US" smtClean="0"/>
              <a:pPr>
                <a:defRPr/>
              </a:pPr>
              <a:t>29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4819">
                                            <p:txEl>
                                              <p:pRg st="1" end="1"/>
                                            </p:txEl>
                                          </p:spTgt>
                                        </p:tgtEl>
                                        <p:attrNameLst>
                                          <p:attrName>style.visibility</p:attrName>
                                        </p:attrNameLst>
                                      </p:cBhvr>
                                      <p:to>
                                        <p:strVal val="visible"/>
                                      </p:to>
                                    </p:set>
                                    <p:anim calcmode="lin" valueType="num">
                                      <p:cBhvr additive="base">
                                        <p:cTn id="13" dur="500" fill="hold"/>
                                        <p:tgtEl>
                                          <p:spTgt spid="348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8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4819">
                                            <p:txEl>
                                              <p:pRg st="2" end="2"/>
                                            </p:txEl>
                                          </p:spTgt>
                                        </p:tgtEl>
                                        <p:attrNameLst>
                                          <p:attrName>style.visibility</p:attrName>
                                        </p:attrNameLst>
                                      </p:cBhvr>
                                      <p:to>
                                        <p:strVal val="visible"/>
                                      </p:to>
                                    </p:set>
                                    <p:anim calcmode="lin" valueType="num">
                                      <p:cBhvr additive="base">
                                        <p:cTn id="19" dur="500" fill="hold"/>
                                        <p:tgtEl>
                                          <p:spTgt spid="348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48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4819">
                                            <p:txEl>
                                              <p:pRg st="3" end="3"/>
                                            </p:txEl>
                                          </p:spTgt>
                                        </p:tgtEl>
                                        <p:attrNameLst>
                                          <p:attrName>style.visibility</p:attrName>
                                        </p:attrNameLst>
                                      </p:cBhvr>
                                      <p:to>
                                        <p:strVal val="visible"/>
                                      </p:to>
                                    </p:set>
                                    <p:anim calcmode="lin" valueType="num">
                                      <p:cBhvr additive="base">
                                        <p:cTn id="25" dur="500" fill="hold"/>
                                        <p:tgtEl>
                                          <p:spTgt spid="3481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48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34819">
                                            <p:txEl>
                                              <p:pRg st="4" end="4"/>
                                            </p:txEl>
                                          </p:spTgt>
                                        </p:tgtEl>
                                        <p:attrNameLst>
                                          <p:attrName>style.visibility</p:attrName>
                                        </p:attrNameLst>
                                      </p:cBhvr>
                                      <p:to>
                                        <p:strVal val="visible"/>
                                      </p:to>
                                    </p:set>
                                    <p:anim calcmode="lin" valueType="num">
                                      <p:cBhvr additive="base">
                                        <p:cTn id="31" dur="500" fill="hold"/>
                                        <p:tgtEl>
                                          <p:spTgt spid="3481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48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34819">
                                            <p:txEl>
                                              <p:pRg st="5" end="5"/>
                                            </p:txEl>
                                          </p:spTgt>
                                        </p:tgtEl>
                                        <p:attrNameLst>
                                          <p:attrName>style.visibility</p:attrName>
                                        </p:attrNameLst>
                                      </p:cBhvr>
                                      <p:to>
                                        <p:strVal val="visible"/>
                                      </p:to>
                                    </p:set>
                                    <p:anim calcmode="lin" valueType="num">
                                      <p:cBhvr additive="base">
                                        <p:cTn id="37" dur="500" fill="hold"/>
                                        <p:tgtEl>
                                          <p:spTgt spid="3481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4819">
                                            <p:txEl>
                                              <p:pRg st="5" end="5"/>
                                            </p:txEl>
                                          </p:spTgt>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500"/>
                            </p:stCondLst>
                            <p:childTnLst>
                              <p:par>
                                <p:cTn id="40" presetID="2" presetClass="entr" presetSubtype="8" fill="hold" nodeType="afterEffect">
                                  <p:stCondLst>
                                    <p:cond delay="0"/>
                                  </p:stCondLst>
                                  <p:childTnLst>
                                    <p:set>
                                      <p:cBhvr>
                                        <p:cTn id="41" dur="1" fill="hold">
                                          <p:stCondLst>
                                            <p:cond delay="0"/>
                                          </p:stCondLst>
                                        </p:cTn>
                                        <p:tgtEl>
                                          <p:spTgt spid="34819">
                                            <p:txEl>
                                              <p:pRg st="6" end="6"/>
                                            </p:txEl>
                                          </p:spTgt>
                                        </p:tgtEl>
                                        <p:attrNameLst>
                                          <p:attrName>style.visibility</p:attrName>
                                        </p:attrNameLst>
                                      </p:cBhvr>
                                      <p:to>
                                        <p:strVal val="visible"/>
                                      </p:to>
                                    </p:set>
                                    <p:anim calcmode="lin" valueType="num">
                                      <p:cBhvr additive="base">
                                        <p:cTn id="42" dur="500" fill="hold"/>
                                        <p:tgtEl>
                                          <p:spTgt spid="34819">
                                            <p:txEl>
                                              <p:pRg st="6" end="6"/>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34819">
                                            <p:txEl>
                                              <p:pRg st="6" end="6"/>
                                            </p:txEl>
                                          </p:spTgt>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1000"/>
                            </p:stCondLst>
                            <p:childTnLst>
                              <p:par>
                                <p:cTn id="45" presetID="2" presetClass="entr" presetSubtype="8" fill="hold" nodeType="afterEffect">
                                  <p:stCondLst>
                                    <p:cond delay="0"/>
                                  </p:stCondLst>
                                  <p:childTnLst>
                                    <p:set>
                                      <p:cBhvr>
                                        <p:cTn id="46" dur="1" fill="hold">
                                          <p:stCondLst>
                                            <p:cond delay="0"/>
                                          </p:stCondLst>
                                        </p:cTn>
                                        <p:tgtEl>
                                          <p:spTgt spid="34819">
                                            <p:txEl>
                                              <p:pRg st="7" end="7"/>
                                            </p:txEl>
                                          </p:spTgt>
                                        </p:tgtEl>
                                        <p:attrNameLst>
                                          <p:attrName>style.visibility</p:attrName>
                                        </p:attrNameLst>
                                      </p:cBhvr>
                                      <p:to>
                                        <p:strVal val="visible"/>
                                      </p:to>
                                    </p:set>
                                    <p:anim calcmode="lin" valueType="num">
                                      <p:cBhvr additive="base">
                                        <p:cTn id="47" dur="500" fill="hold"/>
                                        <p:tgtEl>
                                          <p:spTgt spid="34819">
                                            <p:txEl>
                                              <p:pRg st="7" end="7"/>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34819">
                                            <p:txEl>
                                              <p:pRg st="7" end="7"/>
                                            </p:txEl>
                                          </p:spTgt>
                                        </p:tgtEl>
                                        <p:attrNameLst>
                                          <p:attrName>ppt_y</p:attrName>
                                        </p:attrNameLst>
                                      </p:cBhvr>
                                      <p:tavLst>
                                        <p:tav tm="0">
                                          <p:val>
                                            <p:strVal val="#ppt_y"/>
                                          </p:val>
                                        </p:tav>
                                        <p:tav tm="100000">
                                          <p:val>
                                            <p:strVal val="#ppt_y"/>
                                          </p:val>
                                        </p:tav>
                                      </p:tavLst>
                                    </p:anim>
                                  </p:childTnLst>
                                </p:cTn>
                              </p:par>
                            </p:childTnLst>
                          </p:cTn>
                        </p:par>
                        <p:par>
                          <p:cTn id="49" fill="hold" nodeType="afterGroup">
                            <p:stCondLst>
                              <p:cond delay="1500"/>
                            </p:stCondLst>
                            <p:childTnLst>
                              <p:par>
                                <p:cTn id="50" presetID="2" presetClass="entr" presetSubtype="8" fill="hold" nodeType="afterEffect">
                                  <p:stCondLst>
                                    <p:cond delay="0"/>
                                  </p:stCondLst>
                                  <p:childTnLst>
                                    <p:set>
                                      <p:cBhvr>
                                        <p:cTn id="51" dur="1" fill="hold">
                                          <p:stCondLst>
                                            <p:cond delay="0"/>
                                          </p:stCondLst>
                                        </p:cTn>
                                        <p:tgtEl>
                                          <p:spTgt spid="34819">
                                            <p:txEl>
                                              <p:pRg st="8" end="8"/>
                                            </p:txEl>
                                          </p:spTgt>
                                        </p:tgtEl>
                                        <p:attrNameLst>
                                          <p:attrName>style.visibility</p:attrName>
                                        </p:attrNameLst>
                                      </p:cBhvr>
                                      <p:to>
                                        <p:strVal val="visible"/>
                                      </p:to>
                                    </p:set>
                                    <p:anim calcmode="lin" valueType="num">
                                      <p:cBhvr additive="base">
                                        <p:cTn id="52" dur="500" fill="hold"/>
                                        <p:tgtEl>
                                          <p:spTgt spid="34819">
                                            <p:txEl>
                                              <p:pRg st="8" end="8"/>
                                            </p:txEl>
                                          </p:spTgt>
                                        </p:tgtEl>
                                        <p:attrNameLst>
                                          <p:attrName>ppt_x</p:attrName>
                                        </p:attrNameLst>
                                      </p:cBhvr>
                                      <p:tavLst>
                                        <p:tav tm="0">
                                          <p:val>
                                            <p:strVal val="0-#ppt_w/2"/>
                                          </p:val>
                                        </p:tav>
                                        <p:tav tm="100000">
                                          <p:val>
                                            <p:strVal val="#ppt_x"/>
                                          </p:val>
                                        </p:tav>
                                      </p:tavLst>
                                    </p:anim>
                                    <p:anim calcmode="lin" valueType="num">
                                      <p:cBhvr additive="base">
                                        <p:cTn id="53" dur="500" fill="hold"/>
                                        <p:tgtEl>
                                          <p:spTgt spid="34819">
                                            <p:txEl>
                                              <p:pRg st="8" end="8"/>
                                            </p:txEl>
                                          </p:spTgt>
                                        </p:tgtEl>
                                        <p:attrNameLst>
                                          <p:attrName>ppt_y</p:attrName>
                                        </p:attrNameLst>
                                      </p:cBhvr>
                                      <p:tavLst>
                                        <p:tav tm="0">
                                          <p:val>
                                            <p:strVal val="#ppt_y"/>
                                          </p:val>
                                        </p:tav>
                                        <p:tav tm="100000">
                                          <p:val>
                                            <p:strVal val="#ppt_y"/>
                                          </p:val>
                                        </p:tav>
                                      </p:tavLst>
                                    </p:anim>
                                  </p:childTnLst>
                                </p:cTn>
                              </p:par>
                            </p:childTnLst>
                          </p:cTn>
                        </p:par>
                        <p:par>
                          <p:cTn id="54" fill="hold" nodeType="afterGroup">
                            <p:stCondLst>
                              <p:cond delay="2000"/>
                            </p:stCondLst>
                            <p:childTnLst>
                              <p:par>
                                <p:cTn id="55" presetID="2" presetClass="entr" presetSubtype="8" fill="hold" nodeType="afterEffect">
                                  <p:stCondLst>
                                    <p:cond delay="0"/>
                                  </p:stCondLst>
                                  <p:childTnLst>
                                    <p:set>
                                      <p:cBhvr>
                                        <p:cTn id="56" dur="1" fill="hold">
                                          <p:stCondLst>
                                            <p:cond delay="0"/>
                                          </p:stCondLst>
                                        </p:cTn>
                                        <p:tgtEl>
                                          <p:spTgt spid="34819">
                                            <p:txEl>
                                              <p:pRg st="9" end="9"/>
                                            </p:txEl>
                                          </p:spTgt>
                                        </p:tgtEl>
                                        <p:attrNameLst>
                                          <p:attrName>style.visibility</p:attrName>
                                        </p:attrNameLst>
                                      </p:cBhvr>
                                      <p:to>
                                        <p:strVal val="visible"/>
                                      </p:to>
                                    </p:set>
                                    <p:anim calcmode="lin" valueType="num">
                                      <p:cBhvr additive="base">
                                        <p:cTn id="57" dur="500" fill="hold"/>
                                        <p:tgtEl>
                                          <p:spTgt spid="34819">
                                            <p:txEl>
                                              <p:pRg st="9" end="9"/>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34819">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5"/>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4"/>
          <p:cNvSpPr>
            <a:spLocks noGrp="1" noChangeArrowheads="1"/>
          </p:cNvSpPr>
          <p:nvPr>
            <p:ph type="title" idx="4294967295"/>
          </p:nvPr>
        </p:nvSpPr>
        <p:spPr>
          <a:xfrm>
            <a:off x="0" y="0"/>
            <a:ext cx="4067175" cy="762000"/>
          </a:xfrm>
        </p:spPr>
        <p:txBody>
          <a:bodyPr/>
          <a:lstStyle/>
          <a:p>
            <a:pPr eaLnBrk="1" hangingPunct="1">
              <a:defRPr/>
            </a:pPr>
            <a:r>
              <a:rPr lang="zh-CN" altLang="en-US" smtClean="0">
                <a:effectLst>
                  <a:outerShdw blurRad="38100" dist="38100" dir="2700000" algn="tl">
                    <a:srgbClr val="000000"/>
                  </a:outerShdw>
                </a:effectLst>
              </a:rPr>
              <a:t>   </a:t>
            </a:r>
            <a:r>
              <a:rPr lang="zh-CN" altLang="en-US" smtClean="0">
                <a:effectLst>
                  <a:outerShdw blurRad="38100" dist="38100" dir="2700000" algn="tl">
                    <a:srgbClr val="000000"/>
                  </a:outerShdw>
                </a:effectLst>
                <a:ea typeface="黑体" pitchFamily="49" charset="-122"/>
              </a:rPr>
              <a:t>重点与难点</a:t>
            </a:r>
            <a:endParaRPr lang="en-US" smtClean="0">
              <a:effectLst>
                <a:outerShdw blurRad="38100" dist="38100" dir="2700000" algn="tl">
                  <a:srgbClr val="000000"/>
                </a:outerShdw>
              </a:effectLst>
              <a:ea typeface="黑体" pitchFamily="49" charset="-122"/>
            </a:endParaRPr>
          </a:p>
        </p:txBody>
      </p:sp>
      <p:sp>
        <p:nvSpPr>
          <p:cNvPr id="6147" name="Rectangle 5"/>
          <p:cNvSpPr>
            <a:spLocks noChangeArrowheads="1"/>
          </p:cNvSpPr>
          <p:nvPr/>
        </p:nvSpPr>
        <p:spPr bwMode="auto">
          <a:xfrm>
            <a:off x="0" y="765175"/>
            <a:ext cx="1809750" cy="579438"/>
          </a:xfrm>
          <a:prstGeom prst="rect">
            <a:avLst/>
          </a:prstGeom>
          <a:noFill/>
          <a:ln w="9525">
            <a:noFill/>
            <a:miter lim="800000"/>
            <a:headEnd/>
            <a:tailEnd/>
          </a:ln>
        </p:spPr>
        <p:txBody>
          <a:bodyPr wrap="none">
            <a:spAutoFit/>
          </a:bodyPr>
          <a:lstStyle/>
          <a:p>
            <a:pPr>
              <a:buFont typeface="Arial" pitchFamily="34" charset="0"/>
              <a:buNone/>
              <a:defRPr/>
            </a:pPr>
            <a:r>
              <a:rPr lang="zh-CN" altLang="en-US" sz="3200" dirty="0">
                <a:effectLst>
                  <a:outerShdw blurRad="38100" dist="38100" dir="2700000" algn="tl">
                    <a:srgbClr val="000000"/>
                  </a:outerShdw>
                </a:effectLst>
                <a:latin typeface="黑体" pitchFamily="49" charset="-122"/>
                <a:ea typeface="黑体" pitchFamily="49" charset="-122"/>
              </a:rPr>
              <a:t>一、重点</a:t>
            </a:r>
          </a:p>
        </p:txBody>
      </p:sp>
      <p:sp>
        <p:nvSpPr>
          <p:cNvPr id="6148" name="Rectangle 6"/>
          <p:cNvSpPr>
            <a:spLocks noChangeArrowheads="1"/>
          </p:cNvSpPr>
          <p:nvPr/>
        </p:nvSpPr>
        <p:spPr bwMode="auto">
          <a:xfrm>
            <a:off x="0" y="1412875"/>
            <a:ext cx="7570788" cy="1077913"/>
          </a:xfrm>
          <a:prstGeom prst="rect">
            <a:avLst/>
          </a:prstGeom>
          <a:noFill/>
          <a:ln w="9525">
            <a:noFill/>
            <a:miter lim="800000"/>
            <a:headEnd/>
            <a:tailEnd/>
          </a:ln>
        </p:spPr>
        <p:txBody>
          <a:bodyPr wrap="none">
            <a:spAutoFit/>
          </a:bodyPr>
          <a:lstStyle/>
          <a:p>
            <a:pPr>
              <a:buFont typeface="Arial" pitchFamily="34" charset="0"/>
              <a:buNone/>
              <a:defRPr/>
            </a:pPr>
            <a:r>
              <a:rPr lang="zh-CN" altLang="en-US" sz="3200" dirty="0">
                <a:effectLst>
                  <a:outerShdw blurRad="38100" dist="38100" dir="2700000" algn="tl">
                    <a:srgbClr val="000000"/>
                  </a:outerShdw>
                </a:effectLst>
                <a:latin typeface="黑体" pitchFamily="49" charset="-122"/>
                <a:ea typeface="黑体" pitchFamily="49" charset="-122"/>
              </a:rPr>
              <a:t>1、</a:t>
            </a:r>
            <a:r>
              <a:rPr lang="en-US" sz="3200" dirty="0" err="1">
                <a:effectLst>
                  <a:outerShdw blurRad="38100" dist="38100" dir="2700000" algn="tl">
                    <a:srgbClr val="000000"/>
                  </a:outerShdw>
                </a:effectLst>
                <a:latin typeface="黑体" pitchFamily="49" charset="-122"/>
                <a:ea typeface="黑体" pitchFamily="49" charset="-122"/>
              </a:rPr>
              <a:t>Verilog</a:t>
            </a:r>
            <a:r>
              <a:rPr lang="en-US" sz="3200" dirty="0">
                <a:effectLst>
                  <a:outerShdw blurRad="38100" dist="38100" dir="2700000" algn="tl">
                    <a:srgbClr val="000000"/>
                  </a:outerShdw>
                </a:effectLst>
                <a:latin typeface="黑体" pitchFamily="49" charset="-122"/>
                <a:ea typeface="黑体" pitchFamily="49" charset="-122"/>
              </a:rPr>
              <a:t> HDL</a:t>
            </a:r>
            <a:r>
              <a:rPr lang="zh-CN" altLang="en-US" sz="3200" dirty="0">
                <a:effectLst>
                  <a:outerShdw blurRad="38100" dist="38100" dir="2700000" algn="tl">
                    <a:srgbClr val="000000"/>
                  </a:outerShdw>
                </a:effectLst>
                <a:latin typeface="黑体" pitchFamily="49" charset="-122"/>
                <a:ea typeface="黑体" pitchFamily="49" charset="-122"/>
              </a:rPr>
              <a:t>语言基本语法以及操作符</a:t>
            </a:r>
          </a:p>
          <a:p>
            <a:pPr>
              <a:buFont typeface="Arial" pitchFamily="34" charset="0"/>
              <a:buNone/>
              <a:defRPr/>
            </a:pPr>
            <a:endParaRPr lang="en-US" sz="3200" dirty="0">
              <a:effectLst>
                <a:outerShdw blurRad="38100" dist="38100" dir="2700000" algn="tl">
                  <a:srgbClr val="000000"/>
                </a:outerShdw>
              </a:effectLst>
              <a:latin typeface="黑体" pitchFamily="49" charset="-122"/>
              <a:ea typeface="黑体" pitchFamily="49" charset="-122"/>
            </a:endParaRPr>
          </a:p>
        </p:txBody>
      </p:sp>
      <p:sp>
        <p:nvSpPr>
          <p:cNvPr id="6149" name="Rectangle 7"/>
          <p:cNvSpPr>
            <a:spLocks noChangeArrowheads="1"/>
          </p:cNvSpPr>
          <p:nvPr/>
        </p:nvSpPr>
        <p:spPr bwMode="auto">
          <a:xfrm>
            <a:off x="0" y="2924175"/>
            <a:ext cx="5314950" cy="584200"/>
          </a:xfrm>
          <a:prstGeom prst="rect">
            <a:avLst/>
          </a:prstGeom>
          <a:noFill/>
          <a:ln w="9525">
            <a:noFill/>
            <a:miter lim="800000"/>
            <a:headEnd/>
            <a:tailEnd/>
          </a:ln>
        </p:spPr>
        <p:txBody>
          <a:bodyPr wrap="none">
            <a:spAutoFit/>
          </a:bodyPr>
          <a:lstStyle/>
          <a:p>
            <a:pPr>
              <a:buFont typeface="Arial" pitchFamily="34" charset="0"/>
              <a:buNone/>
              <a:defRPr/>
            </a:pPr>
            <a:r>
              <a:rPr lang="en-US" sz="3200" dirty="0">
                <a:effectLst>
                  <a:outerShdw blurRad="38100" dist="38100" dir="2700000" algn="tl">
                    <a:srgbClr val="000000"/>
                  </a:outerShdw>
                </a:effectLst>
                <a:latin typeface="黑体" pitchFamily="49" charset="-122"/>
                <a:ea typeface="黑体" pitchFamily="49" charset="-122"/>
              </a:rPr>
              <a:t>3</a:t>
            </a:r>
            <a:r>
              <a:rPr lang="zh-CN" altLang="en-US" sz="3200" dirty="0">
                <a:effectLst>
                  <a:outerShdw blurRad="38100" dist="38100" dir="2700000" algn="tl">
                    <a:srgbClr val="000000"/>
                  </a:outerShdw>
                </a:effectLst>
                <a:latin typeface="黑体" pitchFamily="49" charset="-122"/>
                <a:ea typeface="黑体" pitchFamily="49" charset="-122"/>
              </a:rPr>
              <a:t>、</a:t>
            </a:r>
            <a:r>
              <a:rPr lang="en-US" sz="3200" dirty="0">
                <a:effectLst>
                  <a:outerShdw blurRad="38100" dist="38100" dir="2700000" algn="tl">
                    <a:srgbClr val="000000"/>
                  </a:outerShdw>
                </a:effectLst>
                <a:latin typeface="黑体" pitchFamily="49" charset="-122"/>
                <a:ea typeface="黑体" pitchFamily="49" charset="-122"/>
              </a:rPr>
              <a:t> </a:t>
            </a:r>
            <a:r>
              <a:rPr lang="en-US" sz="3200" dirty="0" err="1">
                <a:effectLst>
                  <a:outerShdw blurRad="38100" dist="38100" dir="2700000" algn="tl">
                    <a:srgbClr val="000000"/>
                  </a:outerShdw>
                </a:effectLst>
                <a:latin typeface="黑体" pitchFamily="49" charset="-122"/>
                <a:ea typeface="黑体" pitchFamily="49" charset="-122"/>
              </a:rPr>
              <a:t>Verilog</a:t>
            </a:r>
            <a:r>
              <a:rPr lang="en-US" sz="3200" dirty="0">
                <a:effectLst>
                  <a:outerShdw blurRad="38100" dist="38100" dir="2700000" algn="tl">
                    <a:srgbClr val="000000"/>
                  </a:outerShdw>
                </a:effectLst>
                <a:latin typeface="黑体" pitchFamily="49" charset="-122"/>
                <a:ea typeface="黑体" pitchFamily="49" charset="-122"/>
              </a:rPr>
              <a:t> HDL</a:t>
            </a:r>
            <a:r>
              <a:rPr lang="zh-CN" altLang="en-US" sz="3200" dirty="0">
                <a:effectLst>
                  <a:outerShdw blurRad="38100" dist="38100" dir="2700000" algn="tl">
                    <a:srgbClr val="000000"/>
                  </a:outerShdw>
                </a:effectLst>
                <a:latin typeface="黑体" pitchFamily="49" charset="-122"/>
                <a:ea typeface="黑体" pitchFamily="49" charset="-122"/>
              </a:rPr>
              <a:t>的描述方式</a:t>
            </a:r>
            <a:endParaRPr lang="en-US" sz="3200" dirty="0">
              <a:effectLst>
                <a:outerShdw blurRad="38100" dist="38100" dir="2700000" algn="tl">
                  <a:srgbClr val="000000"/>
                </a:outerShdw>
              </a:effectLst>
              <a:latin typeface="黑体" pitchFamily="49" charset="-122"/>
              <a:ea typeface="黑体" pitchFamily="49" charset="-122"/>
            </a:endParaRPr>
          </a:p>
        </p:txBody>
      </p:sp>
      <p:sp>
        <p:nvSpPr>
          <p:cNvPr id="6150" name="Rectangle 8"/>
          <p:cNvSpPr>
            <a:spLocks noChangeArrowheads="1"/>
          </p:cNvSpPr>
          <p:nvPr/>
        </p:nvSpPr>
        <p:spPr bwMode="auto">
          <a:xfrm>
            <a:off x="0" y="2133600"/>
            <a:ext cx="6340475" cy="584200"/>
          </a:xfrm>
          <a:prstGeom prst="rect">
            <a:avLst/>
          </a:prstGeom>
          <a:noFill/>
          <a:ln w="9525">
            <a:noFill/>
            <a:miter lim="800000"/>
            <a:headEnd/>
            <a:tailEnd/>
          </a:ln>
        </p:spPr>
        <p:txBody>
          <a:bodyPr wrap="none">
            <a:spAutoFit/>
          </a:bodyPr>
          <a:lstStyle/>
          <a:p>
            <a:pPr>
              <a:buFont typeface="Arial" pitchFamily="34" charset="0"/>
              <a:buNone/>
              <a:defRPr/>
            </a:pPr>
            <a:r>
              <a:rPr lang="en-US" sz="3200" dirty="0">
                <a:effectLst>
                  <a:outerShdw blurRad="38100" dist="38100" dir="2700000" algn="tl">
                    <a:srgbClr val="000000"/>
                  </a:outerShdw>
                </a:effectLst>
                <a:latin typeface="黑体" pitchFamily="49" charset="-122"/>
                <a:ea typeface="黑体" pitchFamily="49" charset="-122"/>
              </a:rPr>
              <a:t>2</a:t>
            </a:r>
            <a:r>
              <a:rPr lang="zh-CN" altLang="en-US" sz="3200" dirty="0">
                <a:effectLst>
                  <a:outerShdw blurRad="38100" dist="38100" dir="2700000" algn="tl">
                    <a:srgbClr val="000000"/>
                  </a:outerShdw>
                </a:effectLst>
                <a:latin typeface="黑体" pitchFamily="49" charset="-122"/>
                <a:ea typeface="黑体" pitchFamily="49" charset="-122"/>
              </a:rPr>
              <a:t>、基本逻辑门电路的</a:t>
            </a:r>
            <a:r>
              <a:rPr lang="en-US" sz="3200" dirty="0" err="1">
                <a:effectLst>
                  <a:outerShdw blurRad="38100" dist="38100" dir="2700000" algn="tl">
                    <a:srgbClr val="000000"/>
                  </a:outerShdw>
                </a:effectLst>
                <a:latin typeface="黑体" pitchFamily="49" charset="-122"/>
                <a:ea typeface="黑体" pitchFamily="49" charset="-122"/>
              </a:rPr>
              <a:t>Verilog</a:t>
            </a:r>
            <a:r>
              <a:rPr lang="en-US" sz="3200" dirty="0">
                <a:effectLst>
                  <a:outerShdw blurRad="38100" dist="38100" dir="2700000" algn="tl">
                    <a:srgbClr val="000000"/>
                  </a:outerShdw>
                </a:effectLst>
                <a:latin typeface="黑体" pitchFamily="49" charset="-122"/>
                <a:ea typeface="黑体" pitchFamily="49" charset="-122"/>
              </a:rPr>
              <a:t> HDL</a:t>
            </a:r>
          </a:p>
        </p:txBody>
      </p:sp>
      <p:sp>
        <p:nvSpPr>
          <p:cNvPr id="6151" name="Rectangle 9"/>
          <p:cNvSpPr>
            <a:spLocks noChangeArrowheads="1"/>
          </p:cNvSpPr>
          <p:nvPr/>
        </p:nvSpPr>
        <p:spPr bwMode="auto">
          <a:xfrm>
            <a:off x="0" y="4149725"/>
            <a:ext cx="1809750" cy="579438"/>
          </a:xfrm>
          <a:prstGeom prst="rect">
            <a:avLst/>
          </a:prstGeom>
          <a:noFill/>
          <a:ln w="9525">
            <a:noFill/>
            <a:miter lim="800000"/>
            <a:headEnd/>
            <a:tailEnd/>
          </a:ln>
        </p:spPr>
        <p:txBody>
          <a:bodyPr wrap="none">
            <a:spAutoFit/>
          </a:bodyPr>
          <a:lstStyle/>
          <a:p>
            <a:pPr>
              <a:buFont typeface="Arial" pitchFamily="34" charset="0"/>
              <a:buNone/>
              <a:defRPr/>
            </a:pPr>
            <a:r>
              <a:rPr lang="zh-CN" altLang="en-US" sz="3200" dirty="0">
                <a:effectLst>
                  <a:outerShdw blurRad="38100" dist="38100" dir="2700000" algn="tl">
                    <a:srgbClr val="000000"/>
                  </a:outerShdw>
                </a:effectLst>
                <a:latin typeface="黑体" pitchFamily="49" charset="-122"/>
                <a:ea typeface="黑体" pitchFamily="49" charset="-122"/>
              </a:rPr>
              <a:t>二、难点</a:t>
            </a:r>
          </a:p>
        </p:txBody>
      </p:sp>
      <p:sp>
        <p:nvSpPr>
          <p:cNvPr id="6152" name="Rectangle 10"/>
          <p:cNvSpPr>
            <a:spLocks noChangeArrowheads="1"/>
          </p:cNvSpPr>
          <p:nvPr/>
        </p:nvSpPr>
        <p:spPr bwMode="auto">
          <a:xfrm>
            <a:off x="0" y="5734050"/>
            <a:ext cx="6750050" cy="584200"/>
          </a:xfrm>
          <a:prstGeom prst="rect">
            <a:avLst/>
          </a:prstGeom>
          <a:noFill/>
          <a:ln w="9525">
            <a:noFill/>
            <a:miter lim="800000"/>
            <a:headEnd/>
            <a:tailEnd/>
          </a:ln>
        </p:spPr>
        <p:txBody>
          <a:bodyPr wrap="none">
            <a:spAutoFit/>
          </a:bodyPr>
          <a:lstStyle/>
          <a:p>
            <a:pPr>
              <a:buFont typeface="Arial" pitchFamily="34" charset="0"/>
              <a:buNone/>
              <a:defRPr/>
            </a:pPr>
            <a:r>
              <a:rPr lang="en-US" sz="3200" dirty="0">
                <a:effectLst>
                  <a:outerShdw blurRad="38100" dist="38100" dir="2700000" algn="tl">
                    <a:srgbClr val="000000"/>
                  </a:outerShdw>
                </a:effectLst>
                <a:latin typeface="黑体" pitchFamily="49" charset="-122"/>
                <a:ea typeface="黑体" pitchFamily="49" charset="-122"/>
              </a:rPr>
              <a:t>2</a:t>
            </a:r>
            <a:r>
              <a:rPr lang="zh-CN" altLang="en-US" sz="3200" dirty="0">
                <a:effectLst>
                  <a:outerShdw blurRad="38100" dist="38100" dir="2700000" algn="tl">
                    <a:srgbClr val="000000"/>
                  </a:outerShdw>
                </a:effectLst>
                <a:latin typeface="黑体" pitchFamily="49" charset="-122"/>
                <a:ea typeface="黑体" pitchFamily="49" charset="-122"/>
              </a:rPr>
              <a:t>、用</a:t>
            </a:r>
            <a:r>
              <a:rPr lang="en-US" sz="3200" dirty="0" err="1">
                <a:effectLst>
                  <a:outerShdw blurRad="38100" dist="38100" dir="2700000" algn="tl">
                    <a:srgbClr val="000000"/>
                  </a:outerShdw>
                </a:effectLst>
                <a:latin typeface="黑体" pitchFamily="49" charset="-122"/>
                <a:ea typeface="黑体" pitchFamily="49" charset="-122"/>
              </a:rPr>
              <a:t>Verilog</a:t>
            </a:r>
            <a:r>
              <a:rPr lang="en-US" sz="3200" dirty="0">
                <a:effectLst>
                  <a:outerShdw blurRad="38100" dist="38100" dir="2700000" algn="tl">
                    <a:srgbClr val="000000"/>
                  </a:outerShdw>
                </a:effectLst>
                <a:latin typeface="黑体" pitchFamily="49" charset="-122"/>
                <a:ea typeface="黑体" pitchFamily="49" charset="-122"/>
              </a:rPr>
              <a:t> HDL</a:t>
            </a:r>
            <a:r>
              <a:rPr lang="zh-CN" altLang="en-US" sz="3200" dirty="0">
                <a:effectLst>
                  <a:outerShdw blurRad="38100" dist="38100" dir="2700000" algn="tl">
                    <a:srgbClr val="000000"/>
                  </a:outerShdw>
                </a:effectLst>
                <a:latin typeface="黑体" pitchFamily="49" charset="-122"/>
                <a:ea typeface="黑体" pitchFamily="49" charset="-122"/>
              </a:rPr>
              <a:t>设计时序逻辑电路</a:t>
            </a:r>
          </a:p>
        </p:txBody>
      </p:sp>
      <p:sp>
        <p:nvSpPr>
          <p:cNvPr id="6153" name="Rectangle 11"/>
          <p:cNvSpPr>
            <a:spLocks noChangeArrowheads="1"/>
          </p:cNvSpPr>
          <p:nvPr/>
        </p:nvSpPr>
        <p:spPr bwMode="auto">
          <a:xfrm>
            <a:off x="0" y="4797425"/>
            <a:ext cx="6750050" cy="584200"/>
          </a:xfrm>
          <a:prstGeom prst="rect">
            <a:avLst/>
          </a:prstGeom>
          <a:noFill/>
          <a:ln w="9525">
            <a:noFill/>
            <a:miter lim="800000"/>
            <a:headEnd/>
            <a:tailEnd/>
          </a:ln>
        </p:spPr>
        <p:txBody>
          <a:bodyPr wrap="none">
            <a:spAutoFit/>
          </a:bodyPr>
          <a:lstStyle/>
          <a:p>
            <a:pPr>
              <a:buFont typeface="Arial" pitchFamily="34" charset="0"/>
              <a:buNone/>
              <a:defRPr/>
            </a:pPr>
            <a:r>
              <a:rPr lang="en-US" sz="3200" dirty="0">
                <a:effectLst>
                  <a:outerShdw blurRad="38100" dist="38100" dir="2700000" algn="tl">
                    <a:srgbClr val="000000"/>
                  </a:outerShdw>
                </a:effectLst>
                <a:latin typeface="黑体" pitchFamily="49" charset="-122"/>
                <a:ea typeface="黑体" pitchFamily="49" charset="-122"/>
              </a:rPr>
              <a:t>1</a:t>
            </a:r>
            <a:r>
              <a:rPr lang="zh-CN" altLang="en-US" sz="3200" dirty="0">
                <a:effectLst>
                  <a:outerShdw blurRad="38100" dist="38100" dir="2700000" algn="tl">
                    <a:srgbClr val="000000"/>
                  </a:outerShdw>
                </a:effectLst>
                <a:latin typeface="黑体" pitchFamily="49" charset="-122"/>
                <a:ea typeface="黑体" pitchFamily="49" charset="-122"/>
              </a:rPr>
              <a:t>、用</a:t>
            </a:r>
            <a:r>
              <a:rPr lang="en-US" sz="3200" dirty="0" err="1">
                <a:effectLst>
                  <a:outerShdw blurRad="38100" dist="38100" dir="2700000" algn="tl">
                    <a:srgbClr val="000000"/>
                  </a:outerShdw>
                </a:effectLst>
                <a:latin typeface="黑体" pitchFamily="49" charset="-122"/>
                <a:ea typeface="黑体" pitchFamily="49" charset="-122"/>
              </a:rPr>
              <a:t>Verilog</a:t>
            </a:r>
            <a:r>
              <a:rPr lang="en-US" sz="3200" dirty="0">
                <a:effectLst>
                  <a:outerShdw blurRad="38100" dist="38100" dir="2700000" algn="tl">
                    <a:srgbClr val="000000"/>
                  </a:outerShdw>
                </a:effectLst>
                <a:latin typeface="黑体" pitchFamily="49" charset="-122"/>
                <a:ea typeface="黑体" pitchFamily="49" charset="-122"/>
              </a:rPr>
              <a:t> HDL</a:t>
            </a:r>
            <a:r>
              <a:rPr lang="zh-CN" altLang="en-US" sz="3200" dirty="0">
                <a:effectLst>
                  <a:outerShdw blurRad="38100" dist="38100" dir="2700000" algn="tl">
                    <a:srgbClr val="000000"/>
                  </a:outerShdw>
                </a:effectLst>
                <a:latin typeface="黑体" pitchFamily="49" charset="-122"/>
                <a:ea typeface="黑体" pitchFamily="49" charset="-122"/>
              </a:rPr>
              <a:t>设计组合逻辑电路</a:t>
            </a:r>
          </a:p>
        </p:txBody>
      </p:sp>
      <p:sp>
        <p:nvSpPr>
          <p:cNvPr id="6154" name="Rectangle 12"/>
          <p:cNvSpPr>
            <a:spLocks noChangeArrowheads="1"/>
          </p:cNvSpPr>
          <p:nvPr/>
        </p:nvSpPr>
        <p:spPr bwMode="auto">
          <a:xfrm>
            <a:off x="0" y="3644900"/>
            <a:ext cx="5873750" cy="579438"/>
          </a:xfrm>
          <a:prstGeom prst="rect">
            <a:avLst/>
          </a:prstGeom>
          <a:noFill/>
          <a:ln w="9525">
            <a:noFill/>
            <a:miter lim="800000"/>
            <a:headEnd/>
            <a:tailEnd/>
          </a:ln>
        </p:spPr>
        <p:txBody>
          <a:bodyPr wrap="none">
            <a:spAutoFit/>
          </a:bodyPr>
          <a:lstStyle/>
          <a:p>
            <a:pPr>
              <a:buFont typeface="Arial" pitchFamily="34" charset="0"/>
              <a:buNone/>
              <a:defRPr/>
            </a:pPr>
            <a:r>
              <a:rPr lang="en-US" sz="3200" dirty="0">
                <a:effectLst>
                  <a:outerShdw blurRad="38100" dist="38100" dir="2700000" algn="tl">
                    <a:srgbClr val="000000"/>
                  </a:outerShdw>
                </a:effectLst>
                <a:latin typeface="黑体" pitchFamily="49" charset="-122"/>
                <a:ea typeface="黑体" pitchFamily="49" charset="-122"/>
              </a:rPr>
              <a:t>4</a:t>
            </a:r>
            <a:r>
              <a:rPr lang="zh-CN" altLang="en-US" sz="3200" dirty="0">
                <a:effectLst>
                  <a:outerShdw blurRad="38100" dist="38100" dir="2700000" algn="tl">
                    <a:srgbClr val="000000"/>
                  </a:outerShdw>
                </a:effectLst>
                <a:latin typeface="黑体" pitchFamily="49" charset="-122"/>
                <a:ea typeface="黑体" pitchFamily="49" charset="-122"/>
              </a:rPr>
              <a:t>、用</a:t>
            </a:r>
            <a:r>
              <a:rPr lang="en-US" sz="3200" dirty="0" err="1">
                <a:effectLst>
                  <a:outerShdw blurRad="38100" dist="38100" dir="2700000" algn="tl">
                    <a:srgbClr val="000000"/>
                  </a:outerShdw>
                </a:effectLst>
                <a:latin typeface="黑体" pitchFamily="49" charset="-122"/>
                <a:ea typeface="黑体" pitchFamily="49" charset="-122"/>
              </a:rPr>
              <a:t>Verilog</a:t>
            </a:r>
            <a:r>
              <a:rPr lang="en-US" sz="3200" dirty="0">
                <a:effectLst>
                  <a:outerShdw blurRad="38100" dist="38100" dir="2700000" algn="tl">
                    <a:srgbClr val="000000"/>
                  </a:outerShdw>
                </a:effectLst>
                <a:latin typeface="黑体" pitchFamily="49" charset="-122"/>
                <a:ea typeface="黑体" pitchFamily="49" charset="-122"/>
              </a:rPr>
              <a:t> HDL</a:t>
            </a:r>
            <a:r>
              <a:rPr lang="zh-CN" altLang="en-US" sz="3200" dirty="0">
                <a:effectLst>
                  <a:outerShdw blurRad="38100" dist="38100" dir="2700000" algn="tl">
                    <a:srgbClr val="000000"/>
                  </a:outerShdw>
                </a:effectLst>
                <a:latin typeface="黑体" pitchFamily="49" charset="-122"/>
                <a:ea typeface="黑体" pitchFamily="49" charset="-122"/>
              </a:rPr>
              <a:t>设计逻辑电路</a:t>
            </a:r>
          </a:p>
        </p:txBody>
      </p:sp>
      <p:sp>
        <p:nvSpPr>
          <p:cNvPr id="11" name="灯片编号占位符 10"/>
          <p:cNvSpPr>
            <a:spLocks noGrp="1"/>
          </p:cNvSpPr>
          <p:nvPr>
            <p:ph type="sldNum" sz="quarter" idx="12"/>
          </p:nvPr>
        </p:nvSpPr>
        <p:spPr/>
        <p:txBody>
          <a:bodyPr/>
          <a:lstStyle/>
          <a:p>
            <a:pPr>
              <a:defRPr/>
            </a:pPr>
            <a:fld id="{C097489F-4C31-4370-B64B-6FDA95532023}" type="slidenum">
              <a:rPr lang="zh-CN" altLang="en-US" smtClean="0"/>
              <a:pPr>
                <a:defRPr/>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additive="base">
                                        <p:cTn id="7" dur="500" fill="hold"/>
                                        <p:tgtEl>
                                          <p:spTgt spid="6147"/>
                                        </p:tgtEl>
                                        <p:attrNameLst>
                                          <p:attrName>ppt_x</p:attrName>
                                        </p:attrNameLst>
                                      </p:cBhvr>
                                      <p:tavLst>
                                        <p:tav tm="0">
                                          <p:val>
                                            <p:strVal val="0-#ppt_w/2"/>
                                          </p:val>
                                        </p:tav>
                                        <p:tav tm="100000">
                                          <p:val>
                                            <p:strVal val="#ppt_x"/>
                                          </p:val>
                                        </p:tav>
                                      </p:tavLst>
                                    </p:anim>
                                    <p:anim calcmode="lin" valueType="num">
                                      <p:cBhvr additive="base">
                                        <p:cTn id="8" dur="500" fill="hold"/>
                                        <p:tgtEl>
                                          <p:spTgt spid="614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8"/>
                                        </p:tgtEl>
                                        <p:attrNameLst>
                                          <p:attrName>style.visibility</p:attrName>
                                        </p:attrNameLst>
                                      </p:cBhvr>
                                      <p:to>
                                        <p:strVal val="visible"/>
                                      </p:to>
                                    </p:set>
                                    <p:anim calcmode="lin" valueType="num">
                                      <p:cBhvr additive="base">
                                        <p:cTn id="13" dur="500" fill="hold"/>
                                        <p:tgtEl>
                                          <p:spTgt spid="6148"/>
                                        </p:tgtEl>
                                        <p:attrNameLst>
                                          <p:attrName>ppt_x</p:attrName>
                                        </p:attrNameLst>
                                      </p:cBhvr>
                                      <p:tavLst>
                                        <p:tav tm="0">
                                          <p:val>
                                            <p:strVal val="0-#ppt_w/2"/>
                                          </p:val>
                                        </p:tav>
                                        <p:tav tm="100000">
                                          <p:val>
                                            <p:strVal val="#ppt_x"/>
                                          </p:val>
                                        </p:tav>
                                      </p:tavLst>
                                    </p:anim>
                                    <p:anim calcmode="lin" valueType="num">
                                      <p:cBhvr additive="base">
                                        <p:cTn id="14" dur="500" fill="hold"/>
                                        <p:tgtEl>
                                          <p:spTgt spid="614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50"/>
                                        </p:tgtEl>
                                        <p:attrNameLst>
                                          <p:attrName>style.visibility</p:attrName>
                                        </p:attrNameLst>
                                      </p:cBhvr>
                                      <p:to>
                                        <p:strVal val="visible"/>
                                      </p:to>
                                    </p:set>
                                    <p:anim calcmode="lin" valueType="num">
                                      <p:cBhvr additive="base">
                                        <p:cTn id="19" dur="500" fill="hold"/>
                                        <p:tgtEl>
                                          <p:spTgt spid="6150"/>
                                        </p:tgtEl>
                                        <p:attrNameLst>
                                          <p:attrName>ppt_x</p:attrName>
                                        </p:attrNameLst>
                                      </p:cBhvr>
                                      <p:tavLst>
                                        <p:tav tm="0">
                                          <p:val>
                                            <p:strVal val="0-#ppt_w/2"/>
                                          </p:val>
                                        </p:tav>
                                        <p:tav tm="100000">
                                          <p:val>
                                            <p:strVal val="#ppt_x"/>
                                          </p:val>
                                        </p:tav>
                                      </p:tavLst>
                                    </p:anim>
                                    <p:anim calcmode="lin" valueType="num">
                                      <p:cBhvr additive="base">
                                        <p:cTn id="20" dur="500" fill="hold"/>
                                        <p:tgtEl>
                                          <p:spTgt spid="615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49"/>
                                        </p:tgtEl>
                                        <p:attrNameLst>
                                          <p:attrName>style.visibility</p:attrName>
                                        </p:attrNameLst>
                                      </p:cBhvr>
                                      <p:to>
                                        <p:strVal val="visible"/>
                                      </p:to>
                                    </p:set>
                                    <p:anim calcmode="lin" valueType="num">
                                      <p:cBhvr additive="base">
                                        <p:cTn id="25" dur="500" fill="hold"/>
                                        <p:tgtEl>
                                          <p:spTgt spid="6149"/>
                                        </p:tgtEl>
                                        <p:attrNameLst>
                                          <p:attrName>ppt_x</p:attrName>
                                        </p:attrNameLst>
                                      </p:cBhvr>
                                      <p:tavLst>
                                        <p:tav tm="0">
                                          <p:val>
                                            <p:strVal val="0-#ppt_w/2"/>
                                          </p:val>
                                        </p:tav>
                                        <p:tav tm="100000">
                                          <p:val>
                                            <p:strVal val="#ppt_x"/>
                                          </p:val>
                                        </p:tav>
                                      </p:tavLst>
                                    </p:anim>
                                    <p:anim calcmode="lin" valueType="num">
                                      <p:cBhvr additive="base">
                                        <p:cTn id="26" dur="500" fill="hold"/>
                                        <p:tgtEl>
                                          <p:spTgt spid="6149"/>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154"/>
                                        </p:tgtEl>
                                        <p:attrNameLst>
                                          <p:attrName>style.visibility</p:attrName>
                                        </p:attrNameLst>
                                      </p:cBhvr>
                                      <p:to>
                                        <p:strVal val="visible"/>
                                      </p:to>
                                    </p:set>
                                    <p:anim calcmode="lin" valueType="num">
                                      <p:cBhvr additive="base">
                                        <p:cTn id="31" dur="500" fill="hold"/>
                                        <p:tgtEl>
                                          <p:spTgt spid="6154"/>
                                        </p:tgtEl>
                                        <p:attrNameLst>
                                          <p:attrName>ppt_x</p:attrName>
                                        </p:attrNameLst>
                                      </p:cBhvr>
                                      <p:tavLst>
                                        <p:tav tm="0">
                                          <p:val>
                                            <p:strVal val="0-#ppt_w/2"/>
                                          </p:val>
                                        </p:tav>
                                        <p:tav tm="100000">
                                          <p:val>
                                            <p:strVal val="#ppt_x"/>
                                          </p:val>
                                        </p:tav>
                                      </p:tavLst>
                                    </p:anim>
                                    <p:anim calcmode="lin" valueType="num">
                                      <p:cBhvr additive="base">
                                        <p:cTn id="32" dur="500" fill="hold"/>
                                        <p:tgtEl>
                                          <p:spTgt spid="6154"/>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151"/>
                                        </p:tgtEl>
                                        <p:attrNameLst>
                                          <p:attrName>style.visibility</p:attrName>
                                        </p:attrNameLst>
                                      </p:cBhvr>
                                      <p:to>
                                        <p:strVal val="visible"/>
                                      </p:to>
                                    </p:set>
                                    <p:anim calcmode="lin" valueType="num">
                                      <p:cBhvr additive="base">
                                        <p:cTn id="37" dur="500" fill="hold"/>
                                        <p:tgtEl>
                                          <p:spTgt spid="6151"/>
                                        </p:tgtEl>
                                        <p:attrNameLst>
                                          <p:attrName>ppt_x</p:attrName>
                                        </p:attrNameLst>
                                      </p:cBhvr>
                                      <p:tavLst>
                                        <p:tav tm="0">
                                          <p:val>
                                            <p:strVal val="0-#ppt_w/2"/>
                                          </p:val>
                                        </p:tav>
                                        <p:tav tm="100000">
                                          <p:val>
                                            <p:strVal val="#ppt_x"/>
                                          </p:val>
                                        </p:tav>
                                      </p:tavLst>
                                    </p:anim>
                                    <p:anim calcmode="lin" valueType="num">
                                      <p:cBhvr additive="base">
                                        <p:cTn id="38" dur="500" fill="hold"/>
                                        <p:tgtEl>
                                          <p:spTgt spid="6151"/>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6153"/>
                                        </p:tgtEl>
                                        <p:attrNameLst>
                                          <p:attrName>style.visibility</p:attrName>
                                        </p:attrNameLst>
                                      </p:cBhvr>
                                      <p:to>
                                        <p:strVal val="visible"/>
                                      </p:to>
                                    </p:set>
                                    <p:anim calcmode="lin" valueType="num">
                                      <p:cBhvr additive="base">
                                        <p:cTn id="43" dur="500" fill="hold"/>
                                        <p:tgtEl>
                                          <p:spTgt spid="6153"/>
                                        </p:tgtEl>
                                        <p:attrNameLst>
                                          <p:attrName>ppt_x</p:attrName>
                                        </p:attrNameLst>
                                      </p:cBhvr>
                                      <p:tavLst>
                                        <p:tav tm="0">
                                          <p:val>
                                            <p:strVal val="0-#ppt_w/2"/>
                                          </p:val>
                                        </p:tav>
                                        <p:tav tm="100000">
                                          <p:val>
                                            <p:strVal val="#ppt_x"/>
                                          </p:val>
                                        </p:tav>
                                      </p:tavLst>
                                    </p:anim>
                                    <p:anim calcmode="lin" valueType="num">
                                      <p:cBhvr additive="base">
                                        <p:cTn id="44" dur="500" fill="hold"/>
                                        <p:tgtEl>
                                          <p:spTgt spid="6153"/>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6152"/>
                                        </p:tgtEl>
                                        <p:attrNameLst>
                                          <p:attrName>style.visibility</p:attrName>
                                        </p:attrNameLst>
                                      </p:cBhvr>
                                      <p:to>
                                        <p:strVal val="visible"/>
                                      </p:to>
                                    </p:set>
                                    <p:anim calcmode="lin" valueType="num">
                                      <p:cBhvr additive="base">
                                        <p:cTn id="49" dur="500" fill="hold"/>
                                        <p:tgtEl>
                                          <p:spTgt spid="6152"/>
                                        </p:tgtEl>
                                        <p:attrNameLst>
                                          <p:attrName>ppt_x</p:attrName>
                                        </p:attrNameLst>
                                      </p:cBhvr>
                                      <p:tavLst>
                                        <p:tav tm="0">
                                          <p:val>
                                            <p:strVal val="0-#ppt_w/2"/>
                                          </p:val>
                                        </p:tav>
                                        <p:tav tm="100000">
                                          <p:val>
                                            <p:strVal val="#ppt_x"/>
                                          </p:val>
                                        </p:tav>
                                      </p:tavLst>
                                    </p:anim>
                                    <p:anim calcmode="lin" valueType="num">
                                      <p:cBhvr additive="base">
                                        <p:cTn id="50" dur="500" fill="hold"/>
                                        <p:tgtEl>
                                          <p:spTgt spid="615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utoUpdateAnimBg="0"/>
      <p:bldP spid="6148" grpId="0" autoUpdateAnimBg="0"/>
      <p:bldP spid="6149" grpId="0" autoUpdateAnimBg="0"/>
      <p:bldP spid="6150" grpId="0" autoUpdateAnimBg="0"/>
      <p:bldP spid="6151" grpId="0" autoUpdateAnimBg="0"/>
      <p:bldP spid="6152" grpId="0" autoUpdateAnimBg="0"/>
      <p:bldP spid="6153" grpId="0" autoUpdateAnimBg="0"/>
      <p:bldP spid="6154"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5"/>
          <p:cNvSpPr>
            <a:spLocks noChangeArrowheads="1"/>
          </p:cNvSpPr>
          <p:nvPr/>
        </p:nvSpPr>
        <p:spPr bwMode="auto">
          <a:xfrm>
            <a:off x="0" y="0"/>
            <a:ext cx="3878263" cy="646113"/>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7.3.8 </a:t>
            </a:r>
            <a:r>
              <a:rPr lang="zh-CN" altLang="en-US">
                <a:latin typeface="黑体" pitchFamily="49" charset="-122"/>
                <a:ea typeface="黑体" pitchFamily="49" charset="-122"/>
              </a:rPr>
              <a:t>条件操作符</a:t>
            </a:r>
          </a:p>
        </p:txBody>
      </p:sp>
      <p:sp>
        <p:nvSpPr>
          <p:cNvPr id="35843" name="Rectangle 18"/>
          <p:cNvSpPr>
            <a:spLocks noChangeArrowheads="1"/>
          </p:cNvSpPr>
          <p:nvPr/>
        </p:nvSpPr>
        <p:spPr bwMode="auto">
          <a:xfrm>
            <a:off x="179388" y="785813"/>
            <a:ext cx="8964612" cy="5878512"/>
          </a:xfrm>
          <a:prstGeom prst="rect">
            <a:avLst/>
          </a:prstGeom>
          <a:noFill/>
          <a:ln w="9525">
            <a:noFill/>
            <a:miter lim="800000"/>
            <a:headEnd/>
            <a:tailEnd/>
          </a:ln>
        </p:spPr>
        <p:txBody>
          <a:bodyPr>
            <a:spAutoFit/>
          </a:bodyPr>
          <a:lstStyle/>
          <a:p>
            <a:pPr>
              <a:buFontTx/>
              <a:buNone/>
            </a:pPr>
            <a:r>
              <a:rPr lang="zh-CN" altLang="en-US" sz="3200" dirty="0">
                <a:latin typeface="黑体" pitchFamily="49" charset="-122"/>
                <a:ea typeface="黑体" pitchFamily="49" charset="-122"/>
              </a:rPr>
              <a:t>在</a:t>
            </a:r>
            <a:r>
              <a:rPr lang="en-US" altLang="zh-CN" sz="3200" dirty="0" err="1">
                <a:latin typeface="黑体" pitchFamily="49" charset="-122"/>
                <a:ea typeface="黑体" pitchFamily="49" charset="-122"/>
              </a:rPr>
              <a:t>Verilog</a:t>
            </a:r>
            <a:r>
              <a:rPr lang="en-US" altLang="zh-CN" sz="3200" dirty="0">
                <a:latin typeface="黑体" pitchFamily="49" charset="-122"/>
                <a:ea typeface="黑体" pitchFamily="49" charset="-122"/>
              </a:rPr>
              <a:t> HDL</a:t>
            </a:r>
            <a:r>
              <a:rPr lang="zh-CN" altLang="en-US" sz="3200" dirty="0">
                <a:latin typeface="黑体" pitchFamily="49" charset="-122"/>
                <a:ea typeface="黑体" pitchFamily="49" charset="-122"/>
              </a:rPr>
              <a:t>中，条件操作符根据条件表达式的值从两个表达式中选择一个表达式，语句的格式如下：</a:t>
            </a:r>
          </a:p>
          <a:p>
            <a:pPr algn="ctr">
              <a:buFontTx/>
              <a:buNone/>
            </a:pPr>
            <a:r>
              <a:rPr lang="zh-CN" altLang="en-US" sz="3200" dirty="0">
                <a:solidFill>
                  <a:srgbClr val="FFFF00"/>
                </a:solidFill>
                <a:latin typeface="黑体" pitchFamily="49" charset="-122"/>
                <a:ea typeface="黑体" pitchFamily="49" charset="-122"/>
              </a:rPr>
              <a:t>条件表达式？表达式</a:t>
            </a:r>
            <a:r>
              <a:rPr lang="en-US" altLang="zh-CN" sz="3200" dirty="0">
                <a:solidFill>
                  <a:srgbClr val="FFFF00"/>
                </a:solidFill>
                <a:latin typeface="黑体" pitchFamily="49" charset="-122"/>
                <a:ea typeface="黑体" pitchFamily="49" charset="-122"/>
              </a:rPr>
              <a:t>1 : </a:t>
            </a:r>
            <a:r>
              <a:rPr lang="zh-CN" altLang="en-US" sz="3200" dirty="0">
                <a:solidFill>
                  <a:srgbClr val="FFFF00"/>
                </a:solidFill>
                <a:latin typeface="黑体" pitchFamily="49" charset="-122"/>
                <a:ea typeface="黑体" pitchFamily="49" charset="-122"/>
              </a:rPr>
              <a:t>表达式</a:t>
            </a:r>
            <a:r>
              <a:rPr lang="en-US" altLang="zh-CN" sz="3200" dirty="0">
                <a:solidFill>
                  <a:srgbClr val="FFFF00"/>
                </a:solidFill>
                <a:latin typeface="黑体" pitchFamily="49" charset="-122"/>
                <a:ea typeface="黑体" pitchFamily="49" charset="-122"/>
              </a:rPr>
              <a:t>2</a:t>
            </a:r>
            <a:r>
              <a:rPr lang="en-US" altLang="zh-CN" sz="3200" dirty="0">
                <a:latin typeface="黑体" pitchFamily="49" charset="-122"/>
                <a:ea typeface="黑体" pitchFamily="49" charset="-122"/>
              </a:rPr>
              <a:t>;</a:t>
            </a:r>
            <a:endParaRPr lang="zh-CN" altLang="en-US" sz="3200" dirty="0">
              <a:latin typeface="黑体" pitchFamily="49" charset="-122"/>
              <a:ea typeface="黑体" pitchFamily="49" charset="-122"/>
            </a:endParaRPr>
          </a:p>
          <a:p>
            <a:pPr>
              <a:buFont typeface="Wingdings" pitchFamily="2" charset="2"/>
              <a:buChar char="Ø"/>
            </a:pPr>
            <a:r>
              <a:rPr lang="zh-CN" altLang="en-US" sz="3200" dirty="0">
                <a:latin typeface="黑体" pitchFamily="49" charset="-122"/>
                <a:ea typeface="黑体" pitchFamily="49" charset="-122"/>
              </a:rPr>
              <a:t>若条件表达式的值为真，则选择表达式</a:t>
            </a:r>
            <a:r>
              <a:rPr lang="en-US" altLang="zh-CN" sz="3200" dirty="0">
                <a:latin typeface="黑体" pitchFamily="49" charset="-122"/>
                <a:ea typeface="黑体" pitchFamily="49" charset="-122"/>
              </a:rPr>
              <a:t>1</a:t>
            </a:r>
            <a:r>
              <a:rPr lang="zh-CN" altLang="en-US" sz="3200" dirty="0">
                <a:latin typeface="黑体" pitchFamily="49" charset="-122"/>
                <a:ea typeface="黑体" pitchFamily="49" charset="-122"/>
              </a:rPr>
              <a:t>；若条件表达式的值为假，则选择表达式</a:t>
            </a:r>
            <a:r>
              <a:rPr lang="en-US" altLang="zh-CN" sz="3200" dirty="0">
                <a:latin typeface="黑体" pitchFamily="49" charset="-122"/>
                <a:ea typeface="黑体" pitchFamily="49" charset="-122"/>
              </a:rPr>
              <a:t>2</a:t>
            </a:r>
            <a:r>
              <a:rPr lang="zh-CN" altLang="en-US" sz="3200" dirty="0">
                <a:latin typeface="黑体" pitchFamily="49" charset="-122"/>
                <a:ea typeface="黑体" pitchFamily="49" charset="-122"/>
              </a:rPr>
              <a:t>；</a:t>
            </a:r>
          </a:p>
          <a:p>
            <a:pPr>
              <a:buFont typeface="Wingdings" pitchFamily="2" charset="2"/>
              <a:buChar char="Ø"/>
            </a:pPr>
            <a:r>
              <a:rPr lang="zh-CN" altLang="en-US" sz="3200" dirty="0">
                <a:latin typeface="黑体" pitchFamily="49" charset="-122"/>
                <a:ea typeface="黑体" pitchFamily="49" charset="-122"/>
              </a:rPr>
              <a:t>若条件表达式的值为</a:t>
            </a:r>
            <a:r>
              <a:rPr lang="en-US" altLang="zh-CN" sz="3200" dirty="0">
                <a:latin typeface="黑体" pitchFamily="49" charset="-122"/>
                <a:ea typeface="黑体" pitchFamily="49" charset="-122"/>
              </a:rPr>
              <a:t>x</a:t>
            </a:r>
            <a:r>
              <a:rPr lang="zh-CN" altLang="en-US" sz="3200" dirty="0">
                <a:latin typeface="黑体" pitchFamily="49" charset="-122"/>
                <a:ea typeface="黑体" pitchFamily="49" charset="-122"/>
              </a:rPr>
              <a:t>或</a:t>
            </a:r>
            <a:r>
              <a:rPr lang="en-US" altLang="zh-CN" sz="3200" dirty="0">
                <a:latin typeface="黑体" pitchFamily="49" charset="-122"/>
                <a:ea typeface="黑体" pitchFamily="49" charset="-122"/>
              </a:rPr>
              <a:t>z</a:t>
            </a:r>
            <a:r>
              <a:rPr lang="zh-CN" altLang="en-US" sz="3200" dirty="0">
                <a:latin typeface="黑体" pitchFamily="49" charset="-122"/>
                <a:ea typeface="黑体" pitchFamily="49" charset="-122"/>
              </a:rPr>
              <a:t>，则先计算表达式</a:t>
            </a:r>
            <a:r>
              <a:rPr lang="en-US" altLang="zh-CN" sz="3200" dirty="0">
                <a:latin typeface="黑体" pitchFamily="49" charset="-122"/>
                <a:ea typeface="黑体" pitchFamily="49" charset="-122"/>
              </a:rPr>
              <a:t>1</a:t>
            </a:r>
            <a:r>
              <a:rPr lang="zh-CN" altLang="en-US" sz="3200" dirty="0">
                <a:latin typeface="黑体" pitchFamily="49" charset="-122"/>
                <a:ea typeface="黑体" pitchFamily="49" charset="-122"/>
              </a:rPr>
              <a:t>和表达式</a:t>
            </a:r>
            <a:r>
              <a:rPr lang="en-US" altLang="zh-CN" sz="3200" dirty="0">
                <a:latin typeface="黑体" pitchFamily="49" charset="-122"/>
                <a:ea typeface="黑体" pitchFamily="49" charset="-122"/>
              </a:rPr>
              <a:t>2</a:t>
            </a:r>
            <a:r>
              <a:rPr lang="zh-CN" altLang="en-US" sz="3200" dirty="0">
                <a:latin typeface="黑体" pitchFamily="49" charset="-122"/>
                <a:ea typeface="黑体" pitchFamily="49" charset="-122"/>
              </a:rPr>
              <a:t>的值，然后逐位比较计算结果，如果相等，则该结果为最后结果，否则结果为</a:t>
            </a:r>
            <a:r>
              <a:rPr lang="en-US" altLang="zh-CN" sz="3200" dirty="0">
                <a:latin typeface="黑体" pitchFamily="49" charset="-122"/>
                <a:ea typeface="黑体" pitchFamily="49" charset="-122"/>
              </a:rPr>
              <a:t>x</a:t>
            </a:r>
            <a:r>
              <a:rPr lang="zh-CN" altLang="en-US" sz="3200" dirty="0"/>
              <a:t>。</a:t>
            </a:r>
          </a:p>
          <a:p>
            <a:pPr>
              <a:buFontTx/>
              <a:buNone/>
            </a:pPr>
            <a:r>
              <a:rPr lang="zh-CN" altLang="en-US" sz="3200" dirty="0">
                <a:latin typeface="黑体" pitchFamily="49" charset="-122"/>
                <a:ea typeface="黑体" pitchFamily="49" charset="-122"/>
              </a:rPr>
              <a:t>例如：</a:t>
            </a:r>
            <a:r>
              <a:rPr lang="en-US" altLang="zh-CN" sz="2800" dirty="0"/>
              <a:t>wire  [2:0] student = marks &gt; 18? </a:t>
            </a:r>
            <a:r>
              <a:rPr lang="en-US" altLang="zh-CN" sz="2800" dirty="0" err="1"/>
              <a:t>grade_a</a:t>
            </a:r>
            <a:r>
              <a:rPr lang="en-US" altLang="zh-CN" sz="2800" dirty="0"/>
              <a:t> : </a:t>
            </a:r>
            <a:r>
              <a:rPr lang="en-US" altLang="zh-CN" sz="2800" dirty="0" err="1"/>
              <a:t>grade_b</a:t>
            </a:r>
            <a:r>
              <a:rPr lang="en-US" altLang="zh-CN" sz="2800" dirty="0"/>
              <a:t>;</a:t>
            </a:r>
            <a:r>
              <a:rPr lang="zh-CN" altLang="en-US" sz="2800" dirty="0"/>
              <a:t>执行该条件操作符时，先计算条件表达式</a:t>
            </a:r>
            <a:r>
              <a:rPr lang="en-US" altLang="zh-CN" sz="2800" dirty="0"/>
              <a:t>marks &gt; 18</a:t>
            </a:r>
            <a:r>
              <a:rPr lang="zh-CN" altLang="en-US" sz="2800" dirty="0"/>
              <a:t>，若为真，则</a:t>
            </a:r>
            <a:r>
              <a:rPr lang="en-US" altLang="zh-CN" sz="2800" dirty="0"/>
              <a:t>student = </a:t>
            </a:r>
            <a:r>
              <a:rPr lang="en-US" altLang="zh-CN" sz="2800" dirty="0" err="1"/>
              <a:t>grade_a</a:t>
            </a:r>
            <a:r>
              <a:rPr lang="zh-CN" altLang="en-US" sz="2800" dirty="0"/>
              <a:t>，若为假，则</a:t>
            </a:r>
            <a:r>
              <a:rPr lang="en-US" altLang="zh-CN" sz="2800" dirty="0"/>
              <a:t>student = </a:t>
            </a:r>
            <a:r>
              <a:rPr lang="en-US" altLang="zh-CN" sz="2800" dirty="0" err="1"/>
              <a:t>grade_b</a:t>
            </a:r>
            <a:endParaRPr lang="en-US" altLang="zh-CN" sz="2800" dirty="0">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pPr>
              <a:defRPr/>
            </a:pPr>
            <a:fld id="{C097489F-4C31-4370-B64B-6FDA95532023}" type="slidenum">
              <a:rPr lang="zh-CN" altLang="en-US" smtClean="0"/>
              <a:pPr>
                <a:defRPr/>
              </a:pPr>
              <a:t>30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5843">
                                            <p:txEl>
                                              <p:pRg st="1" end="1"/>
                                            </p:txEl>
                                          </p:spTgt>
                                        </p:tgtEl>
                                        <p:attrNameLst>
                                          <p:attrName>style.visibility</p:attrName>
                                        </p:attrNameLst>
                                      </p:cBhvr>
                                      <p:to>
                                        <p:strVal val="visible"/>
                                      </p:to>
                                    </p:set>
                                    <p:anim calcmode="lin" valueType="num">
                                      <p:cBhvr additive="base">
                                        <p:cTn id="13" dur="500" fill="hold"/>
                                        <p:tgtEl>
                                          <p:spTgt spid="358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8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5843">
                                            <p:txEl>
                                              <p:pRg st="2" end="2"/>
                                            </p:txEl>
                                          </p:spTgt>
                                        </p:tgtEl>
                                        <p:attrNameLst>
                                          <p:attrName>style.visibility</p:attrName>
                                        </p:attrNameLst>
                                      </p:cBhvr>
                                      <p:to>
                                        <p:strVal val="visible"/>
                                      </p:to>
                                    </p:set>
                                    <p:anim calcmode="lin" valueType="num">
                                      <p:cBhvr additive="base">
                                        <p:cTn id="19" dur="500" fill="hold"/>
                                        <p:tgtEl>
                                          <p:spTgt spid="358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58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5843">
                                            <p:txEl>
                                              <p:pRg st="3" end="3"/>
                                            </p:txEl>
                                          </p:spTgt>
                                        </p:tgtEl>
                                        <p:attrNameLst>
                                          <p:attrName>style.visibility</p:attrName>
                                        </p:attrNameLst>
                                      </p:cBhvr>
                                      <p:to>
                                        <p:strVal val="visible"/>
                                      </p:to>
                                    </p:set>
                                    <p:anim calcmode="lin" valueType="num">
                                      <p:cBhvr additive="base">
                                        <p:cTn id="25" dur="500" fill="hold"/>
                                        <p:tgtEl>
                                          <p:spTgt spid="358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58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35843">
                                            <p:txEl>
                                              <p:pRg st="4" end="4"/>
                                            </p:txEl>
                                          </p:spTgt>
                                        </p:tgtEl>
                                        <p:attrNameLst>
                                          <p:attrName>style.visibility</p:attrName>
                                        </p:attrNameLst>
                                      </p:cBhvr>
                                      <p:to>
                                        <p:strVal val="visible"/>
                                      </p:to>
                                    </p:set>
                                    <p:anim calcmode="lin" valueType="num">
                                      <p:cBhvr additive="base">
                                        <p:cTn id="31" dur="500" fill="hold"/>
                                        <p:tgtEl>
                                          <p:spTgt spid="358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584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5"/>
          <p:cNvSpPr>
            <a:spLocks noChangeArrowheads="1"/>
          </p:cNvSpPr>
          <p:nvPr/>
        </p:nvSpPr>
        <p:spPr bwMode="auto">
          <a:xfrm>
            <a:off x="0" y="0"/>
            <a:ext cx="5262563" cy="646113"/>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7.3.9 </a:t>
            </a:r>
            <a:r>
              <a:rPr lang="zh-CN" altLang="en-US">
                <a:latin typeface="黑体" pitchFamily="49" charset="-122"/>
                <a:ea typeface="黑体" pitchFamily="49" charset="-122"/>
              </a:rPr>
              <a:t>拼接和复制操作符</a:t>
            </a:r>
          </a:p>
        </p:txBody>
      </p:sp>
      <p:sp>
        <p:nvSpPr>
          <p:cNvPr id="36867" name="Rectangle 18"/>
          <p:cNvSpPr>
            <a:spLocks noChangeArrowheads="1"/>
          </p:cNvSpPr>
          <p:nvPr/>
        </p:nvSpPr>
        <p:spPr bwMode="auto">
          <a:xfrm>
            <a:off x="179388" y="785813"/>
            <a:ext cx="8964612" cy="5078412"/>
          </a:xfrm>
          <a:prstGeom prst="rect">
            <a:avLst/>
          </a:prstGeom>
          <a:noFill/>
          <a:ln w="9525">
            <a:noFill/>
            <a:miter lim="800000"/>
            <a:headEnd/>
            <a:tailEnd/>
          </a:ln>
        </p:spPr>
        <p:txBody>
          <a:bodyPr>
            <a:spAutoFit/>
          </a:bodyPr>
          <a:lstStyle/>
          <a:p>
            <a:pPr>
              <a:buFontTx/>
              <a:buNone/>
            </a:pPr>
            <a:r>
              <a:rPr lang="zh-CN" altLang="en-US" sz="3200" dirty="0">
                <a:latin typeface="黑体" pitchFamily="49" charset="-122"/>
                <a:ea typeface="黑体" pitchFamily="49" charset="-122"/>
              </a:rPr>
              <a:t>在</a:t>
            </a:r>
            <a:r>
              <a:rPr lang="en-US" altLang="zh-CN" sz="3200" dirty="0" err="1">
                <a:latin typeface="黑体" pitchFamily="49" charset="-122"/>
                <a:ea typeface="黑体" pitchFamily="49" charset="-122"/>
              </a:rPr>
              <a:t>Verilog</a:t>
            </a:r>
            <a:r>
              <a:rPr lang="en-US" altLang="zh-CN" sz="3200" dirty="0">
                <a:latin typeface="黑体" pitchFamily="49" charset="-122"/>
                <a:ea typeface="黑体" pitchFamily="49" charset="-122"/>
              </a:rPr>
              <a:t> HDL</a:t>
            </a:r>
            <a:r>
              <a:rPr lang="zh-CN" altLang="en-US" sz="3200" dirty="0">
                <a:latin typeface="黑体" pitchFamily="49" charset="-122"/>
                <a:ea typeface="黑体" pitchFamily="49" charset="-122"/>
              </a:rPr>
              <a:t>中，</a:t>
            </a:r>
            <a:r>
              <a:rPr lang="zh-CN" altLang="en-US" sz="3200" dirty="0">
                <a:solidFill>
                  <a:srgbClr val="FFFF00"/>
                </a:solidFill>
                <a:latin typeface="黑体" pitchFamily="49" charset="-122"/>
                <a:ea typeface="黑体" pitchFamily="49" charset="-122"/>
              </a:rPr>
              <a:t>拼接操作符</a:t>
            </a:r>
            <a:r>
              <a:rPr lang="zh-CN" altLang="en-US" sz="3200" dirty="0">
                <a:latin typeface="黑体" pitchFamily="49" charset="-122"/>
                <a:ea typeface="黑体" pitchFamily="49" charset="-122"/>
              </a:rPr>
              <a:t>用花括号</a:t>
            </a:r>
            <a:r>
              <a:rPr lang="en-US" altLang="zh-CN" sz="3200" dirty="0">
                <a:solidFill>
                  <a:srgbClr val="FFFF00"/>
                </a:solidFill>
                <a:latin typeface="黑体" pitchFamily="49" charset="-122"/>
                <a:ea typeface="黑体" pitchFamily="49" charset="-122"/>
              </a:rPr>
              <a:t>{}</a:t>
            </a:r>
            <a:r>
              <a:rPr lang="zh-CN" altLang="en-US" sz="3200" dirty="0">
                <a:latin typeface="黑体" pitchFamily="49" charset="-122"/>
                <a:ea typeface="黑体" pitchFamily="49" charset="-122"/>
              </a:rPr>
              <a:t>表示，通过拼接操作符可以将多个操作数拼接在一起，组成一个操作数，拼接操作符的每个操作数必须有确定的位宽条件。</a:t>
            </a:r>
          </a:p>
          <a:p>
            <a:pPr>
              <a:buFontTx/>
              <a:buNone/>
            </a:pPr>
            <a:r>
              <a:rPr lang="zh-CN" altLang="en-US" dirty="0">
                <a:latin typeface="黑体" pitchFamily="49" charset="-122"/>
                <a:ea typeface="黑体" pitchFamily="49" charset="-122"/>
              </a:rPr>
              <a:t>拼接操作符的用法</a:t>
            </a:r>
          </a:p>
          <a:p>
            <a:pPr>
              <a:buFont typeface="Wingdings" pitchFamily="2" charset="2"/>
              <a:buChar char="Ø"/>
            </a:pPr>
            <a:r>
              <a:rPr lang="zh-CN" altLang="en-US" sz="3200" dirty="0">
                <a:latin typeface="黑体" pitchFamily="49" charset="-122"/>
                <a:ea typeface="黑体" pitchFamily="49" charset="-122"/>
              </a:rPr>
              <a:t>将各个操作数用</a:t>
            </a:r>
            <a:r>
              <a:rPr lang="zh-CN" altLang="en-US" sz="3200" dirty="0">
                <a:solidFill>
                  <a:srgbClr val="FFFF00"/>
                </a:solidFill>
                <a:latin typeface="黑体" pitchFamily="49" charset="-122"/>
                <a:ea typeface="黑体" pitchFamily="49" charset="-122"/>
              </a:rPr>
              <a:t>花括号</a:t>
            </a:r>
            <a:r>
              <a:rPr lang="zh-CN" altLang="en-US" sz="3200" dirty="0">
                <a:latin typeface="黑体" pitchFamily="49" charset="-122"/>
                <a:ea typeface="黑体" pitchFamily="49" charset="-122"/>
              </a:rPr>
              <a:t>扩起来，每个操作数之间用</a:t>
            </a:r>
            <a:r>
              <a:rPr lang="zh-CN" altLang="en-US" sz="3200" dirty="0">
                <a:solidFill>
                  <a:srgbClr val="FFFF00"/>
                </a:solidFill>
                <a:latin typeface="黑体" pitchFamily="49" charset="-122"/>
                <a:ea typeface="黑体" pitchFamily="49" charset="-122"/>
              </a:rPr>
              <a:t>逗号隔开</a:t>
            </a:r>
            <a:r>
              <a:rPr lang="zh-CN" altLang="en-US" sz="3200" dirty="0">
                <a:latin typeface="黑体" pitchFamily="49" charset="-122"/>
                <a:ea typeface="黑体" pitchFamily="49" charset="-122"/>
              </a:rPr>
              <a:t>，操作数类型可以是</a:t>
            </a:r>
            <a:r>
              <a:rPr lang="zh-CN" altLang="en-US" sz="3200" dirty="0">
                <a:solidFill>
                  <a:srgbClr val="FFFF00"/>
                </a:solidFill>
                <a:latin typeface="黑体" pitchFamily="49" charset="-122"/>
                <a:ea typeface="黑体" pitchFamily="49" charset="-122"/>
              </a:rPr>
              <a:t>线网</a:t>
            </a:r>
            <a:r>
              <a:rPr lang="zh-CN" altLang="en-US" sz="3200" dirty="0">
                <a:latin typeface="黑体" pitchFamily="49" charset="-122"/>
                <a:ea typeface="黑体" pitchFamily="49" charset="-122"/>
              </a:rPr>
              <a:t>类型或者</a:t>
            </a:r>
            <a:r>
              <a:rPr lang="zh-CN" altLang="en-US" sz="3200" dirty="0">
                <a:solidFill>
                  <a:srgbClr val="FFFF00"/>
                </a:solidFill>
                <a:latin typeface="黑体" pitchFamily="49" charset="-122"/>
                <a:ea typeface="黑体" pitchFamily="49" charset="-122"/>
              </a:rPr>
              <a:t>寄存器</a:t>
            </a:r>
            <a:r>
              <a:rPr lang="zh-CN" altLang="en-US" sz="3200" dirty="0">
                <a:latin typeface="黑体" pitchFamily="49" charset="-122"/>
                <a:ea typeface="黑体" pitchFamily="49" charset="-122"/>
              </a:rPr>
              <a:t>类型；</a:t>
            </a:r>
          </a:p>
          <a:p>
            <a:pPr>
              <a:buFont typeface="Wingdings" pitchFamily="2" charset="2"/>
              <a:buChar char="Ø"/>
            </a:pPr>
            <a:r>
              <a:rPr lang="zh-CN" altLang="en-US" sz="3200" dirty="0">
                <a:latin typeface="黑体" pitchFamily="49" charset="-122"/>
                <a:ea typeface="黑体" pitchFamily="49" charset="-122"/>
              </a:rPr>
              <a:t>如果需要多次重复拼接同一个操作数，可以使用常数表示需要重复</a:t>
            </a:r>
            <a:r>
              <a:rPr lang="zh-CN" altLang="en-US" sz="3200" dirty="0">
                <a:solidFill>
                  <a:srgbClr val="FFFF00"/>
                </a:solidFill>
                <a:latin typeface="黑体" pitchFamily="49" charset="-122"/>
                <a:ea typeface="黑体" pitchFamily="49" charset="-122"/>
              </a:rPr>
              <a:t>拼接的次数</a:t>
            </a:r>
            <a:r>
              <a:rPr lang="zh-CN" altLang="en-US" sz="3200" dirty="0">
                <a:latin typeface="黑体" pitchFamily="49" charset="-122"/>
                <a:ea typeface="黑体" pitchFamily="49" charset="-122"/>
              </a:rPr>
              <a:t>。</a:t>
            </a:r>
          </a:p>
        </p:txBody>
      </p:sp>
      <p:sp>
        <p:nvSpPr>
          <p:cNvPr id="4" name="灯片编号占位符 3"/>
          <p:cNvSpPr>
            <a:spLocks noGrp="1"/>
          </p:cNvSpPr>
          <p:nvPr>
            <p:ph type="sldNum" sz="quarter" idx="12"/>
          </p:nvPr>
        </p:nvSpPr>
        <p:spPr/>
        <p:txBody>
          <a:bodyPr/>
          <a:lstStyle/>
          <a:p>
            <a:pPr>
              <a:defRPr/>
            </a:pPr>
            <a:fld id="{C097489F-4C31-4370-B64B-6FDA95532023}" type="slidenum">
              <a:rPr lang="zh-CN" altLang="en-US" smtClean="0"/>
              <a:pPr>
                <a:defRPr/>
              </a:pPr>
              <a:t>31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6867">
                                            <p:txEl>
                                              <p:pRg st="1" end="1"/>
                                            </p:txEl>
                                          </p:spTgt>
                                        </p:tgtEl>
                                        <p:attrNameLst>
                                          <p:attrName>style.visibility</p:attrName>
                                        </p:attrNameLst>
                                      </p:cBhvr>
                                      <p:to>
                                        <p:strVal val="visible"/>
                                      </p:to>
                                    </p:set>
                                    <p:anim calcmode="lin" valueType="num">
                                      <p:cBhvr additive="base">
                                        <p:cTn id="13" dur="500" fill="hold"/>
                                        <p:tgtEl>
                                          <p:spTgt spid="368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68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6867">
                                            <p:txEl>
                                              <p:pRg st="2" end="2"/>
                                            </p:txEl>
                                          </p:spTgt>
                                        </p:tgtEl>
                                        <p:attrNameLst>
                                          <p:attrName>style.visibility</p:attrName>
                                        </p:attrNameLst>
                                      </p:cBhvr>
                                      <p:to>
                                        <p:strVal val="visible"/>
                                      </p:to>
                                    </p:set>
                                    <p:anim calcmode="lin" valueType="num">
                                      <p:cBhvr additive="base">
                                        <p:cTn id="19" dur="500" fill="hold"/>
                                        <p:tgtEl>
                                          <p:spTgt spid="368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68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6867">
                                            <p:txEl>
                                              <p:pRg st="3" end="3"/>
                                            </p:txEl>
                                          </p:spTgt>
                                        </p:tgtEl>
                                        <p:attrNameLst>
                                          <p:attrName>style.visibility</p:attrName>
                                        </p:attrNameLst>
                                      </p:cBhvr>
                                      <p:to>
                                        <p:strVal val="visible"/>
                                      </p:to>
                                    </p:set>
                                    <p:anim calcmode="lin" valueType="num">
                                      <p:cBhvr additive="base">
                                        <p:cTn id="25" dur="500" fill="hold"/>
                                        <p:tgtEl>
                                          <p:spTgt spid="368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686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5"/>
          <p:cNvSpPr>
            <a:spLocks noChangeArrowheads="1"/>
          </p:cNvSpPr>
          <p:nvPr/>
        </p:nvSpPr>
        <p:spPr bwMode="auto">
          <a:xfrm>
            <a:off x="0" y="0"/>
            <a:ext cx="7377113" cy="646113"/>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7.4 </a:t>
            </a:r>
            <a:r>
              <a:rPr lang="zh-CN" altLang="en-US">
                <a:latin typeface="黑体" pitchFamily="49" charset="-122"/>
                <a:ea typeface="黑体" pitchFamily="49" charset="-122"/>
              </a:rPr>
              <a:t>基本逻辑门电路的</a:t>
            </a:r>
            <a:r>
              <a:rPr lang="en-US" altLang="zh-CN">
                <a:latin typeface="黑体" pitchFamily="49" charset="-122"/>
                <a:ea typeface="黑体" pitchFamily="49" charset="-122"/>
              </a:rPr>
              <a:t>Verilog HDL</a:t>
            </a:r>
            <a:endParaRPr lang="zh-CN" altLang="en-US">
              <a:latin typeface="黑体" pitchFamily="49" charset="-122"/>
              <a:ea typeface="黑体" pitchFamily="49" charset="-122"/>
            </a:endParaRPr>
          </a:p>
        </p:txBody>
      </p:sp>
      <p:sp>
        <p:nvSpPr>
          <p:cNvPr id="37891" name="Rectangle 3"/>
          <p:cNvSpPr>
            <a:spLocks noChangeArrowheads="1"/>
          </p:cNvSpPr>
          <p:nvPr/>
        </p:nvSpPr>
        <p:spPr bwMode="auto">
          <a:xfrm>
            <a:off x="188913" y="858838"/>
            <a:ext cx="8955087" cy="5508625"/>
          </a:xfrm>
          <a:prstGeom prst="rect">
            <a:avLst/>
          </a:prstGeom>
          <a:noFill/>
          <a:ln w="9525">
            <a:noFill/>
            <a:miter lim="800000"/>
            <a:headEnd/>
            <a:tailEnd/>
          </a:ln>
        </p:spPr>
        <p:txBody>
          <a:bodyPr>
            <a:spAutoFit/>
          </a:bodyPr>
          <a:lstStyle/>
          <a:p>
            <a:pPr>
              <a:buFontTx/>
              <a:buNone/>
            </a:pPr>
            <a:r>
              <a:rPr lang="zh-CN" altLang="en-US" sz="3200" dirty="0">
                <a:latin typeface="黑体" pitchFamily="49" charset="-122"/>
                <a:ea typeface="黑体" pitchFamily="49" charset="-122"/>
              </a:rPr>
              <a:t>用</a:t>
            </a:r>
            <a:r>
              <a:rPr lang="en-US" altLang="zh-CN" sz="3200" dirty="0" err="1">
                <a:latin typeface="黑体" pitchFamily="49" charset="-122"/>
                <a:ea typeface="黑体" pitchFamily="49" charset="-122"/>
              </a:rPr>
              <a:t>Verilog</a:t>
            </a:r>
            <a:r>
              <a:rPr lang="en-US" altLang="zh-CN" sz="3200" dirty="0">
                <a:latin typeface="黑体" pitchFamily="49" charset="-122"/>
                <a:ea typeface="黑体" pitchFamily="49" charset="-122"/>
              </a:rPr>
              <a:t> HDL</a:t>
            </a:r>
            <a:r>
              <a:rPr lang="zh-CN" altLang="en-US" sz="3200" dirty="0">
                <a:latin typeface="黑体" pitchFamily="49" charset="-122"/>
                <a:ea typeface="黑体" pitchFamily="49" charset="-122"/>
              </a:rPr>
              <a:t>来描述</a:t>
            </a:r>
            <a:r>
              <a:rPr lang="zh-CN" altLang="en-US" sz="3200" dirty="0">
                <a:solidFill>
                  <a:srgbClr val="FFFF00"/>
                </a:solidFill>
                <a:latin typeface="黑体" pitchFamily="49" charset="-122"/>
                <a:ea typeface="黑体" pitchFamily="49" charset="-122"/>
              </a:rPr>
              <a:t>基本逻辑门电路</a:t>
            </a:r>
            <a:r>
              <a:rPr lang="zh-CN" altLang="en-US" sz="3200" dirty="0">
                <a:latin typeface="黑体" pitchFamily="49" charset="-122"/>
                <a:ea typeface="黑体" pitchFamily="49" charset="-122"/>
              </a:rPr>
              <a:t>至少可以有两种方法</a:t>
            </a:r>
          </a:p>
          <a:p>
            <a:pPr>
              <a:buFont typeface="Wingdings" pitchFamily="2" charset="2"/>
              <a:buChar char="Ø"/>
            </a:pPr>
            <a:r>
              <a:rPr lang="zh-CN" altLang="en-US" sz="3200" dirty="0">
                <a:latin typeface="黑体" pitchFamily="49" charset="-122"/>
                <a:ea typeface="黑体" pitchFamily="49" charset="-122"/>
              </a:rPr>
              <a:t>利用</a:t>
            </a:r>
            <a:r>
              <a:rPr lang="en-US" altLang="zh-CN" sz="3200" dirty="0" err="1">
                <a:latin typeface="黑体" pitchFamily="49" charset="-122"/>
                <a:ea typeface="黑体" pitchFamily="49" charset="-122"/>
              </a:rPr>
              <a:t>Verilog</a:t>
            </a:r>
            <a:r>
              <a:rPr lang="en-US" altLang="zh-CN" sz="3200" dirty="0">
                <a:latin typeface="黑体" pitchFamily="49" charset="-122"/>
                <a:ea typeface="黑体" pitchFamily="49" charset="-122"/>
              </a:rPr>
              <a:t> HDL</a:t>
            </a:r>
            <a:r>
              <a:rPr lang="zh-CN" altLang="en-US" sz="3200" dirty="0">
                <a:latin typeface="黑体" pitchFamily="49" charset="-122"/>
                <a:ea typeface="黑体" pitchFamily="49" charset="-122"/>
              </a:rPr>
              <a:t>中预先定义的</a:t>
            </a:r>
            <a:r>
              <a:rPr lang="zh-CN" altLang="en-US" sz="3200" dirty="0">
                <a:solidFill>
                  <a:srgbClr val="FFFF00"/>
                </a:solidFill>
                <a:latin typeface="黑体" pitchFamily="49" charset="-122"/>
                <a:ea typeface="黑体" pitchFamily="49" charset="-122"/>
              </a:rPr>
              <a:t>内置门实例语句</a:t>
            </a:r>
          </a:p>
          <a:p>
            <a:pPr>
              <a:buFont typeface="Wingdings" pitchFamily="2" charset="2"/>
              <a:buChar char="Ø"/>
            </a:pPr>
            <a:r>
              <a:rPr lang="zh-CN" altLang="en-US" sz="3200" dirty="0">
                <a:latin typeface="黑体" pitchFamily="49" charset="-122"/>
                <a:ea typeface="黑体" pitchFamily="49" charset="-122"/>
              </a:rPr>
              <a:t>利用连续赋值</a:t>
            </a:r>
            <a:r>
              <a:rPr lang="en-US" altLang="zh-CN" sz="3200" dirty="0">
                <a:solidFill>
                  <a:srgbClr val="FFFF00"/>
                </a:solidFill>
                <a:latin typeface="黑体" pitchFamily="49" charset="-122"/>
                <a:ea typeface="黑体" pitchFamily="49" charset="-122"/>
              </a:rPr>
              <a:t>assign</a:t>
            </a:r>
            <a:r>
              <a:rPr lang="zh-CN" altLang="en-US" sz="3200" dirty="0">
                <a:solidFill>
                  <a:srgbClr val="FFFF00"/>
                </a:solidFill>
                <a:latin typeface="黑体" pitchFamily="49" charset="-122"/>
                <a:ea typeface="黑体" pitchFamily="49" charset="-122"/>
              </a:rPr>
              <a:t>语句</a:t>
            </a:r>
            <a:r>
              <a:rPr lang="en-US" altLang="zh-CN" sz="3200" dirty="0" err="1">
                <a:latin typeface="黑体" pitchFamily="49" charset="-122"/>
                <a:ea typeface="黑体" pitchFamily="49" charset="-122"/>
              </a:rPr>
              <a:t>Verilog</a:t>
            </a:r>
            <a:r>
              <a:rPr lang="en-US" altLang="zh-CN" sz="3200" dirty="0">
                <a:latin typeface="黑体" pitchFamily="49" charset="-122"/>
                <a:ea typeface="黑体" pitchFamily="49" charset="-122"/>
              </a:rPr>
              <a:t> HDL</a:t>
            </a:r>
            <a:r>
              <a:rPr lang="zh-CN" altLang="en-US" sz="3200" dirty="0">
                <a:latin typeface="黑体" pitchFamily="49" charset="-122"/>
                <a:ea typeface="黑体" pitchFamily="49" charset="-122"/>
              </a:rPr>
              <a:t>采用内置门实例语句来实现电路的</a:t>
            </a:r>
            <a:r>
              <a:rPr lang="zh-CN" altLang="en-US" sz="3200" dirty="0">
                <a:solidFill>
                  <a:srgbClr val="FFFF00"/>
                </a:solidFill>
                <a:latin typeface="黑体" pitchFamily="49" charset="-122"/>
                <a:ea typeface="黑体" pitchFamily="49" charset="-122"/>
              </a:rPr>
              <a:t>门级描述</a:t>
            </a:r>
            <a:r>
              <a:rPr lang="zh-CN" altLang="en-US" sz="3200" dirty="0">
                <a:latin typeface="黑体" pitchFamily="49" charset="-122"/>
                <a:ea typeface="黑体" pitchFamily="49" charset="-122"/>
              </a:rPr>
              <a:t>。</a:t>
            </a:r>
          </a:p>
          <a:p>
            <a:pPr>
              <a:buFontTx/>
              <a:buNone/>
            </a:pPr>
            <a:r>
              <a:rPr lang="zh-CN" altLang="en-US" sz="3200" dirty="0">
                <a:latin typeface="黑体" pitchFamily="49" charset="-122"/>
                <a:ea typeface="黑体" pitchFamily="49" charset="-122"/>
              </a:rPr>
              <a:t>在</a:t>
            </a:r>
            <a:r>
              <a:rPr lang="en-US" altLang="zh-CN" sz="3200" dirty="0" err="1">
                <a:latin typeface="黑体" pitchFamily="49" charset="-122"/>
                <a:ea typeface="黑体" pitchFamily="49" charset="-122"/>
              </a:rPr>
              <a:t>Verilog</a:t>
            </a:r>
            <a:r>
              <a:rPr lang="en-US" altLang="zh-CN" sz="3200" dirty="0">
                <a:latin typeface="黑体" pitchFamily="49" charset="-122"/>
                <a:ea typeface="黑体" pitchFamily="49" charset="-122"/>
              </a:rPr>
              <a:t> HDL</a:t>
            </a:r>
            <a:r>
              <a:rPr lang="zh-CN" altLang="en-US" sz="3200" dirty="0">
                <a:latin typeface="黑体" pitchFamily="49" charset="-122"/>
                <a:ea typeface="黑体" pitchFamily="49" charset="-122"/>
              </a:rPr>
              <a:t>中有</a:t>
            </a:r>
            <a:r>
              <a:rPr lang="en-US" altLang="zh-CN" sz="3200" dirty="0">
                <a:latin typeface="黑体" pitchFamily="49" charset="-122"/>
                <a:ea typeface="黑体" pitchFamily="49" charset="-122"/>
              </a:rPr>
              <a:t>8</a:t>
            </a:r>
            <a:r>
              <a:rPr lang="zh-CN" altLang="en-US" sz="3200" dirty="0">
                <a:latin typeface="黑体" pitchFamily="49" charset="-122"/>
                <a:ea typeface="黑体" pitchFamily="49" charset="-122"/>
              </a:rPr>
              <a:t>种内置门实例语句：</a:t>
            </a:r>
            <a:r>
              <a:rPr lang="en-US" altLang="zh-CN" sz="3200" dirty="0">
                <a:latin typeface="黑体" pitchFamily="49" charset="-122"/>
                <a:ea typeface="黑体" pitchFamily="49" charset="-122"/>
              </a:rPr>
              <a:t>and</a:t>
            </a:r>
            <a:r>
              <a:rPr lang="zh-CN" altLang="en-US" sz="3200" dirty="0">
                <a:latin typeface="黑体" pitchFamily="49" charset="-122"/>
                <a:ea typeface="黑体" pitchFamily="49" charset="-122"/>
              </a:rPr>
              <a:t>、</a:t>
            </a:r>
            <a:r>
              <a:rPr lang="en-US" altLang="zh-CN" sz="3200" dirty="0" err="1">
                <a:latin typeface="黑体" pitchFamily="49" charset="-122"/>
                <a:ea typeface="黑体" pitchFamily="49" charset="-122"/>
              </a:rPr>
              <a:t>nand</a:t>
            </a:r>
            <a:r>
              <a:rPr lang="zh-CN" altLang="en-US" sz="3200" dirty="0">
                <a:latin typeface="黑体" pitchFamily="49" charset="-122"/>
                <a:ea typeface="黑体" pitchFamily="49" charset="-122"/>
              </a:rPr>
              <a:t>、</a:t>
            </a:r>
            <a:r>
              <a:rPr lang="en-US" altLang="zh-CN" sz="3200" dirty="0">
                <a:latin typeface="黑体" pitchFamily="49" charset="-122"/>
                <a:ea typeface="黑体" pitchFamily="49" charset="-122"/>
              </a:rPr>
              <a:t>or</a:t>
            </a:r>
            <a:r>
              <a:rPr lang="zh-CN" altLang="en-US" sz="3200" dirty="0">
                <a:latin typeface="黑体" pitchFamily="49" charset="-122"/>
                <a:ea typeface="黑体" pitchFamily="49" charset="-122"/>
              </a:rPr>
              <a:t>、</a:t>
            </a:r>
            <a:r>
              <a:rPr lang="en-US" altLang="zh-CN" sz="3200" dirty="0">
                <a:latin typeface="黑体" pitchFamily="49" charset="-122"/>
                <a:ea typeface="黑体" pitchFamily="49" charset="-122"/>
              </a:rPr>
              <a:t>nor</a:t>
            </a:r>
            <a:r>
              <a:rPr lang="zh-CN" altLang="en-US" sz="3200" dirty="0">
                <a:latin typeface="黑体" pitchFamily="49" charset="-122"/>
                <a:ea typeface="黑体" pitchFamily="49" charset="-122"/>
              </a:rPr>
              <a:t>、</a:t>
            </a:r>
            <a:r>
              <a:rPr lang="en-US" altLang="zh-CN" sz="3200" dirty="0" err="1">
                <a:latin typeface="黑体" pitchFamily="49" charset="-122"/>
                <a:ea typeface="黑体" pitchFamily="49" charset="-122"/>
              </a:rPr>
              <a:t>xor</a:t>
            </a:r>
            <a:r>
              <a:rPr lang="zh-CN" altLang="en-US" sz="3200" dirty="0">
                <a:latin typeface="黑体" pitchFamily="49" charset="-122"/>
                <a:ea typeface="黑体" pitchFamily="49" charset="-122"/>
              </a:rPr>
              <a:t>、</a:t>
            </a:r>
            <a:r>
              <a:rPr lang="en-US" altLang="zh-CN" sz="3200" dirty="0" err="1">
                <a:latin typeface="黑体" pitchFamily="49" charset="-122"/>
                <a:ea typeface="黑体" pitchFamily="49" charset="-122"/>
              </a:rPr>
              <a:t>xnor</a:t>
            </a:r>
            <a:r>
              <a:rPr lang="zh-CN" altLang="en-US" sz="3200" dirty="0">
                <a:latin typeface="黑体" pitchFamily="49" charset="-122"/>
                <a:ea typeface="黑体" pitchFamily="49" charset="-122"/>
              </a:rPr>
              <a:t>、</a:t>
            </a:r>
            <a:r>
              <a:rPr lang="en-US" altLang="zh-CN" sz="3200" dirty="0" err="1" smtClean="0">
                <a:latin typeface="黑体" pitchFamily="49" charset="-122"/>
                <a:ea typeface="黑体" pitchFamily="49" charset="-122"/>
              </a:rPr>
              <a:t>buf</a:t>
            </a:r>
            <a:r>
              <a:rPr lang="zh-CN" altLang="en-US" sz="3200" dirty="0" smtClean="0">
                <a:latin typeface="黑体" pitchFamily="49" charset="-122"/>
                <a:ea typeface="黑体" pitchFamily="49" charset="-122"/>
              </a:rPr>
              <a:t>、</a:t>
            </a:r>
            <a:r>
              <a:rPr lang="en-US" altLang="zh-CN" sz="3200" dirty="0" smtClean="0">
                <a:latin typeface="黑体" pitchFamily="49" charset="-122"/>
                <a:ea typeface="黑体" pitchFamily="49" charset="-122"/>
              </a:rPr>
              <a:t>not</a:t>
            </a:r>
            <a:r>
              <a:rPr lang="zh-CN" altLang="en-US" sz="3200" dirty="0" smtClean="0">
                <a:latin typeface="黑体" pitchFamily="49" charset="-122"/>
                <a:ea typeface="黑体" pitchFamily="49" charset="-122"/>
              </a:rPr>
              <a:t>，</a:t>
            </a:r>
            <a:r>
              <a:rPr lang="zh-CN" altLang="en-US" sz="3200" dirty="0">
                <a:latin typeface="黑体" pitchFamily="49" charset="-122"/>
                <a:ea typeface="黑体" pitchFamily="49" charset="-122"/>
              </a:rPr>
              <a:t>其中，</a:t>
            </a:r>
            <a:r>
              <a:rPr lang="en-US" altLang="zh-CN" sz="3200" dirty="0">
                <a:latin typeface="黑体" pitchFamily="49" charset="-122"/>
                <a:ea typeface="黑体" pitchFamily="49" charset="-122"/>
              </a:rPr>
              <a:t>and</a:t>
            </a:r>
            <a:r>
              <a:rPr lang="zh-CN" altLang="en-US" sz="3200" dirty="0">
                <a:latin typeface="黑体" pitchFamily="49" charset="-122"/>
                <a:ea typeface="黑体" pitchFamily="49" charset="-122"/>
              </a:rPr>
              <a:t>是</a:t>
            </a:r>
            <a:r>
              <a:rPr lang="zh-CN" altLang="en-US" sz="3200" dirty="0">
                <a:solidFill>
                  <a:srgbClr val="FFFF00"/>
                </a:solidFill>
                <a:latin typeface="黑体" pitchFamily="49" charset="-122"/>
                <a:ea typeface="黑体" pitchFamily="49" charset="-122"/>
              </a:rPr>
              <a:t>与门</a:t>
            </a:r>
            <a:r>
              <a:rPr lang="zh-CN" altLang="en-US" sz="3200" dirty="0">
                <a:latin typeface="黑体" pitchFamily="49" charset="-122"/>
                <a:ea typeface="黑体" pitchFamily="49" charset="-122"/>
              </a:rPr>
              <a:t>实例语句；</a:t>
            </a:r>
            <a:r>
              <a:rPr lang="en-US" altLang="zh-CN" sz="3200" dirty="0" err="1">
                <a:latin typeface="黑体" pitchFamily="49" charset="-122"/>
                <a:ea typeface="黑体" pitchFamily="49" charset="-122"/>
              </a:rPr>
              <a:t>nand</a:t>
            </a:r>
            <a:r>
              <a:rPr lang="zh-CN" altLang="en-US" sz="3200" dirty="0">
                <a:latin typeface="黑体" pitchFamily="49" charset="-122"/>
                <a:ea typeface="黑体" pitchFamily="49" charset="-122"/>
              </a:rPr>
              <a:t>是</a:t>
            </a:r>
            <a:r>
              <a:rPr lang="zh-CN" altLang="en-US" sz="3200" dirty="0">
                <a:solidFill>
                  <a:srgbClr val="FFFF00"/>
                </a:solidFill>
                <a:latin typeface="黑体" pitchFamily="49" charset="-122"/>
                <a:ea typeface="黑体" pitchFamily="49" charset="-122"/>
              </a:rPr>
              <a:t>与非门</a:t>
            </a:r>
            <a:r>
              <a:rPr lang="zh-CN" altLang="en-US" sz="3200" dirty="0">
                <a:latin typeface="黑体" pitchFamily="49" charset="-122"/>
                <a:ea typeface="黑体" pitchFamily="49" charset="-122"/>
              </a:rPr>
              <a:t>实例语句；</a:t>
            </a:r>
            <a:r>
              <a:rPr lang="en-US" altLang="zh-CN" sz="3200" dirty="0">
                <a:latin typeface="黑体" pitchFamily="49" charset="-122"/>
                <a:ea typeface="黑体" pitchFamily="49" charset="-122"/>
              </a:rPr>
              <a:t>or</a:t>
            </a:r>
            <a:r>
              <a:rPr lang="zh-CN" altLang="en-US" sz="3200" dirty="0">
                <a:latin typeface="黑体" pitchFamily="49" charset="-122"/>
                <a:ea typeface="黑体" pitchFamily="49" charset="-122"/>
              </a:rPr>
              <a:t>是</a:t>
            </a:r>
            <a:r>
              <a:rPr lang="zh-CN" altLang="en-US" sz="3200" dirty="0">
                <a:solidFill>
                  <a:srgbClr val="FFFF00"/>
                </a:solidFill>
                <a:latin typeface="黑体" pitchFamily="49" charset="-122"/>
                <a:ea typeface="黑体" pitchFamily="49" charset="-122"/>
              </a:rPr>
              <a:t>或门</a:t>
            </a:r>
            <a:r>
              <a:rPr lang="zh-CN" altLang="en-US" sz="3200" dirty="0">
                <a:latin typeface="黑体" pitchFamily="49" charset="-122"/>
                <a:ea typeface="黑体" pitchFamily="49" charset="-122"/>
              </a:rPr>
              <a:t>实例语句；</a:t>
            </a:r>
            <a:r>
              <a:rPr lang="en-US" altLang="zh-CN" sz="3200" dirty="0">
                <a:latin typeface="黑体" pitchFamily="49" charset="-122"/>
                <a:ea typeface="黑体" pitchFamily="49" charset="-122"/>
              </a:rPr>
              <a:t>nor</a:t>
            </a:r>
            <a:r>
              <a:rPr lang="zh-CN" altLang="en-US" sz="3200" dirty="0">
                <a:latin typeface="黑体" pitchFamily="49" charset="-122"/>
                <a:ea typeface="黑体" pitchFamily="49" charset="-122"/>
              </a:rPr>
              <a:t>是</a:t>
            </a:r>
            <a:r>
              <a:rPr lang="zh-CN" altLang="en-US" sz="3200" dirty="0">
                <a:solidFill>
                  <a:srgbClr val="FFFF00"/>
                </a:solidFill>
                <a:latin typeface="黑体" pitchFamily="49" charset="-122"/>
                <a:ea typeface="黑体" pitchFamily="49" charset="-122"/>
              </a:rPr>
              <a:t>或非门</a:t>
            </a:r>
            <a:r>
              <a:rPr lang="zh-CN" altLang="en-US" sz="3200" dirty="0">
                <a:latin typeface="黑体" pitchFamily="49" charset="-122"/>
                <a:ea typeface="黑体" pitchFamily="49" charset="-122"/>
              </a:rPr>
              <a:t>实例语句；</a:t>
            </a:r>
            <a:r>
              <a:rPr lang="en-US" altLang="zh-CN" sz="3200" dirty="0" err="1">
                <a:latin typeface="黑体" pitchFamily="49" charset="-122"/>
                <a:ea typeface="黑体" pitchFamily="49" charset="-122"/>
              </a:rPr>
              <a:t>xor</a:t>
            </a:r>
            <a:r>
              <a:rPr lang="zh-CN" altLang="en-US" sz="3200" dirty="0">
                <a:latin typeface="黑体" pitchFamily="49" charset="-122"/>
                <a:ea typeface="黑体" pitchFamily="49" charset="-122"/>
              </a:rPr>
              <a:t>是</a:t>
            </a:r>
            <a:r>
              <a:rPr lang="zh-CN" altLang="en-US" sz="3200" dirty="0">
                <a:solidFill>
                  <a:srgbClr val="FFFF00"/>
                </a:solidFill>
                <a:latin typeface="黑体" pitchFamily="49" charset="-122"/>
                <a:ea typeface="黑体" pitchFamily="49" charset="-122"/>
              </a:rPr>
              <a:t>异或门</a:t>
            </a:r>
            <a:r>
              <a:rPr lang="zh-CN" altLang="en-US" sz="3200" dirty="0">
                <a:latin typeface="黑体" pitchFamily="49" charset="-122"/>
                <a:ea typeface="黑体" pitchFamily="49" charset="-122"/>
              </a:rPr>
              <a:t>实例语句；</a:t>
            </a:r>
            <a:r>
              <a:rPr lang="en-US" altLang="zh-CN" sz="3200" dirty="0" err="1">
                <a:latin typeface="黑体" pitchFamily="49" charset="-122"/>
                <a:ea typeface="黑体" pitchFamily="49" charset="-122"/>
              </a:rPr>
              <a:t>xnor</a:t>
            </a:r>
            <a:r>
              <a:rPr lang="zh-CN" altLang="en-US" sz="3200" dirty="0">
                <a:latin typeface="黑体" pitchFamily="49" charset="-122"/>
                <a:ea typeface="黑体" pitchFamily="49" charset="-122"/>
              </a:rPr>
              <a:t>是</a:t>
            </a:r>
            <a:r>
              <a:rPr lang="zh-CN" altLang="en-US" sz="3200" dirty="0">
                <a:solidFill>
                  <a:srgbClr val="FFFF00"/>
                </a:solidFill>
                <a:latin typeface="黑体" pitchFamily="49" charset="-122"/>
                <a:ea typeface="黑体" pitchFamily="49" charset="-122"/>
              </a:rPr>
              <a:t>同或门</a:t>
            </a:r>
            <a:r>
              <a:rPr lang="zh-CN" altLang="en-US" sz="3200" dirty="0">
                <a:latin typeface="黑体" pitchFamily="49" charset="-122"/>
                <a:ea typeface="黑体" pitchFamily="49" charset="-122"/>
              </a:rPr>
              <a:t>实例语句；</a:t>
            </a:r>
            <a:r>
              <a:rPr lang="en-US" altLang="zh-CN" sz="3200" dirty="0" err="1">
                <a:latin typeface="黑体" pitchFamily="49" charset="-122"/>
                <a:ea typeface="黑体" pitchFamily="49" charset="-122"/>
              </a:rPr>
              <a:t>buf</a:t>
            </a:r>
            <a:r>
              <a:rPr lang="zh-CN" altLang="en-US" sz="3200" dirty="0">
                <a:latin typeface="黑体" pitchFamily="49" charset="-122"/>
                <a:ea typeface="黑体" pitchFamily="49" charset="-122"/>
              </a:rPr>
              <a:t>是</a:t>
            </a:r>
            <a:r>
              <a:rPr lang="zh-CN" altLang="en-US" sz="3200" dirty="0">
                <a:solidFill>
                  <a:srgbClr val="FFFF00"/>
                </a:solidFill>
                <a:latin typeface="黑体" pitchFamily="49" charset="-122"/>
                <a:ea typeface="黑体" pitchFamily="49" charset="-122"/>
              </a:rPr>
              <a:t>缓冲器</a:t>
            </a:r>
            <a:r>
              <a:rPr lang="zh-CN" altLang="en-US" sz="3200" dirty="0">
                <a:latin typeface="黑体" pitchFamily="49" charset="-122"/>
                <a:ea typeface="黑体" pitchFamily="49" charset="-122"/>
              </a:rPr>
              <a:t>实例</a:t>
            </a:r>
            <a:r>
              <a:rPr lang="zh-CN" altLang="en-US" sz="3200" dirty="0" smtClean="0">
                <a:latin typeface="黑体" pitchFamily="49" charset="-122"/>
                <a:ea typeface="黑体" pitchFamily="49" charset="-122"/>
              </a:rPr>
              <a:t>语句，</a:t>
            </a:r>
            <a:r>
              <a:rPr lang="en-US" altLang="zh-CN" sz="3200" dirty="0" smtClean="0">
                <a:latin typeface="黑体" pitchFamily="49" charset="-122"/>
                <a:ea typeface="黑体" pitchFamily="49" charset="-122"/>
              </a:rPr>
              <a:t>not</a:t>
            </a:r>
            <a:r>
              <a:rPr lang="zh-CN" altLang="en-US" sz="3200" dirty="0" smtClean="0">
                <a:latin typeface="黑体" pitchFamily="49" charset="-122"/>
                <a:ea typeface="黑体" pitchFamily="49" charset="-122"/>
              </a:rPr>
              <a:t>是</a:t>
            </a:r>
            <a:r>
              <a:rPr lang="zh-CN" altLang="en-US" sz="3200" dirty="0" smtClean="0">
                <a:solidFill>
                  <a:srgbClr val="FFFF00"/>
                </a:solidFill>
                <a:latin typeface="黑体" pitchFamily="49" charset="-122"/>
                <a:ea typeface="黑体" pitchFamily="49" charset="-122"/>
              </a:rPr>
              <a:t>非门</a:t>
            </a:r>
            <a:r>
              <a:rPr lang="zh-CN" altLang="en-US" sz="3200" dirty="0" smtClean="0">
                <a:latin typeface="黑体" pitchFamily="49" charset="-122"/>
                <a:ea typeface="黑体" pitchFamily="49" charset="-122"/>
              </a:rPr>
              <a:t>实例语句。</a:t>
            </a:r>
            <a:endParaRPr lang="zh-CN" altLang="en-US" sz="3200" dirty="0">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pPr>
              <a:defRPr/>
            </a:pPr>
            <a:fld id="{C097489F-4C31-4370-B64B-6FDA95532023}" type="slidenum">
              <a:rPr lang="zh-CN" altLang="en-US" smtClean="0"/>
              <a:pPr>
                <a:defRPr/>
              </a:pPr>
              <a:t>32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91"/>
                                        </p:tgtEl>
                                        <p:attrNameLst>
                                          <p:attrName>style.visibility</p:attrName>
                                        </p:attrNameLst>
                                      </p:cBhvr>
                                      <p:to>
                                        <p:strVal val="visible"/>
                                      </p:to>
                                    </p:set>
                                    <p:anim calcmode="lin" valueType="num">
                                      <p:cBhvr additive="base">
                                        <p:cTn id="7" dur="500" fill="hold"/>
                                        <p:tgtEl>
                                          <p:spTgt spid="37891"/>
                                        </p:tgtEl>
                                        <p:attrNameLst>
                                          <p:attrName>ppt_x</p:attrName>
                                        </p:attrNameLst>
                                      </p:cBhvr>
                                      <p:tavLst>
                                        <p:tav tm="0">
                                          <p:val>
                                            <p:strVal val="0-#ppt_w/2"/>
                                          </p:val>
                                        </p:tav>
                                        <p:tav tm="100000">
                                          <p:val>
                                            <p:strVal val="#ppt_x"/>
                                          </p:val>
                                        </p:tav>
                                      </p:tavLst>
                                    </p:anim>
                                    <p:anim calcmode="lin" valueType="num">
                                      <p:cBhvr additive="base">
                                        <p:cTn id="8" dur="500" fill="hold"/>
                                        <p:tgtEl>
                                          <p:spTgt spid="3789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5"/>
          <p:cNvSpPr>
            <a:spLocks noChangeArrowheads="1"/>
          </p:cNvSpPr>
          <p:nvPr/>
        </p:nvSpPr>
        <p:spPr bwMode="auto">
          <a:xfrm>
            <a:off x="0" y="0"/>
            <a:ext cx="7377113" cy="646113"/>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7.4 </a:t>
            </a:r>
            <a:r>
              <a:rPr lang="zh-CN" altLang="en-US">
                <a:latin typeface="黑体" pitchFamily="49" charset="-122"/>
                <a:ea typeface="黑体" pitchFamily="49" charset="-122"/>
              </a:rPr>
              <a:t>基本逻辑门电路的</a:t>
            </a:r>
            <a:r>
              <a:rPr lang="en-US" altLang="zh-CN">
                <a:latin typeface="黑体" pitchFamily="49" charset="-122"/>
                <a:ea typeface="黑体" pitchFamily="49" charset="-122"/>
              </a:rPr>
              <a:t>Verilog HDL</a:t>
            </a:r>
            <a:endParaRPr lang="zh-CN" altLang="en-US">
              <a:latin typeface="黑体" pitchFamily="49" charset="-122"/>
              <a:ea typeface="黑体" pitchFamily="49" charset="-122"/>
            </a:endParaRPr>
          </a:p>
        </p:txBody>
      </p:sp>
      <p:sp>
        <p:nvSpPr>
          <p:cNvPr id="38915" name="Rectangle 3"/>
          <p:cNvSpPr>
            <a:spLocks noChangeArrowheads="1"/>
          </p:cNvSpPr>
          <p:nvPr/>
        </p:nvSpPr>
        <p:spPr bwMode="auto">
          <a:xfrm>
            <a:off x="188913" y="858838"/>
            <a:ext cx="5032375" cy="646112"/>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1</a:t>
            </a:r>
            <a:r>
              <a:rPr lang="zh-CN" altLang="en-US">
                <a:latin typeface="黑体" pitchFamily="49" charset="-122"/>
                <a:ea typeface="黑体" pitchFamily="49" charset="-122"/>
              </a:rPr>
              <a:t>、与门逻辑电路的描述</a:t>
            </a:r>
          </a:p>
        </p:txBody>
      </p:sp>
      <p:grpSp>
        <p:nvGrpSpPr>
          <p:cNvPr id="2" name="Group 4"/>
          <p:cNvGrpSpPr>
            <a:grpSpLocks/>
          </p:cNvGrpSpPr>
          <p:nvPr/>
        </p:nvGrpSpPr>
        <p:grpSpPr bwMode="auto">
          <a:xfrm>
            <a:off x="6443663" y="1125538"/>
            <a:ext cx="2592387" cy="2024062"/>
            <a:chOff x="0" y="0"/>
            <a:chExt cx="1633" cy="1275"/>
          </a:xfrm>
        </p:grpSpPr>
        <p:sp>
          <p:nvSpPr>
            <p:cNvPr id="52238" name="Line 6"/>
            <p:cNvSpPr>
              <a:spLocks noChangeShapeType="1"/>
            </p:cNvSpPr>
            <p:nvPr/>
          </p:nvSpPr>
          <p:spPr bwMode="auto">
            <a:xfrm flipH="1">
              <a:off x="379" y="298"/>
              <a:ext cx="288" cy="1"/>
            </a:xfrm>
            <a:prstGeom prst="line">
              <a:avLst/>
            </a:prstGeom>
            <a:noFill/>
            <a:ln w="9525">
              <a:solidFill>
                <a:schemeClr val="tx1"/>
              </a:solidFill>
              <a:round/>
              <a:headEnd/>
              <a:tailEnd/>
            </a:ln>
          </p:spPr>
          <p:txBody>
            <a:bodyPr wrap="none"/>
            <a:lstStyle/>
            <a:p>
              <a:endParaRPr lang="zh-CN" altLang="en-US"/>
            </a:p>
          </p:txBody>
        </p:sp>
        <p:sp>
          <p:nvSpPr>
            <p:cNvPr id="52239" name="Line 7"/>
            <p:cNvSpPr>
              <a:spLocks noChangeShapeType="1"/>
            </p:cNvSpPr>
            <p:nvPr/>
          </p:nvSpPr>
          <p:spPr bwMode="auto">
            <a:xfrm flipH="1">
              <a:off x="379" y="586"/>
              <a:ext cx="288" cy="1"/>
            </a:xfrm>
            <a:prstGeom prst="line">
              <a:avLst/>
            </a:prstGeom>
            <a:noFill/>
            <a:ln w="9525">
              <a:solidFill>
                <a:schemeClr val="tx1"/>
              </a:solidFill>
              <a:round/>
              <a:headEnd/>
              <a:tailEnd/>
            </a:ln>
          </p:spPr>
          <p:txBody>
            <a:bodyPr wrap="none"/>
            <a:lstStyle/>
            <a:p>
              <a:endParaRPr lang="zh-CN" altLang="en-US"/>
            </a:p>
          </p:txBody>
        </p:sp>
        <p:sp>
          <p:nvSpPr>
            <p:cNvPr id="52240" name="Line 8"/>
            <p:cNvSpPr>
              <a:spLocks noChangeShapeType="1"/>
            </p:cNvSpPr>
            <p:nvPr/>
          </p:nvSpPr>
          <p:spPr bwMode="auto">
            <a:xfrm>
              <a:off x="1003" y="442"/>
              <a:ext cx="384" cy="1"/>
            </a:xfrm>
            <a:prstGeom prst="line">
              <a:avLst/>
            </a:prstGeom>
            <a:noFill/>
            <a:ln w="9525">
              <a:solidFill>
                <a:schemeClr val="tx1"/>
              </a:solidFill>
              <a:round/>
              <a:headEnd/>
              <a:tailEnd/>
            </a:ln>
          </p:spPr>
          <p:txBody>
            <a:bodyPr wrap="none"/>
            <a:lstStyle/>
            <a:p>
              <a:endParaRPr lang="zh-CN" altLang="en-US"/>
            </a:p>
          </p:txBody>
        </p:sp>
        <p:sp>
          <p:nvSpPr>
            <p:cNvPr id="52241" name="Rectangle 9"/>
            <p:cNvSpPr>
              <a:spLocks noChangeArrowheads="1"/>
            </p:cNvSpPr>
            <p:nvPr/>
          </p:nvSpPr>
          <p:spPr bwMode="auto">
            <a:xfrm>
              <a:off x="619" y="257"/>
              <a:ext cx="244" cy="365"/>
            </a:xfrm>
            <a:prstGeom prst="rect">
              <a:avLst/>
            </a:prstGeom>
            <a:noFill/>
            <a:ln w="9525">
              <a:noFill/>
              <a:miter lim="800000"/>
              <a:headEnd/>
              <a:tailEnd/>
            </a:ln>
          </p:spPr>
          <p:txBody>
            <a:bodyPr wrap="none">
              <a:spAutoFit/>
            </a:bodyPr>
            <a:lstStyle/>
            <a:p>
              <a:pPr>
                <a:buFontTx/>
                <a:buNone/>
              </a:pPr>
              <a:r>
                <a:rPr lang="en-US" altLang="zh-CN" sz="3200">
                  <a:solidFill>
                    <a:schemeClr val="tx2"/>
                  </a:solidFill>
                  <a:latin typeface="黑体" pitchFamily="49" charset="-122"/>
                  <a:ea typeface="黑体" pitchFamily="49" charset="-122"/>
                </a:rPr>
                <a:t> </a:t>
              </a:r>
            </a:p>
          </p:txBody>
        </p:sp>
        <p:sp>
          <p:nvSpPr>
            <p:cNvPr id="52242" name="Rectangle 10"/>
            <p:cNvSpPr>
              <a:spLocks noChangeArrowheads="1"/>
            </p:cNvSpPr>
            <p:nvPr/>
          </p:nvSpPr>
          <p:spPr bwMode="auto">
            <a:xfrm>
              <a:off x="91" y="432"/>
              <a:ext cx="244" cy="365"/>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B</a:t>
              </a:r>
            </a:p>
          </p:txBody>
        </p:sp>
        <p:sp>
          <p:nvSpPr>
            <p:cNvPr id="52243" name="Rectangle 12"/>
            <p:cNvSpPr>
              <a:spLocks noChangeArrowheads="1"/>
            </p:cNvSpPr>
            <p:nvPr/>
          </p:nvSpPr>
          <p:spPr bwMode="auto">
            <a:xfrm>
              <a:off x="1339" y="240"/>
              <a:ext cx="244" cy="365"/>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F</a:t>
              </a:r>
            </a:p>
          </p:txBody>
        </p:sp>
        <p:sp>
          <p:nvSpPr>
            <p:cNvPr id="52244" name="Rectangle 13"/>
            <p:cNvSpPr>
              <a:spLocks noChangeArrowheads="1"/>
            </p:cNvSpPr>
            <p:nvPr/>
          </p:nvSpPr>
          <p:spPr bwMode="auto">
            <a:xfrm>
              <a:off x="182" y="907"/>
              <a:ext cx="1280" cy="368"/>
            </a:xfrm>
            <a:prstGeom prst="rect">
              <a:avLst/>
            </a:prstGeom>
            <a:noFill/>
            <a:ln w="9525">
              <a:noFill/>
              <a:miter lim="800000"/>
              <a:headEnd/>
              <a:tailEnd/>
            </a:ln>
          </p:spPr>
          <p:txBody>
            <a:bodyPr wrap="none">
              <a:spAutoFit/>
            </a:bodyPr>
            <a:lstStyle/>
            <a:p>
              <a:pPr>
                <a:buFontTx/>
                <a:buNone/>
              </a:pPr>
              <a:r>
                <a:rPr lang="zh-CN" altLang="en-US" sz="3200">
                  <a:latin typeface="黑体" pitchFamily="49" charset="-122"/>
                  <a:ea typeface="黑体" pitchFamily="49" charset="-122"/>
                </a:rPr>
                <a:t>模块</a:t>
              </a:r>
              <a:r>
                <a:rPr lang="en-US" altLang="zh-CN" sz="3200">
                  <a:latin typeface="黑体" pitchFamily="49" charset="-122"/>
                  <a:ea typeface="黑体" pitchFamily="49" charset="-122"/>
                </a:rPr>
                <a:t>AND_G</a:t>
              </a:r>
            </a:p>
          </p:txBody>
        </p:sp>
        <p:sp>
          <p:nvSpPr>
            <p:cNvPr id="52245" name="Rectangle 14"/>
            <p:cNvSpPr>
              <a:spLocks noChangeArrowheads="1"/>
            </p:cNvSpPr>
            <p:nvPr/>
          </p:nvSpPr>
          <p:spPr bwMode="auto">
            <a:xfrm>
              <a:off x="0" y="0"/>
              <a:ext cx="1633" cy="953"/>
            </a:xfrm>
            <a:prstGeom prst="rect">
              <a:avLst/>
            </a:prstGeom>
            <a:noFill/>
            <a:ln w="9525">
              <a:solidFill>
                <a:schemeClr val="tx1"/>
              </a:solidFill>
              <a:miter lim="800000"/>
              <a:headEnd/>
              <a:tailEnd/>
            </a:ln>
          </p:spPr>
          <p:txBody>
            <a:bodyPr wrap="none" anchor="ctr"/>
            <a:lstStyle/>
            <a:p>
              <a:pPr>
                <a:buFontTx/>
                <a:buNone/>
              </a:pPr>
              <a:endParaRPr lang="zh-CN" altLang="en-US"/>
            </a:p>
          </p:txBody>
        </p:sp>
        <p:sp>
          <p:nvSpPr>
            <p:cNvPr id="52246" name="Rectangle 15"/>
            <p:cNvSpPr>
              <a:spLocks noChangeArrowheads="1"/>
            </p:cNvSpPr>
            <p:nvPr/>
          </p:nvSpPr>
          <p:spPr bwMode="auto">
            <a:xfrm>
              <a:off x="92" y="91"/>
              <a:ext cx="244" cy="365"/>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A</a:t>
              </a:r>
            </a:p>
          </p:txBody>
        </p:sp>
      </p:grpSp>
      <p:sp>
        <p:nvSpPr>
          <p:cNvPr id="38928" name="Rectangle 16"/>
          <p:cNvSpPr>
            <a:spLocks noChangeArrowheads="1"/>
          </p:cNvSpPr>
          <p:nvPr/>
        </p:nvSpPr>
        <p:spPr bwMode="auto">
          <a:xfrm>
            <a:off x="1692275" y="1816100"/>
            <a:ext cx="5111750" cy="2308225"/>
          </a:xfrm>
          <a:prstGeom prst="rect">
            <a:avLst/>
          </a:prstGeom>
          <a:noFill/>
          <a:ln w="9525">
            <a:noFill/>
            <a:miter lim="800000"/>
            <a:headEnd/>
            <a:tailEnd/>
          </a:ln>
        </p:spPr>
        <p:txBody>
          <a:bodyPr>
            <a:spAutoFit/>
          </a:bodyPr>
          <a:lstStyle/>
          <a:p>
            <a:pPr>
              <a:lnSpc>
                <a:spcPct val="90000"/>
              </a:lnSpc>
              <a:buFontTx/>
              <a:buNone/>
            </a:pPr>
            <a:r>
              <a:rPr lang="en-US" altLang="zh-CN" sz="3200" dirty="0">
                <a:latin typeface="黑体" pitchFamily="49" charset="-122"/>
                <a:ea typeface="黑体" pitchFamily="49" charset="-122"/>
              </a:rPr>
              <a:t>module  AND_G(A, B, F);</a:t>
            </a:r>
            <a:endParaRPr lang="zh-CN" altLang="en-US" sz="3200" dirty="0">
              <a:latin typeface="黑体" pitchFamily="49" charset="-122"/>
              <a:ea typeface="黑体" pitchFamily="49" charset="-122"/>
            </a:endParaRPr>
          </a:p>
          <a:p>
            <a:pPr>
              <a:lnSpc>
                <a:spcPct val="90000"/>
              </a:lnSpc>
              <a:buFontTx/>
              <a:buNone/>
            </a:pPr>
            <a:r>
              <a:rPr lang="en-US" altLang="zh-CN" sz="3200" dirty="0">
                <a:latin typeface="黑体" pitchFamily="49" charset="-122"/>
                <a:ea typeface="黑体" pitchFamily="49" charset="-122"/>
              </a:rPr>
              <a:t>        input  A, B;</a:t>
            </a:r>
            <a:endParaRPr lang="zh-CN" altLang="en-US" sz="3200" dirty="0">
              <a:latin typeface="黑体" pitchFamily="49" charset="-122"/>
              <a:ea typeface="黑体" pitchFamily="49" charset="-122"/>
            </a:endParaRPr>
          </a:p>
          <a:p>
            <a:pPr>
              <a:lnSpc>
                <a:spcPct val="90000"/>
              </a:lnSpc>
              <a:buFontTx/>
              <a:buNone/>
            </a:pPr>
            <a:r>
              <a:rPr lang="en-US" altLang="zh-CN" sz="3200" dirty="0">
                <a:latin typeface="黑体" pitchFamily="49" charset="-122"/>
                <a:ea typeface="黑体" pitchFamily="49" charset="-122"/>
              </a:rPr>
              <a:t>        output  F;</a:t>
            </a:r>
            <a:endParaRPr lang="zh-CN" altLang="en-US" sz="3200" dirty="0">
              <a:latin typeface="黑体" pitchFamily="49" charset="-122"/>
              <a:ea typeface="黑体" pitchFamily="49" charset="-122"/>
            </a:endParaRPr>
          </a:p>
          <a:p>
            <a:pPr>
              <a:lnSpc>
                <a:spcPct val="90000"/>
              </a:lnSpc>
              <a:buFontTx/>
              <a:buNone/>
            </a:pPr>
            <a:r>
              <a:rPr lang="en-US" altLang="zh-CN" sz="3200" dirty="0">
                <a:latin typeface="黑体" pitchFamily="49" charset="-122"/>
                <a:ea typeface="黑体" pitchFamily="49" charset="-122"/>
              </a:rPr>
              <a:t>        </a:t>
            </a:r>
            <a:r>
              <a:rPr lang="en-US" altLang="zh-CN" sz="3200" dirty="0">
                <a:solidFill>
                  <a:srgbClr val="FFFF00"/>
                </a:solidFill>
                <a:latin typeface="黑体" pitchFamily="49" charset="-122"/>
                <a:ea typeface="黑体" pitchFamily="49" charset="-122"/>
              </a:rPr>
              <a:t>and  U1(F, A, B);</a:t>
            </a:r>
            <a:endParaRPr lang="zh-CN" altLang="en-US" sz="3200" dirty="0">
              <a:solidFill>
                <a:srgbClr val="FFFF00"/>
              </a:solidFill>
              <a:latin typeface="黑体" pitchFamily="49" charset="-122"/>
              <a:ea typeface="黑体" pitchFamily="49" charset="-122"/>
            </a:endParaRPr>
          </a:p>
          <a:p>
            <a:pPr>
              <a:lnSpc>
                <a:spcPct val="90000"/>
              </a:lnSpc>
              <a:buFontTx/>
              <a:buNone/>
            </a:pPr>
            <a:r>
              <a:rPr lang="en-US" altLang="zh-CN" sz="3200" dirty="0" err="1">
                <a:latin typeface="黑体" pitchFamily="49" charset="-122"/>
                <a:ea typeface="黑体" pitchFamily="49" charset="-122"/>
              </a:rPr>
              <a:t>endmodule</a:t>
            </a:r>
            <a:endParaRPr lang="zh-CN" altLang="en-US" sz="3200" dirty="0">
              <a:latin typeface="黑体" pitchFamily="49" charset="-122"/>
              <a:ea typeface="黑体" pitchFamily="49" charset="-122"/>
            </a:endParaRPr>
          </a:p>
        </p:txBody>
      </p:sp>
      <p:sp>
        <p:nvSpPr>
          <p:cNvPr id="38929" name="Rectangle 17"/>
          <p:cNvSpPr>
            <a:spLocks noChangeArrowheads="1"/>
          </p:cNvSpPr>
          <p:nvPr/>
        </p:nvSpPr>
        <p:spPr bwMode="auto">
          <a:xfrm>
            <a:off x="179388" y="1773238"/>
            <a:ext cx="1441450" cy="617537"/>
          </a:xfrm>
          <a:prstGeom prst="rect">
            <a:avLst/>
          </a:prstGeom>
          <a:noFill/>
          <a:ln w="38100">
            <a:solidFill>
              <a:srgbClr val="FF9900"/>
            </a:solidFill>
            <a:miter lim="800000"/>
            <a:headEnd/>
            <a:tailEnd/>
          </a:ln>
        </p:spPr>
        <p:txBody>
          <a:bodyPr wrap="none">
            <a:spAutoFit/>
          </a:bodyPr>
          <a:lstStyle/>
          <a:p>
            <a:pPr>
              <a:buFontTx/>
              <a:buNone/>
            </a:pPr>
            <a:r>
              <a:rPr lang="zh-CN" altLang="en-US" sz="3200">
                <a:ea typeface="黑体" pitchFamily="49" charset="-122"/>
              </a:rPr>
              <a:t>方法一</a:t>
            </a:r>
          </a:p>
        </p:txBody>
      </p:sp>
      <p:sp>
        <p:nvSpPr>
          <p:cNvPr id="38930" name="Rectangle 18"/>
          <p:cNvSpPr>
            <a:spLocks noChangeArrowheads="1"/>
          </p:cNvSpPr>
          <p:nvPr/>
        </p:nvSpPr>
        <p:spPr bwMode="auto">
          <a:xfrm>
            <a:off x="179388" y="4292600"/>
            <a:ext cx="1441450" cy="617538"/>
          </a:xfrm>
          <a:prstGeom prst="rect">
            <a:avLst/>
          </a:prstGeom>
          <a:noFill/>
          <a:ln w="38100">
            <a:solidFill>
              <a:srgbClr val="FF9900"/>
            </a:solidFill>
            <a:miter lim="800000"/>
            <a:headEnd/>
            <a:tailEnd/>
          </a:ln>
        </p:spPr>
        <p:txBody>
          <a:bodyPr wrap="none">
            <a:spAutoFit/>
          </a:bodyPr>
          <a:lstStyle/>
          <a:p>
            <a:pPr>
              <a:buFontTx/>
              <a:buNone/>
            </a:pPr>
            <a:r>
              <a:rPr lang="zh-CN" altLang="en-US" sz="3200">
                <a:ea typeface="黑体" pitchFamily="49" charset="-122"/>
              </a:rPr>
              <a:t>方法二</a:t>
            </a:r>
          </a:p>
        </p:txBody>
      </p:sp>
      <p:sp>
        <p:nvSpPr>
          <p:cNvPr id="38931" name="Rectangle 19"/>
          <p:cNvSpPr>
            <a:spLocks noChangeArrowheads="1"/>
          </p:cNvSpPr>
          <p:nvPr/>
        </p:nvSpPr>
        <p:spPr bwMode="auto">
          <a:xfrm>
            <a:off x="1711325" y="4292600"/>
            <a:ext cx="5761038" cy="2308225"/>
          </a:xfrm>
          <a:prstGeom prst="rect">
            <a:avLst/>
          </a:prstGeom>
          <a:noFill/>
          <a:ln w="9525">
            <a:noFill/>
            <a:miter lim="800000"/>
            <a:headEnd/>
            <a:tailEnd/>
          </a:ln>
        </p:spPr>
        <p:txBody>
          <a:bodyPr>
            <a:spAutoFit/>
          </a:bodyPr>
          <a:lstStyle/>
          <a:p>
            <a:pPr>
              <a:lnSpc>
                <a:spcPct val="90000"/>
              </a:lnSpc>
              <a:buFontTx/>
              <a:buNone/>
            </a:pPr>
            <a:r>
              <a:rPr lang="en-US" altLang="zh-CN" sz="3200" dirty="0">
                <a:latin typeface="黑体" pitchFamily="49" charset="-122"/>
                <a:ea typeface="黑体" pitchFamily="49" charset="-122"/>
              </a:rPr>
              <a:t>module  AND_G (A,B,F);</a:t>
            </a:r>
          </a:p>
          <a:p>
            <a:pPr>
              <a:lnSpc>
                <a:spcPct val="90000"/>
              </a:lnSpc>
              <a:buFontTx/>
              <a:buNone/>
            </a:pPr>
            <a:r>
              <a:rPr lang="en-US" altLang="zh-CN" sz="3200" dirty="0">
                <a:latin typeface="黑体" pitchFamily="49" charset="-122"/>
                <a:ea typeface="黑体" pitchFamily="49" charset="-122"/>
              </a:rPr>
              <a:t>        input  A,B;</a:t>
            </a:r>
          </a:p>
          <a:p>
            <a:pPr>
              <a:lnSpc>
                <a:spcPct val="90000"/>
              </a:lnSpc>
              <a:buFontTx/>
              <a:buNone/>
            </a:pPr>
            <a:r>
              <a:rPr lang="en-US" altLang="zh-CN" sz="3200" dirty="0">
                <a:latin typeface="黑体" pitchFamily="49" charset="-122"/>
                <a:ea typeface="黑体" pitchFamily="49" charset="-122"/>
              </a:rPr>
              <a:t>        output F;</a:t>
            </a:r>
          </a:p>
          <a:p>
            <a:pPr>
              <a:lnSpc>
                <a:spcPct val="90000"/>
              </a:lnSpc>
              <a:buFontTx/>
              <a:buNone/>
            </a:pPr>
            <a:r>
              <a:rPr lang="en-US" altLang="zh-CN" sz="3200" dirty="0">
                <a:latin typeface="黑体" pitchFamily="49" charset="-122"/>
                <a:ea typeface="黑体" pitchFamily="49" charset="-122"/>
              </a:rPr>
              <a:t>        </a:t>
            </a:r>
            <a:r>
              <a:rPr lang="en-US" altLang="zh-CN" sz="3200" dirty="0">
                <a:solidFill>
                  <a:srgbClr val="FFFF00"/>
                </a:solidFill>
                <a:latin typeface="黑体" pitchFamily="49" charset="-122"/>
                <a:ea typeface="黑体" pitchFamily="49" charset="-122"/>
              </a:rPr>
              <a:t>assign F=A&amp;B</a:t>
            </a:r>
            <a:r>
              <a:rPr lang="zh-CN" altLang="en-US" sz="3200" dirty="0">
                <a:solidFill>
                  <a:srgbClr val="FFFF00"/>
                </a:solidFill>
                <a:latin typeface="黑体" pitchFamily="49" charset="-122"/>
                <a:ea typeface="黑体" pitchFamily="49" charset="-122"/>
              </a:rPr>
              <a:t>；</a:t>
            </a:r>
          </a:p>
          <a:p>
            <a:pPr>
              <a:lnSpc>
                <a:spcPct val="90000"/>
              </a:lnSpc>
              <a:buFontTx/>
              <a:buNone/>
            </a:pPr>
            <a:r>
              <a:rPr lang="en-US" altLang="zh-CN" sz="3200" dirty="0" err="1">
                <a:latin typeface="黑体" pitchFamily="49" charset="-122"/>
                <a:ea typeface="黑体" pitchFamily="49" charset="-122"/>
              </a:rPr>
              <a:t>endmodule</a:t>
            </a:r>
            <a:endParaRPr lang="en-US" altLang="zh-CN" sz="3200" dirty="0">
              <a:latin typeface="黑体" pitchFamily="49" charset="-122"/>
              <a:ea typeface="黑体" pitchFamily="49" charset="-122"/>
            </a:endParaRPr>
          </a:p>
        </p:txBody>
      </p:sp>
      <p:grpSp>
        <p:nvGrpSpPr>
          <p:cNvPr id="52233" name="组合 40"/>
          <p:cNvGrpSpPr>
            <a:grpSpLocks/>
          </p:cNvGrpSpPr>
          <p:nvPr/>
        </p:nvGrpSpPr>
        <p:grpSpPr bwMode="auto">
          <a:xfrm>
            <a:off x="7486650" y="1500188"/>
            <a:ext cx="571500" cy="630237"/>
            <a:chOff x="7177088" y="3041650"/>
            <a:chExt cx="768350" cy="630238"/>
          </a:xfrm>
        </p:grpSpPr>
        <p:sp>
          <p:nvSpPr>
            <p:cNvPr id="52234" name="Arc 92"/>
            <p:cNvSpPr>
              <a:spLocks/>
            </p:cNvSpPr>
            <p:nvPr/>
          </p:nvSpPr>
          <p:spPr bwMode="auto">
            <a:xfrm>
              <a:off x="7558088" y="3041650"/>
              <a:ext cx="387350" cy="628650"/>
            </a:xfrm>
            <a:custGeom>
              <a:avLst/>
              <a:gdLst>
                <a:gd name="T0" fmla="*/ 0 w 21600"/>
                <a:gd name="T1" fmla="*/ 0 h 43179"/>
                <a:gd name="T2" fmla="*/ 306473 w 21600"/>
                <a:gd name="T3" fmla="*/ 9152617 h 43179"/>
                <a:gd name="T4" fmla="*/ 0 w 21600"/>
                <a:gd name="T5" fmla="*/ 4578536 h 43179"/>
                <a:gd name="T6" fmla="*/ 0 60000 65536"/>
                <a:gd name="T7" fmla="*/ 0 60000 65536"/>
                <a:gd name="T8" fmla="*/ 0 60000 65536"/>
                <a:gd name="T9" fmla="*/ 0 w 21600"/>
                <a:gd name="T10" fmla="*/ 0 h 43179"/>
                <a:gd name="T11" fmla="*/ 21600 w 21600"/>
                <a:gd name="T12" fmla="*/ 43179 h 43179"/>
              </a:gdLst>
              <a:ahLst/>
              <a:cxnLst>
                <a:cxn ang="T6">
                  <a:pos x="T0" y="T1"/>
                </a:cxn>
                <a:cxn ang="T7">
                  <a:pos x="T2" y="T3"/>
                </a:cxn>
                <a:cxn ang="T8">
                  <a:pos x="T4" y="T5"/>
                </a:cxn>
              </a:cxnLst>
              <a:rect l="T9" t="T10" r="T11" b="T12"/>
              <a:pathLst>
                <a:path w="21600" h="43179" fill="none" extrusionOk="0">
                  <a:moveTo>
                    <a:pt x="-1" y="0"/>
                  </a:moveTo>
                  <a:cubicBezTo>
                    <a:pt x="11929" y="0"/>
                    <a:pt x="21600" y="9670"/>
                    <a:pt x="21600" y="21600"/>
                  </a:cubicBezTo>
                  <a:cubicBezTo>
                    <a:pt x="21600" y="33158"/>
                    <a:pt x="12500" y="42668"/>
                    <a:pt x="952" y="43178"/>
                  </a:cubicBezTo>
                </a:path>
                <a:path w="21600" h="43179" stroke="0" extrusionOk="0">
                  <a:moveTo>
                    <a:pt x="-1" y="0"/>
                  </a:moveTo>
                  <a:cubicBezTo>
                    <a:pt x="11929" y="0"/>
                    <a:pt x="21600" y="9670"/>
                    <a:pt x="21600" y="21600"/>
                  </a:cubicBezTo>
                  <a:cubicBezTo>
                    <a:pt x="21600" y="33158"/>
                    <a:pt x="12500" y="42668"/>
                    <a:pt x="952" y="43178"/>
                  </a:cubicBezTo>
                  <a:lnTo>
                    <a:pt x="0" y="21600"/>
                  </a:lnTo>
                  <a:close/>
                </a:path>
              </a:pathLst>
            </a:custGeom>
            <a:noFill/>
            <a:ln w="19050">
              <a:solidFill>
                <a:schemeClr val="tx1"/>
              </a:solidFill>
              <a:miter lim="800000"/>
              <a:headEnd/>
              <a:tailEnd/>
            </a:ln>
          </p:spPr>
          <p:txBody>
            <a:bodyPr wrap="none" anchor="ctr"/>
            <a:lstStyle/>
            <a:p>
              <a:endParaRPr lang="zh-CN" altLang="en-US"/>
            </a:p>
          </p:txBody>
        </p:sp>
        <p:sp>
          <p:nvSpPr>
            <p:cNvPr id="52235" name="Line 94"/>
            <p:cNvSpPr>
              <a:spLocks noChangeShapeType="1"/>
            </p:cNvSpPr>
            <p:nvPr/>
          </p:nvSpPr>
          <p:spPr bwMode="auto">
            <a:xfrm flipH="1">
              <a:off x="7177088" y="3041650"/>
              <a:ext cx="387350" cy="1588"/>
            </a:xfrm>
            <a:prstGeom prst="line">
              <a:avLst/>
            </a:prstGeom>
            <a:noFill/>
            <a:ln w="19050">
              <a:solidFill>
                <a:schemeClr val="tx1"/>
              </a:solidFill>
              <a:miter lim="800000"/>
              <a:headEnd/>
              <a:tailEnd/>
            </a:ln>
          </p:spPr>
          <p:txBody>
            <a:bodyPr wrap="none"/>
            <a:lstStyle/>
            <a:p>
              <a:endParaRPr lang="zh-CN" altLang="en-US"/>
            </a:p>
          </p:txBody>
        </p:sp>
        <p:sp>
          <p:nvSpPr>
            <p:cNvPr id="52236" name="Line 95"/>
            <p:cNvSpPr>
              <a:spLocks noChangeShapeType="1"/>
            </p:cNvSpPr>
            <p:nvPr/>
          </p:nvSpPr>
          <p:spPr bwMode="auto">
            <a:xfrm flipH="1">
              <a:off x="7177088" y="3651250"/>
              <a:ext cx="465138" cy="1588"/>
            </a:xfrm>
            <a:prstGeom prst="line">
              <a:avLst/>
            </a:prstGeom>
            <a:noFill/>
            <a:ln w="19050">
              <a:solidFill>
                <a:schemeClr val="tx1"/>
              </a:solidFill>
              <a:miter lim="800000"/>
              <a:headEnd/>
              <a:tailEnd/>
            </a:ln>
          </p:spPr>
          <p:txBody>
            <a:bodyPr wrap="none"/>
            <a:lstStyle/>
            <a:p>
              <a:endParaRPr lang="zh-CN" altLang="en-US"/>
            </a:p>
          </p:txBody>
        </p:sp>
        <p:sp>
          <p:nvSpPr>
            <p:cNvPr id="52237" name="Line 96"/>
            <p:cNvSpPr>
              <a:spLocks noChangeShapeType="1"/>
            </p:cNvSpPr>
            <p:nvPr/>
          </p:nvSpPr>
          <p:spPr bwMode="auto">
            <a:xfrm>
              <a:off x="7177088" y="3041650"/>
              <a:ext cx="1588" cy="630238"/>
            </a:xfrm>
            <a:prstGeom prst="line">
              <a:avLst/>
            </a:prstGeom>
            <a:noFill/>
            <a:ln w="19050">
              <a:solidFill>
                <a:schemeClr val="tx1"/>
              </a:solidFill>
              <a:miter lim="800000"/>
              <a:headEnd/>
              <a:tailEnd/>
            </a:ln>
          </p:spPr>
          <p:txBody>
            <a:bodyPr wrap="none"/>
            <a:lstStyle/>
            <a:p>
              <a:endParaRPr lang="zh-CN" altLang="en-US"/>
            </a:p>
          </p:txBody>
        </p:sp>
      </p:grpSp>
      <p:sp>
        <p:nvSpPr>
          <p:cNvPr id="23" name="灯片编号占位符 22"/>
          <p:cNvSpPr>
            <a:spLocks noGrp="1"/>
          </p:cNvSpPr>
          <p:nvPr>
            <p:ph type="sldNum" sz="quarter" idx="12"/>
          </p:nvPr>
        </p:nvSpPr>
        <p:spPr/>
        <p:txBody>
          <a:bodyPr/>
          <a:lstStyle/>
          <a:p>
            <a:pPr>
              <a:defRPr/>
            </a:pPr>
            <a:fld id="{C097489F-4C31-4370-B64B-6FDA95532023}" type="slidenum">
              <a:rPr lang="zh-CN" altLang="en-US" smtClean="0"/>
              <a:pPr>
                <a:defRPr/>
              </a:pPr>
              <a:t>33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915"/>
                                        </p:tgtEl>
                                        <p:attrNameLst>
                                          <p:attrName>style.visibility</p:attrName>
                                        </p:attrNameLst>
                                      </p:cBhvr>
                                      <p:to>
                                        <p:strVal val="visible"/>
                                      </p:to>
                                    </p:set>
                                    <p:anim calcmode="lin" valueType="num">
                                      <p:cBhvr additive="base">
                                        <p:cTn id="7" dur="500" fill="hold"/>
                                        <p:tgtEl>
                                          <p:spTgt spid="38915"/>
                                        </p:tgtEl>
                                        <p:attrNameLst>
                                          <p:attrName>ppt_x</p:attrName>
                                        </p:attrNameLst>
                                      </p:cBhvr>
                                      <p:tavLst>
                                        <p:tav tm="0">
                                          <p:val>
                                            <p:strVal val="0-#ppt_w/2"/>
                                          </p:val>
                                        </p:tav>
                                        <p:tav tm="100000">
                                          <p:val>
                                            <p:strVal val="#ppt_x"/>
                                          </p:val>
                                        </p:tav>
                                      </p:tavLst>
                                    </p:anim>
                                    <p:anim calcmode="lin" valueType="num">
                                      <p:cBhvr additive="base">
                                        <p:cTn id="8" dur="500" fill="hold"/>
                                        <p:tgtEl>
                                          <p:spTgt spid="3891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ssolve">
                                      <p:cBhvr>
                                        <p:cTn id="13" dur="500"/>
                                        <p:tgtEl>
                                          <p:spTgt spid="2"/>
                                        </p:tgtEl>
                                      </p:cBhvr>
                                    </p:animEffect>
                                  </p:childTnLst>
                                </p:cTn>
                              </p:par>
                              <p:par>
                                <p:cTn id="14" presetID="3" presetClass="entr" presetSubtype="10" fill="hold" nodeType="withEffect">
                                  <p:stCondLst>
                                    <p:cond delay="0"/>
                                  </p:stCondLst>
                                  <p:childTnLst>
                                    <p:set>
                                      <p:cBhvr>
                                        <p:cTn id="15" dur="1" fill="hold">
                                          <p:stCondLst>
                                            <p:cond delay="0"/>
                                          </p:stCondLst>
                                        </p:cTn>
                                        <p:tgtEl>
                                          <p:spTgt spid="52233"/>
                                        </p:tgtEl>
                                        <p:attrNameLst>
                                          <p:attrName>style.visibility</p:attrName>
                                        </p:attrNameLst>
                                      </p:cBhvr>
                                      <p:to>
                                        <p:strVal val="visible"/>
                                      </p:to>
                                    </p:set>
                                    <p:animEffect transition="in" filter="blinds(horizontal)">
                                      <p:cBhvr>
                                        <p:cTn id="16" dur="500"/>
                                        <p:tgtEl>
                                          <p:spTgt spid="5223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38929"/>
                                        </p:tgtEl>
                                        <p:attrNameLst>
                                          <p:attrName>style.visibility</p:attrName>
                                        </p:attrNameLst>
                                      </p:cBhvr>
                                      <p:to>
                                        <p:strVal val="visible"/>
                                      </p:to>
                                    </p:set>
                                    <p:animEffect transition="in" filter="box(in)">
                                      <p:cBhvr>
                                        <p:cTn id="21" dur="500"/>
                                        <p:tgtEl>
                                          <p:spTgt spid="3892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8928"/>
                                        </p:tgtEl>
                                        <p:attrNameLst>
                                          <p:attrName>style.visibility</p:attrName>
                                        </p:attrNameLst>
                                      </p:cBhvr>
                                      <p:to>
                                        <p:strVal val="visible"/>
                                      </p:to>
                                    </p:set>
                                    <p:animEffect transition="in" filter="wipe(left)">
                                      <p:cBhvr>
                                        <p:cTn id="26" dur="500"/>
                                        <p:tgtEl>
                                          <p:spTgt spid="3892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38930"/>
                                        </p:tgtEl>
                                        <p:attrNameLst>
                                          <p:attrName>style.visibility</p:attrName>
                                        </p:attrNameLst>
                                      </p:cBhvr>
                                      <p:to>
                                        <p:strVal val="visible"/>
                                      </p:to>
                                    </p:set>
                                    <p:animEffect transition="in" filter="box(in)">
                                      <p:cBhvr>
                                        <p:cTn id="31" dur="500"/>
                                        <p:tgtEl>
                                          <p:spTgt spid="38930"/>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8931"/>
                                        </p:tgtEl>
                                        <p:attrNameLst>
                                          <p:attrName>style.visibility</p:attrName>
                                        </p:attrNameLst>
                                      </p:cBhvr>
                                      <p:to>
                                        <p:strVal val="visible"/>
                                      </p:to>
                                    </p:set>
                                    <p:animEffect transition="in" filter="wipe(left)">
                                      <p:cBhvr>
                                        <p:cTn id="36" dur="500"/>
                                        <p:tgtEl>
                                          <p:spTgt spid="38931"/>
                                        </p:tgtEl>
                                      </p:cBhvr>
                                    </p:animEffect>
                                  </p:childTnLst>
                                  <p:subTnLst>
                                    <p:audio>
                                      <p:cMediaNode>
                                        <p:cTn display="0" masterRel="sameClick">
                                          <p:stCondLst>
                                            <p:cond evt="begin" delay="0">
                                              <p:tn val="34"/>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autoUpdateAnimBg="0"/>
      <p:bldP spid="38928" grpId="0" autoUpdateAnimBg="0"/>
      <p:bldP spid="38929" grpId="0" animBg="1" autoUpdateAnimBg="0"/>
      <p:bldP spid="38930" grpId="0" animBg="1" autoUpdateAnimBg="0"/>
      <p:bldP spid="38931"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5"/>
          <p:cNvSpPr>
            <a:spLocks noChangeArrowheads="1"/>
          </p:cNvSpPr>
          <p:nvPr/>
        </p:nvSpPr>
        <p:spPr bwMode="auto">
          <a:xfrm>
            <a:off x="0" y="0"/>
            <a:ext cx="7377113" cy="646113"/>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7.4 </a:t>
            </a:r>
            <a:r>
              <a:rPr lang="zh-CN" altLang="en-US">
                <a:latin typeface="黑体" pitchFamily="49" charset="-122"/>
                <a:ea typeface="黑体" pitchFamily="49" charset="-122"/>
              </a:rPr>
              <a:t>基本逻辑门电路的</a:t>
            </a:r>
            <a:r>
              <a:rPr lang="en-US" altLang="zh-CN">
                <a:latin typeface="黑体" pitchFamily="49" charset="-122"/>
                <a:ea typeface="黑体" pitchFamily="49" charset="-122"/>
              </a:rPr>
              <a:t>Verilog HDL</a:t>
            </a:r>
            <a:endParaRPr lang="zh-CN" altLang="en-US">
              <a:latin typeface="黑体" pitchFamily="49" charset="-122"/>
              <a:ea typeface="黑体" pitchFamily="49" charset="-122"/>
            </a:endParaRPr>
          </a:p>
        </p:txBody>
      </p:sp>
      <p:sp>
        <p:nvSpPr>
          <p:cNvPr id="39939" name="Rectangle 3"/>
          <p:cNvSpPr>
            <a:spLocks noChangeArrowheads="1"/>
          </p:cNvSpPr>
          <p:nvPr/>
        </p:nvSpPr>
        <p:spPr bwMode="auto">
          <a:xfrm>
            <a:off x="188913" y="858838"/>
            <a:ext cx="5032375" cy="646112"/>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2</a:t>
            </a:r>
            <a:r>
              <a:rPr lang="zh-CN" altLang="en-US">
                <a:latin typeface="黑体" pitchFamily="49" charset="-122"/>
                <a:ea typeface="黑体" pitchFamily="49" charset="-122"/>
              </a:rPr>
              <a:t>、或门逻辑电路的描述</a:t>
            </a:r>
          </a:p>
        </p:txBody>
      </p:sp>
      <p:grpSp>
        <p:nvGrpSpPr>
          <p:cNvPr id="2" name="Group 4"/>
          <p:cNvGrpSpPr>
            <a:grpSpLocks/>
          </p:cNvGrpSpPr>
          <p:nvPr/>
        </p:nvGrpSpPr>
        <p:grpSpPr bwMode="auto">
          <a:xfrm>
            <a:off x="6443663" y="1125538"/>
            <a:ext cx="2592387" cy="2024062"/>
            <a:chOff x="0" y="0"/>
            <a:chExt cx="1633" cy="1275"/>
          </a:xfrm>
        </p:grpSpPr>
        <p:sp>
          <p:nvSpPr>
            <p:cNvPr id="53260" name="Line 6"/>
            <p:cNvSpPr>
              <a:spLocks noChangeShapeType="1"/>
            </p:cNvSpPr>
            <p:nvPr/>
          </p:nvSpPr>
          <p:spPr bwMode="auto">
            <a:xfrm flipH="1">
              <a:off x="379" y="298"/>
              <a:ext cx="288" cy="1"/>
            </a:xfrm>
            <a:prstGeom prst="line">
              <a:avLst/>
            </a:prstGeom>
            <a:noFill/>
            <a:ln w="9525">
              <a:solidFill>
                <a:schemeClr val="tx1"/>
              </a:solidFill>
              <a:round/>
              <a:headEnd/>
              <a:tailEnd/>
            </a:ln>
          </p:spPr>
          <p:txBody>
            <a:bodyPr wrap="none"/>
            <a:lstStyle/>
            <a:p>
              <a:endParaRPr lang="zh-CN" altLang="en-US"/>
            </a:p>
          </p:txBody>
        </p:sp>
        <p:sp>
          <p:nvSpPr>
            <p:cNvPr id="53261" name="Line 7"/>
            <p:cNvSpPr>
              <a:spLocks noChangeShapeType="1"/>
            </p:cNvSpPr>
            <p:nvPr/>
          </p:nvSpPr>
          <p:spPr bwMode="auto">
            <a:xfrm flipH="1">
              <a:off x="379" y="586"/>
              <a:ext cx="288" cy="1"/>
            </a:xfrm>
            <a:prstGeom prst="line">
              <a:avLst/>
            </a:prstGeom>
            <a:noFill/>
            <a:ln w="9525">
              <a:solidFill>
                <a:schemeClr val="tx1"/>
              </a:solidFill>
              <a:round/>
              <a:headEnd/>
              <a:tailEnd/>
            </a:ln>
          </p:spPr>
          <p:txBody>
            <a:bodyPr wrap="none"/>
            <a:lstStyle/>
            <a:p>
              <a:endParaRPr lang="zh-CN" altLang="en-US"/>
            </a:p>
          </p:txBody>
        </p:sp>
        <p:sp>
          <p:nvSpPr>
            <p:cNvPr id="53262" name="Line 8"/>
            <p:cNvSpPr>
              <a:spLocks noChangeShapeType="1"/>
            </p:cNvSpPr>
            <p:nvPr/>
          </p:nvSpPr>
          <p:spPr bwMode="auto">
            <a:xfrm>
              <a:off x="1003" y="442"/>
              <a:ext cx="384" cy="1"/>
            </a:xfrm>
            <a:prstGeom prst="line">
              <a:avLst/>
            </a:prstGeom>
            <a:noFill/>
            <a:ln w="9525">
              <a:solidFill>
                <a:schemeClr val="tx1"/>
              </a:solidFill>
              <a:round/>
              <a:headEnd/>
              <a:tailEnd/>
            </a:ln>
          </p:spPr>
          <p:txBody>
            <a:bodyPr wrap="none"/>
            <a:lstStyle/>
            <a:p>
              <a:endParaRPr lang="zh-CN" altLang="en-US"/>
            </a:p>
          </p:txBody>
        </p:sp>
        <p:sp>
          <p:nvSpPr>
            <p:cNvPr id="53263" name="Rectangle 9"/>
            <p:cNvSpPr>
              <a:spLocks noChangeArrowheads="1"/>
            </p:cNvSpPr>
            <p:nvPr/>
          </p:nvSpPr>
          <p:spPr bwMode="auto">
            <a:xfrm>
              <a:off x="619" y="257"/>
              <a:ext cx="244" cy="365"/>
            </a:xfrm>
            <a:prstGeom prst="rect">
              <a:avLst/>
            </a:prstGeom>
            <a:noFill/>
            <a:ln w="9525">
              <a:noFill/>
              <a:miter lim="800000"/>
              <a:headEnd/>
              <a:tailEnd/>
            </a:ln>
          </p:spPr>
          <p:txBody>
            <a:bodyPr wrap="none">
              <a:spAutoFit/>
            </a:bodyPr>
            <a:lstStyle/>
            <a:p>
              <a:pPr>
                <a:buFontTx/>
                <a:buNone/>
              </a:pPr>
              <a:r>
                <a:rPr lang="en-US" altLang="zh-CN" sz="3200">
                  <a:solidFill>
                    <a:schemeClr val="tx2"/>
                  </a:solidFill>
                  <a:latin typeface="黑体" pitchFamily="49" charset="-122"/>
                  <a:ea typeface="黑体" pitchFamily="49" charset="-122"/>
                </a:rPr>
                <a:t> </a:t>
              </a:r>
            </a:p>
          </p:txBody>
        </p:sp>
        <p:sp>
          <p:nvSpPr>
            <p:cNvPr id="53264" name="Rectangle 10"/>
            <p:cNvSpPr>
              <a:spLocks noChangeArrowheads="1"/>
            </p:cNvSpPr>
            <p:nvPr/>
          </p:nvSpPr>
          <p:spPr bwMode="auto">
            <a:xfrm>
              <a:off x="91" y="432"/>
              <a:ext cx="244" cy="365"/>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B</a:t>
              </a:r>
            </a:p>
          </p:txBody>
        </p:sp>
        <p:sp>
          <p:nvSpPr>
            <p:cNvPr id="53265" name="Rectangle 12"/>
            <p:cNvSpPr>
              <a:spLocks noChangeArrowheads="1"/>
            </p:cNvSpPr>
            <p:nvPr/>
          </p:nvSpPr>
          <p:spPr bwMode="auto">
            <a:xfrm>
              <a:off x="1339" y="240"/>
              <a:ext cx="244" cy="365"/>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F</a:t>
              </a:r>
            </a:p>
          </p:txBody>
        </p:sp>
        <p:sp>
          <p:nvSpPr>
            <p:cNvPr id="53266" name="Rectangle 13"/>
            <p:cNvSpPr>
              <a:spLocks noChangeArrowheads="1"/>
            </p:cNvSpPr>
            <p:nvPr/>
          </p:nvSpPr>
          <p:spPr bwMode="auto">
            <a:xfrm>
              <a:off x="182" y="907"/>
              <a:ext cx="1150" cy="368"/>
            </a:xfrm>
            <a:prstGeom prst="rect">
              <a:avLst/>
            </a:prstGeom>
            <a:noFill/>
            <a:ln w="9525">
              <a:noFill/>
              <a:miter lim="800000"/>
              <a:headEnd/>
              <a:tailEnd/>
            </a:ln>
          </p:spPr>
          <p:txBody>
            <a:bodyPr wrap="none">
              <a:spAutoFit/>
            </a:bodyPr>
            <a:lstStyle/>
            <a:p>
              <a:pPr>
                <a:buFontTx/>
                <a:buNone/>
              </a:pPr>
              <a:r>
                <a:rPr lang="zh-CN" altLang="en-US" sz="3200">
                  <a:latin typeface="黑体" pitchFamily="49" charset="-122"/>
                  <a:ea typeface="黑体" pitchFamily="49" charset="-122"/>
                </a:rPr>
                <a:t>模块</a:t>
              </a:r>
              <a:r>
                <a:rPr lang="en-US" altLang="zh-CN" sz="3200">
                  <a:latin typeface="黑体" pitchFamily="49" charset="-122"/>
                  <a:ea typeface="黑体" pitchFamily="49" charset="-122"/>
                </a:rPr>
                <a:t>OR_G</a:t>
              </a:r>
            </a:p>
          </p:txBody>
        </p:sp>
        <p:sp>
          <p:nvSpPr>
            <p:cNvPr id="53267" name="Rectangle 14"/>
            <p:cNvSpPr>
              <a:spLocks noChangeArrowheads="1"/>
            </p:cNvSpPr>
            <p:nvPr/>
          </p:nvSpPr>
          <p:spPr bwMode="auto">
            <a:xfrm>
              <a:off x="0" y="0"/>
              <a:ext cx="1633" cy="953"/>
            </a:xfrm>
            <a:prstGeom prst="rect">
              <a:avLst/>
            </a:prstGeom>
            <a:noFill/>
            <a:ln w="9525">
              <a:solidFill>
                <a:schemeClr val="tx1"/>
              </a:solidFill>
              <a:miter lim="800000"/>
              <a:headEnd/>
              <a:tailEnd/>
            </a:ln>
          </p:spPr>
          <p:txBody>
            <a:bodyPr wrap="none" anchor="ctr"/>
            <a:lstStyle/>
            <a:p>
              <a:pPr>
                <a:buFontTx/>
                <a:buNone/>
              </a:pPr>
              <a:endParaRPr lang="zh-CN" altLang="en-US"/>
            </a:p>
          </p:txBody>
        </p:sp>
        <p:sp>
          <p:nvSpPr>
            <p:cNvPr id="53268" name="Rectangle 15"/>
            <p:cNvSpPr>
              <a:spLocks noChangeArrowheads="1"/>
            </p:cNvSpPr>
            <p:nvPr/>
          </p:nvSpPr>
          <p:spPr bwMode="auto">
            <a:xfrm>
              <a:off x="92" y="91"/>
              <a:ext cx="244" cy="365"/>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A</a:t>
              </a:r>
            </a:p>
          </p:txBody>
        </p:sp>
      </p:grpSp>
      <p:sp>
        <p:nvSpPr>
          <p:cNvPr id="39952" name="Rectangle 16"/>
          <p:cNvSpPr>
            <a:spLocks noChangeArrowheads="1"/>
          </p:cNvSpPr>
          <p:nvPr/>
        </p:nvSpPr>
        <p:spPr bwMode="auto">
          <a:xfrm>
            <a:off x="1692275" y="1816100"/>
            <a:ext cx="5111750" cy="2308225"/>
          </a:xfrm>
          <a:prstGeom prst="rect">
            <a:avLst/>
          </a:prstGeom>
          <a:noFill/>
          <a:ln w="9525">
            <a:noFill/>
            <a:miter lim="800000"/>
            <a:headEnd/>
            <a:tailEnd/>
          </a:ln>
        </p:spPr>
        <p:txBody>
          <a:bodyPr>
            <a:spAutoFit/>
          </a:bodyPr>
          <a:lstStyle/>
          <a:p>
            <a:pPr>
              <a:lnSpc>
                <a:spcPct val="90000"/>
              </a:lnSpc>
              <a:buFontTx/>
              <a:buNone/>
            </a:pPr>
            <a:r>
              <a:rPr lang="en-US" altLang="zh-CN" sz="3200" dirty="0">
                <a:latin typeface="黑体" pitchFamily="49" charset="-122"/>
                <a:ea typeface="黑体" pitchFamily="49" charset="-122"/>
              </a:rPr>
              <a:t>module  OR_G (A,B,F);</a:t>
            </a:r>
          </a:p>
          <a:p>
            <a:pPr>
              <a:lnSpc>
                <a:spcPct val="90000"/>
              </a:lnSpc>
              <a:buFontTx/>
              <a:buNone/>
            </a:pPr>
            <a:r>
              <a:rPr lang="en-US" altLang="zh-CN" sz="3200" dirty="0">
                <a:latin typeface="黑体" pitchFamily="49" charset="-122"/>
                <a:ea typeface="黑体" pitchFamily="49" charset="-122"/>
              </a:rPr>
              <a:t>        input  A,B;</a:t>
            </a:r>
          </a:p>
          <a:p>
            <a:pPr>
              <a:lnSpc>
                <a:spcPct val="90000"/>
              </a:lnSpc>
              <a:buFontTx/>
              <a:buNone/>
            </a:pPr>
            <a:r>
              <a:rPr lang="en-US" altLang="zh-CN" sz="3200" dirty="0">
                <a:latin typeface="黑体" pitchFamily="49" charset="-122"/>
                <a:ea typeface="黑体" pitchFamily="49" charset="-122"/>
              </a:rPr>
              <a:t>        output F;</a:t>
            </a:r>
          </a:p>
          <a:p>
            <a:pPr>
              <a:lnSpc>
                <a:spcPct val="90000"/>
              </a:lnSpc>
              <a:buFontTx/>
              <a:buNone/>
            </a:pPr>
            <a:r>
              <a:rPr lang="en-US" altLang="zh-CN" sz="3200" dirty="0">
                <a:latin typeface="黑体" pitchFamily="49" charset="-122"/>
                <a:ea typeface="黑体" pitchFamily="49" charset="-122"/>
              </a:rPr>
              <a:t>        </a:t>
            </a:r>
            <a:r>
              <a:rPr lang="en-US" altLang="zh-CN" sz="3200" dirty="0">
                <a:solidFill>
                  <a:srgbClr val="FFFF00"/>
                </a:solidFill>
                <a:latin typeface="黑体" pitchFamily="49" charset="-122"/>
                <a:ea typeface="黑体" pitchFamily="49" charset="-122"/>
              </a:rPr>
              <a:t>or U2 (F,A,B);</a:t>
            </a:r>
          </a:p>
          <a:p>
            <a:pPr>
              <a:lnSpc>
                <a:spcPct val="90000"/>
              </a:lnSpc>
              <a:buFontTx/>
              <a:buNone/>
            </a:pPr>
            <a:r>
              <a:rPr lang="en-US" altLang="zh-CN" sz="3200" dirty="0" err="1">
                <a:latin typeface="黑体" pitchFamily="49" charset="-122"/>
                <a:ea typeface="黑体" pitchFamily="49" charset="-122"/>
              </a:rPr>
              <a:t>endmodule</a:t>
            </a:r>
            <a:endParaRPr lang="en-US" altLang="zh-CN" sz="3200" dirty="0">
              <a:latin typeface="黑体" pitchFamily="49" charset="-122"/>
              <a:ea typeface="黑体" pitchFamily="49" charset="-122"/>
            </a:endParaRPr>
          </a:p>
        </p:txBody>
      </p:sp>
      <p:sp>
        <p:nvSpPr>
          <p:cNvPr id="39953" name="Rectangle 17"/>
          <p:cNvSpPr>
            <a:spLocks noChangeArrowheads="1"/>
          </p:cNvSpPr>
          <p:nvPr/>
        </p:nvSpPr>
        <p:spPr bwMode="auto">
          <a:xfrm>
            <a:off x="179388" y="1773238"/>
            <a:ext cx="1441450" cy="617537"/>
          </a:xfrm>
          <a:prstGeom prst="rect">
            <a:avLst/>
          </a:prstGeom>
          <a:noFill/>
          <a:ln w="38100">
            <a:solidFill>
              <a:srgbClr val="FF9900"/>
            </a:solidFill>
            <a:miter lim="800000"/>
            <a:headEnd/>
            <a:tailEnd/>
          </a:ln>
        </p:spPr>
        <p:txBody>
          <a:bodyPr wrap="none">
            <a:spAutoFit/>
          </a:bodyPr>
          <a:lstStyle/>
          <a:p>
            <a:pPr>
              <a:buFontTx/>
              <a:buNone/>
            </a:pPr>
            <a:r>
              <a:rPr lang="zh-CN" altLang="en-US" sz="3200">
                <a:ea typeface="黑体" pitchFamily="49" charset="-122"/>
              </a:rPr>
              <a:t>方法一</a:t>
            </a:r>
          </a:p>
        </p:txBody>
      </p:sp>
      <p:sp>
        <p:nvSpPr>
          <p:cNvPr id="39954" name="Rectangle 18"/>
          <p:cNvSpPr>
            <a:spLocks noChangeArrowheads="1"/>
          </p:cNvSpPr>
          <p:nvPr/>
        </p:nvSpPr>
        <p:spPr bwMode="auto">
          <a:xfrm>
            <a:off x="179388" y="4292600"/>
            <a:ext cx="1441450" cy="617538"/>
          </a:xfrm>
          <a:prstGeom prst="rect">
            <a:avLst/>
          </a:prstGeom>
          <a:noFill/>
          <a:ln w="38100">
            <a:solidFill>
              <a:srgbClr val="FF9900"/>
            </a:solidFill>
            <a:miter lim="800000"/>
            <a:headEnd/>
            <a:tailEnd/>
          </a:ln>
        </p:spPr>
        <p:txBody>
          <a:bodyPr wrap="none">
            <a:spAutoFit/>
          </a:bodyPr>
          <a:lstStyle/>
          <a:p>
            <a:pPr>
              <a:buFontTx/>
              <a:buNone/>
            </a:pPr>
            <a:r>
              <a:rPr lang="zh-CN" altLang="en-US" sz="3200">
                <a:ea typeface="黑体" pitchFamily="49" charset="-122"/>
              </a:rPr>
              <a:t>方法二</a:t>
            </a:r>
          </a:p>
        </p:txBody>
      </p:sp>
      <p:sp>
        <p:nvSpPr>
          <p:cNvPr id="39955" name="Rectangle 19"/>
          <p:cNvSpPr>
            <a:spLocks noChangeArrowheads="1"/>
          </p:cNvSpPr>
          <p:nvPr/>
        </p:nvSpPr>
        <p:spPr bwMode="auto">
          <a:xfrm>
            <a:off x="1711325" y="4292600"/>
            <a:ext cx="5761038" cy="2308225"/>
          </a:xfrm>
          <a:prstGeom prst="rect">
            <a:avLst/>
          </a:prstGeom>
          <a:noFill/>
          <a:ln w="9525">
            <a:noFill/>
            <a:miter lim="800000"/>
            <a:headEnd/>
            <a:tailEnd/>
          </a:ln>
        </p:spPr>
        <p:txBody>
          <a:bodyPr>
            <a:spAutoFit/>
          </a:bodyPr>
          <a:lstStyle/>
          <a:p>
            <a:pPr>
              <a:lnSpc>
                <a:spcPct val="90000"/>
              </a:lnSpc>
              <a:buFontTx/>
              <a:buNone/>
            </a:pPr>
            <a:r>
              <a:rPr lang="en-US" altLang="zh-CN" sz="3200" dirty="0">
                <a:latin typeface="黑体" pitchFamily="49" charset="-122"/>
                <a:ea typeface="黑体" pitchFamily="49" charset="-122"/>
              </a:rPr>
              <a:t>module  OR_G (A,B,F);</a:t>
            </a:r>
          </a:p>
          <a:p>
            <a:pPr>
              <a:lnSpc>
                <a:spcPct val="90000"/>
              </a:lnSpc>
              <a:buFontTx/>
              <a:buNone/>
            </a:pPr>
            <a:r>
              <a:rPr lang="en-US" altLang="zh-CN" sz="3200" dirty="0">
                <a:latin typeface="黑体" pitchFamily="49" charset="-122"/>
                <a:ea typeface="黑体" pitchFamily="49" charset="-122"/>
              </a:rPr>
              <a:t>        input  A,B;</a:t>
            </a:r>
          </a:p>
          <a:p>
            <a:pPr>
              <a:lnSpc>
                <a:spcPct val="90000"/>
              </a:lnSpc>
              <a:buFontTx/>
              <a:buNone/>
            </a:pPr>
            <a:r>
              <a:rPr lang="en-US" altLang="zh-CN" sz="3200" dirty="0">
                <a:latin typeface="黑体" pitchFamily="49" charset="-122"/>
                <a:ea typeface="黑体" pitchFamily="49" charset="-122"/>
              </a:rPr>
              <a:t>        output F;</a:t>
            </a:r>
          </a:p>
          <a:p>
            <a:pPr>
              <a:lnSpc>
                <a:spcPct val="90000"/>
              </a:lnSpc>
              <a:buFontTx/>
              <a:buNone/>
            </a:pPr>
            <a:r>
              <a:rPr lang="en-US" altLang="zh-CN" sz="3200" dirty="0">
                <a:latin typeface="黑体" pitchFamily="49" charset="-122"/>
                <a:ea typeface="黑体" pitchFamily="49" charset="-122"/>
              </a:rPr>
              <a:t>        </a:t>
            </a:r>
            <a:r>
              <a:rPr lang="en-US" altLang="zh-CN" sz="3200" dirty="0">
                <a:solidFill>
                  <a:srgbClr val="FFFF00"/>
                </a:solidFill>
                <a:latin typeface="黑体" pitchFamily="49" charset="-122"/>
                <a:ea typeface="黑体" pitchFamily="49" charset="-122"/>
              </a:rPr>
              <a:t>assign F=A|B</a:t>
            </a:r>
            <a:r>
              <a:rPr lang="zh-CN" altLang="en-US" sz="3200" dirty="0">
                <a:solidFill>
                  <a:srgbClr val="FFFF00"/>
                </a:solidFill>
                <a:latin typeface="黑体" pitchFamily="49" charset="-122"/>
                <a:ea typeface="黑体" pitchFamily="49" charset="-122"/>
              </a:rPr>
              <a:t>；</a:t>
            </a:r>
          </a:p>
          <a:p>
            <a:pPr>
              <a:lnSpc>
                <a:spcPct val="90000"/>
              </a:lnSpc>
              <a:buFontTx/>
              <a:buNone/>
            </a:pPr>
            <a:r>
              <a:rPr lang="en-US" altLang="zh-CN" sz="3200" dirty="0" err="1">
                <a:latin typeface="黑体" pitchFamily="49" charset="-122"/>
                <a:ea typeface="黑体" pitchFamily="49" charset="-122"/>
              </a:rPr>
              <a:t>endmodule</a:t>
            </a:r>
            <a:endParaRPr lang="en-US" altLang="zh-CN" sz="3200" dirty="0">
              <a:latin typeface="黑体" pitchFamily="49" charset="-122"/>
              <a:ea typeface="黑体" pitchFamily="49" charset="-122"/>
            </a:endParaRPr>
          </a:p>
        </p:txBody>
      </p:sp>
      <p:grpSp>
        <p:nvGrpSpPr>
          <p:cNvPr id="53257" name="组合 48"/>
          <p:cNvGrpSpPr>
            <a:grpSpLocks/>
          </p:cNvGrpSpPr>
          <p:nvPr/>
        </p:nvGrpSpPr>
        <p:grpSpPr bwMode="auto">
          <a:xfrm>
            <a:off x="7272338" y="1428750"/>
            <a:ext cx="785812" cy="762000"/>
            <a:chOff x="7154863" y="2908300"/>
            <a:chExt cx="950912" cy="762000"/>
          </a:xfrm>
        </p:grpSpPr>
        <p:sp>
          <p:nvSpPr>
            <p:cNvPr id="53258" name="Arc 76"/>
            <p:cNvSpPr>
              <a:spLocks/>
            </p:cNvSpPr>
            <p:nvPr/>
          </p:nvSpPr>
          <p:spPr bwMode="auto">
            <a:xfrm>
              <a:off x="7154863" y="2908300"/>
              <a:ext cx="304800" cy="762000"/>
            </a:xfrm>
            <a:custGeom>
              <a:avLst/>
              <a:gdLst>
                <a:gd name="T0" fmla="*/ 0 w 21600"/>
                <a:gd name="T1" fmla="*/ 0 h 43091"/>
                <a:gd name="T2" fmla="*/ 430699 w 21600"/>
                <a:gd name="T3" fmla="*/ 13474832 h 43091"/>
                <a:gd name="T4" fmla="*/ 0 w 21600"/>
                <a:gd name="T5" fmla="*/ 6754463 h 43091"/>
                <a:gd name="T6" fmla="*/ 0 60000 65536"/>
                <a:gd name="T7" fmla="*/ 0 60000 65536"/>
                <a:gd name="T8" fmla="*/ 0 60000 65536"/>
                <a:gd name="T9" fmla="*/ 0 w 21600"/>
                <a:gd name="T10" fmla="*/ 0 h 43091"/>
                <a:gd name="T11" fmla="*/ 21600 w 21600"/>
                <a:gd name="T12" fmla="*/ 43091 h 43091"/>
              </a:gdLst>
              <a:ahLst/>
              <a:cxnLst>
                <a:cxn ang="T6">
                  <a:pos x="T0" y="T1"/>
                </a:cxn>
                <a:cxn ang="T7">
                  <a:pos x="T2" y="T3"/>
                </a:cxn>
                <a:cxn ang="T8">
                  <a:pos x="T4" y="T5"/>
                </a:cxn>
              </a:cxnLst>
              <a:rect l="T9" t="T10" r="T11" b="T12"/>
              <a:pathLst>
                <a:path w="21600" h="43091" fill="none" extrusionOk="0">
                  <a:moveTo>
                    <a:pt x="-1" y="0"/>
                  </a:moveTo>
                  <a:cubicBezTo>
                    <a:pt x="11929" y="0"/>
                    <a:pt x="21600" y="9670"/>
                    <a:pt x="21600" y="21600"/>
                  </a:cubicBezTo>
                  <a:cubicBezTo>
                    <a:pt x="21600" y="32691"/>
                    <a:pt x="13199" y="41980"/>
                    <a:pt x="2163" y="43091"/>
                  </a:cubicBezTo>
                </a:path>
                <a:path w="21600" h="43091" stroke="0" extrusionOk="0">
                  <a:moveTo>
                    <a:pt x="-1" y="0"/>
                  </a:moveTo>
                  <a:cubicBezTo>
                    <a:pt x="11929" y="0"/>
                    <a:pt x="21600" y="9670"/>
                    <a:pt x="21600" y="21600"/>
                  </a:cubicBezTo>
                  <a:cubicBezTo>
                    <a:pt x="21600" y="32691"/>
                    <a:pt x="13199" y="41980"/>
                    <a:pt x="2163" y="43091"/>
                  </a:cubicBezTo>
                  <a:lnTo>
                    <a:pt x="0" y="21600"/>
                  </a:lnTo>
                  <a:close/>
                </a:path>
              </a:pathLst>
            </a:custGeom>
            <a:noFill/>
            <a:ln w="9525">
              <a:solidFill>
                <a:schemeClr val="tx1"/>
              </a:solidFill>
              <a:miter lim="800000"/>
              <a:headEnd/>
              <a:tailEnd/>
            </a:ln>
          </p:spPr>
          <p:txBody>
            <a:bodyPr wrap="none" anchor="ctr"/>
            <a:lstStyle/>
            <a:p>
              <a:endParaRPr lang="zh-CN" altLang="en-US"/>
            </a:p>
          </p:txBody>
        </p:sp>
        <p:sp>
          <p:nvSpPr>
            <p:cNvPr id="53259" name="Arc 77"/>
            <p:cNvSpPr>
              <a:spLocks/>
            </p:cNvSpPr>
            <p:nvPr/>
          </p:nvSpPr>
          <p:spPr bwMode="auto">
            <a:xfrm>
              <a:off x="7162800" y="2911475"/>
              <a:ext cx="942975" cy="758825"/>
            </a:xfrm>
            <a:custGeom>
              <a:avLst/>
              <a:gdLst>
                <a:gd name="T0" fmla="*/ 0 w 28102"/>
                <a:gd name="T1" fmla="*/ 309169 h 43200"/>
                <a:gd name="T2" fmla="*/ 167777 w 28102"/>
                <a:gd name="T3" fmla="*/ 13034400 h 43200"/>
                <a:gd name="T4" fmla="*/ 7321025 w 28102"/>
                <a:gd name="T5" fmla="*/ 6664538 h 43200"/>
                <a:gd name="T6" fmla="*/ 0 60000 65536"/>
                <a:gd name="T7" fmla="*/ 0 60000 65536"/>
                <a:gd name="T8" fmla="*/ 0 60000 65536"/>
                <a:gd name="T9" fmla="*/ 0 w 28102"/>
                <a:gd name="T10" fmla="*/ 0 h 43200"/>
                <a:gd name="T11" fmla="*/ 28102 w 28102"/>
                <a:gd name="T12" fmla="*/ 43200 h 43200"/>
              </a:gdLst>
              <a:ahLst/>
              <a:cxnLst>
                <a:cxn ang="T6">
                  <a:pos x="T0" y="T1"/>
                </a:cxn>
                <a:cxn ang="T7">
                  <a:pos x="T2" y="T3"/>
                </a:cxn>
                <a:cxn ang="T8">
                  <a:pos x="T4" y="T5"/>
                </a:cxn>
              </a:cxnLst>
              <a:rect l="T9" t="T10" r="T11" b="T12"/>
              <a:pathLst>
                <a:path w="28102" h="43200" fill="none" extrusionOk="0">
                  <a:moveTo>
                    <a:pt x="-1" y="1001"/>
                  </a:moveTo>
                  <a:cubicBezTo>
                    <a:pt x="2103" y="337"/>
                    <a:pt x="4296" y="-1"/>
                    <a:pt x="6502" y="0"/>
                  </a:cubicBezTo>
                  <a:cubicBezTo>
                    <a:pt x="18431" y="0"/>
                    <a:pt x="28102" y="9670"/>
                    <a:pt x="28102" y="21600"/>
                  </a:cubicBezTo>
                  <a:cubicBezTo>
                    <a:pt x="28102" y="33529"/>
                    <a:pt x="18431" y="43200"/>
                    <a:pt x="6502" y="43200"/>
                  </a:cubicBezTo>
                  <a:cubicBezTo>
                    <a:pt x="4348" y="43200"/>
                    <a:pt x="2207" y="42877"/>
                    <a:pt x="149" y="42244"/>
                  </a:cubicBezTo>
                </a:path>
                <a:path w="28102" h="43200" stroke="0" extrusionOk="0">
                  <a:moveTo>
                    <a:pt x="-1" y="1001"/>
                  </a:moveTo>
                  <a:cubicBezTo>
                    <a:pt x="2103" y="337"/>
                    <a:pt x="4296" y="-1"/>
                    <a:pt x="6502" y="0"/>
                  </a:cubicBezTo>
                  <a:cubicBezTo>
                    <a:pt x="18431" y="0"/>
                    <a:pt x="28102" y="9670"/>
                    <a:pt x="28102" y="21600"/>
                  </a:cubicBezTo>
                  <a:cubicBezTo>
                    <a:pt x="28102" y="33529"/>
                    <a:pt x="18431" y="43200"/>
                    <a:pt x="6502" y="43200"/>
                  </a:cubicBezTo>
                  <a:cubicBezTo>
                    <a:pt x="4348" y="43200"/>
                    <a:pt x="2207" y="42877"/>
                    <a:pt x="149" y="42244"/>
                  </a:cubicBezTo>
                  <a:lnTo>
                    <a:pt x="6502" y="21600"/>
                  </a:lnTo>
                  <a:close/>
                </a:path>
              </a:pathLst>
            </a:custGeom>
            <a:noFill/>
            <a:ln w="9525">
              <a:solidFill>
                <a:schemeClr val="tx1"/>
              </a:solidFill>
              <a:miter lim="800000"/>
              <a:headEnd/>
              <a:tailEnd/>
            </a:ln>
          </p:spPr>
          <p:txBody>
            <a:bodyPr wrap="none" anchor="ctr"/>
            <a:lstStyle/>
            <a:p>
              <a:endParaRPr lang="zh-CN" altLang="en-US"/>
            </a:p>
          </p:txBody>
        </p:sp>
      </p:grpSp>
      <p:sp>
        <p:nvSpPr>
          <p:cNvPr id="21" name="灯片编号占位符 20"/>
          <p:cNvSpPr>
            <a:spLocks noGrp="1"/>
          </p:cNvSpPr>
          <p:nvPr>
            <p:ph type="sldNum" sz="quarter" idx="12"/>
          </p:nvPr>
        </p:nvSpPr>
        <p:spPr/>
        <p:txBody>
          <a:bodyPr/>
          <a:lstStyle/>
          <a:p>
            <a:pPr>
              <a:defRPr/>
            </a:pPr>
            <a:fld id="{C097489F-4C31-4370-B64B-6FDA95532023}" type="slidenum">
              <a:rPr lang="zh-CN" altLang="en-US" smtClean="0"/>
              <a:pPr>
                <a:defRPr/>
              </a:pPr>
              <a:t>34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9939"/>
                                        </p:tgtEl>
                                        <p:attrNameLst>
                                          <p:attrName>style.visibility</p:attrName>
                                        </p:attrNameLst>
                                      </p:cBhvr>
                                      <p:to>
                                        <p:strVal val="visible"/>
                                      </p:to>
                                    </p:set>
                                    <p:anim calcmode="lin" valueType="num">
                                      <p:cBhvr additive="base">
                                        <p:cTn id="7" dur="500" fill="hold"/>
                                        <p:tgtEl>
                                          <p:spTgt spid="39939"/>
                                        </p:tgtEl>
                                        <p:attrNameLst>
                                          <p:attrName>ppt_x</p:attrName>
                                        </p:attrNameLst>
                                      </p:cBhvr>
                                      <p:tavLst>
                                        <p:tav tm="0">
                                          <p:val>
                                            <p:strVal val="0-#ppt_w/2"/>
                                          </p:val>
                                        </p:tav>
                                        <p:tav tm="100000">
                                          <p:val>
                                            <p:strVal val="#ppt_x"/>
                                          </p:val>
                                        </p:tav>
                                      </p:tavLst>
                                    </p:anim>
                                    <p:anim calcmode="lin" valueType="num">
                                      <p:cBhvr additive="base">
                                        <p:cTn id="8" dur="500" fill="hold"/>
                                        <p:tgtEl>
                                          <p:spTgt spid="3993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ssolve">
                                      <p:cBhvr>
                                        <p:cTn id="13" dur="500"/>
                                        <p:tgtEl>
                                          <p:spTgt spid="2"/>
                                        </p:tgtEl>
                                      </p:cBhvr>
                                    </p:animEffect>
                                  </p:childTnLst>
                                </p:cTn>
                              </p:par>
                              <p:par>
                                <p:cTn id="14" presetID="3" presetClass="entr" presetSubtype="10" fill="hold" nodeType="withEffect">
                                  <p:stCondLst>
                                    <p:cond delay="0"/>
                                  </p:stCondLst>
                                  <p:childTnLst>
                                    <p:set>
                                      <p:cBhvr>
                                        <p:cTn id="15" dur="1" fill="hold">
                                          <p:stCondLst>
                                            <p:cond delay="0"/>
                                          </p:stCondLst>
                                        </p:cTn>
                                        <p:tgtEl>
                                          <p:spTgt spid="53257"/>
                                        </p:tgtEl>
                                        <p:attrNameLst>
                                          <p:attrName>style.visibility</p:attrName>
                                        </p:attrNameLst>
                                      </p:cBhvr>
                                      <p:to>
                                        <p:strVal val="visible"/>
                                      </p:to>
                                    </p:set>
                                    <p:animEffect transition="in" filter="blinds(horizontal)">
                                      <p:cBhvr>
                                        <p:cTn id="16" dur="500"/>
                                        <p:tgtEl>
                                          <p:spTgt spid="5325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39953"/>
                                        </p:tgtEl>
                                        <p:attrNameLst>
                                          <p:attrName>style.visibility</p:attrName>
                                        </p:attrNameLst>
                                      </p:cBhvr>
                                      <p:to>
                                        <p:strVal val="visible"/>
                                      </p:to>
                                    </p:set>
                                    <p:animEffect transition="in" filter="box(in)">
                                      <p:cBhvr>
                                        <p:cTn id="21" dur="500"/>
                                        <p:tgtEl>
                                          <p:spTgt spid="3995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9952"/>
                                        </p:tgtEl>
                                        <p:attrNameLst>
                                          <p:attrName>style.visibility</p:attrName>
                                        </p:attrNameLst>
                                      </p:cBhvr>
                                      <p:to>
                                        <p:strVal val="visible"/>
                                      </p:to>
                                    </p:set>
                                    <p:animEffect transition="in" filter="wipe(left)">
                                      <p:cBhvr>
                                        <p:cTn id="26" dur="500"/>
                                        <p:tgtEl>
                                          <p:spTgt spid="3995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39954"/>
                                        </p:tgtEl>
                                        <p:attrNameLst>
                                          <p:attrName>style.visibility</p:attrName>
                                        </p:attrNameLst>
                                      </p:cBhvr>
                                      <p:to>
                                        <p:strVal val="visible"/>
                                      </p:to>
                                    </p:set>
                                    <p:animEffect transition="in" filter="box(in)">
                                      <p:cBhvr>
                                        <p:cTn id="31" dur="500"/>
                                        <p:tgtEl>
                                          <p:spTgt spid="3995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9955"/>
                                        </p:tgtEl>
                                        <p:attrNameLst>
                                          <p:attrName>style.visibility</p:attrName>
                                        </p:attrNameLst>
                                      </p:cBhvr>
                                      <p:to>
                                        <p:strVal val="visible"/>
                                      </p:to>
                                    </p:set>
                                    <p:animEffect transition="in" filter="wipe(left)">
                                      <p:cBhvr>
                                        <p:cTn id="36" dur="500"/>
                                        <p:tgtEl>
                                          <p:spTgt spid="39955"/>
                                        </p:tgtEl>
                                      </p:cBhvr>
                                    </p:animEffect>
                                  </p:childTnLst>
                                  <p:subTnLst>
                                    <p:audio>
                                      <p:cMediaNode>
                                        <p:cTn display="0" masterRel="sameClick">
                                          <p:stCondLst>
                                            <p:cond evt="begin" delay="0">
                                              <p:tn val="34"/>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autoUpdateAnimBg="0"/>
      <p:bldP spid="39952" grpId="0" autoUpdateAnimBg="0"/>
      <p:bldP spid="39953" grpId="0" animBg="1" autoUpdateAnimBg="0"/>
      <p:bldP spid="39954" grpId="0" animBg="1" autoUpdateAnimBg="0"/>
      <p:bldP spid="39955"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5"/>
          <p:cNvSpPr>
            <a:spLocks noChangeArrowheads="1"/>
          </p:cNvSpPr>
          <p:nvPr/>
        </p:nvSpPr>
        <p:spPr bwMode="auto">
          <a:xfrm>
            <a:off x="0" y="0"/>
            <a:ext cx="7377113" cy="646113"/>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7.4 </a:t>
            </a:r>
            <a:r>
              <a:rPr lang="zh-CN" altLang="en-US">
                <a:latin typeface="黑体" pitchFamily="49" charset="-122"/>
                <a:ea typeface="黑体" pitchFamily="49" charset="-122"/>
              </a:rPr>
              <a:t>基本逻辑门电路的</a:t>
            </a:r>
            <a:r>
              <a:rPr lang="en-US" altLang="zh-CN">
                <a:latin typeface="黑体" pitchFamily="49" charset="-122"/>
                <a:ea typeface="黑体" pitchFamily="49" charset="-122"/>
              </a:rPr>
              <a:t>Verilog HDL</a:t>
            </a:r>
            <a:endParaRPr lang="zh-CN" altLang="en-US">
              <a:latin typeface="黑体" pitchFamily="49" charset="-122"/>
              <a:ea typeface="黑体" pitchFamily="49" charset="-122"/>
            </a:endParaRPr>
          </a:p>
        </p:txBody>
      </p:sp>
      <p:sp>
        <p:nvSpPr>
          <p:cNvPr id="40963" name="Rectangle 3"/>
          <p:cNvSpPr>
            <a:spLocks noChangeArrowheads="1"/>
          </p:cNvSpPr>
          <p:nvPr/>
        </p:nvSpPr>
        <p:spPr bwMode="auto">
          <a:xfrm>
            <a:off x="188913" y="858838"/>
            <a:ext cx="5032375" cy="646112"/>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3</a:t>
            </a:r>
            <a:r>
              <a:rPr lang="zh-CN" altLang="en-US">
                <a:latin typeface="黑体" pitchFamily="49" charset="-122"/>
                <a:ea typeface="黑体" pitchFamily="49" charset="-122"/>
              </a:rPr>
              <a:t>、非门逻辑电路的描述</a:t>
            </a:r>
          </a:p>
        </p:txBody>
      </p:sp>
      <p:sp>
        <p:nvSpPr>
          <p:cNvPr id="40964" name="Rectangle 16"/>
          <p:cNvSpPr>
            <a:spLocks noChangeArrowheads="1"/>
          </p:cNvSpPr>
          <p:nvPr/>
        </p:nvSpPr>
        <p:spPr bwMode="auto">
          <a:xfrm>
            <a:off x="1692275" y="1816100"/>
            <a:ext cx="5111750" cy="2554288"/>
          </a:xfrm>
          <a:prstGeom prst="rect">
            <a:avLst/>
          </a:prstGeom>
          <a:noFill/>
          <a:ln w="9525">
            <a:noFill/>
            <a:miter lim="800000"/>
            <a:headEnd/>
            <a:tailEnd/>
          </a:ln>
        </p:spPr>
        <p:txBody>
          <a:bodyPr>
            <a:spAutoFit/>
          </a:bodyPr>
          <a:lstStyle/>
          <a:p>
            <a:pPr>
              <a:buFontTx/>
              <a:buNone/>
            </a:pPr>
            <a:r>
              <a:rPr lang="en-US" altLang="zh-CN" sz="3200" dirty="0">
                <a:latin typeface="黑体" pitchFamily="49" charset="-122"/>
                <a:ea typeface="黑体" pitchFamily="49" charset="-122"/>
              </a:rPr>
              <a:t>module  NOT_G (A,F);</a:t>
            </a:r>
          </a:p>
          <a:p>
            <a:pPr>
              <a:buFontTx/>
              <a:buNone/>
            </a:pPr>
            <a:r>
              <a:rPr lang="en-US" altLang="zh-CN" sz="3200" dirty="0">
                <a:latin typeface="黑体" pitchFamily="49" charset="-122"/>
                <a:ea typeface="黑体" pitchFamily="49" charset="-122"/>
              </a:rPr>
              <a:t>        input  A;</a:t>
            </a:r>
          </a:p>
          <a:p>
            <a:pPr>
              <a:buFontTx/>
              <a:buNone/>
            </a:pPr>
            <a:r>
              <a:rPr lang="en-US" altLang="zh-CN" sz="3200" dirty="0">
                <a:latin typeface="黑体" pitchFamily="49" charset="-122"/>
                <a:ea typeface="黑体" pitchFamily="49" charset="-122"/>
              </a:rPr>
              <a:t>        output F;</a:t>
            </a:r>
          </a:p>
          <a:p>
            <a:pPr>
              <a:buFontTx/>
              <a:buNone/>
            </a:pPr>
            <a:r>
              <a:rPr lang="en-US" altLang="zh-CN" sz="3200" dirty="0">
                <a:latin typeface="黑体" pitchFamily="49" charset="-122"/>
                <a:ea typeface="黑体" pitchFamily="49" charset="-122"/>
              </a:rPr>
              <a:t>        </a:t>
            </a:r>
            <a:r>
              <a:rPr lang="en-US" altLang="zh-CN" sz="3200" dirty="0">
                <a:solidFill>
                  <a:srgbClr val="FFFF00"/>
                </a:solidFill>
                <a:latin typeface="黑体" pitchFamily="49" charset="-122"/>
                <a:ea typeface="黑体" pitchFamily="49" charset="-122"/>
              </a:rPr>
              <a:t>not U3 (F,A);</a:t>
            </a:r>
          </a:p>
          <a:p>
            <a:pPr>
              <a:buFontTx/>
              <a:buNone/>
            </a:pPr>
            <a:r>
              <a:rPr lang="en-US" altLang="zh-CN" sz="3200" dirty="0" err="1">
                <a:latin typeface="黑体" pitchFamily="49" charset="-122"/>
                <a:ea typeface="黑体" pitchFamily="49" charset="-122"/>
              </a:rPr>
              <a:t>endmodule</a:t>
            </a:r>
            <a:endParaRPr lang="en-US" altLang="zh-CN" sz="3200" dirty="0">
              <a:latin typeface="黑体" pitchFamily="49" charset="-122"/>
              <a:ea typeface="黑体" pitchFamily="49" charset="-122"/>
            </a:endParaRPr>
          </a:p>
        </p:txBody>
      </p:sp>
      <p:sp>
        <p:nvSpPr>
          <p:cNvPr id="40965" name="Rectangle 17"/>
          <p:cNvSpPr>
            <a:spLocks noChangeArrowheads="1"/>
          </p:cNvSpPr>
          <p:nvPr/>
        </p:nvSpPr>
        <p:spPr bwMode="auto">
          <a:xfrm>
            <a:off x="179388" y="1773238"/>
            <a:ext cx="1441450" cy="617537"/>
          </a:xfrm>
          <a:prstGeom prst="rect">
            <a:avLst/>
          </a:prstGeom>
          <a:noFill/>
          <a:ln w="38100">
            <a:solidFill>
              <a:srgbClr val="FF9900"/>
            </a:solidFill>
            <a:miter lim="800000"/>
            <a:headEnd/>
            <a:tailEnd/>
          </a:ln>
        </p:spPr>
        <p:txBody>
          <a:bodyPr wrap="none">
            <a:spAutoFit/>
          </a:bodyPr>
          <a:lstStyle/>
          <a:p>
            <a:pPr>
              <a:buFontTx/>
              <a:buNone/>
            </a:pPr>
            <a:r>
              <a:rPr lang="zh-CN" altLang="en-US" sz="3200">
                <a:ea typeface="黑体" pitchFamily="49" charset="-122"/>
              </a:rPr>
              <a:t>方法一</a:t>
            </a:r>
          </a:p>
        </p:txBody>
      </p:sp>
      <p:sp>
        <p:nvSpPr>
          <p:cNvPr id="40966" name="Rectangle 18"/>
          <p:cNvSpPr>
            <a:spLocks noChangeArrowheads="1"/>
          </p:cNvSpPr>
          <p:nvPr/>
        </p:nvSpPr>
        <p:spPr bwMode="auto">
          <a:xfrm>
            <a:off x="179388" y="4292600"/>
            <a:ext cx="1441450" cy="617538"/>
          </a:xfrm>
          <a:prstGeom prst="rect">
            <a:avLst/>
          </a:prstGeom>
          <a:noFill/>
          <a:ln w="38100">
            <a:solidFill>
              <a:srgbClr val="FF9900"/>
            </a:solidFill>
            <a:miter lim="800000"/>
            <a:headEnd/>
            <a:tailEnd/>
          </a:ln>
        </p:spPr>
        <p:txBody>
          <a:bodyPr wrap="none">
            <a:spAutoFit/>
          </a:bodyPr>
          <a:lstStyle/>
          <a:p>
            <a:pPr>
              <a:buFontTx/>
              <a:buNone/>
            </a:pPr>
            <a:r>
              <a:rPr lang="zh-CN" altLang="en-US" sz="3200">
                <a:ea typeface="黑体" pitchFamily="49" charset="-122"/>
              </a:rPr>
              <a:t>方法二</a:t>
            </a:r>
          </a:p>
        </p:txBody>
      </p:sp>
      <p:sp>
        <p:nvSpPr>
          <p:cNvPr id="40967" name="Rectangle 19"/>
          <p:cNvSpPr>
            <a:spLocks noChangeArrowheads="1"/>
          </p:cNvSpPr>
          <p:nvPr/>
        </p:nvSpPr>
        <p:spPr bwMode="auto">
          <a:xfrm>
            <a:off x="1711325" y="4292600"/>
            <a:ext cx="5761038" cy="2455863"/>
          </a:xfrm>
          <a:prstGeom prst="rect">
            <a:avLst/>
          </a:prstGeom>
          <a:noFill/>
          <a:ln w="9525">
            <a:noFill/>
            <a:miter lim="800000"/>
            <a:headEnd/>
            <a:tailEnd/>
          </a:ln>
        </p:spPr>
        <p:txBody>
          <a:bodyPr>
            <a:spAutoFit/>
          </a:bodyPr>
          <a:lstStyle/>
          <a:p>
            <a:pPr>
              <a:buFontTx/>
              <a:buNone/>
            </a:pPr>
            <a:r>
              <a:rPr lang="en-US" altLang="zh-CN" sz="3200" dirty="0">
                <a:latin typeface="黑体" pitchFamily="49" charset="-122"/>
                <a:ea typeface="黑体" pitchFamily="49" charset="-122"/>
              </a:rPr>
              <a:t>module  NOT_G (A,F);</a:t>
            </a:r>
          </a:p>
          <a:p>
            <a:pPr>
              <a:lnSpc>
                <a:spcPct val="95000"/>
              </a:lnSpc>
              <a:buFontTx/>
              <a:buNone/>
            </a:pPr>
            <a:r>
              <a:rPr lang="en-US" altLang="zh-CN" sz="3200" dirty="0">
                <a:latin typeface="黑体" pitchFamily="49" charset="-122"/>
                <a:ea typeface="黑体" pitchFamily="49" charset="-122"/>
              </a:rPr>
              <a:t>        input  A;</a:t>
            </a:r>
          </a:p>
          <a:p>
            <a:pPr>
              <a:lnSpc>
                <a:spcPct val="95000"/>
              </a:lnSpc>
              <a:buFontTx/>
              <a:buNone/>
            </a:pPr>
            <a:r>
              <a:rPr lang="en-US" altLang="zh-CN" sz="3200" dirty="0">
                <a:latin typeface="黑体" pitchFamily="49" charset="-122"/>
                <a:ea typeface="黑体" pitchFamily="49" charset="-122"/>
              </a:rPr>
              <a:t>        output F;</a:t>
            </a:r>
          </a:p>
          <a:p>
            <a:pPr>
              <a:lnSpc>
                <a:spcPct val="95000"/>
              </a:lnSpc>
              <a:buFontTx/>
              <a:buNone/>
            </a:pPr>
            <a:r>
              <a:rPr lang="en-US" altLang="zh-CN" sz="3200" dirty="0">
                <a:latin typeface="黑体" pitchFamily="49" charset="-122"/>
                <a:ea typeface="黑体" pitchFamily="49" charset="-122"/>
              </a:rPr>
              <a:t>        </a:t>
            </a:r>
            <a:r>
              <a:rPr lang="en-US" altLang="zh-CN" sz="3200" dirty="0">
                <a:solidFill>
                  <a:srgbClr val="FFFF00"/>
                </a:solidFill>
                <a:latin typeface="黑体" pitchFamily="49" charset="-122"/>
                <a:ea typeface="黑体" pitchFamily="49" charset="-122"/>
              </a:rPr>
              <a:t>assign  F=</a:t>
            </a:r>
            <a:r>
              <a:rPr lang="en-US" altLang="zh-CN" sz="3200" dirty="0">
                <a:solidFill>
                  <a:srgbClr val="FFFF00"/>
                </a:solidFill>
                <a:ea typeface="黑体" pitchFamily="49" charset="-122"/>
              </a:rPr>
              <a:t>~</a:t>
            </a:r>
            <a:r>
              <a:rPr lang="en-US" altLang="zh-CN" sz="3200" dirty="0">
                <a:solidFill>
                  <a:srgbClr val="FFFF00"/>
                </a:solidFill>
                <a:latin typeface="黑体" pitchFamily="49" charset="-122"/>
                <a:ea typeface="黑体" pitchFamily="49" charset="-122"/>
              </a:rPr>
              <a:t>A;</a:t>
            </a:r>
          </a:p>
          <a:p>
            <a:pPr>
              <a:lnSpc>
                <a:spcPct val="95000"/>
              </a:lnSpc>
              <a:buFontTx/>
              <a:buNone/>
            </a:pPr>
            <a:r>
              <a:rPr lang="en-US" altLang="zh-CN" sz="3200" dirty="0" err="1">
                <a:latin typeface="黑体" pitchFamily="49" charset="-122"/>
                <a:ea typeface="黑体" pitchFamily="49" charset="-122"/>
              </a:rPr>
              <a:t>endmodule</a:t>
            </a:r>
            <a:endParaRPr lang="en-US" altLang="zh-CN" sz="3200" dirty="0">
              <a:latin typeface="黑体" pitchFamily="49" charset="-122"/>
              <a:ea typeface="黑体" pitchFamily="49" charset="-122"/>
            </a:endParaRPr>
          </a:p>
        </p:txBody>
      </p:sp>
      <p:grpSp>
        <p:nvGrpSpPr>
          <p:cNvPr id="2" name="Group 8"/>
          <p:cNvGrpSpPr>
            <a:grpSpLocks/>
          </p:cNvGrpSpPr>
          <p:nvPr/>
        </p:nvGrpSpPr>
        <p:grpSpPr bwMode="auto">
          <a:xfrm>
            <a:off x="6122988" y="981075"/>
            <a:ext cx="2592387" cy="2019300"/>
            <a:chOff x="0" y="0"/>
            <a:chExt cx="1633" cy="1272"/>
          </a:xfrm>
        </p:grpSpPr>
        <p:sp>
          <p:nvSpPr>
            <p:cNvPr id="54282" name="Line 7"/>
            <p:cNvSpPr>
              <a:spLocks noChangeShapeType="1"/>
            </p:cNvSpPr>
            <p:nvPr/>
          </p:nvSpPr>
          <p:spPr bwMode="auto">
            <a:xfrm flipH="1">
              <a:off x="364" y="454"/>
              <a:ext cx="288" cy="1"/>
            </a:xfrm>
            <a:prstGeom prst="line">
              <a:avLst/>
            </a:prstGeom>
            <a:noFill/>
            <a:ln w="9525">
              <a:solidFill>
                <a:schemeClr val="tx1"/>
              </a:solidFill>
              <a:round/>
              <a:headEnd/>
              <a:tailEnd/>
            </a:ln>
          </p:spPr>
          <p:txBody>
            <a:bodyPr wrap="none"/>
            <a:lstStyle/>
            <a:p>
              <a:endParaRPr lang="zh-CN" altLang="en-US"/>
            </a:p>
          </p:txBody>
        </p:sp>
        <p:sp>
          <p:nvSpPr>
            <p:cNvPr id="54283" name="Line 8"/>
            <p:cNvSpPr>
              <a:spLocks noChangeShapeType="1"/>
            </p:cNvSpPr>
            <p:nvPr/>
          </p:nvSpPr>
          <p:spPr bwMode="auto">
            <a:xfrm>
              <a:off x="1090" y="454"/>
              <a:ext cx="227" cy="1"/>
            </a:xfrm>
            <a:prstGeom prst="line">
              <a:avLst/>
            </a:prstGeom>
            <a:noFill/>
            <a:ln w="9525">
              <a:solidFill>
                <a:schemeClr val="tx1"/>
              </a:solidFill>
              <a:round/>
              <a:headEnd/>
              <a:tailEnd/>
            </a:ln>
          </p:spPr>
          <p:txBody>
            <a:bodyPr wrap="none"/>
            <a:lstStyle/>
            <a:p>
              <a:endParaRPr lang="zh-CN" altLang="en-US"/>
            </a:p>
          </p:txBody>
        </p:sp>
        <p:sp>
          <p:nvSpPr>
            <p:cNvPr id="54284" name="Rectangle 9"/>
            <p:cNvSpPr>
              <a:spLocks noChangeArrowheads="1"/>
            </p:cNvSpPr>
            <p:nvPr/>
          </p:nvSpPr>
          <p:spPr bwMode="auto">
            <a:xfrm>
              <a:off x="619" y="257"/>
              <a:ext cx="244" cy="365"/>
            </a:xfrm>
            <a:prstGeom prst="rect">
              <a:avLst/>
            </a:prstGeom>
            <a:noFill/>
            <a:ln w="9525">
              <a:noFill/>
              <a:miter lim="800000"/>
              <a:headEnd/>
              <a:tailEnd/>
            </a:ln>
          </p:spPr>
          <p:txBody>
            <a:bodyPr wrap="none">
              <a:spAutoFit/>
            </a:bodyPr>
            <a:lstStyle/>
            <a:p>
              <a:pPr>
                <a:buFontTx/>
                <a:buNone/>
              </a:pPr>
              <a:r>
                <a:rPr lang="en-US" altLang="zh-CN" sz="3200">
                  <a:solidFill>
                    <a:schemeClr val="tx2"/>
                  </a:solidFill>
                  <a:latin typeface="黑体" pitchFamily="49" charset="-122"/>
                  <a:ea typeface="黑体" pitchFamily="49" charset="-122"/>
                </a:rPr>
                <a:t> </a:t>
              </a:r>
            </a:p>
          </p:txBody>
        </p:sp>
        <p:sp>
          <p:nvSpPr>
            <p:cNvPr id="54285" name="Rectangle 11"/>
            <p:cNvSpPr>
              <a:spLocks noChangeArrowheads="1"/>
            </p:cNvSpPr>
            <p:nvPr/>
          </p:nvSpPr>
          <p:spPr bwMode="auto">
            <a:xfrm>
              <a:off x="1339" y="240"/>
              <a:ext cx="244" cy="365"/>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F</a:t>
              </a:r>
            </a:p>
          </p:txBody>
        </p:sp>
        <p:sp>
          <p:nvSpPr>
            <p:cNvPr id="54286" name="Rectangle 12"/>
            <p:cNvSpPr>
              <a:spLocks noChangeArrowheads="1"/>
            </p:cNvSpPr>
            <p:nvPr/>
          </p:nvSpPr>
          <p:spPr bwMode="auto">
            <a:xfrm>
              <a:off x="182" y="907"/>
              <a:ext cx="1268" cy="365"/>
            </a:xfrm>
            <a:prstGeom prst="rect">
              <a:avLst/>
            </a:prstGeom>
            <a:noFill/>
            <a:ln w="9525">
              <a:noFill/>
              <a:miter lim="800000"/>
              <a:headEnd/>
              <a:tailEnd/>
            </a:ln>
          </p:spPr>
          <p:txBody>
            <a:bodyPr wrap="none">
              <a:spAutoFit/>
            </a:bodyPr>
            <a:lstStyle/>
            <a:p>
              <a:pPr>
                <a:buFontTx/>
                <a:buNone/>
              </a:pPr>
              <a:r>
                <a:rPr lang="zh-CN" altLang="en-US" sz="3200">
                  <a:latin typeface="黑体" pitchFamily="49" charset="-122"/>
                  <a:ea typeface="黑体" pitchFamily="49" charset="-122"/>
                </a:rPr>
                <a:t>模块</a:t>
              </a:r>
              <a:r>
                <a:rPr lang="en-US" altLang="zh-CN" sz="3200">
                  <a:latin typeface="黑体" pitchFamily="49" charset="-122"/>
                  <a:ea typeface="黑体" pitchFamily="49" charset="-122"/>
                </a:rPr>
                <a:t>NOT_G</a:t>
              </a:r>
            </a:p>
          </p:txBody>
        </p:sp>
        <p:sp>
          <p:nvSpPr>
            <p:cNvPr id="54287" name="Rectangle 13"/>
            <p:cNvSpPr>
              <a:spLocks noChangeArrowheads="1"/>
            </p:cNvSpPr>
            <p:nvPr/>
          </p:nvSpPr>
          <p:spPr bwMode="auto">
            <a:xfrm>
              <a:off x="0" y="0"/>
              <a:ext cx="1633" cy="953"/>
            </a:xfrm>
            <a:prstGeom prst="rect">
              <a:avLst/>
            </a:prstGeom>
            <a:noFill/>
            <a:ln w="9525">
              <a:solidFill>
                <a:schemeClr val="tx1"/>
              </a:solidFill>
              <a:miter lim="800000"/>
              <a:headEnd/>
              <a:tailEnd/>
            </a:ln>
          </p:spPr>
          <p:txBody>
            <a:bodyPr wrap="none" anchor="ctr"/>
            <a:lstStyle/>
            <a:p>
              <a:pPr>
                <a:buFontTx/>
                <a:buNone/>
              </a:pPr>
              <a:endParaRPr lang="zh-CN" altLang="en-US"/>
            </a:p>
          </p:txBody>
        </p:sp>
        <p:sp>
          <p:nvSpPr>
            <p:cNvPr id="54288" name="Rectangle 14"/>
            <p:cNvSpPr>
              <a:spLocks noChangeArrowheads="1"/>
            </p:cNvSpPr>
            <p:nvPr/>
          </p:nvSpPr>
          <p:spPr bwMode="auto">
            <a:xfrm>
              <a:off x="92" y="272"/>
              <a:ext cx="244" cy="365"/>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A</a:t>
              </a:r>
            </a:p>
          </p:txBody>
        </p:sp>
        <p:sp>
          <p:nvSpPr>
            <p:cNvPr id="54289" name="Oval 15"/>
            <p:cNvSpPr>
              <a:spLocks noChangeArrowheads="1"/>
            </p:cNvSpPr>
            <p:nvPr/>
          </p:nvSpPr>
          <p:spPr bwMode="auto">
            <a:xfrm>
              <a:off x="999" y="409"/>
              <a:ext cx="91" cy="91"/>
            </a:xfrm>
            <a:prstGeom prst="ellipse">
              <a:avLst/>
            </a:prstGeom>
            <a:noFill/>
            <a:ln w="9525">
              <a:solidFill>
                <a:schemeClr val="tx1"/>
              </a:solidFill>
              <a:round/>
              <a:headEnd/>
              <a:tailEnd/>
            </a:ln>
          </p:spPr>
          <p:txBody>
            <a:bodyPr wrap="none" anchor="ctr"/>
            <a:lstStyle/>
            <a:p>
              <a:pPr>
                <a:buFontTx/>
                <a:buNone/>
              </a:pPr>
              <a:endParaRPr lang="zh-CN" altLang="en-US"/>
            </a:p>
          </p:txBody>
        </p:sp>
      </p:grpSp>
      <p:sp>
        <p:nvSpPr>
          <p:cNvPr id="54281" name="AutoShape 36"/>
          <p:cNvSpPr>
            <a:spLocks noChangeArrowheads="1"/>
          </p:cNvSpPr>
          <p:nvPr/>
        </p:nvSpPr>
        <p:spPr bwMode="auto">
          <a:xfrm rot="5400000">
            <a:off x="7135813" y="1422400"/>
            <a:ext cx="649287" cy="519113"/>
          </a:xfrm>
          <a:prstGeom prst="triangle">
            <a:avLst>
              <a:gd name="adj" fmla="val 50000"/>
            </a:avLst>
          </a:prstGeom>
          <a:noFill/>
          <a:ln w="19050">
            <a:solidFill>
              <a:schemeClr val="tx1"/>
            </a:solidFill>
            <a:miter lim="800000"/>
            <a:headEnd/>
            <a:tailEnd/>
          </a:ln>
        </p:spPr>
        <p:txBody>
          <a:bodyPr wrap="none" anchor="ctr"/>
          <a:lstStyle/>
          <a:p>
            <a:endParaRPr lang="zh-CN" altLang="en-US"/>
          </a:p>
        </p:txBody>
      </p:sp>
      <p:sp>
        <p:nvSpPr>
          <p:cNvPr id="18" name="灯片编号占位符 17"/>
          <p:cNvSpPr>
            <a:spLocks noGrp="1"/>
          </p:cNvSpPr>
          <p:nvPr>
            <p:ph type="sldNum" sz="quarter" idx="12"/>
          </p:nvPr>
        </p:nvSpPr>
        <p:spPr/>
        <p:txBody>
          <a:bodyPr/>
          <a:lstStyle/>
          <a:p>
            <a:pPr>
              <a:defRPr/>
            </a:pPr>
            <a:fld id="{C097489F-4C31-4370-B64B-6FDA95532023}" type="slidenum">
              <a:rPr lang="zh-CN" altLang="en-US" smtClean="0"/>
              <a:pPr>
                <a:defRPr/>
              </a:pPr>
              <a:t>35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63"/>
                                        </p:tgtEl>
                                        <p:attrNameLst>
                                          <p:attrName>style.visibility</p:attrName>
                                        </p:attrNameLst>
                                      </p:cBhvr>
                                      <p:to>
                                        <p:strVal val="visible"/>
                                      </p:to>
                                    </p:set>
                                    <p:anim calcmode="lin" valueType="num">
                                      <p:cBhvr additive="base">
                                        <p:cTn id="7" dur="500" fill="hold"/>
                                        <p:tgtEl>
                                          <p:spTgt spid="40963"/>
                                        </p:tgtEl>
                                        <p:attrNameLst>
                                          <p:attrName>ppt_x</p:attrName>
                                        </p:attrNameLst>
                                      </p:cBhvr>
                                      <p:tavLst>
                                        <p:tav tm="0">
                                          <p:val>
                                            <p:strVal val="0-#ppt_w/2"/>
                                          </p:val>
                                        </p:tav>
                                        <p:tav tm="100000">
                                          <p:val>
                                            <p:strVal val="#ppt_x"/>
                                          </p:val>
                                        </p:tav>
                                      </p:tavLst>
                                    </p:anim>
                                    <p:anim calcmode="lin" valueType="num">
                                      <p:cBhvr additive="base">
                                        <p:cTn id="8" dur="500" fill="hold"/>
                                        <p:tgtEl>
                                          <p:spTgt spid="4096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ssolve">
                                      <p:cBhvr>
                                        <p:cTn id="13" dur="500"/>
                                        <p:tgtEl>
                                          <p:spTgt spid="2"/>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4281"/>
                                        </p:tgtEl>
                                        <p:attrNameLst>
                                          <p:attrName>style.visibility</p:attrName>
                                        </p:attrNameLst>
                                      </p:cBhvr>
                                      <p:to>
                                        <p:strVal val="visible"/>
                                      </p:to>
                                    </p:set>
                                    <p:animEffect transition="in" filter="blinds(horizontal)">
                                      <p:cBhvr>
                                        <p:cTn id="16" dur="500"/>
                                        <p:tgtEl>
                                          <p:spTgt spid="5428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40965"/>
                                        </p:tgtEl>
                                        <p:attrNameLst>
                                          <p:attrName>style.visibility</p:attrName>
                                        </p:attrNameLst>
                                      </p:cBhvr>
                                      <p:to>
                                        <p:strVal val="visible"/>
                                      </p:to>
                                    </p:set>
                                    <p:animEffect transition="in" filter="box(in)">
                                      <p:cBhvr>
                                        <p:cTn id="21" dur="500"/>
                                        <p:tgtEl>
                                          <p:spTgt spid="4096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0964"/>
                                        </p:tgtEl>
                                        <p:attrNameLst>
                                          <p:attrName>style.visibility</p:attrName>
                                        </p:attrNameLst>
                                      </p:cBhvr>
                                      <p:to>
                                        <p:strVal val="visible"/>
                                      </p:to>
                                    </p:set>
                                    <p:animEffect transition="in" filter="wipe(left)">
                                      <p:cBhvr>
                                        <p:cTn id="26" dur="500"/>
                                        <p:tgtEl>
                                          <p:spTgt spid="4096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40966"/>
                                        </p:tgtEl>
                                        <p:attrNameLst>
                                          <p:attrName>style.visibility</p:attrName>
                                        </p:attrNameLst>
                                      </p:cBhvr>
                                      <p:to>
                                        <p:strVal val="visible"/>
                                      </p:to>
                                    </p:set>
                                    <p:animEffect transition="in" filter="box(in)">
                                      <p:cBhvr>
                                        <p:cTn id="31" dur="500"/>
                                        <p:tgtEl>
                                          <p:spTgt spid="4096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40967"/>
                                        </p:tgtEl>
                                        <p:attrNameLst>
                                          <p:attrName>style.visibility</p:attrName>
                                        </p:attrNameLst>
                                      </p:cBhvr>
                                      <p:to>
                                        <p:strVal val="visible"/>
                                      </p:to>
                                    </p:set>
                                    <p:animEffect transition="in" filter="wipe(left)">
                                      <p:cBhvr>
                                        <p:cTn id="36" dur="500"/>
                                        <p:tgtEl>
                                          <p:spTgt spid="40967"/>
                                        </p:tgtEl>
                                      </p:cBhvr>
                                    </p:animEffect>
                                  </p:childTnLst>
                                  <p:subTnLst>
                                    <p:audio>
                                      <p:cMediaNode>
                                        <p:cTn display="0" masterRel="sameClick">
                                          <p:stCondLst>
                                            <p:cond evt="begin" delay="0">
                                              <p:tn val="34"/>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autoUpdateAnimBg="0"/>
      <p:bldP spid="40964" grpId="0" autoUpdateAnimBg="0"/>
      <p:bldP spid="40965" grpId="0" animBg="1" autoUpdateAnimBg="0"/>
      <p:bldP spid="40966" grpId="0" animBg="1" autoUpdateAnimBg="0"/>
      <p:bldP spid="40967" grpId="0" autoUpdateAnimBg="0"/>
      <p:bldP spid="54281"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5"/>
          <p:cNvSpPr>
            <a:spLocks noChangeArrowheads="1"/>
          </p:cNvSpPr>
          <p:nvPr/>
        </p:nvSpPr>
        <p:spPr bwMode="auto">
          <a:xfrm>
            <a:off x="0" y="0"/>
            <a:ext cx="7377113" cy="646113"/>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7.4 </a:t>
            </a:r>
            <a:r>
              <a:rPr lang="zh-CN" altLang="en-US">
                <a:latin typeface="黑体" pitchFamily="49" charset="-122"/>
                <a:ea typeface="黑体" pitchFamily="49" charset="-122"/>
              </a:rPr>
              <a:t>基本逻辑门电路的</a:t>
            </a:r>
            <a:r>
              <a:rPr lang="en-US" altLang="zh-CN">
                <a:latin typeface="黑体" pitchFamily="49" charset="-122"/>
                <a:ea typeface="黑体" pitchFamily="49" charset="-122"/>
              </a:rPr>
              <a:t>Verilog HDL</a:t>
            </a:r>
            <a:endParaRPr lang="zh-CN" altLang="en-US">
              <a:latin typeface="黑体" pitchFamily="49" charset="-122"/>
              <a:ea typeface="黑体" pitchFamily="49" charset="-122"/>
            </a:endParaRPr>
          </a:p>
        </p:txBody>
      </p:sp>
      <p:sp>
        <p:nvSpPr>
          <p:cNvPr id="41987" name="Rectangle 3"/>
          <p:cNvSpPr>
            <a:spLocks noChangeArrowheads="1"/>
          </p:cNvSpPr>
          <p:nvPr/>
        </p:nvSpPr>
        <p:spPr bwMode="auto">
          <a:xfrm>
            <a:off x="188913" y="858838"/>
            <a:ext cx="5494337" cy="646112"/>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4</a:t>
            </a:r>
            <a:r>
              <a:rPr lang="zh-CN" altLang="en-US">
                <a:latin typeface="黑体" pitchFamily="49" charset="-122"/>
                <a:ea typeface="黑体" pitchFamily="49" charset="-122"/>
              </a:rPr>
              <a:t>、与非门逻辑电路的描述</a:t>
            </a:r>
          </a:p>
        </p:txBody>
      </p:sp>
      <p:sp>
        <p:nvSpPr>
          <p:cNvPr id="41988" name="Rectangle 16"/>
          <p:cNvSpPr>
            <a:spLocks noChangeArrowheads="1"/>
          </p:cNvSpPr>
          <p:nvPr/>
        </p:nvSpPr>
        <p:spPr bwMode="auto">
          <a:xfrm>
            <a:off x="1692275" y="1816100"/>
            <a:ext cx="5111750" cy="2554288"/>
          </a:xfrm>
          <a:prstGeom prst="rect">
            <a:avLst/>
          </a:prstGeom>
          <a:noFill/>
          <a:ln w="9525">
            <a:noFill/>
            <a:miter lim="800000"/>
            <a:headEnd/>
            <a:tailEnd/>
          </a:ln>
        </p:spPr>
        <p:txBody>
          <a:bodyPr>
            <a:spAutoFit/>
          </a:bodyPr>
          <a:lstStyle/>
          <a:p>
            <a:pPr>
              <a:buFontTx/>
              <a:buNone/>
            </a:pPr>
            <a:r>
              <a:rPr lang="en-US" altLang="zh-CN" sz="3200" dirty="0">
                <a:latin typeface="黑体" pitchFamily="49" charset="-122"/>
                <a:ea typeface="黑体" pitchFamily="49" charset="-122"/>
              </a:rPr>
              <a:t>module NAND_G(A,B,F);</a:t>
            </a:r>
          </a:p>
          <a:p>
            <a:pPr>
              <a:buFontTx/>
              <a:buNone/>
            </a:pPr>
            <a:r>
              <a:rPr lang="en-US" altLang="zh-CN" sz="3200" dirty="0">
                <a:latin typeface="黑体" pitchFamily="49" charset="-122"/>
                <a:ea typeface="黑体" pitchFamily="49" charset="-122"/>
              </a:rPr>
              <a:t>       input  A,B;</a:t>
            </a:r>
          </a:p>
          <a:p>
            <a:pPr>
              <a:buFontTx/>
              <a:buNone/>
            </a:pPr>
            <a:r>
              <a:rPr lang="en-US" altLang="zh-CN" sz="3200" dirty="0">
                <a:latin typeface="黑体" pitchFamily="49" charset="-122"/>
                <a:ea typeface="黑体" pitchFamily="49" charset="-122"/>
              </a:rPr>
              <a:t>       output F;</a:t>
            </a:r>
          </a:p>
          <a:p>
            <a:pPr>
              <a:buFontTx/>
              <a:buNone/>
            </a:pPr>
            <a:r>
              <a:rPr lang="en-US" altLang="zh-CN" sz="3200" dirty="0">
                <a:latin typeface="黑体" pitchFamily="49" charset="-122"/>
                <a:ea typeface="黑体" pitchFamily="49" charset="-122"/>
              </a:rPr>
              <a:t>       </a:t>
            </a:r>
            <a:r>
              <a:rPr lang="en-US" altLang="zh-CN" sz="3200" dirty="0" err="1">
                <a:solidFill>
                  <a:srgbClr val="FFFF00"/>
                </a:solidFill>
                <a:latin typeface="黑体" pitchFamily="49" charset="-122"/>
                <a:ea typeface="黑体" pitchFamily="49" charset="-122"/>
              </a:rPr>
              <a:t>nand</a:t>
            </a:r>
            <a:r>
              <a:rPr lang="en-US" altLang="zh-CN" sz="3200" dirty="0">
                <a:solidFill>
                  <a:srgbClr val="FFFF00"/>
                </a:solidFill>
                <a:latin typeface="黑体" pitchFamily="49" charset="-122"/>
                <a:ea typeface="黑体" pitchFamily="49" charset="-122"/>
              </a:rPr>
              <a:t>  U4(F,A,B);</a:t>
            </a:r>
          </a:p>
          <a:p>
            <a:pPr>
              <a:buFontTx/>
              <a:buNone/>
            </a:pPr>
            <a:r>
              <a:rPr lang="en-US" altLang="zh-CN" sz="3200" dirty="0" err="1">
                <a:latin typeface="黑体" pitchFamily="49" charset="-122"/>
                <a:ea typeface="黑体" pitchFamily="49" charset="-122"/>
              </a:rPr>
              <a:t>endmodule</a:t>
            </a:r>
            <a:endParaRPr lang="en-US" altLang="zh-CN" sz="3200" dirty="0">
              <a:latin typeface="黑体" pitchFamily="49" charset="-122"/>
              <a:ea typeface="黑体" pitchFamily="49" charset="-122"/>
            </a:endParaRPr>
          </a:p>
        </p:txBody>
      </p:sp>
      <p:sp>
        <p:nvSpPr>
          <p:cNvPr id="41989" name="Rectangle 17"/>
          <p:cNvSpPr>
            <a:spLocks noChangeArrowheads="1"/>
          </p:cNvSpPr>
          <p:nvPr/>
        </p:nvSpPr>
        <p:spPr bwMode="auto">
          <a:xfrm>
            <a:off x="179388" y="1773238"/>
            <a:ext cx="1441450" cy="617537"/>
          </a:xfrm>
          <a:prstGeom prst="rect">
            <a:avLst/>
          </a:prstGeom>
          <a:noFill/>
          <a:ln w="38100">
            <a:solidFill>
              <a:srgbClr val="FF9900"/>
            </a:solidFill>
            <a:miter lim="800000"/>
            <a:headEnd/>
            <a:tailEnd/>
          </a:ln>
        </p:spPr>
        <p:txBody>
          <a:bodyPr wrap="none">
            <a:spAutoFit/>
          </a:bodyPr>
          <a:lstStyle/>
          <a:p>
            <a:pPr>
              <a:buFontTx/>
              <a:buNone/>
            </a:pPr>
            <a:r>
              <a:rPr lang="zh-CN" altLang="en-US" sz="3200">
                <a:ea typeface="黑体" pitchFamily="49" charset="-122"/>
              </a:rPr>
              <a:t>方法一</a:t>
            </a:r>
          </a:p>
        </p:txBody>
      </p:sp>
      <p:sp>
        <p:nvSpPr>
          <p:cNvPr id="41990" name="Rectangle 18"/>
          <p:cNvSpPr>
            <a:spLocks noChangeArrowheads="1"/>
          </p:cNvSpPr>
          <p:nvPr/>
        </p:nvSpPr>
        <p:spPr bwMode="auto">
          <a:xfrm>
            <a:off x="179388" y="4292600"/>
            <a:ext cx="1441450" cy="617538"/>
          </a:xfrm>
          <a:prstGeom prst="rect">
            <a:avLst/>
          </a:prstGeom>
          <a:noFill/>
          <a:ln w="38100">
            <a:solidFill>
              <a:srgbClr val="FF9900"/>
            </a:solidFill>
            <a:miter lim="800000"/>
            <a:headEnd/>
            <a:tailEnd/>
          </a:ln>
        </p:spPr>
        <p:txBody>
          <a:bodyPr wrap="none">
            <a:spAutoFit/>
          </a:bodyPr>
          <a:lstStyle/>
          <a:p>
            <a:pPr>
              <a:buFontTx/>
              <a:buNone/>
            </a:pPr>
            <a:r>
              <a:rPr lang="zh-CN" altLang="en-US" sz="3200">
                <a:ea typeface="黑体" pitchFamily="49" charset="-122"/>
              </a:rPr>
              <a:t>方法二</a:t>
            </a:r>
          </a:p>
        </p:txBody>
      </p:sp>
      <p:sp>
        <p:nvSpPr>
          <p:cNvPr id="41991" name="Rectangle 19"/>
          <p:cNvSpPr>
            <a:spLocks noChangeArrowheads="1"/>
          </p:cNvSpPr>
          <p:nvPr/>
        </p:nvSpPr>
        <p:spPr bwMode="auto">
          <a:xfrm>
            <a:off x="1711325" y="4292600"/>
            <a:ext cx="5761038" cy="2554288"/>
          </a:xfrm>
          <a:prstGeom prst="rect">
            <a:avLst/>
          </a:prstGeom>
          <a:noFill/>
          <a:ln w="9525">
            <a:noFill/>
            <a:miter lim="800000"/>
            <a:headEnd/>
            <a:tailEnd/>
          </a:ln>
        </p:spPr>
        <p:txBody>
          <a:bodyPr>
            <a:spAutoFit/>
          </a:bodyPr>
          <a:lstStyle/>
          <a:p>
            <a:pPr>
              <a:buFontTx/>
              <a:buNone/>
            </a:pPr>
            <a:r>
              <a:rPr lang="en-US" altLang="zh-CN" sz="3200" dirty="0">
                <a:latin typeface="黑体" pitchFamily="49" charset="-122"/>
                <a:ea typeface="黑体" pitchFamily="49" charset="-122"/>
              </a:rPr>
              <a:t>module  NAND_G(A,B,F);</a:t>
            </a:r>
          </a:p>
          <a:p>
            <a:pPr>
              <a:buFontTx/>
              <a:buNone/>
            </a:pPr>
            <a:r>
              <a:rPr lang="en-US" altLang="zh-CN" sz="3200" dirty="0">
                <a:latin typeface="黑体" pitchFamily="49" charset="-122"/>
                <a:ea typeface="黑体" pitchFamily="49" charset="-122"/>
              </a:rPr>
              <a:t>        input  A,B;</a:t>
            </a:r>
          </a:p>
          <a:p>
            <a:pPr>
              <a:buFontTx/>
              <a:buNone/>
            </a:pPr>
            <a:r>
              <a:rPr lang="en-US" altLang="zh-CN" sz="3200" dirty="0">
                <a:latin typeface="黑体" pitchFamily="49" charset="-122"/>
                <a:ea typeface="黑体" pitchFamily="49" charset="-122"/>
              </a:rPr>
              <a:t>        output F;</a:t>
            </a:r>
          </a:p>
          <a:p>
            <a:pPr>
              <a:buFontTx/>
              <a:buNone/>
            </a:pPr>
            <a:r>
              <a:rPr lang="en-US" altLang="zh-CN" sz="3200" dirty="0">
                <a:latin typeface="黑体" pitchFamily="49" charset="-122"/>
                <a:ea typeface="黑体" pitchFamily="49" charset="-122"/>
              </a:rPr>
              <a:t>        </a:t>
            </a:r>
            <a:r>
              <a:rPr lang="en-US" altLang="zh-CN" sz="3200" dirty="0">
                <a:solidFill>
                  <a:srgbClr val="FFFF00"/>
                </a:solidFill>
                <a:latin typeface="黑体" pitchFamily="49" charset="-122"/>
                <a:ea typeface="黑体" pitchFamily="49" charset="-122"/>
              </a:rPr>
              <a:t>assign  F= </a:t>
            </a:r>
            <a:r>
              <a:rPr lang="en-US" altLang="zh-CN" sz="3200" dirty="0">
                <a:solidFill>
                  <a:srgbClr val="FFFF00"/>
                </a:solidFill>
                <a:ea typeface="黑体" pitchFamily="49" charset="-122"/>
              </a:rPr>
              <a:t>~</a:t>
            </a:r>
            <a:r>
              <a:rPr lang="en-US" altLang="zh-CN" sz="3200" dirty="0">
                <a:solidFill>
                  <a:srgbClr val="FFFF00"/>
                </a:solidFill>
                <a:latin typeface="黑体" pitchFamily="49" charset="-122"/>
                <a:ea typeface="黑体" pitchFamily="49" charset="-122"/>
              </a:rPr>
              <a:t>(A &amp; B);</a:t>
            </a:r>
          </a:p>
          <a:p>
            <a:pPr>
              <a:buFontTx/>
              <a:buNone/>
            </a:pPr>
            <a:r>
              <a:rPr lang="en-US" altLang="zh-CN" sz="3200" dirty="0" err="1">
                <a:latin typeface="黑体" pitchFamily="49" charset="-122"/>
                <a:ea typeface="黑体" pitchFamily="49" charset="-122"/>
              </a:rPr>
              <a:t>endmodule</a:t>
            </a:r>
            <a:endParaRPr lang="en-US" altLang="zh-CN" sz="3200" dirty="0">
              <a:latin typeface="黑体" pitchFamily="49" charset="-122"/>
              <a:ea typeface="黑体" pitchFamily="49" charset="-122"/>
            </a:endParaRPr>
          </a:p>
        </p:txBody>
      </p:sp>
      <p:grpSp>
        <p:nvGrpSpPr>
          <p:cNvPr id="2" name="Group 8"/>
          <p:cNvGrpSpPr>
            <a:grpSpLocks/>
          </p:cNvGrpSpPr>
          <p:nvPr/>
        </p:nvGrpSpPr>
        <p:grpSpPr bwMode="auto">
          <a:xfrm>
            <a:off x="6300788" y="838200"/>
            <a:ext cx="2592387" cy="2090738"/>
            <a:chOff x="0" y="0"/>
            <a:chExt cx="1633" cy="1317"/>
          </a:xfrm>
        </p:grpSpPr>
        <p:sp>
          <p:nvSpPr>
            <p:cNvPr id="55310" name="Line 4"/>
            <p:cNvSpPr>
              <a:spLocks noChangeShapeType="1"/>
            </p:cNvSpPr>
            <p:nvPr/>
          </p:nvSpPr>
          <p:spPr bwMode="auto">
            <a:xfrm flipH="1">
              <a:off x="379" y="298"/>
              <a:ext cx="288" cy="1"/>
            </a:xfrm>
            <a:prstGeom prst="line">
              <a:avLst/>
            </a:prstGeom>
            <a:noFill/>
            <a:ln w="9525">
              <a:solidFill>
                <a:schemeClr val="tx1"/>
              </a:solidFill>
              <a:round/>
              <a:headEnd/>
              <a:tailEnd/>
            </a:ln>
          </p:spPr>
          <p:txBody>
            <a:bodyPr wrap="none"/>
            <a:lstStyle/>
            <a:p>
              <a:endParaRPr lang="zh-CN" altLang="en-US"/>
            </a:p>
          </p:txBody>
        </p:sp>
        <p:sp>
          <p:nvSpPr>
            <p:cNvPr id="55311" name="Line 5"/>
            <p:cNvSpPr>
              <a:spLocks noChangeShapeType="1"/>
            </p:cNvSpPr>
            <p:nvPr/>
          </p:nvSpPr>
          <p:spPr bwMode="auto">
            <a:xfrm flipH="1">
              <a:off x="379" y="586"/>
              <a:ext cx="288" cy="1"/>
            </a:xfrm>
            <a:prstGeom prst="line">
              <a:avLst/>
            </a:prstGeom>
            <a:noFill/>
            <a:ln w="9525">
              <a:solidFill>
                <a:schemeClr val="tx1"/>
              </a:solidFill>
              <a:round/>
              <a:headEnd/>
              <a:tailEnd/>
            </a:ln>
          </p:spPr>
          <p:txBody>
            <a:bodyPr wrap="none"/>
            <a:lstStyle/>
            <a:p>
              <a:endParaRPr lang="zh-CN" altLang="en-US"/>
            </a:p>
          </p:txBody>
        </p:sp>
        <p:sp>
          <p:nvSpPr>
            <p:cNvPr id="55312" name="Line 6"/>
            <p:cNvSpPr>
              <a:spLocks noChangeShapeType="1"/>
            </p:cNvSpPr>
            <p:nvPr/>
          </p:nvSpPr>
          <p:spPr bwMode="auto">
            <a:xfrm>
              <a:off x="1090" y="454"/>
              <a:ext cx="227" cy="1"/>
            </a:xfrm>
            <a:prstGeom prst="line">
              <a:avLst/>
            </a:prstGeom>
            <a:noFill/>
            <a:ln w="9525">
              <a:solidFill>
                <a:schemeClr val="tx1"/>
              </a:solidFill>
              <a:round/>
              <a:headEnd/>
              <a:tailEnd/>
            </a:ln>
          </p:spPr>
          <p:txBody>
            <a:bodyPr wrap="none"/>
            <a:lstStyle/>
            <a:p>
              <a:endParaRPr lang="zh-CN" altLang="en-US"/>
            </a:p>
          </p:txBody>
        </p:sp>
        <p:sp>
          <p:nvSpPr>
            <p:cNvPr id="55313" name="Rectangle 7"/>
            <p:cNvSpPr>
              <a:spLocks noChangeArrowheads="1"/>
            </p:cNvSpPr>
            <p:nvPr/>
          </p:nvSpPr>
          <p:spPr bwMode="auto">
            <a:xfrm>
              <a:off x="619" y="257"/>
              <a:ext cx="244" cy="365"/>
            </a:xfrm>
            <a:prstGeom prst="rect">
              <a:avLst/>
            </a:prstGeom>
            <a:noFill/>
            <a:ln w="9525">
              <a:noFill/>
              <a:miter lim="800000"/>
              <a:headEnd/>
              <a:tailEnd/>
            </a:ln>
          </p:spPr>
          <p:txBody>
            <a:bodyPr wrap="none">
              <a:spAutoFit/>
            </a:bodyPr>
            <a:lstStyle/>
            <a:p>
              <a:pPr>
                <a:buFontTx/>
                <a:buNone/>
              </a:pPr>
              <a:r>
                <a:rPr lang="en-US" altLang="zh-CN" sz="3200">
                  <a:solidFill>
                    <a:schemeClr val="tx2"/>
                  </a:solidFill>
                  <a:latin typeface="黑体" pitchFamily="49" charset="-122"/>
                  <a:ea typeface="黑体" pitchFamily="49" charset="-122"/>
                </a:rPr>
                <a:t> </a:t>
              </a:r>
            </a:p>
          </p:txBody>
        </p:sp>
        <p:sp>
          <p:nvSpPr>
            <p:cNvPr id="55314" name="Rectangle 8"/>
            <p:cNvSpPr>
              <a:spLocks noChangeArrowheads="1"/>
            </p:cNvSpPr>
            <p:nvPr/>
          </p:nvSpPr>
          <p:spPr bwMode="auto">
            <a:xfrm>
              <a:off x="91" y="432"/>
              <a:ext cx="244" cy="365"/>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B</a:t>
              </a:r>
            </a:p>
          </p:txBody>
        </p:sp>
        <p:sp>
          <p:nvSpPr>
            <p:cNvPr id="55315" name="Rectangle 10"/>
            <p:cNvSpPr>
              <a:spLocks noChangeArrowheads="1"/>
            </p:cNvSpPr>
            <p:nvPr/>
          </p:nvSpPr>
          <p:spPr bwMode="auto">
            <a:xfrm>
              <a:off x="1339" y="240"/>
              <a:ext cx="244" cy="365"/>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F</a:t>
              </a:r>
            </a:p>
          </p:txBody>
        </p:sp>
        <p:sp>
          <p:nvSpPr>
            <p:cNvPr id="55316" name="Rectangle 11"/>
            <p:cNvSpPr>
              <a:spLocks noChangeArrowheads="1"/>
            </p:cNvSpPr>
            <p:nvPr/>
          </p:nvSpPr>
          <p:spPr bwMode="auto">
            <a:xfrm>
              <a:off x="45" y="952"/>
              <a:ext cx="1542" cy="365"/>
            </a:xfrm>
            <a:prstGeom prst="rect">
              <a:avLst/>
            </a:prstGeom>
            <a:noFill/>
            <a:ln w="9525">
              <a:noFill/>
              <a:miter lim="800000"/>
              <a:headEnd/>
              <a:tailEnd/>
            </a:ln>
          </p:spPr>
          <p:txBody>
            <a:bodyPr>
              <a:spAutoFit/>
            </a:bodyPr>
            <a:lstStyle/>
            <a:p>
              <a:pPr>
                <a:buFontTx/>
                <a:buNone/>
              </a:pPr>
              <a:r>
                <a:rPr lang="zh-CN" altLang="en-US" sz="3200">
                  <a:latin typeface="黑体" pitchFamily="49" charset="-122"/>
                  <a:ea typeface="黑体" pitchFamily="49" charset="-122"/>
                </a:rPr>
                <a:t>模块</a:t>
              </a:r>
              <a:r>
                <a:rPr lang="en-US" altLang="zh-CN" sz="3200">
                  <a:latin typeface="黑体" pitchFamily="49" charset="-122"/>
                  <a:ea typeface="黑体" pitchFamily="49" charset="-122"/>
                </a:rPr>
                <a:t>NAND_G</a:t>
              </a:r>
            </a:p>
          </p:txBody>
        </p:sp>
        <p:sp>
          <p:nvSpPr>
            <p:cNvPr id="55317" name="Rectangle 12"/>
            <p:cNvSpPr>
              <a:spLocks noChangeArrowheads="1"/>
            </p:cNvSpPr>
            <p:nvPr/>
          </p:nvSpPr>
          <p:spPr bwMode="auto">
            <a:xfrm>
              <a:off x="0" y="0"/>
              <a:ext cx="1633" cy="953"/>
            </a:xfrm>
            <a:prstGeom prst="rect">
              <a:avLst/>
            </a:prstGeom>
            <a:noFill/>
            <a:ln w="9525">
              <a:solidFill>
                <a:schemeClr val="tx1"/>
              </a:solidFill>
              <a:miter lim="800000"/>
              <a:headEnd/>
              <a:tailEnd/>
            </a:ln>
          </p:spPr>
          <p:txBody>
            <a:bodyPr wrap="none" anchor="ctr"/>
            <a:lstStyle/>
            <a:p>
              <a:pPr>
                <a:buFontTx/>
                <a:buNone/>
              </a:pPr>
              <a:endParaRPr lang="zh-CN" altLang="en-US"/>
            </a:p>
          </p:txBody>
        </p:sp>
        <p:sp>
          <p:nvSpPr>
            <p:cNvPr id="55318" name="Rectangle 13"/>
            <p:cNvSpPr>
              <a:spLocks noChangeArrowheads="1"/>
            </p:cNvSpPr>
            <p:nvPr/>
          </p:nvSpPr>
          <p:spPr bwMode="auto">
            <a:xfrm>
              <a:off x="92" y="91"/>
              <a:ext cx="244" cy="365"/>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A</a:t>
              </a:r>
            </a:p>
          </p:txBody>
        </p:sp>
        <p:sp>
          <p:nvSpPr>
            <p:cNvPr id="55319" name="Oval 14"/>
            <p:cNvSpPr>
              <a:spLocks noChangeArrowheads="1"/>
            </p:cNvSpPr>
            <p:nvPr/>
          </p:nvSpPr>
          <p:spPr bwMode="auto">
            <a:xfrm>
              <a:off x="999" y="409"/>
              <a:ext cx="91" cy="91"/>
            </a:xfrm>
            <a:prstGeom prst="ellipse">
              <a:avLst/>
            </a:prstGeom>
            <a:noFill/>
            <a:ln w="9525">
              <a:solidFill>
                <a:schemeClr val="tx1"/>
              </a:solidFill>
              <a:round/>
              <a:headEnd/>
              <a:tailEnd/>
            </a:ln>
          </p:spPr>
          <p:txBody>
            <a:bodyPr wrap="none" anchor="ctr"/>
            <a:lstStyle/>
            <a:p>
              <a:pPr>
                <a:buFontTx/>
                <a:buNone/>
              </a:pPr>
              <a:endParaRPr lang="zh-CN" altLang="en-US"/>
            </a:p>
          </p:txBody>
        </p:sp>
      </p:grpSp>
      <p:grpSp>
        <p:nvGrpSpPr>
          <p:cNvPr id="55305" name="组合 40"/>
          <p:cNvGrpSpPr>
            <a:grpSpLocks/>
          </p:cNvGrpSpPr>
          <p:nvPr/>
        </p:nvGrpSpPr>
        <p:grpSpPr bwMode="auto">
          <a:xfrm>
            <a:off x="7358063" y="1214438"/>
            <a:ext cx="500062" cy="630237"/>
            <a:chOff x="7177088" y="3041650"/>
            <a:chExt cx="768350" cy="630238"/>
          </a:xfrm>
        </p:grpSpPr>
        <p:sp>
          <p:nvSpPr>
            <p:cNvPr id="55306" name="Arc 92"/>
            <p:cNvSpPr>
              <a:spLocks/>
            </p:cNvSpPr>
            <p:nvPr/>
          </p:nvSpPr>
          <p:spPr bwMode="auto">
            <a:xfrm>
              <a:off x="7558088" y="3041650"/>
              <a:ext cx="387350" cy="628650"/>
            </a:xfrm>
            <a:custGeom>
              <a:avLst/>
              <a:gdLst>
                <a:gd name="T0" fmla="*/ 0 w 21600"/>
                <a:gd name="T1" fmla="*/ 0 h 43179"/>
                <a:gd name="T2" fmla="*/ 306473 w 21600"/>
                <a:gd name="T3" fmla="*/ 9152617 h 43179"/>
                <a:gd name="T4" fmla="*/ 0 w 21600"/>
                <a:gd name="T5" fmla="*/ 4578536 h 43179"/>
                <a:gd name="T6" fmla="*/ 0 60000 65536"/>
                <a:gd name="T7" fmla="*/ 0 60000 65536"/>
                <a:gd name="T8" fmla="*/ 0 60000 65536"/>
                <a:gd name="T9" fmla="*/ 0 w 21600"/>
                <a:gd name="T10" fmla="*/ 0 h 43179"/>
                <a:gd name="T11" fmla="*/ 21600 w 21600"/>
                <a:gd name="T12" fmla="*/ 43179 h 43179"/>
              </a:gdLst>
              <a:ahLst/>
              <a:cxnLst>
                <a:cxn ang="T6">
                  <a:pos x="T0" y="T1"/>
                </a:cxn>
                <a:cxn ang="T7">
                  <a:pos x="T2" y="T3"/>
                </a:cxn>
                <a:cxn ang="T8">
                  <a:pos x="T4" y="T5"/>
                </a:cxn>
              </a:cxnLst>
              <a:rect l="T9" t="T10" r="T11" b="T12"/>
              <a:pathLst>
                <a:path w="21600" h="43179" fill="none" extrusionOk="0">
                  <a:moveTo>
                    <a:pt x="-1" y="0"/>
                  </a:moveTo>
                  <a:cubicBezTo>
                    <a:pt x="11929" y="0"/>
                    <a:pt x="21600" y="9670"/>
                    <a:pt x="21600" y="21600"/>
                  </a:cubicBezTo>
                  <a:cubicBezTo>
                    <a:pt x="21600" y="33158"/>
                    <a:pt x="12500" y="42668"/>
                    <a:pt x="952" y="43178"/>
                  </a:cubicBezTo>
                </a:path>
                <a:path w="21600" h="43179" stroke="0" extrusionOk="0">
                  <a:moveTo>
                    <a:pt x="-1" y="0"/>
                  </a:moveTo>
                  <a:cubicBezTo>
                    <a:pt x="11929" y="0"/>
                    <a:pt x="21600" y="9670"/>
                    <a:pt x="21600" y="21600"/>
                  </a:cubicBezTo>
                  <a:cubicBezTo>
                    <a:pt x="21600" y="33158"/>
                    <a:pt x="12500" y="42668"/>
                    <a:pt x="952" y="43178"/>
                  </a:cubicBezTo>
                  <a:lnTo>
                    <a:pt x="0" y="21600"/>
                  </a:lnTo>
                  <a:close/>
                </a:path>
              </a:pathLst>
            </a:custGeom>
            <a:noFill/>
            <a:ln w="19050">
              <a:solidFill>
                <a:schemeClr val="tx1"/>
              </a:solidFill>
              <a:miter lim="800000"/>
              <a:headEnd/>
              <a:tailEnd/>
            </a:ln>
          </p:spPr>
          <p:txBody>
            <a:bodyPr wrap="none" anchor="ctr"/>
            <a:lstStyle/>
            <a:p>
              <a:endParaRPr lang="zh-CN" altLang="en-US"/>
            </a:p>
          </p:txBody>
        </p:sp>
        <p:sp>
          <p:nvSpPr>
            <p:cNvPr id="55307" name="Line 94"/>
            <p:cNvSpPr>
              <a:spLocks noChangeShapeType="1"/>
            </p:cNvSpPr>
            <p:nvPr/>
          </p:nvSpPr>
          <p:spPr bwMode="auto">
            <a:xfrm flipH="1">
              <a:off x="7177088" y="3041650"/>
              <a:ext cx="387350" cy="1588"/>
            </a:xfrm>
            <a:prstGeom prst="line">
              <a:avLst/>
            </a:prstGeom>
            <a:noFill/>
            <a:ln w="19050">
              <a:solidFill>
                <a:schemeClr val="tx1"/>
              </a:solidFill>
              <a:miter lim="800000"/>
              <a:headEnd/>
              <a:tailEnd/>
            </a:ln>
          </p:spPr>
          <p:txBody>
            <a:bodyPr wrap="none"/>
            <a:lstStyle/>
            <a:p>
              <a:endParaRPr lang="zh-CN" altLang="en-US"/>
            </a:p>
          </p:txBody>
        </p:sp>
        <p:sp>
          <p:nvSpPr>
            <p:cNvPr id="55308" name="Line 95"/>
            <p:cNvSpPr>
              <a:spLocks noChangeShapeType="1"/>
            </p:cNvSpPr>
            <p:nvPr/>
          </p:nvSpPr>
          <p:spPr bwMode="auto">
            <a:xfrm flipH="1">
              <a:off x="7177088" y="3651250"/>
              <a:ext cx="465138" cy="1588"/>
            </a:xfrm>
            <a:prstGeom prst="line">
              <a:avLst/>
            </a:prstGeom>
            <a:noFill/>
            <a:ln w="19050">
              <a:solidFill>
                <a:schemeClr val="tx1"/>
              </a:solidFill>
              <a:miter lim="800000"/>
              <a:headEnd/>
              <a:tailEnd/>
            </a:ln>
          </p:spPr>
          <p:txBody>
            <a:bodyPr wrap="none"/>
            <a:lstStyle/>
            <a:p>
              <a:endParaRPr lang="zh-CN" altLang="en-US"/>
            </a:p>
          </p:txBody>
        </p:sp>
        <p:sp>
          <p:nvSpPr>
            <p:cNvPr id="55309" name="Line 96"/>
            <p:cNvSpPr>
              <a:spLocks noChangeShapeType="1"/>
            </p:cNvSpPr>
            <p:nvPr/>
          </p:nvSpPr>
          <p:spPr bwMode="auto">
            <a:xfrm>
              <a:off x="7177088" y="3041650"/>
              <a:ext cx="1588" cy="630238"/>
            </a:xfrm>
            <a:prstGeom prst="line">
              <a:avLst/>
            </a:prstGeom>
            <a:noFill/>
            <a:ln w="19050">
              <a:solidFill>
                <a:schemeClr val="tx1"/>
              </a:solidFill>
              <a:miter lim="800000"/>
              <a:headEnd/>
              <a:tailEnd/>
            </a:ln>
          </p:spPr>
          <p:txBody>
            <a:bodyPr wrap="none"/>
            <a:lstStyle/>
            <a:p>
              <a:endParaRPr lang="zh-CN" altLang="en-US"/>
            </a:p>
          </p:txBody>
        </p:sp>
      </p:grpSp>
      <p:sp>
        <p:nvSpPr>
          <p:cNvPr id="24" name="灯片编号占位符 23"/>
          <p:cNvSpPr>
            <a:spLocks noGrp="1"/>
          </p:cNvSpPr>
          <p:nvPr>
            <p:ph type="sldNum" sz="quarter" idx="12"/>
          </p:nvPr>
        </p:nvSpPr>
        <p:spPr/>
        <p:txBody>
          <a:bodyPr/>
          <a:lstStyle/>
          <a:p>
            <a:pPr>
              <a:defRPr/>
            </a:pPr>
            <a:fld id="{C097489F-4C31-4370-B64B-6FDA95532023}" type="slidenum">
              <a:rPr lang="zh-CN" altLang="en-US" smtClean="0"/>
              <a:pPr>
                <a:defRPr/>
              </a:pPr>
              <a:t>36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987"/>
                                        </p:tgtEl>
                                        <p:attrNameLst>
                                          <p:attrName>style.visibility</p:attrName>
                                        </p:attrNameLst>
                                      </p:cBhvr>
                                      <p:to>
                                        <p:strVal val="visible"/>
                                      </p:to>
                                    </p:set>
                                    <p:anim calcmode="lin" valueType="num">
                                      <p:cBhvr additive="base">
                                        <p:cTn id="7" dur="500" fill="hold"/>
                                        <p:tgtEl>
                                          <p:spTgt spid="41987"/>
                                        </p:tgtEl>
                                        <p:attrNameLst>
                                          <p:attrName>ppt_x</p:attrName>
                                        </p:attrNameLst>
                                      </p:cBhvr>
                                      <p:tavLst>
                                        <p:tav tm="0">
                                          <p:val>
                                            <p:strVal val="0-#ppt_w/2"/>
                                          </p:val>
                                        </p:tav>
                                        <p:tav tm="100000">
                                          <p:val>
                                            <p:strVal val="#ppt_x"/>
                                          </p:val>
                                        </p:tav>
                                      </p:tavLst>
                                    </p:anim>
                                    <p:anim calcmode="lin" valueType="num">
                                      <p:cBhvr additive="base">
                                        <p:cTn id="8" dur="500" fill="hold"/>
                                        <p:tgtEl>
                                          <p:spTgt spid="4198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ssolve">
                                      <p:cBhvr>
                                        <p:cTn id="13" dur="500"/>
                                        <p:tgtEl>
                                          <p:spTgt spid="2"/>
                                        </p:tgtEl>
                                      </p:cBhvr>
                                    </p:animEffect>
                                  </p:childTnLst>
                                </p:cTn>
                              </p:par>
                              <p:par>
                                <p:cTn id="14" presetID="3" presetClass="entr" presetSubtype="10" fill="hold" nodeType="withEffect">
                                  <p:stCondLst>
                                    <p:cond delay="0"/>
                                  </p:stCondLst>
                                  <p:childTnLst>
                                    <p:set>
                                      <p:cBhvr>
                                        <p:cTn id="15" dur="1" fill="hold">
                                          <p:stCondLst>
                                            <p:cond delay="0"/>
                                          </p:stCondLst>
                                        </p:cTn>
                                        <p:tgtEl>
                                          <p:spTgt spid="55305"/>
                                        </p:tgtEl>
                                        <p:attrNameLst>
                                          <p:attrName>style.visibility</p:attrName>
                                        </p:attrNameLst>
                                      </p:cBhvr>
                                      <p:to>
                                        <p:strVal val="visible"/>
                                      </p:to>
                                    </p:set>
                                    <p:animEffect transition="in" filter="blinds(horizontal)">
                                      <p:cBhvr>
                                        <p:cTn id="16" dur="500"/>
                                        <p:tgtEl>
                                          <p:spTgt spid="55305"/>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41989"/>
                                        </p:tgtEl>
                                        <p:attrNameLst>
                                          <p:attrName>style.visibility</p:attrName>
                                        </p:attrNameLst>
                                      </p:cBhvr>
                                      <p:to>
                                        <p:strVal val="visible"/>
                                      </p:to>
                                    </p:set>
                                    <p:animEffect transition="in" filter="box(in)">
                                      <p:cBhvr>
                                        <p:cTn id="21" dur="500"/>
                                        <p:tgtEl>
                                          <p:spTgt spid="4198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1988"/>
                                        </p:tgtEl>
                                        <p:attrNameLst>
                                          <p:attrName>style.visibility</p:attrName>
                                        </p:attrNameLst>
                                      </p:cBhvr>
                                      <p:to>
                                        <p:strVal val="visible"/>
                                      </p:to>
                                    </p:set>
                                    <p:animEffect transition="in" filter="wipe(left)">
                                      <p:cBhvr>
                                        <p:cTn id="26" dur="500"/>
                                        <p:tgtEl>
                                          <p:spTgt spid="4198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41990"/>
                                        </p:tgtEl>
                                        <p:attrNameLst>
                                          <p:attrName>style.visibility</p:attrName>
                                        </p:attrNameLst>
                                      </p:cBhvr>
                                      <p:to>
                                        <p:strVal val="visible"/>
                                      </p:to>
                                    </p:set>
                                    <p:animEffect transition="in" filter="box(in)">
                                      <p:cBhvr>
                                        <p:cTn id="31" dur="500"/>
                                        <p:tgtEl>
                                          <p:spTgt spid="41990"/>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41991"/>
                                        </p:tgtEl>
                                        <p:attrNameLst>
                                          <p:attrName>style.visibility</p:attrName>
                                        </p:attrNameLst>
                                      </p:cBhvr>
                                      <p:to>
                                        <p:strVal val="visible"/>
                                      </p:to>
                                    </p:set>
                                    <p:animEffect transition="in" filter="wipe(left)">
                                      <p:cBhvr>
                                        <p:cTn id="36" dur="500"/>
                                        <p:tgtEl>
                                          <p:spTgt spid="41991"/>
                                        </p:tgtEl>
                                      </p:cBhvr>
                                    </p:animEffect>
                                  </p:childTnLst>
                                  <p:subTnLst>
                                    <p:audio>
                                      <p:cMediaNode>
                                        <p:cTn display="0" masterRel="sameClick">
                                          <p:stCondLst>
                                            <p:cond evt="begin" delay="0">
                                              <p:tn val="34"/>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autoUpdateAnimBg="0"/>
      <p:bldP spid="41988" grpId="0" autoUpdateAnimBg="0"/>
      <p:bldP spid="41989" grpId="0" animBg="1" autoUpdateAnimBg="0"/>
      <p:bldP spid="41990" grpId="0" animBg="1" autoUpdateAnimBg="0"/>
      <p:bldP spid="41991"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5"/>
          <p:cNvSpPr>
            <a:spLocks noChangeArrowheads="1"/>
          </p:cNvSpPr>
          <p:nvPr/>
        </p:nvSpPr>
        <p:spPr bwMode="auto">
          <a:xfrm>
            <a:off x="0" y="0"/>
            <a:ext cx="7377113" cy="646113"/>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7.4 </a:t>
            </a:r>
            <a:r>
              <a:rPr lang="zh-CN" altLang="en-US">
                <a:latin typeface="黑体" pitchFamily="49" charset="-122"/>
                <a:ea typeface="黑体" pitchFamily="49" charset="-122"/>
              </a:rPr>
              <a:t>基本逻辑门电路的</a:t>
            </a:r>
            <a:r>
              <a:rPr lang="en-US" altLang="zh-CN">
                <a:latin typeface="黑体" pitchFamily="49" charset="-122"/>
                <a:ea typeface="黑体" pitchFamily="49" charset="-122"/>
              </a:rPr>
              <a:t>Verilog HDL</a:t>
            </a:r>
            <a:endParaRPr lang="zh-CN" altLang="en-US">
              <a:latin typeface="黑体" pitchFamily="49" charset="-122"/>
              <a:ea typeface="黑体" pitchFamily="49" charset="-122"/>
            </a:endParaRPr>
          </a:p>
        </p:txBody>
      </p:sp>
      <p:sp>
        <p:nvSpPr>
          <p:cNvPr id="43011" name="Rectangle 3"/>
          <p:cNvSpPr>
            <a:spLocks noChangeArrowheads="1"/>
          </p:cNvSpPr>
          <p:nvPr/>
        </p:nvSpPr>
        <p:spPr bwMode="auto">
          <a:xfrm>
            <a:off x="188913" y="858838"/>
            <a:ext cx="5494337" cy="646112"/>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5</a:t>
            </a:r>
            <a:r>
              <a:rPr lang="zh-CN" altLang="en-US">
                <a:latin typeface="黑体" pitchFamily="49" charset="-122"/>
                <a:ea typeface="黑体" pitchFamily="49" charset="-122"/>
              </a:rPr>
              <a:t>、或非门逻辑电路的描述</a:t>
            </a:r>
          </a:p>
        </p:txBody>
      </p:sp>
      <p:sp>
        <p:nvSpPr>
          <p:cNvPr id="43012" name="Rectangle 16"/>
          <p:cNvSpPr>
            <a:spLocks noChangeArrowheads="1"/>
          </p:cNvSpPr>
          <p:nvPr/>
        </p:nvSpPr>
        <p:spPr bwMode="auto">
          <a:xfrm>
            <a:off x="1692275" y="1816100"/>
            <a:ext cx="5111750" cy="2554288"/>
          </a:xfrm>
          <a:prstGeom prst="rect">
            <a:avLst/>
          </a:prstGeom>
          <a:noFill/>
          <a:ln w="9525">
            <a:noFill/>
            <a:miter lim="800000"/>
            <a:headEnd/>
            <a:tailEnd/>
          </a:ln>
        </p:spPr>
        <p:txBody>
          <a:bodyPr>
            <a:spAutoFit/>
          </a:bodyPr>
          <a:lstStyle/>
          <a:p>
            <a:pPr>
              <a:buFontTx/>
              <a:buNone/>
            </a:pPr>
            <a:r>
              <a:rPr lang="en-US" altLang="zh-CN" sz="3200" dirty="0">
                <a:latin typeface="黑体" pitchFamily="49" charset="-122"/>
                <a:ea typeface="黑体" pitchFamily="49" charset="-122"/>
              </a:rPr>
              <a:t>module NOR_G (A,B,F);</a:t>
            </a:r>
          </a:p>
          <a:p>
            <a:pPr>
              <a:buFontTx/>
              <a:buNone/>
            </a:pPr>
            <a:r>
              <a:rPr lang="en-US" altLang="zh-CN" sz="3200" dirty="0">
                <a:latin typeface="黑体" pitchFamily="49" charset="-122"/>
                <a:ea typeface="黑体" pitchFamily="49" charset="-122"/>
              </a:rPr>
              <a:t>       input  A,B;</a:t>
            </a:r>
          </a:p>
          <a:p>
            <a:pPr>
              <a:buFontTx/>
              <a:buNone/>
            </a:pPr>
            <a:r>
              <a:rPr lang="en-US" altLang="zh-CN" sz="3200" dirty="0">
                <a:latin typeface="黑体" pitchFamily="49" charset="-122"/>
                <a:ea typeface="黑体" pitchFamily="49" charset="-122"/>
              </a:rPr>
              <a:t>       output F;</a:t>
            </a:r>
          </a:p>
          <a:p>
            <a:pPr>
              <a:buFontTx/>
              <a:buNone/>
            </a:pPr>
            <a:r>
              <a:rPr lang="en-US" altLang="zh-CN" sz="3200" dirty="0">
                <a:latin typeface="黑体" pitchFamily="49" charset="-122"/>
                <a:ea typeface="黑体" pitchFamily="49" charset="-122"/>
              </a:rPr>
              <a:t>       </a:t>
            </a:r>
            <a:r>
              <a:rPr lang="en-US" altLang="zh-CN" sz="3200" dirty="0">
                <a:solidFill>
                  <a:srgbClr val="FFFF00"/>
                </a:solidFill>
                <a:latin typeface="黑体" pitchFamily="49" charset="-122"/>
                <a:ea typeface="黑体" pitchFamily="49" charset="-122"/>
              </a:rPr>
              <a:t>nor U5 (F,A,B);</a:t>
            </a:r>
          </a:p>
          <a:p>
            <a:pPr>
              <a:buFontTx/>
              <a:buNone/>
            </a:pPr>
            <a:r>
              <a:rPr lang="en-US" altLang="zh-CN" sz="3200" dirty="0" err="1">
                <a:latin typeface="黑体" pitchFamily="49" charset="-122"/>
                <a:ea typeface="黑体" pitchFamily="49" charset="-122"/>
              </a:rPr>
              <a:t>endmodule</a:t>
            </a:r>
            <a:endParaRPr lang="en-US" altLang="zh-CN" sz="3200" dirty="0">
              <a:latin typeface="黑体" pitchFamily="49" charset="-122"/>
              <a:ea typeface="黑体" pitchFamily="49" charset="-122"/>
            </a:endParaRPr>
          </a:p>
        </p:txBody>
      </p:sp>
      <p:sp>
        <p:nvSpPr>
          <p:cNvPr id="43013" name="Rectangle 17"/>
          <p:cNvSpPr>
            <a:spLocks noChangeArrowheads="1"/>
          </p:cNvSpPr>
          <p:nvPr/>
        </p:nvSpPr>
        <p:spPr bwMode="auto">
          <a:xfrm>
            <a:off x="179388" y="1773238"/>
            <a:ext cx="1441450" cy="617537"/>
          </a:xfrm>
          <a:prstGeom prst="rect">
            <a:avLst/>
          </a:prstGeom>
          <a:noFill/>
          <a:ln w="38100">
            <a:solidFill>
              <a:srgbClr val="FF9900"/>
            </a:solidFill>
            <a:miter lim="800000"/>
            <a:headEnd/>
            <a:tailEnd/>
          </a:ln>
        </p:spPr>
        <p:txBody>
          <a:bodyPr wrap="none">
            <a:spAutoFit/>
          </a:bodyPr>
          <a:lstStyle/>
          <a:p>
            <a:pPr>
              <a:buFontTx/>
              <a:buNone/>
            </a:pPr>
            <a:r>
              <a:rPr lang="zh-CN" altLang="en-US" sz="3200">
                <a:ea typeface="黑体" pitchFamily="49" charset="-122"/>
              </a:rPr>
              <a:t>方法一</a:t>
            </a:r>
          </a:p>
        </p:txBody>
      </p:sp>
      <p:sp>
        <p:nvSpPr>
          <p:cNvPr id="43014" name="Rectangle 18"/>
          <p:cNvSpPr>
            <a:spLocks noChangeArrowheads="1"/>
          </p:cNvSpPr>
          <p:nvPr/>
        </p:nvSpPr>
        <p:spPr bwMode="auto">
          <a:xfrm>
            <a:off x="179388" y="4292600"/>
            <a:ext cx="1441450" cy="617538"/>
          </a:xfrm>
          <a:prstGeom prst="rect">
            <a:avLst/>
          </a:prstGeom>
          <a:noFill/>
          <a:ln w="38100">
            <a:solidFill>
              <a:srgbClr val="FF9900"/>
            </a:solidFill>
            <a:miter lim="800000"/>
            <a:headEnd/>
            <a:tailEnd/>
          </a:ln>
        </p:spPr>
        <p:txBody>
          <a:bodyPr wrap="none">
            <a:spAutoFit/>
          </a:bodyPr>
          <a:lstStyle/>
          <a:p>
            <a:pPr>
              <a:buFontTx/>
              <a:buNone/>
            </a:pPr>
            <a:r>
              <a:rPr lang="zh-CN" altLang="en-US" sz="3200">
                <a:ea typeface="黑体" pitchFamily="49" charset="-122"/>
              </a:rPr>
              <a:t>方法二</a:t>
            </a:r>
          </a:p>
        </p:txBody>
      </p:sp>
      <p:sp>
        <p:nvSpPr>
          <p:cNvPr id="43015" name="Rectangle 19"/>
          <p:cNvSpPr>
            <a:spLocks noChangeArrowheads="1"/>
          </p:cNvSpPr>
          <p:nvPr/>
        </p:nvSpPr>
        <p:spPr bwMode="auto">
          <a:xfrm>
            <a:off x="1711325" y="4292600"/>
            <a:ext cx="5761038" cy="2554288"/>
          </a:xfrm>
          <a:prstGeom prst="rect">
            <a:avLst/>
          </a:prstGeom>
          <a:noFill/>
          <a:ln w="9525">
            <a:noFill/>
            <a:miter lim="800000"/>
            <a:headEnd/>
            <a:tailEnd/>
          </a:ln>
        </p:spPr>
        <p:txBody>
          <a:bodyPr>
            <a:spAutoFit/>
          </a:bodyPr>
          <a:lstStyle/>
          <a:p>
            <a:pPr>
              <a:buFontTx/>
              <a:buNone/>
            </a:pPr>
            <a:r>
              <a:rPr lang="en-US" altLang="zh-CN" sz="3200" dirty="0">
                <a:latin typeface="黑体" pitchFamily="49" charset="-122"/>
                <a:ea typeface="黑体" pitchFamily="49" charset="-122"/>
              </a:rPr>
              <a:t>module NOR_G (A,B,F);</a:t>
            </a:r>
          </a:p>
          <a:p>
            <a:pPr>
              <a:buFontTx/>
              <a:buNone/>
            </a:pPr>
            <a:r>
              <a:rPr lang="en-US" altLang="zh-CN" sz="3200" dirty="0">
                <a:latin typeface="黑体" pitchFamily="49" charset="-122"/>
                <a:ea typeface="黑体" pitchFamily="49" charset="-122"/>
              </a:rPr>
              <a:t>       input  A,B;</a:t>
            </a:r>
          </a:p>
          <a:p>
            <a:pPr>
              <a:buFontTx/>
              <a:buNone/>
            </a:pPr>
            <a:r>
              <a:rPr lang="en-US" altLang="zh-CN" sz="3200" dirty="0">
                <a:latin typeface="黑体" pitchFamily="49" charset="-122"/>
                <a:ea typeface="黑体" pitchFamily="49" charset="-122"/>
              </a:rPr>
              <a:t>       output F;</a:t>
            </a:r>
          </a:p>
          <a:p>
            <a:pPr>
              <a:buFontTx/>
              <a:buNone/>
            </a:pPr>
            <a:r>
              <a:rPr lang="en-US" altLang="zh-CN" sz="3200" dirty="0">
                <a:latin typeface="黑体" pitchFamily="49" charset="-122"/>
                <a:ea typeface="黑体" pitchFamily="49" charset="-122"/>
              </a:rPr>
              <a:t>       </a:t>
            </a:r>
            <a:r>
              <a:rPr lang="en-US" altLang="zh-CN" sz="3200" dirty="0">
                <a:solidFill>
                  <a:srgbClr val="FFFF00"/>
                </a:solidFill>
                <a:latin typeface="黑体" pitchFamily="49" charset="-122"/>
                <a:ea typeface="黑体" pitchFamily="49" charset="-122"/>
              </a:rPr>
              <a:t>assign  F= ~(A | B); </a:t>
            </a:r>
          </a:p>
          <a:p>
            <a:pPr>
              <a:buFontTx/>
              <a:buNone/>
            </a:pPr>
            <a:r>
              <a:rPr lang="en-US" altLang="zh-CN" sz="3200" dirty="0" err="1">
                <a:latin typeface="黑体" pitchFamily="49" charset="-122"/>
                <a:ea typeface="黑体" pitchFamily="49" charset="-122"/>
              </a:rPr>
              <a:t>endmodule</a:t>
            </a:r>
            <a:endParaRPr lang="en-US" altLang="zh-CN" sz="3200" dirty="0">
              <a:latin typeface="黑体" pitchFamily="49" charset="-122"/>
              <a:ea typeface="黑体" pitchFamily="49" charset="-122"/>
            </a:endParaRPr>
          </a:p>
        </p:txBody>
      </p:sp>
      <p:grpSp>
        <p:nvGrpSpPr>
          <p:cNvPr id="2" name="Group 8"/>
          <p:cNvGrpSpPr>
            <a:grpSpLocks/>
          </p:cNvGrpSpPr>
          <p:nvPr/>
        </p:nvGrpSpPr>
        <p:grpSpPr bwMode="auto">
          <a:xfrm>
            <a:off x="6300788" y="1052513"/>
            <a:ext cx="2592387" cy="2090737"/>
            <a:chOff x="0" y="0"/>
            <a:chExt cx="1633" cy="1317"/>
          </a:xfrm>
        </p:grpSpPr>
        <p:sp>
          <p:nvSpPr>
            <p:cNvPr id="56332" name="Line 7"/>
            <p:cNvSpPr>
              <a:spLocks noChangeShapeType="1"/>
            </p:cNvSpPr>
            <p:nvPr/>
          </p:nvSpPr>
          <p:spPr bwMode="auto">
            <a:xfrm flipH="1">
              <a:off x="379" y="298"/>
              <a:ext cx="288" cy="1"/>
            </a:xfrm>
            <a:prstGeom prst="line">
              <a:avLst/>
            </a:prstGeom>
            <a:noFill/>
            <a:ln w="9525">
              <a:solidFill>
                <a:schemeClr val="tx1"/>
              </a:solidFill>
              <a:round/>
              <a:headEnd/>
              <a:tailEnd/>
            </a:ln>
          </p:spPr>
          <p:txBody>
            <a:bodyPr wrap="none"/>
            <a:lstStyle/>
            <a:p>
              <a:endParaRPr lang="zh-CN" altLang="en-US"/>
            </a:p>
          </p:txBody>
        </p:sp>
        <p:sp>
          <p:nvSpPr>
            <p:cNvPr id="56333" name="Line 8"/>
            <p:cNvSpPr>
              <a:spLocks noChangeShapeType="1"/>
            </p:cNvSpPr>
            <p:nvPr/>
          </p:nvSpPr>
          <p:spPr bwMode="auto">
            <a:xfrm flipH="1">
              <a:off x="379" y="586"/>
              <a:ext cx="288" cy="1"/>
            </a:xfrm>
            <a:prstGeom prst="line">
              <a:avLst/>
            </a:prstGeom>
            <a:noFill/>
            <a:ln w="9525">
              <a:solidFill>
                <a:schemeClr val="tx1"/>
              </a:solidFill>
              <a:round/>
              <a:headEnd/>
              <a:tailEnd/>
            </a:ln>
          </p:spPr>
          <p:txBody>
            <a:bodyPr wrap="none"/>
            <a:lstStyle/>
            <a:p>
              <a:endParaRPr lang="zh-CN" altLang="en-US"/>
            </a:p>
          </p:txBody>
        </p:sp>
        <p:sp>
          <p:nvSpPr>
            <p:cNvPr id="56334" name="Line 9"/>
            <p:cNvSpPr>
              <a:spLocks noChangeShapeType="1"/>
            </p:cNvSpPr>
            <p:nvPr/>
          </p:nvSpPr>
          <p:spPr bwMode="auto">
            <a:xfrm>
              <a:off x="1090" y="454"/>
              <a:ext cx="227" cy="1"/>
            </a:xfrm>
            <a:prstGeom prst="line">
              <a:avLst/>
            </a:prstGeom>
            <a:noFill/>
            <a:ln w="9525">
              <a:solidFill>
                <a:schemeClr val="tx1"/>
              </a:solidFill>
              <a:round/>
              <a:headEnd/>
              <a:tailEnd/>
            </a:ln>
          </p:spPr>
          <p:txBody>
            <a:bodyPr wrap="none"/>
            <a:lstStyle/>
            <a:p>
              <a:endParaRPr lang="zh-CN" altLang="en-US"/>
            </a:p>
          </p:txBody>
        </p:sp>
        <p:sp>
          <p:nvSpPr>
            <p:cNvPr id="56335" name="Rectangle 10"/>
            <p:cNvSpPr>
              <a:spLocks noChangeArrowheads="1"/>
            </p:cNvSpPr>
            <p:nvPr/>
          </p:nvSpPr>
          <p:spPr bwMode="auto">
            <a:xfrm>
              <a:off x="619" y="257"/>
              <a:ext cx="244" cy="365"/>
            </a:xfrm>
            <a:prstGeom prst="rect">
              <a:avLst/>
            </a:prstGeom>
            <a:noFill/>
            <a:ln w="9525">
              <a:noFill/>
              <a:miter lim="800000"/>
              <a:headEnd/>
              <a:tailEnd/>
            </a:ln>
          </p:spPr>
          <p:txBody>
            <a:bodyPr wrap="none">
              <a:spAutoFit/>
            </a:bodyPr>
            <a:lstStyle/>
            <a:p>
              <a:pPr>
                <a:buFontTx/>
                <a:buNone/>
              </a:pPr>
              <a:r>
                <a:rPr lang="en-US" altLang="zh-CN" sz="3200">
                  <a:solidFill>
                    <a:schemeClr val="tx2"/>
                  </a:solidFill>
                  <a:latin typeface="黑体" pitchFamily="49" charset="-122"/>
                  <a:ea typeface="黑体" pitchFamily="49" charset="-122"/>
                </a:rPr>
                <a:t> </a:t>
              </a:r>
            </a:p>
          </p:txBody>
        </p:sp>
        <p:sp>
          <p:nvSpPr>
            <p:cNvPr id="56336" name="Rectangle 11"/>
            <p:cNvSpPr>
              <a:spLocks noChangeArrowheads="1"/>
            </p:cNvSpPr>
            <p:nvPr/>
          </p:nvSpPr>
          <p:spPr bwMode="auto">
            <a:xfrm>
              <a:off x="91" y="432"/>
              <a:ext cx="244" cy="365"/>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B</a:t>
              </a:r>
            </a:p>
          </p:txBody>
        </p:sp>
        <p:sp>
          <p:nvSpPr>
            <p:cNvPr id="56337" name="Rectangle 13"/>
            <p:cNvSpPr>
              <a:spLocks noChangeArrowheads="1"/>
            </p:cNvSpPr>
            <p:nvPr/>
          </p:nvSpPr>
          <p:spPr bwMode="auto">
            <a:xfrm>
              <a:off x="1339" y="240"/>
              <a:ext cx="244" cy="365"/>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F</a:t>
              </a:r>
            </a:p>
          </p:txBody>
        </p:sp>
        <p:sp>
          <p:nvSpPr>
            <p:cNvPr id="56338" name="Rectangle 14"/>
            <p:cNvSpPr>
              <a:spLocks noChangeArrowheads="1"/>
            </p:cNvSpPr>
            <p:nvPr/>
          </p:nvSpPr>
          <p:spPr bwMode="auto">
            <a:xfrm>
              <a:off x="45" y="952"/>
              <a:ext cx="1542" cy="365"/>
            </a:xfrm>
            <a:prstGeom prst="rect">
              <a:avLst/>
            </a:prstGeom>
            <a:noFill/>
            <a:ln w="9525">
              <a:noFill/>
              <a:miter lim="800000"/>
              <a:headEnd/>
              <a:tailEnd/>
            </a:ln>
          </p:spPr>
          <p:txBody>
            <a:bodyPr>
              <a:spAutoFit/>
            </a:bodyPr>
            <a:lstStyle/>
            <a:p>
              <a:pPr>
                <a:buFontTx/>
                <a:buNone/>
              </a:pPr>
              <a:r>
                <a:rPr lang="zh-CN" altLang="en-US" sz="3200">
                  <a:latin typeface="黑体" pitchFamily="49" charset="-122"/>
                  <a:ea typeface="黑体" pitchFamily="49" charset="-122"/>
                </a:rPr>
                <a:t>模块</a:t>
              </a:r>
              <a:r>
                <a:rPr lang="en-US" altLang="zh-CN" sz="3200">
                  <a:latin typeface="黑体" pitchFamily="49" charset="-122"/>
                  <a:ea typeface="黑体" pitchFamily="49" charset="-122"/>
                </a:rPr>
                <a:t>NOR_G2</a:t>
              </a:r>
            </a:p>
          </p:txBody>
        </p:sp>
        <p:sp>
          <p:nvSpPr>
            <p:cNvPr id="56339" name="Rectangle 15"/>
            <p:cNvSpPr>
              <a:spLocks noChangeArrowheads="1"/>
            </p:cNvSpPr>
            <p:nvPr/>
          </p:nvSpPr>
          <p:spPr bwMode="auto">
            <a:xfrm>
              <a:off x="0" y="0"/>
              <a:ext cx="1633" cy="953"/>
            </a:xfrm>
            <a:prstGeom prst="rect">
              <a:avLst/>
            </a:prstGeom>
            <a:noFill/>
            <a:ln w="9525">
              <a:solidFill>
                <a:schemeClr val="tx1"/>
              </a:solidFill>
              <a:miter lim="800000"/>
              <a:headEnd/>
              <a:tailEnd/>
            </a:ln>
          </p:spPr>
          <p:txBody>
            <a:bodyPr wrap="none" anchor="ctr"/>
            <a:lstStyle/>
            <a:p>
              <a:pPr>
                <a:buFontTx/>
                <a:buNone/>
              </a:pPr>
              <a:endParaRPr lang="zh-CN" altLang="en-US"/>
            </a:p>
          </p:txBody>
        </p:sp>
        <p:sp>
          <p:nvSpPr>
            <p:cNvPr id="56340" name="Rectangle 16"/>
            <p:cNvSpPr>
              <a:spLocks noChangeArrowheads="1"/>
            </p:cNvSpPr>
            <p:nvPr/>
          </p:nvSpPr>
          <p:spPr bwMode="auto">
            <a:xfrm>
              <a:off x="92" y="91"/>
              <a:ext cx="244" cy="365"/>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A</a:t>
              </a:r>
            </a:p>
          </p:txBody>
        </p:sp>
        <p:sp>
          <p:nvSpPr>
            <p:cNvPr id="56341" name="Oval 17"/>
            <p:cNvSpPr>
              <a:spLocks noChangeArrowheads="1"/>
            </p:cNvSpPr>
            <p:nvPr/>
          </p:nvSpPr>
          <p:spPr bwMode="auto">
            <a:xfrm>
              <a:off x="999" y="409"/>
              <a:ext cx="91" cy="91"/>
            </a:xfrm>
            <a:prstGeom prst="ellipse">
              <a:avLst/>
            </a:prstGeom>
            <a:noFill/>
            <a:ln w="9525">
              <a:solidFill>
                <a:schemeClr val="tx1"/>
              </a:solidFill>
              <a:round/>
              <a:headEnd/>
              <a:tailEnd/>
            </a:ln>
          </p:spPr>
          <p:txBody>
            <a:bodyPr wrap="none" anchor="ctr"/>
            <a:lstStyle/>
            <a:p>
              <a:pPr>
                <a:buFontTx/>
                <a:buNone/>
              </a:pPr>
              <a:endParaRPr lang="zh-CN" altLang="en-US"/>
            </a:p>
          </p:txBody>
        </p:sp>
      </p:grpSp>
      <p:grpSp>
        <p:nvGrpSpPr>
          <p:cNvPr id="56329" name="组合 48"/>
          <p:cNvGrpSpPr>
            <a:grpSpLocks/>
          </p:cNvGrpSpPr>
          <p:nvPr/>
        </p:nvGrpSpPr>
        <p:grpSpPr bwMode="auto">
          <a:xfrm>
            <a:off x="7121525" y="1357313"/>
            <a:ext cx="785813" cy="762000"/>
            <a:chOff x="7154863" y="2908300"/>
            <a:chExt cx="950912" cy="762000"/>
          </a:xfrm>
        </p:grpSpPr>
        <p:sp>
          <p:nvSpPr>
            <p:cNvPr id="56330" name="Arc 76"/>
            <p:cNvSpPr>
              <a:spLocks/>
            </p:cNvSpPr>
            <p:nvPr/>
          </p:nvSpPr>
          <p:spPr bwMode="auto">
            <a:xfrm>
              <a:off x="7154863" y="2908300"/>
              <a:ext cx="304800" cy="762000"/>
            </a:xfrm>
            <a:custGeom>
              <a:avLst/>
              <a:gdLst>
                <a:gd name="T0" fmla="*/ 0 w 21600"/>
                <a:gd name="T1" fmla="*/ 0 h 43091"/>
                <a:gd name="T2" fmla="*/ 430699 w 21600"/>
                <a:gd name="T3" fmla="*/ 13474832 h 43091"/>
                <a:gd name="T4" fmla="*/ 0 w 21600"/>
                <a:gd name="T5" fmla="*/ 6754463 h 43091"/>
                <a:gd name="T6" fmla="*/ 0 60000 65536"/>
                <a:gd name="T7" fmla="*/ 0 60000 65536"/>
                <a:gd name="T8" fmla="*/ 0 60000 65536"/>
                <a:gd name="T9" fmla="*/ 0 w 21600"/>
                <a:gd name="T10" fmla="*/ 0 h 43091"/>
                <a:gd name="T11" fmla="*/ 21600 w 21600"/>
                <a:gd name="T12" fmla="*/ 43091 h 43091"/>
              </a:gdLst>
              <a:ahLst/>
              <a:cxnLst>
                <a:cxn ang="T6">
                  <a:pos x="T0" y="T1"/>
                </a:cxn>
                <a:cxn ang="T7">
                  <a:pos x="T2" y="T3"/>
                </a:cxn>
                <a:cxn ang="T8">
                  <a:pos x="T4" y="T5"/>
                </a:cxn>
              </a:cxnLst>
              <a:rect l="T9" t="T10" r="T11" b="T12"/>
              <a:pathLst>
                <a:path w="21600" h="43091" fill="none" extrusionOk="0">
                  <a:moveTo>
                    <a:pt x="-1" y="0"/>
                  </a:moveTo>
                  <a:cubicBezTo>
                    <a:pt x="11929" y="0"/>
                    <a:pt x="21600" y="9670"/>
                    <a:pt x="21600" y="21600"/>
                  </a:cubicBezTo>
                  <a:cubicBezTo>
                    <a:pt x="21600" y="32691"/>
                    <a:pt x="13199" y="41980"/>
                    <a:pt x="2163" y="43091"/>
                  </a:cubicBezTo>
                </a:path>
                <a:path w="21600" h="43091" stroke="0" extrusionOk="0">
                  <a:moveTo>
                    <a:pt x="-1" y="0"/>
                  </a:moveTo>
                  <a:cubicBezTo>
                    <a:pt x="11929" y="0"/>
                    <a:pt x="21600" y="9670"/>
                    <a:pt x="21600" y="21600"/>
                  </a:cubicBezTo>
                  <a:cubicBezTo>
                    <a:pt x="21600" y="32691"/>
                    <a:pt x="13199" y="41980"/>
                    <a:pt x="2163" y="43091"/>
                  </a:cubicBezTo>
                  <a:lnTo>
                    <a:pt x="0" y="21600"/>
                  </a:lnTo>
                  <a:close/>
                </a:path>
              </a:pathLst>
            </a:custGeom>
            <a:noFill/>
            <a:ln w="9525">
              <a:solidFill>
                <a:schemeClr val="tx1"/>
              </a:solidFill>
              <a:miter lim="800000"/>
              <a:headEnd/>
              <a:tailEnd/>
            </a:ln>
          </p:spPr>
          <p:txBody>
            <a:bodyPr wrap="none" anchor="ctr"/>
            <a:lstStyle/>
            <a:p>
              <a:endParaRPr lang="zh-CN" altLang="en-US"/>
            </a:p>
          </p:txBody>
        </p:sp>
        <p:sp>
          <p:nvSpPr>
            <p:cNvPr id="56331" name="Arc 77"/>
            <p:cNvSpPr>
              <a:spLocks/>
            </p:cNvSpPr>
            <p:nvPr/>
          </p:nvSpPr>
          <p:spPr bwMode="auto">
            <a:xfrm>
              <a:off x="7162800" y="2911475"/>
              <a:ext cx="942975" cy="758825"/>
            </a:xfrm>
            <a:custGeom>
              <a:avLst/>
              <a:gdLst>
                <a:gd name="T0" fmla="*/ 0 w 28102"/>
                <a:gd name="T1" fmla="*/ 309169 h 43200"/>
                <a:gd name="T2" fmla="*/ 167777 w 28102"/>
                <a:gd name="T3" fmla="*/ 13034400 h 43200"/>
                <a:gd name="T4" fmla="*/ 7321025 w 28102"/>
                <a:gd name="T5" fmla="*/ 6664538 h 43200"/>
                <a:gd name="T6" fmla="*/ 0 60000 65536"/>
                <a:gd name="T7" fmla="*/ 0 60000 65536"/>
                <a:gd name="T8" fmla="*/ 0 60000 65536"/>
                <a:gd name="T9" fmla="*/ 0 w 28102"/>
                <a:gd name="T10" fmla="*/ 0 h 43200"/>
                <a:gd name="T11" fmla="*/ 28102 w 28102"/>
                <a:gd name="T12" fmla="*/ 43200 h 43200"/>
              </a:gdLst>
              <a:ahLst/>
              <a:cxnLst>
                <a:cxn ang="T6">
                  <a:pos x="T0" y="T1"/>
                </a:cxn>
                <a:cxn ang="T7">
                  <a:pos x="T2" y="T3"/>
                </a:cxn>
                <a:cxn ang="T8">
                  <a:pos x="T4" y="T5"/>
                </a:cxn>
              </a:cxnLst>
              <a:rect l="T9" t="T10" r="T11" b="T12"/>
              <a:pathLst>
                <a:path w="28102" h="43200" fill="none" extrusionOk="0">
                  <a:moveTo>
                    <a:pt x="-1" y="1001"/>
                  </a:moveTo>
                  <a:cubicBezTo>
                    <a:pt x="2103" y="337"/>
                    <a:pt x="4296" y="-1"/>
                    <a:pt x="6502" y="0"/>
                  </a:cubicBezTo>
                  <a:cubicBezTo>
                    <a:pt x="18431" y="0"/>
                    <a:pt x="28102" y="9670"/>
                    <a:pt x="28102" y="21600"/>
                  </a:cubicBezTo>
                  <a:cubicBezTo>
                    <a:pt x="28102" y="33529"/>
                    <a:pt x="18431" y="43200"/>
                    <a:pt x="6502" y="43200"/>
                  </a:cubicBezTo>
                  <a:cubicBezTo>
                    <a:pt x="4348" y="43200"/>
                    <a:pt x="2207" y="42877"/>
                    <a:pt x="149" y="42244"/>
                  </a:cubicBezTo>
                </a:path>
                <a:path w="28102" h="43200" stroke="0" extrusionOk="0">
                  <a:moveTo>
                    <a:pt x="-1" y="1001"/>
                  </a:moveTo>
                  <a:cubicBezTo>
                    <a:pt x="2103" y="337"/>
                    <a:pt x="4296" y="-1"/>
                    <a:pt x="6502" y="0"/>
                  </a:cubicBezTo>
                  <a:cubicBezTo>
                    <a:pt x="18431" y="0"/>
                    <a:pt x="28102" y="9670"/>
                    <a:pt x="28102" y="21600"/>
                  </a:cubicBezTo>
                  <a:cubicBezTo>
                    <a:pt x="28102" y="33529"/>
                    <a:pt x="18431" y="43200"/>
                    <a:pt x="6502" y="43200"/>
                  </a:cubicBezTo>
                  <a:cubicBezTo>
                    <a:pt x="4348" y="43200"/>
                    <a:pt x="2207" y="42877"/>
                    <a:pt x="149" y="42244"/>
                  </a:cubicBezTo>
                  <a:lnTo>
                    <a:pt x="6502" y="21600"/>
                  </a:lnTo>
                  <a:close/>
                </a:path>
              </a:pathLst>
            </a:custGeom>
            <a:noFill/>
            <a:ln w="9525">
              <a:solidFill>
                <a:schemeClr val="tx1"/>
              </a:solidFill>
              <a:miter lim="800000"/>
              <a:headEnd/>
              <a:tailEnd/>
            </a:ln>
          </p:spPr>
          <p:txBody>
            <a:bodyPr wrap="none" anchor="ctr"/>
            <a:lstStyle/>
            <a:p>
              <a:endParaRPr lang="zh-CN" altLang="en-US"/>
            </a:p>
          </p:txBody>
        </p:sp>
      </p:grpSp>
      <p:sp>
        <p:nvSpPr>
          <p:cNvPr id="22" name="灯片编号占位符 21"/>
          <p:cNvSpPr>
            <a:spLocks noGrp="1"/>
          </p:cNvSpPr>
          <p:nvPr>
            <p:ph type="sldNum" sz="quarter" idx="12"/>
          </p:nvPr>
        </p:nvSpPr>
        <p:spPr/>
        <p:txBody>
          <a:bodyPr/>
          <a:lstStyle/>
          <a:p>
            <a:pPr>
              <a:defRPr/>
            </a:pPr>
            <a:fld id="{C097489F-4C31-4370-B64B-6FDA95532023}" type="slidenum">
              <a:rPr lang="zh-CN" altLang="en-US" smtClean="0"/>
              <a:pPr>
                <a:defRPr/>
              </a:pPr>
              <a:t>37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011"/>
                                        </p:tgtEl>
                                        <p:attrNameLst>
                                          <p:attrName>style.visibility</p:attrName>
                                        </p:attrNameLst>
                                      </p:cBhvr>
                                      <p:to>
                                        <p:strVal val="visible"/>
                                      </p:to>
                                    </p:set>
                                    <p:anim calcmode="lin" valueType="num">
                                      <p:cBhvr additive="base">
                                        <p:cTn id="7" dur="500" fill="hold"/>
                                        <p:tgtEl>
                                          <p:spTgt spid="43011"/>
                                        </p:tgtEl>
                                        <p:attrNameLst>
                                          <p:attrName>ppt_x</p:attrName>
                                        </p:attrNameLst>
                                      </p:cBhvr>
                                      <p:tavLst>
                                        <p:tav tm="0">
                                          <p:val>
                                            <p:strVal val="0-#ppt_w/2"/>
                                          </p:val>
                                        </p:tav>
                                        <p:tav tm="100000">
                                          <p:val>
                                            <p:strVal val="#ppt_x"/>
                                          </p:val>
                                        </p:tav>
                                      </p:tavLst>
                                    </p:anim>
                                    <p:anim calcmode="lin" valueType="num">
                                      <p:cBhvr additive="base">
                                        <p:cTn id="8" dur="500" fill="hold"/>
                                        <p:tgtEl>
                                          <p:spTgt spid="4301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ssolve">
                                      <p:cBhvr>
                                        <p:cTn id="13" dur="500"/>
                                        <p:tgtEl>
                                          <p:spTgt spid="2"/>
                                        </p:tgtEl>
                                      </p:cBhvr>
                                    </p:animEffect>
                                  </p:childTnLst>
                                </p:cTn>
                              </p:par>
                              <p:par>
                                <p:cTn id="14" presetID="3" presetClass="entr" presetSubtype="10" fill="hold" nodeType="withEffect">
                                  <p:stCondLst>
                                    <p:cond delay="0"/>
                                  </p:stCondLst>
                                  <p:childTnLst>
                                    <p:set>
                                      <p:cBhvr>
                                        <p:cTn id="15" dur="1" fill="hold">
                                          <p:stCondLst>
                                            <p:cond delay="0"/>
                                          </p:stCondLst>
                                        </p:cTn>
                                        <p:tgtEl>
                                          <p:spTgt spid="56329"/>
                                        </p:tgtEl>
                                        <p:attrNameLst>
                                          <p:attrName>style.visibility</p:attrName>
                                        </p:attrNameLst>
                                      </p:cBhvr>
                                      <p:to>
                                        <p:strVal val="visible"/>
                                      </p:to>
                                    </p:set>
                                    <p:animEffect transition="in" filter="blinds(horizontal)">
                                      <p:cBhvr>
                                        <p:cTn id="16" dur="500"/>
                                        <p:tgtEl>
                                          <p:spTgt spid="5632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43013"/>
                                        </p:tgtEl>
                                        <p:attrNameLst>
                                          <p:attrName>style.visibility</p:attrName>
                                        </p:attrNameLst>
                                      </p:cBhvr>
                                      <p:to>
                                        <p:strVal val="visible"/>
                                      </p:to>
                                    </p:set>
                                    <p:animEffect transition="in" filter="box(in)">
                                      <p:cBhvr>
                                        <p:cTn id="21" dur="500"/>
                                        <p:tgtEl>
                                          <p:spTgt spid="4301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3012"/>
                                        </p:tgtEl>
                                        <p:attrNameLst>
                                          <p:attrName>style.visibility</p:attrName>
                                        </p:attrNameLst>
                                      </p:cBhvr>
                                      <p:to>
                                        <p:strVal val="visible"/>
                                      </p:to>
                                    </p:set>
                                    <p:animEffect transition="in" filter="wipe(left)">
                                      <p:cBhvr>
                                        <p:cTn id="26" dur="500"/>
                                        <p:tgtEl>
                                          <p:spTgt spid="4301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43014"/>
                                        </p:tgtEl>
                                        <p:attrNameLst>
                                          <p:attrName>style.visibility</p:attrName>
                                        </p:attrNameLst>
                                      </p:cBhvr>
                                      <p:to>
                                        <p:strVal val="visible"/>
                                      </p:to>
                                    </p:set>
                                    <p:animEffect transition="in" filter="box(in)">
                                      <p:cBhvr>
                                        <p:cTn id="31" dur="500"/>
                                        <p:tgtEl>
                                          <p:spTgt spid="4301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43015"/>
                                        </p:tgtEl>
                                        <p:attrNameLst>
                                          <p:attrName>style.visibility</p:attrName>
                                        </p:attrNameLst>
                                      </p:cBhvr>
                                      <p:to>
                                        <p:strVal val="visible"/>
                                      </p:to>
                                    </p:set>
                                    <p:animEffect transition="in" filter="wipe(left)">
                                      <p:cBhvr>
                                        <p:cTn id="36" dur="500"/>
                                        <p:tgtEl>
                                          <p:spTgt spid="43015"/>
                                        </p:tgtEl>
                                      </p:cBhvr>
                                    </p:animEffect>
                                  </p:childTnLst>
                                  <p:subTnLst>
                                    <p:audio>
                                      <p:cMediaNode>
                                        <p:cTn display="0" masterRel="sameClick">
                                          <p:stCondLst>
                                            <p:cond evt="begin" delay="0">
                                              <p:tn val="34"/>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autoUpdateAnimBg="0"/>
      <p:bldP spid="43012" grpId="0" autoUpdateAnimBg="0"/>
      <p:bldP spid="43013" grpId="0" animBg="1" autoUpdateAnimBg="0"/>
      <p:bldP spid="43014" grpId="0" animBg="1" autoUpdateAnimBg="0"/>
      <p:bldP spid="43015"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5"/>
          <p:cNvSpPr>
            <a:spLocks noChangeArrowheads="1"/>
          </p:cNvSpPr>
          <p:nvPr/>
        </p:nvSpPr>
        <p:spPr bwMode="auto">
          <a:xfrm>
            <a:off x="0" y="0"/>
            <a:ext cx="7377113" cy="646113"/>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7.4 </a:t>
            </a:r>
            <a:r>
              <a:rPr lang="zh-CN" altLang="en-US">
                <a:latin typeface="黑体" pitchFamily="49" charset="-122"/>
                <a:ea typeface="黑体" pitchFamily="49" charset="-122"/>
              </a:rPr>
              <a:t>基本逻辑门电路的</a:t>
            </a:r>
            <a:r>
              <a:rPr lang="en-US" altLang="zh-CN">
                <a:latin typeface="黑体" pitchFamily="49" charset="-122"/>
                <a:ea typeface="黑体" pitchFamily="49" charset="-122"/>
              </a:rPr>
              <a:t>Verilog HDL</a:t>
            </a:r>
            <a:endParaRPr lang="zh-CN" altLang="en-US">
              <a:latin typeface="黑体" pitchFamily="49" charset="-122"/>
              <a:ea typeface="黑体" pitchFamily="49" charset="-122"/>
            </a:endParaRPr>
          </a:p>
        </p:txBody>
      </p:sp>
      <p:sp>
        <p:nvSpPr>
          <p:cNvPr id="44035" name="Rectangle 3"/>
          <p:cNvSpPr>
            <a:spLocks noChangeArrowheads="1"/>
          </p:cNvSpPr>
          <p:nvPr/>
        </p:nvSpPr>
        <p:spPr bwMode="auto">
          <a:xfrm>
            <a:off x="188913" y="858838"/>
            <a:ext cx="5494337" cy="646112"/>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6</a:t>
            </a:r>
            <a:r>
              <a:rPr lang="zh-CN" altLang="en-US">
                <a:latin typeface="黑体" pitchFamily="49" charset="-122"/>
                <a:ea typeface="黑体" pitchFamily="49" charset="-122"/>
              </a:rPr>
              <a:t>、缓冲器逻辑电路的描述</a:t>
            </a:r>
          </a:p>
        </p:txBody>
      </p:sp>
      <p:sp>
        <p:nvSpPr>
          <p:cNvPr id="44036" name="Rectangle 16"/>
          <p:cNvSpPr>
            <a:spLocks noChangeArrowheads="1"/>
          </p:cNvSpPr>
          <p:nvPr/>
        </p:nvSpPr>
        <p:spPr bwMode="auto">
          <a:xfrm>
            <a:off x="1692275" y="1816100"/>
            <a:ext cx="5111750" cy="2554288"/>
          </a:xfrm>
          <a:prstGeom prst="rect">
            <a:avLst/>
          </a:prstGeom>
          <a:noFill/>
          <a:ln w="9525">
            <a:noFill/>
            <a:miter lim="800000"/>
            <a:headEnd/>
            <a:tailEnd/>
          </a:ln>
        </p:spPr>
        <p:txBody>
          <a:bodyPr>
            <a:spAutoFit/>
          </a:bodyPr>
          <a:lstStyle/>
          <a:p>
            <a:pPr>
              <a:buFontTx/>
              <a:buNone/>
            </a:pPr>
            <a:r>
              <a:rPr lang="en-US" altLang="zh-CN" sz="3200" dirty="0">
                <a:latin typeface="黑体" pitchFamily="49" charset="-122"/>
                <a:ea typeface="黑体" pitchFamily="49" charset="-122"/>
              </a:rPr>
              <a:t>module  BUF_G (A,F);</a:t>
            </a:r>
          </a:p>
          <a:p>
            <a:pPr>
              <a:buFontTx/>
              <a:buNone/>
            </a:pPr>
            <a:r>
              <a:rPr lang="en-US" altLang="zh-CN" sz="3200" dirty="0">
                <a:latin typeface="黑体" pitchFamily="49" charset="-122"/>
                <a:ea typeface="黑体" pitchFamily="49" charset="-122"/>
              </a:rPr>
              <a:t>        input  A;</a:t>
            </a:r>
          </a:p>
          <a:p>
            <a:pPr>
              <a:buFontTx/>
              <a:buNone/>
            </a:pPr>
            <a:r>
              <a:rPr lang="en-US" altLang="zh-CN" sz="3200" dirty="0">
                <a:latin typeface="黑体" pitchFamily="49" charset="-122"/>
                <a:ea typeface="黑体" pitchFamily="49" charset="-122"/>
              </a:rPr>
              <a:t>        output F;</a:t>
            </a:r>
          </a:p>
          <a:p>
            <a:pPr>
              <a:buFontTx/>
              <a:buNone/>
            </a:pPr>
            <a:r>
              <a:rPr lang="en-US" altLang="zh-CN" sz="3200" dirty="0">
                <a:latin typeface="黑体" pitchFamily="49" charset="-122"/>
                <a:ea typeface="黑体" pitchFamily="49" charset="-122"/>
              </a:rPr>
              <a:t>        </a:t>
            </a:r>
            <a:r>
              <a:rPr lang="en-US" altLang="zh-CN" sz="3200" dirty="0" err="1">
                <a:solidFill>
                  <a:srgbClr val="FFFF00"/>
                </a:solidFill>
                <a:latin typeface="黑体" pitchFamily="49" charset="-122"/>
                <a:ea typeface="黑体" pitchFamily="49" charset="-122"/>
              </a:rPr>
              <a:t>buf</a:t>
            </a:r>
            <a:r>
              <a:rPr lang="en-US" altLang="zh-CN" sz="3200" dirty="0">
                <a:solidFill>
                  <a:srgbClr val="FFFF00"/>
                </a:solidFill>
                <a:latin typeface="黑体" pitchFamily="49" charset="-122"/>
                <a:ea typeface="黑体" pitchFamily="49" charset="-122"/>
              </a:rPr>
              <a:t> U6 (F,A);</a:t>
            </a:r>
          </a:p>
          <a:p>
            <a:pPr>
              <a:buFontTx/>
              <a:buNone/>
            </a:pPr>
            <a:r>
              <a:rPr lang="en-US" altLang="zh-CN" sz="3200" dirty="0" err="1">
                <a:latin typeface="黑体" pitchFamily="49" charset="-122"/>
                <a:ea typeface="黑体" pitchFamily="49" charset="-122"/>
              </a:rPr>
              <a:t>endmodule</a:t>
            </a:r>
            <a:endParaRPr lang="en-US" altLang="zh-CN" sz="3200" dirty="0">
              <a:latin typeface="黑体" pitchFamily="49" charset="-122"/>
              <a:ea typeface="黑体" pitchFamily="49" charset="-122"/>
            </a:endParaRPr>
          </a:p>
        </p:txBody>
      </p:sp>
      <p:sp>
        <p:nvSpPr>
          <p:cNvPr id="44037" name="Rectangle 17"/>
          <p:cNvSpPr>
            <a:spLocks noChangeArrowheads="1"/>
          </p:cNvSpPr>
          <p:nvPr/>
        </p:nvSpPr>
        <p:spPr bwMode="auto">
          <a:xfrm>
            <a:off x="179388" y="1773238"/>
            <a:ext cx="1441450" cy="617537"/>
          </a:xfrm>
          <a:prstGeom prst="rect">
            <a:avLst/>
          </a:prstGeom>
          <a:noFill/>
          <a:ln w="38100">
            <a:solidFill>
              <a:srgbClr val="FF9900"/>
            </a:solidFill>
            <a:miter lim="800000"/>
            <a:headEnd/>
            <a:tailEnd/>
          </a:ln>
        </p:spPr>
        <p:txBody>
          <a:bodyPr wrap="none">
            <a:spAutoFit/>
          </a:bodyPr>
          <a:lstStyle/>
          <a:p>
            <a:pPr>
              <a:buFontTx/>
              <a:buNone/>
            </a:pPr>
            <a:r>
              <a:rPr lang="zh-CN" altLang="en-US" sz="3200">
                <a:ea typeface="黑体" pitchFamily="49" charset="-122"/>
              </a:rPr>
              <a:t>方法一</a:t>
            </a:r>
          </a:p>
        </p:txBody>
      </p:sp>
      <p:sp>
        <p:nvSpPr>
          <p:cNvPr id="44038" name="Rectangle 18"/>
          <p:cNvSpPr>
            <a:spLocks noChangeArrowheads="1"/>
          </p:cNvSpPr>
          <p:nvPr/>
        </p:nvSpPr>
        <p:spPr bwMode="auto">
          <a:xfrm>
            <a:off x="179388" y="4292600"/>
            <a:ext cx="1441450" cy="617538"/>
          </a:xfrm>
          <a:prstGeom prst="rect">
            <a:avLst/>
          </a:prstGeom>
          <a:noFill/>
          <a:ln w="38100">
            <a:solidFill>
              <a:srgbClr val="FF9900"/>
            </a:solidFill>
            <a:miter lim="800000"/>
            <a:headEnd/>
            <a:tailEnd/>
          </a:ln>
        </p:spPr>
        <p:txBody>
          <a:bodyPr wrap="none">
            <a:spAutoFit/>
          </a:bodyPr>
          <a:lstStyle/>
          <a:p>
            <a:pPr>
              <a:buFontTx/>
              <a:buNone/>
            </a:pPr>
            <a:r>
              <a:rPr lang="zh-CN" altLang="en-US" sz="3200">
                <a:ea typeface="黑体" pitchFamily="49" charset="-122"/>
              </a:rPr>
              <a:t>方法二</a:t>
            </a:r>
          </a:p>
        </p:txBody>
      </p:sp>
      <p:sp>
        <p:nvSpPr>
          <p:cNvPr id="44039" name="Rectangle 19"/>
          <p:cNvSpPr>
            <a:spLocks noChangeArrowheads="1"/>
          </p:cNvSpPr>
          <p:nvPr/>
        </p:nvSpPr>
        <p:spPr bwMode="auto">
          <a:xfrm>
            <a:off x="1711325" y="4292600"/>
            <a:ext cx="5761038" cy="2554288"/>
          </a:xfrm>
          <a:prstGeom prst="rect">
            <a:avLst/>
          </a:prstGeom>
          <a:noFill/>
          <a:ln w="9525">
            <a:noFill/>
            <a:miter lim="800000"/>
            <a:headEnd/>
            <a:tailEnd/>
          </a:ln>
        </p:spPr>
        <p:txBody>
          <a:bodyPr>
            <a:spAutoFit/>
          </a:bodyPr>
          <a:lstStyle/>
          <a:p>
            <a:pPr>
              <a:buFontTx/>
              <a:buNone/>
            </a:pPr>
            <a:r>
              <a:rPr lang="en-US" altLang="zh-CN" sz="3200" dirty="0">
                <a:latin typeface="黑体" pitchFamily="49" charset="-122"/>
                <a:ea typeface="黑体" pitchFamily="49" charset="-122"/>
              </a:rPr>
              <a:t>module  BUF_G (A,F);</a:t>
            </a:r>
          </a:p>
          <a:p>
            <a:pPr>
              <a:buFontTx/>
              <a:buNone/>
            </a:pPr>
            <a:r>
              <a:rPr lang="en-US" altLang="zh-CN" sz="3200" dirty="0">
                <a:latin typeface="黑体" pitchFamily="49" charset="-122"/>
                <a:ea typeface="黑体" pitchFamily="49" charset="-122"/>
              </a:rPr>
              <a:t>        input  A;</a:t>
            </a:r>
          </a:p>
          <a:p>
            <a:pPr>
              <a:buFontTx/>
              <a:buNone/>
            </a:pPr>
            <a:r>
              <a:rPr lang="en-US" altLang="zh-CN" sz="3200" dirty="0">
                <a:latin typeface="黑体" pitchFamily="49" charset="-122"/>
                <a:ea typeface="黑体" pitchFamily="49" charset="-122"/>
              </a:rPr>
              <a:t>        output F;</a:t>
            </a:r>
          </a:p>
          <a:p>
            <a:pPr>
              <a:buFontTx/>
              <a:buNone/>
            </a:pPr>
            <a:r>
              <a:rPr lang="en-US" altLang="zh-CN" sz="3200" dirty="0">
                <a:latin typeface="黑体" pitchFamily="49" charset="-122"/>
                <a:ea typeface="黑体" pitchFamily="49" charset="-122"/>
              </a:rPr>
              <a:t>        </a:t>
            </a:r>
            <a:r>
              <a:rPr lang="en-US" altLang="zh-CN" sz="3200" dirty="0">
                <a:solidFill>
                  <a:srgbClr val="FFFF00"/>
                </a:solidFill>
                <a:latin typeface="黑体" pitchFamily="49" charset="-122"/>
                <a:ea typeface="黑体" pitchFamily="49" charset="-122"/>
              </a:rPr>
              <a:t>assign F=A;</a:t>
            </a:r>
          </a:p>
          <a:p>
            <a:pPr>
              <a:buFontTx/>
              <a:buNone/>
            </a:pPr>
            <a:r>
              <a:rPr lang="en-US" altLang="zh-CN" sz="3200" dirty="0" err="1">
                <a:latin typeface="黑体" pitchFamily="49" charset="-122"/>
                <a:ea typeface="黑体" pitchFamily="49" charset="-122"/>
              </a:rPr>
              <a:t>endmodule</a:t>
            </a:r>
            <a:endParaRPr lang="en-US" altLang="zh-CN" sz="3200" dirty="0">
              <a:latin typeface="黑体" pitchFamily="49" charset="-122"/>
              <a:ea typeface="黑体" pitchFamily="49" charset="-122"/>
            </a:endParaRPr>
          </a:p>
        </p:txBody>
      </p:sp>
      <p:grpSp>
        <p:nvGrpSpPr>
          <p:cNvPr id="2" name="Group 8"/>
          <p:cNvGrpSpPr>
            <a:grpSpLocks/>
          </p:cNvGrpSpPr>
          <p:nvPr/>
        </p:nvGrpSpPr>
        <p:grpSpPr bwMode="auto">
          <a:xfrm>
            <a:off x="6300788" y="981075"/>
            <a:ext cx="2592387" cy="2019300"/>
            <a:chOff x="0" y="0"/>
            <a:chExt cx="1633" cy="1272"/>
          </a:xfrm>
        </p:grpSpPr>
        <p:sp>
          <p:nvSpPr>
            <p:cNvPr id="57353" name="Line 6"/>
            <p:cNvSpPr>
              <a:spLocks noChangeShapeType="1"/>
            </p:cNvSpPr>
            <p:nvPr/>
          </p:nvSpPr>
          <p:spPr bwMode="auto">
            <a:xfrm flipH="1">
              <a:off x="363" y="454"/>
              <a:ext cx="288" cy="1"/>
            </a:xfrm>
            <a:prstGeom prst="line">
              <a:avLst/>
            </a:prstGeom>
            <a:noFill/>
            <a:ln w="9525">
              <a:solidFill>
                <a:schemeClr val="tx1"/>
              </a:solidFill>
              <a:round/>
              <a:headEnd/>
              <a:tailEnd/>
            </a:ln>
          </p:spPr>
          <p:txBody>
            <a:bodyPr wrap="none"/>
            <a:lstStyle/>
            <a:p>
              <a:endParaRPr lang="zh-CN" altLang="en-US"/>
            </a:p>
          </p:txBody>
        </p:sp>
        <p:sp>
          <p:nvSpPr>
            <p:cNvPr id="57354" name="Line 7"/>
            <p:cNvSpPr>
              <a:spLocks noChangeShapeType="1"/>
            </p:cNvSpPr>
            <p:nvPr/>
          </p:nvSpPr>
          <p:spPr bwMode="auto">
            <a:xfrm>
              <a:off x="998" y="454"/>
              <a:ext cx="319" cy="1"/>
            </a:xfrm>
            <a:prstGeom prst="line">
              <a:avLst/>
            </a:prstGeom>
            <a:noFill/>
            <a:ln w="9525">
              <a:solidFill>
                <a:schemeClr val="tx1"/>
              </a:solidFill>
              <a:round/>
              <a:headEnd/>
              <a:tailEnd/>
            </a:ln>
          </p:spPr>
          <p:txBody>
            <a:bodyPr wrap="none"/>
            <a:lstStyle/>
            <a:p>
              <a:endParaRPr lang="zh-CN" altLang="en-US"/>
            </a:p>
          </p:txBody>
        </p:sp>
        <p:sp>
          <p:nvSpPr>
            <p:cNvPr id="57355" name="Rectangle 8"/>
            <p:cNvSpPr>
              <a:spLocks noChangeArrowheads="1"/>
            </p:cNvSpPr>
            <p:nvPr/>
          </p:nvSpPr>
          <p:spPr bwMode="auto">
            <a:xfrm>
              <a:off x="619" y="257"/>
              <a:ext cx="244" cy="365"/>
            </a:xfrm>
            <a:prstGeom prst="rect">
              <a:avLst/>
            </a:prstGeom>
            <a:noFill/>
            <a:ln w="9525">
              <a:noFill/>
              <a:miter lim="800000"/>
              <a:headEnd/>
              <a:tailEnd/>
            </a:ln>
          </p:spPr>
          <p:txBody>
            <a:bodyPr wrap="none">
              <a:spAutoFit/>
            </a:bodyPr>
            <a:lstStyle/>
            <a:p>
              <a:pPr>
                <a:buFontTx/>
                <a:buNone/>
              </a:pPr>
              <a:r>
                <a:rPr lang="en-US" altLang="zh-CN" sz="3200">
                  <a:solidFill>
                    <a:schemeClr val="tx2"/>
                  </a:solidFill>
                  <a:latin typeface="黑体" pitchFamily="49" charset="-122"/>
                  <a:ea typeface="黑体" pitchFamily="49" charset="-122"/>
                </a:rPr>
                <a:t> </a:t>
              </a:r>
            </a:p>
          </p:txBody>
        </p:sp>
        <p:sp>
          <p:nvSpPr>
            <p:cNvPr id="57356" name="Rectangle 9"/>
            <p:cNvSpPr>
              <a:spLocks noChangeArrowheads="1"/>
            </p:cNvSpPr>
            <p:nvPr/>
          </p:nvSpPr>
          <p:spPr bwMode="auto">
            <a:xfrm>
              <a:off x="1339" y="240"/>
              <a:ext cx="244" cy="365"/>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F</a:t>
              </a:r>
            </a:p>
          </p:txBody>
        </p:sp>
        <p:sp>
          <p:nvSpPr>
            <p:cNvPr id="57357" name="Rectangle 10"/>
            <p:cNvSpPr>
              <a:spLocks noChangeArrowheads="1"/>
            </p:cNvSpPr>
            <p:nvPr/>
          </p:nvSpPr>
          <p:spPr bwMode="auto">
            <a:xfrm>
              <a:off x="182" y="907"/>
              <a:ext cx="1268" cy="365"/>
            </a:xfrm>
            <a:prstGeom prst="rect">
              <a:avLst/>
            </a:prstGeom>
            <a:noFill/>
            <a:ln w="9525">
              <a:noFill/>
              <a:miter lim="800000"/>
              <a:headEnd/>
              <a:tailEnd/>
            </a:ln>
          </p:spPr>
          <p:txBody>
            <a:bodyPr wrap="none">
              <a:spAutoFit/>
            </a:bodyPr>
            <a:lstStyle/>
            <a:p>
              <a:pPr>
                <a:buFontTx/>
                <a:buNone/>
              </a:pPr>
              <a:r>
                <a:rPr lang="zh-CN" altLang="en-US" sz="3200">
                  <a:latin typeface="黑体" pitchFamily="49" charset="-122"/>
                  <a:ea typeface="黑体" pitchFamily="49" charset="-122"/>
                </a:rPr>
                <a:t>模块</a:t>
              </a:r>
              <a:r>
                <a:rPr lang="en-US" altLang="zh-CN" sz="3200">
                  <a:latin typeface="黑体" pitchFamily="49" charset="-122"/>
                  <a:ea typeface="黑体" pitchFamily="49" charset="-122"/>
                </a:rPr>
                <a:t>BUF_G</a:t>
              </a:r>
            </a:p>
          </p:txBody>
        </p:sp>
        <p:sp>
          <p:nvSpPr>
            <p:cNvPr id="57358" name="Rectangle 11"/>
            <p:cNvSpPr>
              <a:spLocks noChangeArrowheads="1"/>
            </p:cNvSpPr>
            <p:nvPr/>
          </p:nvSpPr>
          <p:spPr bwMode="auto">
            <a:xfrm>
              <a:off x="0" y="0"/>
              <a:ext cx="1633" cy="953"/>
            </a:xfrm>
            <a:prstGeom prst="rect">
              <a:avLst/>
            </a:prstGeom>
            <a:noFill/>
            <a:ln w="9525">
              <a:solidFill>
                <a:schemeClr val="tx1"/>
              </a:solidFill>
              <a:miter lim="800000"/>
              <a:headEnd/>
              <a:tailEnd/>
            </a:ln>
          </p:spPr>
          <p:txBody>
            <a:bodyPr wrap="none" anchor="ctr"/>
            <a:lstStyle/>
            <a:p>
              <a:pPr>
                <a:buFontTx/>
                <a:buNone/>
              </a:pPr>
              <a:endParaRPr lang="zh-CN" altLang="en-US"/>
            </a:p>
          </p:txBody>
        </p:sp>
        <p:sp>
          <p:nvSpPr>
            <p:cNvPr id="57359" name="Rectangle 12"/>
            <p:cNvSpPr>
              <a:spLocks noChangeArrowheads="1"/>
            </p:cNvSpPr>
            <p:nvPr/>
          </p:nvSpPr>
          <p:spPr bwMode="auto">
            <a:xfrm>
              <a:off x="91" y="272"/>
              <a:ext cx="244" cy="365"/>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A</a:t>
              </a:r>
            </a:p>
          </p:txBody>
        </p:sp>
        <p:sp>
          <p:nvSpPr>
            <p:cNvPr id="57360" name="AutoShape 13"/>
            <p:cNvSpPr>
              <a:spLocks noChangeArrowheads="1"/>
            </p:cNvSpPr>
            <p:nvPr/>
          </p:nvSpPr>
          <p:spPr bwMode="auto">
            <a:xfrm rot="5400000">
              <a:off x="589" y="271"/>
              <a:ext cx="453" cy="363"/>
            </a:xfrm>
            <a:prstGeom prst="triangle">
              <a:avLst>
                <a:gd name="adj" fmla="val 50000"/>
              </a:avLst>
            </a:prstGeom>
            <a:noFill/>
            <a:ln w="9525">
              <a:solidFill>
                <a:schemeClr val="tx1"/>
              </a:solidFill>
              <a:miter lim="800000"/>
              <a:headEnd/>
              <a:tailEnd/>
            </a:ln>
          </p:spPr>
          <p:txBody>
            <a:bodyPr wrap="none" anchor="ctr"/>
            <a:lstStyle/>
            <a:p>
              <a:pPr>
                <a:buFontTx/>
                <a:buNone/>
              </a:pPr>
              <a:endParaRPr lang="zh-CN" altLang="en-US"/>
            </a:p>
          </p:txBody>
        </p:sp>
      </p:grpSp>
      <p:sp>
        <p:nvSpPr>
          <p:cNvPr id="17" name="灯片编号占位符 16"/>
          <p:cNvSpPr>
            <a:spLocks noGrp="1"/>
          </p:cNvSpPr>
          <p:nvPr>
            <p:ph type="sldNum" sz="quarter" idx="12"/>
          </p:nvPr>
        </p:nvSpPr>
        <p:spPr/>
        <p:txBody>
          <a:bodyPr/>
          <a:lstStyle/>
          <a:p>
            <a:pPr>
              <a:defRPr/>
            </a:pPr>
            <a:fld id="{C097489F-4C31-4370-B64B-6FDA95532023}" type="slidenum">
              <a:rPr lang="zh-CN" altLang="en-US" smtClean="0"/>
              <a:pPr>
                <a:defRPr/>
              </a:pPr>
              <a:t>38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035"/>
                                        </p:tgtEl>
                                        <p:attrNameLst>
                                          <p:attrName>style.visibility</p:attrName>
                                        </p:attrNameLst>
                                      </p:cBhvr>
                                      <p:to>
                                        <p:strVal val="visible"/>
                                      </p:to>
                                    </p:set>
                                    <p:anim calcmode="lin" valueType="num">
                                      <p:cBhvr additive="base">
                                        <p:cTn id="7" dur="500" fill="hold"/>
                                        <p:tgtEl>
                                          <p:spTgt spid="44035"/>
                                        </p:tgtEl>
                                        <p:attrNameLst>
                                          <p:attrName>ppt_x</p:attrName>
                                        </p:attrNameLst>
                                      </p:cBhvr>
                                      <p:tavLst>
                                        <p:tav tm="0">
                                          <p:val>
                                            <p:strVal val="0-#ppt_w/2"/>
                                          </p:val>
                                        </p:tav>
                                        <p:tav tm="100000">
                                          <p:val>
                                            <p:strVal val="#ppt_x"/>
                                          </p:val>
                                        </p:tav>
                                      </p:tavLst>
                                    </p:anim>
                                    <p:anim calcmode="lin" valueType="num">
                                      <p:cBhvr additive="base">
                                        <p:cTn id="8" dur="500" fill="hold"/>
                                        <p:tgtEl>
                                          <p:spTgt spid="4403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ssolve">
                                      <p:cBhvr>
                                        <p:cTn id="13" dur="500"/>
                                        <p:tgtEl>
                                          <p:spTgt spid="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44037"/>
                                        </p:tgtEl>
                                        <p:attrNameLst>
                                          <p:attrName>style.visibility</p:attrName>
                                        </p:attrNameLst>
                                      </p:cBhvr>
                                      <p:to>
                                        <p:strVal val="visible"/>
                                      </p:to>
                                    </p:set>
                                    <p:animEffect transition="in" filter="box(in)">
                                      <p:cBhvr>
                                        <p:cTn id="18" dur="500"/>
                                        <p:tgtEl>
                                          <p:spTgt spid="4403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44036"/>
                                        </p:tgtEl>
                                        <p:attrNameLst>
                                          <p:attrName>style.visibility</p:attrName>
                                        </p:attrNameLst>
                                      </p:cBhvr>
                                      <p:to>
                                        <p:strVal val="visible"/>
                                      </p:to>
                                    </p:set>
                                    <p:animEffect transition="in" filter="wipe(left)">
                                      <p:cBhvr>
                                        <p:cTn id="23" dur="500"/>
                                        <p:tgtEl>
                                          <p:spTgt spid="4403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44038"/>
                                        </p:tgtEl>
                                        <p:attrNameLst>
                                          <p:attrName>style.visibility</p:attrName>
                                        </p:attrNameLst>
                                      </p:cBhvr>
                                      <p:to>
                                        <p:strVal val="visible"/>
                                      </p:to>
                                    </p:set>
                                    <p:animEffect transition="in" filter="box(in)">
                                      <p:cBhvr>
                                        <p:cTn id="28" dur="500"/>
                                        <p:tgtEl>
                                          <p:spTgt spid="44038"/>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44039"/>
                                        </p:tgtEl>
                                        <p:attrNameLst>
                                          <p:attrName>style.visibility</p:attrName>
                                        </p:attrNameLst>
                                      </p:cBhvr>
                                      <p:to>
                                        <p:strVal val="visible"/>
                                      </p:to>
                                    </p:set>
                                    <p:animEffect transition="in" filter="wipe(left)">
                                      <p:cBhvr>
                                        <p:cTn id="33" dur="500"/>
                                        <p:tgtEl>
                                          <p:spTgt spid="44039"/>
                                        </p:tgtEl>
                                      </p:cBhvr>
                                    </p:animEffect>
                                  </p:childTnLst>
                                  <p:subTnLst>
                                    <p:audio>
                                      <p:cMediaNode>
                                        <p:cTn display="0" masterRel="sameClick">
                                          <p:stCondLst>
                                            <p:cond evt="begin" delay="0">
                                              <p:tn val="31"/>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autoUpdateAnimBg="0"/>
      <p:bldP spid="44036" grpId="0" autoUpdateAnimBg="0"/>
      <p:bldP spid="44037" grpId="0" animBg="1" autoUpdateAnimBg="0"/>
      <p:bldP spid="44038" grpId="0" animBg="1" autoUpdateAnimBg="0"/>
      <p:bldP spid="44039"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5"/>
          <p:cNvSpPr>
            <a:spLocks noChangeArrowheads="1"/>
          </p:cNvSpPr>
          <p:nvPr/>
        </p:nvSpPr>
        <p:spPr bwMode="auto">
          <a:xfrm>
            <a:off x="0" y="0"/>
            <a:ext cx="7377113" cy="646113"/>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7.4 </a:t>
            </a:r>
            <a:r>
              <a:rPr lang="zh-CN" altLang="en-US">
                <a:latin typeface="黑体" pitchFamily="49" charset="-122"/>
                <a:ea typeface="黑体" pitchFamily="49" charset="-122"/>
              </a:rPr>
              <a:t>基本逻辑门电路的</a:t>
            </a:r>
            <a:r>
              <a:rPr lang="en-US" altLang="zh-CN">
                <a:latin typeface="黑体" pitchFamily="49" charset="-122"/>
                <a:ea typeface="黑体" pitchFamily="49" charset="-122"/>
              </a:rPr>
              <a:t>Verilog HDL</a:t>
            </a:r>
            <a:endParaRPr lang="zh-CN" altLang="en-US">
              <a:latin typeface="黑体" pitchFamily="49" charset="-122"/>
              <a:ea typeface="黑体" pitchFamily="49" charset="-122"/>
            </a:endParaRPr>
          </a:p>
        </p:txBody>
      </p:sp>
      <p:sp>
        <p:nvSpPr>
          <p:cNvPr id="45059" name="Rectangle 3"/>
          <p:cNvSpPr>
            <a:spLocks noChangeArrowheads="1"/>
          </p:cNvSpPr>
          <p:nvPr/>
        </p:nvSpPr>
        <p:spPr bwMode="auto">
          <a:xfrm>
            <a:off x="188913" y="858838"/>
            <a:ext cx="5954712" cy="646112"/>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a:t>
            </a:r>
            <a:r>
              <a:rPr lang="zh-CN" altLang="en-US">
                <a:latin typeface="黑体" pitchFamily="49" charset="-122"/>
                <a:ea typeface="黑体" pitchFamily="49" charset="-122"/>
              </a:rPr>
              <a:t>、与或非门逻辑电路的描述</a:t>
            </a:r>
          </a:p>
        </p:txBody>
      </p:sp>
      <p:sp>
        <p:nvSpPr>
          <p:cNvPr id="45060" name="Rectangle 16"/>
          <p:cNvSpPr>
            <a:spLocks noChangeArrowheads="1"/>
          </p:cNvSpPr>
          <p:nvPr/>
        </p:nvSpPr>
        <p:spPr bwMode="auto">
          <a:xfrm>
            <a:off x="1692275" y="1816100"/>
            <a:ext cx="7451725" cy="4094163"/>
          </a:xfrm>
          <a:prstGeom prst="rect">
            <a:avLst/>
          </a:prstGeom>
          <a:noFill/>
          <a:ln w="9525">
            <a:noFill/>
            <a:miter lim="800000"/>
            <a:headEnd/>
            <a:tailEnd/>
          </a:ln>
        </p:spPr>
        <p:txBody>
          <a:bodyPr>
            <a:spAutoFit/>
          </a:bodyPr>
          <a:lstStyle/>
          <a:p>
            <a:pPr>
              <a:buFontTx/>
              <a:buNone/>
            </a:pPr>
            <a:r>
              <a:rPr lang="en-US" altLang="zh-CN" sz="3200" dirty="0"/>
              <a:t>module  ANDORNOT_G(A, B, C, D, F);</a:t>
            </a:r>
            <a:endParaRPr lang="zh-CN" altLang="en-US" sz="3200" dirty="0"/>
          </a:p>
          <a:p>
            <a:pPr>
              <a:buFontTx/>
              <a:buNone/>
            </a:pPr>
            <a:r>
              <a:rPr lang="en-US" altLang="zh-CN" sz="3200" dirty="0"/>
              <a:t>      		input  A, B, C, D;</a:t>
            </a:r>
            <a:endParaRPr lang="zh-CN" altLang="en-US" sz="3200" dirty="0"/>
          </a:p>
          <a:p>
            <a:pPr>
              <a:buFontTx/>
              <a:buNone/>
            </a:pPr>
            <a:r>
              <a:rPr lang="en-US" altLang="zh-CN" sz="3200" dirty="0"/>
              <a:t>      		output  F;</a:t>
            </a:r>
            <a:endParaRPr lang="zh-CN" altLang="en-US" sz="3200" dirty="0"/>
          </a:p>
          <a:p>
            <a:pPr>
              <a:buFontTx/>
              <a:buNone/>
            </a:pPr>
            <a:r>
              <a:rPr lang="en-US" altLang="zh-CN" sz="3200" dirty="0"/>
              <a:t>     		</a:t>
            </a:r>
            <a:r>
              <a:rPr lang="en-US" altLang="zh-CN" sz="3200" dirty="0">
                <a:solidFill>
                  <a:schemeClr val="accent1"/>
                </a:solidFill>
              </a:rPr>
              <a:t>wire  </a:t>
            </a:r>
            <a:r>
              <a:rPr lang="en-US" altLang="zh-CN" sz="3200" dirty="0" err="1">
                <a:solidFill>
                  <a:schemeClr val="accent1"/>
                </a:solidFill>
              </a:rPr>
              <a:t>AandB</a:t>
            </a:r>
            <a:r>
              <a:rPr lang="en-US" altLang="zh-CN" sz="3200" dirty="0">
                <a:solidFill>
                  <a:schemeClr val="accent1"/>
                </a:solidFill>
              </a:rPr>
              <a:t>, </a:t>
            </a:r>
            <a:r>
              <a:rPr lang="en-US" altLang="zh-CN" sz="3200" dirty="0" err="1">
                <a:solidFill>
                  <a:schemeClr val="accent1"/>
                </a:solidFill>
              </a:rPr>
              <a:t>CandD</a:t>
            </a:r>
            <a:r>
              <a:rPr lang="en-US" altLang="zh-CN" sz="3200" dirty="0">
                <a:solidFill>
                  <a:schemeClr val="accent1"/>
                </a:solidFill>
              </a:rPr>
              <a:t>;</a:t>
            </a:r>
            <a:endParaRPr lang="zh-CN" altLang="en-US" sz="3200" dirty="0">
              <a:solidFill>
                <a:schemeClr val="accent1"/>
              </a:solidFill>
            </a:endParaRPr>
          </a:p>
          <a:p>
            <a:pPr>
              <a:buFontTx/>
              <a:buNone/>
            </a:pPr>
            <a:r>
              <a:rPr lang="en-US" altLang="zh-CN" sz="3200" dirty="0"/>
              <a:t>      		and  U1(</a:t>
            </a:r>
            <a:r>
              <a:rPr lang="en-US" altLang="zh-CN" sz="3200" dirty="0" err="1">
                <a:solidFill>
                  <a:srgbClr val="FFFF00"/>
                </a:solidFill>
              </a:rPr>
              <a:t>AandB</a:t>
            </a:r>
            <a:r>
              <a:rPr lang="en-US" altLang="zh-CN" sz="3200" dirty="0"/>
              <a:t>, A, B);</a:t>
            </a:r>
            <a:endParaRPr lang="zh-CN" altLang="en-US" sz="3200" dirty="0"/>
          </a:p>
          <a:p>
            <a:pPr>
              <a:buFontTx/>
              <a:buNone/>
            </a:pPr>
            <a:r>
              <a:rPr lang="en-US" altLang="zh-CN" sz="3200" dirty="0"/>
              <a:t>      		and  U2(</a:t>
            </a:r>
            <a:r>
              <a:rPr lang="en-US" altLang="zh-CN" sz="3200" dirty="0" err="1">
                <a:solidFill>
                  <a:srgbClr val="FFFF00"/>
                </a:solidFill>
              </a:rPr>
              <a:t>CandD</a:t>
            </a:r>
            <a:r>
              <a:rPr lang="en-US" altLang="zh-CN" sz="3200" dirty="0"/>
              <a:t>, C, D);</a:t>
            </a:r>
            <a:endParaRPr lang="zh-CN" altLang="en-US" sz="3200" dirty="0"/>
          </a:p>
          <a:p>
            <a:pPr>
              <a:buFontTx/>
              <a:buNone/>
            </a:pPr>
            <a:r>
              <a:rPr lang="en-US" altLang="zh-CN" sz="3200" dirty="0"/>
              <a:t>      		nor  U3(F, </a:t>
            </a:r>
            <a:r>
              <a:rPr lang="en-US" altLang="zh-CN" sz="3200" dirty="0" err="1"/>
              <a:t>AandB</a:t>
            </a:r>
            <a:r>
              <a:rPr lang="en-US" altLang="zh-CN" sz="3200" dirty="0"/>
              <a:t>, </a:t>
            </a:r>
            <a:r>
              <a:rPr lang="en-US" altLang="zh-CN" sz="3200" dirty="0" err="1"/>
              <a:t>CandD</a:t>
            </a:r>
            <a:r>
              <a:rPr lang="en-US" altLang="zh-CN" sz="3200" dirty="0"/>
              <a:t>);</a:t>
            </a:r>
            <a:endParaRPr lang="zh-CN" altLang="en-US" sz="3200" dirty="0"/>
          </a:p>
          <a:p>
            <a:pPr>
              <a:buFontTx/>
              <a:buNone/>
            </a:pPr>
            <a:r>
              <a:rPr lang="en-US" altLang="zh-CN" sz="3200" dirty="0" err="1"/>
              <a:t>endmodule</a:t>
            </a:r>
            <a:endParaRPr lang="en-US" altLang="zh-CN" sz="3200" dirty="0">
              <a:latin typeface="黑体" pitchFamily="49" charset="-122"/>
              <a:ea typeface="黑体" pitchFamily="49" charset="-122"/>
            </a:endParaRPr>
          </a:p>
        </p:txBody>
      </p:sp>
      <p:sp>
        <p:nvSpPr>
          <p:cNvPr id="45061" name="Rectangle 17"/>
          <p:cNvSpPr>
            <a:spLocks noChangeArrowheads="1"/>
          </p:cNvSpPr>
          <p:nvPr/>
        </p:nvSpPr>
        <p:spPr bwMode="auto">
          <a:xfrm>
            <a:off x="179388" y="1773238"/>
            <a:ext cx="1441450" cy="617537"/>
          </a:xfrm>
          <a:prstGeom prst="rect">
            <a:avLst/>
          </a:prstGeom>
          <a:noFill/>
          <a:ln w="38100">
            <a:solidFill>
              <a:srgbClr val="FF9900"/>
            </a:solidFill>
            <a:miter lim="800000"/>
            <a:headEnd/>
            <a:tailEnd/>
          </a:ln>
        </p:spPr>
        <p:txBody>
          <a:bodyPr wrap="none">
            <a:spAutoFit/>
          </a:bodyPr>
          <a:lstStyle/>
          <a:p>
            <a:pPr>
              <a:buFontTx/>
              <a:buNone/>
            </a:pPr>
            <a:r>
              <a:rPr lang="zh-CN" altLang="en-US" sz="3200">
                <a:ea typeface="黑体" pitchFamily="49" charset="-122"/>
              </a:rPr>
              <a:t>方法一</a:t>
            </a:r>
          </a:p>
        </p:txBody>
      </p:sp>
      <p:grpSp>
        <p:nvGrpSpPr>
          <p:cNvPr id="2" name="Group 6"/>
          <p:cNvGrpSpPr>
            <a:grpSpLocks/>
          </p:cNvGrpSpPr>
          <p:nvPr/>
        </p:nvGrpSpPr>
        <p:grpSpPr bwMode="auto">
          <a:xfrm>
            <a:off x="0" y="2857500"/>
            <a:ext cx="3200400" cy="1951038"/>
            <a:chOff x="0" y="0"/>
            <a:chExt cx="2016" cy="1229"/>
          </a:xfrm>
        </p:grpSpPr>
        <p:sp>
          <p:nvSpPr>
            <p:cNvPr id="58388" name="Rectangle 8"/>
            <p:cNvSpPr>
              <a:spLocks noChangeArrowheads="1"/>
            </p:cNvSpPr>
            <p:nvPr/>
          </p:nvSpPr>
          <p:spPr bwMode="auto">
            <a:xfrm>
              <a:off x="768" y="96"/>
              <a:ext cx="816" cy="1056"/>
            </a:xfrm>
            <a:prstGeom prst="rect">
              <a:avLst/>
            </a:prstGeom>
            <a:noFill/>
            <a:ln w="9525">
              <a:solidFill>
                <a:schemeClr val="tx1"/>
              </a:solidFill>
              <a:miter lim="800000"/>
              <a:headEnd/>
              <a:tailEnd/>
            </a:ln>
          </p:spPr>
          <p:txBody>
            <a:bodyPr wrap="none" anchor="ctr"/>
            <a:lstStyle/>
            <a:p>
              <a:pPr>
                <a:buFontTx/>
                <a:buNone/>
              </a:pPr>
              <a:endParaRPr lang="zh-CN" altLang="en-US"/>
            </a:p>
          </p:txBody>
        </p:sp>
        <p:sp>
          <p:nvSpPr>
            <p:cNvPr id="58389" name="Line 9"/>
            <p:cNvSpPr>
              <a:spLocks noChangeShapeType="1"/>
            </p:cNvSpPr>
            <p:nvPr/>
          </p:nvSpPr>
          <p:spPr bwMode="auto">
            <a:xfrm>
              <a:off x="1152" y="96"/>
              <a:ext cx="0" cy="1056"/>
            </a:xfrm>
            <a:prstGeom prst="line">
              <a:avLst/>
            </a:prstGeom>
            <a:noFill/>
            <a:ln w="9525">
              <a:solidFill>
                <a:schemeClr val="tx1"/>
              </a:solidFill>
              <a:round/>
              <a:headEnd/>
              <a:tailEnd/>
            </a:ln>
          </p:spPr>
          <p:txBody>
            <a:bodyPr wrap="none"/>
            <a:lstStyle/>
            <a:p>
              <a:endParaRPr lang="zh-CN" altLang="en-US"/>
            </a:p>
          </p:txBody>
        </p:sp>
        <p:sp>
          <p:nvSpPr>
            <p:cNvPr id="58390" name="Line 10"/>
            <p:cNvSpPr>
              <a:spLocks noChangeShapeType="1"/>
            </p:cNvSpPr>
            <p:nvPr/>
          </p:nvSpPr>
          <p:spPr bwMode="auto">
            <a:xfrm flipH="1">
              <a:off x="432" y="240"/>
              <a:ext cx="336" cy="0"/>
            </a:xfrm>
            <a:prstGeom prst="line">
              <a:avLst/>
            </a:prstGeom>
            <a:noFill/>
            <a:ln w="9525">
              <a:solidFill>
                <a:schemeClr val="tx1"/>
              </a:solidFill>
              <a:round/>
              <a:headEnd/>
              <a:tailEnd/>
            </a:ln>
          </p:spPr>
          <p:txBody>
            <a:bodyPr wrap="none"/>
            <a:lstStyle/>
            <a:p>
              <a:endParaRPr lang="zh-CN" altLang="en-US"/>
            </a:p>
          </p:txBody>
        </p:sp>
        <p:sp>
          <p:nvSpPr>
            <p:cNvPr id="58391" name="Line 11"/>
            <p:cNvSpPr>
              <a:spLocks noChangeShapeType="1"/>
            </p:cNvSpPr>
            <p:nvPr/>
          </p:nvSpPr>
          <p:spPr bwMode="auto">
            <a:xfrm flipH="1">
              <a:off x="432" y="480"/>
              <a:ext cx="336" cy="0"/>
            </a:xfrm>
            <a:prstGeom prst="line">
              <a:avLst/>
            </a:prstGeom>
            <a:noFill/>
            <a:ln w="9525">
              <a:solidFill>
                <a:schemeClr val="tx1"/>
              </a:solidFill>
              <a:round/>
              <a:headEnd/>
              <a:tailEnd/>
            </a:ln>
          </p:spPr>
          <p:txBody>
            <a:bodyPr wrap="none"/>
            <a:lstStyle/>
            <a:p>
              <a:endParaRPr lang="zh-CN" altLang="en-US"/>
            </a:p>
          </p:txBody>
        </p:sp>
        <p:sp>
          <p:nvSpPr>
            <p:cNvPr id="58392" name="Line 12"/>
            <p:cNvSpPr>
              <a:spLocks noChangeShapeType="1"/>
            </p:cNvSpPr>
            <p:nvPr/>
          </p:nvSpPr>
          <p:spPr bwMode="auto">
            <a:xfrm flipH="1">
              <a:off x="432" y="768"/>
              <a:ext cx="336" cy="0"/>
            </a:xfrm>
            <a:prstGeom prst="line">
              <a:avLst/>
            </a:prstGeom>
            <a:noFill/>
            <a:ln w="9525">
              <a:solidFill>
                <a:schemeClr val="tx1"/>
              </a:solidFill>
              <a:round/>
              <a:headEnd/>
              <a:tailEnd/>
            </a:ln>
          </p:spPr>
          <p:txBody>
            <a:bodyPr wrap="none"/>
            <a:lstStyle/>
            <a:p>
              <a:endParaRPr lang="zh-CN" altLang="en-US"/>
            </a:p>
          </p:txBody>
        </p:sp>
        <p:sp>
          <p:nvSpPr>
            <p:cNvPr id="58393" name="Oval 13"/>
            <p:cNvSpPr>
              <a:spLocks noChangeArrowheads="1"/>
            </p:cNvSpPr>
            <p:nvPr/>
          </p:nvSpPr>
          <p:spPr bwMode="auto">
            <a:xfrm>
              <a:off x="1584" y="576"/>
              <a:ext cx="144" cy="144"/>
            </a:xfrm>
            <a:prstGeom prst="ellipse">
              <a:avLst/>
            </a:prstGeom>
            <a:noFill/>
            <a:ln w="9525">
              <a:solidFill>
                <a:schemeClr val="tx1"/>
              </a:solidFill>
              <a:round/>
              <a:headEnd/>
              <a:tailEnd/>
            </a:ln>
          </p:spPr>
          <p:txBody>
            <a:bodyPr wrap="none" anchor="ctr"/>
            <a:lstStyle/>
            <a:p>
              <a:pPr>
                <a:buFontTx/>
                <a:buNone/>
              </a:pPr>
              <a:endParaRPr lang="zh-CN" altLang="en-US"/>
            </a:p>
          </p:txBody>
        </p:sp>
        <p:sp>
          <p:nvSpPr>
            <p:cNvPr id="58394" name="Line 14"/>
            <p:cNvSpPr>
              <a:spLocks noChangeShapeType="1"/>
            </p:cNvSpPr>
            <p:nvPr/>
          </p:nvSpPr>
          <p:spPr bwMode="auto">
            <a:xfrm>
              <a:off x="1728" y="624"/>
              <a:ext cx="288" cy="0"/>
            </a:xfrm>
            <a:prstGeom prst="line">
              <a:avLst/>
            </a:prstGeom>
            <a:noFill/>
            <a:ln w="9525">
              <a:solidFill>
                <a:schemeClr val="tx1"/>
              </a:solidFill>
              <a:round/>
              <a:headEnd/>
              <a:tailEnd/>
            </a:ln>
          </p:spPr>
          <p:txBody>
            <a:bodyPr wrap="none"/>
            <a:lstStyle/>
            <a:p>
              <a:endParaRPr lang="zh-CN" altLang="en-US"/>
            </a:p>
          </p:txBody>
        </p:sp>
        <p:sp>
          <p:nvSpPr>
            <p:cNvPr id="58395" name="Rectangle 15"/>
            <p:cNvSpPr>
              <a:spLocks noChangeArrowheads="1"/>
            </p:cNvSpPr>
            <p:nvPr/>
          </p:nvSpPr>
          <p:spPr bwMode="auto">
            <a:xfrm>
              <a:off x="96" y="0"/>
              <a:ext cx="244" cy="365"/>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A</a:t>
              </a:r>
            </a:p>
          </p:txBody>
        </p:sp>
        <p:sp>
          <p:nvSpPr>
            <p:cNvPr id="58396" name="Rectangle 16"/>
            <p:cNvSpPr>
              <a:spLocks noChangeArrowheads="1"/>
            </p:cNvSpPr>
            <p:nvPr/>
          </p:nvSpPr>
          <p:spPr bwMode="auto">
            <a:xfrm>
              <a:off x="144" y="288"/>
              <a:ext cx="244" cy="365"/>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B</a:t>
              </a:r>
            </a:p>
          </p:txBody>
        </p:sp>
        <p:sp>
          <p:nvSpPr>
            <p:cNvPr id="58397" name="Rectangle 17"/>
            <p:cNvSpPr>
              <a:spLocks noChangeArrowheads="1"/>
            </p:cNvSpPr>
            <p:nvPr/>
          </p:nvSpPr>
          <p:spPr bwMode="auto">
            <a:xfrm>
              <a:off x="0" y="576"/>
              <a:ext cx="372" cy="365"/>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 C</a:t>
              </a:r>
            </a:p>
          </p:txBody>
        </p:sp>
        <p:sp>
          <p:nvSpPr>
            <p:cNvPr id="58398" name="Rectangle 18"/>
            <p:cNvSpPr>
              <a:spLocks noChangeArrowheads="1"/>
            </p:cNvSpPr>
            <p:nvPr/>
          </p:nvSpPr>
          <p:spPr bwMode="auto">
            <a:xfrm>
              <a:off x="144" y="864"/>
              <a:ext cx="244" cy="365"/>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D</a:t>
              </a:r>
            </a:p>
          </p:txBody>
        </p:sp>
        <p:sp>
          <p:nvSpPr>
            <p:cNvPr id="58399" name="Rectangle 19"/>
            <p:cNvSpPr>
              <a:spLocks noChangeArrowheads="1"/>
            </p:cNvSpPr>
            <p:nvPr/>
          </p:nvSpPr>
          <p:spPr bwMode="auto">
            <a:xfrm>
              <a:off x="1584" y="288"/>
              <a:ext cx="303" cy="327"/>
            </a:xfrm>
            <a:prstGeom prst="rect">
              <a:avLst/>
            </a:prstGeom>
            <a:noFill/>
            <a:ln w="9525">
              <a:noFill/>
              <a:miter lim="800000"/>
              <a:headEnd/>
              <a:tailEnd/>
            </a:ln>
          </p:spPr>
          <p:txBody>
            <a:bodyPr wrap="none">
              <a:spAutoFit/>
            </a:bodyPr>
            <a:lstStyle/>
            <a:p>
              <a:pPr>
                <a:buFontTx/>
                <a:buNone/>
              </a:pPr>
              <a:r>
                <a:rPr lang="en-US" altLang="zh-CN" sz="2800">
                  <a:latin typeface="Tahoma" pitchFamily="34" charset="0"/>
                </a:rPr>
                <a:t> F</a:t>
              </a:r>
            </a:p>
          </p:txBody>
        </p:sp>
        <p:sp>
          <p:nvSpPr>
            <p:cNvPr id="58400" name="Line 22"/>
            <p:cNvSpPr>
              <a:spLocks noChangeShapeType="1"/>
            </p:cNvSpPr>
            <p:nvPr/>
          </p:nvSpPr>
          <p:spPr bwMode="auto">
            <a:xfrm>
              <a:off x="768" y="624"/>
              <a:ext cx="384" cy="0"/>
            </a:xfrm>
            <a:prstGeom prst="line">
              <a:avLst/>
            </a:prstGeom>
            <a:noFill/>
            <a:ln w="9525">
              <a:solidFill>
                <a:schemeClr val="tx1"/>
              </a:solidFill>
              <a:round/>
              <a:headEnd/>
              <a:tailEnd/>
            </a:ln>
          </p:spPr>
          <p:txBody>
            <a:bodyPr wrap="none"/>
            <a:lstStyle/>
            <a:p>
              <a:endParaRPr lang="zh-CN" altLang="en-US"/>
            </a:p>
          </p:txBody>
        </p:sp>
        <p:sp>
          <p:nvSpPr>
            <p:cNvPr id="58401" name="Line 23"/>
            <p:cNvSpPr>
              <a:spLocks noChangeShapeType="1"/>
            </p:cNvSpPr>
            <p:nvPr/>
          </p:nvSpPr>
          <p:spPr bwMode="auto">
            <a:xfrm flipH="1">
              <a:off x="429" y="1060"/>
              <a:ext cx="336" cy="0"/>
            </a:xfrm>
            <a:prstGeom prst="line">
              <a:avLst/>
            </a:prstGeom>
            <a:noFill/>
            <a:ln w="9525">
              <a:solidFill>
                <a:schemeClr val="tx1"/>
              </a:solidFill>
              <a:round/>
              <a:headEnd/>
              <a:tailEnd/>
            </a:ln>
          </p:spPr>
          <p:txBody>
            <a:bodyPr wrap="none"/>
            <a:lstStyle/>
            <a:p>
              <a:endParaRPr lang="zh-CN" altLang="en-US"/>
            </a:p>
          </p:txBody>
        </p:sp>
      </p:grpSp>
      <p:grpSp>
        <p:nvGrpSpPr>
          <p:cNvPr id="58375" name="组合 40"/>
          <p:cNvGrpSpPr>
            <a:grpSpLocks/>
          </p:cNvGrpSpPr>
          <p:nvPr/>
        </p:nvGrpSpPr>
        <p:grpSpPr bwMode="auto">
          <a:xfrm>
            <a:off x="1357313" y="3143250"/>
            <a:ext cx="357187" cy="642938"/>
            <a:chOff x="7177088" y="3041650"/>
            <a:chExt cx="768350" cy="642942"/>
          </a:xfrm>
        </p:grpSpPr>
        <p:sp>
          <p:nvSpPr>
            <p:cNvPr id="58384" name="Arc 92"/>
            <p:cNvSpPr>
              <a:spLocks/>
            </p:cNvSpPr>
            <p:nvPr/>
          </p:nvSpPr>
          <p:spPr bwMode="auto">
            <a:xfrm>
              <a:off x="7558088" y="3041650"/>
              <a:ext cx="387350" cy="628650"/>
            </a:xfrm>
            <a:custGeom>
              <a:avLst/>
              <a:gdLst>
                <a:gd name="T0" fmla="*/ 0 w 21600"/>
                <a:gd name="T1" fmla="*/ 0 h 43179"/>
                <a:gd name="T2" fmla="*/ 306473 w 21600"/>
                <a:gd name="T3" fmla="*/ 9152617 h 43179"/>
                <a:gd name="T4" fmla="*/ 0 w 21600"/>
                <a:gd name="T5" fmla="*/ 4578536 h 43179"/>
                <a:gd name="T6" fmla="*/ 0 60000 65536"/>
                <a:gd name="T7" fmla="*/ 0 60000 65536"/>
                <a:gd name="T8" fmla="*/ 0 60000 65536"/>
                <a:gd name="T9" fmla="*/ 0 w 21600"/>
                <a:gd name="T10" fmla="*/ 0 h 43179"/>
                <a:gd name="T11" fmla="*/ 21600 w 21600"/>
                <a:gd name="T12" fmla="*/ 43179 h 43179"/>
              </a:gdLst>
              <a:ahLst/>
              <a:cxnLst>
                <a:cxn ang="T6">
                  <a:pos x="T0" y="T1"/>
                </a:cxn>
                <a:cxn ang="T7">
                  <a:pos x="T2" y="T3"/>
                </a:cxn>
                <a:cxn ang="T8">
                  <a:pos x="T4" y="T5"/>
                </a:cxn>
              </a:cxnLst>
              <a:rect l="T9" t="T10" r="T11" b="T12"/>
              <a:pathLst>
                <a:path w="21600" h="43179" fill="none" extrusionOk="0">
                  <a:moveTo>
                    <a:pt x="-1" y="0"/>
                  </a:moveTo>
                  <a:cubicBezTo>
                    <a:pt x="11929" y="0"/>
                    <a:pt x="21600" y="9670"/>
                    <a:pt x="21600" y="21600"/>
                  </a:cubicBezTo>
                  <a:cubicBezTo>
                    <a:pt x="21600" y="33158"/>
                    <a:pt x="12500" y="42668"/>
                    <a:pt x="952" y="43178"/>
                  </a:cubicBezTo>
                </a:path>
                <a:path w="21600" h="43179" stroke="0" extrusionOk="0">
                  <a:moveTo>
                    <a:pt x="-1" y="0"/>
                  </a:moveTo>
                  <a:cubicBezTo>
                    <a:pt x="11929" y="0"/>
                    <a:pt x="21600" y="9670"/>
                    <a:pt x="21600" y="21600"/>
                  </a:cubicBezTo>
                  <a:cubicBezTo>
                    <a:pt x="21600" y="33158"/>
                    <a:pt x="12500" y="42668"/>
                    <a:pt x="952" y="43178"/>
                  </a:cubicBezTo>
                  <a:lnTo>
                    <a:pt x="0" y="21600"/>
                  </a:lnTo>
                  <a:close/>
                </a:path>
              </a:pathLst>
            </a:custGeom>
            <a:noFill/>
            <a:ln w="19050">
              <a:solidFill>
                <a:schemeClr val="tx1"/>
              </a:solidFill>
              <a:miter lim="800000"/>
              <a:headEnd/>
              <a:tailEnd/>
            </a:ln>
          </p:spPr>
          <p:txBody>
            <a:bodyPr wrap="none" anchor="ctr"/>
            <a:lstStyle/>
            <a:p>
              <a:endParaRPr lang="zh-CN" altLang="en-US"/>
            </a:p>
          </p:txBody>
        </p:sp>
        <p:sp>
          <p:nvSpPr>
            <p:cNvPr id="58385" name="Line 94"/>
            <p:cNvSpPr>
              <a:spLocks noChangeShapeType="1"/>
            </p:cNvSpPr>
            <p:nvPr/>
          </p:nvSpPr>
          <p:spPr bwMode="auto">
            <a:xfrm flipH="1">
              <a:off x="7177088" y="3041650"/>
              <a:ext cx="387350" cy="1588"/>
            </a:xfrm>
            <a:prstGeom prst="line">
              <a:avLst/>
            </a:prstGeom>
            <a:noFill/>
            <a:ln w="19050">
              <a:solidFill>
                <a:schemeClr val="tx1"/>
              </a:solidFill>
              <a:miter lim="800000"/>
              <a:headEnd/>
              <a:tailEnd/>
            </a:ln>
          </p:spPr>
          <p:txBody>
            <a:bodyPr wrap="none"/>
            <a:lstStyle/>
            <a:p>
              <a:endParaRPr lang="zh-CN" altLang="en-US"/>
            </a:p>
          </p:txBody>
        </p:sp>
        <p:sp>
          <p:nvSpPr>
            <p:cNvPr id="58386" name="Line 95"/>
            <p:cNvSpPr>
              <a:spLocks noChangeShapeType="1"/>
            </p:cNvSpPr>
            <p:nvPr/>
          </p:nvSpPr>
          <p:spPr bwMode="auto">
            <a:xfrm flipH="1">
              <a:off x="7177088" y="3683004"/>
              <a:ext cx="465138" cy="1588"/>
            </a:xfrm>
            <a:prstGeom prst="line">
              <a:avLst/>
            </a:prstGeom>
            <a:noFill/>
            <a:ln w="19050">
              <a:solidFill>
                <a:schemeClr val="tx1"/>
              </a:solidFill>
              <a:miter lim="800000"/>
              <a:headEnd/>
              <a:tailEnd/>
            </a:ln>
          </p:spPr>
          <p:txBody>
            <a:bodyPr wrap="none"/>
            <a:lstStyle/>
            <a:p>
              <a:endParaRPr lang="zh-CN" altLang="en-US"/>
            </a:p>
          </p:txBody>
        </p:sp>
        <p:sp>
          <p:nvSpPr>
            <p:cNvPr id="58387" name="Line 96"/>
            <p:cNvSpPr>
              <a:spLocks noChangeShapeType="1"/>
            </p:cNvSpPr>
            <p:nvPr/>
          </p:nvSpPr>
          <p:spPr bwMode="auto">
            <a:xfrm>
              <a:off x="7177088" y="3041650"/>
              <a:ext cx="1588" cy="630238"/>
            </a:xfrm>
            <a:prstGeom prst="line">
              <a:avLst/>
            </a:prstGeom>
            <a:noFill/>
            <a:ln w="19050">
              <a:solidFill>
                <a:schemeClr val="tx1"/>
              </a:solidFill>
              <a:miter lim="800000"/>
              <a:headEnd/>
              <a:tailEnd/>
            </a:ln>
          </p:spPr>
          <p:txBody>
            <a:bodyPr wrap="none"/>
            <a:lstStyle/>
            <a:p>
              <a:endParaRPr lang="zh-CN" altLang="en-US"/>
            </a:p>
          </p:txBody>
        </p:sp>
      </p:grpSp>
      <p:grpSp>
        <p:nvGrpSpPr>
          <p:cNvPr id="58376" name="组合 40"/>
          <p:cNvGrpSpPr>
            <a:grpSpLocks/>
          </p:cNvGrpSpPr>
          <p:nvPr/>
        </p:nvGrpSpPr>
        <p:grpSpPr bwMode="auto">
          <a:xfrm>
            <a:off x="1357313" y="3929063"/>
            <a:ext cx="357187" cy="642937"/>
            <a:chOff x="7177088" y="3041650"/>
            <a:chExt cx="768350" cy="642942"/>
          </a:xfrm>
        </p:grpSpPr>
        <p:sp>
          <p:nvSpPr>
            <p:cNvPr id="58380" name="Arc 92"/>
            <p:cNvSpPr>
              <a:spLocks/>
            </p:cNvSpPr>
            <p:nvPr/>
          </p:nvSpPr>
          <p:spPr bwMode="auto">
            <a:xfrm>
              <a:off x="7558088" y="3041650"/>
              <a:ext cx="387350" cy="628650"/>
            </a:xfrm>
            <a:custGeom>
              <a:avLst/>
              <a:gdLst>
                <a:gd name="T0" fmla="*/ 0 w 21600"/>
                <a:gd name="T1" fmla="*/ 0 h 43179"/>
                <a:gd name="T2" fmla="*/ 306473 w 21600"/>
                <a:gd name="T3" fmla="*/ 9152617 h 43179"/>
                <a:gd name="T4" fmla="*/ 0 w 21600"/>
                <a:gd name="T5" fmla="*/ 4578536 h 43179"/>
                <a:gd name="T6" fmla="*/ 0 60000 65536"/>
                <a:gd name="T7" fmla="*/ 0 60000 65536"/>
                <a:gd name="T8" fmla="*/ 0 60000 65536"/>
                <a:gd name="T9" fmla="*/ 0 w 21600"/>
                <a:gd name="T10" fmla="*/ 0 h 43179"/>
                <a:gd name="T11" fmla="*/ 21600 w 21600"/>
                <a:gd name="T12" fmla="*/ 43179 h 43179"/>
              </a:gdLst>
              <a:ahLst/>
              <a:cxnLst>
                <a:cxn ang="T6">
                  <a:pos x="T0" y="T1"/>
                </a:cxn>
                <a:cxn ang="T7">
                  <a:pos x="T2" y="T3"/>
                </a:cxn>
                <a:cxn ang="T8">
                  <a:pos x="T4" y="T5"/>
                </a:cxn>
              </a:cxnLst>
              <a:rect l="T9" t="T10" r="T11" b="T12"/>
              <a:pathLst>
                <a:path w="21600" h="43179" fill="none" extrusionOk="0">
                  <a:moveTo>
                    <a:pt x="-1" y="0"/>
                  </a:moveTo>
                  <a:cubicBezTo>
                    <a:pt x="11929" y="0"/>
                    <a:pt x="21600" y="9670"/>
                    <a:pt x="21600" y="21600"/>
                  </a:cubicBezTo>
                  <a:cubicBezTo>
                    <a:pt x="21600" y="33158"/>
                    <a:pt x="12500" y="42668"/>
                    <a:pt x="952" y="43178"/>
                  </a:cubicBezTo>
                </a:path>
                <a:path w="21600" h="43179" stroke="0" extrusionOk="0">
                  <a:moveTo>
                    <a:pt x="-1" y="0"/>
                  </a:moveTo>
                  <a:cubicBezTo>
                    <a:pt x="11929" y="0"/>
                    <a:pt x="21600" y="9670"/>
                    <a:pt x="21600" y="21600"/>
                  </a:cubicBezTo>
                  <a:cubicBezTo>
                    <a:pt x="21600" y="33158"/>
                    <a:pt x="12500" y="42668"/>
                    <a:pt x="952" y="43178"/>
                  </a:cubicBezTo>
                  <a:lnTo>
                    <a:pt x="0" y="21600"/>
                  </a:lnTo>
                  <a:close/>
                </a:path>
              </a:pathLst>
            </a:custGeom>
            <a:noFill/>
            <a:ln w="19050">
              <a:solidFill>
                <a:schemeClr val="tx1"/>
              </a:solidFill>
              <a:miter lim="800000"/>
              <a:headEnd/>
              <a:tailEnd/>
            </a:ln>
          </p:spPr>
          <p:txBody>
            <a:bodyPr wrap="none" anchor="ctr"/>
            <a:lstStyle/>
            <a:p>
              <a:endParaRPr lang="zh-CN" altLang="en-US"/>
            </a:p>
          </p:txBody>
        </p:sp>
        <p:sp>
          <p:nvSpPr>
            <p:cNvPr id="58381" name="Line 94"/>
            <p:cNvSpPr>
              <a:spLocks noChangeShapeType="1"/>
            </p:cNvSpPr>
            <p:nvPr/>
          </p:nvSpPr>
          <p:spPr bwMode="auto">
            <a:xfrm flipH="1">
              <a:off x="7177088" y="3041650"/>
              <a:ext cx="387350" cy="1588"/>
            </a:xfrm>
            <a:prstGeom prst="line">
              <a:avLst/>
            </a:prstGeom>
            <a:noFill/>
            <a:ln w="19050">
              <a:solidFill>
                <a:schemeClr val="tx1"/>
              </a:solidFill>
              <a:miter lim="800000"/>
              <a:headEnd/>
              <a:tailEnd/>
            </a:ln>
          </p:spPr>
          <p:txBody>
            <a:bodyPr wrap="none"/>
            <a:lstStyle/>
            <a:p>
              <a:endParaRPr lang="zh-CN" altLang="en-US"/>
            </a:p>
          </p:txBody>
        </p:sp>
        <p:sp>
          <p:nvSpPr>
            <p:cNvPr id="58382" name="Line 95"/>
            <p:cNvSpPr>
              <a:spLocks noChangeShapeType="1"/>
            </p:cNvSpPr>
            <p:nvPr/>
          </p:nvSpPr>
          <p:spPr bwMode="auto">
            <a:xfrm flipH="1">
              <a:off x="7177088" y="3683004"/>
              <a:ext cx="465138" cy="1588"/>
            </a:xfrm>
            <a:prstGeom prst="line">
              <a:avLst/>
            </a:prstGeom>
            <a:noFill/>
            <a:ln w="19050">
              <a:solidFill>
                <a:schemeClr val="tx1"/>
              </a:solidFill>
              <a:miter lim="800000"/>
              <a:headEnd/>
              <a:tailEnd/>
            </a:ln>
          </p:spPr>
          <p:txBody>
            <a:bodyPr wrap="none"/>
            <a:lstStyle/>
            <a:p>
              <a:endParaRPr lang="zh-CN" altLang="en-US"/>
            </a:p>
          </p:txBody>
        </p:sp>
        <p:sp>
          <p:nvSpPr>
            <p:cNvPr id="58383" name="Line 96"/>
            <p:cNvSpPr>
              <a:spLocks noChangeShapeType="1"/>
            </p:cNvSpPr>
            <p:nvPr/>
          </p:nvSpPr>
          <p:spPr bwMode="auto">
            <a:xfrm>
              <a:off x="7177088" y="3041650"/>
              <a:ext cx="1588" cy="630238"/>
            </a:xfrm>
            <a:prstGeom prst="line">
              <a:avLst/>
            </a:prstGeom>
            <a:noFill/>
            <a:ln w="19050">
              <a:solidFill>
                <a:schemeClr val="tx1"/>
              </a:solidFill>
              <a:miter lim="800000"/>
              <a:headEnd/>
              <a:tailEnd/>
            </a:ln>
          </p:spPr>
          <p:txBody>
            <a:bodyPr wrap="none"/>
            <a:lstStyle/>
            <a:p>
              <a:endParaRPr lang="zh-CN" altLang="en-US"/>
            </a:p>
          </p:txBody>
        </p:sp>
      </p:grpSp>
      <p:grpSp>
        <p:nvGrpSpPr>
          <p:cNvPr id="58377" name="组合 48"/>
          <p:cNvGrpSpPr>
            <a:grpSpLocks/>
          </p:cNvGrpSpPr>
          <p:nvPr/>
        </p:nvGrpSpPr>
        <p:grpSpPr bwMode="auto">
          <a:xfrm>
            <a:off x="1928813" y="3500438"/>
            <a:ext cx="522287" cy="762000"/>
            <a:chOff x="7154863" y="2908300"/>
            <a:chExt cx="950912" cy="762000"/>
          </a:xfrm>
        </p:grpSpPr>
        <p:sp>
          <p:nvSpPr>
            <p:cNvPr id="58378" name="Arc 76"/>
            <p:cNvSpPr>
              <a:spLocks/>
            </p:cNvSpPr>
            <p:nvPr/>
          </p:nvSpPr>
          <p:spPr bwMode="auto">
            <a:xfrm>
              <a:off x="7154863" y="2908300"/>
              <a:ext cx="304800" cy="762000"/>
            </a:xfrm>
            <a:custGeom>
              <a:avLst/>
              <a:gdLst>
                <a:gd name="T0" fmla="*/ 0 w 21600"/>
                <a:gd name="T1" fmla="*/ 0 h 43091"/>
                <a:gd name="T2" fmla="*/ 430699 w 21600"/>
                <a:gd name="T3" fmla="*/ 13474832 h 43091"/>
                <a:gd name="T4" fmla="*/ 0 w 21600"/>
                <a:gd name="T5" fmla="*/ 6754463 h 43091"/>
                <a:gd name="T6" fmla="*/ 0 60000 65536"/>
                <a:gd name="T7" fmla="*/ 0 60000 65536"/>
                <a:gd name="T8" fmla="*/ 0 60000 65536"/>
                <a:gd name="T9" fmla="*/ 0 w 21600"/>
                <a:gd name="T10" fmla="*/ 0 h 43091"/>
                <a:gd name="T11" fmla="*/ 21600 w 21600"/>
                <a:gd name="T12" fmla="*/ 43091 h 43091"/>
              </a:gdLst>
              <a:ahLst/>
              <a:cxnLst>
                <a:cxn ang="T6">
                  <a:pos x="T0" y="T1"/>
                </a:cxn>
                <a:cxn ang="T7">
                  <a:pos x="T2" y="T3"/>
                </a:cxn>
                <a:cxn ang="T8">
                  <a:pos x="T4" y="T5"/>
                </a:cxn>
              </a:cxnLst>
              <a:rect l="T9" t="T10" r="T11" b="T12"/>
              <a:pathLst>
                <a:path w="21600" h="43091" fill="none" extrusionOk="0">
                  <a:moveTo>
                    <a:pt x="-1" y="0"/>
                  </a:moveTo>
                  <a:cubicBezTo>
                    <a:pt x="11929" y="0"/>
                    <a:pt x="21600" y="9670"/>
                    <a:pt x="21600" y="21600"/>
                  </a:cubicBezTo>
                  <a:cubicBezTo>
                    <a:pt x="21600" y="32691"/>
                    <a:pt x="13199" y="41980"/>
                    <a:pt x="2163" y="43091"/>
                  </a:cubicBezTo>
                </a:path>
                <a:path w="21600" h="43091" stroke="0" extrusionOk="0">
                  <a:moveTo>
                    <a:pt x="-1" y="0"/>
                  </a:moveTo>
                  <a:cubicBezTo>
                    <a:pt x="11929" y="0"/>
                    <a:pt x="21600" y="9670"/>
                    <a:pt x="21600" y="21600"/>
                  </a:cubicBezTo>
                  <a:cubicBezTo>
                    <a:pt x="21600" y="32691"/>
                    <a:pt x="13199" y="41980"/>
                    <a:pt x="2163" y="43091"/>
                  </a:cubicBezTo>
                  <a:lnTo>
                    <a:pt x="0" y="21600"/>
                  </a:lnTo>
                  <a:close/>
                </a:path>
              </a:pathLst>
            </a:custGeom>
            <a:noFill/>
            <a:ln w="9525">
              <a:solidFill>
                <a:schemeClr val="tx1"/>
              </a:solidFill>
              <a:miter lim="800000"/>
              <a:headEnd/>
              <a:tailEnd/>
            </a:ln>
          </p:spPr>
          <p:txBody>
            <a:bodyPr wrap="none" anchor="ctr"/>
            <a:lstStyle/>
            <a:p>
              <a:endParaRPr lang="zh-CN" altLang="en-US"/>
            </a:p>
          </p:txBody>
        </p:sp>
        <p:sp>
          <p:nvSpPr>
            <p:cNvPr id="58379" name="Arc 77"/>
            <p:cNvSpPr>
              <a:spLocks/>
            </p:cNvSpPr>
            <p:nvPr/>
          </p:nvSpPr>
          <p:spPr bwMode="auto">
            <a:xfrm>
              <a:off x="7162800" y="2911475"/>
              <a:ext cx="942975" cy="758825"/>
            </a:xfrm>
            <a:custGeom>
              <a:avLst/>
              <a:gdLst>
                <a:gd name="T0" fmla="*/ 0 w 28102"/>
                <a:gd name="T1" fmla="*/ 309169 h 43200"/>
                <a:gd name="T2" fmla="*/ 167777 w 28102"/>
                <a:gd name="T3" fmla="*/ 13034400 h 43200"/>
                <a:gd name="T4" fmla="*/ 7321025 w 28102"/>
                <a:gd name="T5" fmla="*/ 6664538 h 43200"/>
                <a:gd name="T6" fmla="*/ 0 60000 65536"/>
                <a:gd name="T7" fmla="*/ 0 60000 65536"/>
                <a:gd name="T8" fmla="*/ 0 60000 65536"/>
                <a:gd name="T9" fmla="*/ 0 w 28102"/>
                <a:gd name="T10" fmla="*/ 0 h 43200"/>
                <a:gd name="T11" fmla="*/ 28102 w 28102"/>
                <a:gd name="T12" fmla="*/ 43200 h 43200"/>
              </a:gdLst>
              <a:ahLst/>
              <a:cxnLst>
                <a:cxn ang="T6">
                  <a:pos x="T0" y="T1"/>
                </a:cxn>
                <a:cxn ang="T7">
                  <a:pos x="T2" y="T3"/>
                </a:cxn>
                <a:cxn ang="T8">
                  <a:pos x="T4" y="T5"/>
                </a:cxn>
              </a:cxnLst>
              <a:rect l="T9" t="T10" r="T11" b="T12"/>
              <a:pathLst>
                <a:path w="28102" h="43200" fill="none" extrusionOk="0">
                  <a:moveTo>
                    <a:pt x="-1" y="1001"/>
                  </a:moveTo>
                  <a:cubicBezTo>
                    <a:pt x="2103" y="337"/>
                    <a:pt x="4296" y="-1"/>
                    <a:pt x="6502" y="0"/>
                  </a:cubicBezTo>
                  <a:cubicBezTo>
                    <a:pt x="18431" y="0"/>
                    <a:pt x="28102" y="9670"/>
                    <a:pt x="28102" y="21600"/>
                  </a:cubicBezTo>
                  <a:cubicBezTo>
                    <a:pt x="28102" y="33529"/>
                    <a:pt x="18431" y="43200"/>
                    <a:pt x="6502" y="43200"/>
                  </a:cubicBezTo>
                  <a:cubicBezTo>
                    <a:pt x="4348" y="43200"/>
                    <a:pt x="2207" y="42877"/>
                    <a:pt x="149" y="42244"/>
                  </a:cubicBezTo>
                </a:path>
                <a:path w="28102" h="43200" stroke="0" extrusionOk="0">
                  <a:moveTo>
                    <a:pt x="-1" y="1001"/>
                  </a:moveTo>
                  <a:cubicBezTo>
                    <a:pt x="2103" y="337"/>
                    <a:pt x="4296" y="-1"/>
                    <a:pt x="6502" y="0"/>
                  </a:cubicBezTo>
                  <a:cubicBezTo>
                    <a:pt x="18431" y="0"/>
                    <a:pt x="28102" y="9670"/>
                    <a:pt x="28102" y="21600"/>
                  </a:cubicBezTo>
                  <a:cubicBezTo>
                    <a:pt x="28102" y="33529"/>
                    <a:pt x="18431" y="43200"/>
                    <a:pt x="6502" y="43200"/>
                  </a:cubicBezTo>
                  <a:cubicBezTo>
                    <a:pt x="4348" y="43200"/>
                    <a:pt x="2207" y="42877"/>
                    <a:pt x="149" y="42244"/>
                  </a:cubicBezTo>
                  <a:lnTo>
                    <a:pt x="6502" y="21600"/>
                  </a:lnTo>
                  <a:close/>
                </a:path>
              </a:pathLst>
            </a:custGeom>
            <a:noFill/>
            <a:ln w="9525">
              <a:solidFill>
                <a:schemeClr val="tx1"/>
              </a:solidFill>
              <a:miter lim="800000"/>
              <a:headEnd/>
              <a:tailEnd/>
            </a:ln>
          </p:spPr>
          <p:txBody>
            <a:bodyPr wrap="none" anchor="ctr"/>
            <a:lstStyle/>
            <a:p>
              <a:endParaRPr lang="zh-CN" altLang="en-US"/>
            </a:p>
          </p:txBody>
        </p:sp>
      </p:grpSp>
      <p:sp>
        <p:nvSpPr>
          <p:cNvPr id="34" name="灯片编号占位符 33"/>
          <p:cNvSpPr>
            <a:spLocks noGrp="1"/>
          </p:cNvSpPr>
          <p:nvPr>
            <p:ph type="sldNum" sz="quarter" idx="12"/>
          </p:nvPr>
        </p:nvSpPr>
        <p:spPr/>
        <p:txBody>
          <a:bodyPr/>
          <a:lstStyle/>
          <a:p>
            <a:pPr>
              <a:defRPr/>
            </a:pPr>
            <a:fld id="{C097489F-4C31-4370-B64B-6FDA95532023}" type="slidenum">
              <a:rPr lang="zh-CN" altLang="en-US" smtClean="0"/>
              <a:pPr>
                <a:defRPr/>
              </a:pPr>
              <a:t>39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059"/>
                                        </p:tgtEl>
                                        <p:attrNameLst>
                                          <p:attrName>style.visibility</p:attrName>
                                        </p:attrNameLst>
                                      </p:cBhvr>
                                      <p:to>
                                        <p:strVal val="visible"/>
                                      </p:to>
                                    </p:set>
                                    <p:anim calcmode="lin" valueType="num">
                                      <p:cBhvr additive="base">
                                        <p:cTn id="7" dur="500" fill="hold"/>
                                        <p:tgtEl>
                                          <p:spTgt spid="45059"/>
                                        </p:tgtEl>
                                        <p:attrNameLst>
                                          <p:attrName>ppt_x</p:attrName>
                                        </p:attrNameLst>
                                      </p:cBhvr>
                                      <p:tavLst>
                                        <p:tav tm="0">
                                          <p:val>
                                            <p:strVal val="0-#ppt_w/2"/>
                                          </p:val>
                                        </p:tav>
                                        <p:tav tm="100000">
                                          <p:val>
                                            <p:strVal val="#ppt_x"/>
                                          </p:val>
                                        </p:tav>
                                      </p:tavLst>
                                    </p:anim>
                                    <p:anim calcmode="lin" valueType="num">
                                      <p:cBhvr additive="base">
                                        <p:cTn id="8" dur="500" fill="hold"/>
                                        <p:tgtEl>
                                          <p:spTgt spid="4505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ssolve">
                                      <p:cBhvr>
                                        <p:cTn id="13" dur="500"/>
                                        <p:tgtEl>
                                          <p:spTgt spid="2"/>
                                        </p:tgtEl>
                                      </p:cBhvr>
                                    </p:animEffect>
                                  </p:childTnLst>
                                </p:cTn>
                              </p:par>
                              <p:par>
                                <p:cTn id="14" presetID="3" presetClass="entr" presetSubtype="10" fill="hold" nodeType="withEffect">
                                  <p:stCondLst>
                                    <p:cond delay="0"/>
                                  </p:stCondLst>
                                  <p:childTnLst>
                                    <p:set>
                                      <p:cBhvr>
                                        <p:cTn id="15" dur="1" fill="hold">
                                          <p:stCondLst>
                                            <p:cond delay="0"/>
                                          </p:stCondLst>
                                        </p:cTn>
                                        <p:tgtEl>
                                          <p:spTgt spid="58375"/>
                                        </p:tgtEl>
                                        <p:attrNameLst>
                                          <p:attrName>style.visibility</p:attrName>
                                        </p:attrNameLst>
                                      </p:cBhvr>
                                      <p:to>
                                        <p:strVal val="visible"/>
                                      </p:to>
                                    </p:set>
                                    <p:animEffect transition="in" filter="blinds(horizontal)">
                                      <p:cBhvr>
                                        <p:cTn id="16" dur="500"/>
                                        <p:tgtEl>
                                          <p:spTgt spid="58375"/>
                                        </p:tgtEl>
                                      </p:cBhvr>
                                    </p:animEffect>
                                  </p:childTnLst>
                                </p:cTn>
                              </p:par>
                              <p:par>
                                <p:cTn id="17" presetID="3" presetClass="entr" presetSubtype="10" fill="hold" nodeType="withEffect">
                                  <p:stCondLst>
                                    <p:cond delay="0"/>
                                  </p:stCondLst>
                                  <p:childTnLst>
                                    <p:set>
                                      <p:cBhvr>
                                        <p:cTn id="18" dur="1" fill="hold">
                                          <p:stCondLst>
                                            <p:cond delay="0"/>
                                          </p:stCondLst>
                                        </p:cTn>
                                        <p:tgtEl>
                                          <p:spTgt spid="58376"/>
                                        </p:tgtEl>
                                        <p:attrNameLst>
                                          <p:attrName>style.visibility</p:attrName>
                                        </p:attrNameLst>
                                      </p:cBhvr>
                                      <p:to>
                                        <p:strVal val="visible"/>
                                      </p:to>
                                    </p:set>
                                    <p:animEffect transition="in" filter="blinds(horizontal)">
                                      <p:cBhvr>
                                        <p:cTn id="19" dur="500"/>
                                        <p:tgtEl>
                                          <p:spTgt spid="58376"/>
                                        </p:tgtEl>
                                      </p:cBhvr>
                                    </p:animEffect>
                                  </p:childTnLst>
                                </p:cTn>
                              </p:par>
                              <p:par>
                                <p:cTn id="20" presetID="3" presetClass="entr" presetSubtype="10" fill="hold" nodeType="withEffect">
                                  <p:stCondLst>
                                    <p:cond delay="0"/>
                                  </p:stCondLst>
                                  <p:childTnLst>
                                    <p:set>
                                      <p:cBhvr>
                                        <p:cTn id="21" dur="1" fill="hold">
                                          <p:stCondLst>
                                            <p:cond delay="0"/>
                                          </p:stCondLst>
                                        </p:cTn>
                                        <p:tgtEl>
                                          <p:spTgt spid="58377"/>
                                        </p:tgtEl>
                                        <p:attrNameLst>
                                          <p:attrName>style.visibility</p:attrName>
                                        </p:attrNameLst>
                                      </p:cBhvr>
                                      <p:to>
                                        <p:strVal val="visible"/>
                                      </p:to>
                                    </p:set>
                                    <p:animEffect transition="in" filter="blinds(horizontal)">
                                      <p:cBhvr>
                                        <p:cTn id="22" dur="500"/>
                                        <p:tgtEl>
                                          <p:spTgt spid="5837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5061"/>
                                        </p:tgtEl>
                                        <p:attrNameLst>
                                          <p:attrName>style.visibility</p:attrName>
                                        </p:attrNameLst>
                                      </p:cBhvr>
                                      <p:to>
                                        <p:strVal val="visible"/>
                                      </p:to>
                                    </p:set>
                                    <p:animEffect transition="in" filter="box(in)">
                                      <p:cBhvr>
                                        <p:cTn id="27" dur="500"/>
                                        <p:tgtEl>
                                          <p:spTgt spid="4506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5060"/>
                                        </p:tgtEl>
                                        <p:attrNameLst>
                                          <p:attrName>style.visibility</p:attrName>
                                        </p:attrNameLst>
                                      </p:cBhvr>
                                      <p:to>
                                        <p:strVal val="visible"/>
                                      </p:to>
                                    </p:set>
                                    <p:animEffect transition="in" filter="wipe(left)">
                                      <p:cBhvr>
                                        <p:cTn id="32" dur="500"/>
                                        <p:tgtEl>
                                          <p:spTgt spid="45060"/>
                                        </p:tgtEl>
                                      </p:cBhvr>
                                    </p:animEffect>
                                  </p:childTnLst>
                                  <p:subTnLst>
                                    <p:audio>
                                      <p:cMediaNode>
                                        <p:cTn display="0" masterRel="sameClick">
                                          <p:stCondLst>
                                            <p:cond evt="begin" delay="0">
                                              <p:tn val="30"/>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autoUpdateAnimBg="0"/>
      <p:bldP spid="45060" grpId="0" autoUpdateAnimBg="0"/>
      <p:bldP spid="45061"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0" y="0"/>
            <a:ext cx="5494338" cy="646113"/>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a:t>
            </a:r>
            <a:r>
              <a:rPr lang="zh-CN" altLang="en-US">
                <a:latin typeface="黑体" pitchFamily="49" charset="-122"/>
                <a:ea typeface="黑体" pitchFamily="49" charset="-122"/>
              </a:rPr>
              <a:t>.1 </a:t>
            </a:r>
            <a:r>
              <a:rPr lang="en-US" altLang="zh-CN">
                <a:latin typeface="黑体" pitchFamily="49" charset="-122"/>
                <a:ea typeface="黑体" pitchFamily="49" charset="-122"/>
              </a:rPr>
              <a:t>Verilog HDL</a:t>
            </a:r>
            <a:r>
              <a:rPr lang="zh-CN" altLang="en-US">
                <a:latin typeface="黑体" pitchFamily="49" charset="-122"/>
                <a:ea typeface="黑体" pitchFamily="49" charset="-122"/>
              </a:rPr>
              <a:t>语言概述</a:t>
            </a:r>
          </a:p>
        </p:txBody>
      </p:sp>
      <p:sp>
        <p:nvSpPr>
          <p:cNvPr id="7171" name="Rectangle 2"/>
          <p:cNvSpPr>
            <a:spLocks noChangeArrowheads="1"/>
          </p:cNvSpPr>
          <p:nvPr/>
        </p:nvSpPr>
        <p:spPr bwMode="auto">
          <a:xfrm>
            <a:off x="179388" y="5502275"/>
            <a:ext cx="8713787" cy="519113"/>
          </a:xfrm>
          <a:prstGeom prst="rect">
            <a:avLst/>
          </a:prstGeom>
          <a:noFill/>
          <a:ln w="9525">
            <a:noFill/>
            <a:miter lim="800000"/>
            <a:headEnd/>
            <a:tailEnd/>
          </a:ln>
        </p:spPr>
        <p:txBody>
          <a:bodyPr>
            <a:spAutoFit/>
          </a:bodyPr>
          <a:lstStyle/>
          <a:p>
            <a:pPr>
              <a:buFontTx/>
              <a:buNone/>
            </a:pPr>
            <a:r>
              <a:rPr lang="zh-CN" altLang="en-US" sz="2800">
                <a:ea typeface="黑体" pitchFamily="49" charset="-122"/>
              </a:rPr>
              <a:t>电路行为的先后顺序通过时钟节拍顺序来体现。</a:t>
            </a:r>
          </a:p>
        </p:txBody>
      </p:sp>
      <p:sp>
        <p:nvSpPr>
          <p:cNvPr id="7172" name="Rectangle 4"/>
          <p:cNvSpPr>
            <a:spLocks noChangeArrowheads="1"/>
          </p:cNvSpPr>
          <p:nvPr/>
        </p:nvSpPr>
        <p:spPr bwMode="auto">
          <a:xfrm>
            <a:off x="250825" y="1196975"/>
            <a:ext cx="8642350" cy="1104900"/>
          </a:xfrm>
          <a:prstGeom prst="rect">
            <a:avLst/>
          </a:prstGeom>
          <a:noFill/>
          <a:ln w="38100">
            <a:solidFill>
              <a:srgbClr val="FF9900"/>
            </a:solidFill>
            <a:miter lim="800000"/>
            <a:headEnd/>
            <a:tailEnd/>
          </a:ln>
        </p:spPr>
        <p:txBody>
          <a:bodyPr>
            <a:spAutoFit/>
          </a:bodyPr>
          <a:lstStyle/>
          <a:p>
            <a:pPr>
              <a:buFontTx/>
              <a:buNone/>
            </a:pPr>
            <a:r>
              <a:rPr lang="en-US" altLang="zh-CN" sz="3200">
                <a:latin typeface="黑体" pitchFamily="49" charset="-122"/>
                <a:ea typeface="黑体" pitchFamily="49" charset="-122"/>
              </a:rPr>
              <a:t>Verilog HDL</a:t>
            </a:r>
            <a:r>
              <a:rPr lang="zh-CN" altLang="en-US" sz="3200">
                <a:latin typeface="黑体" pitchFamily="49" charset="-122"/>
                <a:ea typeface="黑体" pitchFamily="49" charset="-122"/>
              </a:rPr>
              <a:t>是一种硬件语言，最终是为了产生实际的</a:t>
            </a:r>
            <a:r>
              <a:rPr lang="zh-CN" altLang="en-US" sz="3200">
                <a:solidFill>
                  <a:srgbClr val="FF0000"/>
                </a:solidFill>
                <a:latin typeface="黑体" pitchFamily="49" charset="-122"/>
                <a:ea typeface="黑体" pitchFamily="49" charset="-122"/>
              </a:rPr>
              <a:t>硬件电路</a:t>
            </a:r>
            <a:r>
              <a:rPr lang="zh-CN" altLang="en-US" sz="3200">
                <a:latin typeface="黑体" pitchFamily="49" charset="-122"/>
                <a:ea typeface="黑体" pitchFamily="49" charset="-122"/>
              </a:rPr>
              <a:t>或对硬件电路进行仿真。</a:t>
            </a:r>
          </a:p>
        </p:txBody>
      </p:sp>
      <p:sp>
        <p:nvSpPr>
          <p:cNvPr id="7173" name="Rectangle 5"/>
          <p:cNvSpPr>
            <a:spLocks noChangeArrowheads="1"/>
          </p:cNvSpPr>
          <p:nvPr/>
        </p:nvSpPr>
        <p:spPr bwMode="auto">
          <a:xfrm>
            <a:off x="179388" y="2411413"/>
            <a:ext cx="8856662" cy="946150"/>
          </a:xfrm>
          <a:prstGeom prst="rect">
            <a:avLst/>
          </a:prstGeom>
          <a:noFill/>
          <a:ln w="9525">
            <a:noFill/>
            <a:miter lim="800000"/>
            <a:headEnd/>
            <a:tailEnd/>
          </a:ln>
        </p:spPr>
        <p:txBody>
          <a:bodyPr>
            <a:spAutoFit/>
          </a:bodyPr>
          <a:lstStyle/>
          <a:p>
            <a:pPr>
              <a:buFontTx/>
              <a:buNone/>
            </a:pPr>
            <a:r>
              <a:rPr lang="zh-CN" altLang="en-US" sz="2800" dirty="0">
                <a:latin typeface="黑体" pitchFamily="49" charset="-122"/>
                <a:ea typeface="黑体" pitchFamily="49" charset="-122"/>
              </a:rPr>
              <a:t>利用</a:t>
            </a:r>
            <a:r>
              <a:rPr lang="en-US" altLang="zh-CN" sz="2800" dirty="0" err="1">
                <a:latin typeface="黑体" pitchFamily="49" charset="-122"/>
                <a:ea typeface="黑体" pitchFamily="49" charset="-122"/>
              </a:rPr>
              <a:t>Verilog</a:t>
            </a:r>
            <a:r>
              <a:rPr lang="en-US" altLang="zh-CN" sz="2800" dirty="0">
                <a:latin typeface="黑体" pitchFamily="49" charset="-122"/>
                <a:ea typeface="黑体" pitchFamily="49" charset="-122"/>
              </a:rPr>
              <a:t> HDL</a:t>
            </a:r>
            <a:r>
              <a:rPr lang="zh-CN" altLang="en-US" sz="2800" dirty="0">
                <a:latin typeface="黑体" pitchFamily="49" charset="-122"/>
                <a:ea typeface="黑体" pitchFamily="49" charset="-122"/>
              </a:rPr>
              <a:t>编程时，要时刻牢记</a:t>
            </a:r>
            <a:r>
              <a:rPr lang="en-US" altLang="zh-CN" sz="2800" dirty="0" err="1">
                <a:latin typeface="黑体" pitchFamily="49" charset="-122"/>
                <a:ea typeface="黑体" pitchFamily="49" charset="-122"/>
              </a:rPr>
              <a:t>Verilog</a:t>
            </a:r>
            <a:r>
              <a:rPr lang="zh-CN" altLang="en-US" sz="2800" dirty="0">
                <a:latin typeface="黑体" pitchFamily="49" charset="-122"/>
                <a:ea typeface="黑体" pitchFamily="49" charset="-122"/>
              </a:rPr>
              <a:t>是硬件语言，要时刻将</a:t>
            </a:r>
            <a:r>
              <a:rPr lang="en-US" altLang="zh-CN" sz="2800" dirty="0" err="1">
                <a:solidFill>
                  <a:srgbClr val="FF0000"/>
                </a:solidFill>
                <a:latin typeface="黑体" pitchFamily="49" charset="-122"/>
                <a:ea typeface="黑体" pitchFamily="49" charset="-122"/>
              </a:rPr>
              <a:t>Verilog</a:t>
            </a:r>
            <a:r>
              <a:rPr lang="en-US" altLang="zh-CN" sz="2800" dirty="0">
                <a:solidFill>
                  <a:srgbClr val="FF0000"/>
                </a:solidFill>
                <a:latin typeface="黑体" pitchFamily="49" charset="-122"/>
                <a:ea typeface="黑体" pitchFamily="49" charset="-122"/>
              </a:rPr>
              <a:t> HDL</a:t>
            </a:r>
            <a:r>
              <a:rPr lang="zh-CN" altLang="en-US" sz="2800" dirty="0">
                <a:solidFill>
                  <a:srgbClr val="FF0000"/>
                </a:solidFill>
                <a:latin typeface="黑体" pitchFamily="49" charset="-122"/>
                <a:ea typeface="黑体" pitchFamily="49" charset="-122"/>
              </a:rPr>
              <a:t>语句与硬件电路对应</a:t>
            </a:r>
            <a:r>
              <a:rPr lang="zh-CN" altLang="en-US" sz="2800" dirty="0">
                <a:latin typeface="黑体" pitchFamily="49" charset="-122"/>
                <a:ea typeface="黑体" pitchFamily="49" charset="-122"/>
              </a:rPr>
              <a:t>起来；</a:t>
            </a:r>
          </a:p>
        </p:txBody>
      </p:sp>
      <p:sp>
        <p:nvSpPr>
          <p:cNvPr id="7174" name="Rectangle 6"/>
          <p:cNvSpPr>
            <a:spLocks noChangeArrowheads="1"/>
          </p:cNvSpPr>
          <p:nvPr/>
        </p:nvSpPr>
        <p:spPr bwMode="auto">
          <a:xfrm>
            <a:off x="179388" y="3500438"/>
            <a:ext cx="8805862" cy="1800225"/>
          </a:xfrm>
          <a:prstGeom prst="rect">
            <a:avLst/>
          </a:prstGeom>
          <a:noFill/>
          <a:ln w="9525">
            <a:noFill/>
            <a:miter lim="800000"/>
            <a:headEnd/>
            <a:tailEnd/>
          </a:ln>
        </p:spPr>
        <p:txBody>
          <a:bodyPr>
            <a:spAutoFit/>
          </a:bodyPr>
          <a:lstStyle/>
          <a:p>
            <a:pPr>
              <a:buFontTx/>
              <a:buNone/>
            </a:pPr>
            <a:r>
              <a:rPr lang="zh-CN" altLang="en-US" sz="2800" dirty="0">
                <a:latin typeface="黑体" pitchFamily="49" charset="-122"/>
                <a:ea typeface="黑体" pitchFamily="49" charset="-122"/>
              </a:rPr>
              <a:t>电路在物理上是并行工作（只要电源接通，所有电路都同时工作），要求在</a:t>
            </a:r>
            <a:r>
              <a:rPr lang="en-US" altLang="zh-CN" sz="2800" dirty="0" err="1">
                <a:latin typeface="黑体" pitchFamily="49" charset="-122"/>
                <a:ea typeface="黑体" pitchFamily="49" charset="-122"/>
              </a:rPr>
              <a:t>Verilog</a:t>
            </a:r>
            <a:r>
              <a:rPr lang="en-US" altLang="zh-CN" sz="2800" dirty="0">
                <a:latin typeface="黑体" pitchFamily="49" charset="-122"/>
                <a:ea typeface="黑体" pitchFamily="49" charset="-122"/>
              </a:rPr>
              <a:t> HDL</a:t>
            </a:r>
            <a:r>
              <a:rPr lang="zh-CN" altLang="en-US" sz="2800" dirty="0">
                <a:latin typeface="黑体" pitchFamily="49" charset="-122"/>
                <a:ea typeface="黑体" pitchFamily="49" charset="-122"/>
              </a:rPr>
              <a:t>的</a:t>
            </a:r>
            <a:r>
              <a:rPr lang="en-US" altLang="zh-CN" sz="2800" dirty="0">
                <a:latin typeface="黑体" pitchFamily="49" charset="-122"/>
                <a:ea typeface="黑体" pitchFamily="49" charset="-122"/>
              </a:rPr>
              <a:t>module</a:t>
            </a:r>
            <a:r>
              <a:rPr lang="zh-CN" altLang="en-US" sz="2800" dirty="0">
                <a:latin typeface="黑体" pitchFamily="49" charset="-122"/>
                <a:ea typeface="黑体" pitchFamily="49" charset="-122"/>
              </a:rPr>
              <a:t>中，所有描述语句（包括连续赋值语句</a:t>
            </a:r>
            <a:r>
              <a:rPr lang="en-US" altLang="zh-CN" sz="2800" dirty="0">
                <a:latin typeface="黑体" pitchFamily="49" charset="-122"/>
                <a:ea typeface="黑体" pitchFamily="49" charset="-122"/>
              </a:rPr>
              <a:t>assign</a:t>
            </a:r>
            <a:r>
              <a:rPr lang="zh-CN" altLang="en-US" sz="2800" dirty="0">
                <a:latin typeface="黑体" pitchFamily="49" charset="-122"/>
                <a:ea typeface="黑体" pitchFamily="49" charset="-122"/>
              </a:rPr>
              <a:t>、行为语句块</a:t>
            </a:r>
            <a:r>
              <a:rPr lang="en-US" altLang="zh-CN" sz="2800" dirty="0">
                <a:latin typeface="黑体" pitchFamily="49" charset="-122"/>
                <a:ea typeface="黑体" pitchFamily="49" charset="-122"/>
              </a:rPr>
              <a:t>always/initial</a:t>
            </a:r>
            <a:r>
              <a:rPr lang="zh-CN" altLang="en-US" sz="2800" dirty="0">
                <a:latin typeface="黑体" pitchFamily="49" charset="-122"/>
                <a:ea typeface="黑体" pitchFamily="49" charset="-122"/>
              </a:rPr>
              <a:t>、模块实例化）都是</a:t>
            </a:r>
            <a:r>
              <a:rPr lang="zh-CN" altLang="en-US" sz="2800" dirty="0">
                <a:solidFill>
                  <a:srgbClr val="FF0000"/>
                </a:solidFill>
                <a:latin typeface="黑体" pitchFamily="49" charset="-122"/>
                <a:ea typeface="黑体" pitchFamily="49" charset="-122"/>
              </a:rPr>
              <a:t>并发</a:t>
            </a:r>
            <a:r>
              <a:rPr lang="zh-CN" altLang="en-US" sz="2800" dirty="0">
                <a:latin typeface="黑体" pitchFamily="49" charset="-122"/>
                <a:ea typeface="黑体" pitchFamily="49" charset="-122"/>
              </a:rPr>
              <a:t>执行的；</a:t>
            </a:r>
          </a:p>
        </p:txBody>
      </p:sp>
      <p:sp>
        <p:nvSpPr>
          <p:cNvPr id="7" name="灯片编号占位符 6"/>
          <p:cNvSpPr>
            <a:spLocks noGrp="1"/>
          </p:cNvSpPr>
          <p:nvPr>
            <p:ph type="sldNum" sz="quarter" idx="12"/>
          </p:nvPr>
        </p:nvSpPr>
        <p:spPr/>
        <p:txBody>
          <a:bodyPr/>
          <a:lstStyle/>
          <a:p>
            <a:pPr>
              <a:defRPr/>
            </a:pPr>
            <a:fld id="{C097489F-4C31-4370-B64B-6FDA95532023}" type="slidenum">
              <a:rPr lang="zh-CN" altLang="en-US" smtClean="0"/>
              <a:pPr>
                <a:defRPr/>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box(in)">
                                      <p:cBhvr>
                                        <p:cTn id="7" dur="500"/>
                                        <p:tgtEl>
                                          <p:spTgt spid="71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173"/>
                                        </p:tgtEl>
                                        <p:attrNameLst>
                                          <p:attrName>style.visibility</p:attrName>
                                        </p:attrNameLst>
                                      </p:cBhvr>
                                      <p:to>
                                        <p:strVal val="visible"/>
                                      </p:to>
                                    </p:set>
                                    <p:animEffect transition="in" filter="blinds(horizontal)">
                                      <p:cBhvr>
                                        <p:cTn id="12" dur="500"/>
                                        <p:tgtEl>
                                          <p:spTgt spid="71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174"/>
                                        </p:tgtEl>
                                        <p:attrNameLst>
                                          <p:attrName>style.visibility</p:attrName>
                                        </p:attrNameLst>
                                      </p:cBhvr>
                                      <p:to>
                                        <p:strVal val="visible"/>
                                      </p:to>
                                    </p:set>
                                    <p:animEffect transition="in" filter="blinds(horizontal)">
                                      <p:cBhvr>
                                        <p:cTn id="17" dur="500"/>
                                        <p:tgtEl>
                                          <p:spTgt spid="717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171"/>
                                        </p:tgtEl>
                                        <p:attrNameLst>
                                          <p:attrName>style.visibility</p:attrName>
                                        </p:attrNameLst>
                                      </p:cBhvr>
                                      <p:to>
                                        <p:strVal val="visible"/>
                                      </p:to>
                                    </p:set>
                                    <p:animEffect transition="in" filter="blinds(horizontal)">
                                      <p:cBhvr>
                                        <p:cTn id="22" dur="500"/>
                                        <p:tgtEl>
                                          <p:spTgt spid="7171"/>
                                        </p:tgtEl>
                                      </p:cBhvr>
                                    </p:animEffect>
                                  </p:childTnLst>
                                  <p:subTnLst>
                                    <p:audio>
                                      <p:cMediaNode>
                                        <p:cTn display="0" masterRel="sameClick">
                                          <p:stCondLst>
                                            <p:cond evt="begin" delay="0">
                                              <p:tn val="20"/>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utoUpdateAnimBg="0"/>
      <p:bldP spid="7172" grpId="0" animBg="1" autoUpdateAnimBg="0"/>
      <p:bldP spid="7173" grpId="0" autoUpdateAnimBg="0"/>
      <p:bldP spid="7174"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5"/>
          <p:cNvSpPr>
            <a:spLocks noChangeArrowheads="1"/>
          </p:cNvSpPr>
          <p:nvPr/>
        </p:nvSpPr>
        <p:spPr bwMode="auto">
          <a:xfrm>
            <a:off x="0" y="0"/>
            <a:ext cx="7377113" cy="646113"/>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7.4 </a:t>
            </a:r>
            <a:r>
              <a:rPr lang="zh-CN" altLang="en-US">
                <a:latin typeface="黑体" pitchFamily="49" charset="-122"/>
                <a:ea typeface="黑体" pitchFamily="49" charset="-122"/>
              </a:rPr>
              <a:t>基本逻辑门电路的</a:t>
            </a:r>
            <a:r>
              <a:rPr lang="en-US" altLang="zh-CN">
                <a:latin typeface="黑体" pitchFamily="49" charset="-122"/>
                <a:ea typeface="黑体" pitchFamily="49" charset="-122"/>
              </a:rPr>
              <a:t>Verilog HDL</a:t>
            </a:r>
            <a:endParaRPr lang="zh-CN" altLang="en-US">
              <a:latin typeface="黑体" pitchFamily="49" charset="-122"/>
              <a:ea typeface="黑体" pitchFamily="49" charset="-122"/>
            </a:endParaRPr>
          </a:p>
        </p:txBody>
      </p:sp>
      <p:sp>
        <p:nvSpPr>
          <p:cNvPr id="46083" name="Rectangle 3"/>
          <p:cNvSpPr>
            <a:spLocks noChangeArrowheads="1"/>
          </p:cNvSpPr>
          <p:nvPr/>
        </p:nvSpPr>
        <p:spPr bwMode="auto">
          <a:xfrm>
            <a:off x="188913" y="858838"/>
            <a:ext cx="5954712" cy="646112"/>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a:t>
            </a:r>
            <a:r>
              <a:rPr lang="zh-CN" altLang="en-US">
                <a:latin typeface="黑体" pitchFamily="49" charset="-122"/>
                <a:ea typeface="黑体" pitchFamily="49" charset="-122"/>
              </a:rPr>
              <a:t>、与或非门逻辑电路的描述</a:t>
            </a:r>
          </a:p>
        </p:txBody>
      </p:sp>
      <p:sp>
        <p:nvSpPr>
          <p:cNvPr id="46084" name="Rectangle 16"/>
          <p:cNvSpPr>
            <a:spLocks noChangeArrowheads="1"/>
          </p:cNvSpPr>
          <p:nvPr/>
        </p:nvSpPr>
        <p:spPr bwMode="auto">
          <a:xfrm>
            <a:off x="1692275" y="3500438"/>
            <a:ext cx="7451725" cy="2554287"/>
          </a:xfrm>
          <a:prstGeom prst="rect">
            <a:avLst/>
          </a:prstGeom>
          <a:noFill/>
          <a:ln w="9525">
            <a:noFill/>
            <a:miter lim="800000"/>
            <a:headEnd/>
            <a:tailEnd/>
          </a:ln>
        </p:spPr>
        <p:txBody>
          <a:bodyPr>
            <a:spAutoFit/>
          </a:bodyPr>
          <a:lstStyle/>
          <a:p>
            <a:pPr>
              <a:buFontTx/>
              <a:buNone/>
            </a:pPr>
            <a:r>
              <a:rPr lang="en-US" altLang="zh-CN" sz="3200" dirty="0"/>
              <a:t>module  ANDORNOT_G(A, B, C, D, F);</a:t>
            </a:r>
            <a:endParaRPr lang="zh-CN" altLang="en-US" sz="3200" dirty="0"/>
          </a:p>
          <a:p>
            <a:pPr>
              <a:buFontTx/>
              <a:buNone/>
            </a:pPr>
            <a:r>
              <a:rPr lang="en-US" altLang="zh-CN" sz="3200" dirty="0"/>
              <a:t>      		input  A, B, C, D;</a:t>
            </a:r>
            <a:endParaRPr lang="zh-CN" altLang="en-US" sz="3200" dirty="0"/>
          </a:p>
          <a:p>
            <a:pPr>
              <a:buFontTx/>
              <a:buNone/>
            </a:pPr>
            <a:r>
              <a:rPr lang="en-US" altLang="zh-CN" sz="3200" dirty="0"/>
              <a:t>      		output  F;</a:t>
            </a:r>
            <a:endParaRPr lang="zh-CN" altLang="en-US" sz="3200" dirty="0"/>
          </a:p>
          <a:p>
            <a:pPr>
              <a:buFontTx/>
              <a:buNone/>
            </a:pPr>
            <a:r>
              <a:rPr lang="en-US" altLang="zh-CN" sz="3200" dirty="0"/>
              <a:t>      		</a:t>
            </a:r>
            <a:r>
              <a:rPr lang="en-US" altLang="zh-CN" sz="3200" dirty="0">
                <a:solidFill>
                  <a:srgbClr val="FFFF00"/>
                </a:solidFill>
              </a:rPr>
              <a:t>assign  F = ~ ((A&amp;B)|(C&amp;D));</a:t>
            </a:r>
            <a:endParaRPr lang="zh-CN" altLang="en-US" sz="3200" dirty="0">
              <a:solidFill>
                <a:srgbClr val="FFFF00"/>
              </a:solidFill>
            </a:endParaRPr>
          </a:p>
          <a:p>
            <a:pPr>
              <a:buFontTx/>
              <a:buNone/>
            </a:pPr>
            <a:r>
              <a:rPr lang="en-US" altLang="zh-CN" sz="3200" dirty="0" err="1"/>
              <a:t>endmodule</a:t>
            </a:r>
            <a:endParaRPr lang="en-US" altLang="zh-CN" sz="3200" dirty="0">
              <a:latin typeface="黑体" pitchFamily="49" charset="-122"/>
              <a:ea typeface="黑体" pitchFamily="49" charset="-122"/>
            </a:endParaRPr>
          </a:p>
        </p:txBody>
      </p:sp>
      <p:sp>
        <p:nvSpPr>
          <p:cNvPr id="46085" name="Rectangle 17"/>
          <p:cNvSpPr>
            <a:spLocks noChangeArrowheads="1"/>
          </p:cNvSpPr>
          <p:nvPr/>
        </p:nvSpPr>
        <p:spPr bwMode="auto">
          <a:xfrm>
            <a:off x="179388" y="1773238"/>
            <a:ext cx="1416050" cy="584200"/>
          </a:xfrm>
          <a:prstGeom prst="rect">
            <a:avLst/>
          </a:prstGeom>
          <a:noFill/>
          <a:ln w="38100">
            <a:solidFill>
              <a:srgbClr val="FF9900"/>
            </a:solidFill>
            <a:miter lim="800000"/>
            <a:headEnd/>
            <a:tailEnd/>
          </a:ln>
        </p:spPr>
        <p:txBody>
          <a:bodyPr wrap="none">
            <a:spAutoFit/>
          </a:bodyPr>
          <a:lstStyle/>
          <a:p>
            <a:pPr>
              <a:buFontTx/>
              <a:buNone/>
            </a:pPr>
            <a:r>
              <a:rPr lang="zh-CN" altLang="en-US" sz="3200">
                <a:ea typeface="黑体" pitchFamily="49" charset="-122"/>
              </a:rPr>
              <a:t>方法二</a:t>
            </a:r>
          </a:p>
        </p:txBody>
      </p:sp>
      <p:grpSp>
        <p:nvGrpSpPr>
          <p:cNvPr id="2" name="Group 6"/>
          <p:cNvGrpSpPr>
            <a:grpSpLocks/>
          </p:cNvGrpSpPr>
          <p:nvPr/>
        </p:nvGrpSpPr>
        <p:grpSpPr bwMode="auto">
          <a:xfrm>
            <a:off x="5786438" y="1214438"/>
            <a:ext cx="3200400" cy="1951037"/>
            <a:chOff x="0" y="0"/>
            <a:chExt cx="2016" cy="1229"/>
          </a:xfrm>
        </p:grpSpPr>
        <p:sp>
          <p:nvSpPr>
            <p:cNvPr id="59412" name="Rectangle 8"/>
            <p:cNvSpPr>
              <a:spLocks noChangeArrowheads="1"/>
            </p:cNvSpPr>
            <p:nvPr/>
          </p:nvSpPr>
          <p:spPr bwMode="auto">
            <a:xfrm>
              <a:off x="768" y="96"/>
              <a:ext cx="816" cy="1056"/>
            </a:xfrm>
            <a:prstGeom prst="rect">
              <a:avLst/>
            </a:prstGeom>
            <a:noFill/>
            <a:ln w="9525">
              <a:solidFill>
                <a:schemeClr val="tx1"/>
              </a:solidFill>
              <a:miter lim="800000"/>
              <a:headEnd/>
              <a:tailEnd/>
            </a:ln>
          </p:spPr>
          <p:txBody>
            <a:bodyPr wrap="none" anchor="ctr"/>
            <a:lstStyle/>
            <a:p>
              <a:pPr>
                <a:buFontTx/>
                <a:buNone/>
              </a:pPr>
              <a:endParaRPr lang="zh-CN" altLang="en-US"/>
            </a:p>
          </p:txBody>
        </p:sp>
        <p:sp>
          <p:nvSpPr>
            <p:cNvPr id="59413" name="Line 9"/>
            <p:cNvSpPr>
              <a:spLocks noChangeShapeType="1"/>
            </p:cNvSpPr>
            <p:nvPr/>
          </p:nvSpPr>
          <p:spPr bwMode="auto">
            <a:xfrm>
              <a:off x="1152" y="96"/>
              <a:ext cx="0" cy="1056"/>
            </a:xfrm>
            <a:prstGeom prst="line">
              <a:avLst/>
            </a:prstGeom>
            <a:noFill/>
            <a:ln w="9525">
              <a:solidFill>
                <a:schemeClr val="tx1"/>
              </a:solidFill>
              <a:round/>
              <a:headEnd/>
              <a:tailEnd/>
            </a:ln>
          </p:spPr>
          <p:txBody>
            <a:bodyPr wrap="none"/>
            <a:lstStyle/>
            <a:p>
              <a:endParaRPr lang="zh-CN" altLang="en-US"/>
            </a:p>
          </p:txBody>
        </p:sp>
        <p:sp>
          <p:nvSpPr>
            <p:cNvPr id="59414" name="Line 10"/>
            <p:cNvSpPr>
              <a:spLocks noChangeShapeType="1"/>
            </p:cNvSpPr>
            <p:nvPr/>
          </p:nvSpPr>
          <p:spPr bwMode="auto">
            <a:xfrm flipH="1">
              <a:off x="432" y="240"/>
              <a:ext cx="336" cy="0"/>
            </a:xfrm>
            <a:prstGeom prst="line">
              <a:avLst/>
            </a:prstGeom>
            <a:noFill/>
            <a:ln w="9525">
              <a:solidFill>
                <a:schemeClr val="tx1"/>
              </a:solidFill>
              <a:round/>
              <a:headEnd/>
              <a:tailEnd/>
            </a:ln>
          </p:spPr>
          <p:txBody>
            <a:bodyPr wrap="none"/>
            <a:lstStyle/>
            <a:p>
              <a:endParaRPr lang="zh-CN" altLang="en-US"/>
            </a:p>
          </p:txBody>
        </p:sp>
        <p:sp>
          <p:nvSpPr>
            <p:cNvPr id="59415" name="Line 11"/>
            <p:cNvSpPr>
              <a:spLocks noChangeShapeType="1"/>
            </p:cNvSpPr>
            <p:nvPr/>
          </p:nvSpPr>
          <p:spPr bwMode="auto">
            <a:xfrm flipH="1">
              <a:off x="432" y="480"/>
              <a:ext cx="336" cy="0"/>
            </a:xfrm>
            <a:prstGeom prst="line">
              <a:avLst/>
            </a:prstGeom>
            <a:noFill/>
            <a:ln w="9525">
              <a:solidFill>
                <a:schemeClr val="tx1"/>
              </a:solidFill>
              <a:round/>
              <a:headEnd/>
              <a:tailEnd/>
            </a:ln>
          </p:spPr>
          <p:txBody>
            <a:bodyPr wrap="none"/>
            <a:lstStyle/>
            <a:p>
              <a:endParaRPr lang="zh-CN" altLang="en-US"/>
            </a:p>
          </p:txBody>
        </p:sp>
        <p:sp>
          <p:nvSpPr>
            <p:cNvPr id="59416" name="Line 12"/>
            <p:cNvSpPr>
              <a:spLocks noChangeShapeType="1"/>
            </p:cNvSpPr>
            <p:nvPr/>
          </p:nvSpPr>
          <p:spPr bwMode="auto">
            <a:xfrm flipH="1">
              <a:off x="432" y="768"/>
              <a:ext cx="336" cy="0"/>
            </a:xfrm>
            <a:prstGeom prst="line">
              <a:avLst/>
            </a:prstGeom>
            <a:noFill/>
            <a:ln w="9525">
              <a:solidFill>
                <a:schemeClr val="tx1"/>
              </a:solidFill>
              <a:round/>
              <a:headEnd/>
              <a:tailEnd/>
            </a:ln>
          </p:spPr>
          <p:txBody>
            <a:bodyPr wrap="none"/>
            <a:lstStyle/>
            <a:p>
              <a:endParaRPr lang="zh-CN" altLang="en-US"/>
            </a:p>
          </p:txBody>
        </p:sp>
        <p:sp>
          <p:nvSpPr>
            <p:cNvPr id="59417" name="Oval 13"/>
            <p:cNvSpPr>
              <a:spLocks noChangeArrowheads="1"/>
            </p:cNvSpPr>
            <p:nvPr/>
          </p:nvSpPr>
          <p:spPr bwMode="auto">
            <a:xfrm>
              <a:off x="1584" y="576"/>
              <a:ext cx="144" cy="144"/>
            </a:xfrm>
            <a:prstGeom prst="ellipse">
              <a:avLst/>
            </a:prstGeom>
            <a:noFill/>
            <a:ln w="9525">
              <a:solidFill>
                <a:schemeClr val="tx1"/>
              </a:solidFill>
              <a:round/>
              <a:headEnd/>
              <a:tailEnd/>
            </a:ln>
          </p:spPr>
          <p:txBody>
            <a:bodyPr wrap="none" anchor="ctr"/>
            <a:lstStyle/>
            <a:p>
              <a:pPr>
                <a:buFontTx/>
                <a:buNone/>
              </a:pPr>
              <a:endParaRPr lang="zh-CN" altLang="en-US"/>
            </a:p>
          </p:txBody>
        </p:sp>
        <p:sp>
          <p:nvSpPr>
            <p:cNvPr id="59418" name="Line 14"/>
            <p:cNvSpPr>
              <a:spLocks noChangeShapeType="1"/>
            </p:cNvSpPr>
            <p:nvPr/>
          </p:nvSpPr>
          <p:spPr bwMode="auto">
            <a:xfrm>
              <a:off x="1728" y="624"/>
              <a:ext cx="288" cy="0"/>
            </a:xfrm>
            <a:prstGeom prst="line">
              <a:avLst/>
            </a:prstGeom>
            <a:noFill/>
            <a:ln w="9525">
              <a:solidFill>
                <a:schemeClr val="tx1"/>
              </a:solidFill>
              <a:round/>
              <a:headEnd/>
              <a:tailEnd/>
            </a:ln>
          </p:spPr>
          <p:txBody>
            <a:bodyPr wrap="none"/>
            <a:lstStyle/>
            <a:p>
              <a:endParaRPr lang="zh-CN" altLang="en-US"/>
            </a:p>
          </p:txBody>
        </p:sp>
        <p:sp>
          <p:nvSpPr>
            <p:cNvPr id="59419" name="Rectangle 15"/>
            <p:cNvSpPr>
              <a:spLocks noChangeArrowheads="1"/>
            </p:cNvSpPr>
            <p:nvPr/>
          </p:nvSpPr>
          <p:spPr bwMode="auto">
            <a:xfrm>
              <a:off x="96" y="0"/>
              <a:ext cx="244" cy="365"/>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A</a:t>
              </a:r>
            </a:p>
          </p:txBody>
        </p:sp>
        <p:sp>
          <p:nvSpPr>
            <p:cNvPr id="59420" name="Rectangle 16"/>
            <p:cNvSpPr>
              <a:spLocks noChangeArrowheads="1"/>
            </p:cNvSpPr>
            <p:nvPr/>
          </p:nvSpPr>
          <p:spPr bwMode="auto">
            <a:xfrm>
              <a:off x="144" y="288"/>
              <a:ext cx="244" cy="365"/>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B</a:t>
              </a:r>
            </a:p>
          </p:txBody>
        </p:sp>
        <p:sp>
          <p:nvSpPr>
            <p:cNvPr id="59421" name="Rectangle 17"/>
            <p:cNvSpPr>
              <a:spLocks noChangeArrowheads="1"/>
            </p:cNvSpPr>
            <p:nvPr/>
          </p:nvSpPr>
          <p:spPr bwMode="auto">
            <a:xfrm>
              <a:off x="0" y="576"/>
              <a:ext cx="372" cy="365"/>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 C</a:t>
              </a:r>
            </a:p>
          </p:txBody>
        </p:sp>
        <p:sp>
          <p:nvSpPr>
            <p:cNvPr id="59422" name="Rectangle 18"/>
            <p:cNvSpPr>
              <a:spLocks noChangeArrowheads="1"/>
            </p:cNvSpPr>
            <p:nvPr/>
          </p:nvSpPr>
          <p:spPr bwMode="auto">
            <a:xfrm>
              <a:off x="144" y="864"/>
              <a:ext cx="244" cy="365"/>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D</a:t>
              </a:r>
            </a:p>
          </p:txBody>
        </p:sp>
        <p:sp>
          <p:nvSpPr>
            <p:cNvPr id="59423" name="Rectangle 19"/>
            <p:cNvSpPr>
              <a:spLocks noChangeArrowheads="1"/>
            </p:cNvSpPr>
            <p:nvPr/>
          </p:nvSpPr>
          <p:spPr bwMode="auto">
            <a:xfrm>
              <a:off x="1584" y="288"/>
              <a:ext cx="303" cy="327"/>
            </a:xfrm>
            <a:prstGeom prst="rect">
              <a:avLst/>
            </a:prstGeom>
            <a:noFill/>
            <a:ln w="9525">
              <a:noFill/>
              <a:miter lim="800000"/>
              <a:headEnd/>
              <a:tailEnd/>
            </a:ln>
          </p:spPr>
          <p:txBody>
            <a:bodyPr wrap="none">
              <a:spAutoFit/>
            </a:bodyPr>
            <a:lstStyle/>
            <a:p>
              <a:pPr>
                <a:buFontTx/>
                <a:buNone/>
              </a:pPr>
              <a:r>
                <a:rPr lang="en-US" altLang="zh-CN" sz="2800">
                  <a:latin typeface="Tahoma" pitchFamily="34" charset="0"/>
                </a:rPr>
                <a:t> F</a:t>
              </a:r>
            </a:p>
          </p:txBody>
        </p:sp>
        <p:sp>
          <p:nvSpPr>
            <p:cNvPr id="59424" name="Line 22"/>
            <p:cNvSpPr>
              <a:spLocks noChangeShapeType="1"/>
            </p:cNvSpPr>
            <p:nvPr/>
          </p:nvSpPr>
          <p:spPr bwMode="auto">
            <a:xfrm>
              <a:off x="768" y="624"/>
              <a:ext cx="384" cy="0"/>
            </a:xfrm>
            <a:prstGeom prst="line">
              <a:avLst/>
            </a:prstGeom>
            <a:noFill/>
            <a:ln w="9525">
              <a:solidFill>
                <a:schemeClr val="tx1"/>
              </a:solidFill>
              <a:round/>
              <a:headEnd/>
              <a:tailEnd/>
            </a:ln>
          </p:spPr>
          <p:txBody>
            <a:bodyPr wrap="none"/>
            <a:lstStyle/>
            <a:p>
              <a:endParaRPr lang="zh-CN" altLang="en-US"/>
            </a:p>
          </p:txBody>
        </p:sp>
        <p:sp>
          <p:nvSpPr>
            <p:cNvPr id="59425" name="Line 23"/>
            <p:cNvSpPr>
              <a:spLocks noChangeShapeType="1"/>
            </p:cNvSpPr>
            <p:nvPr/>
          </p:nvSpPr>
          <p:spPr bwMode="auto">
            <a:xfrm flipH="1">
              <a:off x="429" y="1060"/>
              <a:ext cx="336" cy="0"/>
            </a:xfrm>
            <a:prstGeom prst="line">
              <a:avLst/>
            </a:prstGeom>
            <a:noFill/>
            <a:ln w="9525">
              <a:solidFill>
                <a:schemeClr val="tx1"/>
              </a:solidFill>
              <a:round/>
              <a:headEnd/>
              <a:tailEnd/>
            </a:ln>
          </p:spPr>
          <p:txBody>
            <a:bodyPr wrap="none"/>
            <a:lstStyle/>
            <a:p>
              <a:endParaRPr lang="zh-CN" altLang="en-US"/>
            </a:p>
          </p:txBody>
        </p:sp>
      </p:grpSp>
      <p:grpSp>
        <p:nvGrpSpPr>
          <p:cNvPr id="59399" name="组合 40"/>
          <p:cNvGrpSpPr>
            <a:grpSpLocks/>
          </p:cNvGrpSpPr>
          <p:nvPr/>
        </p:nvGrpSpPr>
        <p:grpSpPr bwMode="auto">
          <a:xfrm>
            <a:off x="7192963" y="1500188"/>
            <a:ext cx="357187" cy="642937"/>
            <a:chOff x="7177088" y="3041650"/>
            <a:chExt cx="768350" cy="642942"/>
          </a:xfrm>
        </p:grpSpPr>
        <p:sp>
          <p:nvSpPr>
            <p:cNvPr id="59408" name="Arc 92"/>
            <p:cNvSpPr>
              <a:spLocks/>
            </p:cNvSpPr>
            <p:nvPr/>
          </p:nvSpPr>
          <p:spPr bwMode="auto">
            <a:xfrm>
              <a:off x="7558088" y="3041650"/>
              <a:ext cx="387350" cy="628650"/>
            </a:xfrm>
            <a:custGeom>
              <a:avLst/>
              <a:gdLst>
                <a:gd name="T0" fmla="*/ 0 w 21600"/>
                <a:gd name="T1" fmla="*/ 0 h 43179"/>
                <a:gd name="T2" fmla="*/ 306473 w 21600"/>
                <a:gd name="T3" fmla="*/ 9152617 h 43179"/>
                <a:gd name="T4" fmla="*/ 0 w 21600"/>
                <a:gd name="T5" fmla="*/ 4578536 h 43179"/>
                <a:gd name="T6" fmla="*/ 0 60000 65536"/>
                <a:gd name="T7" fmla="*/ 0 60000 65536"/>
                <a:gd name="T8" fmla="*/ 0 60000 65536"/>
                <a:gd name="T9" fmla="*/ 0 w 21600"/>
                <a:gd name="T10" fmla="*/ 0 h 43179"/>
                <a:gd name="T11" fmla="*/ 21600 w 21600"/>
                <a:gd name="T12" fmla="*/ 43179 h 43179"/>
              </a:gdLst>
              <a:ahLst/>
              <a:cxnLst>
                <a:cxn ang="T6">
                  <a:pos x="T0" y="T1"/>
                </a:cxn>
                <a:cxn ang="T7">
                  <a:pos x="T2" y="T3"/>
                </a:cxn>
                <a:cxn ang="T8">
                  <a:pos x="T4" y="T5"/>
                </a:cxn>
              </a:cxnLst>
              <a:rect l="T9" t="T10" r="T11" b="T12"/>
              <a:pathLst>
                <a:path w="21600" h="43179" fill="none" extrusionOk="0">
                  <a:moveTo>
                    <a:pt x="-1" y="0"/>
                  </a:moveTo>
                  <a:cubicBezTo>
                    <a:pt x="11929" y="0"/>
                    <a:pt x="21600" y="9670"/>
                    <a:pt x="21600" y="21600"/>
                  </a:cubicBezTo>
                  <a:cubicBezTo>
                    <a:pt x="21600" y="33158"/>
                    <a:pt x="12500" y="42668"/>
                    <a:pt x="952" y="43178"/>
                  </a:cubicBezTo>
                </a:path>
                <a:path w="21600" h="43179" stroke="0" extrusionOk="0">
                  <a:moveTo>
                    <a:pt x="-1" y="0"/>
                  </a:moveTo>
                  <a:cubicBezTo>
                    <a:pt x="11929" y="0"/>
                    <a:pt x="21600" y="9670"/>
                    <a:pt x="21600" y="21600"/>
                  </a:cubicBezTo>
                  <a:cubicBezTo>
                    <a:pt x="21600" y="33158"/>
                    <a:pt x="12500" y="42668"/>
                    <a:pt x="952" y="43178"/>
                  </a:cubicBezTo>
                  <a:lnTo>
                    <a:pt x="0" y="21600"/>
                  </a:lnTo>
                  <a:close/>
                </a:path>
              </a:pathLst>
            </a:custGeom>
            <a:noFill/>
            <a:ln w="19050">
              <a:solidFill>
                <a:schemeClr val="tx1"/>
              </a:solidFill>
              <a:miter lim="800000"/>
              <a:headEnd/>
              <a:tailEnd/>
            </a:ln>
          </p:spPr>
          <p:txBody>
            <a:bodyPr wrap="none" anchor="ctr"/>
            <a:lstStyle/>
            <a:p>
              <a:endParaRPr lang="zh-CN" altLang="en-US"/>
            </a:p>
          </p:txBody>
        </p:sp>
        <p:sp>
          <p:nvSpPr>
            <p:cNvPr id="59409" name="Line 94"/>
            <p:cNvSpPr>
              <a:spLocks noChangeShapeType="1"/>
            </p:cNvSpPr>
            <p:nvPr/>
          </p:nvSpPr>
          <p:spPr bwMode="auto">
            <a:xfrm flipH="1">
              <a:off x="7177088" y="3041650"/>
              <a:ext cx="387350" cy="1588"/>
            </a:xfrm>
            <a:prstGeom prst="line">
              <a:avLst/>
            </a:prstGeom>
            <a:noFill/>
            <a:ln w="19050">
              <a:solidFill>
                <a:schemeClr val="tx1"/>
              </a:solidFill>
              <a:miter lim="800000"/>
              <a:headEnd/>
              <a:tailEnd/>
            </a:ln>
          </p:spPr>
          <p:txBody>
            <a:bodyPr wrap="none"/>
            <a:lstStyle/>
            <a:p>
              <a:endParaRPr lang="zh-CN" altLang="en-US"/>
            </a:p>
          </p:txBody>
        </p:sp>
        <p:sp>
          <p:nvSpPr>
            <p:cNvPr id="59410" name="Line 95"/>
            <p:cNvSpPr>
              <a:spLocks noChangeShapeType="1"/>
            </p:cNvSpPr>
            <p:nvPr/>
          </p:nvSpPr>
          <p:spPr bwMode="auto">
            <a:xfrm flipH="1">
              <a:off x="7177088" y="3683004"/>
              <a:ext cx="465138" cy="1588"/>
            </a:xfrm>
            <a:prstGeom prst="line">
              <a:avLst/>
            </a:prstGeom>
            <a:noFill/>
            <a:ln w="19050">
              <a:solidFill>
                <a:schemeClr val="tx1"/>
              </a:solidFill>
              <a:miter lim="800000"/>
              <a:headEnd/>
              <a:tailEnd/>
            </a:ln>
          </p:spPr>
          <p:txBody>
            <a:bodyPr wrap="none"/>
            <a:lstStyle/>
            <a:p>
              <a:endParaRPr lang="zh-CN" altLang="en-US"/>
            </a:p>
          </p:txBody>
        </p:sp>
        <p:sp>
          <p:nvSpPr>
            <p:cNvPr id="59411" name="Line 96"/>
            <p:cNvSpPr>
              <a:spLocks noChangeShapeType="1"/>
            </p:cNvSpPr>
            <p:nvPr/>
          </p:nvSpPr>
          <p:spPr bwMode="auto">
            <a:xfrm>
              <a:off x="7177088" y="3041650"/>
              <a:ext cx="1588" cy="630238"/>
            </a:xfrm>
            <a:prstGeom prst="line">
              <a:avLst/>
            </a:prstGeom>
            <a:noFill/>
            <a:ln w="19050">
              <a:solidFill>
                <a:schemeClr val="tx1"/>
              </a:solidFill>
              <a:miter lim="800000"/>
              <a:headEnd/>
              <a:tailEnd/>
            </a:ln>
          </p:spPr>
          <p:txBody>
            <a:bodyPr wrap="none"/>
            <a:lstStyle/>
            <a:p>
              <a:endParaRPr lang="zh-CN" altLang="en-US"/>
            </a:p>
          </p:txBody>
        </p:sp>
      </p:grpSp>
      <p:grpSp>
        <p:nvGrpSpPr>
          <p:cNvPr id="59400" name="组合 40"/>
          <p:cNvGrpSpPr>
            <a:grpSpLocks/>
          </p:cNvGrpSpPr>
          <p:nvPr/>
        </p:nvGrpSpPr>
        <p:grpSpPr bwMode="auto">
          <a:xfrm>
            <a:off x="7192963" y="2286000"/>
            <a:ext cx="357187" cy="642938"/>
            <a:chOff x="7177088" y="3041650"/>
            <a:chExt cx="768350" cy="642942"/>
          </a:xfrm>
        </p:grpSpPr>
        <p:sp>
          <p:nvSpPr>
            <p:cNvPr id="59404" name="Arc 92"/>
            <p:cNvSpPr>
              <a:spLocks/>
            </p:cNvSpPr>
            <p:nvPr/>
          </p:nvSpPr>
          <p:spPr bwMode="auto">
            <a:xfrm>
              <a:off x="7558088" y="3041650"/>
              <a:ext cx="387350" cy="628650"/>
            </a:xfrm>
            <a:custGeom>
              <a:avLst/>
              <a:gdLst>
                <a:gd name="T0" fmla="*/ 0 w 21600"/>
                <a:gd name="T1" fmla="*/ 0 h 43179"/>
                <a:gd name="T2" fmla="*/ 306473 w 21600"/>
                <a:gd name="T3" fmla="*/ 9152617 h 43179"/>
                <a:gd name="T4" fmla="*/ 0 w 21600"/>
                <a:gd name="T5" fmla="*/ 4578536 h 43179"/>
                <a:gd name="T6" fmla="*/ 0 60000 65536"/>
                <a:gd name="T7" fmla="*/ 0 60000 65536"/>
                <a:gd name="T8" fmla="*/ 0 60000 65536"/>
                <a:gd name="T9" fmla="*/ 0 w 21600"/>
                <a:gd name="T10" fmla="*/ 0 h 43179"/>
                <a:gd name="T11" fmla="*/ 21600 w 21600"/>
                <a:gd name="T12" fmla="*/ 43179 h 43179"/>
              </a:gdLst>
              <a:ahLst/>
              <a:cxnLst>
                <a:cxn ang="T6">
                  <a:pos x="T0" y="T1"/>
                </a:cxn>
                <a:cxn ang="T7">
                  <a:pos x="T2" y="T3"/>
                </a:cxn>
                <a:cxn ang="T8">
                  <a:pos x="T4" y="T5"/>
                </a:cxn>
              </a:cxnLst>
              <a:rect l="T9" t="T10" r="T11" b="T12"/>
              <a:pathLst>
                <a:path w="21600" h="43179" fill="none" extrusionOk="0">
                  <a:moveTo>
                    <a:pt x="-1" y="0"/>
                  </a:moveTo>
                  <a:cubicBezTo>
                    <a:pt x="11929" y="0"/>
                    <a:pt x="21600" y="9670"/>
                    <a:pt x="21600" y="21600"/>
                  </a:cubicBezTo>
                  <a:cubicBezTo>
                    <a:pt x="21600" y="33158"/>
                    <a:pt x="12500" y="42668"/>
                    <a:pt x="952" y="43178"/>
                  </a:cubicBezTo>
                </a:path>
                <a:path w="21600" h="43179" stroke="0" extrusionOk="0">
                  <a:moveTo>
                    <a:pt x="-1" y="0"/>
                  </a:moveTo>
                  <a:cubicBezTo>
                    <a:pt x="11929" y="0"/>
                    <a:pt x="21600" y="9670"/>
                    <a:pt x="21600" y="21600"/>
                  </a:cubicBezTo>
                  <a:cubicBezTo>
                    <a:pt x="21600" y="33158"/>
                    <a:pt x="12500" y="42668"/>
                    <a:pt x="952" y="43178"/>
                  </a:cubicBezTo>
                  <a:lnTo>
                    <a:pt x="0" y="21600"/>
                  </a:lnTo>
                  <a:close/>
                </a:path>
              </a:pathLst>
            </a:custGeom>
            <a:noFill/>
            <a:ln w="19050">
              <a:solidFill>
                <a:schemeClr val="tx1"/>
              </a:solidFill>
              <a:miter lim="800000"/>
              <a:headEnd/>
              <a:tailEnd/>
            </a:ln>
          </p:spPr>
          <p:txBody>
            <a:bodyPr wrap="none" anchor="ctr"/>
            <a:lstStyle/>
            <a:p>
              <a:endParaRPr lang="zh-CN" altLang="en-US"/>
            </a:p>
          </p:txBody>
        </p:sp>
        <p:sp>
          <p:nvSpPr>
            <p:cNvPr id="59405" name="Line 94"/>
            <p:cNvSpPr>
              <a:spLocks noChangeShapeType="1"/>
            </p:cNvSpPr>
            <p:nvPr/>
          </p:nvSpPr>
          <p:spPr bwMode="auto">
            <a:xfrm flipH="1">
              <a:off x="7177088" y="3041650"/>
              <a:ext cx="387350" cy="1588"/>
            </a:xfrm>
            <a:prstGeom prst="line">
              <a:avLst/>
            </a:prstGeom>
            <a:noFill/>
            <a:ln w="19050">
              <a:solidFill>
                <a:schemeClr val="tx1"/>
              </a:solidFill>
              <a:miter lim="800000"/>
              <a:headEnd/>
              <a:tailEnd/>
            </a:ln>
          </p:spPr>
          <p:txBody>
            <a:bodyPr wrap="none"/>
            <a:lstStyle/>
            <a:p>
              <a:endParaRPr lang="zh-CN" altLang="en-US"/>
            </a:p>
          </p:txBody>
        </p:sp>
        <p:sp>
          <p:nvSpPr>
            <p:cNvPr id="59406" name="Line 95"/>
            <p:cNvSpPr>
              <a:spLocks noChangeShapeType="1"/>
            </p:cNvSpPr>
            <p:nvPr/>
          </p:nvSpPr>
          <p:spPr bwMode="auto">
            <a:xfrm flipH="1">
              <a:off x="7177088" y="3683004"/>
              <a:ext cx="465138" cy="1588"/>
            </a:xfrm>
            <a:prstGeom prst="line">
              <a:avLst/>
            </a:prstGeom>
            <a:noFill/>
            <a:ln w="19050">
              <a:solidFill>
                <a:schemeClr val="tx1"/>
              </a:solidFill>
              <a:miter lim="800000"/>
              <a:headEnd/>
              <a:tailEnd/>
            </a:ln>
          </p:spPr>
          <p:txBody>
            <a:bodyPr wrap="none"/>
            <a:lstStyle/>
            <a:p>
              <a:endParaRPr lang="zh-CN" altLang="en-US"/>
            </a:p>
          </p:txBody>
        </p:sp>
        <p:sp>
          <p:nvSpPr>
            <p:cNvPr id="59407" name="Line 96"/>
            <p:cNvSpPr>
              <a:spLocks noChangeShapeType="1"/>
            </p:cNvSpPr>
            <p:nvPr/>
          </p:nvSpPr>
          <p:spPr bwMode="auto">
            <a:xfrm>
              <a:off x="7177088" y="3041650"/>
              <a:ext cx="1588" cy="630238"/>
            </a:xfrm>
            <a:prstGeom prst="line">
              <a:avLst/>
            </a:prstGeom>
            <a:noFill/>
            <a:ln w="19050">
              <a:solidFill>
                <a:schemeClr val="tx1"/>
              </a:solidFill>
              <a:miter lim="800000"/>
              <a:headEnd/>
              <a:tailEnd/>
            </a:ln>
          </p:spPr>
          <p:txBody>
            <a:bodyPr wrap="none"/>
            <a:lstStyle/>
            <a:p>
              <a:endParaRPr lang="zh-CN" altLang="en-US"/>
            </a:p>
          </p:txBody>
        </p:sp>
      </p:grpSp>
      <p:grpSp>
        <p:nvGrpSpPr>
          <p:cNvPr id="59401" name="组合 48"/>
          <p:cNvGrpSpPr>
            <a:grpSpLocks/>
          </p:cNvGrpSpPr>
          <p:nvPr/>
        </p:nvGrpSpPr>
        <p:grpSpPr bwMode="auto">
          <a:xfrm>
            <a:off x="7715250" y="1857375"/>
            <a:ext cx="522288" cy="762000"/>
            <a:chOff x="7154863" y="2908300"/>
            <a:chExt cx="950912" cy="762000"/>
          </a:xfrm>
        </p:grpSpPr>
        <p:sp>
          <p:nvSpPr>
            <p:cNvPr id="59402" name="Arc 76"/>
            <p:cNvSpPr>
              <a:spLocks/>
            </p:cNvSpPr>
            <p:nvPr/>
          </p:nvSpPr>
          <p:spPr bwMode="auto">
            <a:xfrm>
              <a:off x="7154863" y="2908300"/>
              <a:ext cx="304800" cy="762000"/>
            </a:xfrm>
            <a:custGeom>
              <a:avLst/>
              <a:gdLst>
                <a:gd name="T0" fmla="*/ 0 w 21600"/>
                <a:gd name="T1" fmla="*/ 0 h 43091"/>
                <a:gd name="T2" fmla="*/ 430699 w 21600"/>
                <a:gd name="T3" fmla="*/ 13474832 h 43091"/>
                <a:gd name="T4" fmla="*/ 0 w 21600"/>
                <a:gd name="T5" fmla="*/ 6754463 h 43091"/>
                <a:gd name="T6" fmla="*/ 0 60000 65536"/>
                <a:gd name="T7" fmla="*/ 0 60000 65536"/>
                <a:gd name="T8" fmla="*/ 0 60000 65536"/>
                <a:gd name="T9" fmla="*/ 0 w 21600"/>
                <a:gd name="T10" fmla="*/ 0 h 43091"/>
                <a:gd name="T11" fmla="*/ 21600 w 21600"/>
                <a:gd name="T12" fmla="*/ 43091 h 43091"/>
              </a:gdLst>
              <a:ahLst/>
              <a:cxnLst>
                <a:cxn ang="T6">
                  <a:pos x="T0" y="T1"/>
                </a:cxn>
                <a:cxn ang="T7">
                  <a:pos x="T2" y="T3"/>
                </a:cxn>
                <a:cxn ang="T8">
                  <a:pos x="T4" y="T5"/>
                </a:cxn>
              </a:cxnLst>
              <a:rect l="T9" t="T10" r="T11" b="T12"/>
              <a:pathLst>
                <a:path w="21600" h="43091" fill="none" extrusionOk="0">
                  <a:moveTo>
                    <a:pt x="-1" y="0"/>
                  </a:moveTo>
                  <a:cubicBezTo>
                    <a:pt x="11929" y="0"/>
                    <a:pt x="21600" y="9670"/>
                    <a:pt x="21600" y="21600"/>
                  </a:cubicBezTo>
                  <a:cubicBezTo>
                    <a:pt x="21600" y="32691"/>
                    <a:pt x="13199" y="41980"/>
                    <a:pt x="2163" y="43091"/>
                  </a:cubicBezTo>
                </a:path>
                <a:path w="21600" h="43091" stroke="0" extrusionOk="0">
                  <a:moveTo>
                    <a:pt x="-1" y="0"/>
                  </a:moveTo>
                  <a:cubicBezTo>
                    <a:pt x="11929" y="0"/>
                    <a:pt x="21600" y="9670"/>
                    <a:pt x="21600" y="21600"/>
                  </a:cubicBezTo>
                  <a:cubicBezTo>
                    <a:pt x="21600" y="32691"/>
                    <a:pt x="13199" y="41980"/>
                    <a:pt x="2163" y="43091"/>
                  </a:cubicBezTo>
                  <a:lnTo>
                    <a:pt x="0" y="21600"/>
                  </a:lnTo>
                  <a:close/>
                </a:path>
              </a:pathLst>
            </a:custGeom>
            <a:noFill/>
            <a:ln w="9525">
              <a:solidFill>
                <a:schemeClr val="tx1"/>
              </a:solidFill>
              <a:miter lim="800000"/>
              <a:headEnd/>
              <a:tailEnd/>
            </a:ln>
          </p:spPr>
          <p:txBody>
            <a:bodyPr wrap="none" anchor="ctr"/>
            <a:lstStyle/>
            <a:p>
              <a:endParaRPr lang="zh-CN" altLang="en-US"/>
            </a:p>
          </p:txBody>
        </p:sp>
        <p:sp>
          <p:nvSpPr>
            <p:cNvPr id="59403" name="Arc 77"/>
            <p:cNvSpPr>
              <a:spLocks/>
            </p:cNvSpPr>
            <p:nvPr/>
          </p:nvSpPr>
          <p:spPr bwMode="auto">
            <a:xfrm>
              <a:off x="7162800" y="2911475"/>
              <a:ext cx="942975" cy="758825"/>
            </a:xfrm>
            <a:custGeom>
              <a:avLst/>
              <a:gdLst>
                <a:gd name="T0" fmla="*/ 0 w 28102"/>
                <a:gd name="T1" fmla="*/ 309169 h 43200"/>
                <a:gd name="T2" fmla="*/ 167777 w 28102"/>
                <a:gd name="T3" fmla="*/ 13034400 h 43200"/>
                <a:gd name="T4" fmla="*/ 7321025 w 28102"/>
                <a:gd name="T5" fmla="*/ 6664538 h 43200"/>
                <a:gd name="T6" fmla="*/ 0 60000 65536"/>
                <a:gd name="T7" fmla="*/ 0 60000 65536"/>
                <a:gd name="T8" fmla="*/ 0 60000 65536"/>
                <a:gd name="T9" fmla="*/ 0 w 28102"/>
                <a:gd name="T10" fmla="*/ 0 h 43200"/>
                <a:gd name="T11" fmla="*/ 28102 w 28102"/>
                <a:gd name="T12" fmla="*/ 43200 h 43200"/>
              </a:gdLst>
              <a:ahLst/>
              <a:cxnLst>
                <a:cxn ang="T6">
                  <a:pos x="T0" y="T1"/>
                </a:cxn>
                <a:cxn ang="T7">
                  <a:pos x="T2" y="T3"/>
                </a:cxn>
                <a:cxn ang="T8">
                  <a:pos x="T4" y="T5"/>
                </a:cxn>
              </a:cxnLst>
              <a:rect l="T9" t="T10" r="T11" b="T12"/>
              <a:pathLst>
                <a:path w="28102" h="43200" fill="none" extrusionOk="0">
                  <a:moveTo>
                    <a:pt x="-1" y="1001"/>
                  </a:moveTo>
                  <a:cubicBezTo>
                    <a:pt x="2103" y="337"/>
                    <a:pt x="4296" y="-1"/>
                    <a:pt x="6502" y="0"/>
                  </a:cubicBezTo>
                  <a:cubicBezTo>
                    <a:pt x="18431" y="0"/>
                    <a:pt x="28102" y="9670"/>
                    <a:pt x="28102" y="21600"/>
                  </a:cubicBezTo>
                  <a:cubicBezTo>
                    <a:pt x="28102" y="33529"/>
                    <a:pt x="18431" y="43200"/>
                    <a:pt x="6502" y="43200"/>
                  </a:cubicBezTo>
                  <a:cubicBezTo>
                    <a:pt x="4348" y="43200"/>
                    <a:pt x="2207" y="42877"/>
                    <a:pt x="149" y="42244"/>
                  </a:cubicBezTo>
                </a:path>
                <a:path w="28102" h="43200" stroke="0" extrusionOk="0">
                  <a:moveTo>
                    <a:pt x="-1" y="1001"/>
                  </a:moveTo>
                  <a:cubicBezTo>
                    <a:pt x="2103" y="337"/>
                    <a:pt x="4296" y="-1"/>
                    <a:pt x="6502" y="0"/>
                  </a:cubicBezTo>
                  <a:cubicBezTo>
                    <a:pt x="18431" y="0"/>
                    <a:pt x="28102" y="9670"/>
                    <a:pt x="28102" y="21600"/>
                  </a:cubicBezTo>
                  <a:cubicBezTo>
                    <a:pt x="28102" y="33529"/>
                    <a:pt x="18431" y="43200"/>
                    <a:pt x="6502" y="43200"/>
                  </a:cubicBezTo>
                  <a:cubicBezTo>
                    <a:pt x="4348" y="43200"/>
                    <a:pt x="2207" y="42877"/>
                    <a:pt x="149" y="42244"/>
                  </a:cubicBezTo>
                  <a:lnTo>
                    <a:pt x="6502" y="21600"/>
                  </a:lnTo>
                  <a:close/>
                </a:path>
              </a:pathLst>
            </a:custGeom>
            <a:noFill/>
            <a:ln w="9525">
              <a:solidFill>
                <a:schemeClr val="tx1"/>
              </a:solidFill>
              <a:miter lim="800000"/>
              <a:headEnd/>
              <a:tailEnd/>
            </a:ln>
          </p:spPr>
          <p:txBody>
            <a:bodyPr wrap="none" anchor="ctr"/>
            <a:lstStyle/>
            <a:p>
              <a:endParaRPr lang="zh-CN" altLang="en-US"/>
            </a:p>
          </p:txBody>
        </p:sp>
      </p:grpSp>
      <p:sp>
        <p:nvSpPr>
          <p:cNvPr id="34" name="灯片编号占位符 33"/>
          <p:cNvSpPr>
            <a:spLocks noGrp="1"/>
          </p:cNvSpPr>
          <p:nvPr>
            <p:ph type="sldNum" sz="quarter" idx="12"/>
          </p:nvPr>
        </p:nvSpPr>
        <p:spPr/>
        <p:txBody>
          <a:bodyPr/>
          <a:lstStyle/>
          <a:p>
            <a:pPr>
              <a:defRPr/>
            </a:pPr>
            <a:fld id="{C097489F-4C31-4370-B64B-6FDA95532023}" type="slidenum">
              <a:rPr lang="zh-CN" altLang="en-US" smtClean="0"/>
              <a:pPr>
                <a:defRPr/>
              </a:pPr>
              <a:t>40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083"/>
                                        </p:tgtEl>
                                        <p:attrNameLst>
                                          <p:attrName>style.visibility</p:attrName>
                                        </p:attrNameLst>
                                      </p:cBhvr>
                                      <p:to>
                                        <p:strVal val="visible"/>
                                      </p:to>
                                    </p:set>
                                    <p:anim calcmode="lin" valueType="num">
                                      <p:cBhvr additive="base">
                                        <p:cTn id="7" dur="500" fill="hold"/>
                                        <p:tgtEl>
                                          <p:spTgt spid="46083"/>
                                        </p:tgtEl>
                                        <p:attrNameLst>
                                          <p:attrName>ppt_x</p:attrName>
                                        </p:attrNameLst>
                                      </p:cBhvr>
                                      <p:tavLst>
                                        <p:tav tm="0">
                                          <p:val>
                                            <p:strVal val="0-#ppt_w/2"/>
                                          </p:val>
                                        </p:tav>
                                        <p:tav tm="100000">
                                          <p:val>
                                            <p:strVal val="#ppt_x"/>
                                          </p:val>
                                        </p:tav>
                                      </p:tavLst>
                                    </p:anim>
                                    <p:anim calcmode="lin" valueType="num">
                                      <p:cBhvr additive="base">
                                        <p:cTn id="8" dur="500" fill="hold"/>
                                        <p:tgtEl>
                                          <p:spTgt spid="4608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ssolve">
                                      <p:cBhvr>
                                        <p:cTn id="13" dur="500"/>
                                        <p:tgtEl>
                                          <p:spTgt spid="2"/>
                                        </p:tgtEl>
                                      </p:cBhvr>
                                    </p:animEffect>
                                  </p:childTnLst>
                                </p:cTn>
                              </p:par>
                              <p:par>
                                <p:cTn id="14" presetID="3" presetClass="entr" presetSubtype="10" fill="hold" nodeType="withEffect">
                                  <p:stCondLst>
                                    <p:cond delay="0"/>
                                  </p:stCondLst>
                                  <p:childTnLst>
                                    <p:set>
                                      <p:cBhvr>
                                        <p:cTn id="15" dur="1" fill="hold">
                                          <p:stCondLst>
                                            <p:cond delay="0"/>
                                          </p:stCondLst>
                                        </p:cTn>
                                        <p:tgtEl>
                                          <p:spTgt spid="59399"/>
                                        </p:tgtEl>
                                        <p:attrNameLst>
                                          <p:attrName>style.visibility</p:attrName>
                                        </p:attrNameLst>
                                      </p:cBhvr>
                                      <p:to>
                                        <p:strVal val="visible"/>
                                      </p:to>
                                    </p:set>
                                    <p:animEffect transition="in" filter="blinds(horizontal)">
                                      <p:cBhvr>
                                        <p:cTn id="16" dur="500"/>
                                        <p:tgtEl>
                                          <p:spTgt spid="59399"/>
                                        </p:tgtEl>
                                      </p:cBhvr>
                                    </p:animEffect>
                                  </p:childTnLst>
                                </p:cTn>
                              </p:par>
                              <p:par>
                                <p:cTn id="17" presetID="3" presetClass="entr" presetSubtype="10" fill="hold" nodeType="withEffect">
                                  <p:stCondLst>
                                    <p:cond delay="0"/>
                                  </p:stCondLst>
                                  <p:childTnLst>
                                    <p:set>
                                      <p:cBhvr>
                                        <p:cTn id="18" dur="1" fill="hold">
                                          <p:stCondLst>
                                            <p:cond delay="0"/>
                                          </p:stCondLst>
                                        </p:cTn>
                                        <p:tgtEl>
                                          <p:spTgt spid="59400"/>
                                        </p:tgtEl>
                                        <p:attrNameLst>
                                          <p:attrName>style.visibility</p:attrName>
                                        </p:attrNameLst>
                                      </p:cBhvr>
                                      <p:to>
                                        <p:strVal val="visible"/>
                                      </p:to>
                                    </p:set>
                                    <p:animEffect transition="in" filter="blinds(horizontal)">
                                      <p:cBhvr>
                                        <p:cTn id="19" dur="500"/>
                                        <p:tgtEl>
                                          <p:spTgt spid="59400"/>
                                        </p:tgtEl>
                                      </p:cBhvr>
                                    </p:animEffect>
                                  </p:childTnLst>
                                </p:cTn>
                              </p:par>
                              <p:par>
                                <p:cTn id="20" presetID="3" presetClass="entr" presetSubtype="10" fill="hold" nodeType="withEffect">
                                  <p:stCondLst>
                                    <p:cond delay="0"/>
                                  </p:stCondLst>
                                  <p:childTnLst>
                                    <p:set>
                                      <p:cBhvr>
                                        <p:cTn id="21" dur="1" fill="hold">
                                          <p:stCondLst>
                                            <p:cond delay="0"/>
                                          </p:stCondLst>
                                        </p:cTn>
                                        <p:tgtEl>
                                          <p:spTgt spid="59401"/>
                                        </p:tgtEl>
                                        <p:attrNameLst>
                                          <p:attrName>style.visibility</p:attrName>
                                        </p:attrNameLst>
                                      </p:cBhvr>
                                      <p:to>
                                        <p:strVal val="visible"/>
                                      </p:to>
                                    </p:set>
                                    <p:animEffect transition="in" filter="blinds(horizontal)">
                                      <p:cBhvr>
                                        <p:cTn id="22" dur="500"/>
                                        <p:tgtEl>
                                          <p:spTgt spid="59401"/>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6085"/>
                                        </p:tgtEl>
                                        <p:attrNameLst>
                                          <p:attrName>style.visibility</p:attrName>
                                        </p:attrNameLst>
                                      </p:cBhvr>
                                      <p:to>
                                        <p:strVal val="visible"/>
                                      </p:to>
                                    </p:set>
                                    <p:animEffect transition="in" filter="box(in)">
                                      <p:cBhvr>
                                        <p:cTn id="27" dur="500"/>
                                        <p:tgtEl>
                                          <p:spTgt spid="4608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6084"/>
                                        </p:tgtEl>
                                        <p:attrNameLst>
                                          <p:attrName>style.visibility</p:attrName>
                                        </p:attrNameLst>
                                      </p:cBhvr>
                                      <p:to>
                                        <p:strVal val="visible"/>
                                      </p:to>
                                    </p:set>
                                    <p:animEffect transition="in" filter="wipe(left)">
                                      <p:cBhvr>
                                        <p:cTn id="32" dur="500"/>
                                        <p:tgtEl>
                                          <p:spTgt spid="46084"/>
                                        </p:tgtEl>
                                      </p:cBhvr>
                                    </p:animEffect>
                                  </p:childTnLst>
                                  <p:subTnLst>
                                    <p:audio>
                                      <p:cMediaNode>
                                        <p:cTn display="0" masterRel="sameClick">
                                          <p:stCondLst>
                                            <p:cond evt="begin" delay="0">
                                              <p:tn val="30"/>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autoUpdateAnimBg="0"/>
      <p:bldP spid="46084" grpId="0" autoUpdateAnimBg="0"/>
      <p:bldP spid="46085" grpId="0" animBg="1"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0" y="0"/>
            <a:ext cx="6572250" cy="646113"/>
          </a:xfrm>
          <a:prstGeom prst="rect">
            <a:avLst/>
          </a:prstGeom>
          <a:noFill/>
          <a:ln w="9525">
            <a:noFill/>
            <a:miter lim="800000"/>
            <a:headEnd/>
            <a:tailEnd/>
          </a:ln>
        </p:spPr>
        <p:txBody>
          <a:bodyPr>
            <a:spAutoFit/>
          </a:bodyPr>
          <a:lstStyle/>
          <a:p>
            <a:pPr>
              <a:buFontTx/>
              <a:buNone/>
            </a:pPr>
            <a:r>
              <a:rPr lang="en-US" altLang="zh-CN">
                <a:latin typeface="黑体" pitchFamily="49" charset="-122"/>
                <a:ea typeface="黑体" pitchFamily="49" charset="-122"/>
              </a:rPr>
              <a:t>7.5 Verilog HDL</a:t>
            </a:r>
            <a:r>
              <a:rPr lang="zh-CN" altLang="en-US">
                <a:latin typeface="黑体" pitchFamily="49" charset="-122"/>
                <a:ea typeface="黑体" pitchFamily="49" charset="-122"/>
              </a:rPr>
              <a:t>的描述方式</a:t>
            </a:r>
            <a:endParaRPr lang="zh-CN" altLang="en-US" b="1">
              <a:latin typeface="黑体" pitchFamily="49" charset="-122"/>
              <a:ea typeface="黑体" pitchFamily="49" charset="-122"/>
            </a:endParaRPr>
          </a:p>
        </p:txBody>
      </p:sp>
      <p:sp>
        <p:nvSpPr>
          <p:cNvPr id="47107" name="Rectangle 3"/>
          <p:cNvSpPr>
            <a:spLocks noChangeArrowheads="1"/>
          </p:cNvSpPr>
          <p:nvPr/>
        </p:nvSpPr>
        <p:spPr bwMode="auto">
          <a:xfrm>
            <a:off x="304800" y="981075"/>
            <a:ext cx="8569325" cy="2174875"/>
          </a:xfrm>
          <a:prstGeom prst="rect">
            <a:avLst/>
          </a:prstGeom>
          <a:noFill/>
          <a:ln w="38100">
            <a:solidFill>
              <a:srgbClr val="FF9900"/>
            </a:solidFill>
            <a:miter lim="800000"/>
            <a:headEnd/>
            <a:tailEnd/>
          </a:ln>
        </p:spPr>
        <p:txBody>
          <a:bodyPr>
            <a:spAutoFit/>
          </a:bodyPr>
          <a:lstStyle/>
          <a:p>
            <a:pPr>
              <a:lnSpc>
                <a:spcPct val="105000"/>
              </a:lnSpc>
              <a:buFont typeface="Wingdings" pitchFamily="2" charset="2"/>
              <a:buNone/>
            </a:pPr>
            <a:r>
              <a:rPr lang="zh-CN" altLang="en-US" sz="3200" dirty="0">
                <a:latin typeface="黑体" pitchFamily="49" charset="-122"/>
                <a:ea typeface="黑体" pitchFamily="49" charset="-122"/>
              </a:rPr>
              <a:t>提供了多种描述方式：</a:t>
            </a:r>
            <a:r>
              <a:rPr lang="zh-CN" altLang="en-US" sz="3200" dirty="0">
                <a:solidFill>
                  <a:srgbClr val="FFFF00"/>
                </a:solidFill>
                <a:latin typeface="黑体" pitchFamily="49" charset="-122"/>
                <a:ea typeface="黑体" pitchFamily="49" charset="-122"/>
              </a:rPr>
              <a:t>开关级</a:t>
            </a:r>
            <a:r>
              <a:rPr lang="zh-CN" altLang="en-US" sz="3200" dirty="0">
                <a:latin typeface="黑体" pitchFamily="49" charset="-122"/>
                <a:ea typeface="黑体" pitchFamily="49" charset="-122"/>
              </a:rPr>
              <a:t>描述方式（开关级建模）、</a:t>
            </a:r>
            <a:r>
              <a:rPr lang="zh-CN" altLang="en-US" sz="3200" dirty="0">
                <a:solidFill>
                  <a:srgbClr val="FFFF00"/>
                </a:solidFill>
                <a:latin typeface="黑体" pitchFamily="49" charset="-122"/>
                <a:ea typeface="黑体" pitchFamily="49" charset="-122"/>
              </a:rPr>
              <a:t>门级</a:t>
            </a:r>
            <a:r>
              <a:rPr lang="zh-CN" altLang="en-US" sz="3200" dirty="0">
                <a:latin typeface="黑体" pitchFamily="49" charset="-122"/>
                <a:ea typeface="黑体" pitchFamily="49" charset="-122"/>
              </a:rPr>
              <a:t>描述方式（门级建模）、</a:t>
            </a:r>
            <a:r>
              <a:rPr lang="zh-CN" altLang="en-US" sz="3200" dirty="0">
                <a:solidFill>
                  <a:srgbClr val="FFFF00"/>
                </a:solidFill>
                <a:latin typeface="黑体" pitchFamily="49" charset="-122"/>
                <a:ea typeface="黑体" pitchFamily="49" charset="-122"/>
              </a:rPr>
              <a:t>数据流级</a:t>
            </a:r>
            <a:r>
              <a:rPr lang="zh-CN" altLang="en-US" sz="3200" dirty="0">
                <a:latin typeface="黑体" pitchFamily="49" charset="-122"/>
                <a:ea typeface="黑体" pitchFamily="49" charset="-122"/>
              </a:rPr>
              <a:t>描述方式（数据流级建模）和</a:t>
            </a:r>
            <a:r>
              <a:rPr lang="zh-CN" altLang="en-US" sz="3200" dirty="0">
                <a:solidFill>
                  <a:srgbClr val="FFFF00"/>
                </a:solidFill>
                <a:latin typeface="黑体" pitchFamily="49" charset="-122"/>
                <a:ea typeface="黑体" pitchFamily="49" charset="-122"/>
              </a:rPr>
              <a:t>行为级</a:t>
            </a:r>
            <a:r>
              <a:rPr lang="zh-CN" altLang="en-US" sz="3200" dirty="0">
                <a:latin typeface="黑体" pitchFamily="49" charset="-122"/>
                <a:ea typeface="黑体" pitchFamily="49" charset="-122"/>
              </a:rPr>
              <a:t>描述方式（行为级建模）；</a:t>
            </a:r>
          </a:p>
        </p:txBody>
      </p:sp>
      <p:sp>
        <p:nvSpPr>
          <p:cNvPr id="47108" name="Rectangle 4"/>
          <p:cNvSpPr>
            <a:spLocks noChangeArrowheads="1"/>
          </p:cNvSpPr>
          <p:nvPr/>
        </p:nvSpPr>
        <p:spPr bwMode="auto">
          <a:xfrm>
            <a:off x="314325" y="3336925"/>
            <a:ext cx="8569325" cy="1126462"/>
          </a:xfrm>
          <a:prstGeom prst="rect">
            <a:avLst/>
          </a:prstGeom>
          <a:noFill/>
          <a:ln w="38100">
            <a:solidFill>
              <a:srgbClr val="FF9900"/>
            </a:solidFill>
            <a:miter lim="800000"/>
            <a:headEnd/>
            <a:tailEnd/>
          </a:ln>
        </p:spPr>
        <p:txBody>
          <a:bodyPr>
            <a:spAutoFit/>
          </a:bodyPr>
          <a:lstStyle/>
          <a:p>
            <a:pPr>
              <a:lnSpc>
                <a:spcPct val="105000"/>
              </a:lnSpc>
              <a:buFont typeface="Wingdings" pitchFamily="2" charset="2"/>
              <a:buNone/>
            </a:pPr>
            <a:r>
              <a:rPr lang="zh-CN" altLang="en-US" sz="3200" dirty="0">
                <a:latin typeface="黑体" pitchFamily="49" charset="-122"/>
                <a:ea typeface="黑体" pitchFamily="49" charset="-122"/>
              </a:rPr>
              <a:t>设计能在多个抽象级别上进行：</a:t>
            </a:r>
            <a:r>
              <a:rPr lang="zh-CN" altLang="en-US" sz="3200" dirty="0">
                <a:solidFill>
                  <a:srgbClr val="FFFF00"/>
                </a:solidFill>
                <a:latin typeface="黑体" pitchFamily="49" charset="-122"/>
                <a:ea typeface="黑体" pitchFamily="49" charset="-122"/>
              </a:rPr>
              <a:t>开关级、门级、</a:t>
            </a:r>
            <a:r>
              <a:rPr lang="en-US" altLang="zh-CN" sz="3200" dirty="0">
                <a:solidFill>
                  <a:srgbClr val="FFFF00"/>
                </a:solidFill>
                <a:latin typeface="黑体" pitchFamily="49" charset="-122"/>
                <a:ea typeface="黑体" pitchFamily="49" charset="-122"/>
              </a:rPr>
              <a:t>RTL</a:t>
            </a:r>
            <a:r>
              <a:rPr lang="zh-CN" altLang="en-US" sz="3200" dirty="0" smtClean="0">
                <a:solidFill>
                  <a:srgbClr val="FFFF00"/>
                </a:solidFill>
                <a:latin typeface="黑体" pitchFamily="49" charset="-122"/>
                <a:ea typeface="黑体" pitchFamily="49" charset="-122"/>
              </a:rPr>
              <a:t>级（寄存器级）、</a:t>
            </a:r>
            <a:r>
              <a:rPr lang="zh-CN" altLang="en-US" sz="3200" dirty="0">
                <a:solidFill>
                  <a:srgbClr val="FFFF00"/>
                </a:solidFill>
                <a:latin typeface="黑体" pitchFamily="49" charset="-122"/>
                <a:ea typeface="黑体" pitchFamily="49" charset="-122"/>
              </a:rPr>
              <a:t>算法级</a:t>
            </a:r>
            <a:r>
              <a:rPr lang="zh-CN" altLang="en-US" sz="3200" dirty="0">
                <a:latin typeface="黑体" pitchFamily="49" charset="-122"/>
                <a:ea typeface="黑体" pitchFamily="49" charset="-122"/>
              </a:rPr>
              <a:t>等。</a:t>
            </a:r>
          </a:p>
        </p:txBody>
      </p:sp>
      <p:sp>
        <p:nvSpPr>
          <p:cNvPr id="5" name="灯片编号占位符 4"/>
          <p:cNvSpPr>
            <a:spLocks noGrp="1"/>
          </p:cNvSpPr>
          <p:nvPr>
            <p:ph type="sldNum" sz="quarter" idx="12"/>
          </p:nvPr>
        </p:nvSpPr>
        <p:spPr/>
        <p:txBody>
          <a:bodyPr/>
          <a:lstStyle/>
          <a:p>
            <a:pPr>
              <a:defRPr/>
            </a:pPr>
            <a:fld id="{C097489F-4C31-4370-B64B-6FDA95532023}" type="slidenum">
              <a:rPr lang="zh-CN" altLang="en-US" smtClean="0"/>
              <a:pPr>
                <a:defRPr/>
              </a:pPr>
              <a:t>41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7107"/>
                                        </p:tgtEl>
                                        <p:attrNameLst>
                                          <p:attrName>style.visibility</p:attrName>
                                        </p:attrNameLst>
                                      </p:cBhvr>
                                      <p:to>
                                        <p:strVal val="visible"/>
                                      </p:to>
                                    </p:set>
                                    <p:animEffect transition="in" filter="box(in)">
                                      <p:cBhvr>
                                        <p:cTn id="7" dur="500"/>
                                        <p:tgtEl>
                                          <p:spTgt spid="471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7108"/>
                                        </p:tgtEl>
                                        <p:attrNameLst>
                                          <p:attrName>style.visibility</p:attrName>
                                        </p:attrNameLst>
                                      </p:cBhvr>
                                      <p:to>
                                        <p:strVal val="visible"/>
                                      </p:to>
                                    </p:set>
                                    <p:animEffect transition="in" filter="box(in)">
                                      <p:cBhvr>
                                        <p:cTn id="12" dur="500"/>
                                        <p:tgtEl>
                                          <p:spTgt spid="47108"/>
                                        </p:tgtEl>
                                      </p:cBhvr>
                                    </p:animEffect>
                                  </p:childTnLst>
                                  <p:subTnLst>
                                    <p:audio>
                                      <p:cMediaNode>
                                        <p:cTn display="0" masterRel="sameClick">
                                          <p:stCondLst>
                                            <p:cond evt="begin" delay="0">
                                              <p:tn val="10"/>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animBg="1" autoUpdateAnimBg="0"/>
      <p:bldP spid="47108" grpId="0" animBg="1"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250825" y="642938"/>
            <a:ext cx="5616575" cy="579437"/>
          </a:xfrm>
          <a:prstGeom prst="rect">
            <a:avLst/>
          </a:prstGeom>
          <a:noFill/>
          <a:ln w="9525">
            <a:noFill/>
            <a:miter lim="800000"/>
            <a:headEnd/>
            <a:tailEnd/>
          </a:ln>
        </p:spPr>
        <p:txBody>
          <a:bodyPr>
            <a:spAutoFit/>
          </a:bodyPr>
          <a:lstStyle/>
          <a:p>
            <a:pPr>
              <a:buFontTx/>
              <a:buNone/>
            </a:pPr>
            <a:r>
              <a:rPr lang="en-US" altLang="zh-CN" sz="3200" b="1">
                <a:latin typeface="黑体" pitchFamily="49" charset="-122"/>
                <a:ea typeface="黑体" pitchFamily="49" charset="-122"/>
              </a:rPr>
              <a:t>(1)Verilog</a:t>
            </a:r>
            <a:r>
              <a:rPr lang="zh-CN" altLang="en-US" sz="3200" b="1">
                <a:latin typeface="黑体" pitchFamily="49" charset="-122"/>
                <a:ea typeface="黑体" pitchFamily="49" charset="-122"/>
              </a:rPr>
              <a:t>的开关级描述方式</a:t>
            </a:r>
          </a:p>
        </p:txBody>
      </p:sp>
      <p:sp>
        <p:nvSpPr>
          <p:cNvPr id="48131" name="Rectangle 3"/>
          <p:cNvSpPr>
            <a:spLocks noChangeArrowheads="1"/>
          </p:cNvSpPr>
          <p:nvPr/>
        </p:nvSpPr>
        <p:spPr bwMode="auto">
          <a:xfrm>
            <a:off x="323850" y="1355725"/>
            <a:ext cx="8424863" cy="579438"/>
          </a:xfrm>
          <a:prstGeom prst="rect">
            <a:avLst/>
          </a:prstGeom>
          <a:noFill/>
          <a:ln w="9525">
            <a:noFill/>
            <a:miter lim="800000"/>
            <a:headEnd/>
            <a:tailEnd/>
          </a:ln>
        </p:spPr>
        <p:txBody>
          <a:bodyPr>
            <a:spAutoFit/>
          </a:bodyPr>
          <a:lstStyle/>
          <a:p>
            <a:pPr>
              <a:buFontTx/>
              <a:buNone/>
            </a:pPr>
            <a:r>
              <a:rPr lang="zh-CN" altLang="en-US" sz="3200">
                <a:latin typeface="黑体" pitchFamily="49" charset="-122"/>
                <a:ea typeface="黑体" pitchFamily="49" charset="-122"/>
              </a:rPr>
              <a:t>能够使用内置开关级原语对设计完整建模；</a:t>
            </a:r>
          </a:p>
        </p:txBody>
      </p:sp>
      <p:sp>
        <p:nvSpPr>
          <p:cNvPr id="48132" name="Rectangle 4"/>
          <p:cNvSpPr>
            <a:spLocks noChangeArrowheads="1"/>
          </p:cNvSpPr>
          <p:nvPr/>
        </p:nvSpPr>
        <p:spPr bwMode="auto">
          <a:xfrm>
            <a:off x="323850" y="1928813"/>
            <a:ext cx="8424863" cy="579437"/>
          </a:xfrm>
          <a:prstGeom prst="rect">
            <a:avLst/>
          </a:prstGeom>
          <a:noFill/>
          <a:ln w="9525">
            <a:noFill/>
            <a:miter lim="800000"/>
            <a:headEnd/>
            <a:tailEnd/>
          </a:ln>
        </p:spPr>
        <p:txBody>
          <a:bodyPr>
            <a:spAutoFit/>
          </a:bodyPr>
          <a:lstStyle/>
          <a:p>
            <a:pPr>
              <a:buFontTx/>
              <a:buNone/>
            </a:pPr>
            <a:r>
              <a:rPr lang="zh-CN" altLang="en-US" sz="3200" dirty="0">
                <a:solidFill>
                  <a:srgbClr val="FFFF00"/>
                </a:solidFill>
                <a:latin typeface="黑体" pitchFamily="49" charset="-122"/>
                <a:ea typeface="黑体" pitchFamily="49" charset="-122"/>
              </a:rPr>
              <a:t>开关级</a:t>
            </a:r>
            <a:r>
              <a:rPr lang="zh-CN" altLang="en-US" sz="3200" dirty="0">
                <a:latin typeface="黑体" pitchFamily="49" charset="-122"/>
                <a:ea typeface="黑体" pitchFamily="49" charset="-122"/>
              </a:rPr>
              <a:t>基本结构模型：内置</a:t>
            </a:r>
            <a:r>
              <a:rPr lang="en-US" altLang="zh-CN" sz="3200" dirty="0" err="1">
                <a:solidFill>
                  <a:srgbClr val="FFFF00"/>
                </a:solidFill>
                <a:latin typeface="黑体" pitchFamily="49" charset="-122"/>
                <a:ea typeface="黑体" pitchFamily="49" charset="-122"/>
              </a:rPr>
              <a:t>pmos</a:t>
            </a:r>
            <a:r>
              <a:rPr lang="zh-CN" altLang="en-US" sz="3200" dirty="0">
                <a:latin typeface="黑体" pitchFamily="49" charset="-122"/>
                <a:ea typeface="黑体" pitchFamily="49" charset="-122"/>
              </a:rPr>
              <a:t>、</a:t>
            </a:r>
            <a:r>
              <a:rPr lang="en-US" altLang="zh-CN" sz="3200" dirty="0" err="1">
                <a:solidFill>
                  <a:srgbClr val="FFFF00"/>
                </a:solidFill>
                <a:latin typeface="黑体" pitchFamily="49" charset="-122"/>
                <a:ea typeface="黑体" pitchFamily="49" charset="-122"/>
              </a:rPr>
              <a:t>nmos</a:t>
            </a:r>
            <a:r>
              <a:rPr lang="zh-CN" altLang="en-US" sz="3200" dirty="0">
                <a:latin typeface="黑体" pitchFamily="49" charset="-122"/>
                <a:ea typeface="黑体" pitchFamily="49" charset="-122"/>
              </a:rPr>
              <a:t>等。</a:t>
            </a:r>
          </a:p>
        </p:txBody>
      </p:sp>
      <p:sp>
        <p:nvSpPr>
          <p:cNvPr id="48133" name="Rectangle 5"/>
          <p:cNvSpPr>
            <a:spLocks noChangeArrowheads="1"/>
          </p:cNvSpPr>
          <p:nvPr/>
        </p:nvSpPr>
        <p:spPr bwMode="auto">
          <a:xfrm>
            <a:off x="250825" y="2652713"/>
            <a:ext cx="5113338" cy="579437"/>
          </a:xfrm>
          <a:prstGeom prst="rect">
            <a:avLst/>
          </a:prstGeom>
          <a:noFill/>
          <a:ln w="9525">
            <a:noFill/>
            <a:miter lim="800000"/>
            <a:headEnd/>
            <a:tailEnd/>
          </a:ln>
        </p:spPr>
        <p:txBody>
          <a:bodyPr>
            <a:spAutoFit/>
          </a:bodyPr>
          <a:lstStyle/>
          <a:p>
            <a:pPr>
              <a:buFontTx/>
              <a:buNone/>
            </a:pPr>
            <a:r>
              <a:rPr lang="en-US" altLang="zh-CN" sz="3200" b="1">
                <a:latin typeface="黑体" pitchFamily="49" charset="-122"/>
                <a:ea typeface="黑体" pitchFamily="49" charset="-122"/>
              </a:rPr>
              <a:t>(2)Verilog</a:t>
            </a:r>
            <a:r>
              <a:rPr lang="zh-CN" altLang="en-US" sz="3200" b="1">
                <a:latin typeface="黑体" pitchFamily="49" charset="-122"/>
                <a:ea typeface="黑体" pitchFamily="49" charset="-122"/>
              </a:rPr>
              <a:t>的门级描述方式</a:t>
            </a:r>
          </a:p>
        </p:txBody>
      </p:sp>
      <p:sp>
        <p:nvSpPr>
          <p:cNvPr id="48134" name="Rectangle 6"/>
          <p:cNvSpPr>
            <a:spLocks noChangeArrowheads="1"/>
          </p:cNvSpPr>
          <p:nvPr/>
        </p:nvSpPr>
        <p:spPr bwMode="auto">
          <a:xfrm>
            <a:off x="323850" y="3300413"/>
            <a:ext cx="8424863" cy="579437"/>
          </a:xfrm>
          <a:prstGeom prst="rect">
            <a:avLst/>
          </a:prstGeom>
          <a:noFill/>
          <a:ln w="9525">
            <a:noFill/>
            <a:miter lim="800000"/>
            <a:headEnd/>
            <a:tailEnd/>
          </a:ln>
        </p:spPr>
        <p:txBody>
          <a:bodyPr>
            <a:spAutoFit/>
          </a:bodyPr>
          <a:lstStyle/>
          <a:p>
            <a:pPr>
              <a:buFontTx/>
              <a:buNone/>
            </a:pPr>
            <a:r>
              <a:rPr lang="zh-CN" altLang="en-US" sz="3200">
                <a:latin typeface="黑体" pitchFamily="49" charset="-122"/>
                <a:ea typeface="黑体" pitchFamily="49" charset="-122"/>
              </a:rPr>
              <a:t>能够使用内置门级原语对设计完整建模；</a:t>
            </a:r>
          </a:p>
        </p:txBody>
      </p:sp>
      <p:sp>
        <p:nvSpPr>
          <p:cNvPr id="48135" name="Rectangle 7"/>
          <p:cNvSpPr>
            <a:spLocks noChangeArrowheads="1"/>
          </p:cNvSpPr>
          <p:nvPr/>
        </p:nvSpPr>
        <p:spPr bwMode="auto">
          <a:xfrm>
            <a:off x="323850" y="3873500"/>
            <a:ext cx="8424863" cy="579438"/>
          </a:xfrm>
          <a:prstGeom prst="rect">
            <a:avLst/>
          </a:prstGeom>
          <a:noFill/>
          <a:ln w="9525">
            <a:noFill/>
            <a:miter lim="800000"/>
            <a:headEnd/>
            <a:tailEnd/>
          </a:ln>
        </p:spPr>
        <p:txBody>
          <a:bodyPr>
            <a:spAutoFit/>
          </a:bodyPr>
          <a:lstStyle/>
          <a:p>
            <a:pPr>
              <a:buFontTx/>
              <a:buNone/>
            </a:pPr>
            <a:r>
              <a:rPr lang="zh-CN" altLang="en-US" sz="3200" dirty="0">
                <a:solidFill>
                  <a:srgbClr val="FFFF00"/>
                </a:solidFill>
                <a:latin typeface="黑体" pitchFamily="49" charset="-122"/>
                <a:ea typeface="黑体" pitchFamily="49" charset="-122"/>
              </a:rPr>
              <a:t>门级</a:t>
            </a:r>
            <a:r>
              <a:rPr lang="zh-CN" altLang="en-US" sz="3200" dirty="0">
                <a:latin typeface="黑体" pitchFamily="49" charset="-122"/>
                <a:ea typeface="黑体" pitchFamily="49" charset="-122"/>
              </a:rPr>
              <a:t>基本结构模型：内置</a:t>
            </a:r>
            <a:r>
              <a:rPr lang="en-US" altLang="zh-CN" sz="3200" dirty="0">
                <a:solidFill>
                  <a:srgbClr val="FFFF00"/>
                </a:solidFill>
                <a:latin typeface="黑体" pitchFamily="49" charset="-122"/>
                <a:ea typeface="黑体" pitchFamily="49" charset="-122"/>
              </a:rPr>
              <a:t>and</a:t>
            </a:r>
            <a:r>
              <a:rPr lang="zh-CN" altLang="en-US" sz="3200" dirty="0">
                <a:solidFill>
                  <a:srgbClr val="FFFF00"/>
                </a:solidFill>
                <a:latin typeface="黑体" pitchFamily="49" charset="-122"/>
                <a:ea typeface="黑体" pitchFamily="49" charset="-122"/>
              </a:rPr>
              <a:t>、</a:t>
            </a:r>
            <a:r>
              <a:rPr lang="en-US" altLang="zh-CN" sz="3200" dirty="0">
                <a:solidFill>
                  <a:srgbClr val="FFFF00"/>
                </a:solidFill>
                <a:latin typeface="黑体" pitchFamily="49" charset="-122"/>
                <a:ea typeface="黑体" pitchFamily="49" charset="-122"/>
              </a:rPr>
              <a:t>or</a:t>
            </a:r>
            <a:r>
              <a:rPr lang="zh-CN" altLang="en-US" sz="3200" dirty="0">
                <a:solidFill>
                  <a:srgbClr val="FFFF00"/>
                </a:solidFill>
                <a:latin typeface="黑体" pitchFamily="49" charset="-122"/>
                <a:ea typeface="黑体" pitchFamily="49" charset="-122"/>
              </a:rPr>
              <a:t>、</a:t>
            </a:r>
            <a:r>
              <a:rPr lang="en-US" altLang="zh-CN" sz="3200" dirty="0" err="1">
                <a:solidFill>
                  <a:srgbClr val="FFFF00"/>
                </a:solidFill>
                <a:latin typeface="黑体" pitchFamily="49" charset="-122"/>
                <a:ea typeface="黑体" pitchFamily="49" charset="-122"/>
              </a:rPr>
              <a:t>nand</a:t>
            </a:r>
            <a:r>
              <a:rPr lang="zh-CN" altLang="en-US" sz="3200" dirty="0">
                <a:latin typeface="黑体" pitchFamily="49" charset="-122"/>
                <a:ea typeface="黑体" pitchFamily="49" charset="-122"/>
              </a:rPr>
              <a:t>等。</a:t>
            </a:r>
          </a:p>
        </p:txBody>
      </p:sp>
      <p:sp>
        <p:nvSpPr>
          <p:cNvPr id="48136" name="Rectangle 8"/>
          <p:cNvSpPr>
            <a:spLocks noChangeArrowheads="1"/>
          </p:cNvSpPr>
          <p:nvPr/>
        </p:nvSpPr>
        <p:spPr bwMode="auto">
          <a:xfrm>
            <a:off x="250825" y="4597400"/>
            <a:ext cx="5976938" cy="579438"/>
          </a:xfrm>
          <a:prstGeom prst="rect">
            <a:avLst/>
          </a:prstGeom>
          <a:noFill/>
          <a:ln w="9525">
            <a:noFill/>
            <a:miter lim="800000"/>
            <a:headEnd/>
            <a:tailEnd/>
          </a:ln>
        </p:spPr>
        <p:txBody>
          <a:bodyPr>
            <a:spAutoFit/>
          </a:bodyPr>
          <a:lstStyle/>
          <a:p>
            <a:pPr>
              <a:buFontTx/>
              <a:buNone/>
            </a:pPr>
            <a:r>
              <a:rPr lang="en-US" altLang="zh-CN" sz="3200" b="1">
                <a:latin typeface="黑体" pitchFamily="49" charset="-122"/>
                <a:ea typeface="黑体" pitchFamily="49" charset="-122"/>
              </a:rPr>
              <a:t>(3)Verilog</a:t>
            </a:r>
            <a:r>
              <a:rPr lang="zh-CN" altLang="en-US" sz="3200" b="1">
                <a:latin typeface="黑体" pitchFamily="49" charset="-122"/>
                <a:ea typeface="黑体" pitchFamily="49" charset="-122"/>
              </a:rPr>
              <a:t>的数据流级描述方式</a:t>
            </a:r>
          </a:p>
        </p:txBody>
      </p:sp>
      <p:sp>
        <p:nvSpPr>
          <p:cNvPr id="48137" name="Rectangle 9"/>
          <p:cNvSpPr>
            <a:spLocks noChangeArrowheads="1"/>
          </p:cNvSpPr>
          <p:nvPr/>
        </p:nvSpPr>
        <p:spPr bwMode="auto">
          <a:xfrm>
            <a:off x="323850" y="5257800"/>
            <a:ext cx="8424863" cy="1066800"/>
          </a:xfrm>
          <a:prstGeom prst="rect">
            <a:avLst/>
          </a:prstGeom>
          <a:noFill/>
          <a:ln w="9525">
            <a:noFill/>
            <a:miter lim="800000"/>
            <a:headEnd/>
            <a:tailEnd/>
          </a:ln>
        </p:spPr>
        <p:txBody>
          <a:bodyPr>
            <a:spAutoFit/>
          </a:bodyPr>
          <a:lstStyle/>
          <a:p>
            <a:pPr>
              <a:buFontTx/>
              <a:buNone/>
            </a:pPr>
            <a:r>
              <a:rPr lang="zh-CN" altLang="en-US" sz="3200" dirty="0">
                <a:latin typeface="黑体" pitchFamily="49" charset="-122"/>
                <a:ea typeface="黑体" pitchFamily="49" charset="-122"/>
              </a:rPr>
              <a:t>能够使用内置</a:t>
            </a:r>
            <a:r>
              <a:rPr lang="zh-CN" altLang="en-US" sz="3200" dirty="0">
                <a:solidFill>
                  <a:srgbClr val="FFFF00"/>
                </a:solidFill>
                <a:latin typeface="黑体" pitchFamily="49" charset="-122"/>
                <a:ea typeface="黑体" pitchFamily="49" charset="-122"/>
              </a:rPr>
              <a:t>数据流级</a:t>
            </a:r>
            <a:r>
              <a:rPr lang="zh-CN" altLang="en-US" sz="3200" dirty="0">
                <a:latin typeface="黑体" pitchFamily="49" charset="-122"/>
                <a:ea typeface="黑体" pitchFamily="49" charset="-122"/>
              </a:rPr>
              <a:t>原语</a:t>
            </a:r>
            <a:r>
              <a:rPr lang="en-US" altLang="zh-CN" sz="3200" dirty="0">
                <a:solidFill>
                  <a:srgbClr val="FFFF00"/>
                </a:solidFill>
                <a:latin typeface="黑体" pitchFamily="49" charset="-122"/>
                <a:ea typeface="黑体" pitchFamily="49" charset="-122"/>
              </a:rPr>
              <a:t>assign</a:t>
            </a:r>
            <a:r>
              <a:rPr lang="zh-CN" altLang="en-US" sz="3200" dirty="0">
                <a:latin typeface="黑体" pitchFamily="49" charset="-122"/>
                <a:ea typeface="黑体" pitchFamily="49" charset="-122"/>
              </a:rPr>
              <a:t>和</a:t>
            </a:r>
            <a:r>
              <a:rPr lang="zh-CN" altLang="en-US" sz="3200" dirty="0">
                <a:solidFill>
                  <a:srgbClr val="FFFF00"/>
                </a:solidFill>
                <a:latin typeface="黑体" pitchFamily="49" charset="-122"/>
                <a:ea typeface="黑体" pitchFamily="49" charset="-122"/>
              </a:rPr>
              <a:t>位运算符</a:t>
            </a:r>
            <a:r>
              <a:rPr lang="zh-CN" altLang="en-US" sz="3200" dirty="0">
                <a:latin typeface="黑体" pitchFamily="49" charset="-122"/>
                <a:ea typeface="黑体" pitchFamily="49" charset="-122"/>
              </a:rPr>
              <a:t>对设计完整建模；</a:t>
            </a:r>
          </a:p>
        </p:txBody>
      </p:sp>
      <p:sp>
        <p:nvSpPr>
          <p:cNvPr id="48138" name="Rectangle 10"/>
          <p:cNvSpPr>
            <a:spLocks noChangeArrowheads="1"/>
          </p:cNvSpPr>
          <p:nvPr/>
        </p:nvSpPr>
        <p:spPr bwMode="auto">
          <a:xfrm>
            <a:off x="323850" y="6321425"/>
            <a:ext cx="8424863" cy="579438"/>
          </a:xfrm>
          <a:prstGeom prst="rect">
            <a:avLst/>
          </a:prstGeom>
          <a:noFill/>
          <a:ln w="9525">
            <a:noFill/>
            <a:miter lim="800000"/>
            <a:headEnd/>
            <a:tailEnd/>
          </a:ln>
        </p:spPr>
        <p:txBody>
          <a:bodyPr>
            <a:spAutoFit/>
          </a:bodyPr>
          <a:lstStyle/>
          <a:p>
            <a:pPr>
              <a:buFontTx/>
              <a:buNone/>
            </a:pPr>
            <a:r>
              <a:rPr lang="zh-CN" altLang="en-US" sz="3200" dirty="0">
                <a:latin typeface="黑体" pitchFamily="49" charset="-122"/>
                <a:ea typeface="黑体" pitchFamily="49" charset="-122"/>
              </a:rPr>
              <a:t>位运算符有：</a:t>
            </a:r>
            <a:r>
              <a:rPr lang="en-US" altLang="zh-CN" sz="3200" dirty="0">
                <a:solidFill>
                  <a:srgbClr val="FFFF00"/>
                </a:solidFill>
                <a:ea typeface="黑体" pitchFamily="49" charset="-122"/>
              </a:rPr>
              <a:t>&amp;</a:t>
            </a:r>
            <a:r>
              <a:rPr lang="zh-CN" altLang="en-US" sz="3200" dirty="0">
                <a:solidFill>
                  <a:srgbClr val="FFFF00"/>
                </a:solidFill>
                <a:ea typeface="黑体" pitchFamily="49" charset="-122"/>
              </a:rPr>
              <a:t>、</a:t>
            </a:r>
            <a:r>
              <a:rPr lang="en-US" altLang="zh-CN" sz="3200" dirty="0">
                <a:solidFill>
                  <a:srgbClr val="FFFF00"/>
                </a:solidFill>
                <a:ea typeface="黑体" pitchFamily="49" charset="-122"/>
              </a:rPr>
              <a:t>︳</a:t>
            </a:r>
            <a:r>
              <a:rPr lang="zh-CN" altLang="en-US" sz="3200" dirty="0">
                <a:solidFill>
                  <a:srgbClr val="FFFF00"/>
                </a:solidFill>
                <a:ea typeface="黑体" pitchFamily="49" charset="-122"/>
              </a:rPr>
              <a:t>、</a:t>
            </a:r>
            <a:r>
              <a:rPr lang="en-US" altLang="zh-CN" sz="3200" dirty="0">
                <a:solidFill>
                  <a:srgbClr val="FFFF00"/>
                </a:solidFill>
                <a:ea typeface="黑体" pitchFamily="49" charset="-122"/>
              </a:rPr>
              <a:t>~</a:t>
            </a:r>
            <a:r>
              <a:rPr lang="zh-CN" altLang="en-US" sz="3200" dirty="0">
                <a:solidFill>
                  <a:srgbClr val="FFFF00"/>
                </a:solidFill>
                <a:ea typeface="黑体" pitchFamily="49" charset="-122"/>
              </a:rPr>
              <a:t>、 ˆ、</a:t>
            </a:r>
            <a:r>
              <a:rPr lang="en-US" altLang="zh-CN" sz="3200" dirty="0">
                <a:solidFill>
                  <a:srgbClr val="FFFF00"/>
                </a:solidFill>
                <a:ea typeface="黑体" pitchFamily="49" charset="-122"/>
              </a:rPr>
              <a:t>~ˆ</a:t>
            </a:r>
            <a:r>
              <a:rPr lang="zh-CN" altLang="en-US" sz="3200" dirty="0">
                <a:latin typeface="黑体" pitchFamily="49" charset="-122"/>
                <a:ea typeface="黑体" pitchFamily="49" charset="-122"/>
              </a:rPr>
              <a:t>等。</a:t>
            </a:r>
          </a:p>
        </p:txBody>
      </p:sp>
      <p:sp>
        <p:nvSpPr>
          <p:cNvPr id="61451" name="Rectangle 2"/>
          <p:cNvSpPr>
            <a:spLocks noChangeArrowheads="1"/>
          </p:cNvSpPr>
          <p:nvPr/>
        </p:nvSpPr>
        <p:spPr bwMode="auto">
          <a:xfrm>
            <a:off x="0" y="0"/>
            <a:ext cx="6572250" cy="646113"/>
          </a:xfrm>
          <a:prstGeom prst="rect">
            <a:avLst/>
          </a:prstGeom>
          <a:noFill/>
          <a:ln w="9525">
            <a:noFill/>
            <a:miter lim="800000"/>
            <a:headEnd/>
            <a:tailEnd/>
          </a:ln>
        </p:spPr>
        <p:txBody>
          <a:bodyPr>
            <a:spAutoFit/>
          </a:bodyPr>
          <a:lstStyle/>
          <a:p>
            <a:pPr>
              <a:buFontTx/>
              <a:buNone/>
            </a:pPr>
            <a:r>
              <a:rPr lang="en-US" altLang="zh-CN">
                <a:latin typeface="黑体" pitchFamily="49" charset="-122"/>
                <a:ea typeface="黑体" pitchFamily="49" charset="-122"/>
              </a:rPr>
              <a:t>7.5 Verilog HDL</a:t>
            </a:r>
            <a:r>
              <a:rPr lang="zh-CN" altLang="en-US">
                <a:latin typeface="黑体" pitchFamily="49" charset="-122"/>
                <a:ea typeface="黑体" pitchFamily="49" charset="-122"/>
              </a:rPr>
              <a:t>的描述方式</a:t>
            </a:r>
            <a:endParaRPr lang="zh-CN" altLang="en-US" b="1">
              <a:latin typeface="黑体" pitchFamily="49" charset="-122"/>
              <a:ea typeface="黑体" pitchFamily="49" charset="-122"/>
            </a:endParaRPr>
          </a:p>
        </p:txBody>
      </p:sp>
      <p:sp>
        <p:nvSpPr>
          <p:cNvPr id="12" name="灯片编号占位符 11"/>
          <p:cNvSpPr>
            <a:spLocks noGrp="1"/>
          </p:cNvSpPr>
          <p:nvPr>
            <p:ph type="sldNum" sz="quarter" idx="12"/>
          </p:nvPr>
        </p:nvSpPr>
        <p:spPr/>
        <p:txBody>
          <a:bodyPr/>
          <a:lstStyle/>
          <a:p>
            <a:pPr>
              <a:defRPr/>
            </a:pPr>
            <a:fld id="{C097489F-4C31-4370-B64B-6FDA95532023}" type="slidenum">
              <a:rPr lang="zh-CN" altLang="en-US" smtClean="0"/>
              <a:pPr>
                <a:defRPr/>
              </a:pPr>
              <a:t>42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8130"/>
                                        </p:tgtEl>
                                        <p:attrNameLst>
                                          <p:attrName>style.visibility</p:attrName>
                                        </p:attrNameLst>
                                      </p:cBhvr>
                                      <p:to>
                                        <p:strVal val="visible"/>
                                      </p:to>
                                    </p:set>
                                    <p:animEffect transition="in" filter="strips(downLeft)">
                                      <p:cBhvr>
                                        <p:cTn id="7" dur="500"/>
                                        <p:tgtEl>
                                          <p:spTgt spid="481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131"/>
                                        </p:tgtEl>
                                        <p:attrNameLst>
                                          <p:attrName>style.visibility</p:attrName>
                                        </p:attrNameLst>
                                      </p:cBhvr>
                                      <p:to>
                                        <p:strVal val="visible"/>
                                      </p:to>
                                    </p:set>
                                    <p:animEffect transition="in" filter="wipe(left)">
                                      <p:cBhvr>
                                        <p:cTn id="12" dur="500"/>
                                        <p:tgtEl>
                                          <p:spTgt spid="4813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8132"/>
                                        </p:tgtEl>
                                        <p:attrNameLst>
                                          <p:attrName>style.visibility</p:attrName>
                                        </p:attrNameLst>
                                      </p:cBhvr>
                                      <p:to>
                                        <p:strVal val="visible"/>
                                      </p:to>
                                    </p:set>
                                    <p:animEffect transition="in" filter="wipe(left)">
                                      <p:cBhvr>
                                        <p:cTn id="17" dur="500"/>
                                        <p:tgtEl>
                                          <p:spTgt spid="4813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48133"/>
                                        </p:tgtEl>
                                        <p:attrNameLst>
                                          <p:attrName>style.visibility</p:attrName>
                                        </p:attrNameLst>
                                      </p:cBhvr>
                                      <p:to>
                                        <p:strVal val="visible"/>
                                      </p:to>
                                    </p:set>
                                    <p:animEffect transition="in" filter="strips(downLeft)">
                                      <p:cBhvr>
                                        <p:cTn id="22" dur="500"/>
                                        <p:tgtEl>
                                          <p:spTgt spid="4813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8134"/>
                                        </p:tgtEl>
                                        <p:attrNameLst>
                                          <p:attrName>style.visibility</p:attrName>
                                        </p:attrNameLst>
                                      </p:cBhvr>
                                      <p:to>
                                        <p:strVal val="visible"/>
                                      </p:to>
                                    </p:set>
                                    <p:animEffect transition="in" filter="wipe(left)">
                                      <p:cBhvr>
                                        <p:cTn id="27" dur="500"/>
                                        <p:tgtEl>
                                          <p:spTgt spid="4813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8135"/>
                                        </p:tgtEl>
                                        <p:attrNameLst>
                                          <p:attrName>style.visibility</p:attrName>
                                        </p:attrNameLst>
                                      </p:cBhvr>
                                      <p:to>
                                        <p:strVal val="visible"/>
                                      </p:to>
                                    </p:set>
                                    <p:animEffect transition="in" filter="wipe(left)">
                                      <p:cBhvr>
                                        <p:cTn id="32" dur="500"/>
                                        <p:tgtEl>
                                          <p:spTgt spid="4813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48136"/>
                                        </p:tgtEl>
                                        <p:attrNameLst>
                                          <p:attrName>style.visibility</p:attrName>
                                        </p:attrNameLst>
                                      </p:cBhvr>
                                      <p:to>
                                        <p:strVal val="visible"/>
                                      </p:to>
                                    </p:set>
                                    <p:animEffect transition="in" filter="strips(downLeft)">
                                      <p:cBhvr>
                                        <p:cTn id="37" dur="500"/>
                                        <p:tgtEl>
                                          <p:spTgt spid="4813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8137"/>
                                        </p:tgtEl>
                                        <p:attrNameLst>
                                          <p:attrName>style.visibility</p:attrName>
                                        </p:attrNameLst>
                                      </p:cBhvr>
                                      <p:to>
                                        <p:strVal val="visible"/>
                                      </p:to>
                                    </p:set>
                                    <p:animEffect transition="in" filter="wipe(left)">
                                      <p:cBhvr>
                                        <p:cTn id="42" dur="500"/>
                                        <p:tgtEl>
                                          <p:spTgt spid="4813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8138"/>
                                        </p:tgtEl>
                                        <p:attrNameLst>
                                          <p:attrName>style.visibility</p:attrName>
                                        </p:attrNameLst>
                                      </p:cBhvr>
                                      <p:to>
                                        <p:strVal val="visible"/>
                                      </p:to>
                                    </p:set>
                                    <p:animEffect transition="in" filter="wipe(left)">
                                      <p:cBhvr>
                                        <p:cTn id="47" dur="500"/>
                                        <p:tgtEl>
                                          <p:spTgt spid="48138"/>
                                        </p:tgtEl>
                                      </p:cBhvr>
                                    </p:animEffect>
                                  </p:childTnLst>
                                  <p:subTnLst>
                                    <p:audio>
                                      <p:cMediaNode>
                                        <p:cTn display="0" masterRel="sameClick">
                                          <p:stCondLst>
                                            <p:cond evt="begin" delay="0">
                                              <p:tn val="45"/>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utoUpdateAnimBg="0"/>
      <p:bldP spid="48131" grpId="0" autoUpdateAnimBg="0"/>
      <p:bldP spid="48132" grpId="0" autoUpdateAnimBg="0"/>
      <p:bldP spid="48133" grpId="0" autoUpdateAnimBg="0"/>
      <p:bldP spid="48134" grpId="0" autoUpdateAnimBg="0"/>
      <p:bldP spid="48135" grpId="0" autoUpdateAnimBg="0"/>
      <p:bldP spid="48136" grpId="0" autoUpdateAnimBg="0"/>
      <p:bldP spid="48137" grpId="0" autoUpdateAnimBg="0"/>
      <p:bldP spid="48138"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250825" y="706438"/>
            <a:ext cx="5616575" cy="579437"/>
          </a:xfrm>
          <a:prstGeom prst="rect">
            <a:avLst/>
          </a:prstGeom>
          <a:noFill/>
          <a:ln w="9525">
            <a:noFill/>
            <a:miter lim="800000"/>
            <a:headEnd/>
            <a:tailEnd/>
          </a:ln>
        </p:spPr>
        <p:txBody>
          <a:bodyPr>
            <a:spAutoFit/>
          </a:bodyPr>
          <a:lstStyle/>
          <a:p>
            <a:pPr>
              <a:buFontTx/>
              <a:buNone/>
            </a:pPr>
            <a:r>
              <a:rPr lang="en-US" altLang="zh-CN" sz="3200" b="1" dirty="0">
                <a:latin typeface="黑体" pitchFamily="49" charset="-122"/>
                <a:ea typeface="黑体" pitchFamily="49" charset="-122"/>
              </a:rPr>
              <a:t>(4)</a:t>
            </a:r>
            <a:r>
              <a:rPr lang="en-US" altLang="zh-CN" sz="3200" b="1" dirty="0" err="1">
                <a:latin typeface="黑体" pitchFamily="49" charset="-122"/>
                <a:ea typeface="黑体" pitchFamily="49" charset="-122"/>
              </a:rPr>
              <a:t>Verilog</a:t>
            </a:r>
            <a:r>
              <a:rPr lang="zh-CN" altLang="en-US" sz="3200" b="1" dirty="0">
                <a:latin typeface="黑体" pitchFamily="49" charset="-122"/>
                <a:ea typeface="黑体" pitchFamily="49" charset="-122"/>
              </a:rPr>
              <a:t>的</a:t>
            </a:r>
            <a:r>
              <a:rPr lang="zh-CN" altLang="en-US" sz="3200" b="1" dirty="0">
                <a:solidFill>
                  <a:srgbClr val="FFFF00"/>
                </a:solidFill>
                <a:latin typeface="黑体" pitchFamily="49" charset="-122"/>
                <a:ea typeface="黑体" pitchFamily="49" charset="-122"/>
              </a:rPr>
              <a:t>行为级</a:t>
            </a:r>
            <a:r>
              <a:rPr lang="zh-CN" altLang="en-US" sz="3200" b="1" dirty="0">
                <a:latin typeface="黑体" pitchFamily="49" charset="-122"/>
                <a:ea typeface="黑体" pitchFamily="49" charset="-122"/>
              </a:rPr>
              <a:t>描述方式</a:t>
            </a:r>
          </a:p>
        </p:txBody>
      </p:sp>
      <p:sp>
        <p:nvSpPr>
          <p:cNvPr id="49155" name="Rectangle 3"/>
          <p:cNvSpPr>
            <a:spLocks noChangeArrowheads="1"/>
          </p:cNvSpPr>
          <p:nvPr/>
        </p:nvSpPr>
        <p:spPr bwMode="auto">
          <a:xfrm>
            <a:off x="323850" y="1419225"/>
            <a:ext cx="8424863" cy="579438"/>
          </a:xfrm>
          <a:prstGeom prst="rect">
            <a:avLst/>
          </a:prstGeom>
          <a:noFill/>
          <a:ln w="9525">
            <a:noFill/>
            <a:miter lim="800000"/>
            <a:headEnd/>
            <a:tailEnd/>
          </a:ln>
        </p:spPr>
        <p:txBody>
          <a:bodyPr>
            <a:spAutoFit/>
          </a:bodyPr>
          <a:lstStyle/>
          <a:p>
            <a:pPr>
              <a:buFontTx/>
              <a:buNone/>
            </a:pPr>
            <a:r>
              <a:rPr lang="zh-CN" altLang="en-US" sz="3200">
                <a:latin typeface="黑体" pitchFamily="49" charset="-122"/>
                <a:ea typeface="黑体" pitchFamily="49" charset="-122"/>
              </a:rPr>
              <a:t>能够使用结构和算法对设计完整建模；</a:t>
            </a:r>
          </a:p>
        </p:txBody>
      </p:sp>
      <p:sp>
        <p:nvSpPr>
          <p:cNvPr id="49156" name="Rectangle 4"/>
          <p:cNvSpPr>
            <a:spLocks noChangeArrowheads="1"/>
          </p:cNvSpPr>
          <p:nvPr/>
        </p:nvSpPr>
        <p:spPr bwMode="auto">
          <a:xfrm>
            <a:off x="323850" y="1992313"/>
            <a:ext cx="8280400" cy="1066800"/>
          </a:xfrm>
          <a:prstGeom prst="rect">
            <a:avLst/>
          </a:prstGeom>
          <a:noFill/>
          <a:ln w="9525">
            <a:noFill/>
            <a:miter lim="800000"/>
            <a:headEnd/>
            <a:tailEnd/>
          </a:ln>
        </p:spPr>
        <p:txBody>
          <a:bodyPr>
            <a:spAutoFit/>
          </a:bodyPr>
          <a:lstStyle/>
          <a:p>
            <a:pPr>
              <a:buFontTx/>
              <a:buNone/>
            </a:pPr>
            <a:r>
              <a:rPr lang="zh-CN" altLang="en-US" sz="3200" dirty="0">
                <a:latin typeface="黑体" pitchFamily="49" charset="-122"/>
                <a:ea typeface="黑体" pitchFamily="49" charset="-122"/>
              </a:rPr>
              <a:t>常用语句有：</a:t>
            </a:r>
            <a:r>
              <a:rPr lang="en-US" altLang="zh-CN" sz="3200" dirty="0">
                <a:solidFill>
                  <a:srgbClr val="FFFF00"/>
                </a:solidFill>
                <a:latin typeface="黑体" pitchFamily="49" charset="-122"/>
                <a:ea typeface="黑体" pitchFamily="49" charset="-122"/>
              </a:rPr>
              <a:t>initial</a:t>
            </a:r>
            <a:r>
              <a:rPr lang="en-US" altLang="zh-CN" sz="3200" dirty="0">
                <a:latin typeface="黑体" pitchFamily="49" charset="-122"/>
                <a:ea typeface="黑体" pitchFamily="49" charset="-122"/>
              </a:rPr>
              <a:t>(</a:t>
            </a:r>
            <a:r>
              <a:rPr lang="zh-CN" altLang="en-US" sz="3200" dirty="0">
                <a:latin typeface="黑体" pitchFamily="49" charset="-122"/>
                <a:ea typeface="黑体" pitchFamily="49" charset="-122"/>
              </a:rPr>
              <a:t>只执行一次</a:t>
            </a:r>
            <a:r>
              <a:rPr lang="en-US" altLang="zh-CN" sz="3200" dirty="0">
                <a:latin typeface="黑体" pitchFamily="49" charset="-122"/>
                <a:ea typeface="黑体" pitchFamily="49" charset="-122"/>
              </a:rPr>
              <a:t>) </a:t>
            </a:r>
          </a:p>
          <a:p>
            <a:pPr>
              <a:buFontTx/>
              <a:buNone/>
            </a:pPr>
            <a:r>
              <a:rPr lang="en-US" altLang="zh-CN" sz="3200" dirty="0">
                <a:latin typeface="黑体" pitchFamily="49" charset="-122"/>
                <a:ea typeface="黑体" pitchFamily="49" charset="-122"/>
              </a:rPr>
              <a:t>            </a:t>
            </a:r>
            <a:r>
              <a:rPr lang="en-US" altLang="zh-CN" sz="3200" dirty="0">
                <a:solidFill>
                  <a:srgbClr val="FFFF00"/>
                </a:solidFill>
                <a:latin typeface="黑体" pitchFamily="49" charset="-122"/>
                <a:ea typeface="黑体" pitchFamily="49" charset="-122"/>
              </a:rPr>
              <a:t>always </a:t>
            </a:r>
            <a:r>
              <a:rPr lang="en-US" altLang="zh-CN" sz="3200" dirty="0">
                <a:latin typeface="黑体" pitchFamily="49" charset="-122"/>
                <a:ea typeface="黑体" pitchFamily="49" charset="-122"/>
              </a:rPr>
              <a:t>(</a:t>
            </a:r>
            <a:r>
              <a:rPr lang="zh-CN" altLang="en-US" sz="3200" dirty="0">
                <a:latin typeface="黑体" pitchFamily="49" charset="-122"/>
                <a:ea typeface="黑体" pitchFamily="49" charset="-122"/>
              </a:rPr>
              <a:t>循环执行</a:t>
            </a:r>
            <a:r>
              <a:rPr lang="en-US" altLang="zh-CN" sz="3200" dirty="0">
                <a:latin typeface="黑体" pitchFamily="49" charset="-122"/>
                <a:ea typeface="黑体" pitchFamily="49" charset="-122"/>
              </a:rPr>
              <a:t>)</a:t>
            </a:r>
          </a:p>
        </p:txBody>
      </p:sp>
      <p:sp>
        <p:nvSpPr>
          <p:cNvPr id="49157" name="Rectangle 5"/>
          <p:cNvSpPr>
            <a:spLocks noChangeArrowheads="1"/>
          </p:cNvSpPr>
          <p:nvPr/>
        </p:nvSpPr>
        <p:spPr bwMode="auto">
          <a:xfrm>
            <a:off x="323850" y="3076575"/>
            <a:ext cx="8424863" cy="1066800"/>
          </a:xfrm>
          <a:prstGeom prst="rect">
            <a:avLst/>
          </a:prstGeom>
          <a:noFill/>
          <a:ln w="9525">
            <a:noFill/>
            <a:miter lim="800000"/>
            <a:headEnd/>
            <a:tailEnd/>
          </a:ln>
        </p:spPr>
        <p:txBody>
          <a:bodyPr>
            <a:spAutoFit/>
          </a:bodyPr>
          <a:lstStyle/>
          <a:p>
            <a:pPr>
              <a:buFontTx/>
              <a:buNone/>
            </a:pPr>
            <a:r>
              <a:rPr lang="zh-CN" altLang="en-US" sz="3200" dirty="0">
                <a:latin typeface="黑体" pitchFamily="49" charset="-122"/>
                <a:ea typeface="黑体" pitchFamily="49" charset="-122"/>
              </a:rPr>
              <a:t>还提供一些高级语言结构，如</a:t>
            </a:r>
            <a:r>
              <a:rPr lang="en-US" altLang="zh-CN" sz="3200" dirty="0">
                <a:solidFill>
                  <a:srgbClr val="FFFF00"/>
                </a:solidFill>
                <a:latin typeface="黑体" pitchFamily="49" charset="-122"/>
                <a:ea typeface="黑体" pitchFamily="49" charset="-122"/>
              </a:rPr>
              <a:t>if</a:t>
            </a:r>
            <a:r>
              <a:rPr lang="zh-CN" altLang="en-US" sz="3200" dirty="0">
                <a:latin typeface="黑体" pitchFamily="49" charset="-122"/>
                <a:ea typeface="黑体" pitchFamily="49" charset="-122"/>
              </a:rPr>
              <a:t>语句、</a:t>
            </a:r>
            <a:r>
              <a:rPr lang="en-US" altLang="zh-CN" sz="3200" dirty="0">
                <a:solidFill>
                  <a:srgbClr val="FFFF00"/>
                </a:solidFill>
                <a:latin typeface="黑体" pitchFamily="49" charset="-122"/>
                <a:ea typeface="黑体" pitchFamily="49" charset="-122"/>
              </a:rPr>
              <a:t>case</a:t>
            </a:r>
            <a:r>
              <a:rPr lang="zh-CN" altLang="en-US" sz="3200" dirty="0">
                <a:latin typeface="黑体" pitchFamily="49" charset="-122"/>
                <a:ea typeface="黑体" pitchFamily="49" charset="-122"/>
              </a:rPr>
              <a:t>语句、</a:t>
            </a:r>
            <a:r>
              <a:rPr lang="zh-CN" altLang="en-US" sz="3200" dirty="0">
                <a:solidFill>
                  <a:srgbClr val="FFFF00"/>
                </a:solidFill>
                <a:latin typeface="黑体" pitchFamily="49" charset="-122"/>
                <a:ea typeface="黑体" pitchFamily="49" charset="-122"/>
              </a:rPr>
              <a:t>循环</a:t>
            </a:r>
            <a:r>
              <a:rPr lang="zh-CN" altLang="en-US" sz="3200" dirty="0">
                <a:latin typeface="黑体" pitchFamily="49" charset="-122"/>
                <a:ea typeface="黑体" pitchFamily="49" charset="-122"/>
              </a:rPr>
              <a:t>语句等。</a:t>
            </a:r>
          </a:p>
        </p:txBody>
      </p:sp>
      <p:sp>
        <p:nvSpPr>
          <p:cNvPr id="62470" name="Rectangle 2"/>
          <p:cNvSpPr>
            <a:spLocks noChangeArrowheads="1"/>
          </p:cNvSpPr>
          <p:nvPr/>
        </p:nvSpPr>
        <p:spPr bwMode="auto">
          <a:xfrm>
            <a:off x="0" y="0"/>
            <a:ext cx="6572250" cy="646113"/>
          </a:xfrm>
          <a:prstGeom prst="rect">
            <a:avLst/>
          </a:prstGeom>
          <a:noFill/>
          <a:ln w="9525">
            <a:noFill/>
            <a:miter lim="800000"/>
            <a:headEnd/>
            <a:tailEnd/>
          </a:ln>
        </p:spPr>
        <p:txBody>
          <a:bodyPr>
            <a:spAutoFit/>
          </a:bodyPr>
          <a:lstStyle/>
          <a:p>
            <a:pPr>
              <a:buFontTx/>
              <a:buNone/>
            </a:pPr>
            <a:r>
              <a:rPr lang="en-US" altLang="zh-CN">
                <a:latin typeface="黑体" pitchFamily="49" charset="-122"/>
                <a:ea typeface="黑体" pitchFamily="49" charset="-122"/>
              </a:rPr>
              <a:t>7.5 Verilog HDL</a:t>
            </a:r>
            <a:r>
              <a:rPr lang="zh-CN" altLang="en-US">
                <a:latin typeface="黑体" pitchFamily="49" charset="-122"/>
                <a:ea typeface="黑体" pitchFamily="49" charset="-122"/>
              </a:rPr>
              <a:t>的描述方式</a:t>
            </a:r>
            <a:endParaRPr lang="zh-CN" altLang="en-US" b="1">
              <a:latin typeface="黑体" pitchFamily="49" charset="-122"/>
              <a:ea typeface="黑体" pitchFamily="49" charset="-122"/>
            </a:endParaRPr>
          </a:p>
        </p:txBody>
      </p:sp>
      <p:sp>
        <p:nvSpPr>
          <p:cNvPr id="7" name="灯片编号占位符 6"/>
          <p:cNvSpPr>
            <a:spLocks noGrp="1"/>
          </p:cNvSpPr>
          <p:nvPr>
            <p:ph type="sldNum" sz="quarter" idx="12"/>
          </p:nvPr>
        </p:nvSpPr>
        <p:spPr/>
        <p:txBody>
          <a:bodyPr/>
          <a:lstStyle/>
          <a:p>
            <a:pPr>
              <a:defRPr/>
            </a:pPr>
            <a:fld id="{C097489F-4C31-4370-B64B-6FDA95532023}" type="slidenum">
              <a:rPr lang="zh-CN" altLang="en-US" smtClean="0"/>
              <a:pPr>
                <a:defRPr/>
              </a:pPr>
              <a:t>43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strips(downLeft)">
                                      <p:cBhvr>
                                        <p:cTn id="7" dur="500"/>
                                        <p:tgtEl>
                                          <p:spTgt spid="491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9155"/>
                                        </p:tgtEl>
                                        <p:attrNameLst>
                                          <p:attrName>style.visibility</p:attrName>
                                        </p:attrNameLst>
                                      </p:cBhvr>
                                      <p:to>
                                        <p:strVal val="visible"/>
                                      </p:to>
                                    </p:set>
                                    <p:animEffect transition="in" filter="wipe(left)">
                                      <p:cBhvr>
                                        <p:cTn id="12" dur="500"/>
                                        <p:tgtEl>
                                          <p:spTgt spid="4915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9156"/>
                                        </p:tgtEl>
                                        <p:attrNameLst>
                                          <p:attrName>style.visibility</p:attrName>
                                        </p:attrNameLst>
                                      </p:cBhvr>
                                      <p:to>
                                        <p:strVal val="visible"/>
                                      </p:to>
                                    </p:set>
                                    <p:animEffect transition="in" filter="wipe(left)">
                                      <p:cBhvr>
                                        <p:cTn id="17" dur="500"/>
                                        <p:tgtEl>
                                          <p:spTgt spid="4915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9157"/>
                                        </p:tgtEl>
                                        <p:attrNameLst>
                                          <p:attrName>style.visibility</p:attrName>
                                        </p:attrNameLst>
                                      </p:cBhvr>
                                      <p:to>
                                        <p:strVal val="visible"/>
                                      </p:to>
                                    </p:set>
                                    <p:animEffect transition="in" filter="wipe(left)">
                                      <p:cBhvr>
                                        <p:cTn id="22" dur="500"/>
                                        <p:tgtEl>
                                          <p:spTgt spid="49157"/>
                                        </p:tgtEl>
                                      </p:cBhvr>
                                    </p:animEffect>
                                  </p:childTnLst>
                                  <p:subTnLst>
                                    <p:audio>
                                      <p:cMediaNode>
                                        <p:cTn display="0" masterRel="sameClick">
                                          <p:stCondLst>
                                            <p:cond evt="begin" delay="0">
                                              <p:tn val="20"/>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autoUpdateAnimBg="0"/>
      <p:bldP spid="49155" grpId="0" autoUpdateAnimBg="0"/>
      <p:bldP spid="49156" grpId="0" autoUpdateAnimBg="0"/>
      <p:bldP spid="49157"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3"/>
          <p:cNvSpPr>
            <a:spLocks noChangeArrowheads="1"/>
          </p:cNvSpPr>
          <p:nvPr/>
        </p:nvSpPr>
        <p:spPr bwMode="auto">
          <a:xfrm>
            <a:off x="179388" y="857250"/>
            <a:ext cx="7570787" cy="646113"/>
          </a:xfrm>
          <a:prstGeom prst="rect">
            <a:avLst/>
          </a:prstGeom>
          <a:noFill/>
          <a:ln w="9525">
            <a:noFill/>
            <a:miter lim="800000"/>
            <a:headEnd/>
            <a:tailEnd/>
          </a:ln>
        </p:spPr>
        <p:txBody>
          <a:bodyPr wrap="none">
            <a:spAutoFit/>
          </a:bodyPr>
          <a:lstStyle/>
          <a:p>
            <a:pPr>
              <a:buFontTx/>
              <a:buNone/>
            </a:pPr>
            <a:r>
              <a:rPr lang="zh-CN" altLang="en-US">
                <a:latin typeface="黑体" pitchFamily="49" charset="-122"/>
                <a:ea typeface="黑体" pitchFamily="49" charset="-122"/>
              </a:rPr>
              <a:t>设计一个</a:t>
            </a:r>
            <a:r>
              <a:rPr lang="en-US" altLang="zh-CN">
                <a:latin typeface="黑体" pitchFamily="49" charset="-122"/>
                <a:ea typeface="黑体" pitchFamily="49" charset="-122"/>
              </a:rPr>
              <a:t>4</a:t>
            </a:r>
            <a:r>
              <a:rPr lang="zh-CN" altLang="en-US">
                <a:latin typeface="黑体" pitchFamily="49" charset="-122"/>
                <a:ea typeface="黑体" pitchFamily="49" charset="-122"/>
              </a:rPr>
              <a:t>选</a:t>
            </a:r>
            <a:r>
              <a:rPr lang="en-US" altLang="zh-CN">
                <a:latin typeface="黑体" pitchFamily="49" charset="-122"/>
                <a:ea typeface="黑体" pitchFamily="49" charset="-122"/>
              </a:rPr>
              <a:t>1</a:t>
            </a:r>
            <a:r>
              <a:rPr lang="zh-CN" altLang="en-US">
                <a:latin typeface="黑体" pitchFamily="49" charset="-122"/>
                <a:ea typeface="黑体" pitchFamily="49" charset="-122"/>
              </a:rPr>
              <a:t>数据选择器电路</a:t>
            </a:r>
            <a:r>
              <a:rPr lang="en-US" altLang="zh-CN">
                <a:latin typeface="黑体" pitchFamily="49" charset="-122"/>
                <a:ea typeface="黑体" pitchFamily="49" charset="-122"/>
              </a:rPr>
              <a:t>(MUX)</a:t>
            </a:r>
          </a:p>
        </p:txBody>
      </p:sp>
      <p:pic>
        <p:nvPicPr>
          <p:cNvPr id="50179" name="Group 4"/>
          <p:cNvPicPr>
            <a:picLocks noChangeArrowheads="1"/>
          </p:cNvPicPr>
          <p:nvPr/>
        </p:nvPicPr>
        <p:blipFill>
          <a:blip r:embed="rId4" cstate="print"/>
          <a:srcRect/>
          <a:stretch>
            <a:fillRect/>
          </a:stretch>
        </p:blipFill>
        <p:spPr bwMode="auto">
          <a:xfrm>
            <a:off x="5930900" y="2114550"/>
            <a:ext cx="3309938" cy="3127375"/>
          </a:xfrm>
          <a:prstGeom prst="rect">
            <a:avLst/>
          </a:prstGeom>
          <a:noFill/>
          <a:ln w="9525">
            <a:noFill/>
            <a:miter lim="800000"/>
            <a:headEnd/>
            <a:tailEnd/>
          </a:ln>
        </p:spPr>
      </p:pic>
      <p:graphicFrame>
        <p:nvGraphicFramePr>
          <p:cNvPr id="50180" name="Object 4"/>
          <p:cNvGraphicFramePr>
            <a:graphicFrameLocks noChangeAspect="1"/>
          </p:cNvGraphicFramePr>
          <p:nvPr/>
        </p:nvGraphicFramePr>
        <p:xfrm>
          <a:off x="288925" y="1773238"/>
          <a:ext cx="6299200" cy="628650"/>
        </p:xfrm>
        <a:graphic>
          <a:graphicData uri="http://schemas.openxmlformats.org/presentationml/2006/ole">
            <p:oleObj spid="_x0000_s1026" r:id="rId5" imgW="4039560" imgH="393840" progId="Equation.DSMT4">
              <p:embed/>
            </p:oleObj>
          </a:graphicData>
        </a:graphic>
      </p:graphicFrame>
      <p:sp>
        <p:nvSpPr>
          <p:cNvPr id="50181" name="Rectangle 26"/>
          <p:cNvSpPr>
            <a:spLocks noChangeArrowheads="1"/>
          </p:cNvSpPr>
          <p:nvPr/>
        </p:nvSpPr>
        <p:spPr bwMode="auto">
          <a:xfrm>
            <a:off x="179388" y="3068638"/>
            <a:ext cx="5184775" cy="1570037"/>
          </a:xfrm>
          <a:prstGeom prst="rect">
            <a:avLst/>
          </a:prstGeom>
          <a:noFill/>
          <a:ln w="9525">
            <a:noFill/>
            <a:miter lim="800000"/>
            <a:headEnd/>
            <a:tailEnd/>
          </a:ln>
        </p:spPr>
        <p:txBody>
          <a:bodyPr>
            <a:spAutoFit/>
          </a:bodyPr>
          <a:lstStyle/>
          <a:p>
            <a:pPr>
              <a:buFontTx/>
              <a:buNone/>
            </a:pPr>
            <a:r>
              <a:rPr lang="en-US" altLang="zh-CN" sz="3200">
                <a:solidFill>
                  <a:srgbClr val="FF0000"/>
                </a:solidFill>
                <a:latin typeface="黑体" pitchFamily="49" charset="-122"/>
                <a:ea typeface="黑体" pitchFamily="49" charset="-122"/>
              </a:rPr>
              <a:t>module </a:t>
            </a:r>
            <a:r>
              <a:rPr lang="en-US" altLang="zh-CN" sz="3200">
                <a:latin typeface="黑体" pitchFamily="49" charset="-122"/>
                <a:ea typeface="黑体" pitchFamily="49" charset="-122"/>
              </a:rPr>
              <a:t>MUX4_1(Y,D0,D1,D2,     </a:t>
            </a:r>
          </a:p>
          <a:p>
            <a:pPr>
              <a:buFontTx/>
              <a:buNone/>
            </a:pPr>
            <a:r>
              <a:rPr lang="en-US" altLang="zh-CN" sz="3200">
                <a:latin typeface="黑体" pitchFamily="49" charset="-122"/>
                <a:ea typeface="黑体" pitchFamily="49" charset="-122"/>
              </a:rPr>
              <a:t>               </a:t>
            </a:r>
          </a:p>
        </p:txBody>
      </p:sp>
      <p:sp>
        <p:nvSpPr>
          <p:cNvPr id="50182" name="Rectangle 27"/>
          <p:cNvSpPr>
            <a:spLocks noChangeArrowheads="1"/>
          </p:cNvSpPr>
          <p:nvPr/>
        </p:nvSpPr>
        <p:spPr bwMode="auto">
          <a:xfrm>
            <a:off x="1598613" y="4865688"/>
            <a:ext cx="3877985" cy="584775"/>
          </a:xfrm>
          <a:prstGeom prst="rect">
            <a:avLst/>
          </a:prstGeom>
          <a:noFill/>
          <a:ln w="9525">
            <a:noFill/>
            <a:miter lim="800000"/>
            <a:headEnd/>
            <a:tailEnd/>
          </a:ln>
        </p:spPr>
        <p:txBody>
          <a:bodyPr wrap="none">
            <a:spAutoFit/>
          </a:bodyPr>
          <a:lstStyle/>
          <a:p>
            <a:pPr>
              <a:buFontTx/>
              <a:buNone/>
            </a:pPr>
            <a:r>
              <a:rPr lang="en-US" altLang="zh-CN" sz="3200" dirty="0" smtClean="0">
                <a:latin typeface="黑体" pitchFamily="49" charset="-122"/>
                <a:ea typeface="黑体" pitchFamily="49" charset="-122"/>
              </a:rPr>
              <a:t>input D0,D1,D2,D3</a:t>
            </a:r>
            <a:r>
              <a:rPr lang="en-US" altLang="zh-CN" sz="3200" dirty="0">
                <a:latin typeface="黑体" pitchFamily="49" charset="-122"/>
                <a:ea typeface="黑体" pitchFamily="49" charset="-122"/>
              </a:rPr>
              <a:t>;</a:t>
            </a:r>
          </a:p>
        </p:txBody>
      </p:sp>
      <p:sp>
        <p:nvSpPr>
          <p:cNvPr id="50183" name="Rectangle 28"/>
          <p:cNvSpPr>
            <a:spLocks noChangeArrowheads="1"/>
          </p:cNvSpPr>
          <p:nvPr/>
        </p:nvSpPr>
        <p:spPr bwMode="auto">
          <a:xfrm>
            <a:off x="1601788" y="4002088"/>
            <a:ext cx="2012950" cy="579437"/>
          </a:xfrm>
          <a:prstGeom prst="rect">
            <a:avLst/>
          </a:prstGeom>
          <a:noFill/>
          <a:ln w="9525">
            <a:noFill/>
            <a:miter lim="800000"/>
            <a:headEnd/>
            <a:tailEnd/>
          </a:ln>
        </p:spPr>
        <p:txBody>
          <a:bodyPr wrap="none">
            <a:spAutoFit/>
          </a:bodyPr>
          <a:lstStyle/>
          <a:p>
            <a:pPr>
              <a:buFontTx/>
              <a:buNone/>
            </a:pPr>
            <a:r>
              <a:rPr lang="en-US" altLang="zh-CN" sz="3200" dirty="0">
                <a:latin typeface="黑体" pitchFamily="49" charset="-122"/>
                <a:ea typeface="黑体" pitchFamily="49" charset="-122"/>
              </a:rPr>
              <a:t>output Y;</a:t>
            </a:r>
          </a:p>
        </p:txBody>
      </p:sp>
      <p:sp>
        <p:nvSpPr>
          <p:cNvPr id="50184" name="Rectangle 29"/>
          <p:cNvSpPr>
            <a:spLocks noChangeArrowheads="1"/>
          </p:cNvSpPr>
          <p:nvPr/>
        </p:nvSpPr>
        <p:spPr bwMode="auto">
          <a:xfrm>
            <a:off x="1598613" y="4437063"/>
            <a:ext cx="2646878" cy="584775"/>
          </a:xfrm>
          <a:prstGeom prst="rect">
            <a:avLst/>
          </a:prstGeom>
          <a:noFill/>
          <a:ln w="9525">
            <a:noFill/>
            <a:miter lim="800000"/>
            <a:headEnd/>
            <a:tailEnd/>
          </a:ln>
        </p:spPr>
        <p:txBody>
          <a:bodyPr wrap="none">
            <a:spAutoFit/>
          </a:bodyPr>
          <a:lstStyle/>
          <a:p>
            <a:pPr>
              <a:buFontTx/>
              <a:buNone/>
            </a:pPr>
            <a:r>
              <a:rPr lang="en-US" altLang="zh-CN" sz="3200" dirty="0" smtClean="0">
                <a:latin typeface="黑体" pitchFamily="49" charset="-122"/>
                <a:ea typeface="黑体" pitchFamily="49" charset="-122"/>
              </a:rPr>
              <a:t>input A0,A1</a:t>
            </a:r>
            <a:r>
              <a:rPr lang="en-US" altLang="zh-CN" sz="3200" dirty="0">
                <a:latin typeface="黑体" pitchFamily="49" charset="-122"/>
                <a:ea typeface="黑体" pitchFamily="49" charset="-122"/>
              </a:rPr>
              <a:t>;</a:t>
            </a:r>
          </a:p>
        </p:txBody>
      </p:sp>
      <p:sp>
        <p:nvSpPr>
          <p:cNvPr id="50185" name="Rectangle 30"/>
          <p:cNvSpPr>
            <a:spLocks noChangeArrowheads="1"/>
          </p:cNvSpPr>
          <p:nvPr/>
        </p:nvSpPr>
        <p:spPr bwMode="auto">
          <a:xfrm>
            <a:off x="250825" y="2420938"/>
            <a:ext cx="5099050" cy="617537"/>
          </a:xfrm>
          <a:prstGeom prst="rect">
            <a:avLst/>
          </a:prstGeom>
          <a:noFill/>
          <a:ln w="38100">
            <a:solidFill>
              <a:srgbClr val="FF9900"/>
            </a:solidFill>
            <a:miter lim="800000"/>
            <a:headEnd/>
            <a:tailEnd/>
          </a:ln>
        </p:spPr>
        <p:txBody>
          <a:bodyPr wrap="none">
            <a:spAutoFit/>
          </a:bodyPr>
          <a:lstStyle/>
          <a:p>
            <a:pPr>
              <a:buFontTx/>
              <a:buNone/>
            </a:pPr>
            <a:r>
              <a:rPr lang="zh-CN" altLang="en-US" sz="3200">
                <a:ea typeface="黑体" pitchFamily="49" charset="-122"/>
              </a:rPr>
              <a:t>方法一：数据流级描述方式</a:t>
            </a:r>
          </a:p>
        </p:txBody>
      </p:sp>
      <p:sp>
        <p:nvSpPr>
          <p:cNvPr id="50186" name="Rectangle 31"/>
          <p:cNvSpPr>
            <a:spLocks noChangeArrowheads="1"/>
          </p:cNvSpPr>
          <p:nvPr/>
        </p:nvSpPr>
        <p:spPr bwMode="auto">
          <a:xfrm>
            <a:off x="182563" y="6162675"/>
            <a:ext cx="2012950" cy="579438"/>
          </a:xfrm>
          <a:prstGeom prst="rect">
            <a:avLst/>
          </a:prstGeom>
          <a:noFill/>
          <a:ln w="9525">
            <a:noFill/>
            <a:miter lim="800000"/>
            <a:headEnd/>
            <a:tailEnd/>
          </a:ln>
        </p:spPr>
        <p:txBody>
          <a:bodyPr wrap="none">
            <a:spAutoFit/>
          </a:bodyPr>
          <a:lstStyle/>
          <a:p>
            <a:pPr>
              <a:buFontTx/>
              <a:buNone/>
            </a:pPr>
            <a:r>
              <a:rPr lang="en-US" altLang="zh-CN" sz="3200">
                <a:solidFill>
                  <a:srgbClr val="FF0000"/>
                </a:solidFill>
                <a:latin typeface="黑体" pitchFamily="49" charset="-122"/>
                <a:ea typeface="黑体" pitchFamily="49" charset="-122"/>
              </a:rPr>
              <a:t>endmodule</a:t>
            </a:r>
          </a:p>
        </p:txBody>
      </p:sp>
      <p:sp>
        <p:nvSpPr>
          <p:cNvPr id="50187" name="Rectangle 32"/>
          <p:cNvSpPr>
            <a:spLocks noChangeArrowheads="1"/>
          </p:cNvSpPr>
          <p:nvPr/>
        </p:nvSpPr>
        <p:spPr bwMode="auto">
          <a:xfrm>
            <a:off x="1046163" y="5445125"/>
            <a:ext cx="8062912" cy="1066800"/>
          </a:xfrm>
          <a:prstGeom prst="rect">
            <a:avLst/>
          </a:prstGeom>
          <a:noFill/>
          <a:ln w="9525">
            <a:noFill/>
            <a:miter lim="800000"/>
            <a:headEnd/>
            <a:tailEnd/>
          </a:ln>
        </p:spPr>
        <p:txBody>
          <a:bodyPr>
            <a:spAutoFit/>
          </a:bodyPr>
          <a:lstStyle/>
          <a:p>
            <a:pPr>
              <a:buFontTx/>
              <a:buNone/>
            </a:pPr>
            <a:r>
              <a:rPr lang="en-US" altLang="zh-CN" sz="3200" dirty="0">
                <a:solidFill>
                  <a:srgbClr val="FFFF00"/>
                </a:solidFill>
                <a:latin typeface="黑体" pitchFamily="49" charset="-122"/>
                <a:ea typeface="黑体" pitchFamily="49" charset="-122"/>
              </a:rPr>
              <a:t>assign</a:t>
            </a:r>
            <a:r>
              <a:rPr lang="en-US" altLang="zh-CN" sz="3200" dirty="0">
                <a:latin typeface="黑体" pitchFamily="49" charset="-122"/>
                <a:ea typeface="黑体" pitchFamily="49" charset="-122"/>
              </a:rPr>
              <a:t> Y=((</a:t>
            </a:r>
            <a:r>
              <a:rPr lang="en-US" altLang="zh-CN" sz="3200" dirty="0">
                <a:ea typeface="黑体" pitchFamily="49" charset="-122"/>
              </a:rPr>
              <a:t>~</a:t>
            </a:r>
            <a:r>
              <a:rPr lang="en-US" altLang="zh-CN" sz="3200" dirty="0">
                <a:latin typeface="黑体" pitchFamily="49" charset="-122"/>
                <a:ea typeface="黑体" pitchFamily="49" charset="-122"/>
              </a:rPr>
              <a:t>A1)&amp;(</a:t>
            </a:r>
            <a:r>
              <a:rPr lang="en-US" altLang="zh-CN" sz="3200" dirty="0">
                <a:ea typeface="黑体" pitchFamily="49" charset="-122"/>
              </a:rPr>
              <a:t>~</a:t>
            </a:r>
            <a:r>
              <a:rPr lang="en-US" altLang="zh-CN" sz="3200" dirty="0">
                <a:latin typeface="黑体" pitchFamily="49" charset="-122"/>
                <a:ea typeface="黑体" pitchFamily="49" charset="-122"/>
              </a:rPr>
              <a:t>A0)&amp;D0)|((</a:t>
            </a:r>
            <a:r>
              <a:rPr lang="en-US" altLang="zh-CN" sz="3200" dirty="0">
                <a:ea typeface="黑体" pitchFamily="49" charset="-122"/>
              </a:rPr>
              <a:t>~</a:t>
            </a:r>
            <a:r>
              <a:rPr lang="en-US" altLang="zh-CN" sz="3200" dirty="0">
                <a:latin typeface="黑体" pitchFamily="49" charset="-122"/>
                <a:ea typeface="黑体" pitchFamily="49" charset="-122"/>
              </a:rPr>
              <a:t>A1)&amp;A0&amp;D1)</a:t>
            </a:r>
          </a:p>
          <a:p>
            <a:pPr>
              <a:buFontTx/>
              <a:buNone/>
            </a:pPr>
            <a:r>
              <a:rPr lang="en-US" altLang="zh-CN" sz="3200" dirty="0">
                <a:latin typeface="黑体" pitchFamily="49" charset="-122"/>
                <a:ea typeface="黑体" pitchFamily="49" charset="-122"/>
              </a:rPr>
              <a:t>         |(A1&amp;(~A0)&amp;D2)|(A1&amp;A0&amp;D3);</a:t>
            </a:r>
          </a:p>
        </p:txBody>
      </p:sp>
      <p:sp>
        <p:nvSpPr>
          <p:cNvPr id="1036" name="Rectangle 2"/>
          <p:cNvSpPr>
            <a:spLocks noChangeArrowheads="1"/>
          </p:cNvSpPr>
          <p:nvPr/>
        </p:nvSpPr>
        <p:spPr bwMode="auto">
          <a:xfrm>
            <a:off x="0" y="0"/>
            <a:ext cx="6572250" cy="646113"/>
          </a:xfrm>
          <a:prstGeom prst="rect">
            <a:avLst/>
          </a:prstGeom>
          <a:noFill/>
          <a:ln w="9525">
            <a:noFill/>
            <a:miter lim="800000"/>
            <a:headEnd/>
            <a:tailEnd/>
          </a:ln>
        </p:spPr>
        <p:txBody>
          <a:bodyPr>
            <a:spAutoFit/>
          </a:bodyPr>
          <a:lstStyle/>
          <a:p>
            <a:pPr>
              <a:buFontTx/>
              <a:buNone/>
            </a:pPr>
            <a:r>
              <a:rPr lang="en-US" altLang="zh-CN">
                <a:latin typeface="黑体" pitchFamily="49" charset="-122"/>
                <a:ea typeface="黑体" pitchFamily="49" charset="-122"/>
              </a:rPr>
              <a:t>7.5 Verilog HDL</a:t>
            </a:r>
            <a:r>
              <a:rPr lang="zh-CN" altLang="en-US">
                <a:latin typeface="黑体" pitchFamily="49" charset="-122"/>
                <a:ea typeface="黑体" pitchFamily="49" charset="-122"/>
              </a:rPr>
              <a:t>的描述方式</a:t>
            </a:r>
            <a:endParaRPr lang="zh-CN" altLang="en-US" b="1">
              <a:latin typeface="黑体" pitchFamily="49" charset="-122"/>
              <a:ea typeface="黑体" pitchFamily="49" charset="-122"/>
            </a:endParaRPr>
          </a:p>
        </p:txBody>
      </p:sp>
      <p:sp>
        <p:nvSpPr>
          <p:cNvPr id="13" name="矩形 12"/>
          <p:cNvSpPr>
            <a:spLocks noChangeArrowheads="1"/>
          </p:cNvSpPr>
          <p:nvPr/>
        </p:nvSpPr>
        <p:spPr bwMode="auto">
          <a:xfrm>
            <a:off x="3786188" y="3571875"/>
            <a:ext cx="2492375" cy="646113"/>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D3,A0,A1);</a:t>
            </a:r>
            <a:endParaRPr lang="zh-CN" altLang="en-US"/>
          </a:p>
        </p:txBody>
      </p:sp>
      <p:sp>
        <p:nvSpPr>
          <p:cNvPr id="14" name="灯片编号占位符 13"/>
          <p:cNvSpPr>
            <a:spLocks noGrp="1"/>
          </p:cNvSpPr>
          <p:nvPr>
            <p:ph type="sldNum" sz="quarter" idx="12"/>
          </p:nvPr>
        </p:nvSpPr>
        <p:spPr/>
        <p:txBody>
          <a:bodyPr/>
          <a:lstStyle/>
          <a:p>
            <a:pPr>
              <a:defRPr/>
            </a:pPr>
            <a:fld id="{C097489F-4C31-4370-B64B-6FDA95532023}" type="slidenum">
              <a:rPr lang="zh-CN" altLang="en-US" smtClean="0"/>
              <a:pPr>
                <a:defRPr/>
              </a:pPr>
              <a:t>44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 calcmode="lin" valueType="num">
                                      <p:cBhvr additive="base">
                                        <p:cTn id="7" dur="500" fill="hold"/>
                                        <p:tgtEl>
                                          <p:spTgt spid="50178"/>
                                        </p:tgtEl>
                                        <p:attrNameLst>
                                          <p:attrName>ppt_x</p:attrName>
                                        </p:attrNameLst>
                                      </p:cBhvr>
                                      <p:tavLst>
                                        <p:tav tm="0">
                                          <p:val>
                                            <p:strVal val="0-#ppt_w/2"/>
                                          </p:val>
                                        </p:tav>
                                        <p:tav tm="100000">
                                          <p:val>
                                            <p:strVal val="#ppt_x"/>
                                          </p:val>
                                        </p:tav>
                                      </p:tavLst>
                                    </p:anim>
                                    <p:anim calcmode="lin" valueType="num">
                                      <p:cBhvr additive="base">
                                        <p:cTn id="8" dur="500" fill="hold"/>
                                        <p:tgtEl>
                                          <p:spTgt spid="5017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9" presetClass="entr" presetSubtype="0" fill="hold" nodeType="afterEffect">
                                  <p:stCondLst>
                                    <p:cond delay="0"/>
                                  </p:stCondLst>
                                  <p:childTnLst>
                                    <p:set>
                                      <p:cBhvr>
                                        <p:cTn id="11" dur="1" fill="hold">
                                          <p:stCondLst>
                                            <p:cond delay="0"/>
                                          </p:stCondLst>
                                        </p:cTn>
                                        <p:tgtEl>
                                          <p:spTgt spid="50179"/>
                                        </p:tgtEl>
                                        <p:attrNameLst>
                                          <p:attrName>style.visibility</p:attrName>
                                        </p:attrNameLst>
                                      </p:cBhvr>
                                      <p:to>
                                        <p:strVal val="visible"/>
                                      </p:to>
                                    </p:set>
                                    <p:animEffect transition="in" filter="dissolve">
                                      <p:cBhvr>
                                        <p:cTn id="12" dur="500"/>
                                        <p:tgtEl>
                                          <p:spTgt spid="5017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50180"/>
                                        </p:tgtEl>
                                        <p:attrNameLst>
                                          <p:attrName>style.visibility</p:attrName>
                                        </p:attrNameLst>
                                      </p:cBhvr>
                                      <p:to>
                                        <p:strVal val="visible"/>
                                      </p:to>
                                    </p:set>
                                    <p:anim calcmode="lin" valueType="num">
                                      <p:cBhvr additive="base">
                                        <p:cTn id="17" dur="500" fill="hold"/>
                                        <p:tgtEl>
                                          <p:spTgt spid="50180"/>
                                        </p:tgtEl>
                                        <p:attrNameLst>
                                          <p:attrName>ppt_x</p:attrName>
                                        </p:attrNameLst>
                                      </p:cBhvr>
                                      <p:tavLst>
                                        <p:tav tm="0">
                                          <p:val>
                                            <p:strVal val="0-#ppt_w/2"/>
                                          </p:val>
                                        </p:tav>
                                        <p:tav tm="100000">
                                          <p:val>
                                            <p:strVal val="#ppt_x"/>
                                          </p:val>
                                        </p:tav>
                                      </p:tavLst>
                                    </p:anim>
                                    <p:anim calcmode="lin" valueType="num">
                                      <p:cBhvr additive="base">
                                        <p:cTn id="18" dur="500" fill="hold"/>
                                        <p:tgtEl>
                                          <p:spTgt spid="50180"/>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50185"/>
                                        </p:tgtEl>
                                        <p:attrNameLst>
                                          <p:attrName>style.visibility</p:attrName>
                                        </p:attrNameLst>
                                      </p:cBhvr>
                                      <p:to>
                                        <p:strVal val="visible"/>
                                      </p:to>
                                    </p:set>
                                    <p:animEffect transition="in" filter="box(in)">
                                      <p:cBhvr>
                                        <p:cTn id="23" dur="500"/>
                                        <p:tgtEl>
                                          <p:spTgt spid="5018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50181"/>
                                        </p:tgtEl>
                                        <p:attrNameLst>
                                          <p:attrName>style.visibility</p:attrName>
                                        </p:attrNameLst>
                                      </p:cBhvr>
                                      <p:to>
                                        <p:strVal val="visible"/>
                                      </p:to>
                                    </p:set>
                                    <p:animEffect transition="in" filter="wipe(left)">
                                      <p:cBhvr>
                                        <p:cTn id="28" dur="500"/>
                                        <p:tgtEl>
                                          <p:spTgt spid="50181"/>
                                        </p:tgtEl>
                                      </p:cBhvr>
                                    </p:animEffect>
                                  </p:childTnLst>
                                </p:cTn>
                              </p:par>
                              <p:par>
                                <p:cTn id="29" presetID="2" presetClass="entr" presetSubtype="8"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0-#ppt_w/2"/>
                                          </p:val>
                                        </p:tav>
                                        <p:tav tm="100000">
                                          <p:val>
                                            <p:strVal val="#ppt_x"/>
                                          </p:val>
                                        </p:tav>
                                      </p:tavLst>
                                    </p:anim>
                                    <p:anim calcmode="lin" valueType="num">
                                      <p:cBhvr additive="base">
                                        <p:cTn id="32" dur="500" fill="hold"/>
                                        <p:tgtEl>
                                          <p:spTgt spid="13"/>
                                        </p:tgtEl>
                                        <p:attrNameLst>
                                          <p:attrName>ppt_y</p:attrName>
                                        </p:attrNameLst>
                                      </p:cBhvr>
                                      <p:tavLst>
                                        <p:tav tm="0">
                                          <p:val>
                                            <p:strVal val="#ppt_y"/>
                                          </p:val>
                                        </p:tav>
                                        <p:tav tm="100000">
                                          <p:val>
                                            <p:strVal val="#ppt_y"/>
                                          </p:val>
                                        </p:tav>
                                      </p:tavLst>
                                    </p:anim>
                                  </p:childTnLst>
                                </p:cTn>
                              </p:par>
                              <p:par>
                                <p:cTn id="33" presetID="22" presetClass="entr" presetSubtype="8" fill="hold" grpId="0" nodeType="withEffect">
                                  <p:stCondLst>
                                    <p:cond delay="0"/>
                                  </p:stCondLst>
                                  <p:childTnLst>
                                    <p:set>
                                      <p:cBhvr>
                                        <p:cTn id="34" dur="1" fill="hold">
                                          <p:stCondLst>
                                            <p:cond delay="0"/>
                                          </p:stCondLst>
                                        </p:cTn>
                                        <p:tgtEl>
                                          <p:spTgt spid="50186"/>
                                        </p:tgtEl>
                                        <p:attrNameLst>
                                          <p:attrName>style.visibility</p:attrName>
                                        </p:attrNameLst>
                                      </p:cBhvr>
                                      <p:to>
                                        <p:strVal val="visible"/>
                                      </p:to>
                                    </p:set>
                                    <p:animEffect transition="in" filter="wipe(left)">
                                      <p:cBhvr>
                                        <p:cTn id="35" dur="500"/>
                                        <p:tgtEl>
                                          <p:spTgt spid="50186"/>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50183"/>
                                        </p:tgtEl>
                                        <p:attrNameLst>
                                          <p:attrName>style.visibility</p:attrName>
                                        </p:attrNameLst>
                                      </p:cBhvr>
                                      <p:to>
                                        <p:strVal val="visible"/>
                                      </p:to>
                                    </p:set>
                                    <p:animEffect transition="in" filter="wipe(left)">
                                      <p:cBhvr>
                                        <p:cTn id="40" dur="500"/>
                                        <p:tgtEl>
                                          <p:spTgt spid="50183"/>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50184"/>
                                        </p:tgtEl>
                                        <p:attrNameLst>
                                          <p:attrName>style.visibility</p:attrName>
                                        </p:attrNameLst>
                                      </p:cBhvr>
                                      <p:to>
                                        <p:strVal val="visible"/>
                                      </p:to>
                                    </p:set>
                                    <p:animEffect transition="in" filter="wipe(left)">
                                      <p:cBhvr>
                                        <p:cTn id="45" dur="500"/>
                                        <p:tgtEl>
                                          <p:spTgt spid="50184"/>
                                        </p:tgtEl>
                                      </p:cBhvr>
                                    </p:animEffect>
                                  </p:childTnLst>
                                </p:cTn>
                              </p:par>
                            </p:childTnLst>
                          </p:cTn>
                        </p:par>
                        <p:par>
                          <p:cTn id="46" fill="hold" nodeType="afterGroup">
                            <p:stCondLst>
                              <p:cond delay="500"/>
                            </p:stCondLst>
                            <p:childTnLst>
                              <p:par>
                                <p:cTn id="47" presetID="22" presetClass="entr" presetSubtype="8" fill="hold" grpId="0" nodeType="afterEffect">
                                  <p:stCondLst>
                                    <p:cond delay="0"/>
                                  </p:stCondLst>
                                  <p:childTnLst>
                                    <p:set>
                                      <p:cBhvr>
                                        <p:cTn id="48" dur="1" fill="hold">
                                          <p:stCondLst>
                                            <p:cond delay="0"/>
                                          </p:stCondLst>
                                        </p:cTn>
                                        <p:tgtEl>
                                          <p:spTgt spid="50182"/>
                                        </p:tgtEl>
                                        <p:attrNameLst>
                                          <p:attrName>style.visibility</p:attrName>
                                        </p:attrNameLst>
                                      </p:cBhvr>
                                      <p:to>
                                        <p:strVal val="visible"/>
                                      </p:to>
                                    </p:set>
                                    <p:animEffect transition="in" filter="wipe(left)">
                                      <p:cBhvr>
                                        <p:cTn id="49" dur="500"/>
                                        <p:tgtEl>
                                          <p:spTgt spid="50182"/>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50187"/>
                                        </p:tgtEl>
                                        <p:attrNameLst>
                                          <p:attrName>style.visibility</p:attrName>
                                        </p:attrNameLst>
                                      </p:cBhvr>
                                      <p:to>
                                        <p:strVal val="visible"/>
                                      </p:to>
                                    </p:set>
                                    <p:animEffect transition="in" filter="wipe(left)">
                                      <p:cBhvr>
                                        <p:cTn id="54" dur="500"/>
                                        <p:tgtEl>
                                          <p:spTgt spid="50187"/>
                                        </p:tgtEl>
                                      </p:cBhvr>
                                    </p:animEffect>
                                  </p:childTnLst>
                                  <p:subTnLst>
                                    <p:audio>
                                      <p:cMediaNode>
                                        <p:cTn display="0" masterRel="sameClick">
                                          <p:stCondLst>
                                            <p:cond evt="begin" delay="0">
                                              <p:tn val="52"/>
                                            </p:cond>
                                          </p:stCondLst>
                                          <p:endCondLst>
                                            <p:cond evt="onStopAudio" delay="0">
                                              <p:tgtEl>
                                                <p:sldTgt/>
                                              </p:tgtEl>
                                            </p:cond>
                                          </p:endCondLst>
                                        </p:cTn>
                                        <p:tgtEl>
                                          <p:sndTgt r:embed="rId3"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utoUpdateAnimBg="0"/>
      <p:bldP spid="50181" grpId="0" autoUpdateAnimBg="0"/>
      <p:bldP spid="50182" grpId="0" autoUpdateAnimBg="0"/>
      <p:bldP spid="50183" grpId="0" autoUpdateAnimBg="0"/>
      <p:bldP spid="50184" grpId="0" autoUpdateAnimBg="0"/>
      <p:bldP spid="50185" grpId="0" animBg="1" autoUpdateAnimBg="0"/>
      <p:bldP spid="50186" grpId="0" autoUpdateAnimBg="0"/>
      <p:bldP spid="50187" grpId="0" autoUpdateAnimBg="0"/>
      <p:bldP spid="13" grpId="0"/>
    </p:bld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433388" y="136525"/>
          <a:ext cx="6299200" cy="628650"/>
        </p:xfrm>
        <a:graphic>
          <a:graphicData uri="http://schemas.openxmlformats.org/presentationml/2006/ole">
            <p:oleObj spid="_x0000_s2050" r:id="rId4" imgW="4039560" imgH="393840" progId="Equation.3">
              <p:embed/>
            </p:oleObj>
          </a:graphicData>
        </a:graphic>
      </p:graphicFrame>
      <p:sp>
        <p:nvSpPr>
          <p:cNvPr id="51203" name="Rectangle 3"/>
          <p:cNvSpPr>
            <a:spLocks noChangeArrowheads="1"/>
          </p:cNvSpPr>
          <p:nvPr/>
        </p:nvSpPr>
        <p:spPr bwMode="auto">
          <a:xfrm>
            <a:off x="179388" y="1362075"/>
            <a:ext cx="7993062" cy="579438"/>
          </a:xfrm>
          <a:prstGeom prst="rect">
            <a:avLst/>
          </a:prstGeom>
          <a:noFill/>
          <a:ln w="9525">
            <a:noFill/>
            <a:miter lim="800000"/>
            <a:headEnd/>
            <a:tailEnd/>
          </a:ln>
        </p:spPr>
        <p:txBody>
          <a:bodyPr>
            <a:spAutoFit/>
          </a:bodyPr>
          <a:lstStyle/>
          <a:p>
            <a:pPr>
              <a:buFontTx/>
              <a:buNone/>
            </a:pPr>
            <a:r>
              <a:rPr lang="en-US" altLang="zh-CN" sz="3200">
                <a:solidFill>
                  <a:srgbClr val="FF0000"/>
                </a:solidFill>
                <a:latin typeface="黑体" pitchFamily="49" charset="-122"/>
                <a:ea typeface="黑体" pitchFamily="49" charset="-122"/>
              </a:rPr>
              <a:t>module </a:t>
            </a:r>
            <a:r>
              <a:rPr lang="en-US" altLang="zh-CN" sz="3200">
                <a:latin typeface="黑体" pitchFamily="49" charset="-122"/>
                <a:ea typeface="黑体" pitchFamily="49" charset="-122"/>
              </a:rPr>
              <a:t>MUX4_1(Y,D0,D1,D2,D3,A0,A1);</a:t>
            </a:r>
          </a:p>
        </p:txBody>
      </p:sp>
      <p:sp>
        <p:nvSpPr>
          <p:cNvPr id="51204" name="Rectangle 4"/>
          <p:cNvSpPr>
            <a:spLocks noChangeArrowheads="1"/>
          </p:cNvSpPr>
          <p:nvPr/>
        </p:nvSpPr>
        <p:spPr bwMode="auto">
          <a:xfrm>
            <a:off x="1544638" y="2657475"/>
            <a:ext cx="3877985" cy="584775"/>
          </a:xfrm>
          <a:prstGeom prst="rect">
            <a:avLst/>
          </a:prstGeom>
          <a:noFill/>
          <a:ln w="9525">
            <a:noFill/>
            <a:miter lim="800000"/>
            <a:headEnd/>
            <a:tailEnd/>
          </a:ln>
        </p:spPr>
        <p:txBody>
          <a:bodyPr wrap="none">
            <a:spAutoFit/>
          </a:bodyPr>
          <a:lstStyle/>
          <a:p>
            <a:pPr>
              <a:buFontTx/>
              <a:buNone/>
            </a:pPr>
            <a:r>
              <a:rPr lang="en-US" altLang="zh-CN" sz="3200" dirty="0" smtClean="0">
                <a:latin typeface="黑体" pitchFamily="49" charset="-122"/>
                <a:ea typeface="黑体" pitchFamily="49" charset="-122"/>
              </a:rPr>
              <a:t>input D0,D1,D2,D3</a:t>
            </a:r>
            <a:r>
              <a:rPr lang="en-US" altLang="zh-CN" sz="3200" dirty="0">
                <a:latin typeface="黑体" pitchFamily="49" charset="-122"/>
                <a:ea typeface="黑体" pitchFamily="49" charset="-122"/>
              </a:rPr>
              <a:t>;</a:t>
            </a:r>
          </a:p>
        </p:txBody>
      </p:sp>
      <p:sp>
        <p:nvSpPr>
          <p:cNvPr id="51205" name="Rectangle 5"/>
          <p:cNvSpPr>
            <a:spLocks noChangeArrowheads="1"/>
          </p:cNvSpPr>
          <p:nvPr/>
        </p:nvSpPr>
        <p:spPr bwMode="auto">
          <a:xfrm>
            <a:off x="1547813" y="1793875"/>
            <a:ext cx="2012950" cy="579438"/>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output Y;</a:t>
            </a:r>
          </a:p>
        </p:txBody>
      </p:sp>
      <p:sp>
        <p:nvSpPr>
          <p:cNvPr id="51206" name="Rectangle 6"/>
          <p:cNvSpPr>
            <a:spLocks noChangeArrowheads="1"/>
          </p:cNvSpPr>
          <p:nvPr/>
        </p:nvSpPr>
        <p:spPr bwMode="auto">
          <a:xfrm>
            <a:off x="1544638" y="2228850"/>
            <a:ext cx="2646878" cy="584775"/>
          </a:xfrm>
          <a:prstGeom prst="rect">
            <a:avLst/>
          </a:prstGeom>
          <a:noFill/>
          <a:ln w="9525">
            <a:noFill/>
            <a:miter lim="800000"/>
            <a:headEnd/>
            <a:tailEnd/>
          </a:ln>
        </p:spPr>
        <p:txBody>
          <a:bodyPr wrap="none">
            <a:spAutoFit/>
          </a:bodyPr>
          <a:lstStyle/>
          <a:p>
            <a:pPr>
              <a:buFontTx/>
              <a:buNone/>
            </a:pPr>
            <a:r>
              <a:rPr lang="en-US" altLang="zh-CN" sz="3200" dirty="0" smtClean="0">
                <a:latin typeface="黑体" pitchFamily="49" charset="-122"/>
                <a:ea typeface="黑体" pitchFamily="49" charset="-122"/>
              </a:rPr>
              <a:t>input A0,A1</a:t>
            </a:r>
            <a:r>
              <a:rPr lang="en-US" altLang="zh-CN" sz="3200" dirty="0">
                <a:latin typeface="黑体" pitchFamily="49" charset="-122"/>
                <a:ea typeface="黑体" pitchFamily="49" charset="-122"/>
              </a:rPr>
              <a:t>;</a:t>
            </a:r>
          </a:p>
        </p:txBody>
      </p:sp>
      <p:sp>
        <p:nvSpPr>
          <p:cNvPr id="51207" name="Rectangle 7"/>
          <p:cNvSpPr>
            <a:spLocks noChangeArrowheads="1"/>
          </p:cNvSpPr>
          <p:nvPr/>
        </p:nvSpPr>
        <p:spPr bwMode="auto">
          <a:xfrm>
            <a:off x="265113" y="765175"/>
            <a:ext cx="4286250" cy="617538"/>
          </a:xfrm>
          <a:prstGeom prst="rect">
            <a:avLst/>
          </a:prstGeom>
          <a:noFill/>
          <a:ln w="38100">
            <a:solidFill>
              <a:srgbClr val="FF9900"/>
            </a:solidFill>
            <a:miter lim="800000"/>
            <a:headEnd/>
            <a:tailEnd/>
          </a:ln>
        </p:spPr>
        <p:txBody>
          <a:bodyPr wrap="none">
            <a:spAutoFit/>
          </a:bodyPr>
          <a:lstStyle/>
          <a:p>
            <a:pPr>
              <a:buFontTx/>
              <a:buNone/>
            </a:pPr>
            <a:r>
              <a:rPr lang="zh-CN" altLang="en-US" sz="3200">
                <a:ea typeface="黑体" pitchFamily="49" charset="-122"/>
              </a:rPr>
              <a:t>方法二：门级描述方式</a:t>
            </a:r>
          </a:p>
        </p:txBody>
      </p:sp>
      <p:sp>
        <p:nvSpPr>
          <p:cNvPr id="51208" name="Rectangle 8"/>
          <p:cNvSpPr>
            <a:spLocks noChangeArrowheads="1"/>
          </p:cNvSpPr>
          <p:nvPr/>
        </p:nvSpPr>
        <p:spPr bwMode="auto">
          <a:xfrm>
            <a:off x="182563" y="6234113"/>
            <a:ext cx="2012950" cy="579437"/>
          </a:xfrm>
          <a:prstGeom prst="rect">
            <a:avLst/>
          </a:prstGeom>
          <a:noFill/>
          <a:ln w="9525">
            <a:noFill/>
            <a:miter lim="800000"/>
            <a:headEnd/>
            <a:tailEnd/>
          </a:ln>
        </p:spPr>
        <p:txBody>
          <a:bodyPr wrap="none">
            <a:spAutoFit/>
          </a:bodyPr>
          <a:lstStyle/>
          <a:p>
            <a:pPr>
              <a:buFontTx/>
              <a:buNone/>
            </a:pPr>
            <a:r>
              <a:rPr lang="en-US" altLang="zh-CN" sz="3200">
                <a:solidFill>
                  <a:srgbClr val="FF0000"/>
                </a:solidFill>
                <a:latin typeface="黑体" pitchFamily="49" charset="-122"/>
                <a:ea typeface="黑体" pitchFamily="49" charset="-122"/>
              </a:rPr>
              <a:t>endmodule</a:t>
            </a:r>
          </a:p>
        </p:txBody>
      </p:sp>
      <p:sp>
        <p:nvSpPr>
          <p:cNvPr id="51209" name="Rectangle 9"/>
          <p:cNvSpPr>
            <a:spLocks noChangeArrowheads="1"/>
          </p:cNvSpPr>
          <p:nvPr/>
        </p:nvSpPr>
        <p:spPr bwMode="auto">
          <a:xfrm>
            <a:off x="1622425" y="3543300"/>
            <a:ext cx="7342188" cy="579438"/>
          </a:xfrm>
          <a:prstGeom prst="rect">
            <a:avLst/>
          </a:prstGeom>
          <a:noFill/>
          <a:ln w="9525">
            <a:noFill/>
            <a:miter lim="800000"/>
            <a:headEnd/>
            <a:tailEnd/>
          </a:ln>
        </p:spPr>
        <p:txBody>
          <a:bodyPr>
            <a:spAutoFit/>
          </a:bodyPr>
          <a:lstStyle/>
          <a:p>
            <a:pPr>
              <a:buFontTx/>
              <a:buNone/>
            </a:pPr>
            <a:r>
              <a:rPr lang="en-US" altLang="zh-CN" sz="3200" dirty="0">
                <a:solidFill>
                  <a:srgbClr val="00B0F0"/>
                </a:solidFill>
                <a:latin typeface="黑体" pitchFamily="49" charset="-122"/>
                <a:ea typeface="黑体" pitchFamily="49" charset="-122"/>
              </a:rPr>
              <a:t>not</a:t>
            </a:r>
            <a:r>
              <a:rPr lang="en-US" altLang="zh-CN" sz="3200" dirty="0">
                <a:latin typeface="黑体" pitchFamily="49" charset="-122"/>
                <a:ea typeface="黑体" pitchFamily="49" charset="-122"/>
              </a:rPr>
              <a:t> U1(A0n,A0);</a:t>
            </a:r>
          </a:p>
        </p:txBody>
      </p:sp>
      <p:sp>
        <p:nvSpPr>
          <p:cNvPr id="51210" name="Rectangle 10"/>
          <p:cNvSpPr>
            <a:spLocks noChangeArrowheads="1"/>
          </p:cNvSpPr>
          <p:nvPr/>
        </p:nvSpPr>
        <p:spPr bwMode="auto">
          <a:xfrm>
            <a:off x="1620838" y="3090863"/>
            <a:ext cx="7343775" cy="579437"/>
          </a:xfrm>
          <a:prstGeom prst="rect">
            <a:avLst/>
          </a:prstGeom>
          <a:noFill/>
          <a:ln w="9525">
            <a:noFill/>
            <a:miter lim="800000"/>
            <a:headEnd/>
            <a:tailEnd/>
          </a:ln>
        </p:spPr>
        <p:txBody>
          <a:bodyPr>
            <a:spAutoFit/>
          </a:bodyPr>
          <a:lstStyle/>
          <a:p>
            <a:pPr>
              <a:buFontTx/>
              <a:buNone/>
            </a:pPr>
            <a:r>
              <a:rPr lang="en-US" altLang="zh-CN" sz="3200" dirty="0">
                <a:solidFill>
                  <a:srgbClr val="FFFF00"/>
                </a:solidFill>
                <a:latin typeface="黑体" pitchFamily="49" charset="-122"/>
                <a:ea typeface="黑体" pitchFamily="49" charset="-122"/>
              </a:rPr>
              <a:t>wire</a:t>
            </a:r>
            <a:r>
              <a:rPr lang="en-US" altLang="zh-CN" sz="3200" dirty="0">
                <a:latin typeface="黑体" pitchFamily="49" charset="-122"/>
                <a:ea typeface="黑体" pitchFamily="49" charset="-122"/>
              </a:rPr>
              <a:t> A0n,A1n,and1,and2,and3,and4;</a:t>
            </a:r>
          </a:p>
        </p:txBody>
      </p:sp>
      <p:sp>
        <p:nvSpPr>
          <p:cNvPr id="51211" name="Rectangle 11"/>
          <p:cNvSpPr>
            <a:spLocks noChangeArrowheads="1"/>
          </p:cNvSpPr>
          <p:nvPr/>
        </p:nvSpPr>
        <p:spPr bwMode="auto">
          <a:xfrm>
            <a:off x="1631950" y="4340225"/>
            <a:ext cx="7343775" cy="579438"/>
          </a:xfrm>
          <a:prstGeom prst="rect">
            <a:avLst/>
          </a:prstGeom>
          <a:noFill/>
          <a:ln w="9525">
            <a:noFill/>
            <a:miter lim="800000"/>
            <a:headEnd/>
            <a:tailEnd/>
          </a:ln>
        </p:spPr>
        <p:txBody>
          <a:bodyPr>
            <a:spAutoFit/>
          </a:bodyPr>
          <a:lstStyle/>
          <a:p>
            <a:pPr>
              <a:buFontTx/>
              <a:buNone/>
            </a:pPr>
            <a:r>
              <a:rPr lang="en-US" altLang="zh-CN" sz="3200" dirty="0">
                <a:solidFill>
                  <a:srgbClr val="FFFF00"/>
                </a:solidFill>
                <a:latin typeface="黑体" pitchFamily="49" charset="-122"/>
                <a:ea typeface="黑体" pitchFamily="49" charset="-122"/>
              </a:rPr>
              <a:t>and</a:t>
            </a:r>
            <a:r>
              <a:rPr lang="en-US" altLang="zh-CN" sz="3200" dirty="0">
                <a:latin typeface="黑体" pitchFamily="49" charset="-122"/>
                <a:ea typeface="黑体" pitchFamily="49" charset="-122"/>
              </a:rPr>
              <a:t> U3(and1,</a:t>
            </a:r>
            <a:r>
              <a:rPr lang="en-US" altLang="zh-CN" sz="3200" dirty="0">
                <a:solidFill>
                  <a:schemeClr val="accent1"/>
                </a:solidFill>
                <a:latin typeface="黑体" pitchFamily="49" charset="-122"/>
                <a:ea typeface="黑体" pitchFamily="49" charset="-122"/>
              </a:rPr>
              <a:t>A1n,A0n</a:t>
            </a:r>
            <a:r>
              <a:rPr lang="en-US" altLang="zh-CN" sz="3200" dirty="0">
                <a:latin typeface="黑体" pitchFamily="49" charset="-122"/>
                <a:ea typeface="黑体" pitchFamily="49" charset="-122"/>
              </a:rPr>
              <a:t>,D0);</a:t>
            </a:r>
          </a:p>
        </p:txBody>
      </p:sp>
      <p:sp>
        <p:nvSpPr>
          <p:cNvPr id="51212" name="Rectangle 12"/>
          <p:cNvSpPr>
            <a:spLocks noChangeArrowheads="1"/>
          </p:cNvSpPr>
          <p:nvPr/>
        </p:nvSpPr>
        <p:spPr bwMode="auto">
          <a:xfrm>
            <a:off x="1631950" y="3954463"/>
            <a:ext cx="7342188" cy="579437"/>
          </a:xfrm>
          <a:prstGeom prst="rect">
            <a:avLst/>
          </a:prstGeom>
          <a:noFill/>
          <a:ln w="9525">
            <a:noFill/>
            <a:miter lim="800000"/>
            <a:headEnd/>
            <a:tailEnd/>
          </a:ln>
        </p:spPr>
        <p:txBody>
          <a:bodyPr>
            <a:spAutoFit/>
          </a:bodyPr>
          <a:lstStyle/>
          <a:p>
            <a:pPr>
              <a:buFontTx/>
              <a:buNone/>
            </a:pPr>
            <a:r>
              <a:rPr lang="en-US" altLang="zh-CN" sz="3200" dirty="0">
                <a:solidFill>
                  <a:srgbClr val="00B0F0"/>
                </a:solidFill>
                <a:latin typeface="黑体" pitchFamily="49" charset="-122"/>
                <a:ea typeface="黑体" pitchFamily="49" charset="-122"/>
              </a:rPr>
              <a:t>not</a:t>
            </a:r>
            <a:r>
              <a:rPr lang="en-US" altLang="zh-CN" sz="3200" dirty="0">
                <a:latin typeface="黑体" pitchFamily="49" charset="-122"/>
                <a:ea typeface="黑体" pitchFamily="49" charset="-122"/>
              </a:rPr>
              <a:t> U2(A1n,A1);</a:t>
            </a:r>
          </a:p>
        </p:txBody>
      </p:sp>
      <p:sp>
        <p:nvSpPr>
          <p:cNvPr id="51213" name="Rectangle 13"/>
          <p:cNvSpPr>
            <a:spLocks noChangeArrowheads="1"/>
          </p:cNvSpPr>
          <p:nvPr/>
        </p:nvSpPr>
        <p:spPr bwMode="auto">
          <a:xfrm>
            <a:off x="1631950" y="4743450"/>
            <a:ext cx="7343775" cy="579438"/>
          </a:xfrm>
          <a:prstGeom prst="rect">
            <a:avLst/>
          </a:prstGeom>
          <a:noFill/>
          <a:ln w="9525">
            <a:noFill/>
            <a:miter lim="800000"/>
            <a:headEnd/>
            <a:tailEnd/>
          </a:ln>
        </p:spPr>
        <p:txBody>
          <a:bodyPr>
            <a:spAutoFit/>
          </a:bodyPr>
          <a:lstStyle/>
          <a:p>
            <a:pPr>
              <a:buFontTx/>
              <a:buNone/>
            </a:pPr>
            <a:r>
              <a:rPr lang="en-US" altLang="zh-CN" sz="3200" dirty="0">
                <a:solidFill>
                  <a:srgbClr val="FFFF00"/>
                </a:solidFill>
                <a:latin typeface="黑体" pitchFamily="49" charset="-122"/>
                <a:ea typeface="黑体" pitchFamily="49" charset="-122"/>
              </a:rPr>
              <a:t>and</a:t>
            </a:r>
            <a:r>
              <a:rPr lang="en-US" altLang="zh-CN" sz="3200" dirty="0">
                <a:latin typeface="黑体" pitchFamily="49" charset="-122"/>
                <a:ea typeface="黑体" pitchFamily="49" charset="-122"/>
              </a:rPr>
              <a:t> U4(and2,</a:t>
            </a:r>
            <a:r>
              <a:rPr lang="en-US" altLang="zh-CN" sz="3200" dirty="0">
                <a:solidFill>
                  <a:schemeClr val="accent1"/>
                </a:solidFill>
                <a:latin typeface="黑体" pitchFamily="49" charset="-122"/>
                <a:ea typeface="黑体" pitchFamily="49" charset="-122"/>
              </a:rPr>
              <a:t>A1n,A0</a:t>
            </a:r>
            <a:r>
              <a:rPr lang="en-US" altLang="zh-CN" sz="3200" dirty="0">
                <a:latin typeface="黑体" pitchFamily="49" charset="-122"/>
                <a:ea typeface="黑体" pitchFamily="49" charset="-122"/>
              </a:rPr>
              <a:t>,D1);</a:t>
            </a:r>
          </a:p>
        </p:txBody>
      </p:sp>
      <p:sp>
        <p:nvSpPr>
          <p:cNvPr id="51214" name="Rectangle 14"/>
          <p:cNvSpPr>
            <a:spLocks noChangeArrowheads="1"/>
          </p:cNvSpPr>
          <p:nvPr/>
        </p:nvSpPr>
        <p:spPr bwMode="auto">
          <a:xfrm>
            <a:off x="1631950" y="5153025"/>
            <a:ext cx="7343775" cy="579438"/>
          </a:xfrm>
          <a:prstGeom prst="rect">
            <a:avLst/>
          </a:prstGeom>
          <a:noFill/>
          <a:ln w="9525">
            <a:noFill/>
            <a:miter lim="800000"/>
            <a:headEnd/>
            <a:tailEnd/>
          </a:ln>
        </p:spPr>
        <p:txBody>
          <a:bodyPr>
            <a:spAutoFit/>
          </a:bodyPr>
          <a:lstStyle/>
          <a:p>
            <a:pPr>
              <a:buFontTx/>
              <a:buNone/>
            </a:pPr>
            <a:r>
              <a:rPr lang="en-US" altLang="zh-CN" sz="3200" dirty="0">
                <a:solidFill>
                  <a:srgbClr val="FFFF00"/>
                </a:solidFill>
                <a:latin typeface="黑体" pitchFamily="49" charset="-122"/>
                <a:ea typeface="黑体" pitchFamily="49" charset="-122"/>
              </a:rPr>
              <a:t>and</a:t>
            </a:r>
            <a:r>
              <a:rPr lang="en-US" altLang="zh-CN" sz="3200" dirty="0">
                <a:latin typeface="黑体" pitchFamily="49" charset="-122"/>
                <a:ea typeface="黑体" pitchFamily="49" charset="-122"/>
              </a:rPr>
              <a:t> U5(and3,</a:t>
            </a:r>
            <a:r>
              <a:rPr lang="en-US" altLang="zh-CN" sz="3200" dirty="0">
                <a:solidFill>
                  <a:schemeClr val="accent1"/>
                </a:solidFill>
                <a:latin typeface="黑体" pitchFamily="49" charset="-122"/>
                <a:ea typeface="黑体" pitchFamily="49" charset="-122"/>
              </a:rPr>
              <a:t>A1,A0n</a:t>
            </a:r>
            <a:r>
              <a:rPr lang="en-US" altLang="zh-CN" sz="3200" dirty="0">
                <a:latin typeface="黑体" pitchFamily="49" charset="-122"/>
                <a:ea typeface="黑体" pitchFamily="49" charset="-122"/>
              </a:rPr>
              <a:t>,D2);</a:t>
            </a:r>
          </a:p>
        </p:txBody>
      </p:sp>
      <p:sp>
        <p:nvSpPr>
          <p:cNvPr id="51215" name="Rectangle 15"/>
          <p:cNvSpPr>
            <a:spLocks noChangeArrowheads="1"/>
          </p:cNvSpPr>
          <p:nvPr/>
        </p:nvSpPr>
        <p:spPr bwMode="auto">
          <a:xfrm>
            <a:off x="1631950" y="5526088"/>
            <a:ext cx="7343775" cy="579437"/>
          </a:xfrm>
          <a:prstGeom prst="rect">
            <a:avLst/>
          </a:prstGeom>
          <a:noFill/>
          <a:ln w="9525">
            <a:noFill/>
            <a:miter lim="800000"/>
            <a:headEnd/>
            <a:tailEnd/>
          </a:ln>
        </p:spPr>
        <p:txBody>
          <a:bodyPr>
            <a:spAutoFit/>
          </a:bodyPr>
          <a:lstStyle/>
          <a:p>
            <a:pPr>
              <a:buFontTx/>
              <a:buNone/>
            </a:pPr>
            <a:r>
              <a:rPr lang="en-US" altLang="zh-CN" sz="3200" dirty="0">
                <a:solidFill>
                  <a:srgbClr val="FFFF00"/>
                </a:solidFill>
                <a:latin typeface="黑体" pitchFamily="49" charset="-122"/>
                <a:ea typeface="黑体" pitchFamily="49" charset="-122"/>
              </a:rPr>
              <a:t>and</a:t>
            </a:r>
            <a:r>
              <a:rPr lang="en-US" altLang="zh-CN" sz="3200" dirty="0">
                <a:latin typeface="黑体" pitchFamily="49" charset="-122"/>
                <a:ea typeface="黑体" pitchFamily="49" charset="-122"/>
              </a:rPr>
              <a:t> U6(and4,</a:t>
            </a:r>
            <a:r>
              <a:rPr lang="en-US" altLang="zh-CN" sz="3200" dirty="0">
                <a:solidFill>
                  <a:schemeClr val="accent1"/>
                </a:solidFill>
                <a:latin typeface="黑体" pitchFamily="49" charset="-122"/>
                <a:ea typeface="黑体" pitchFamily="49" charset="-122"/>
              </a:rPr>
              <a:t>A1,A0</a:t>
            </a:r>
            <a:r>
              <a:rPr lang="en-US" altLang="zh-CN" sz="3200" dirty="0">
                <a:latin typeface="黑体" pitchFamily="49" charset="-122"/>
                <a:ea typeface="黑体" pitchFamily="49" charset="-122"/>
              </a:rPr>
              <a:t>,D3);</a:t>
            </a:r>
          </a:p>
        </p:txBody>
      </p:sp>
      <p:sp>
        <p:nvSpPr>
          <p:cNvPr id="51216" name="Rectangle 16"/>
          <p:cNvSpPr>
            <a:spLocks noChangeArrowheads="1"/>
          </p:cNvSpPr>
          <p:nvPr/>
        </p:nvSpPr>
        <p:spPr bwMode="auto">
          <a:xfrm>
            <a:off x="1633538" y="5911850"/>
            <a:ext cx="7343775" cy="579438"/>
          </a:xfrm>
          <a:prstGeom prst="rect">
            <a:avLst/>
          </a:prstGeom>
          <a:noFill/>
          <a:ln w="9525">
            <a:noFill/>
            <a:miter lim="800000"/>
            <a:headEnd/>
            <a:tailEnd/>
          </a:ln>
        </p:spPr>
        <p:txBody>
          <a:bodyPr>
            <a:spAutoFit/>
          </a:bodyPr>
          <a:lstStyle/>
          <a:p>
            <a:pPr>
              <a:buFontTx/>
              <a:buNone/>
            </a:pPr>
            <a:r>
              <a:rPr lang="en-US" altLang="zh-CN" sz="3200" dirty="0">
                <a:solidFill>
                  <a:srgbClr val="00B0F0"/>
                </a:solidFill>
                <a:latin typeface="黑体" pitchFamily="49" charset="-122"/>
                <a:ea typeface="黑体" pitchFamily="49" charset="-122"/>
              </a:rPr>
              <a:t>or</a:t>
            </a:r>
            <a:r>
              <a:rPr lang="en-US" altLang="zh-CN" sz="3200" dirty="0">
                <a:latin typeface="黑体" pitchFamily="49" charset="-122"/>
                <a:ea typeface="黑体" pitchFamily="49" charset="-122"/>
              </a:rPr>
              <a:t>  U7(Y,</a:t>
            </a:r>
            <a:r>
              <a:rPr lang="en-US" altLang="zh-CN" sz="3200" dirty="0">
                <a:solidFill>
                  <a:schemeClr val="accent1"/>
                </a:solidFill>
                <a:latin typeface="黑体" pitchFamily="49" charset="-122"/>
                <a:ea typeface="黑体" pitchFamily="49" charset="-122"/>
              </a:rPr>
              <a:t>and1,and2,and3,and4</a:t>
            </a:r>
            <a:r>
              <a:rPr lang="en-US" altLang="zh-CN" sz="3200" dirty="0">
                <a:latin typeface="黑体" pitchFamily="49" charset="-122"/>
                <a:ea typeface="黑体" pitchFamily="49" charset="-122"/>
              </a:rPr>
              <a:t>);</a:t>
            </a:r>
          </a:p>
        </p:txBody>
      </p:sp>
      <p:sp>
        <p:nvSpPr>
          <p:cNvPr id="17" name="灯片编号占位符 16"/>
          <p:cNvSpPr>
            <a:spLocks noGrp="1"/>
          </p:cNvSpPr>
          <p:nvPr>
            <p:ph type="sldNum" sz="quarter" idx="12"/>
          </p:nvPr>
        </p:nvSpPr>
        <p:spPr/>
        <p:txBody>
          <a:bodyPr/>
          <a:lstStyle/>
          <a:p>
            <a:pPr>
              <a:defRPr/>
            </a:pPr>
            <a:fld id="{C097489F-4C31-4370-B64B-6FDA95532023}" type="slidenum">
              <a:rPr lang="zh-CN" altLang="en-US" smtClean="0"/>
              <a:pPr>
                <a:defRPr/>
              </a:pPr>
              <a:t>45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07"/>
                                        </p:tgtEl>
                                        <p:attrNameLst>
                                          <p:attrName>style.visibility</p:attrName>
                                        </p:attrNameLst>
                                      </p:cBhvr>
                                      <p:to>
                                        <p:strVal val="visible"/>
                                      </p:to>
                                    </p:set>
                                    <p:animEffect transition="in" filter="box(in)">
                                      <p:cBhvr>
                                        <p:cTn id="7" dur="500"/>
                                        <p:tgtEl>
                                          <p:spTgt spid="512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03"/>
                                        </p:tgtEl>
                                        <p:attrNameLst>
                                          <p:attrName>style.visibility</p:attrName>
                                        </p:attrNameLst>
                                      </p:cBhvr>
                                      <p:to>
                                        <p:strVal val="visible"/>
                                      </p:to>
                                    </p:set>
                                    <p:animEffect transition="in" filter="wipe(left)">
                                      <p:cBhvr>
                                        <p:cTn id="12" dur="500"/>
                                        <p:tgtEl>
                                          <p:spTgt spid="51203"/>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51208"/>
                                        </p:tgtEl>
                                        <p:attrNameLst>
                                          <p:attrName>style.visibility</p:attrName>
                                        </p:attrNameLst>
                                      </p:cBhvr>
                                      <p:to>
                                        <p:strVal val="visible"/>
                                      </p:to>
                                    </p:set>
                                    <p:animEffect transition="in" filter="wipe(left)">
                                      <p:cBhvr>
                                        <p:cTn id="15" dur="500"/>
                                        <p:tgtEl>
                                          <p:spTgt spid="5120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1205"/>
                                        </p:tgtEl>
                                        <p:attrNameLst>
                                          <p:attrName>style.visibility</p:attrName>
                                        </p:attrNameLst>
                                      </p:cBhvr>
                                      <p:to>
                                        <p:strVal val="visible"/>
                                      </p:to>
                                    </p:set>
                                    <p:animEffect transition="in" filter="wipe(left)">
                                      <p:cBhvr>
                                        <p:cTn id="20" dur="500"/>
                                        <p:tgtEl>
                                          <p:spTgt spid="5120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1206"/>
                                        </p:tgtEl>
                                        <p:attrNameLst>
                                          <p:attrName>style.visibility</p:attrName>
                                        </p:attrNameLst>
                                      </p:cBhvr>
                                      <p:to>
                                        <p:strVal val="visible"/>
                                      </p:to>
                                    </p:set>
                                    <p:animEffect transition="in" filter="wipe(left)">
                                      <p:cBhvr>
                                        <p:cTn id="25" dur="500"/>
                                        <p:tgtEl>
                                          <p:spTgt spid="51206"/>
                                        </p:tgtEl>
                                      </p:cBhvr>
                                    </p:animEffect>
                                  </p:childTnLst>
                                </p:cTn>
                              </p:par>
                            </p:childTnLst>
                          </p:cTn>
                        </p:par>
                        <p:par>
                          <p:cTn id="26" fill="hold" nodeType="afterGroup">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51204"/>
                                        </p:tgtEl>
                                        <p:attrNameLst>
                                          <p:attrName>style.visibility</p:attrName>
                                        </p:attrNameLst>
                                      </p:cBhvr>
                                      <p:to>
                                        <p:strVal val="visible"/>
                                      </p:to>
                                    </p:set>
                                    <p:animEffect transition="in" filter="wipe(left)">
                                      <p:cBhvr>
                                        <p:cTn id="29" dur="500"/>
                                        <p:tgtEl>
                                          <p:spTgt spid="5120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51210"/>
                                        </p:tgtEl>
                                        <p:attrNameLst>
                                          <p:attrName>style.visibility</p:attrName>
                                        </p:attrNameLst>
                                      </p:cBhvr>
                                      <p:to>
                                        <p:strVal val="visible"/>
                                      </p:to>
                                    </p:set>
                                    <p:animEffect transition="in" filter="wipe(left)">
                                      <p:cBhvr>
                                        <p:cTn id="34" dur="500"/>
                                        <p:tgtEl>
                                          <p:spTgt spid="5121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51209"/>
                                        </p:tgtEl>
                                        <p:attrNameLst>
                                          <p:attrName>style.visibility</p:attrName>
                                        </p:attrNameLst>
                                      </p:cBhvr>
                                      <p:to>
                                        <p:strVal val="visible"/>
                                      </p:to>
                                    </p:set>
                                    <p:animEffect transition="in" filter="wipe(left)">
                                      <p:cBhvr>
                                        <p:cTn id="39" dur="500"/>
                                        <p:tgtEl>
                                          <p:spTgt spid="51209"/>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51212"/>
                                        </p:tgtEl>
                                        <p:attrNameLst>
                                          <p:attrName>style.visibility</p:attrName>
                                        </p:attrNameLst>
                                      </p:cBhvr>
                                      <p:to>
                                        <p:strVal val="visible"/>
                                      </p:to>
                                    </p:set>
                                    <p:animEffect transition="in" filter="wipe(left)">
                                      <p:cBhvr>
                                        <p:cTn id="44" dur="500"/>
                                        <p:tgtEl>
                                          <p:spTgt spid="51212"/>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51211"/>
                                        </p:tgtEl>
                                        <p:attrNameLst>
                                          <p:attrName>style.visibility</p:attrName>
                                        </p:attrNameLst>
                                      </p:cBhvr>
                                      <p:to>
                                        <p:strVal val="visible"/>
                                      </p:to>
                                    </p:set>
                                    <p:animEffect transition="in" filter="wipe(left)">
                                      <p:cBhvr>
                                        <p:cTn id="49" dur="500"/>
                                        <p:tgtEl>
                                          <p:spTgt spid="51211"/>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51213"/>
                                        </p:tgtEl>
                                        <p:attrNameLst>
                                          <p:attrName>style.visibility</p:attrName>
                                        </p:attrNameLst>
                                      </p:cBhvr>
                                      <p:to>
                                        <p:strVal val="visible"/>
                                      </p:to>
                                    </p:set>
                                    <p:animEffect transition="in" filter="wipe(left)">
                                      <p:cBhvr>
                                        <p:cTn id="54" dur="500"/>
                                        <p:tgtEl>
                                          <p:spTgt spid="51213"/>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51214"/>
                                        </p:tgtEl>
                                        <p:attrNameLst>
                                          <p:attrName>style.visibility</p:attrName>
                                        </p:attrNameLst>
                                      </p:cBhvr>
                                      <p:to>
                                        <p:strVal val="visible"/>
                                      </p:to>
                                    </p:set>
                                    <p:animEffect transition="in" filter="wipe(left)">
                                      <p:cBhvr>
                                        <p:cTn id="59" dur="500"/>
                                        <p:tgtEl>
                                          <p:spTgt spid="51214"/>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51215"/>
                                        </p:tgtEl>
                                        <p:attrNameLst>
                                          <p:attrName>style.visibility</p:attrName>
                                        </p:attrNameLst>
                                      </p:cBhvr>
                                      <p:to>
                                        <p:strVal val="visible"/>
                                      </p:to>
                                    </p:set>
                                    <p:animEffect transition="in" filter="wipe(left)">
                                      <p:cBhvr>
                                        <p:cTn id="64" dur="500"/>
                                        <p:tgtEl>
                                          <p:spTgt spid="51215"/>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51216"/>
                                        </p:tgtEl>
                                        <p:attrNameLst>
                                          <p:attrName>style.visibility</p:attrName>
                                        </p:attrNameLst>
                                      </p:cBhvr>
                                      <p:to>
                                        <p:strVal val="visible"/>
                                      </p:to>
                                    </p:set>
                                    <p:animEffect transition="in" filter="wipe(left)">
                                      <p:cBhvr>
                                        <p:cTn id="69" dur="500"/>
                                        <p:tgtEl>
                                          <p:spTgt spid="51216"/>
                                        </p:tgtEl>
                                      </p:cBhvr>
                                    </p:animEffect>
                                  </p:childTnLst>
                                  <p:subTnLst>
                                    <p:audio>
                                      <p:cMediaNode>
                                        <p:cTn display="0" masterRel="sameClick">
                                          <p:stCondLst>
                                            <p:cond evt="begin" delay="0">
                                              <p:tn val="67"/>
                                            </p:cond>
                                          </p:stCondLst>
                                          <p:endCondLst>
                                            <p:cond evt="onStopAudio" delay="0">
                                              <p:tgtEl>
                                                <p:sldTgt/>
                                              </p:tgtEl>
                                            </p:cond>
                                          </p:endCondLst>
                                        </p:cTn>
                                        <p:tgtEl>
                                          <p:sndTgt r:embed="rId3"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autoUpdateAnimBg="0"/>
      <p:bldP spid="51204" grpId="0" autoUpdateAnimBg="0"/>
      <p:bldP spid="51205" grpId="0" autoUpdateAnimBg="0"/>
      <p:bldP spid="51206" grpId="0" autoUpdateAnimBg="0"/>
      <p:bldP spid="51207" grpId="0" animBg="1" autoUpdateAnimBg="0"/>
      <p:bldP spid="51208" grpId="0" autoUpdateAnimBg="0"/>
      <p:bldP spid="51209" grpId="0" autoUpdateAnimBg="0"/>
      <p:bldP spid="51210" grpId="0" autoUpdateAnimBg="0"/>
      <p:bldP spid="51211" grpId="0" autoUpdateAnimBg="0"/>
      <p:bldP spid="51212" grpId="0" autoUpdateAnimBg="0"/>
      <p:bldP spid="51213" grpId="0" autoUpdateAnimBg="0"/>
      <p:bldP spid="51214" grpId="0" autoUpdateAnimBg="0"/>
      <p:bldP spid="51215" grpId="0" autoUpdateAnimBg="0"/>
      <p:bldP spid="51216"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250825" y="188913"/>
            <a:ext cx="4692650" cy="617537"/>
          </a:xfrm>
          <a:prstGeom prst="rect">
            <a:avLst/>
          </a:prstGeom>
          <a:noFill/>
          <a:ln w="38100">
            <a:solidFill>
              <a:srgbClr val="FF9900"/>
            </a:solidFill>
            <a:miter lim="800000"/>
            <a:headEnd/>
            <a:tailEnd/>
          </a:ln>
        </p:spPr>
        <p:txBody>
          <a:bodyPr wrap="none">
            <a:spAutoFit/>
          </a:bodyPr>
          <a:lstStyle/>
          <a:p>
            <a:pPr>
              <a:buFontTx/>
              <a:buNone/>
            </a:pPr>
            <a:r>
              <a:rPr lang="zh-CN" altLang="en-US" sz="3200">
                <a:ea typeface="黑体" pitchFamily="49" charset="-122"/>
              </a:rPr>
              <a:t>方法三：行为级描述方式</a:t>
            </a:r>
          </a:p>
        </p:txBody>
      </p:sp>
      <p:sp>
        <p:nvSpPr>
          <p:cNvPr id="52227" name="Rectangle 3"/>
          <p:cNvSpPr>
            <a:spLocks noChangeArrowheads="1"/>
          </p:cNvSpPr>
          <p:nvPr/>
        </p:nvSpPr>
        <p:spPr bwMode="auto">
          <a:xfrm>
            <a:off x="250825" y="908050"/>
            <a:ext cx="3529013" cy="579438"/>
          </a:xfrm>
          <a:prstGeom prst="rect">
            <a:avLst/>
          </a:prstGeom>
          <a:noFill/>
          <a:ln w="9525">
            <a:noFill/>
            <a:miter lim="800000"/>
            <a:headEnd/>
            <a:tailEnd/>
          </a:ln>
        </p:spPr>
        <p:txBody>
          <a:bodyPr>
            <a:spAutoFit/>
          </a:bodyPr>
          <a:lstStyle/>
          <a:p>
            <a:pPr>
              <a:buFontTx/>
              <a:buNone/>
            </a:pPr>
            <a:r>
              <a:rPr lang="zh-CN" altLang="en-US" sz="3200" b="1">
                <a:latin typeface="黑体" pitchFamily="49" charset="-122"/>
                <a:ea typeface="黑体" pitchFamily="49" charset="-122"/>
              </a:rPr>
              <a:t>过程块结构的定义</a:t>
            </a:r>
          </a:p>
        </p:txBody>
      </p:sp>
      <p:sp>
        <p:nvSpPr>
          <p:cNvPr id="52228" name="Rectangle 4"/>
          <p:cNvSpPr>
            <a:spLocks noChangeArrowheads="1"/>
          </p:cNvSpPr>
          <p:nvPr/>
        </p:nvSpPr>
        <p:spPr bwMode="auto">
          <a:xfrm>
            <a:off x="4138613" y="2243138"/>
            <a:ext cx="3673475" cy="1902059"/>
          </a:xfrm>
          <a:prstGeom prst="rect">
            <a:avLst/>
          </a:prstGeom>
          <a:noFill/>
          <a:ln w="38100">
            <a:solidFill>
              <a:srgbClr val="FF9900"/>
            </a:solidFill>
            <a:miter lim="800000"/>
            <a:headEnd/>
            <a:tailEnd/>
          </a:ln>
        </p:spPr>
        <p:txBody>
          <a:bodyPr>
            <a:spAutoFit/>
          </a:bodyPr>
          <a:lstStyle/>
          <a:p>
            <a:pPr>
              <a:lnSpc>
                <a:spcPct val="105000"/>
              </a:lnSpc>
              <a:buFontTx/>
              <a:buNone/>
            </a:pPr>
            <a:r>
              <a:rPr lang="en-US" altLang="zh-CN" sz="2800" dirty="0">
                <a:solidFill>
                  <a:srgbClr val="FF0000"/>
                </a:solidFill>
                <a:latin typeface="黑体" pitchFamily="49" charset="-122"/>
                <a:ea typeface="黑体" pitchFamily="49" charset="-122"/>
              </a:rPr>
              <a:t>initial</a:t>
            </a:r>
            <a:r>
              <a:rPr lang="en-US" altLang="zh-CN" sz="2800" dirty="0">
                <a:solidFill>
                  <a:srgbClr val="000000"/>
                </a:solidFill>
                <a:latin typeface="黑体" pitchFamily="49" charset="-122"/>
                <a:ea typeface="黑体" pitchFamily="49" charset="-122"/>
              </a:rPr>
              <a:t> </a:t>
            </a:r>
            <a:endParaRPr lang="en-US" altLang="zh-CN" sz="2800" dirty="0" smtClean="0">
              <a:solidFill>
                <a:srgbClr val="000000"/>
              </a:solidFill>
              <a:latin typeface="黑体" pitchFamily="49" charset="-122"/>
              <a:ea typeface="黑体" pitchFamily="49" charset="-122"/>
            </a:endParaRPr>
          </a:p>
          <a:p>
            <a:pPr>
              <a:lnSpc>
                <a:spcPct val="105000"/>
              </a:lnSpc>
              <a:buFontTx/>
              <a:buNone/>
            </a:pPr>
            <a:r>
              <a:rPr lang="en-US" altLang="zh-CN" sz="2800" dirty="0" smtClean="0">
                <a:solidFill>
                  <a:srgbClr val="000000"/>
                </a:solidFill>
                <a:latin typeface="黑体" pitchFamily="49" charset="-122"/>
                <a:ea typeface="黑体" pitchFamily="49" charset="-122"/>
              </a:rPr>
              <a:t>   </a:t>
            </a:r>
            <a:r>
              <a:rPr lang="en-US" altLang="zh-CN" sz="2800" dirty="0" smtClean="0">
                <a:solidFill>
                  <a:srgbClr val="FF0000"/>
                </a:solidFill>
                <a:latin typeface="黑体" pitchFamily="49" charset="-122"/>
                <a:ea typeface="黑体" pitchFamily="49" charset="-122"/>
              </a:rPr>
              <a:t>begin</a:t>
            </a:r>
            <a:endParaRPr lang="en-US" altLang="zh-CN" sz="2800" dirty="0">
              <a:solidFill>
                <a:srgbClr val="FF0000"/>
              </a:solidFill>
              <a:latin typeface="黑体" pitchFamily="49" charset="-122"/>
              <a:ea typeface="黑体" pitchFamily="49" charset="-122"/>
            </a:endParaRPr>
          </a:p>
          <a:p>
            <a:pPr>
              <a:lnSpc>
                <a:spcPct val="105000"/>
              </a:lnSpc>
              <a:buFontTx/>
              <a:buNone/>
            </a:pPr>
            <a:r>
              <a:rPr lang="en-US" altLang="zh-CN" sz="2800" dirty="0">
                <a:latin typeface="黑体" pitchFamily="49" charset="-122"/>
                <a:ea typeface="黑体" pitchFamily="49" charset="-122"/>
              </a:rPr>
              <a:t>       </a:t>
            </a:r>
            <a:r>
              <a:rPr lang="zh-CN" altLang="en-US" sz="2800" dirty="0">
                <a:latin typeface="黑体" pitchFamily="49" charset="-122"/>
                <a:ea typeface="黑体" pitchFamily="49" charset="-122"/>
              </a:rPr>
              <a:t>语句块</a:t>
            </a:r>
            <a:r>
              <a:rPr lang="en-US" altLang="zh-CN" sz="2800" dirty="0">
                <a:latin typeface="黑体" pitchFamily="49" charset="-122"/>
                <a:ea typeface="黑体" pitchFamily="49" charset="-122"/>
              </a:rPr>
              <a:t>;</a:t>
            </a:r>
          </a:p>
          <a:p>
            <a:pPr>
              <a:lnSpc>
                <a:spcPct val="105000"/>
              </a:lnSpc>
              <a:buFontTx/>
              <a:buNone/>
            </a:pPr>
            <a:r>
              <a:rPr lang="en-US" altLang="zh-CN" sz="2800" dirty="0" smtClean="0">
                <a:solidFill>
                  <a:srgbClr val="FF0000"/>
                </a:solidFill>
                <a:latin typeface="黑体" pitchFamily="49" charset="-122"/>
                <a:ea typeface="黑体" pitchFamily="49" charset="-122"/>
              </a:rPr>
              <a:t>   end</a:t>
            </a:r>
            <a:endParaRPr lang="en-US" altLang="zh-CN" sz="2800" dirty="0">
              <a:solidFill>
                <a:srgbClr val="FF0000"/>
              </a:solidFill>
              <a:latin typeface="黑体" pitchFamily="49" charset="-122"/>
              <a:ea typeface="黑体" pitchFamily="49" charset="-122"/>
            </a:endParaRPr>
          </a:p>
        </p:txBody>
      </p:sp>
      <p:sp>
        <p:nvSpPr>
          <p:cNvPr id="52229" name="Rectangle 5"/>
          <p:cNvSpPr>
            <a:spLocks noChangeArrowheads="1"/>
          </p:cNvSpPr>
          <p:nvPr/>
        </p:nvSpPr>
        <p:spPr bwMode="auto">
          <a:xfrm>
            <a:off x="250825" y="1566863"/>
            <a:ext cx="3529013" cy="579437"/>
          </a:xfrm>
          <a:prstGeom prst="rect">
            <a:avLst/>
          </a:prstGeom>
          <a:noFill/>
          <a:ln w="9525">
            <a:noFill/>
            <a:miter lim="800000"/>
            <a:headEnd/>
            <a:tailEnd/>
          </a:ln>
        </p:spPr>
        <p:txBody>
          <a:bodyPr>
            <a:spAutoFit/>
          </a:bodyPr>
          <a:lstStyle/>
          <a:p>
            <a:pPr>
              <a:buFontTx/>
              <a:buNone/>
            </a:pPr>
            <a:r>
              <a:rPr lang="en-US" altLang="zh-CN" sz="3200" b="1">
                <a:latin typeface="黑体" pitchFamily="49" charset="-122"/>
                <a:ea typeface="黑体" pitchFamily="49" charset="-122"/>
              </a:rPr>
              <a:t>1</a:t>
            </a:r>
            <a:r>
              <a:rPr lang="zh-CN" altLang="en-US" sz="3200" b="1">
                <a:latin typeface="黑体" pitchFamily="49" charset="-122"/>
                <a:ea typeface="黑体" pitchFamily="49" charset="-122"/>
              </a:rPr>
              <a:t>、</a:t>
            </a:r>
            <a:r>
              <a:rPr lang="en-US" altLang="zh-CN" sz="3200" b="1">
                <a:latin typeface="黑体" pitchFamily="49" charset="-122"/>
                <a:ea typeface="黑体" pitchFamily="49" charset="-122"/>
              </a:rPr>
              <a:t>initial</a:t>
            </a:r>
            <a:r>
              <a:rPr lang="zh-CN" altLang="en-US" sz="3200" b="1">
                <a:latin typeface="黑体" pitchFamily="49" charset="-122"/>
                <a:ea typeface="黑体" pitchFamily="49" charset="-122"/>
              </a:rPr>
              <a:t>过程块</a:t>
            </a:r>
          </a:p>
        </p:txBody>
      </p:sp>
      <p:sp>
        <p:nvSpPr>
          <p:cNvPr id="52230" name="Rectangle 6"/>
          <p:cNvSpPr>
            <a:spLocks noChangeArrowheads="1"/>
          </p:cNvSpPr>
          <p:nvPr/>
        </p:nvSpPr>
        <p:spPr bwMode="auto">
          <a:xfrm>
            <a:off x="314325" y="2214563"/>
            <a:ext cx="3752850" cy="1066800"/>
          </a:xfrm>
          <a:prstGeom prst="rect">
            <a:avLst/>
          </a:prstGeom>
          <a:noFill/>
          <a:ln w="9525">
            <a:noFill/>
            <a:miter lim="800000"/>
            <a:headEnd/>
            <a:tailEnd/>
          </a:ln>
        </p:spPr>
        <p:txBody>
          <a:bodyPr>
            <a:spAutoFit/>
          </a:bodyPr>
          <a:lstStyle/>
          <a:p>
            <a:pPr>
              <a:buFontTx/>
              <a:buNone/>
            </a:pPr>
            <a:r>
              <a:rPr lang="zh-CN" altLang="en-US" sz="3200" dirty="0">
                <a:latin typeface="黑体" pitchFamily="49" charset="-122"/>
                <a:ea typeface="黑体" pitchFamily="49" charset="-122"/>
              </a:rPr>
              <a:t>在</a:t>
            </a:r>
            <a:r>
              <a:rPr lang="en-US" altLang="zh-CN" sz="3200" dirty="0">
                <a:solidFill>
                  <a:srgbClr val="FFFF00"/>
                </a:solidFill>
                <a:latin typeface="黑体" pitchFamily="49" charset="-122"/>
                <a:ea typeface="黑体" pitchFamily="49" charset="-122"/>
              </a:rPr>
              <a:t>0</a:t>
            </a:r>
            <a:r>
              <a:rPr lang="zh-CN" altLang="en-US" sz="3200" dirty="0">
                <a:solidFill>
                  <a:srgbClr val="FFFF00"/>
                </a:solidFill>
                <a:latin typeface="黑体" pitchFamily="49" charset="-122"/>
                <a:ea typeface="黑体" pitchFamily="49" charset="-122"/>
              </a:rPr>
              <a:t>时刻</a:t>
            </a:r>
            <a:r>
              <a:rPr lang="zh-CN" altLang="en-US" sz="3200" dirty="0">
                <a:latin typeface="黑体" pitchFamily="49" charset="-122"/>
                <a:ea typeface="黑体" pitchFamily="49" charset="-122"/>
              </a:rPr>
              <a:t>开始执行，</a:t>
            </a:r>
            <a:r>
              <a:rPr lang="zh-CN" altLang="en-US" sz="3200" dirty="0">
                <a:solidFill>
                  <a:srgbClr val="FFFF00"/>
                </a:solidFill>
                <a:latin typeface="黑体" pitchFamily="49" charset="-122"/>
                <a:ea typeface="黑体" pitchFamily="49" charset="-122"/>
              </a:rPr>
              <a:t>只执行一次</a:t>
            </a:r>
            <a:r>
              <a:rPr lang="zh-CN" altLang="en-US" sz="3200" dirty="0">
                <a:latin typeface="黑体" pitchFamily="49" charset="-122"/>
                <a:ea typeface="黑体" pitchFamily="49" charset="-122"/>
              </a:rPr>
              <a:t>。</a:t>
            </a:r>
          </a:p>
        </p:txBody>
      </p:sp>
      <p:sp>
        <p:nvSpPr>
          <p:cNvPr id="52231" name="Rectangle 7"/>
          <p:cNvSpPr>
            <a:spLocks noChangeArrowheads="1"/>
          </p:cNvSpPr>
          <p:nvPr/>
        </p:nvSpPr>
        <p:spPr bwMode="auto">
          <a:xfrm>
            <a:off x="4138613" y="4548188"/>
            <a:ext cx="3673475" cy="1902059"/>
          </a:xfrm>
          <a:prstGeom prst="rect">
            <a:avLst/>
          </a:prstGeom>
          <a:noFill/>
          <a:ln w="38100">
            <a:solidFill>
              <a:srgbClr val="FF9900"/>
            </a:solidFill>
            <a:miter lim="800000"/>
            <a:headEnd/>
            <a:tailEnd/>
          </a:ln>
        </p:spPr>
        <p:txBody>
          <a:bodyPr>
            <a:spAutoFit/>
          </a:bodyPr>
          <a:lstStyle/>
          <a:p>
            <a:pPr>
              <a:lnSpc>
                <a:spcPct val="105000"/>
              </a:lnSpc>
              <a:buFontTx/>
              <a:buNone/>
            </a:pPr>
            <a:r>
              <a:rPr lang="en-US" altLang="zh-CN" sz="2800" dirty="0">
                <a:solidFill>
                  <a:srgbClr val="FF0000"/>
                </a:solidFill>
                <a:latin typeface="黑体" pitchFamily="49" charset="-122"/>
                <a:ea typeface="黑体" pitchFamily="49" charset="-122"/>
              </a:rPr>
              <a:t>always@</a:t>
            </a:r>
            <a:r>
              <a:rPr lang="en-US" altLang="zh-CN" sz="2800" dirty="0">
                <a:latin typeface="黑体" pitchFamily="49" charset="-122"/>
                <a:ea typeface="黑体" pitchFamily="49" charset="-122"/>
              </a:rPr>
              <a:t>(</a:t>
            </a:r>
            <a:r>
              <a:rPr lang="zh-CN" altLang="en-US" sz="2800" dirty="0">
                <a:latin typeface="黑体" pitchFamily="49" charset="-122"/>
                <a:ea typeface="黑体" pitchFamily="49" charset="-122"/>
              </a:rPr>
              <a:t>敏感事件表</a:t>
            </a:r>
            <a:r>
              <a:rPr lang="en-US" altLang="zh-CN" sz="2800" dirty="0" smtClean="0">
                <a:latin typeface="黑体" pitchFamily="49" charset="-122"/>
                <a:ea typeface="黑体" pitchFamily="49" charset="-122"/>
              </a:rPr>
              <a:t>)</a:t>
            </a:r>
          </a:p>
          <a:p>
            <a:pPr>
              <a:lnSpc>
                <a:spcPct val="105000"/>
              </a:lnSpc>
              <a:buFontTx/>
              <a:buNone/>
            </a:pPr>
            <a:r>
              <a:rPr lang="en-US" altLang="zh-CN" sz="2800" dirty="0" smtClean="0">
                <a:solidFill>
                  <a:srgbClr val="000000"/>
                </a:solidFill>
                <a:latin typeface="黑体" pitchFamily="49" charset="-122"/>
                <a:ea typeface="黑体" pitchFamily="49" charset="-122"/>
              </a:rPr>
              <a:t>   </a:t>
            </a:r>
            <a:r>
              <a:rPr lang="en-US" altLang="zh-CN" sz="2800" dirty="0" smtClean="0">
                <a:solidFill>
                  <a:srgbClr val="FF0000"/>
                </a:solidFill>
                <a:latin typeface="黑体" pitchFamily="49" charset="-122"/>
                <a:ea typeface="黑体" pitchFamily="49" charset="-122"/>
              </a:rPr>
              <a:t>begin </a:t>
            </a:r>
            <a:endParaRPr lang="en-US" altLang="zh-CN" sz="2800" dirty="0">
              <a:solidFill>
                <a:srgbClr val="FF0000"/>
              </a:solidFill>
              <a:latin typeface="黑体" pitchFamily="49" charset="-122"/>
              <a:ea typeface="黑体" pitchFamily="49" charset="-122"/>
            </a:endParaRPr>
          </a:p>
          <a:p>
            <a:pPr>
              <a:lnSpc>
                <a:spcPct val="105000"/>
              </a:lnSpc>
              <a:buFontTx/>
              <a:buNone/>
            </a:pPr>
            <a:r>
              <a:rPr lang="en-US" altLang="zh-CN" sz="2800" dirty="0">
                <a:latin typeface="黑体" pitchFamily="49" charset="-122"/>
                <a:ea typeface="黑体" pitchFamily="49" charset="-122"/>
              </a:rPr>
              <a:t>       </a:t>
            </a:r>
            <a:r>
              <a:rPr lang="zh-CN" altLang="en-US" sz="2800" dirty="0">
                <a:latin typeface="黑体" pitchFamily="49" charset="-122"/>
                <a:ea typeface="黑体" pitchFamily="49" charset="-122"/>
              </a:rPr>
              <a:t>语句块</a:t>
            </a:r>
            <a:r>
              <a:rPr lang="en-US" altLang="zh-CN" sz="2800" dirty="0">
                <a:latin typeface="黑体" pitchFamily="49" charset="-122"/>
                <a:ea typeface="黑体" pitchFamily="49" charset="-122"/>
              </a:rPr>
              <a:t>;</a:t>
            </a:r>
          </a:p>
          <a:p>
            <a:pPr>
              <a:lnSpc>
                <a:spcPct val="105000"/>
              </a:lnSpc>
              <a:buFontTx/>
              <a:buNone/>
            </a:pPr>
            <a:r>
              <a:rPr lang="en-US" altLang="zh-CN" sz="2800" dirty="0" smtClean="0">
                <a:solidFill>
                  <a:srgbClr val="FF0000"/>
                </a:solidFill>
                <a:latin typeface="黑体" pitchFamily="49" charset="-122"/>
                <a:ea typeface="黑体" pitchFamily="49" charset="-122"/>
              </a:rPr>
              <a:t>   end</a:t>
            </a:r>
            <a:endParaRPr lang="en-US" altLang="zh-CN" sz="2800" dirty="0">
              <a:solidFill>
                <a:srgbClr val="FF0000"/>
              </a:solidFill>
              <a:latin typeface="黑体" pitchFamily="49" charset="-122"/>
              <a:ea typeface="黑体" pitchFamily="49" charset="-122"/>
            </a:endParaRPr>
          </a:p>
        </p:txBody>
      </p:sp>
      <p:sp>
        <p:nvSpPr>
          <p:cNvPr id="52232" name="Rectangle 8"/>
          <p:cNvSpPr>
            <a:spLocks noChangeArrowheads="1"/>
          </p:cNvSpPr>
          <p:nvPr/>
        </p:nvSpPr>
        <p:spPr bwMode="auto">
          <a:xfrm>
            <a:off x="250825" y="3871913"/>
            <a:ext cx="3313113" cy="579437"/>
          </a:xfrm>
          <a:prstGeom prst="rect">
            <a:avLst/>
          </a:prstGeom>
          <a:noFill/>
          <a:ln w="9525">
            <a:noFill/>
            <a:miter lim="800000"/>
            <a:headEnd/>
            <a:tailEnd/>
          </a:ln>
        </p:spPr>
        <p:txBody>
          <a:bodyPr>
            <a:spAutoFit/>
          </a:bodyPr>
          <a:lstStyle/>
          <a:p>
            <a:pPr>
              <a:buFontTx/>
              <a:buNone/>
            </a:pPr>
            <a:r>
              <a:rPr lang="en-US" altLang="zh-CN" sz="3200" b="1">
                <a:latin typeface="黑体" pitchFamily="49" charset="-122"/>
                <a:ea typeface="黑体" pitchFamily="49" charset="-122"/>
              </a:rPr>
              <a:t>2</a:t>
            </a:r>
            <a:r>
              <a:rPr lang="zh-CN" altLang="en-US" sz="3200" b="1">
                <a:latin typeface="黑体" pitchFamily="49" charset="-122"/>
                <a:ea typeface="黑体" pitchFamily="49" charset="-122"/>
              </a:rPr>
              <a:t>、</a:t>
            </a:r>
            <a:r>
              <a:rPr lang="en-US" altLang="zh-CN" sz="3200" b="1">
                <a:latin typeface="黑体" pitchFamily="49" charset="-122"/>
                <a:ea typeface="黑体" pitchFamily="49" charset="-122"/>
              </a:rPr>
              <a:t>always</a:t>
            </a:r>
            <a:r>
              <a:rPr lang="zh-CN" altLang="en-US" sz="3200" b="1">
                <a:latin typeface="黑体" pitchFamily="49" charset="-122"/>
                <a:ea typeface="黑体" pitchFamily="49" charset="-122"/>
              </a:rPr>
              <a:t>过程块</a:t>
            </a:r>
          </a:p>
        </p:txBody>
      </p:sp>
      <p:sp>
        <p:nvSpPr>
          <p:cNvPr id="52233" name="Rectangle 9"/>
          <p:cNvSpPr>
            <a:spLocks noChangeArrowheads="1"/>
          </p:cNvSpPr>
          <p:nvPr/>
        </p:nvSpPr>
        <p:spPr bwMode="auto">
          <a:xfrm>
            <a:off x="314325" y="4519613"/>
            <a:ext cx="3752850" cy="1066800"/>
          </a:xfrm>
          <a:prstGeom prst="rect">
            <a:avLst/>
          </a:prstGeom>
          <a:noFill/>
          <a:ln w="9525">
            <a:noFill/>
            <a:miter lim="800000"/>
            <a:headEnd/>
            <a:tailEnd/>
          </a:ln>
        </p:spPr>
        <p:txBody>
          <a:bodyPr>
            <a:spAutoFit/>
          </a:bodyPr>
          <a:lstStyle/>
          <a:p>
            <a:pPr>
              <a:buFontTx/>
              <a:buNone/>
            </a:pPr>
            <a:r>
              <a:rPr lang="zh-CN" altLang="en-US" sz="3200" dirty="0">
                <a:latin typeface="黑体" pitchFamily="49" charset="-122"/>
                <a:ea typeface="黑体" pitchFamily="49" charset="-122"/>
              </a:rPr>
              <a:t>在</a:t>
            </a:r>
            <a:r>
              <a:rPr lang="en-US" altLang="zh-CN" sz="3200" dirty="0">
                <a:latin typeface="黑体" pitchFamily="49" charset="-122"/>
                <a:ea typeface="黑体" pitchFamily="49" charset="-122"/>
              </a:rPr>
              <a:t>0</a:t>
            </a:r>
            <a:r>
              <a:rPr lang="zh-CN" altLang="en-US" sz="3200" dirty="0">
                <a:latin typeface="黑体" pitchFamily="49" charset="-122"/>
                <a:ea typeface="黑体" pitchFamily="49" charset="-122"/>
              </a:rPr>
              <a:t>时刻开始</a:t>
            </a:r>
            <a:r>
              <a:rPr lang="zh-CN" altLang="en-US" sz="3200" dirty="0">
                <a:solidFill>
                  <a:srgbClr val="FFFF00"/>
                </a:solidFill>
                <a:latin typeface="黑体" pitchFamily="49" charset="-122"/>
                <a:ea typeface="黑体" pitchFamily="49" charset="-122"/>
              </a:rPr>
              <a:t>无限循环</a:t>
            </a:r>
            <a:r>
              <a:rPr lang="zh-CN" altLang="en-US" sz="3200" dirty="0">
                <a:latin typeface="黑体" pitchFamily="49" charset="-122"/>
                <a:ea typeface="黑体" pitchFamily="49" charset="-122"/>
              </a:rPr>
              <a:t>，反复执行。</a:t>
            </a:r>
          </a:p>
        </p:txBody>
      </p:sp>
      <p:sp>
        <p:nvSpPr>
          <p:cNvPr id="10" name="灯片编号占位符 9"/>
          <p:cNvSpPr>
            <a:spLocks noGrp="1"/>
          </p:cNvSpPr>
          <p:nvPr>
            <p:ph type="sldNum" sz="quarter" idx="12"/>
          </p:nvPr>
        </p:nvSpPr>
        <p:spPr/>
        <p:txBody>
          <a:bodyPr/>
          <a:lstStyle/>
          <a:p>
            <a:pPr>
              <a:defRPr/>
            </a:pPr>
            <a:fld id="{C097489F-4C31-4370-B64B-6FDA95532023}" type="slidenum">
              <a:rPr lang="zh-CN" altLang="en-US" smtClean="0"/>
              <a:pPr>
                <a:defRPr/>
              </a:pPr>
              <a:t>46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box(in)">
                                      <p:cBhvr>
                                        <p:cTn id="7" dur="500"/>
                                        <p:tgtEl>
                                          <p:spTgt spid="522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2227"/>
                                        </p:tgtEl>
                                        <p:attrNameLst>
                                          <p:attrName>style.visibility</p:attrName>
                                        </p:attrNameLst>
                                      </p:cBhvr>
                                      <p:to>
                                        <p:strVal val="visible"/>
                                      </p:to>
                                    </p:set>
                                    <p:anim calcmode="lin" valueType="num">
                                      <p:cBhvr additive="base">
                                        <p:cTn id="12" dur="500" fill="hold"/>
                                        <p:tgtEl>
                                          <p:spTgt spid="52227"/>
                                        </p:tgtEl>
                                        <p:attrNameLst>
                                          <p:attrName>ppt_x</p:attrName>
                                        </p:attrNameLst>
                                      </p:cBhvr>
                                      <p:tavLst>
                                        <p:tav tm="0">
                                          <p:val>
                                            <p:strVal val="0-#ppt_w/2"/>
                                          </p:val>
                                        </p:tav>
                                        <p:tav tm="100000">
                                          <p:val>
                                            <p:strVal val="#ppt_x"/>
                                          </p:val>
                                        </p:tav>
                                      </p:tavLst>
                                    </p:anim>
                                    <p:anim calcmode="lin" valueType="num">
                                      <p:cBhvr additive="base">
                                        <p:cTn id="13" dur="500" fill="hold"/>
                                        <p:tgtEl>
                                          <p:spTgt spid="52227"/>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52229"/>
                                        </p:tgtEl>
                                        <p:attrNameLst>
                                          <p:attrName>style.visibility</p:attrName>
                                        </p:attrNameLst>
                                      </p:cBhvr>
                                      <p:to>
                                        <p:strVal val="visible"/>
                                      </p:to>
                                    </p:set>
                                    <p:anim calcmode="lin" valueType="num">
                                      <p:cBhvr additive="base">
                                        <p:cTn id="18" dur="500" fill="hold"/>
                                        <p:tgtEl>
                                          <p:spTgt spid="52229"/>
                                        </p:tgtEl>
                                        <p:attrNameLst>
                                          <p:attrName>ppt_x</p:attrName>
                                        </p:attrNameLst>
                                      </p:cBhvr>
                                      <p:tavLst>
                                        <p:tav tm="0">
                                          <p:val>
                                            <p:strVal val="0-#ppt_w/2"/>
                                          </p:val>
                                        </p:tav>
                                        <p:tav tm="100000">
                                          <p:val>
                                            <p:strVal val="#ppt_x"/>
                                          </p:val>
                                        </p:tav>
                                      </p:tavLst>
                                    </p:anim>
                                    <p:anim calcmode="lin" valueType="num">
                                      <p:cBhvr additive="base">
                                        <p:cTn id="19" dur="500" fill="hold"/>
                                        <p:tgtEl>
                                          <p:spTgt spid="52229"/>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52228"/>
                                        </p:tgtEl>
                                        <p:attrNameLst>
                                          <p:attrName>style.visibility</p:attrName>
                                        </p:attrNameLst>
                                      </p:cBhvr>
                                      <p:to>
                                        <p:strVal val="visible"/>
                                      </p:to>
                                    </p:set>
                                    <p:animEffect transition="in" filter="box(in)">
                                      <p:cBhvr>
                                        <p:cTn id="24" dur="500"/>
                                        <p:tgtEl>
                                          <p:spTgt spid="5222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52230"/>
                                        </p:tgtEl>
                                        <p:attrNameLst>
                                          <p:attrName>style.visibility</p:attrName>
                                        </p:attrNameLst>
                                      </p:cBhvr>
                                      <p:to>
                                        <p:strVal val="visible"/>
                                      </p:to>
                                    </p:set>
                                    <p:animEffect transition="in" filter="wipe(left)">
                                      <p:cBhvr>
                                        <p:cTn id="29" dur="500"/>
                                        <p:tgtEl>
                                          <p:spTgt spid="5223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52232"/>
                                        </p:tgtEl>
                                        <p:attrNameLst>
                                          <p:attrName>style.visibility</p:attrName>
                                        </p:attrNameLst>
                                      </p:cBhvr>
                                      <p:to>
                                        <p:strVal val="visible"/>
                                      </p:to>
                                    </p:set>
                                    <p:anim calcmode="lin" valueType="num">
                                      <p:cBhvr additive="base">
                                        <p:cTn id="34" dur="500" fill="hold"/>
                                        <p:tgtEl>
                                          <p:spTgt spid="52232"/>
                                        </p:tgtEl>
                                        <p:attrNameLst>
                                          <p:attrName>ppt_x</p:attrName>
                                        </p:attrNameLst>
                                      </p:cBhvr>
                                      <p:tavLst>
                                        <p:tav tm="0">
                                          <p:val>
                                            <p:strVal val="0-#ppt_w/2"/>
                                          </p:val>
                                        </p:tav>
                                        <p:tav tm="100000">
                                          <p:val>
                                            <p:strVal val="#ppt_x"/>
                                          </p:val>
                                        </p:tav>
                                      </p:tavLst>
                                    </p:anim>
                                    <p:anim calcmode="lin" valueType="num">
                                      <p:cBhvr additive="base">
                                        <p:cTn id="35" dur="500" fill="hold"/>
                                        <p:tgtEl>
                                          <p:spTgt spid="52232"/>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52231"/>
                                        </p:tgtEl>
                                        <p:attrNameLst>
                                          <p:attrName>style.visibility</p:attrName>
                                        </p:attrNameLst>
                                      </p:cBhvr>
                                      <p:to>
                                        <p:strVal val="visible"/>
                                      </p:to>
                                    </p:set>
                                    <p:animEffect transition="in" filter="box(in)">
                                      <p:cBhvr>
                                        <p:cTn id="40" dur="500"/>
                                        <p:tgtEl>
                                          <p:spTgt spid="52231"/>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52233"/>
                                        </p:tgtEl>
                                        <p:attrNameLst>
                                          <p:attrName>style.visibility</p:attrName>
                                        </p:attrNameLst>
                                      </p:cBhvr>
                                      <p:to>
                                        <p:strVal val="visible"/>
                                      </p:to>
                                    </p:set>
                                    <p:animEffect transition="in" filter="wipe(left)">
                                      <p:cBhvr>
                                        <p:cTn id="45" dur="500"/>
                                        <p:tgtEl>
                                          <p:spTgt spid="52233"/>
                                        </p:tgtEl>
                                      </p:cBhvr>
                                    </p:animEffect>
                                  </p:childTnLst>
                                  <p:subTnLst>
                                    <p:audio>
                                      <p:cMediaNode>
                                        <p:cTn display="0" masterRel="sameClick">
                                          <p:stCondLst>
                                            <p:cond evt="begin" delay="0">
                                              <p:tn val="43"/>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animBg="1" autoUpdateAnimBg="0"/>
      <p:bldP spid="52227" grpId="0" autoUpdateAnimBg="0"/>
      <p:bldP spid="52228" grpId="0" animBg="1" autoUpdateAnimBg="0"/>
      <p:bldP spid="52229" grpId="0" autoUpdateAnimBg="0"/>
      <p:bldP spid="52230" grpId="0" autoUpdateAnimBg="0"/>
      <p:bldP spid="52231" grpId="0" animBg="1" autoUpdateAnimBg="0"/>
      <p:bldP spid="52232" grpId="0" autoUpdateAnimBg="0"/>
      <p:bldP spid="52233" grpId="0"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250825" y="188913"/>
            <a:ext cx="1944688" cy="579437"/>
          </a:xfrm>
          <a:prstGeom prst="rect">
            <a:avLst/>
          </a:prstGeom>
          <a:noFill/>
          <a:ln w="9525">
            <a:noFill/>
            <a:miter lim="800000"/>
            <a:headEnd/>
            <a:tailEnd/>
          </a:ln>
        </p:spPr>
        <p:txBody>
          <a:bodyPr>
            <a:spAutoFit/>
          </a:bodyPr>
          <a:lstStyle/>
          <a:p>
            <a:pPr>
              <a:buFontTx/>
              <a:buNone/>
            </a:pPr>
            <a:r>
              <a:rPr lang="zh-CN" altLang="en-US" sz="3200" b="1">
                <a:latin typeface="黑体" pitchFamily="49" charset="-122"/>
                <a:ea typeface="黑体" pitchFamily="49" charset="-122"/>
              </a:rPr>
              <a:t>分支语句</a:t>
            </a:r>
          </a:p>
        </p:txBody>
      </p:sp>
      <p:sp>
        <p:nvSpPr>
          <p:cNvPr id="53251" name="Rectangle 3"/>
          <p:cNvSpPr>
            <a:spLocks noChangeArrowheads="1"/>
          </p:cNvSpPr>
          <p:nvPr/>
        </p:nvSpPr>
        <p:spPr bwMode="auto">
          <a:xfrm>
            <a:off x="1476375" y="1524000"/>
            <a:ext cx="6624638" cy="1920875"/>
          </a:xfrm>
          <a:prstGeom prst="rect">
            <a:avLst/>
          </a:prstGeom>
          <a:noFill/>
          <a:ln w="38100">
            <a:solidFill>
              <a:srgbClr val="FF9900"/>
            </a:solidFill>
            <a:miter lim="800000"/>
            <a:headEnd/>
            <a:tailEnd/>
          </a:ln>
        </p:spPr>
        <p:txBody>
          <a:bodyPr>
            <a:spAutoFit/>
          </a:bodyPr>
          <a:lstStyle/>
          <a:p>
            <a:pPr>
              <a:lnSpc>
                <a:spcPct val="105000"/>
              </a:lnSpc>
              <a:buFontTx/>
              <a:buNone/>
            </a:pPr>
            <a:r>
              <a:rPr lang="en-US" altLang="zh-CN" sz="2800">
                <a:solidFill>
                  <a:srgbClr val="FF0000"/>
                </a:solidFill>
                <a:latin typeface="黑体" pitchFamily="49" charset="-122"/>
                <a:ea typeface="黑体" pitchFamily="49" charset="-122"/>
              </a:rPr>
              <a:t>if </a:t>
            </a:r>
            <a:r>
              <a:rPr lang="en-US" altLang="zh-CN" sz="2800">
                <a:latin typeface="黑体" pitchFamily="49" charset="-122"/>
                <a:ea typeface="黑体" pitchFamily="49" charset="-122"/>
              </a:rPr>
              <a:t>(</a:t>
            </a:r>
            <a:r>
              <a:rPr lang="zh-CN" altLang="en-US" sz="2800">
                <a:latin typeface="黑体" pitchFamily="49" charset="-122"/>
                <a:ea typeface="黑体" pitchFamily="49" charset="-122"/>
              </a:rPr>
              <a:t>条件表达式</a:t>
            </a:r>
            <a:r>
              <a:rPr lang="en-US" altLang="zh-CN" sz="2800">
                <a:latin typeface="黑体" pitchFamily="49" charset="-122"/>
                <a:ea typeface="黑体" pitchFamily="49" charset="-122"/>
              </a:rPr>
              <a:t>1)        </a:t>
            </a:r>
            <a:r>
              <a:rPr lang="zh-CN" altLang="en-US" sz="2800">
                <a:latin typeface="黑体" pitchFamily="49" charset="-122"/>
                <a:ea typeface="黑体" pitchFamily="49" charset="-122"/>
              </a:rPr>
              <a:t>语句</a:t>
            </a:r>
            <a:r>
              <a:rPr lang="en-US" altLang="zh-CN" sz="2800">
                <a:latin typeface="黑体" pitchFamily="49" charset="-122"/>
                <a:ea typeface="黑体" pitchFamily="49" charset="-122"/>
              </a:rPr>
              <a:t>1</a:t>
            </a:r>
            <a:r>
              <a:rPr lang="zh-CN" altLang="en-US" sz="2800">
                <a:latin typeface="黑体" pitchFamily="49" charset="-122"/>
                <a:ea typeface="黑体" pitchFamily="49" charset="-122"/>
              </a:rPr>
              <a:t>；</a:t>
            </a:r>
            <a:r>
              <a:rPr lang="zh-CN" altLang="en-US" sz="2800">
                <a:solidFill>
                  <a:srgbClr val="000000"/>
                </a:solidFill>
                <a:latin typeface="黑体" pitchFamily="49" charset="-122"/>
                <a:ea typeface="黑体" pitchFamily="49" charset="-122"/>
              </a:rPr>
              <a:t> </a:t>
            </a:r>
            <a:endParaRPr lang="zh-CN" altLang="en-US" sz="2800">
              <a:latin typeface="黑体" pitchFamily="49" charset="-122"/>
              <a:ea typeface="黑体" pitchFamily="49" charset="-122"/>
            </a:endParaRPr>
          </a:p>
          <a:p>
            <a:pPr>
              <a:lnSpc>
                <a:spcPct val="105000"/>
              </a:lnSpc>
              <a:buFontTx/>
              <a:buNone/>
            </a:pPr>
            <a:r>
              <a:rPr lang="en-US" altLang="zh-CN" sz="2800">
                <a:solidFill>
                  <a:srgbClr val="FF0000"/>
                </a:solidFill>
                <a:latin typeface="黑体" pitchFamily="49" charset="-122"/>
                <a:ea typeface="黑体" pitchFamily="49" charset="-122"/>
              </a:rPr>
              <a:t>else if</a:t>
            </a:r>
            <a:r>
              <a:rPr lang="en-US" altLang="zh-CN" sz="2800">
                <a:latin typeface="黑体" pitchFamily="49" charset="-122"/>
                <a:ea typeface="黑体" pitchFamily="49" charset="-122"/>
              </a:rPr>
              <a:t> (</a:t>
            </a:r>
            <a:r>
              <a:rPr lang="zh-CN" altLang="en-US" sz="2800">
                <a:latin typeface="黑体" pitchFamily="49" charset="-122"/>
                <a:ea typeface="黑体" pitchFamily="49" charset="-122"/>
              </a:rPr>
              <a:t>条件表达式</a:t>
            </a:r>
            <a:r>
              <a:rPr lang="en-US" altLang="zh-CN" sz="2800">
                <a:latin typeface="黑体" pitchFamily="49" charset="-122"/>
                <a:ea typeface="黑体" pitchFamily="49" charset="-122"/>
              </a:rPr>
              <a:t>2)   </a:t>
            </a:r>
            <a:r>
              <a:rPr lang="zh-CN" altLang="en-US" sz="2800">
                <a:latin typeface="黑体" pitchFamily="49" charset="-122"/>
                <a:ea typeface="黑体" pitchFamily="49" charset="-122"/>
              </a:rPr>
              <a:t>语句</a:t>
            </a:r>
            <a:r>
              <a:rPr lang="en-US" altLang="zh-CN" sz="2800">
                <a:latin typeface="黑体" pitchFamily="49" charset="-122"/>
                <a:ea typeface="黑体" pitchFamily="49" charset="-122"/>
              </a:rPr>
              <a:t>2;</a:t>
            </a:r>
          </a:p>
          <a:p>
            <a:pPr>
              <a:lnSpc>
                <a:spcPct val="105000"/>
              </a:lnSpc>
              <a:buFontTx/>
              <a:buNone/>
            </a:pPr>
            <a:r>
              <a:rPr lang="en-US" altLang="zh-CN" sz="2800">
                <a:ea typeface="黑体" pitchFamily="49" charset="-122"/>
              </a:rPr>
              <a:t>……</a:t>
            </a:r>
            <a:endParaRPr lang="en-US" altLang="zh-CN" sz="2800">
              <a:latin typeface="黑体" pitchFamily="49" charset="-122"/>
              <a:ea typeface="黑体" pitchFamily="49" charset="-122"/>
            </a:endParaRPr>
          </a:p>
          <a:p>
            <a:pPr>
              <a:lnSpc>
                <a:spcPct val="105000"/>
              </a:lnSpc>
              <a:buFontTx/>
              <a:buNone/>
            </a:pPr>
            <a:r>
              <a:rPr lang="en-US" altLang="zh-CN" sz="2800">
                <a:solidFill>
                  <a:srgbClr val="FF0000"/>
                </a:solidFill>
                <a:latin typeface="黑体" pitchFamily="49" charset="-122"/>
                <a:ea typeface="黑体" pitchFamily="49" charset="-122"/>
              </a:rPr>
              <a:t>else                  </a:t>
            </a:r>
            <a:r>
              <a:rPr lang="zh-CN" altLang="en-US" sz="2800">
                <a:latin typeface="黑体" pitchFamily="49" charset="-122"/>
                <a:ea typeface="黑体" pitchFamily="49" charset="-122"/>
              </a:rPr>
              <a:t>语句</a:t>
            </a:r>
            <a:r>
              <a:rPr lang="en-US" altLang="zh-CN" sz="2800">
                <a:latin typeface="黑体" pitchFamily="49" charset="-122"/>
                <a:ea typeface="黑体" pitchFamily="49" charset="-122"/>
              </a:rPr>
              <a:t>n</a:t>
            </a:r>
            <a:r>
              <a:rPr lang="zh-CN" altLang="en-US" sz="2800">
                <a:latin typeface="黑体" pitchFamily="49" charset="-122"/>
                <a:ea typeface="黑体" pitchFamily="49" charset="-122"/>
              </a:rPr>
              <a:t>；</a:t>
            </a:r>
          </a:p>
        </p:txBody>
      </p:sp>
      <p:sp>
        <p:nvSpPr>
          <p:cNvPr id="53252" name="Rectangle 4"/>
          <p:cNvSpPr>
            <a:spLocks noChangeArrowheads="1"/>
          </p:cNvSpPr>
          <p:nvPr/>
        </p:nvSpPr>
        <p:spPr bwMode="auto">
          <a:xfrm>
            <a:off x="250825" y="847725"/>
            <a:ext cx="3097213" cy="579438"/>
          </a:xfrm>
          <a:prstGeom prst="rect">
            <a:avLst/>
          </a:prstGeom>
          <a:noFill/>
          <a:ln w="9525">
            <a:noFill/>
            <a:miter lim="800000"/>
            <a:headEnd/>
            <a:tailEnd/>
          </a:ln>
        </p:spPr>
        <p:txBody>
          <a:bodyPr>
            <a:spAutoFit/>
          </a:bodyPr>
          <a:lstStyle/>
          <a:p>
            <a:pPr>
              <a:buFontTx/>
              <a:buNone/>
            </a:pPr>
            <a:r>
              <a:rPr lang="en-US" altLang="zh-CN" sz="3200" b="1">
                <a:latin typeface="黑体" pitchFamily="49" charset="-122"/>
                <a:ea typeface="黑体" pitchFamily="49" charset="-122"/>
              </a:rPr>
              <a:t>1</a:t>
            </a:r>
            <a:r>
              <a:rPr lang="zh-CN" altLang="en-US" sz="3200" b="1">
                <a:latin typeface="黑体" pitchFamily="49" charset="-122"/>
                <a:ea typeface="黑体" pitchFamily="49" charset="-122"/>
              </a:rPr>
              <a:t>、</a:t>
            </a:r>
            <a:r>
              <a:rPr lang="en-US" altLang="zh-CN" sz="3200" b="1">
                <a:latin typeface="黑体" pitchFamily="49" charset="-122"/>
                <a:ea typeface="黑体" pitchFamily="49" charset="-122"/>
              </a:rPr>
              <a:t>if_else</a:t>
            </a:r>
            <a:r>
              <a:rPr lang="zh-CN" altLang="en-US" sz="3200" b="1">
                <a:latin typeface="黑体" pitchFamily="49" charset="-122"/>
                <a:ea typeface="黑体" pitchFamily="49" charset="-122"/>
              </a:rPr>
              <a:t>语句</a:t>
            </a:r>
          </a:p>
        </p:txBody>
      </p:sp>
      <p:sp>
        <p:nvSpPr>
          <p:cNvPr id="53253" name="Rectangle 5"/>
          <p:cNvSpPr>
            <a:spLocks noChangeArrowheads="1"/>
          </p:cNvSpPr>
          <p:nvPr/>
        </p:nvSpPr>
        <p:spPr bwMode="auto">
          <a:xfrm>
            <a:off x="2987675" y="3781425"/>
            <a:ext cx="5113338" cy="2816225"/>
          </a:xfrm>
          <a:prstGeom prst="rect">
            <a:avLst/>
          </a:prstGeom>
          <a:noFill/>
          <a:ln w="38100">
            <a:solidFill>
              <a:srgbClr val="FF9900"/>
            </a:solidFill>
            <a:miter lim="800000"/>
            <a:headEnd/>
            <a:tailEnd/>
          </a:ln>
        </p:spPr>
        <p:txBody>
          <a:bodyPr>
            <a:spAutoFit/>
          </a:bodyPr>
          <a:lstStyle/>
          <a:p>
            <a:pPr>
              <a:lnSpc>
                <a:spcPct val="105000"/>
              </a:lnSpc>
              <a:buFontTx/>
              <a:buNone/>
            </a:pPr>
            <a:r>
              <a:rPr lang="en-US" altLang="zh-CN" sz="2800">
                <a:solidFill>
                  <a:srgbClr val="FF0000"/>
                </a:solidFill>
                <a:latin typeface="黑体" pitchFamily="49" charset="-122"/>
                <a:ea typeface="黑体" pitchFamily="49" charset="-122"/>
              </a:rPr>
              <a:t>case </a:t>
            </a:r>
            <a:r>
              <a:rPr lang="en-US" altLang="zh-CN" sz="2800">
                <a:latin typeface="黑体" pitchFamily="49" charset="-122"/>
                <a:ea typeface="黑体" pitchFamily="49" charset="-122"/>
              </a:rPr>
              <a:t>(</a:t>
            </a:r>
            <a:r>
              <a:rPr lang="zh-CN" altLang="en-US" sz="2800">
                <a:latin typeface="黑体" pitchFamily="49" charset="-122"/>
                <a:ea typeface="黑体" pitchFamily="49" charset="-122"/>
              </a:rPr>
              <a:t>控制表达式</a:t>
            </a:r>
            <a:r>
              <a:rPr lang="en-US" altLang="zh-CN" sz="2800">
                <a:latin typeface="黑体" pitchFamily="49" charset="-122"/>
                <a:ea typeface="黑体" pitchFamily="49" charset="-122"/>
              </a:rPr>
              <a:t>)</a:t>
            </a:r>
            <a:r>
              <a:rPr lang="en-US" altLang="zh-CN" sz="2800">
                <a:solidFill>
                  <a:srgbClr val="000000"/>
                </a:solidFill>
                <a:latin typeface="黑体" pitchFamily="49" charset="-122"/>
                <a:ea typeface="黑体" pitchFamily="49" charset="-122"/>
              </a:rPr>
              <a:t> </a:t>
            </a:r>
            <a:endParaRPr lang="en-US" altLang="zh-CN" sz="2800">
              <a:latin typeface="黑体" pitchFamily="49" charset="-122"/>
              <a:ea typeface="黑体" pitchFamily="49" charset="-122"/>
            </a:endParaRPr>
          </a:p>
          <a:p>
            <a:pPr>
              <a:lnSpc>
                <a:spcPct val="105000"/>
              </a:lnSpc>
              <a:buFontTx/>
              <a:buNone/>
            </a:pPr>
            <a:r>
              <a:rPr lang="en-US" altLang="zh-CN" sz="2800">
                <a:latin typeface="黑体" pitchFamily="49" charset="-122"/>
                <a:ea typeface="黑体" pitchFamily="49" charset="-122"/>
              </a:rPr>
              <a:t>  </a:t>
            </a:r>
            <a:r>
              <a:rPr lang="zh-CN" altLang="en-US" sz="2800">
                <a:latin typeface="黑体" pitchFamily="49" charset="-122"/>
                <a:ea typeface="黑体" pitchFamily="49" charset="-122"/>
              </a:rPr>
              <a:t>分支项表达式</a:t>
            </a:r>
            <a:r>
              <a:rPr lang="en-US" altLang="zh-CN" sz="2800">
                <a:latin typeface="黑体" pitchFamily="49" charset="-122"/>
                <a:ea typeface="黑体" pitchFamily="49" charset="-122"/>
              </a:rPr>
              <a:t>1</a:t>
            </a:r>
            <a:r>
              <a:rPr lang="zh-CN" altLang="en-US" sz="2800">
                <a:latin typeface="黑体" pitchFamily="49" charset="-122"/>
                <a:ea typeface="黑体" pitchFamily="49" charset="-122"/>
              </a:rPr>
              <a:t>：   语句</a:t>
            </a:r>
            <a:r>
              <a:rPr lang="en-US" altLang="zh-CN" sz="2800">
                <a:latin typeface="黑体" pitchFamily="49" charset="-122"/>
                <a:ea typeface="黑体" pitchFamily="49" charset="-122"/>
              </a:rPr>
              <a:t>1;</a:t>
            </a:r>
          </a:p>
          <a:p>
            <a:pPr>
              <a:lnSpc>
                <a:spcPct val="105000"/>
              </a:lnSpc>
              <a:buFontTx/>
              <a:buNone/>
            </a:pPr>
            <a:r>
              <a:rPr lang="en-US" altLang="zh-CN" sz="2800">
                <a:latin typeface="黑体" pitchFamily="49" charset="-122"/>
                <a:ea typeface="黑体" pitchFamily="49" charset="-122"/>
              </a:rPr>
              <a:t>  </a:t>
            </a:r>
            <a:r>
              <a:rPr lang="zh-CN" altLang="en-US" sz="2800">
                <a:latin typeface="黑体" pitchFamily="49" charset="-122"/>
                <a:ea typeface="黑体" pitchFamily="49" charset="-122"/>
              </a:rPr>
              <a:t>分支项表达式</a:t>
            </a:r>
            <a:r>
              <a:rPr lang="en-US" altLang="zh-CN" sz="2800">
                <a:latin typeface="黑体" pitchFamily="49" charset="-122"/>
                <a:ea typeface="黑体" pitchFamily="49" charset="-122"/>
              </a:rPr>
              <a:t>2</a:t>
            </a:r>
            <a:r>
              <a:rPr lang="zh-CN" altLang="en-US" sz="2800">
                <a:latin typeface="黑体" pitchFamily="49" charset="-122"/>
                <a:ea typeface="黑体" pitchFamily="49" charset="-122"/>
              </a:rPr>
              <a:t>：   语句</a:t>
            </a:r>
            <a:r>
              <a:rPr lang="en-US" altLang="zh-CN" sz="2800">
                <a:latin typeface="黑体" pitchFamily="49" charset="-122"/>
                <a:ea typeface="黑体" pitchFamily="49" charset="-122"/>
              </a:rPr>
              <a:t>2;</a:t>
            </a:r>
          </a:p>
          <a:p>
            <a:pPr>
              <a:lnSpc>
                <a:spcPct val="105000"/>
              </a:lnSpc>
              <a:buFontTx/>
              <a:buNone/>
            </a:pPr>
            <a:r>
              <a:rPr lang="en-US" altLang="zh-CN" sz="2800">
                <a:latin typeface="黑体" pitchFamily="49" charset="-122"/>
                <a:ea typeface="黑体" pitchFamily="49" charset="-122"/>
              </a:rPr>
              <a:t>  </a:t>
            </a:r>
            <a:r>
              <a:rPr lang="en-US" altLang="zh-CN" sz="2800">
                <a:ea typeface="黑体" pitchFamily="49" charset="-122"/>
              </a:rPr>
              <a:t>……</a:t>
            </a:r>
            <a:endParaRPr lang="en-US" altLang="zh-CN" sz="2800">
              <a:latin typeface="黑体" pitchFamily="49" charset="-122"/>
              <a:ea typeface="黑体" pitchFamily="49" charset="-122"/>
            </a:endParaRPr>
          </a:p>
          <a:p>
            <a:pPr>
              <a:lnSpc>
                <a:spcPct val="105000"/>
              </a:lnSpc>
              <a:buFontTx/>
              <a:buNone/>
            </a:pPr>
            <a:r>
              <a:rPr lang="en-US" altLang="zh-CN" sz="2800">
                <a:latin typeface="黑体" pitchFamily="49" charset="-122"/>
                <a:ea typeface="黑体" pitchFamily="49" charset="-122"/>
              </a:rPr>
              <a:t>  default</a:t>
            </a:r>
            <a:r>
              <a:rPr lang="zh-CN" altLang="en-US" sz="2800">
                <a:latin typeface="黑体" pitchFamily="49" charset="-122"/>
                <a:ea typeface="黑体" pitchFamily="49" charset="-122"/>
              </a:rPr>
              <a:t>：         语句</a:t>
            </a:r>
            <a:r>
              <a:rPr lang="en-US" altLang="zh-CN" sz="2800">
                <a:latin typeface="黑体" pitchFamily="49" charset="-122"/>
                <a:ea typeface="黑体" pitchFamily="49" charset="-122"/>
              </a:rPr>
              <a:t>n</a:t>
            </a:r>
            <a:r>
              <a:rPr lang="zh-CN" altLang="en-US" sz="2800">
                <a:latin typeface="黑体" pitchFamily="49" charset="-122"/>
                <a:ea typeface="黑体" pitchFamily="49" charset="-122"/>
              </a:rPr>
              <a:t>；</a:t>
            </a:r>
          </a:p>
          <a:p>
            <a:pPr>
              <a:lnSpc>
                <a:spcPct val="105000"/>
              </a:lnSpc>
              <a:buFontTx/>
              <a:buNone/>
            </a:pPr>
            <a:r>
              <a:rPr lang="en-US" altLang="zh-CN" sz="2800">
                <a:solidFill>
                  <a:srgbClr val="FF0000"/>
                </a:solidFill>
                <a:latin typeface="黑体" pitchFamily="49" charset="-122"/>
                <a:ea typeface="黑体" pitchFamily="49" charset="-122"/>
              </a:rPr>
              <a:t>endcase</a:t>
            </a:r>
          </a:p>
        </p:txBody>
      </p:sp>
      <p:sp>
        <p:nvSpPr>
          <p:cNvPr id="53254" name="Rectangle 6"/>
          <p:cNvSpPr>
            <a:spLocks noChangeArrowheads="1"/>
          </p:cNvSpPr>
          <p:nvPr/>
        </p:nvSpPr>
        <p:spPr bwMode="auto">
          <a:xfrm>
            <a:off x="250825" y="3656013"/>
            <a:ext cx="2449513" cy="579437"/>
          </a:xfrm>
          <a:prstGeom prst="rect">
            <a:avLst/>
          </a:prstGeom>
          <a:noFill/>
          <a:ln w="9525">
            <a:noFill/>
            <a:miter lim="800000"/>
            <a:headEnd/>
            <a:tailEnd/>
          </a:ln>
        </p:spPr>
        <p:txBody>
          <a:bodyPr>
            <a:spAutoFit/>
          </a:bodyPr>
          <a:lstStyle/>
          <a:p>
            <a:pPr>
              <a:buFontTx/>
              <a:buNone/>
            </a:pPr>
            <a:r>
              <a:rPr lang="en-US" altLang="zh-CN" sz="3200" b="1">
                <a:latin typeface="黑体" pitchFamily="49" charset="-122"/>
                <a:ea typeface="黑体" pitchFamily="49" charset="-122"/>
              </a:rPr>
              <a:t>2</a:t>
            </a:r>
            <a:r>
              <a:rPr lang="zh-CN" altLang="en-US" sz="3200" b="1">
                <a:latin typeface="黑体" pitchFamily="49" charset="-122"/>
                <a:ea typeface="黑体" pitchFamily="49" charset="-122"/>
              </a:rPr>
              <a:t>、</a:t>
            </a:r>
            <a:r>
              <a:rPr lang="en-US" altLang="zh-CN" sz="3200" b="1">
                <a:latin typeface="黑体" pitchFamily="49" charset="-122"/>
                <a:ea typeface="黑体" pitchFamily="49" charset="-122"/>
              </a:rPr>
              <a:t>case</a:t>
            </a:r>
            <a:r>
              <a:rPr lang="zh-CN" altLang="en-US" sz="3200" b="1">
                <a:latin typeface="黑体" pitchFamily="49" charset="-122"/>
                <a:ea typeface="黑体" pitchFamily="49" charset="-122"/>
              </a:rPr>
              <a:t>语句</a:t>
            </a:r>
          </a:p>
        </p:txBody>
      </p:sp>
      <p:sp>
        <p:nvSpPr>
          <p:cNvPr id="7" name="灯片编号占位符 6"/>
          <p:cNvSpPr>
            <a:spLocks noGrp="1"/>
          </p:cNvSpPr>
          <p:nvPr>
            <p:ph type="sldNum" sz="quarter" idx="12"/>
          </p:nvPr>
        </p:nvSpPr>
        <p:spPr/>
        <p:txBody>
          <a:bodyPr/>
          <a:lstStyle/>
          <a:p>
            <a:pPr>
              <a:defRPr/>
            </a:pPr>
            <a:fld id="{C097489F-4C31-4370-B64B-6FDA95532023}" type="slidenum">
              <a:rPr lang="zh-CN" altLang="en-US" smtClean="0"/>
              <a:pPr>
                <a:defRPr/>
              </a:pPr>
              <a:t>47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3250"/>
                                        </p:tgtEl>
                                        <p:attrNameLst>
                                          <p:attrName>style.visibility</p:attrName>
                                        </p:attrNameLst>
                                      </p:cBhvr>
                                      <p:to>
                                        <p:strVal val="visible"/>
                                      </p:to>
                                    </p:set>
                                    <p:anim calcmode="lin" valueType="num">
                                      <p:cBhvr additive="base">
                                        <p:cTn id="7" dur="500" fill="hold"/>
                                        <p:tgtEl>
                                          <p:spTgt spid="53250"/>
                                        </p:tgtEl>
                                        <p:attrNameLst>
                                          <p:attrName>ppt_x</p:attrName>
                                        </p:attrNameLst>
                                      </p:cBhvr>
                                      <p:tavLst>
                                        <p:tav tm="0">
                                          <p:val>
                                            <p:strVal val="0-#ppt_w/2"/>
                                          </p:val>
                                        </p:tav>
                                        <p:tav tm="100000">
                                          <p:val>
                                            <p:strVal val="#ppt_x"/>
                                          </p:val>
                                        </p:tav>
                                      </p:tavLst>
                                    </p:anim>
                                    <p:anim calcmode="lin" valueType="num">
                                      <p:cBhvr additive="base">
                                        <p:cTn id="8" dur="500" fill="hold"/>
                                        <p:tgtEl>
                                          <p:spTgt spid="5325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3252"/>
                                        </p:tgtEl>
                                        <p:attrNameLst>
                                          <p:attrName>style.visibility</p:attrName>
                                        </p:attrNameLst>
                                      </p:cBhvr>
                                      <p:to>
                                        <p:strVal val="visible"/>
                                      </p:to>
                                    </p:set>
                                    <p:anim calcmode="lin" valueType="num">
                                      <p:cBhvr additive="base">
                                        <p:cTn id="13" dur="500" fill="hold"/>
                                        <p:tgtEl>
                                          <p:spTgt spid="53252"/>
                                        </p:tgtEl>
                                        <p:attrNameLst>
                                          <p:attrName>ppt_x</p:attrName>
                                        </p:attrNameLst>
                                      </p:cBhvr>
                                      <p:tavLst>
                                        <p:tav tm="0">
                                          <p:val>
                                            <p:strVal val="0-#ppt_w/2"/>
                                          </p:val>
                                        </p:tav>
                                        <p:tav tm="100000">
                                          <p:val>
                                            <p:strVal val="#ppt_x"/>
                                          </p:val>
                                        </p:tav>
                                      </p:tavLst>
                                    </p:anim>
                                    <p:anim calcmode="lin" valueType="num">
                                      <p:cBhvr additive="base">
                                        <p:cTn id="14" dur="500" fill="hold"/>
                                        <p:tgtEl>
                                          <p:spTgt spid="5325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53251"/>
                                        </p:tgtEl>
                                        <p:attrNameLst>
                                          <p:attrName>style.visibility</p:attrName>
                                        </p:attrNameLst>
                                      </p:cBhvr>
                                      <p:to>
                                        <p:strVal val="visible"/>
                                      </p:to>
                                    </p:set>
                                    <p:animEffect transition="in" filter="box(in)">
                                      <p:cBhvr>
                                        <p:cTn id="19" dur="500"/>
                                        <p:tgtEl>
                                          <p:spTgt spid="5325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53254"/>
                                        </p:tgtEl>
                                        <p:attrNameLst>
                                          <p:attrName>style.visibility</p:attrName>
                                        </p:attrNameLst>
                                      </p:cBhvr>
                                      <p:to>
                                        <p:strVal val="visible"/>
                                      </p:to>
                                    </p:set>
                                    <p:anim calcmode="lin" valueType="num">
                                      <p:cBhvr additive="base">
                                        <p:cTn id="24" dur="500" fill="hold"/>
                                        <p:tgtEl>
                                          <p:spTgt spid="53254"/>
                                        </p:tgtEl>
                                        <p:attrNameLst>
                                          <p:attrName>ppt_x</p:attrName>
                                        </p:attrNameLst>
                                      </p:cBhvr>
                                      <p:tavLst>
                                        <p:tav tm="0">
                                          <p:val>
                                            <p:strVal val="0-#ppt_w/2"/>
                                          </p:val>
                                        </p:tav>
                                        <p:tav tm="100000">
                                          <p:val>
                                            <p:strVal val="#ppt_x"/>
                                          </p:val>
                                        </p:tav>
                                      </p:tavLst>
                                    </p:anim>
                                    <p:anim calcmode="lin" valueType="num">
                                      <p:cBhvr additive="base">
                                        <p:cTn id="25" dur="500" fill="hold"/>
                                        <p:tgtEl>
                                          <p:spTgt spid="53254"/>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53253"/>
                                        </p:tgtEl>
                                        <p:attrNameLst>
                                          <p:attrName>style.visibility</p:attrName>
                                        </p:attrNameLst>
                                      </p:cBhvr>
                                      <p:to>
                                        <p:strVal val="visible"/>
                                      </p:to>
                                    </p:set>
                                    <p:animEffect transition="in" filter="box(in)">
                                      <p:cBhvr>
                                        <p:cTn id="30" dur="500"/>
                                        <p:tgtEl>
                                          <p:spTgt spid="53253"/>
                                        </p:tgtEl>
                                      </p:cBhvr>
                                    </p:animEffect>
                                  </p:childTnLst>
                                  <p:subTnLst>
                                    <p:audio>
                                      <p:cMediaNode>
                                        <p:cTn display="0" masterRel="sameClick">
                                          <p:stCondLst>
                                            <p:cond evt="begin" delay="0">
                                              <p:tn val="28"/>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autoUpdateAnimBg="0"/>
      <p:bldP spid="53251" grpId="0" animBg="1" autoUpdateAnimBg="0"/>
      <p:bldP spid="53252" grpId="0" autoUpdateAnimBg="0"/>
      <p:bldP spid="53253" grpId="0" animBg="1" autoUpdateAnimBg="0"/>
      <p:bldP spid="53254" grpId="0"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5795963" y="180975"/>
            <a:ext cx="3105150" cy="3032125"/>
            <a:chOff x="0" y="0"/>
            <a:chExt cx="2235" cy="2210"/>
          </a:xfrm>
        </p:grpSpPr>
        <p:sp>
          <p:nvSpPr>
            <p:cNvPr id="3077" name="Rectangle 3"/>
            <p:cNvSpPr>
              <a:spLocks noChangeArrowheads="1"/>
            </p:cNvSpPr>
            <p:nvPr/>
          </p:nvSpPr>
          <p:spPr bwMode="auto">
            <a:xfrm>
              <a:off x="724" y="5"/>
              <a:ext cx="905" cy="1639"/>
            </a:xfrm>
            <a:prstGeom prst="rect">
              <a:avLst/>
            </a:prstGeom>
            <a:noFill/>
            <a:ln w="19050">
              <a:solidFill>
                <a:schemeClr val="tx1"/>
              </a:solidFill>
              <a:miter lim="800000"/>
              <a:headEnd/>
              <a:tailEnd/>
            </a:ln>
          </p:spPr>
          <p:txBody>
            <a:bodyPr wrap="none" anchor="ctr"/>
            <a:lstStyle/>
            <a:p>
              <a:pPr>
                <a:buFontTx/>
                <a:buNone/>
              </a:pPr>
              <a:endParaRPr lang="zh-CN" altLang="en-US"/>
            </a:p>
          </p:txBody>
        </p:sp>
        <p:sp>
          <p:nvSpPr>
            <p:cNvPr id="3078" name="Line 4"/>
            <p:cNvSpPr>
              <a:spLocks noChangeShapeType="1"/>
            </p:cNvSpPr>
            <p:nvPr/>
          </p:nvSpPr>
          <p:spPr bwMode="auto">
            <a:xfrm>
              <a:off x="407" y="216"/>
              <a:ext cx="498" cy="1"/>
            </a:xfrm>
            <a:prstGeom prst="line">
              <a:avLst/>
            </a:prstGeom>
            <a:noFill/>
            <a:ln w="19050">
              <a:solidFill>
                <a:schemeClr val="tx1"/>
              </a:solidFill>
              <a:round/>
              <a:headEnd/>
              <a:tailEnd/>
            </a:ln>
          </p:spPr>
          <p:txBody>
            <a:bodyPr wrap="none"/>
            <a:lstStyle/>
            <a:p>
              <a:endParaRPr lang="zh-CN" altLang="en-US"/>
            </a:p>
          </p:txBody>
        </p:sp>
        <p:sp>
          <p:nvSpPr>
            <p:cNvPr id="3079" name="Line 5"/>
            <p:cNvSpPr>
              <a:spLocks noChangeShapeType="1"/>
            </p:cNvSpPr>
            <p:nvPr/>
          </p:nvSpPr>
          <p:spPr bwMode="auto">
            <a:xfrm>
              <a:off x="407" y="677"/>
              <a:ext cx="498" cy="1"/>
            </a:xfrm>
            <a:prstGeom prst="line">
              <a:avLst/>
            </a:prstGeom>
            <a:noFill/>
            <a:ln w="19050">
              <a:solidFill>
                <a:schemeClr val="tx1"/>
              </a:solidFill>
              <a:round/>
              <a:headEnd/>
              <a:tailEnd/>
            </a:ln>
          </p:spPr>
          <p:txBody>
            <a:bodyPr wrap="none"/>
            <a:lstStyle/>
            <a:p>
              <a:endParaRPr lang="zh-CN" altLang="en-US"/>
            </a:p>
          </p:txBody>
        </p:sp>
        <p:sp>
          <p:nvSpPr>
            <p:cNvPr id="3080" name="Line 6"/>
            <p:cNvSpPr>
              <a:spLocks noChangeShapeType="1"/>
            </p:cNvSpPr>
            <p:nvPr/>
          </p:nvSpPr>
          <p:spPr bwMode="auto">
            <a:xfrm>
              <a:off x="452" y="1098"/>
              <a:ext cx="453" cy="1"/>
            </a:xfrm>
            <a:prstGeom prst="line">
              <a:avLst/>
            </a:prstGeom>
            <a:noFill/>
            <a:ln w="19050">
              <a:solidFill>
                <a:schemeClr val="tx1"/>
              </a:solidFill>
              <a:round/>
              <a:headEnd/>
              <a:tailEnd/>
            </a:ln>
          </p:spPr>
          <p:txBody>
            <a:bodyPr wrap="none"/>
            <a:lstStyle/>
            <a:p>
              <a:endParaRPr lang="zh-CN" altLang="en-US"/>
            </a:p>
          </p:txBody>
        </p:sp>
        <p:sp>
          <p:nvSpPr>
            <p:cNvPr id="3081" name="Line 7"/>
            <p:cNvSpPr>
              <a:spLocks noChangeShapeType="1"/>
            </p:cNvSpPr>
            <p:nvPr/>
          </p:nvSpPr>
          <p:spPr bwMode="auto">
            <a:xfrm>
              <a:off x="452" y="1475"/>
              <a:ext cx="453" cy="1"/>
            </a:xfrm>
            <a:prstGeom prst="line">
              <a:avLst/>
            </a:prstGeom>
            <a:noFill/>
            <a:ln w="19050">
              <a:solidFill>
                <a:schemeClr val="tx1"/>
              </a:solidFill>
              <a:round/>
              <a:headEnd/>
              <a:tailEnd/>
            </a:ln>
          </p:spPr>
          <p:txBody>
            <a:bodyPr wrap="none"/>
            <a:lstStyle/>
            <a:p>
              <a:endParaRPr lang="zh-CN" altLang="en-US"/>
            </a:p>
          </p:txBody>
        </p:sp>
        <p:sp>
          <p:nvSpPr>
            <p:cNvPr id="3082" name="Line 8"/>
            <p:cNvSpPr>
              <a:spLocks noChangeShapeType="1"/>
            </p:cNvSpPr>
            <p:nvPr/>
          </p:nvSpPr>
          <p:spPr bwMode="auto">
            <a:xfrm>
              <a:off x="1312" y="845"/>
              <a:ext cx="724" cy="1"/>
            </a:xfrm>
            <a:prstGeom prst="line">
              <a:avLst/>
            </a:prstGeom>
            <a:noFill/>
            <a:ln w="19050">
              <a:solidFill>
                <a:schemeClr val="tx1"/>
              </a:solidFill>
              <a:round/>
              <a:headEnd/>
              <a:tailEnd/>
            </a:ln>
          </p:spPr>
          <p:txBody>
            <a:bodyPr wrap="none"/>
            <a:lstStyle/>
            <a:p>
              <a:endParaRPr lang="zh-CN" altLang="en-US"/>
            </a:p>
          </p:txBody>
        </p:sp>
        <p:sp>
          <p:nvSpPr>
            <p:cNvPr id="3083" name="Line 9"/>
            <p:cNvSpPr>
              <a:spLocks noChangeShapeType="1"/>
            </p:cNvSpPr>
            <p:nvPr/>
          </p:nvSpPr>
          <p:spPr bwMode="auto">
            <a:xfrm flipH="1" flipV="1">
              <a:off x="905" y="47"/>
              <a:ext cx="407" cy="798"/>
            </a:xfrm>
            <a:prstGeom prst="line">
              <a:avLst/>
            </a:prstGeom>
            <a:noFill/>
            <a:ln w="19050">
              <a:solidFill>
                <a:schemeClr val="tx1"/>
              </a:solidFill>
              <a:round/>
              <a:headEnd type="triangle" w="med" len="med"/>
              <a:tailEnd/>
            </a:ln>
          </p:spPr>
          <p:txBody>
            <a:bodyPr wrap="none"/>
            <a:lstStyle/>
            <a:p>
              <a:endParaRPr lang="zh-CN" altLang="en-US"/>
            </a:p>
          </p:txBody>
        </p:sp>
        <p:sp>
          <p:nvSpPr>
            <p:cNvPr id="3084" name="Oval 10"/>
            <p:cNvSpPr>
              <a:spLocks noChangeArrowheads="1"/>
            </p:cNvSpPr>
            <p:nvPr/>
          </p:nvSpPr>
          <p:spPr bwMode="auto">
            <a:xfrm>
              <a:off x="860" y="1433"/>
              <a:ext cx="90" cy="84"/>
            </a:xfrm>
            <a:prstGeom prst="ellipse">
              <a:avLst/>
            </a:prstGeom>
            <a:noFill/>
            <a:ln w="19050">
              <a:solidFill>
                <a:schemeClr val="tx1"/>
              </a:solidFill>
              <a:round/>
              <a:headEnd/>
              <a:tailEnd/>
            </a:ln>
          </p:spPr>
          <p:txBody>
            <a:bodyPr wrap="none" anchor="ctr"/>
            <a:lstStyle/>
            <a:p>
              <a:pPr>
                <a:buFontTx/>
                <a:buNone/>
              </a:pPr>
              <a:endParaRPr lang="zh-CN" altLang="en-US"/>
            </a:p>
          </p:txBody>
        </p:sp>
        <p:sp>
          <p:nvSpPr>
            <p:cNvPr id="3085" name="Oval 11"/>
            <p:cNvSpPr>
              <a:spLocks noChangeArrowheads="1"/>
            </p:cNvSpPr>
            <p:nvPr/>
          </p:nvSpPr>
          <p:spPr bwMode="auto">
            <a:xfrm>
              <a:off x="860" y="1055"/>
              <a:ext cx="90" cy="84"/>
            </a:xfrm>
            <a:prstGeom prst="ellipse">
              <a:avLst/>
            </a:prstGeom>
            <a:noFill/>
            <a:ln w="19050">
              <a:solidFill>
                <a:schemeClr val="tx1"/>
              </a:solidFill>
              <a:round/>
              <a:headEnd/>
              <a:tailEnd/>
            </a:ln>
          </p:spPr>
          <p:txBody>
            <a:bodyPr wrap="none" anchor="ctr"/>
            <a:lstStyle/>
            <a:p>
              <a:pPr>
                <a:buFontTx/>
                <a:buNone/>
              </a:pPr>
              <a:endParaRPr lang="zh-CN" altLang="en-US"/>
            </a:p>
          </p:txBody>
        </p:sp>
        <p:sp>
          <p:nvSpPr>
            <p:cNvPr id="3086" name="Oval 12"/>
            <p:cNvSpPr>
              <a:spLocks noChangeArrowheads="1"/>
            </p:cNvSpPr>
            <p:nvPr/>
          </p:nvSpPr>
          <p:spPr bwMode="auto">
            <a:xfrm>
              <a:off x="860" y="635"/>
              <a:ext cx="90" cy="84"/>
            </a:xfrm>
            <a:prstGeom prst="ellipse">
              <a:avLst/>
            </a:prstGeom>
            <a:noFill/>
            <a:ln w="19050">
              <a:solidFill>
                <a:schemeClr val="tx1"/>
              </a:solidFill>
              <a:round/>
              <a:headEnd/>
              <a:tailEnd/>
            </a:ln>
          </p:spPr>
          <p:txBody>
            <a:bodyPr wrap="none" anchor="ctr"/>
            <a:lstStyle/>
            <a:p>
              <a:pPr>
                <a:buFontTx/>
                <a:buNone/>
              </a:pPr>
              <a:endParaRPr lang="zh-CN" altLang="en-US"/>
            </a:p>
          </p:txBody>
        </p:sp>
        <p:sp>
          <p:nvSpPr>
            <p:cNvPr id="3087" name="Oval 13"/>
            <p:cNvSpPr>
              <a:spLocks noChangeArrowheads="1"/>
            </p:cNvSpPr>
            <p:nvPr/>
          </p:nvSpPr>
          <p:spPr bwMode="auto">
            <a:xfrm>
              <a:off x="860" y="173"/>
              <a:ext cx="90" cy="84"/>
            </a:xfrm>
            <a:prstGeom prst="ellipse">
              <a:avLst/>
            </a:prstGeom>
            <a:noFill/>
            <a:ln w="19050">
              <a:solidFill>
                <a:schemeClr val="tx1"/>
              </a:solidFill>
              <a:round/>
              <a:headEnd/>
              <a:tailEnd/>
            </a:ln>
          </p:spPr>
          <p:txBody>
            <a:bodyPr wrap="none" anchor="ctr"/>
            <a:lstStyle/>
            <a:p>
              <a:pPr>
                <a:buFontTx/>
                <a:buNone/>
              </a:pPr>
              <a:endParaRPr lang="zh-CN" altLang="en-US"/>
            </a:p>
          </p:txBody>
        </p:sp>
        <p:sp>
          <p:nvSpPr>
            <p:cNvPr id="54286" name="Rectangle 14"/>
            <p:cNvSpPr>
              <a:spLocks noChangeArrowheads="1"/>
            </p:cNvSpPr>
            <p:nvPr/>
          </p:nvSpPr>
          <p:spPr bwMode="auto">
            <a:xfrm>
              <a:off x="0" y="0"/>
              <a:ext cx="521" cy="422"/>
            </a:xfrm>
            <a:prstGeom prst="rect">
              <a:avLst/>
            </a:prstGeom>
            <a:noFill/>
            <a:ln w="9525">
              <a:noFill/>
              <a:miter lim="800000"/>
              <a:headEnd/>
              <a:tailEnd/>
            </a:ln>
          </p:spPr>
          <p:txBody>
            <a:bodyPr wrap="none">
              <a:spAutoFit/>
            </a:bodyPr>
            <a:lstStyle/>
            <a:p>
              <a:pPr>
                <a:buFont typeface="Arial" pitchFamily="34" charset="0"/>
                <a:buNone/>
                <a:defRPr/>
              </a:pPr>
              <a:r>
                <a:rPr lang="en-US" sz="3200">
                  <a:effectLst>
                    <a:outerShdw blurRad="38100" dist="38100" dir="2700000" algn="tl">
                      <a:srgbClr val="000000"/>
                    </a:outerShdw>
                  </a:effectLst>
                  <a:latin typeface="黑体" pitchFamily="49" charset="-122"/>
                  <a:ea typeface="黑体" pitchFamily="49" charset="-122"/>
                </a:rPr>
                <a:t> D</a:t>
              </a:r>
              <a:r>
                <a:rPr lang="en-US" sz="3200" baseline="-25000">
                  <a:effectLst>
                    <a:outerShdw blurRad="38100" dist="38100" dir="2700000" algn="tl">
                      <a:srgbClr val="000000"/>
                    </a:outerShdw>
                  </a:effectLst>
                  <a:latin typeface="黑体" pitchFamily="49" charset="-122"/>
                  <a:ea typeface="黑体" pitchFamily="49" charset="-122"/>
                </a:rPr>
                <a:t>0</a:t>
              </a:r>
            </a:p>
          </p:txBody>
        </p:sp>
        <p:sp>
          <p:nvSpPr>
            <p:cNvPr id="54287" name="Rectangle 15"/>
            <p:cNvSpPr>
              <a:spLocks noChangeArrowheads="1"/>
            </p:cNvSpPr>
            <p:nvPr/>
          </p:nvSpPr>
          <p:spPr bwMode="auto">
            <a:xfrm>
              <a:off x="0" y="462"/>
              <a:ext cx="521" cy="422"/>
            </a:xfrm>
            <a:prstGeom prst="rect">
              <a:avLst/>
            </a:prstGeom>
            <a:noFill/>
            <a:ln w="9525">
              <a:noFill/>
              <a:miter lim="800000"/>
              <a:headEnd/>
              <a:tailEnd/>
            </a:ln>
          </p:spPr>
          <p:txBody>
            <a:bodyPr wrap="none">
              <a:spAutoFit/>
            </a:bodyPr>
            <a:lstStyle/>
            <a:p>
              <a:pPr>
                <a:buFont typeface="Arial" pitchFamily="34" charset="0"/>
                <a:buNone/>
                <a:defRPr/>
              </a:pPr>
              <a:r>
                <a:rPr lang="en-US" sz="3200">
                  <a:effectLst>
                    <a:outerShdw blurRad="38100" dist="38100" dir="2700000" algn="tl">
                      <a:srgbClr val="000000"/>
                    </a:outerShdw>
                  </a:effectLst>
                  <a:latin typeface="黑体" pitchFamily="49" charset="-122"/>
                  <a:ea typeface="黑体" pitchFamily="49" charset="-122"/>
                </a:rPr>
                <a:t> D</a:t>
              </a:r>
              <a:r>
                <a:rPr lang="en-US" sz="3200" baseline="-25000">
                  <a:effectLst>
                    <a:outerShdw blurRad="38100" dist="38100" dir="2700000" algn="tl">
                      <a:srgbClr val="000000"/>
                    </a:outerShdw>
                  </a:effectLst>
                  <a:latin typeface="黑体" pitchFamily="49" charset="-122"/>
                  <a:ea typeface="黑体" pitchFamily="49" charset="-122"/>
                </a:rPr>
                <a:t>1</a:t>
              </a:r>
            </a:p>
          </p:txBody>
        </p:sp>
        <p:sp>
          <p:nvSpPr>
            <p:cNvPr id="54288" name="Rectangle 16"/>
            <p:cNvSpPr>
              <a:spLocks noChangeArrowheads="1"/>
            </p:cNvSpPr>
            <p:nvPr/>
          </p:nvSpPr>
          <p:spPr bwMode="auto">
            <a:xfrm>
              <a:off x="0" y="854"/>
              <a:ext cx="521" cy="422"/>
            </a:xfrm>
            <a:prstGeom prst="rect">
              <a:avLst/>
            </a:prstGeom>
            <a:noFill/>
            <a:ln w="9525">
              <a:noFill/>
              <a:miter lim="800000"/>
              <a:headEnd/>
              <a:tailEnd/>
            </a:ln>
          </p:spPr>
          <p:txBody>
            <a:bodyPr wrap="none">
              <a:spAutoFit/>
            </a:bodyPr>
            <a:lstStyle/>
            <a:p>
              <a:pPr>
                <a:buFont typeface="Arial" pitchFamily="34" charset="0"/>
                <a:buNone/>
                <a:defRPr/>
              </a:pPr>
              <a:r>
                <a:rPr lang="en-US" sz="3200">
                  <a:effectLst>
                    <a:outerShdw blurRad="38100" dist="38100" dir="2700000" algn="tl">
                      <a:srgbClr val="000000"/>
                    </a:outerShdw>
                  </a:effectLst>
                  <a:latin typeface="黑体" pitchFamily="49" charset="-122"/>
                  <a:ea typeface="黑体" pitchFamily="49" charset="-122"/>
                </a:rPr>
                <a:t> D</a:t>
              </a:r>
              <a:r>
                <a:rPr lang="en-US" sz="3200" baseline="-25000">
                  <a:effectLst>
                    <a:outerShdw blurRad="38100" dist="38100" dir="2700000" algn="tl">
                      <a:srgbClr val="000000"/>
                    </a:outerShdw>
                  </a:effectLst>
                  <a:latin typeface="黑体" pitchFamily="49" charset="-122"/>
                  <a:ea typeface="黑体" pitchFamily="49" charset="-122"/>
                </a:rPr>
                <a:t>2</a:t>
              </a:r>
            </a:p>
          </p:txBody>
        </p:sp>
        <p:sp>
          <p:nvSpPr>
            <p:cNvPr id="54289" name="Rectangle 17"/>
            <p:cNvSpPr>
              <a:spLocks noChangeArrowheads="1"/>
            </p:cNvSpPr>
            <p:nvPr/>
          </p:nvSpPr>
          <p:spPr bwMode="auto">
            <a:xfrm>
              <a:off x="0" y="1279"/>
              <a:ext cx="521" cy="422"/>
            </a:xfrm>
            <a:prstGeom prst="rect">
              <a:avLst/>
            </a:prstGeom>
            <a:noFill/>
            <a:ln w="9525">
              <a:noFill/>
              <a:miter lim="800000"/>
              <a:headEnd/>
              <a:tailEnd/>
            </a:ln>
          </p:spPr>
          <p:txBody>
            <a:bodyPr wrap="none">
              <a:spAutoFit/>
            </a:bodyPr>
            <a:lstStyle/>
            <a:p>
              <a:pPr>
                <a:buFont typeface="Arial" pitchFamily="34" charset="0"/>
                <a:buNone/>
                <a:defRPr/>
              </a:pPr>
              <a:r>
                <a:rPr lang="en-US" sz="3200">
                  <a:effectLst>
                    <a:outerShdw blurRad="38100" dist="38100" dir="2700000" algn="tl">
                      <a:srgbClr val="000000"/>
                    </a:outerShdw>
                  </a:effectLst>
                  <a:latin typeface="黑体" pitchFamily="49" charset="-122"/>
                  <a:ea typeface="黑体" pitchFamily="49" charset="-122"/>
                </a:rPr>
                <a:t> D</a:t>
              </a:r>
              <a:r>
                <a:rPr lang="en-US" sz="3200" baseline="-25000">
                  <a:effectLst>
                    <a:outerShdw blurRad="38100" dist="38100" dir="2700000" algn="tl">
                      <a:srgbClr val="000000"/>
                    </a:outerShdw>
                  </a:effectLst>
                  <a:latin typeface="黑体" pitchFamily="49" charset="-122"/>
                  <a:ea typeface="黑体" pitchFamily="49" charset="-122"/>
                </a:rPr>
                <a:t>3</a:t>
              </a:r>
            </a:p>
          </p:txBody>
        </p:sp>
        <p:sp>
          <p:nvSpPr>
            <p:cNvPr id="54290" name="Rectangle 18"/>
            <p:cNvSpPr>
              <a:spLocks noChangeArrowheads="1"/>
            </p:cNvSpPr>
            <p:nvPr/>
          </p:nvSpPr>
          <p:spPr bwMode="auto">
            <a:xfrm>
              <a:off x="814" y="1787"/>
              <a:ext cx="521" cy="422"/>
            </a:xfrm>
            <a:prstGeom prst="rect">
              <a:avLst/>
            </a:prstGeom>
            <a:noFill/>
            <a:ln w="9525">
              <a:noFill/>
              <a:miter lim="800000"/>
              <a:headEnd/>
              <a:tailEnd/>
            </a:ln>
          </p:spPr>
          <p:txBody>
            <a:bodyPr wrap="none">
              <a:spAutoFit/>
            </a:bodyPr>
            <a:lstStyle/>
            <a:p>
              <a:pPr>
                <a:buFont typeface="Arial" pitchFamily="34" charset="0"/>
                <a:buNone/>
                <a:defRPr/>
              </a:pPr>
              <a:r>
                <a:rPr lang="en-US" sz="3200">
                  <a:effectLst>
                    <a:outerShdw blurRad="38100" dist="38100" dir="2700000" algn="tl">
                      <a:srgbClr val="000000"/>
                    </a:outerShdw>
                  </a:effectLst>
                  <a:latin typeface="黑体" pitchFamily="49" charset="-122"/>
                  <a:ea typeface="黑体" pitchFamily="49" charset="-122"/>
                </a:rPr>
                <a:t> A</a:t>
              </a:r>
              <a:r>
                <a:rPr lang="en-US" sz="3200" baseline="-25000">
                  <a:effectLst>
                    <a:outerShdw blurRad="38100" dist="38100" dir="2700000" algn="tl">
                      <a:srgbClr val="000000"/>
                    </a:outerShdw>
                  </a:effectLst>
                  <a:latin typeface="黑体" pitchFamily="49" charset="-122"/>
                  <a:ea typeface="黑体" pitchFamily="49" charset="-122"/>
                </a:rPr>
                <a:t>1</a:t>
              </a:r>
            </a:p>
          </p:txBody>
        </p:sp>
        <p:sp>
          <p:nvSpPr>
            <p:cNvPr id="54291" name="Rectangle 19"/>
            <p:cNvSpPr>
              <a:spLocks noChangeArrowheads="1"/>
            </p:cNvSpPr>
            <p:nvPr/>
          </p:nvSpPr>
          <p:spPr bwMode="auto">
            <a:xfrm>
              <a:off x="1176" y="1788"/>
              <a:ext cx="521" cy="422"/>
            </a:xfrm>
            <a:prstGeom prst="rect">
              <a:avLst/>
            </a:prstGeom>
            <a:noFill/>
            <a:ln w="9525">
              <a:noFill/>
              <a:miter lim="800000"/>
              <a:headEnd/>
              <a:tailEnd/>
            </a:ln>
          </p:spPr>
          <p:txBody>
            <a:bodyPr wrap="none">
              <a:spAutoFit/>
            </a:bodyPr>
            <a:lstStyle/>
            <a:p>
              <a:pPr>
                <a:buFont typeface="Arial" pitchFamily="34" charset="0"/>
                <a:buNone/>
                <a:defRPr/>
              </a:pPr>
              <a:r>
                <a:rPr lang="en-US" sz="3200">
                  <a:effectLst>
                    <a:outerShdw blurRad="38100" dist="38100" dir="2700000" algn="tl">
                      <a:srgbClr val="000000"/>
                    </a:outerShdw>
                  </a:effectLst>
                  <a:latin typeface="黑体" pitchFamily="49" charset="-122"/>
                  <a:ea typeface="黑体" pitchFamily="49" charset="-122"/>
                </a:rPr>
                <a:t> A</a:t>
              </a:r>
              <a:r>
                <a:rPr lang="en-US" sz="3200" baseline="-25000">
                  <a:effectLst>
                    <a:outerShdw blurRad="38100" dist="38100" dir="2700000" algn="tl">
                      <a:srgbClr val="000000"/>
                    </a:outerShdw>
                  </a:effectLst>
                  <a:latin typeface="黑体" pitchFamily="49" charset="-122"/>
                  <a:ea typeface="黑体" pitchFamily="49" charset="-122"/>
                </a:rPr>
                <a:t>0</a:t>
              </a:r>
            </a:p>
          </p:txBody>
        </p:sp>
        <p:sp>
          <p:nvSpPr>
            <p:cNvPr id="54292" name="Rectangle 20"/>
            <p:cNvSpPr>
              <a:spLocks noChangeArrowheads="1"/>
            </p:cNvSpPr>
            <p:nvPr/>
          </p:nvSpPr>
          <p:spPr bwMode="auto">
            <a:xfrm>
              <a:off x="1810" y="546"/>
              <a:ext cx="425" cy="422"/>
            </a:xfrm>
            <a:prstGeom prst="rect">
              <a:avLst/>
            </a:prstGeom>
            <a:noFill/>
            <a:ln w="9525">
              <a:noFill/>
              <a:miter lim="800000"/>
              <a:headEnd/>
              <a:tailEnd/>
            </a:ln>
          </p:spPr>
          <p:txBody>
            <a:bodyPr wrap="none">
              <a:spAutoFit/>
            </a:bodyPr>
            <a:lstStyle/>
            <a:p>
              <a:pPr>
                <a:buFont typeface="Arial" pitchFamily="34" charset="0"/>
                <a:buNone/>
                <a:defRPr/>
              </a:pPr>
              <a:r>
                <a:rPr lang="en-US" sz="3200">
                  <a:effectLst>
                    <a:outerShdw blurRad="38100" dist="38100" dir="2700000" algn="tl">
                      <a:srgbClr val="000000"/>
                    </a:outerShdw>
                  </a:effectLst>
                  <a:latin typeface="黑体" pitchFamily="49" charset="-122"/>
                  <a:ea typeface="黑体" pitchFamily="49" charset="-122"/>
                </a:rPr>
                <a:t> Y</a:t>
              </a:r>
            </a:p>
          </p:txBody>
        </p:sp>
        <p:sp>
          <p:nvSpPr>
            <p:cNvPr id="3095" name="Line 21"/>
            <p:cNvSpPr>
              <a:spLocks noChangeShapeType="1"/>
            </p:cNvSpPr>
            <p:nvPr/>
          </p:nvSpPr>
          <p:spPr bwMode="auto">
            <a:xfrm>
              <a:off x="1041" y="1660"/>
              <a:ext cx="0" cy="169"/>
            </a:xfrm>
            <a:prstGeom prst="line">
              <a:avLst/>
            </a:prstGeom>
            <a:noFill/>
            <a:ln w="9525">
              <a:solidFill>
                <a:schemeClr val="tx1"/>
              </a:solidFill>
              <a:round/>
              <a:headEnd/>
              <a:tailEnd/>
            </a:ln>
          </p:spPr>
          <p:txBody>
            <a:bodyPr wrap="none"/>
            <a:lstStyle/>
            <a:p>
              <a:endParaRPr lang="zh-CN" altLang="en-US"/>
            </a:p>
          </p:txBody>
        </p:sp>
        <p:sp>
          <p:nvSpPr>
            <p:cNvPr id="3096" name="Line 22"/>
            <p:cNvSpPr>
              <a:spLocks noChangeShapeType="1"/>
            </p:cNvSpPr>
            <p:nvPr/>
          </p:nvSpPr>
          <p:spPr bwMode="auto">
            <a:xfrm>
              <a:off x="1403" y="1660"/>
              <a:ext cx="0" cy="169"/>
            </a:xfrm>
            <a:prstGeom prst="line">
              <a:avLst/>
            </a:prstGeom>
            <a:noFill/>
            <a:ln w="9525">
              <a:solidFill>
                <a:schemeClr val="tx1"/>
              </a:solidFill>
              <a:round/>
              <a:headEnd/>
              <a:tailEnd/>
            </a:ln>
          </p:spPr>
          <p:txBody>
            <a:bodyPr wrap="none"/>
            <a:lstStyle/>
            <a:p>
              <a:endParaRPr lang="zh-CN" altLang="en-US"/>
            </a:p>
          </p:txBody>
        </p:sp>
      </p:grpSp>
      <p:graphicFrame>
        <p:nvGraphicFramePr>
          <p:cNvPr id="54295" name="Object 23"/>
          <p:cNvGraphicFramePr>
            <a:graphicFrameLocks noChangeAspect="1"/>
          </p:cNvGraphicFramePr>
          <p:nvPr/>
        </p:nvGraphicFramePr>
        <p:xfrm>
          <a:off x="1836738" y="1008063"/>
          <a:ext cx="2879725" cy="2133600"/>
        </p:xfrm>
        <a:graphic>
          <a:graphicData uri="http://schemas.openxmlformats.org/presentationml/2006/ole">
            <p:oleObj spid="_x0000_s3074" r:id="rId4" imgW="1956240" imgH="1448280" progId="Equation.3">
              <p:embed/>
            </p:oleObj>
          </a:graphicData>
        </a:graphic>
      </p:graphicFrame>
      <p:sp>
        <p:nvSpPr>
          <p:cNvPr id="54296" name="Rectangle 24"/>
          <p:cNvSpPr>
            <a:spLocks noChangeArrowheads="1"/>
          </p:cNvSpPr>
          <p:nvPr/>
        </p:nvSpPr>
        <p:spPr bwMode="auto">
          <a:xfrm>
            <a:off x="323850" y="188913"/>
            <a:ext cx="3752850" cy="579437"/>
          </a:xfrm>
          <a:prstGeom prst="rect">
            <a:avLst/>
          </a:prstGeom>
          <a:noFill/>
          <a:ln w="9525">
            <a:noFill/>
            <a:miter lim="800000"/>
            <a:headEnd/>
            <a:tailEnd/>
          </a:ln>
        </p:spPr>
        <p:txBody>
          <a:bodyPr>
            <a:spAutoFit/>
          </a:bodyPr>
          <a:lstStyle/>
          <a:p>
            <a:pPr>
              <a:buFontTx/>
              <a:buNone/>
            </a:pPr>
            <a:r>
              <a:rPr lang="en-US" altLang="zh-CN" sz="3200">
                <a:latin typeface="黑体" pitchFamily="49" charset="-122"/>
                <a:ea typeface="黑体" pitchFamily="49" charset="-122"/>
              </a:rPr>
              <a:t>4</a:t>
            </a:r>
            <a:r>
              <a:rPr lang="zh-CN" altLang="en-US" sz="3200">
                <a:latin typeface="黑体" pitchFamily="49" charset="-122"/>
                <a:ea typeface="黑体" pitchFamily="49" charset="-122"/>
              </a:rPr>
              <a:t>选</a:t>
            </a:r>
            <a:r>
              <a:rPr lang="en-US" altLang="zh-CN" sz="3200">
                <a:latin typeface="黑体" pitchFamily="49" charset="-122"/>
                <a:ea typeface="黑体" pitchFamily="49" charset="-122"/>
              </a:rPr>
              <a:t>1</a:t>
            </a:r>
            <a:r>
              <a:rPr lang="zh-CN" altLang="en-US" sz="3200">
                <a:latin typeface="黑体" pitchFamily="49" charset="-122"/>
                <a:ea typeface="黑体" pitchFamily="49" charset="-122"/>
              </a:rPr>
              <a:t>数据选择器有：</a:t>
            </a:r>
          </a:p>
        </p:txBody>
      </p:sp>
      <p:sp>
        <p:nvSpPr>
          <p:cNvPr id="25" name="灯片编号占位符 24"/>
          <p:cNvSpPr>
            <a:spLocks noGrp="1"/>
          </p:cNvSpPr>
          <p:nvPr>
            <p:ph type="sldNum" sz="quarter" idx="12"/>
          </p:nvPr>
        </p:nvSpPr>
        <p:spPr/>
        <p:txBody>
          <a:bodyPr/>
          <a:lstStyle/>
          <a:p>
            <a:pPr>
              <a:defRPr/>
            </a:pPr>
            <a:fld id="{C097489F-4C31-4370-B64B-6FDA95532023}" type="slidenum">
              <a:rPr lang="zh-CN" altLang="en-US" smtClean="0"/>
              <a:pPr>
                <a:defRPr/>
              </a:pPr>
              <a:t>48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4296"/>
                                        </p:tgtEl>
                                        <p:attrNameLst>
                                          <p:attrName>style.visibility</p:attrName>
                                        </p:attrNameLst>
                                      </p:cBhvr>
                                      <p:to>
                                        <p:strVal val="visible"/>
                                      </p:to>
                                    </p:set>
                                    <p:animEffect transition="in" filter="wipe(left)">
                                      <p:cBhvr>
                                        <p:cTn id="7" dur="500"/>
                                        <p:tgtEl>
                                          <p:spTgt spid="54296"/>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nodeType="clickEffect">
                                  <p:stCondLst>
                                    <p:cond delay="0"/>
                                  </p:stCondLst>
                                  <p:childTnLst>
                                    <p:set>
                                      <p:cBhvr>
                                        <p:cTn id="15" dur="1" fill="hold">
                                          <p:stCondLst>
                                            <p:cond delay="0"/>
                                          </p:stCondLst>
                                        </p:cTn>
                                        <p:tgtEl>
                                          <p:spTgt spid="54295"/>
                                        </p:tgtEl>
                                        <p:attrNameLst>
                                          <p:attrName>style.visibility</p:attrName>
                                        </p:attrNameLst>
                                      </p:cBhvr>
                                      <p:to>
                                        <p:strVal val="visible"/>
                                      </p:to>
                                    </p:set>
                                    <p:animEffect transition="in" filter="blinds(horizontal)">
                                      <p:cBhvr>
                                        <p:cTn id="16" dur="500"/>
                                        <p:tgtEl>
                                          <p:spTgt spid="54295"/>
                                        </p:tgtEl>
                                      </p:cBhvr>
                                    </p:animEffect>
                                  </p:childTnLst>
                                  <p:subTnLst>
                                    <p:audio>
                                      <p:cMediaNode>
                                        <p:cTn display="0" masterRel="sameClick">
                                          <p:stCondLst>
                                            <p:cond evt="begin" delay="0">
                                              <p:tn val="14"/>
                                            </p:cond>
                                          </p:stCondLst>
                                          <p:endCondLst>
                                            <p:cond evt="onStopAudio" delay="0">
                                              <p:tgtEl>
                                                <p:sldTgt/>
                                              </p:tgtEl>
                                            </p:cond>
                                          </p:endCondLst>
                                        </p:cTn>
                                        <p:tgtEl>
                                          <p:sndTgt r:embed="rId3"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96"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2027238" y="4389438"/>
            <a:ext cx="2554287" cy="579437"/>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2</a:t>
            </a:r>
            <a:r>
              <a:rPr lang="en-US" altLang="zh-CN" sz="3200">
                <a:ea typeface="黑体" pitchFamily="49" charset="-122"/>
              </a:rPr>
              <a:t>’</a:t>
            </a:r>
            <a:r>
              <a:rPr lang="en-US" altLang="zh-CN" sz="3200">
                <a:latin typeface="黑体" pitchFamily="49" charset="-122"/>
                <a:ea typeface="黑体" pitchFamily="49" charset="-122"/>
              </a:rPr>
              <a:t>b01: Y=D1;</a:t>
            </a:r>
          </a:p>
        </p:txBody>
      </p:sp>
      <p:sp>
        <p:nvSpPr>
          <p:cNvPr id="55299" name="Rectangle 3"/>
          <p:cNvSpPr>
            <a:spLocks noChangeArrowheads="1"/>
          </p:cNvSpPr>
          <p:nvPr/>
        </p:nvSpPr>
        <p:spPr bwMode="auto">
          <a:xfrm>
            <a:off x="1622425" y="3498850"/>
            <a:ext cx="1809750" cy="579438"/>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case (A)</a:t>
            </a:r>
          </a:p>
        </p:txBody>
      </p:sp>
      <p:sp>
        <p:nvSpPr>
          <p:cNvPr id="55300" name="Rectangle 4"/>
          <p:cNvSpPr>
            <a:spLocks noChangeArrowheads="1"/>
          </p:cNvSpPr>
          <p:nvPr/>
        </p:nvSpPr>
        <p:spPr bwMode="auto">
          <a:xfrm>
            <a:off x="2027238" y="3960813"/>
            <a:ext cx="2554287" cy="579437"/>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2</a:t>
            </a:r>
            <a:r>
              <a:rPr lang="en-US" altLang="zh-CN" sz="3200">
                <a:ea typeface="黑体" pitchFamily="49" charset="-122"/>
              </a:rPr>
              <a:t>’</a:t>
            </a:r>
            <a:r>
              <a:rPr lang="en-US" altLang="zh-CN" sz="3200">
                <a:latin typeface="黑体" pitchFamily="49" charset="-122"/>
                <a:ea typeface="黑体" pitchFamily="49" charset="-122"/>
              </a:rPr>
              <a:t>b00: Y=D0;</a:t>
            </a:r>
          </a:p>
        </p:txBody>
      </p:sp>
      <p:sp>
        <p:nvSpPr>
          <p:cNvPr id="55301" name="Rectangle 5"/>
          <p:cNvSpPr>
            <a:spLocks noChangeArrowheads="1"/>
          </p:cNvSpPr>
          <p:nvPr/>
        </p:nvSpPr>
        <p:spPr bwMode="auto">
          <a:xfrm>
            <a:off x="254000" y="6097588"/>
            <a:ext cx="2012950" cy="579437"/>
          </a:xfrm>
          <a:prstGeom prst="rect">
            <a:avLst/>
          </a:prstGeom>
          <a:noFill/>
          <a:ln w="9525">
            <a:noFill/>
            <a:miter lim="800000"/>
            <a:headEnd/>
            <a:tailEnd/>
          </a:ln>
        </p:spPr>
        <p:txBody>
          <a:bodyPr wrap="none">
            <a:spAutoFit/>
          </a:bodyPr>
          <a:lstStyle/>
          <a:p>
            <a:pPr>
              <a:buFontTx/>
              <a:buNone/>
            </a:pPr>
            <a:r>
              <a:rPr lang="en-US" altLang="zh-CN" sz="3200">
                <a:solidFill>
                  <a:srgbClr val="FF0000"/>
                </a:solidFill>
                <a:latin typeface="黑体" pitchFamily="49" charset="-122"/>
                <a:ea typeface="黑体" pitchFamily="49" charset="-122"/>
              </a:rPr>
              <a:t>endmodule</a:t>
            </a:r>
          </a:p>
        </p:txBody>
      </p:sp>
      <p:sp>
        <p:nvSpPr>
          <p:cNvPr id="55302" name="Rectangle 6"/>
          <p:cNvSpPr>
            <a:spLocks noChangeArrowheads="1"/>
          </p:cNvSpPr>
          <p:nvPr/>
        </p:nvSpPr>
        <p:spPr bwMode="auto">
          <a:xfrm>
            <a:off x="2030413" y="5224463"/>
            <a:ext cx="2554287" cy="579437"/>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2</a:t>
            </a:r>
            <a:r>
              <a:rPr lang="en-US" altLang="zh-CN" sz="3200">
                <a:ea typeface="黑体" pitchFamily="49" charset="-122"/>
              </a:rPr>
              <a:t>’</a:t>
            </a:r>
            <a:r>
              <a:rPr lang="en-US" altLang="zh-CN" sz="3200">
                <a:latin typeface="黑体" pitchFamily="49" charset="-122"/>
                <a:ea typeface="黑体" pitchFamily="49" charset="-122"/>
              </a:rPr>
              <a:t>b11: Y=D3;</a:t>
            </a:r>
          </a:p>
        </p:txBody>
      </p:sp>
      <p:sp>
        <p:nvSpPr>
          <p:cNvPr id="55303" name="Rectangle 7"/>
          <p:cNvSpPr>
            <a:spLocks noChangeArrowheads="1"/>
          </p:cNvSpPr>
          <p:nvPr/>
        </p:nvSpPr>
        <p:spPr bwMode="auto">
          <a:xfrm>
            <a:off x="2030413" y="4795838"/>
            <a:ext cx="2554287" cy="579437"/>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2</a:t>
            </a:r>
            <a:r>
              <a:rPr lang="en-US" altLang="zh-CN" sz="3200">
                <a:ea typeface="黑体" pitchFamily="49" charset="-122"/>
              </a:rPr>
              <a:t>’</a:t>
            </a:r>
            <a:r>
              <a:rPr lang="en-US" altLang="zh-CN" sz="3200">
                <a:latin typeface="黑体" pitchFamily="49" charset="-122"/>
                <a:ea typeface="黑体" pitchFamily="49" charset="-122"/>
              </a:rPr>
              <a:t>b10: Y=D2;</a:t>
            </a:r>
          </a:p>
        </p:txBody>
      </p:sp>
      <p:sp>
        <p:nvSpPr>
          <p:cNvPr id="55304" name="Rectangle 8"/>
          <p:cNvSpPr>
            <a:spLocks noChangeArrowheads="1"/>
          </p:cNvSpPr>
          <p:nvPr/>
        </p:nvSpPr>
        <p:spPr bwMode="auto">
          <a:xfrm>
            <a:off x="1622425" y="5595938"/>
            <a:ext cx="1606550" cy="579437"/>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endcase</a:t>
            </a:r>
          </a:p>
        </p:txBody>
      </p:sp>
      <p:sp>
        <p:nvSpPr>
          <p:cNvPr id="55305" name="Rectangle 9"/>
          <p:cNvSpPr>
            <a:spLocks noChangeArrowheads="1"/>
          </p:cNvSpPr>
          <p:nvPr/>
        </p:nvSpPr>
        <p:spPr bwMode="auto">
          <a:xfrm>
            <a:off x="214313" y="185738"/>
            <a:ext cx="4692650" cy="617537"/>
          </a:xfrm>
          <a:prstGeom prst="rect">
            <a:avLst/>
          </a:prstGeom>
          <a:noFill/>
          <a:ln w="38100">
            <a:solidFill>
              <a:srgbClr val="FF9900"/>
            </a:solidFill>
            <a:miter lim="800000"/>
            <a:headEnd/>
            <a:tailEnd/>
          </a:ln>
        </p:spPr>
        <p:txBody>
          <a:bodyPr wrap="none">
            <a:spAutoFit/>
          </a:bodyPr>
          <a:lstStyle/>
          <a:p>
            <a:pPr>
              <a:buFontTx/>
              <a:buNone/>
            </a:pPr>
            <a:r>
              <a:rPr lang="zh-CN" altLang="en-US" sz="3200">
                <a:ea typeface="黑体" pitchFamily="49" charset="-122"/>
              </a:rPr>
              <a:t>方法三：行为级描述方式</a:t>
            </a:r>
          </a:p>
        </p:txBody>
      </p:sp>
      <p:sp>
        <p:nvSpPr>
          <p:cNvPr id="55306" name="Rectangle 10"/>
          <p:cNvSpPr>
            <a:spLocks noChangeArrowheads="1"/>
          </p:cNvSpPr>
          <p:nvPr/>
        </p:nvSpPr>
        <p:spPr bwMode="auto">
          <a:xfrm>
            <a:off x="214313" y="1341438"/>
            <a:ext cx="7993062" cy="579437"/>
          </a:xfrm>
          <a:prstGeom prst="rect">
            <a:avLst/>
          </a:prstGeom>
          <a:noFill/>
          <a:ln w="9525">
            <a:noFill/>
            <a:miter lim="800000"/>
            <a:headEnd/>
            <a:tailEnd/>
          </a:ln>
        </p:spPr>
        <p:txBody>
          <a:bodyPr>
            <a:spAutoFit/>
          </a:bodyPr>
          <a:lstStyle/>
          <a:p>
            <a:pPr>
              <a:buFontTx/>
              <a:buNone/>
            </a:pPr>
            <a:r>
              <a:rPr lang="en-US" altLang="zh-CN" sz="3200">
                <a:solidFill>
                  <a:srgbClr val="FF0000"/>
                </a:solidFill>
                <a:latin typeface="黑体" pitchFamily="49" charset="-122"/>
                <a:ea typeface="黑体" pitchFamily="49" charset="-122"/>
              </a:rPr>
              <a:t>module </a:t>
            </a:r>
            <a:r>
              <a:rPr lang="en-US" altLang="zh-CN" sz="3200">
                <a:latin typeface="黑体" pitchFamily="49" charset="-122"/>
                <a:ea typeface="黑体" pitchFamily="49" charset="-122"/>
              </a:rPr>
              <a:t>MUX4_1(Y,D0,D1,D2,D3,A);</a:t>
            </a:r>
          </a:p>
        </p:txBody>
      </p:sp>
      <p:sp>
        <p:nvSpPr>
          <p:cNvPr id="55307" name="Rectangle 11"/>
          <p:cNvSpPr>
            <a:spLocks noChangeArrowheads="1"/>
          </p:cNvSpPr>
          <p:nvPr/>
        </p:nvSpPr>
        <p:spPr bwMode="auto">
          <a:xfrm>
            <a:off x="1579563" y="2636838"/>
            <a:ext cx="3877985" cy="584775"/>
          </a:xfrm>
          <a:prstGeom prst="rect">
            <a:avLst/>
          </a:prstGeom>
          <a:noFill/>
          <a:ln w="9525">
            <a:noFill/>
            <a:miter lim="800000"/>
            <a:headEnd/>
            <a:tailEnd/>
          </a:ln>
        </p:spPr>
        <p:txBody>
          <a:bodyPr wrap="none">
            <a:spAutoFit/>
          </a:bodyPr>
          <a:lstStyle/>
          <a:p>
            <a:pPr>
              <a:buFontTx/>
              <a:buNone/>
            </a:pPr>
            <a:r>
              <a:rPr lang="en-US" altLang="zh-CN" sz="3200" dirty="0" smtClean="0">
                <a:latin typeface="黑体" pitchFamily="49" charset="-122"/>
                <a:ea typeface="黑体" pitchFamily="49" charset="-122"/>
              </a:rPr>
              <a:t>input D0,D1,D2,D3</a:t>
            </a:r>
            <a:r>
              <a:rPr lang="en-US" altLang="zh-CN" sz="3200" dirty="0">
                <a:latin typeface="黑体" pitchFamily="49" charset="-122"/>
                <a:ea typeface="黑体" pitchFamily="49" charset="-122"/>
              </a:rPr>
              <a:t>;</a:t>
            </a:r>
          </a:p>
        </p:txBody>
      </p:sp>
      <p:sp>
        <p:nvSpPr>
          <p:cNvPr id="55308" name="Rectangle 12"/>
          <p:cNvSpPr>
            <a:spLocks noChangeArrowheads="1"/>
          </p:cNvSpPr>
          <p:nvPr/>
        </p:nvSpPr>
        <p:spPr bwMode="auto">
          <a:xfrm>
            <a:off x="1582738" y="1773238"/>
            <a:ext cx="2825750" cy="579437"/>
          </a:xfrm>
          <a:prstGeom prst="rect">
            <a:avLst/>
          </a:prstGeom>
          <a:noFill/>
          <a:ln w="9525">
            <a:noFill/>
            <a:miter lim="800000"/>
            <a:headEnd/>
            <a:tailEnd/>
          </a:ln>
        </p:spPr>
        <p:txBody>
          <a:bodyPr wrap="none">
            <a:spAutoFit/>
          </a:bodyPr>
          <a:lstStyle/>
          <a:p>
            <a:pPr>
              <a:buFontTx/>
              <a:buNone/>
            </a:pPr>
            <a:r>
              <a:rPr lang="en-US" altLang="zh-CN" sz="3200" dirty="0">
                <a:latin typeface="黑体" pitchFamily="49" charset="-122"/>
                <a:ea typeface="黑体" pitchFamily="49" charset="-122"/>
              </a:rPr>
              <a:t>output </a:t>
            </a:r>
            <a:r>
              <a:rPr lang="en-US" altLang="zh-CN" sz="3200" dirty="0" err="1">
                <a:solidFill>
                  <a:schemeClr val="accent1"/>
                </a:solidFill>
                <a:latin typeface="黑体" pitchFamily="49" charset="-122"/>
                <a:ea typeface="黑体" pitchFamily="49" charset="-122"/>
              </a:rPr>
              <a:t>reg</a:t>
            </a:r>
            <a:r>
              <a:rPr lang="en-US" altLang="zh-CN" sz="3200" dirty="0">
                <a:latin typeface="黑体" pitchFamily="49" charset="-122"/>
                <a:ea typeface="黑体" pitchFamily="49" charset="-122"/>
              </a:rPr>
              <a:t> Y;</a:t>
            </a:r>
          </a:p>
        </p:txBody>
      </p:sp>
      <p:sp>
        <p:nvSpPr>
          <p:cNvPr id="55309" name="Rectangle 13"/>
          <p:cNvSpPr>
            <a:spLocks noChangeArrowheads="1"/>
          </p:cNvSpPr>
          <p:nvPr/>
        </p:nvSpPr>
        <p:spPr bwMode="auto">
          <a:xfrm>
            <a:off x="1579563" y="2208213"/>
            <a:ext cx="3028950" cy="579437"/>
          </a:xfrm>
          <a:prstGeom prst="rect">
            <a:avLst/>
          </a:prstGeom>
          <a:noFill/>
          <a:ln w="9525">
            <a:noFill/>
            <a:miter lim="800000"/>
            <a:headEnd/>
            <a:tailEnd/>
          </a:ln>
        </p:spPr>
        <p:txBody>
          <a:bodyPr wrap="none">
            <a:spAutoFit/>
          </a:bodyPr>
          <a:lstStyle/>
          <a:p>
            <a:pPr>
              <a:buFontTx/>
              <a:buNone/>
            </a:pPr>
            <a:r>
              <a:rPr lang="en-US" altLang="zh-CN" sz="3200" dirty="0">
                <a:latin typeface="黑体" pitchFamily="49" charset="-122"/>
                <a:ea typeface="黑体" pitchFamily="49" charset="-122"/>
              </a:rPr>
              <a:t>input [1:0] A;</a:t>
            </a:r>
          </a:p>
        </p:txBody>
      </p:sp>
      <p:sp>
        <p:nvSpPr>
          <p:cNvPr id="55310" name="Rectangle 14"/>
          <p:cNvSpPr>
            <a:spLocks noChangeArrowheads="1"/>
          </p:cNvSpPr>
          <p:nvPr/>
        </p:nvSpPr>
        <p:spPr bwMode="auto">
          <a:xfrm>
            <a:off x="1582738" y="3073400"/>
            <a:ext cx="7092950" cy="579438"/>
          </a:xfrm>
          <a:prstGeom prst="rect">
            <a:avLst/>
          </a:prstGeom>
          <a:noFill/>
          <a:ln w="9525">
            <a:noFill/>
            <a:miter lim="800000"/>
            <a:headEnd/>
            <a:tailEnd/>
          </a:ln>
        </p:spPr>
        <p:txBody>
          <a:bodyPr wrap="none">
            <a:spAutoFit/>
          </a:bodyPr>
          <a:lstStyle/>
          <a:p>
            <a:pPr>
              <a:buFontTx/>
              <a:buNone/>
            </a:pPr>
            <a:r>
              <a:rPr lang="en-US" altLang="zh-CN" sz="3200" dirty="0">
                <a:solidFill>
                  <a:srgbClr val="FFFF00"/>
                </a:solidFill>
                <a:latin typeface="黑体" pitchFamily="49" charset="-122"/>
                <a:ea typeface="黑体" pitchFamily="49" charset="-122"/>
              </a:rPr>
              <a:t>always@</a:t>
            </a:r>
            <a:r>
              <a:rPr lang="en-US" altLang="zh-CN" sz="3200" dirty="0">
                <a:latin typeface="黑体" pitchFamily="49" charset="-122"/>
                <a:ea typeface="黑体" pitchFamily="49" charset="-122"/>
              </a:rPr>
              <a:t>(D0 </a:t>
            </a:r>
            <a:r>
              <a:rPr lang="en-US" altLang="zh-CN" sz="3200" dirty="0">
                <a:solidFill>
                  <a:srgbClr val="FFFF00"/>
                </a:solidFill>
                <a:latin typeface="黑体" pitchFamily="49" charset="-122"/>
                <a:ea typeface="黑体" pitchFamily="49" charset="-122"/>
              </a:rPr>
              <a:t>or</a:t>
            </a:r>
            <a:r>
              <a:rPr lang="en-US" altLang="zh-CN" sz="3200" dirty="0">
                <a:latin typeface="黑体" pitchFamily="49" charset="-122"/>
                <a:ea typeface="黑体" pitchFamily="49" charset="-122"/>
              </a:rPr>
              <a:t> D1 </a:t>
            </a:r>
            <a:r>
              <a:rPr lang="en-US" altLang="zh-CN" sz="3200" dirty="0">
                <a:solidFill>
                  <a:srgbClr val="FFFF00"/>
                </a:solidFill>
                <a:latin typeface="黑体" pitchFamily="49" charset="-122"/>
                <a:ea typeface="黑体" pitchFamily="49" charset="-122"/>
              </a:rPr>
              <a:t>or</a:t>
            </a:r>
            <a:r>
              <a:rPr lang="en-US" altLang="zh-CN" sz="3200" dirty="0">
                <a:latin typeface="黑体" pitchFamily="49" charset="-122"/>
                <a:ea typeface="黑体" pitchFamily="49" charset="-122"/>
              </a:rPr>
              <a:t> D2 </a:t>
            </a:r>
            <a:r>
              <a:rPr lang="en-US" altLang="zh-CN" sz="3200" dirty="0">
                <a:solidFill>
                  <a:srgbClr val="FFFF00"/>
                </a:solidFill>
                <a:latin typeface="黑体" pitchFamily="49" charset="-122"/>
                <a:ea typeface="黑体" pitchFamily="49" charset="-122"/>
              </a:rPr>
              <a:t>or</a:t>
            </a:r>
            <a:r>
              <a:rPr lang="en-US" altLang="zh-CN" sz="3200" dirty="0">
                <a:latin typeface="黑体" pitchFamily="49" charset="-122"/>
                <a:ea typeface="黑体" pitchFamily="49" charset="-122"/>
              </a:rPr>
              <a:t> D3 </a:t>
            </a:r>
            <a:r>
              <a:rPr lang="en-US" altLang="zh-CN" sz="3200" dirty="0">
                <a:solidFill>
                  <a:srgbClr val="FFFF00"/>
                </a:solidFill>
                <a:latin typeface="黑体" pitchFamily="49" charset="-122"/>
                <a:ea typeface="黑体" pitchFamily="49" charset="-122"/>
              </a:rPr>
              <a:t>or</a:t>
            </a:r>
            <a:r>
              <a:rPr lang="en-US" altLang="zh-CN" sz="3200" dirty="0">
                <a:latin typeface="黑体" pitchFamily="49" charset="-122"/>
                <a:ea typeface="黑体" pitchFamily="49" charset="-122"/>
              </a:rPr>
              <a:t> A)</a:t>
            </a:r>
          </a:p>
        </p:txBody>
      </p:sp>
      <p:sp>
        <p:nvSpPr>
          <p:cNvPr id="55311" name="Rectangle 15"/>
          <p:cNvSpPr>
            <a:spLocks noChangeArrowheads="1"/>
          </p:cNvSpPr>
          <p:nvPr/>
        </p:nvSpPr>
        <p:spPr bwMode="auto">
          <a:xfrm>
            <a:off x="179388" y="833438"/>
            <a:ext cx="3600450" cy="579437"/>
          </a:xfrm>
          <a:prstGeom prst="rect">
            <a:avLst/>
          </a:prstGeom>
          <a:noFill/>
          <a:ln w="9525">
            <a:noFill/>
            <a:miter lim="800000"/>
            <a:headEnd/>
            <a:tailEnd/>
          </a:ln>
        </p:spPr>
        <p:txBody>
          <a:bodyPr>
            <a:spAutoFit/>
          </a:bodyPr>
          <a:lstStyle/>
          <a:p>
            <a:pPr>
              <a:buFontTx/>
              <a:buNone/>
            </a:pPr>
            <a:r>
              <a:rPr lang="zh-CN" altLang="en-US" sz="3200" b="1">
                <a:latin typeface="黑体" pitchFamily="49" charset="-122"/>
                <a:ea typeface="黑体" pitchFamily="49" charset="-122"/>
              </a:rPr>
              <a:t>使用</a:t>
            </a:r>
            <a:r>
              <a:rPr lang="en-US" altLang="zh-CN" sz="3200" b="1">
                <a:latin typeface="黑体" pitchFamily="49" charset="-122"/>
                <a:ea typeface="黑体" pitchFamily="49" charset="-122"/>
              </a:rPr>
              <a:t>case</a:t>
            </a:r>
            <a:r>
              <a:rPr lang="zh-CN" altLang="en-US" sz="3200" b="1">
                <a:latin typeface="黑体" pitchFamily="49" charset="-122"/>
                <a:ea typeface="黑体" pitchFamily="49" charset="-122"/>
              </a:rPr>
              <a:t>语句实现</a:t>
            </a:r>
          </a:p>
        </p:txBody>
      </p:sp>
      <p:sp>
        <p:nvSpPr>
          <p:cNvPr id="16" name="灯片编号占位符 15"/>
          <p:cNvSpPr>
            <a:spLocks noGrp="1"/>
          </p:cNvSpPr>
          <p:nvPr>
            <p:ph type="sldNum" sz="quarter" idx="12"/>
          </p:nvPr>
        </p:nvSpPr>
        <p:spPr/>
        <p:txBody>
          <a:bodyPr/>
          <a:lstStyle/>
          <a:p>
            <a:pPr>
              <a:defRPr/>
            </a:pPr>
            <a:fld id="{C097489F-4C31-4370-B64B-6FDA95532023}" type="slidenum">
              <a:rPr lang="zh-CN" altLang="en-US" smtClean="0"/>
              <a:pPr>
                <a:defRPr/>
              </a:pPr>
              <a:t>49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5305"/>
                                        </p:tgtEl>
                                        <p:attrNameLst>
                                          <p:attrName>style.visibility</p:attrName>
                                        </p:attrNameLst>
                                      </p:cBhvr>
                                      <p:to>
                                        <p:strVal val="visible"/>
                                      </p:to>
                                    </p:set>
                                    <p:animEffect transition="in" filter="box(in)">
                                      <p:cBhvr>
                                        <p:cTn id="7" dur="500"/>
                                        <p:tgtEl>
                                          <p:spTgt spid="553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5311"/>
                                        </p:tgtEl>
                                        <p:attrNameLst>
                                          <p:attrName>style.visibility</p:attrName>
                                        </p:attrNameLst>
                                      </p:cBhvr>
                                      <p:to>
                                        <p:strVal val="visible"/>
                                      </p:to>
                                    </p:set>
                                    <p:anim calcmode="lin" valueType="num">
                                      <p:cBhvr additive="base">
                                        <p:cTn id="12" dur="500" fill="hold"/>
                                        <p:tgtEl>
                                          <p:spTgt spid="55311"/>
                                        </p:tgtEl>
                                        <p:attrNameLst>
                                          <p:attrName>ppt_x</p:attrName>
                                        </p:attrNameLst>
                                      </p:cBhvr>
                                      <p:tavLst>
                                        <p:tav tm="0">
                                          <p:val>
                                            <p:strVal val="0-#ppt_w/2"/>
                                          </p:val>
                                        </p:tav>
                                        <p:tav tm="100000">
                                          <p:val>
                                            <p:strVal val="#ppt_x"/>
                                          </p:val>
                                        </p:tav>
                                      </p:tavLst>
                                    </p:anim>
                                    <p:anim calcmode="lin" valueType="num">
                                      <p:cBhvr additive="base">
                                        <p:cTn id="13" dur="500" fill="hold"/>
                                        <p:tgtEl>
                                          <p:spTgt spid="55311"/>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55306"/>
                                        </p:tgtEl>
                                        <p:attrNameLst>
                                          <p:attrName>style.visibility</p:attrName>
                                        </p:attrNameLst>
                                      </p:cBhvr>
                                      <p:to>
                                        <p:strVal val="visible"/>
                                      </p:to>
                                    </p:set>
                                    <p:animEffect transition="in" filter="wipe(left)">
                                      <p:cBhvr>
                                        <p:cTn id="18" dur="500"/>
                                        <p:tgtEl>
                                          <p:spTgt spid="55306"/>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55301"/>
                                        </p:tgtEl>
                                        <p:attrNameLst>
                                          <p:attrName>style.visibility</p:attrName>
                                        </p:attrNameLst>
                                      </p:cBhvr>
                                      <p:to>
                                        <p:strVal val="visible"/>
                                      </p:to>
                                    </p:set>
                                    <p:animEffect transition="in" filter="wipe(left)">
                                      <p:cBhvr>
                                        <p:cTn id="21" dur="500"/>
                                        <p:tgtEl>
                                          <p:spTgt spid="5530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55308"/>
                                        </p:tgtEl>
                                        <p:attrNameLst>
                                          <p:attrName>style.visibility</p:attrName>
                                        </p:attrNameLst>
                                      </p:cBhvr>
                                      <p:to>
                                        <p:strVal val="visible"/>
                                      </p:to>
                                    </p:set>
                                    <p:animEffect transition="in" filter="wipe(left)">
                                      <p:cBhvr>
                                        <p:cTn id="26" dur="500"/>
                                        <p:tgtEl>
                                          <p:spTgt spid="5530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55309"/>
                                        </p:tgtEl>
                                        <p:attrNameLst>
                                          <p:attrName>style.visibility</p:attrName>
                                        </p:attrNameLst>
                                      </p:cBhvr>
                                      <p:to>
                                        <p:strVal val="visible"/>
                                      </p:to>
                                    </p:set>
                                    <p:animEffect transition="in" filter="wipe(left)">
                                      <p:cBhvr>
                                        <p:cTn id="31" dur="500"/>
                                        <p:tgtEl>
                                          <p:spTgt spid="55309"/>
                                        </p:tgtEl>
                                      </p:cBhvr>
                                    </p:animEffect>
                                  </p:childTnLst>
                                </p:cTn>
                              </p:par>
                            </p:childTnLst>
                          </p:cTn>
                        </p:par>
                        <p:par>
                          <p:cTn id="32" fill="hold" nodeType="afterGroup">
                            <p:stCondLst>
                              <p:cond delay="500"/>
                            </p:stCondLst>
                            <p:childTnLst>
                              <p:par>
                                <p:cTn id="33" presetID="22" presetClass="entr" presetSubtype="8" fill="hold" grpId="0" nodeType="afterEffect">
                                  <p:stCondLst>
                                    <p:cond delay="0"/>
                                  </p:stCondLst>
                                  <p:childTnLst>
                                    <p:set>
                                      <p:cBhvr>
                                        <p:cTn id="34" dur="1" fill="hold">
                                          <p:stCondLst>
                                            <p:cond delay="0"/>
                                          </p:stCondLst>
                                        </p:cTn>
                                        <p:tgtEl>
                                          <p:spTgt spid="55307"/>
                                        </p:tgtEl>
                                        <p:attrNameLst>
                                          <p:attrName>style.visibility</p:attrName>
                                        </p:attrNameLst>
                                      </p:cBhvr>
                                      <p:to>
                                        <p:strVal val="visible"/>
                                      </p:to>
                                    </p:set>
                                    <p:animEffect transition="in" filter="wipe(left)">
                                      <p:cBhvr>
                                        <p:cTn id="35" dur="500"/>
                                        <p:tgtEl>
                                          <p:spTgt spid="5530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nodeType="clickEffect">
                                  <p:stCondLst>
                                    <p:cond delay="0"/>
                                  </p:stCondLst>
                                  <p:childTnLst>
                                    <p:set>
                                      <p:cBhvr>
                                        <p:cTn id="39" dur="1" fill="hold">
                                          <p:stCondLst>
                                            <p:cond delay="0"/>
                                          </p:stCondLst>
                                        </p:cTn>
                                        <p:tgtEl>
                                          <p:spTgt spid="55310"/>
                                        </p:tgtEl>
                                        <p:attrNameLst>
                                          <p:attrName>style.visibility</p:attrName>
                                        </p:attrNameLst>
                                      </p:cBhvr>
                                      <p:to>
                                        <p:strVal val="visible"/>
                                      </p:to>
                                    </p:set>
                                    <p:animEffect transition="in" filter="wipe(left)">
                                      <p:cBhvr>
                                        <p:cTn id="40" dur="500"/>
                                        <p:tgtEl>
                                          <p:spTgt spid="5531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55299"/>
                                        </p:tgtEl>
                                        <p:attrNameLst>
                                          <p:attrName>style.visibility</p:attrName>
                                        </p:attrNameLst>
                                      </p:cBhvr>
                                      <p:to>
                                        <p:strVal val="visible"/>
                                      </p:to>
                                    </p:set>
                                    <p:animEffect transition="in" filter="wipe(left)">
                                      <p:cBhvr>
                                        <p:cTn id="45" dur="500"/>
                                        <p:tgtEl>
                                          <p:spTgt spid="55299"/>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55304"/>
                                        </p:tgtEl>
                                        <p:attrNameLst>
                                          <p:attrName>style.visibility</p:attrName>
                                        </p:attrNameLst>
                                      </p:cBhvr>
                                      <p:to>
                                        <p:strVal val="visible"/>
                                      </p:to>
                                    </p:set>
                                    <p:animEffect transition="in" filter="wipe(left)">
                                      <p:cBhvr>
                                        <p:cTn id="48" dur="500"/>
                                        <p:tgtEl>
                                          <p:spTgt spid="55304"/>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55300"/>
                                        </p:tgtEl>
                                        <p:attrNameLst>
                                          <p:attrName>style.visibility</p:attrName>
                                        </p:attrNameLst>
                                      </p:cBhvr>
                                      <p:to>
                                        <p:strVal val="visible"/>
                                      </p:to>
                                    </p:set>
                                    <p:animEffect transition="in" filter="wipe(left)">
                                      <p:cBhvr>
                                        <p:cTn id="53" dur="500"/>
                                        <p:tgtEl>
                                          <p:spTgt spid="55300"/>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55298"/>
                                        </p:tgtEl>
                                        <p:attrNameLst>
                                          <p:attrName>style.visibility</p:attrName>
                                        </p:attrNameLst>
                                      </p:cBhvr>
                                      <p:to>
                                        <p:strVal val="visible"/>
                                      </p:to>
                                    </p:set>
                                    <p:animEffect transition="in" filter="wipe(left)">
                                      <p:cBhvr>
                                        <p:cTn id="58" dur="500"/>
                                        <p:tgtEl>
                                          <p:spTgt spid="55298"/>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55303"/>
                                        </p:tgtEl>
                                        <p:attrNameLst>
                                          <p:attrName>style.visibility</p:attrName>
                                        </p:attrNameLst>
                                      </p:cBhvr>
                                      <p:to>
                                        <p:strVal val="visible"/>
                                      </p:to>
                                    </p:set>
                                    <p:animEffect transition="in" filter="wipe(left)">
                                      <p:cBhvr>
                                        <p:cTn id="63" dur="500"/>
                                        <p:tgtEl>
                                          <p:spTgt spid="55303"/>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55302"/>
                                        </p:tgtEl>
                                        <p:attrNameLst>
                                          <p:attrName>style.visibility</p:attrName>
                                        </p:attrNameLst>
                                      </p:cBhvr>
                                      <p:to>
                                        <p:strVal val="visible"/>
                                      </p:to>
                                    </p:set>
                                    <p:animEffect transition="in" filter="wipe(left)">
                                      <p:cBhvr>
                                        <p:cTn id="68" dur="500"/>
                                        <p:tgtEl>
                                          <p:spTgt spid="55302"/>
                                        </p:tgtEl>
                                      </p:cBhvr>
                                    </p:animEffect>
                                  </p:childTnLst>
                                  <p:subTnLst>
                                    <p:audio>
                                      <p:cMediaNode>
                                        <p:cTn display="0" masterRel="sameClick">
                                          <p:stCondLst>
                                            <p:cond evt="begin" delay="0">
                                              <p:tn val="66"/>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utoUpdateAnimBg="0"/>
      <p:bldP spid="55299" grpId="0" autoUpdateAnimBg="0"/>
      <p:bldP spid="55300" grpId="0" autoUpdateAnimBg="0"/>
      <p:bldP spid="55301" grpId="0" autoUpdateAnimBg="0"/>
      <p:bldP spid="55302" grpId="0" autoUpdateAnimBg="0"/>
      <p:bldP spid="55303" grpId="0" autoUpdateAnimBg="0"/>
      <p:bldP spid="55304" grpId="0" autoUpdateAnimBg="0"/>
      <p:bldP spid="55305" grpId="0" animBg="1" autoUpdateAnimBg="0"/>
      <p:bldP spid="55306" grpId="0" autoUpdateAnimBg="0"/>
      <p:bldP spid="55307" grpId="0" autoUpdateAnimBg="0"/>
      <p:bldP spid="55308" grpId="0" autoUpdateAnimBg="0"/>
      <p:bldP spid="55309" grpId="0" autoUpdateAnimBg="0"/>
      <p:bldP spid="55311"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4"/>
          <p:cNvSpPr>
            <a:spLocks noChangeArrowheads="1"/>
          </p:cNvSpPr>
          <p:nvPr/>
        </p:nvSpPr>
        <p:spPr bwMode="auto">
          <a:xfrm>
            <a:off x="0" y="0"/>
            <a:ext cx="5494338" cy="646113"/>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a:t>
            </a:r>
            <a:r>
              <a:rPr lang="zh-CN" altLang="en-US">
                <a:latin typeface="黑体" pitchFamily="49" charset="-122"/>
                <a:ea typeface="黑体" pitchFamily="49" charset="-122"/>
              </a:rPr>
              <a:t>.2 </a:t>
            </a:r>
            <a:r>
              <a:rPr lang="en-US" altLang="zh-CN">
                <a:latin typeface="黑体" pitchFamily="49" charset="-122"/>
                <a:ea typeface="黑体" pitchFamily="49" charset="-122"/>
              </a:rPr>
              <a:t>Verilog HDL</a:t>
            </a:r>
            <a:r>
              <a:rPr lang="zh-CN" altLang="en-US">
                <a:latin typeface="黑体" pitchFamily="49" charset="-122"/>
                <a:ea typeface="黑体" pitchFamily="49" charset="-122"/>
              </a:rPr>
              <a:t>基本语法</a:t>
            </a:r>
          </a:p>
        </p:txBody>
      </p:sp>
      <p:sp>
        <p:nvSpPr>
          <p:cNvPr id="11267" name="Rectangle 6"/>
          <p:cNvSpPr>
            <a:spLocks noChangeArrowheads="1"/>
          </p:cNvSpPr>
          <p:nvPr/>
        </p:nvSpPr>
        <p:spPr bwMode="auto">
          <a:xfrm>
            <a:off x="0" y="1052513"/>
            <a:ext cx="2954338" cy="646112"/>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7.2.1 </a:t>
            </a:r>
            <a:r>
              <a:rPr lang="zh-CN" altLang="en-US">
                <a:latin typeface="黑体" pitchFamily="49" charset="-122"/>
                <a:ea typeface="黑体" pitchFamily="49" charset="-122"/>
              </a:rPr>
              <a:t>标识符</a:t>
            </a:r>
          </a:p>
        </p:txBody>
      </p:sp>
      <p:sp>
        <p:nvSpPr>
          <p:cNvPr id="11268" name="Rectangle 7"/>
          <p:cNvSpPr>
            <a:spLocks noChangeArrowheads="1"/>
          </p:cNvSpPr>
          <p:nvPr/>
        </p:nvSpPr>
        <p:spPr bwMode="auto">
          <a:xfrm>
            <a:off x="0" y="1989138"/>
            <a:ext cx="9144000" cy="2862262"/>
          </a:xfrm>
          <a:prstGeom prst="rect">
            <a:avLst/>
          </a:prstGeom>
          <a:noFill/>
          <a:ln w="9525">
            <a:noFill/>
            <a:miter lim="800000"/>
            <a:headEnd/>
            <a:tailEnd/>
          </a:ln>
        </p:spPr>
        <p:txBody>
          <a:bodyPr>
            <a:spAutoFit/>
          </a:bodyPr>
          <a:lstStyle/>
          <a:p>
            <a:pPr algn="just">
              <a:buFontTx/>
              <a:buNone/>
            </a:pPr>
            <a:r>
              <a:rPr lang="en-US" altLang="zh-CN" dirty="0" err="1">
                <a:latin typeface="黑体" pitchFamily="49" charset="-122"/>
                <a:ea typeface="黑体" pitchFamily="49" charset="-122"/>
              </a:rPr>
              <a:t>Verilog</a:t>
            </a:r>
            <a:r>
              <a:rPr lang="en-US" altLang="zh-CN" dirty="0">
                <a:latin typeface="黑体" pitchFamily="49" charset="-122"/>
                <a:ea typeface="黑体" pitchFamily="49" charset="-122"/>
              </a:rPr>
              <a:t> HDL</a:t>
            </a:r>
            <a:r>
              <a:rPr lang="zh-CN" altLang="en-US" dirty="0">
                <a:latin typeface="黑体" pitchFamily="49" charset="-122"/>
                <a:ea typeface="黑体" pitchFamily="49" charset="-122"/>
              </a:rPr>
              <a:t>中的标识符是由任意的字母、数字、</a:t>
            </a:r>
            <a:r>
              <a:rPr lang="en-US" altLang="zh-CN" dirty="0">
                <a:latin typeface="黑体" pitchFamily="49" charset="-122"/>
                <a:ea typeface="黑体" pitchFamily="49" charset="-122"/>
              </a:rPr>
              <a:t>$</a:t>
            </a:r>
            <a:r>
              <a:rPr lang="zh-CN" altLang="en-US" dirty="0">
                <a:latin typeface="黑体" pitchFamily="49" charset="-122"/>
                <a:ea typeface="黑体" pitchFamily="49" charset="-122"/>
              </a:rPr>
              <a:t>符和下划线组成的字符序列。</a:t>
            </a:r>
          </a:p>
          <a:p>
            <a:pPr algn="just">
              <a:buFontTx/>
              <a:buNone/>
            </a:pPr>
            <a:r>
              <a:rPr lang="zh-CN" altLang="en-US" dirty="0">
                <a:latin typeface="黑体" pitchFamily="49" charset="-122"/>
                <a:ea typeface="黑体" pitchFamily="49" charset="-122"/>
              </a:rPr>
              <a:t>标识符的第一个字符必须是字母或者下划线，此外，标识符是</a:t>
            </a:r>
            <a:r>
              <a:rPr lang="zh-CN" altLang="en-US" dirty="0">
                <a:solidFill>
                  <a:srgbClr val="FFFF00"/>
                </a:solidFill>
                <a:latin typeface="黑体" pitchFamily="49" charset="-122"/>
                <a:ea typeface="黑体" pitchFamily="49" charset="-122"/>
              </a:rPr>
              <a:t>区分大小写</a:t>
            </a:r>
            <a:r>
              <a:rPr lang="zh-CN" altLang="en-US" dirty="0">
                <a:latin typeface="黑体" pitchFamily="49" charset="-122"/>
                <a:ea typeface="黑体" pitchFamily="49" charset="-122"/>
              </a:rPr>
              <a:t>的。例如，</a:t>
            </a:r>
            <a:r>
              <a:rPr lang="en-US" altLang="zh-CN" dirty="0">
                <a:latin typeface="黑体" pitchFamily="49" charset="-122"/>
                <a:ea typeface="黑体" pitchFamily="49" charset="-122"/>
              </a:rPr>
              <a:t>count</a:t>
            </a:r>
            <a:r>
              <a:rPr lang="zh-CN" altLang="en-US" dirty="0">
                <a:latin typeface="黑体" pitchFamily="49" charset="-122"/>
                <a:ea typeface="黑体" pitchFamily="49" charset="-122"/>
              </a:rPr>
              <a:t>和</a:t>
            </a:r>
            <a:r>
              <a:rPr lang="en-US" altLang="zh-CN" dirty="0">
                <a:latin typeface="黑体" pitchFamily="49" charset="-122"/>
                <a:ea typeface="黑体" pitchFamily="49" charset="-122"/>
              </a:rPr>
              <a:t>COUNT</a:t>
            </a:r>
            <a:r>
              <a:rPr lang="zh-CN" altLang="en-US" dirty="0">
                <a:latin typeface="黑体" pitchFamily="49" charset="-122"/>
                <a:ea typeface="黑体" pitchFamily="49" charset="-122"/>
              </a:rPr>
              <a:t>是不同</a:t>
            </a:r>
            <a:r>
              <a:rPr lang="zh-CN" altLang="en-US" dirty="0" smtClean="0">
                <a:latin typeface="黑体" pitchFamily="49" charset="-122"/>
                <a:ea typeface="黑体" pitchFamily="49" charset="-122"/>
              </a:rPr>
              <a:t>的。</a:t>
            </a:r>
            <a:endParaRPr lang="zh-CN" altLang="en-US" dirty="0">
              <a:latin typeface="黑体" pitchFamily="49" charset="-122"/>
              <a:ea typeface="黑体" pitchFamily="49" charset="-122"/>
            </a:endParaRPr>
          </a:p>
        </p:txBody>
      </p:sp>
      <p:sp>
        <p:nvSpPr>
          <p:cNvPr id="11269" name="Rectangle 18"/>
          <p:cNvSpPr>
            <a:spLocks noChangeArrowheads="1"/>
          </p:cNvSpPr>
          <p:nvPr/>
        </p:nvSpPr>
        <p:spPr bwMode="auto">
          <a:xfrm>
            <a:off x="-71470" y="4786313"/>
            <a:ext cx="9417050" cy="1077912"/>
          </a:xfrm>
          <a:prstGeom prst="rect">
            <a:avLst/>
          </a:prstGeom>
          <a:noFill/>
          <a:ln w="9525">
            <a:noFill/>
            <a:miter lim="800000"/>
            <a:headEnd/>
            <a:tailEnd/>
          </a:ln>
        </p:spPr>
        <p:txBody>
          <a:bodyPr wrap="none">
            <a:spAutoFit/>
          </a:bodyPr>
          <a:lstStyle/>
          <a:p>
            <a:pPr>
              <a:buFontTx/>
              <a:buNone/>
            </a:pPr>
            <a:r>
              <a:rPr lang="en-US" altLang="zh-CN" sz="3200" dirty="0" err="1">
                <a:latin typeface="黑体" pitchFamily="49" charset="-122"/>
                <a:ea typeface="黑体" pitchFamily="49" charset="-122"/>
              </a:rPr>
              <a:t>Verilog</a:t>
            </a:r>
            <a:r>
              <a:rPr lang="en-US" altLang="zh-CN" sz="3200" dirty="0">
                <a:latin typeface="黑体" pitchFamily="49" charset="-122"/>
                <a:ea typeface="黑体" pitchFamily="49" charset="-122"/>
              </a:rPr>
              <a:t> HDL</a:t>
            </a:r>
            <a:r>
              <a:rPr lang="zh-CN" altLang="en-US" sz="3200" dirty="0">
                <a:latin typeface="黑体" pitchFamily="49" charset="-122"/>
                <a:ea typeface="黑体" pitchFamily="49" charset="-122"/>
              </a:rPr>
              <a:t>定义了一系列的保留标识符，叫做关键</a:t>
            </a:r>
          </a:p>
          <a:p>
            <a:pPr>
              <a:buFontTx/>
              <a:buNone/>
            </a:pPr>
            <a:r>
              <a:rPr lang="zh-CN" altLang="en-US" sz="3200" dirty="0">
                <a:latin typeface="黑体" pitchFamily="49" charset="-122"/>
                <a:ea typeface="黑体" pitchFamily="49" charset="-122"/>
              </a:rPr>
              <a:t>词，仅用于表示特定的含义。</a:t>
            </a:r>
          </a:p>
        </p:txBody>
      </p:sp>
      <p:sp>
        <p:nvSpPr>
          <p:cNvPr id="11270" name="Rectangle 20"/>
          <p:cNvSpPr>
            <a:spLocks noChangeArrowheads="1"/>
          </p:cNvSpPr>
          <p:nvPr/>
        </p:nvSpPr>
        <p:spPr bwMode="auto">
          <a:xfrm>
            <a:off x="0" y="5930900"/>
            <a:ext cx="3878263" cy="646113"/>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7.2.2 </a:t>
            </a:r>
            <a:r>
              <a:rPr lang="zh-CN" altLang="en-US">
                <a:latin typeface="黑体" pitchFamily="49" charset="-122"/>
                <a:ea typeface="黑体" pitchFamily="49" charset="-122"/>
              </a:rPr>
              <a:t>数值和常数</a:t>
            </a:r>
          </a:p>
        </p:txBody>
      </p:sp>
      <p:sp>
        <p:nvSpPr>
          <p:cNvPr id="7" name="灯片编号占位符 6"/>
          <p:cNvSpPr>
            <a:spLocks noGrp="1"/>
          </p:cNvSpPr>
          <p:nvPr>
            <p:ph type="sldNum" sz="quarter" idx="12"/>
          </p:nvPr>
        </p:nvSpPr>
        <p:spPr/>
        <p:txBody>
          <a:bodyPr/>
          <a:lstStyle/>
          <a:p>
            <a:pPr>
              <a:defRPr/>
            </a:pPr>
            <a:fld id="{C097489F-4C31-4370-B64B-6FDA95532023}" type="slidenum">
              <a:rPr lang="zh-CN" altLang="en-US" smtClean="0"/>
              <a:pPr>
                <a:defRPr/>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gtEl>
                                        <p:attrNameLst>
                                          <p:attrName>style.visibility</p:attrName>
                                        </p:attrNameLst>
                                      </p:cBhvr>
                                      <p:to>
                                        <p:strVal val="visible"/>
                                      </p:to>
                                    </p:set>
                                    <p:anim calcmode="lin" valueType="num">
                                      <p:cBhvr additive="base">
                                        <p:cTn id="7" dur="500" fill="hold"/>
                                        <p:tgtEl>
                                          <p:spTgt spid="11267"/>
                                        </p:tgtEl>
                                        <p:attrNameLst>
                                          <p:attrName>ppt_x</p:attrName>
                                        </p:attrNameLst>
                                      </p:cBhvr>
                                      <p:tavLst>
                                        <p:tav tm="0">
                                          <p:val>
                                            <p:strVal val="0-#ppt_w/2"/>
                                          </p:val>
                                        </p:tav>
                                        <p:tav tm="100000">
                                          <p:val>
                                            <p:strVal val="#ppt_x"/>
                                          </p:val>
                                        </p:tav>
                                      </p:tavLst>
                                    </p:anim>
                                    <p:anim calcmode="lin" valueType="num">
                                      <p:cBhvr additive="base">
                                        <p:cTn id="8" dur="500" fill="hold"/>
                                        <p:tgtEl>
                                          <p:spTgt spid="1126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8">
                                            <p:txEl>
                                              <p:pRg st="0" end="0"/>
                                            </p:txEl>
                                          </p:spTgt>
                                        </p:tgtEl>
                                        <p:attrNameLst>
                                          <p:attrName>style.visibility</p:attrName>
                                        </p:attrNameLst>
                                      </p:cBhvr>
                                      <p:to>
                                        <p:strVal val="visible"/>
                                      </p:to>
                                    </p:set>
                                    <p:anim calcmode="lin" valueType="num">
                                      <p:cBhvr additive="base">
                                        <p:cTn id="13" dur="1000" fill="hold"/>
                                        <p:tgtEl>
                                          <p:spTgt spid="11268">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1126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8">
                                            <p:txEl>
                                              <p:pRg st="1" end="1"/>
                                            </p:txEl>
                                          </p:spTgt>
                                        </p:tgtEl>
                                        <p:attrNameLst>
                                          <p:attrName>style.visibility</p:attrName>
                                        </p:attrNameLst>
                                      </p:cBhvr>
                                      <p:to>
                                        <p:strVal val="visible"/>
                                      </p:to>
                                    </p:set>
                                    <p:anim calcmode="lin" valueType="num">
                                      <p:cBhvr additive="base">
                                        <p:cTn id="19" dur="1000" fill="hold"/>
                                        <p:tgtEl>
                                          <p:spTgt spid="11268">
                                            <p:txEl>
                                              <p:pRg st="1" end="1"/>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1126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1269"/>
                                        </p:tgtEl>
                                        <p:attrNameLst>
                                          <p:attrName>style.visibility</p:attrName>
                                        </p:attrNameLst>
                                      </p:cBhvr>
                                      <p:to>
                                        <p:strVal val="visible"/>
                                      </p:to>
                                    </p:set>
                                    <p:anim calcmode="lin" valueType="num">
                                      <p:cBhvr additive="base">
                                        <p:cTn id="25" dur="1000" fill="hold"/>
                                        <p:tgtEl>
                                          <p:spTgt spid="11269"/>
                                        </p:tgtEl>
                                        <p:attrNameLst>
                                          <p:attrName>ppt_x</p:attrName>
                                        </p:attrNameLst>
                                      </p:cBhvr>
                                      <p:tavLst>
                                        <p:tav tm="0">
                                          <p:val>
                                            <p:strVal val="0-#ppt_w/2"/>
                                          </p:val>
                                        </p:tav>
                                        <p:tav tm="100000">
                                          <p:val>
                                            <p:strVal val="#ppt_x"/>
                                          </p:val>
                                        </p:tav>
                                      </p:tavLst>
                                    </p:anim>
                                    <p:anim calcmode="lin" valueType="num">
                                      <p:cBhvr additive="base">
                                        <p:cTn id="26" dur="1000" fill="hold"/>
                                        <p:tgtEl>
                                          <p:spTgt spid="11269"/>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270"/>
                                        </p:tgtEl>
                                        <p:attrNameLst>
                                          <p:attrName>style.visibility</p:attrName>
                                        </p:attrNameLst>
                                      </p:cBhvr>
                                      <p:to>
                                        <p:strVal val="visible"/>
                                      </p:to>
                                    </p:set>
                                    <p:anim calcmode="lin" valueType="num">
                                      <p:cBhvr additive="base">
                                        <p:cTn id="31" dur="500" fill="hold"/>
                                        <p:tgtEl>
                                          <p:spTgt spid="11270"/>
                                        </p:tgtEl>
                                        <p:attrNameLst>
                                          <p:attrName>ppt_x</p:attrName>
                                        </p:attrNameLst>
                                      </p:cBhvr>
                                      <p:tavLst>
                                        <p:tav tm="0">
                                          <p:val>
                                            <p:strVal val="0-#ppt_w/2"/>
                                          </p:val>
                                        </p:tav>
                                        <p:tav tm="100000">
                                          <p:val>
                                            <p:strVal val="#ppt_x"/>
                                          </p:val>
                                        </p:tav>
                                      </p:tavLst>
                                    </p:anim>
                                    <p:anim calcmode="lin" valueType="num">
                                      <p:cBhvr additive="base">
                                        <p:cTn id="32" dur="500" fill="hold"/>
                                        <p:tgtEl>
                                          <p:spTgt spid="1127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utoUpdateAnimBg="0"/>
      <p:bldP spid="11268" grpId="0" build="allAtOnce" autoUpdateAnimBg="0"/>
      <p:bldP spid="11270" grpId="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179388" y="115888"/>
            <a:ext cx="4105275" cy="579437"/>
          </a:xfrm>
          <a:prstGeom prst="rect">
            <a:avLst/>
          </a:prstGeom>
          <a:noFill/>
          <a:ln w="9525">
            <a:noFill/>
            <a:miter lim="800000"/>
            <a:headEnd/>
            <a:tailEnd/>
          </a:ln>
        </p:spPr>
        <p:txBody>
          <a:bodyPr>
            <a:spAutoFit/>
          </a:bodyPr>
          <a:lstStyle/>
          <a:p>
            <a:pPr>
              <a:buFontTx/>
              <a:buNone/>
            </a:pPr>
            <a:r>
              <a:rPr lang="zh-CN" altLang="en-US" sz="3200" b="1">
                <a:latin typeface="黑体" pitchFamily="49" charset="-122"/>
                <a:ea typeface="黑体" pitchFamily="49" charset="-122"/>
              </a:rPr>
              <a:t>使用</a:t>
            </a:r>
            <a:r>
              <a:rPr lang="en-US" altLang="zh-CN" sz="3200" b="1">
                <a:latin typeface="黑体" pitchFamily="49" charset="-122"/>
                <a:ea typeface="黑体" pitchFamily="49" charset="-122"/>
              </a:rPr>
              <a:t>if_else</a:t>
            </a:r>
            <a:r>
              <a:rPr lang="zh-CN" altLang="en-US" sz="3200" b="1">
                <a:latin typeface="黑体" pitchFamily="49" charset="-122"/>
                <a:ea typeface="黑体" pitchFamily="49" charset="-122"/>
              </a:rPr>
              <a:t>语句实现</a:t>
            </a:r>
          </a:p>
        </p:txBody>
      </p:sp>
      <p:sp>
        <p:nvSpPr>
          <p:cNvPr id="56323" name="Rectangle 3"/>
          <p:cNvSpPr>
            <a:spLocks noChangeArrowheads="1"/>
          </p:cNvSpPr>
          <p:nvPr/>
        </p:nvSpPr>
        <p:spPr bwMode="auto">
          <a:xfrm>
            <a:off x="1658938" y="3292475"/>
            <a:ext cx="4789487" cy="579438"/>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if (A==2</a:t>
            </a:r>
            <a:r>
              <a:rPr lang="en-US" altLang="zh-CN" sz="3200">
                <a:ea typeface="黑体" pitchFamily="49" charset="-122"/>
              </a:rPr>
              <a:t>’</a:t>
            </a:r>
            <a:r>
              <a:rPr lang="en-US" altLang="zh-CN" sz="3200">
                <a:latin typeface="黑体" pitchFamily="49" charset="-122"/>
                <a:ea typeface="黑体" pitchFamily="49" charset="-122"/>
              </a:rPr>
              <a:t>b00)     Y=D0;</a:t>
            </a:r>
          </a:p>
        </p:txBody>
      </p:sp>
      <p:sp>
        <p:nvSpPr>
          <p:cNvPr id="56324" name="Rectangle 4"/>
          <p:cNvSpPr>
            <a:spLocks noChangeArrowheads="1"/>
          </p:cNvSpPr>
          <p:nvPr/>
        </p:nvSpPr>
        <p:spPr bwMode="auto">
          <a:xfrm>
            <a:off x="1692275" y="3816350"/>
            <a:ext cx="4789488" cy="579438"/>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else if(A==2</a:t>
            </a:r>
            <a:r>
              <a:rPr lang="en-US" altLang="zh-CN" sz="3200">
                <a:ea typeface="黑体" pitchFamily="49" charset="-122"/>
              </a:rPr>
              <a:t>’</a:t>
            </a:r>
            <a:r>
              <a:rPr lang="en-US" altLang="zh-CN" sz="3200">
                <a:latin typeface="黑体" pitchFamily="49" charset="-122"/>
                <a:ea typeface="黑体" pitchFamily="49" charset="-122"/>
              </a:rPr>
              <a:t>b01) Y=D1;</a:t>
            </a:r>
          </a:p>
        </p:txBody>
      </p:sp>
      <p:sp>
        <p:nvSpPr>
          <p:cNvPr id="56325" name="Rectangle 5"/>
          <p:cNvSpPr>
            <a:spLocks noChangeArrowheads="1"/>
          </p:cNvSpPr>
          <p:nvPr/>
        </p:nvSpPr>
        <p:spPr bwMode="auto">
          <a:xfrm>
            <a:off x="290513" y="5441950"/>
            <a:ext cx="2012950" cy="579438"/>
          </a:xfrm>
          <a:prstGeom prst="rect">
            <a:avLst/>
          </a:prstGeom>
          <a:noFill/>
          <a:ln w="9525">
            <a:noFill/>
            <a:miter lim="800000"/>
            <a:headEnd/>
            <a:tailEnd/>
          </a:ln>
        </p:spPr>
        <p:txBody>
          <a:bodyPr wrap="none">
            <a:spAutoFit/>
          </a:bodyPr>
          <a:lstStyle/>
          <a:p>
            <a:pPr>
              <a:buFontTx/>
              <a:buNone/>
            </a:pPr>
            <a:r>
              <a:rPr lang="en-US" altLang="zh-CN" sz="3200">
                <a:solidFill>
                  <a:srgbClr val="FF0000"/>
                </a:solidFill>
                <a:latin typeface="黑体" pitchFamily="49" charset="-122"/>
                <a:ea typeface="黑体" pitchFamily="49" charset="-122"/>
              </a:rPr>
              <a:t>endmodule</a:t>
            </a:r>
          </a:p>
        </p:txBody>
      </p:sp>
      <p:sp>
        <p:nvSpPr>
          <p:cNvPr id="56326" name="Rectangle 6"/>
          <p:cNvSpPr>
            <a:spLocks noChangeArrowheads="1"/>
          </p:cNvSpPr>
          <p:nvPr/>
        </p:nvSpPr>
        <p:spPr bwMode="auto">
          <a:xfrm>
            <a:off x="1658938" y="4918075"/>
            <a:ext cx="4857750" cy="579438"/>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else              Y=D3;</a:t>
            </a:r>
          </a:p>
        </p:txBody>
      </p:sp>
      <p:sp>
        <p:nvSpPr>
          <p:cNvPr id="56327" name="Rectangle 7"/>
          <p:cNvSpPr>
            <a:spLocks noChangeArrowheads="1"/>
          </p:cNvSpPr>
          <p:nvPr/>
        </p:nvSpPr>
        <p:spPr bwMode="auto">
          <a:xfrm>
            <a:off x="1695450" y="4368800"/>
            <a:ext cx="4789488" cy="579438"/>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else if(A==2</a:t>
            </a:r>
            <a:r>
              <a:rPr lang="en-US" altLang="zh-CN" sz="3200">
                <a:ea typeface="黑体" pitchFamily="49" charset="-122"/>
              </a:rPr>
              <a:t>’</a:t>
            </a:r>
            <a:r>
              <a:rPr lang="en-US" altLang="zh-CN" sz="3200">
                <a:latin typeface="黑体" pitchFamily="49" charset="-122"/>
                <a:ea typeface="黑体" pitchFamily="49" charset="-122"/>
              </a:rPr>
              <a:t>b10) Y=D2;</a:t>
            </a:r>
          </a:p>
        </p:txBody>
      </p:sp>
      <p:sp>
        <p:nvSpPr>
          <p:cNvPr id="56328" name="Rectangle 8"/>
          <p:cNvSpPr>
            <a:spLocks noChangeArrowheads="1"/>
          </p:cNvSpPr>
          <p:nvPr/>
        </p:nvSpPr>
        <p:spPr bwMode="auto">
          <a:xfrm>
            <a:off x="250825" y="685800"/>
            <a:ext cx="7993063" cy="579438"/>
          </a:xfrm>
          <a:prstGeom prst="rect">
            <a:avLst/>
          </a:prstGeom>
          <a:noFill/>
          <a:ln w="9525">
            <a:noFill/>
            <a:miter lim="800000"/>
            <a:headEnd/>
            <a:tailEnd/>
          </a:ln>
        </p:spPr>
        <p:txBody>
          <a:bodyPr>
            <a:spAutoFit/>
          </a:bodyPr>
          <a:lstStyle/>
          <a:p>
            <a:pPr>
              <a:buFontTx/>
              <a:buNone/>
            </a:pPr>
            <a:r>
              <a:rPr lang="en-US" altLang="zh-CN" sz="3200">
                <a:solidFill>
                  <a:srgbClr val="FF0000"/>
                </a:solidFill>
                <a:latin typeface="黑体" pitchFamily="49" charset="-122"/>
                <a:ea typeface="黑体" pitchFamily="49" charset="-122"/>
              </a:rPr>
              <a:t>module </a:t>
            </a:r>
            <a:r>
              <a:rPr lang="en-US" altLang="zh-CN" sz="3200">
                <a:latin typeface="黑体" pitchFamily="49" charset="-122"/>
                <a:ea typeface="黑体" pitchFamily="49" charset="-122"/>
              </a:rPr>
              <a:t>MUX4_1(Y,D0,D1,D2,D3,A);</a:t>
            </a:r>
          </a:p>
        </p:txBody>
      </p:sp>
      <p:sp>
        <p:nvSpPr>
          <p:cNvPr id="56329" name="Rectangle 9"/>
          <p:cNvSpPr>
            <a:spLocks noChangeArrowheads="1"/>
          </p:cNvSpPr>
          <p:nvPr/>
        </p:nvSpPr>
        <p:spPr bwMode="auto">
          <a:xfrm>
            <a:off x="1616075" y="2203450"/>
            <a:ext cx="3877985" cy="584775"/>
          </a:xfrm>
          <a:prstGeom prst="rect">
            <a:avLst/>
          </a:prstGeom>
          <a:noFill/>
          <a:ln w="9525">
            <a:noFill/>
            <a:miter lim="800000"/>
            <a:headEnd/>
            <a:tailEnd/>
          </a:ln>
        </p:spPr>
        <p:txBody>
          <a:bodyPr wrap="none">
            <a:spAutoFit/>
          </a:bodyPr>
          <a:lstStyle/>
          <a:p>
            <a:pPr>
              <a:buFontTx/>
              <a:buNone/>
            </a:pPr>
            <a:r>
              <a:rPr lang="en-US" altLang="zh-CN" sz="3200" dirty="0" smtClean="0">
                <a:latin typeface="黑体" pitchFamily="49" charset="-122"/>
                <a:ea typeface="黑体" pitchFamily="49" charset="-122"/>
              </a:rPr>
              <a:t>input D0,D1,D2,D3</a:t>
            </a:r>
            <a:r>
              <a:rPr lang="en-US" altLang="zh-CN" sz="3200" dirty="0">
                <a:latin typeface="黑体" pitchFamily="49" charset="-122"/>
                <a:ea typeface="黑体" pitchFamily="49" charset="-122"/>
              </a:rPr>
              <a:t>;</a:t>
            </a:r>
          </a:p>
        </p:txBody>
      </p:sp>
      <p:sp>
        <p:nvSpPr>
          <p:cNvPr id="56330" name="Rectangle 10"/>
          <p:cNvSpPr>
            <a:spLocks noChangeArrowheads="1"/>
          </p:cNvSpPr>
          <p:nvPr/>
        </p:nvSpPr>
        <p:spPr bwMode="auto">
          <a:xfrm>
            <a:off x="1619250" y="1196975"/>
            <a:ext cx="2825750" cy="579438"/>
          </a:xfrm>
          <a:prstGeom prst="rect">
            <a:avLst/>
          </a:prstGeom>
          <a:noFill/>
          <a:ln w="9525">
            <a:noFill/>
            <a:miter lim="800000"/>
            <a:headEnd/>
            <a:tailEnd/>
          </a:ln>
        </p:spPr>
        <p:txBody>
          <a:bodyPr wrap="none">
            <a:spAutoFit/>
          </a:bodyPr>
          <a:lstStyle/>
          <a:p>
            <a:pPr>
              <a:buFontTx/>
              <a:buNone/>
            </a:pPr>
            <a:r>
              <a:rPr lang="en-US" altLang="zh-CN" sz="3200" dirty="0">
                <a:latin typeface="黑体" pitchFamily="49" charset="-122"/>
                <a:ea typeface="黑体" pitchFamily="49" charset="-122"/>
              </a:rPr>
              <a:t>output </a:t>
            </a:r>
            <a:r>
              <a:rPr lang="en-US" altLang="zh-CN" sz="3200" dirty="0" err="1">
                <a:solidFill>
                  <a:schemeClr val="accent1"/>
                </a:solidFill>
                <a:latin typeface="黑体" pitchFamily="49" charset="-122"/>
                <a:ea typeface="黑体" pitchFamily="49" charset="-122"/>
              </a:rPr>
              <a:t>reg</a:t>
            </a:r>
            <a:r>
              <a:rPr lang="en-US" altLang="zh-CN" sz="3200" dirty="0">
                <a:latin typeface="黑体" pitchFamily="49" charset="-122"/>
                <a:ea typeface="黑体" pitchFamily="49" charset="-122"/>
              </a:rPr>
              <a:t> Y;</a:t>
            </a:r>
          </a:p>
        </p:txBody>
      </p:sp>
      <p:sp>
        <p:nvSpPr>
          <p:cNvPr id="56331" name="Rectangle 11"/>
          <p:cNvSpPr>
            <a:spLocks noChangeArrowheads="1"/>
          </p:cNvSpPr>
          <p:nvPr/>
        </p:nvSpPr>
        <p:spPr bwMode="auto">
          <a:xfrm>
            <a:off x="1616075" y="1703388"/>
            <a:ext cx="3028950" cy="579437"/>
          </a:xfrm>
          <a:prstGeom prst="rect">
            <a:avLst/>
          </a:prstGeom>
          <a:noFill/>
          <a:ln w="9525">
            <a:noFill/>
            <a:miter lim="800000"/>
            <a:headEnd/>
            <a:tailEnd/>
          </a:ln>
        </p:spPr>
        <p:txBody>
          <a:bodyPr wrap="none">
            <a:spAutoFit/>
          </a:bodyPr>
          <a:lstStyle/>
          <a:p>
            <a:pPr>
              <a:buFontTx/>
              <a:buNone/>
            </a:pPr>
            <a:r>
              <a:rPr lang="en-US" altLang="zh-CN" sz="3200">
                <a:latin typeface="黑体" pitchFamily="49" charset="-122"/>
                <a:ea typeface="黑体" pitchFamily="49" charset="-122"/>
              </a:rPr>
              <a:t>input [1:0] A;</a:t>
            </a:r>
          </a:p>
        </p:txBody>
      </p:sp>
      <p:sp>
        <p:nvSpPr>
          <p:cNvPr id="56332" name="Rectangle 12"/>
          <p:cNvSpPr>
            <a:spLocks noChangeArrowheads="1"/>
          </p:cNvSpPr>
          <p:nvPr/>
        </p:nvSpPr>
        <p:spPr bwMode="auto">
          <a:xfrm>
            <a:off x="1619250" y="2713038"/>
            <a:ext cx="7092950" cy="579437"/>
          </a:xfrm>
          <a:prstGeom prst="rect">
            <a:avLst/>
          </a:prstGeom>
          <a:noFill/>
          <a:ln w="9525">
            <a:noFill/>
            <a:miter lim="800000"/>
            <a:headEnd/>
            <a:tailEnd/>
          </a:ln>
        </p:spPr>
        <p:txBody>
          <a:bodyPr wrap="none">
            <a:spAutoFit/>
          </a:bodyPr>
          <a:lstStyle/>
          <a:p>
            <a:pPr>
              <a:buFontTx/>
              <a:buNone/>
            </a:pPr>
            <a:r>
              <a:rPr lang="en-US" altLang="zh-CN" sz="3200" dirty="0">
                <a:solidFill>
                  <a:srgbClr val="FFFF00"/>
                </a:solidFill>
                <a:latin typeface="黑体" pitchFamily="49" charset="-122"/>
                <a:ea typeface="黑体" pitchFamily="49" charset="-122"/>
              </a:rPr>
              <a:t>always@</a:t>
            </a:r>
            <a:r>
              <a:rPr lang="en-US" altLang="zh-CN" sz="3200" dirty="0">
                <a:latin typeface="黑体" pitchFamily="49" charset="-122"/>
                <a:ea typeface="黑体" pitchFamily="49" charset="-122"/>
              </a:rPr>
              <a:t>(D0 </a:t>
            </a:r>
            <a:r>
              <a:rPr lang="en-US" altLang="zh-CN" sz="3200" dirty="0">
                <a:solidFill>
                  <a:srgbClr val="FFFF00"/>
                </a:solidFill>
                <a:latin typeface="黑体" pitchFamily="49" charset="-122"/>
                <a:ea typeface="黑体" pitchFamily="49" charset="-122"/>
              </a:rPr>
              <a:t>or</a:t>
            </a:r>
            <a:r>
              <a:rPr lang="en-US" altLang="zh-CN" sz="3200" dirty="0">
                <a:latin typeface="黑体" pitchFamily="49" charset="-122"/>
                <a:ea typeface="黑体" pitchFamily="49" charset="-122"/>
              </a:rPr>
              <a:t> D1 </a:t>
            </a:r>
            <a:r>
              <a:rPr lang="en-US" altLang="zh-CN" sz="3200" dirty="0">
                <a:solidFill>
                  <a:srgbClr val="FFFF00"/>
                </a:solidFill>
                <a:latin typeface="黑体" pitchFamily="49" charset="-122"/>
                <a:ea typeface="黑体" pitchFamily="49" charset="-122"/>
              </a:rPr>
              <a:t>or</a:t>
            </a:r>
            <a:r>
              <a:rPr lang="en-US" altLang="zh-CN" sz="3200" dirty="0">
                <a:latin typeface="黑体" pitchFamily="49" charset="-122"/>
                <a:ea typeface="黑体" pitchFamily="49" charset="-122"/>
              </a:rPr>
              <a:t> D2 </a:t>
            </a:r>
            <a:r>
              <a:rPr lang="en-US" altLang="zh-CN" sz="3200" dirty="0">
                <a:solidFill>
                  <a:srgbClr val="FFFF00"/>
                </a:solidFill>
                <a:latin typeface="黑体" pitchFamily="49" charset="-122"/>
                <a:ea typeface="黑体" pitchFamily="49" charset="-122"/>
              </a:rPr>
              <a:t>or</a:t>
            </a:r>
            <a:r>
              <a:rPr lang="en-US" altLang="zh-CN" sz="3200" dirty="0">
                <a:latin typeface="黑体" pitchFamily="49" charset="-122"/>
                <a:ea typeface="黑体" pitchFamily="49" charset="-122"/>
              </a:rPr>
              <a:t> D3 </a:t>
            </a:r>
            <a:r>
              <a:rPr lang="en-US" altLang="zh-CN" sz="3200" dirty="0">
                <a:solidFill>
                  <a:srgbClr val="FFFF00"/>
                </a:solidFill>
                <a:latin typeface="黑体" pitchFamily="49" charset="-122"/>
                <a:ea typeface="黑体" pitchFamily="49" charset="-122"/>
              </a:rPr>
              <a:t>or</a:t>
            </a:r>
            <a:r>
              <a:rPr lang="en-US" altLang="zh-CN" sz="3200" dirty="0">
                <a:latin typeface="黑体" pitchFamily="49" charset="-122"/>
                <a:ea typeface="黑体" pitchFamily="49" charset="-122"/>
              </a:rPr>
              <a:t> A)</a:t>
            </a:r>
          </a:p>
        </p:txBody>
      </p:sp>
      <p:sp>
        <p:nvSpPr>
          <p:cNvPr id="13" name="灯片编号占位符 12"/>
          <p:cNvSpPr>
            <a:spLocks noGrp="1"/>
          </p:cNvSpPr>
          <p:nvPr>
            <p:ph type="sldNum" sz="quarter" idx="12"/>
          </p:nvPr>
        </p:nvSpPr>
        <p:spPr/>
        <p:txBody>
          <a:bodyPr/>
          <a:lstStyle/>
          <a:p>
            <a:pPr>
              <a:defRPr/>
            </a:pPr>
            <a:fld id="{C097489F-4C31-4370-B64B-6FDA95532023}" type="slidenum">
              <a:rPr lang="zh-CN" altLang="en-US" smtClean="0"/>
              <a:pPr>
                <a:defRPr/>
              </a:pPr>
              <a:t>50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6322"/>
                                        </p:tgtEl>
                                        <p:attrNameLst>
                                          <p:attrName>style.visibility</p:attrName>
                                        </p:attrNameLst>
                                      </p:cBhvr>
                                      <p:to>
                                        <p:strVal val="visible"/>
                                      </p:to>
                                    </p:set>
                                    <p:anim calcmode="lin" valueType="num">
                                      <p:cBhvr additive="base">
                                        <p:cTn id="7" dur="500" fill="hold"/>
                                        <p:tgtEl>
                                          <p:spTgt spid="56322"/>
                                        </p:tgtEl>
                                        <p:attrNameLst>
                                          <p:attrName>ppt_x</p:attrName>
                                        </p:attrNameLst>
                                      </p:cBhvr>
                                      <p:tavLst>
                                        <p:tav tm="0">
                                          <p:val>
                                            <p:strVal val="0-#ppt_w/2"/>
                                          </p:val>
                                        </p:tav>
                                        <p:tav tm="100000">
                                          <p:val>
                                            <p:strVal val="#ppt_x"/>
                                          </p:val>
                                        </p:tav>
                                      </p:tavLst>
                                    </p:anim>
                                    <p:anim calcmode="lin" valueType="num">
                                      <p:cBhvr additive="base">
                                        <p:cTn id="8" dur="500" fill="hold"/>
                                        <p:tgtEl>
                                          <p:spTgt spid="5632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56328"/>
                                        </p:tgtEl>
                                        <p:attrNameLst>
                                          <p:attrName>style.visibility</p:attrName>
                                        </p:attrNameLst>
                                      </p:cBhvr>
                                      <p:to>
                                        <p:strVal val="visible"/>
                                      </p:to>
                                    </p:set>
                                    <p:animEffect transition="in" filter="wipe(left)">
                                      <p:cBhvr>
                                        <p:cTn id="13" dur="500"/>
                                        <p:tgtEl>
                                          <p:spTgt spid="56328"/>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56325"/>
                                        </p:tgtEl>
                                        <p:attrNameLst>
                                          <p:attrName>style.visibility</p:attrName>
                                        </p:attrNameLst>
                                      </p:cBhvr>
                                      <p:to>
                                        <p:strVal val="visible"/>
                                      </p:to>
                                    </p:set>
                                    <p:animEffect transition="in" filter="wipe(left)">
                                      <p:cBhvr>
                                        <p:cTn id="16" dur="500"/>
                                        <p:tgtEl>
                                          <p:spTgt spid="5632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6330"/>
                                        </p:tgtEl>
                                        <p:attrNameLst>
                                          <p:attrName>style.visibility</p:attrName>
                                        </p:attrNameLst>
                                      </p:cBhvr>
                                      <p:to>
                                        <p:strVal val="visible"/>
                                      </p:to>
                                    </p:set>
                                    <p:animEffect transition="in" filter="wipe(left)">
                                      <p:cBhvr>
                                        <p:cTn id="21" dur="500"/>
                                        <p:tgtEl>
                                          <p:spTgt spid="5633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56331"/>
                                        </p:tgtEl>
                                        <p:attrNameLst>
                                          <p:attrName>style.visibility</p:attrName>
                                        </p:attrNameLst>
                                      </p:cBhvr>
                                      <p:to>
                                        <p:strVal val="visible"/>
                                      </p:to>
                                    </p:set>
                                    <p:animEffect transition="in" filter="wipe(left)">
                                      <p:cBhvr>
                                        <p:cTn id="26" dur="500"/>
                                        <p:tgtEl>
                                          <p:spTgt spid="56331"/>
                                        </p:tgtEl>
                                      </p:cBhvr>
                                    </p:animEffect>
                                  </p:childTnLst>
                                </p:cTn>
                              </p:par>
                            </p:childTnLst>
                          </p:cTn>
                        </p:par>
                        <p:par>
                          <p:cTn id="27" fill="hold" nodeType="afterGroup">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56329"/>
                                        </p:tgtEl>
                                        <p:attrNameLst>
                                          <p:attrName>style.visibility</p:attrName>
                                        </p:attrNameLst>
                                      </p:cBhvr>
                                      <p:to>
                                        <p:strVal val="visible"/>
                                      </p:to>
                                    </p:set>
                                    <p:animEffect transition="in" filter="wipe(left)">
                                      <p:cBhvr>
                                        <p:cTn id="30" dur="500"/>
                                        <p:tgtEl>
                                          <p:spTgt spid="5632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nodeType="clickEffect">
                                  <p:stCondLst>
                                    <p:cond delay="0"/>
                                  </p:stCondLst>
                                  <p:childTnLst>
                                    <p:set>
                                      <p:cBhvr>
                                        <p:cTn id="34" dur="1" fill="hold">
                                          <p:stCondLst>
                                            <p:cond delay="0"/>
                                          </p:stCondLst>
                                        </p:cTn>
                                        <p:tgtEl>
                                          <p:spTgt spid="56332"/>
                                        </p:tgtEl>
                                        <p:attrNameLst>
                                          <p:attrName>style.visibility</p:attrName>
                                        </p:attrNameLst>
                                      </p:cBhvr>
                                      <p:to>
                                        <p:strVal val="visible"/>
                                      </p:to>
                                    </p:set>
                                    <p:animEffect transition="in" filter="wipe(left)">
                                      <p:cBhvr>
                                        <p:cTn id="35" dur="500"/>
                                        <p:tgtEl>
                                          <p:spTgt spid="5633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56323"/>
                                        </p:tgtEl>
                                        <p:attrNameLst>
                                          <p:attrName>style.visibility</p:attrName>
                                        </p:attrNameLst>
                                      </p:cBhvr>
                                      <p:to>
                                        <p:strVal val="visible"/>
                                      </p:to>
                                    </p:set>
                                    <p:animEffect transition="in" filter="wipe(left)">
                                      <p:cBhvr>
                                        <p:cTn id="40" dur="500"/>
                                        <p:tgtEl>
                                          <p:spTgt spid="56323"/>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56324"/>
                                        </p:tgtEl>
                                        <p:attrNameLst>
                                          <p:attrName>style.visibility</p:attrName>
                                        </p:attrNameLst>
                                      </p:cBhvr>
                                      <p:to>
                                        <p:strVal val="visible"/>
                                      </p:to>
                                    </p:set>
                                    <p:animEffect transition="in" filter="wipe(left)">
                                      <p:cBhvr>
                                        <p:cTn id="45" dur="500"/>
                                        <p:tgtEl>
                                          <p:spTgt spid="56324"/>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56327"/>
                                        </p:tgtEl>
                                        <p:attrNameLst>
                                          <p:attrName>style.visibility</p:attrName>
                                        </p:attrNameLst>
                                      </p:cBhvr>
                                      <p:to>
                                        <p:strVal val="visible"/>
                                      </p:to>
                                    </p:set>
                                    <p:animEffect transition="in" filter="wipe(left)">
                                      <p:cBhvr>
                                        <p:cTn id="50" dur="500"/>
                                        <p:tgtEl>
                                          <p:spTgt spid="56327"/>
                                        </p:tgtEl>
                                      </p:cBhvr>
                                    </p:animEffect>
                                  </p:childTnLst>
                                  <p:subTnLst>
                                    <p:audio>
                                      <p:cMediaNode>
                                        <p:cTn display="0" masterRel="sameClick">
                                          <p:stCondLst>
                                            <p:cond evt="begin" delay="0">
                                              <p:tn val="48"/>
                                            </p:cond>
                                          </p:stCondLst>
                                          <p:endCondLst>
                                            <p:cond evt="onStopAudio" delay="0">
                                              <p:tgtEl>
                                                <p:sldTgt/>
                                              </p:tgtEl>
                                            </p:cond>
                                          </p:endCondLst>
                                        </p:cTn>
                                        <p:tgtEl>
                                          <p:sndTgt r:embed="rId2" name="hammer.wav"/>
                                        </p:tgtEl>
                                      </p:cMediaNode>
                                    </p:audio>
                                  </p:subTnLst>
                                </p:cTn>
                              </p:par>
                            </p:childTnLst>
                          </p:cTn>
                        </p:par>
                        <p:par>
                          <p:cTn id="51" fill="hold" nodeType="afterGroup">
                            <p:stCondLst>
                              <p:cond delay="500"/>
                            </p:stCondLst>
                            <p:childTnLst>
                              <p:par>
                                <p:cTn id="52" presetID="22" presetClass="entr" presetSubtype="8" fill="hold" grpId="0" nodeType="afterEffect">
                                  <p:stCondLst>
                                    <p:cond delay="0"/>
                                  </p:stCondLst>
                                  <p:childTnLst>
                                    <p:set>
                                      <p:cBhvr>
                                        <p:cTn id="53" dur="1" fill="hold">
                                          <p:stCondLst>
                                            <p:cond delay="0"/>
                                          </p:stCondLst>
                                        </p:cTn>
                                        <p:tgtEl>
                                          <p:spTgt spid="56326"/>
                                        </p:tgtEl>
                                        <p:attrNameLst>
                                          <p:attrName>style.visibility</p:attrName>
                                        </p:attrNameLst>
                                      </p:cBhvr>
                                      <p:to>
                                        <p:strVal val="visible"/>
                                      </p:to>
                                    </p:set>
                                    <p:animEffect transition="in" filter="wipe(left)">
                                      <p:cBhvr>
                                        <p:cTn id="54" dur="500"/>
                                        <p:tgtEl>
                                          <p:spTgt spid="563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autoUpdateAnimBg="0"/>
      <p:bldP spid="56323" grpId="0" autoUpdateAnimBg="0"/>
      <p:bldP spid="56324" grpId="0" autoUpdateAnimBg="0"/>
      <p:bldP spid="56325" grpId="0" autoUpdateAnimBg="0"/>
      <p:bldP spid="56326" grpId="0" autoUpdateAnimBg="0"/>
      <p:bldP spid="56327" grpId="0" autoUpdateAnimBg="0"/>
      <p:bldP spid="56328" grpId="0" autoUpdateAnimBg="0"/>
      <p:bldP spid="56329" grpId="0" autoUpdateAnimBg="0"/>
      <p:bldP spid="56330" grpId="0" autoUpdateAnimBg="0"/>
      <p:bldP spid="56331"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0" y="0"/>
            <a:ext cx="9144000" cy="646113"/>
          </a:xfrm>
          <a:prstGeom prst="rect">
            <a:avLst/>
          </a:prstGeom>
          <a:noFill/>
          <a:ln w="9525">
            <a:noFill/>
            <a:miter lim="800000"/>
            <a:headEnd/>
            <a:tailEnd/>
          </a:ln>
        </p:spPr>
        <p:txBody>
          <a:bodyPr>
            <a:spAutoFit/>
          </a:bodyPr>
          <a:lstStyle/>
          <a:p>
            <a:pPr>
              <a:buFontTx/>
              <a:buNone/>
            </a:pPr>
            <a:r>
              <a:rPr lang="en-US" altLang="zh-CN">
                <a:latin typeface="黑体" pitchFamily="49" charset="-122"/>
                <a:ea typeface="黑体" pitchFamily="49" charset="-122"/>
              </a:rPr>
              <a:t>7.6 </a:t>
            </a:r>
            <a:r>
              <a:rPr lang="zh-CN" altLang="en-US">
                <a:latin typeface="黑体" pitchFamily="49" charset="-122"/>
                <a:ea typeface="黑体" pitchFamily="49" charset="-122"/>
              </a:rPr>
              <a:t>组合逻辑电路的</a:t>
            </a:r>
            <a:r>
              <a:rPr lang="en-US" altLang="zh-CN">
                <a:latin typeface="黑体" pitchFamily="49" charset="-122"/>
                <a:ea typeface="黑体" pitchFamily="49" charset="-122"/>
              </a:rPr>
              <a:t>Verilog HDL</a:t>
            </a:r>
            <a:r>
              <a:rPr lang="zh-CN" altLang="en-US">
                <a:latin typeface="黑体" pitchFamily="49" charset="-122"/>
                <a:ea typeface="黑体" pitchFamily="49" charset="-122"/>
              </a:rPr>
              <a:t>实现</a:t>
            </a:r>
            <a:endParaRPr lang="zh-CN" altLang="en-US" b="1">
              <a:latin typeface="黑体" pitchFamily="49" charset="-122"/>
              <a:ea typeface="黑体" pitchFamily="49" charset="-122"/>
            </a:endParaRPr>
          </a:p>
        </p:txBody>
      </p:sp>
      <p:sp>
        <p:nvSpPr>
          <p:cNvPr id="57347" name="TextBox 2"/>
          <p:cNvSpPr txBox="1">
            <a:spLocks noChangeArrowheads="1"/>
          </p:cNvSpPr>
          <p:nvPr/>
        </p:nvSpPr>
        <p:spPr bwMode="auto">
          <a:xfrm>
            <a:off x="0" y="1000125"/>
            <a:ext cx="9144000" cy="1754188"/>
          </a:xfrm>
          <a:prstGeom prst="rect">
            <a:avLst/>
          </a:prstGeom>
          <a:noFill/>
          <a:ln w="9525">
            <a:noFill/>
            <a:miter lim="800000"/>
            <a:headEnd/>
            <a:tailEnd/>
          </a:ln>
        </p:spPr>
        <p:txBody>
          <a:bodyPr>
            <a:spAutoFit/>
          </a:bodyPr>
          <a:lstStyle/>
          <a:p>
            <a:pPr>
              <a:buFont typeface="Wingdings" pitchFamily="2" charset="2"/>
              <a:buChar char="Ø"/>
            </a:pPr>
            <a:r>
              <a:rPr lang="zh-CN" altLang="en-US">
                <a:latin typeface="黑体" pitchFamily="49" charset="-122"/>
                <a:ea typeface="黑体" pitchFamily="49" charset="-122"/>
              </a:rPr>
              <a:t>数据比较器</a:t>
            </a:r>
          </a:p>
          <a:p>
            <a:pPr>
              <a:buFont typeface="Wingdings" pitchFamily="2" charset="2"/>
              <a:buChar char="Ø"/>
            </a:pPr>
            <a:r>
              <a:rPr lang="zh-CN" altLang="en-US">
                <a:latin typeface="黑体" pitchFamily="49" charset="-122"/>
                <a:ea typeface="黑体" pitchFamily="49" charset="-122"/>
              </a:rPr>
              <a:t>编码器</a:t>
            </a:r>
          </a:p>
          <a:p>
            <a:pPr>
              <a:buFont typeface="Wingdings" pitchFamily="2" charset="2"/>
              <a:buChar char="Ø"/>
            </a:pPr>
            <a:r>
              <a:rPr lang="zh-CN" altLang="en-US">
                <a:latin typeface="黑体" pitchFamily="49" charset="-122"/>
                <a:ea typeface="黑体" pitchFamily="49" charset="-122"/>
              </a:rPr>
              <a:t>译码器</a:t>
            </a:r>
          </a:p>
        </p:txBody>
      </p:sp>
      <p:sp>
        <p:nvSpPr>
          <p:cNvPr id="4" name="灯片编号占位符 3"/>
          <p:cNvSpPr>
            <a:spLocks noGrp="1"/>
          </p:cNvSpPr>
          <p:nvPr>
            <p:ph type="sldNum" sz="quarter" idx="12"/>
          </p:nvPr>
        </p:nvSpPr>
        <p:spPr/>
        <p:txBody>
          <a:bodyPr/>
          <a:lstStyle/>
          <a:p>
            <a:pPr>
              <a:defRPr/>
            </a:pPr>
            <a:fld id="{C097489F-4C31-4370-B64B-6FDA95532023}" type="slidenum">
              <a:rPr lang="zh-CN" altLang="en-US" smtClean="0"/>
              <a:pPr>
                <a:defRPr/>
              </a:pPr>
              <a:t>51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 calcmode="lin" valueType="num">
                                      <p:cBhvr additive="base">
                                        <p:cTn id="7" dur="500" fill="hold"/>
                                        <p:tgtEl>
                                          <p:spTgt spid="573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7347">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 calcmode="lin" valueType="num">
                                      <p:cBhvr additive="base">
                                        <p:cTn id="12" dur="500" fill="hold"/>
                                        <p:tgtEl>
                                          <p:spTgt spid="57347">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7347">
                                            <p:txEl>
                                              <p:pRg st="1" end="1"/>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57347">
                                            <p:txEl>
                                              <p:pRg st="2" end="2"/>
                                            </p:txEl>
                                          </p:spTgt>
                                        </p:tgtEl>
                                        <p:attrNameLst>
                                          <p:attrName>style.visibility</p:attrName>
                                        </p:attrNameLst>
                                      </p:cBhvr>
                                      <p:to>
                                        <p:strVal val="visible"/>
                                      </p:to>
                                    </p:set>
                                    <p:anim calcmode="lin" valueType="num">
                                      <p:cBhvr additive="base">
                                        <p:cTn id="17" dur="500" fill="hold"/>
                                        <p:tgtEl>
                                          <p:spTgt spid="5734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734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矩形 13"/>
          <p:cNvSpPr/>
          <p:nvPr/>
        </p:nvSpPr>
        <p:spPr bwMode="auto">
          <a:xfrm>
            <a:off x="785786" y="5072074"/>
            <a:ext cx="545036" cy="157163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zh-CN" altLang="en-US" sz="3600" b="0" i="0" u="none" strike="noStrike" cap="none" normalizeH="0" baseline="0" smtClean="0">
              <a:ln>
                <a:noFill/>
              </a:ln>
              <a:solidFill>
                <a:schemeClr val="tx1"/>
              </a:solidFill>
              <a:effectLst/>
              <a:latin typeface="Times New Roman" pitchFamily="18" charset="0"/>
              <a:ea typeface="宋体" pitchFamily="2" charset="-122"/>
            </a:endParaRPr>
          </a:p>
        </p:txBody>
      </p:sp>
      <p:sp>
        <p:nvSpPr>
          <p:cNvPr id="13" name="矩形 12"/>
          <p:cNvSpPr/>
          <p:nvPr/>
        </p:nvSpPr>
        <p:spPr bwMode="auto">
          <a:xfrm>
            <a:off x="2000232" y="5072074"/>
            <a:ext cx="3500462" cy="157163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zh-CN" altLang="en-US" sz="3600" b="0" i="0" u="none" strike="noStrike" cap="none" normalizeH="0" baseline="0" smtClean="0">
              <a:ln>
                <a:noFill/>
              </a:ln>
              <a:solidFill>
                <a:schemeClr val="tx1"/>
              </a:solidFill>
              <a:effectLst/>
              <a:latin typeface="Times New Roman" pitchFamily="18" charset="0"/>
              <a:ea typeface="宋体" pitchFamily="2" charset="-122"/>
            </a:endParaRPr>
          </a:p>
        </p:txBody>
      </p:sp>
      <p:sp>
        <p:nvSpPr>
          <p:cNvPr id="12" name="矩形 11"/>
          <p:cNvSpPr/>
          <p:nvPr/>
        </p:nvSpPr>
        <p:spPr bwMode="auto">
          <a:xfrm>
            <a:off x="4357718" y="785794"/>
            <a:ext cx="4500562" cy="4214842"/>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zh-CN" altLang="en-US" sz="3600" b="0" i="0" u="none" strike="noStrike" cap="none" normalizeH="0" baseline="0" smtClean="0">
              <a:ln>
                <a:noFill/>
              </a:ln>
              <a:solidFill>
                <a:schemeClr val="tx1"/>
              </a:solidFill>
              <a:effectLst/>
              <a:latin typeface="Times New Roman" pitchFamily="18" charset="0"/>
              <a:ea typeface="宋体" pitchFamily="2" charset="-122"/>
            </a:endParaRPr>
          </a:p>
        </p:txBody>
      </p:sp>
      <p:sp>
        <p:nvSpPr>
          <p:cNvPr id="58370" name="Rectangle 2"/>
          <p:cNvSpPr>
            <a:spLocks noChangeArrowheads="1"/>
          </p:cNvSpPr>
          <p:nvPr/>
        </p:nvSpPr>
        <p:spPr bwMode="auto">
          <a:xfrm>
            <a:off x="0" y="0"/>
            <a:ext cx="9144000" cy="646113"/>
          </a:xfrm>
          <a:prstGeom prst="rect">
            <a:avLst/>
          </a:prstGeom>
          <a:noFill/>
          <a:ln w="9525">
            <a:noFill/>
            <a:miter lim="800000"/>
            <a:headEnd/>
            <a:tailEnd/>
          </a:ln>
        </p:spPr>
        <p:txBody>
          <a:bodyPr>
            <a:spAutoFit/>
          </a:bodyPr>
          <a:lstStyle/>
          <a:p>
            <a:pPr>
              <a:buFontTx/>
              <a:buNone/>
            </a:pPr>
            <a:r>
              <a:rPr lang="en-US" altLang="zh-CN">
                <a:latin typeface="黑体" pitchFamily="49" charset="-122"/>
                <a:ea typeface="黑体" pitchFamily="49" charset="-122"/>
              </a:rPr>
              <a:t>7.6.1 </a:t>
            </a:r>
            <a:r>
              <a:rPr lang="zh-CN" altLang="en-US">
                <a:latin typeface="黑体" pitchFamily="49" charset="-122"/>
                <a:ea typeface="黑体" pitchFamily="49" charset="-122"/>
              </a:rPr>
              <a:t>数据比较器</a:t>
            </a:r>
            <a:endParaRPr lang="zh-CN" altLang="en-US" b="1">
              <a:latin typeface="黑体" pitchFamily="49" charset="-122"/>
              <a:ea typeface="黑体" pitchFamily="49" charset="-122"/>
            </a:endParaRPr>
          </a:p>
        </p:txBody>
      </p:sp>
      <p:sp>
        <p:nvSpPr>
          <p:cNvPr id="58371" name="TextBox 2"/>
          <p:cNvSpPr txBox="1">
            <a:spLocks noChangeArrowheads="1"/>
          </p:cNvSpPr>
          <p:nvPr/>
        </p:nvSpPr>
        <p:spPr bwMode="auto">
          <a:xfrm>
            <a:off x="0" y="1000125"/>
            <a:ext cx="4357688" cy="2308225"/>
          </a:xfrm>
          <a:prstGeom prst="rect">
            <a:avLst/>
          </a:prstGeom>
          <a:noFill/>
          <a:ln w="9525">
            <a:noFill/>
            <a:miter lim="800000"/>
            <a:headEnd/>
            <a:tailEnd/>
          </a:ln>
        </p:spPr>
        <p:txBody>
          <a:bodyPr>
            <a:spAutoFit/>
          </a:bodyPr>
          <a:lstStyle/>
          <a:p>
            <a:pPr>
              <a:buFontTx/>
              <a:buNone/>
            </a:pPr>
            <a:r>
              <a:rPr lang="zh-CN" altLang="en-US">
                <a:latin typeface="黑体" pitchFamily="49" charset="-122"/>
                <a:ea typeface="黑体" pitchFamily="49" charset="-122"/>
              </a:rPr>
              <a:t>由</a:t>
            </a:r>
            <a:r>
              <a:rPr lang="en-US" altLang="zh-CN">
                <a:latin typeface="黑体" pitchFamily="49" charset="-122"/>
                <a:ea typeface="黑体" pitchFamily="49" charset="-122"/>
              </a:rPr>
              <a:t>4</a:t>
            </a:r>
            <a:r>
              <a:rPr lang="zh-CN" altLang="en-US">
                <a:latin typeface="黑体" pitchFamily="49" charset="-122"/>
                <a:ea typeface="黑体" pitchFamily="49" charset="-122"/>
              </a:rPr>
              <a:t>位二进制数据比较器的功能可以得到其输入和输出之间的逻辑关系为：</a:t>
            </a:r>
          </a:p>
        </p:txBody>
      </p:sp>
      <p:sp>
        <p:nvSpPr>
          <p:cNvPr id="410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buFontTx/>
              <a:buNone/>
            </a:pPr>
            <a:endParaRPr lang="zh-CN" altLang="en-US"/>
          </a:p>
        </p:txBody>
      </p:sp>
      <p:grpSp>
        <p:nvGrpSpPr>
          <p:cNvPr id="2" name="组合 9"/>
          <p:cNvGrpSpPr>
            <a:grpSpLocks/>
          </p:cNvGrpSpPr>
          <p:nvPr/>
        </p:nvGrpSpPr>
        <p:grpSpPr bwMode="auto">
          <a:xfrm>
            <a:off x="4214810" y="909638"/>
            <a:ext cx="4702175" cy="4614862"/>
            <a:chOff x="4214810" y="909638"/>
            <a:chExt cx="4702175" cy="4614218"/>
          </a:xfrm>
        </p:grpSpPr>
        <p:graphicFrame>
          <p:nvGraphicFramePr>
            <p:cNvPr id="4098" name="Object 1"/>
            <p:cNvGraphicFramePr>
              <a:graphicFrameLocks noChangeAspect="1"/>
            </p:cNvGraphicFramePr>
            <p:nvPr/>
          </p:nvGraphicFramePr>
          <p:xfrm>
            <a:off x="4214810" y="909638"/>
            <a:ext cx="4702175" cy="4071937"/>
          </p:xfrm>
          <a:graphic>
            <a:graphicData uri="http://schemas.openxmlformats.org/presentationml/2006/ole">
              <p:oleObj spid="_x0000_s4098" name="Visio" r:id="rId4" imgW="1850733" imgH="1602138" progId="">
                <p:embed/>
              </p:oleObj>
            </a:graphicData>
          </a:graphic>
        </p:graphicFrame>
        <p:sp>
          <p:nvSpPr>
            <p:cNvPr id="4106" name="TextBox 5"/>
            <p:cNvSpPr txBox="1">
              <a:spLocks noChangeArrowheads="1"/>
            </p:cNvSpPr>
            <p:nvPr/>
          </p:nvSpPr>
          <p:spPr bwMode="auto">
            <a:xfrm>
              <a:off x="5430838" y="5000636"/>
              <a:ext cx="2714625" cy="523220"/>
            </a:xfrm>
            <a:prstGeom prst="rect">
              <a:avLst/>
            </a:prstGeom>
            <a:noFill/>
            <a:ln w="9525">
              <a:noFill/>
              <a:miter lim="800000"/>
              <a:headEnd/>
              <a:tailEnd/>
            </a:ln>
          </p:spPr>
          <p:txBody>
            <a:bodyPr>
              <a:spAutoFit/>
            </a:bodyPr>
            <a:lstStyle/>
            <a:p>
              <a:pPr algn="ctr">
                <a:buFontTx/>
                <a:buNone/>
              </a:pPr>
              <a:r>
                <a:rPr lang="zh-CN" altLang="en-US" sz="2800">
                  <a:latin typeface="黑体" pitchFamily="49" charset="-122"/>
                  <a:ea typeface="黑体" pitchFamily="49" charset="-122"/>
                </a:rPr>
                <a:t>功能框图</a:t>
              </a:r>
            </a:p>
          </p:txBody>
        </p:sp>
      </p:grpSp>
      <p:pic>
        <p:nvPicPr>
          <p:cNvPr id="58375" name="Picture 7"/>
          <p:cNvPicPr>
            <a:picLocks noChangeAspect="1" noChangeArrowheads="1"/>
          </p:cNvPicPr>
          <p:nvPr/>
        </p:nvPicPr>
        <p:blipFill>
          <a:blip r:embed="rId5" cstate="print"/>
          <a:srcRect/>
          <a:stretch>
            <a:fillRect/>
          </a:stretch>
        </p:blipFill>
        <p:spPr bwMode="auto">
          <a:xfrm>
            <a:off x="152425" y="5054623"/>
            <a:ext cx="8134351" cy="612775"/>
          </a:xfrm>
          <a:prstGeom prst="rect">
            <a:avLst/>
          </a:prstGeom>
          <a:noFill/>
          <a:ln w="9525">
            <a:noFill/>
            <a:miter lim="800000"/>
            <a:headEnd/>
            <a:tailEnd/>
          </a:ln>
        </p:spPr>
      </p:pic>
      <p:pic>
        <p:nvPicPr>
          <p:cNvPr id="58376" name="Picture 8"/>
          <p:cNvPicPr>
            <a:picLocks noChangeAspect="1" noChangeArrowheads="1"/>
          </p:cNvPicPr>
          <p:nvPr/>
        </p:nvPicPr>
        <p:blipFill>
          <a:blip r:embed="rId6" cstate="print"/>
          <a:srcRect/>
          <a:stretch>
            <a:fillRect/>
          </a:stretch>
        </p:blipFill>
        <p:spPr bwMode="auto">
          <a:xfrm>
            <a:off x="152425" y="5554685"/>
            <a:ext cx="8099426" cy="612775"/>
          </a:xfrm>
          <a:prstGeom prst="rect">
            <a:avLst/>
          </a:prstGeom>
          <a:noFill/>
          <a:ln w="9525">
            <a:noFill/>
            <a:miter lim="800000"/>
            <a:headEnd/>
            <a:tailEnd/>
          </a:ln>
        </p:spPr>
      </p:pic>
      <p:pic>
        <p:nvPicPr>
          <p:cNvPr id="58377" name="Picture 9"/>
          <p:cNvPicPr>
            <a:picLocks noChangeAspect="1" noChangeArrowheads="1"/>
          </p:cNvPicPr>
          <p:nvPr/>
        </p:nvPicPr>
        <p:blipFill>
          <a:blip r:embed="rId7" cstate="print"/>
          <a:srcRect/>
          <a:stretch>
            <a:fillRect/>
          </a:stretch>
        </p:blipFill>
        <p:spPr bwMode="auto">
          <a:xfrm>
            <a:off x="152425" y="6030935"/>
            <a:ext cx="8099426" cy="612775"/>
          </a:xfrm>
          <a:prstGeom prst="rect">
            <a:avLst/>
          </a:prstGeom>
          <a:noFill/>
          <a:ln w="9525">
            <a:noFill/>
            <a:miter lim="800000"/>
            <a:headEnd/>
            <a:tailEnd/>
          </a:ln>
        </p:spPr>
      </p:pic>
      <p:sp>
        <p:nvSpPr>
          <p:cNvPr id="11" name="灯片编号占位符 10"/>
          <p:cNvSpPr>
            <a:spLocks noGrp="1"/>
          </p:cNvSpPr>
          <p:nvPr>
            <p:ph type="sldNum" sz="quarter" idx="12"/>
          </p:nvPr>
        </p:nvSpPr>
        <p:spPr/>
        <p:txBody>
          <a:bodyPr/>
          <a:lstStyle/>
          <a:p>
            <a:pPr>
              <a:defRPr/>
            </a:pPr>
            <a:fld id="{C097489F-4C31-4370-B64B-6FDA95532023}" type="slidenum">
              <a:rPr lang="zh-CN" altLang="en-US" smtClean="0"/>
              <a:pPr>
                <a:defRPr/>
              </a:pPr>
              <a:t>52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58370"/>
                                        </p:tgtEl>
                                        <p:attrNameLst>
                                          <p:attrName>style.visibility</p:attrName>
                                        </p:attrNameLst>
                                      </p:cBhvr>
                                      <p:to>
                                        <p:strVal val="visible"/>
                                      </p:to>
                                    </p:set>
                                    <p:anim calcmode="lin" valueType="num">
                                      <p:cBhvr additive="base">
                                        <p:cTn id="7" dur="500" fill="hold"/>
                                        <p:tgtEl>
                                          <p:spTgt spid="58370"/>
                                        </p:tgtEl>
                                        <p:attrNameLst>
                                          <p:attrName>ppt_x</p:attrName>
                                        </p:attrNameLst>
                                      </p:cBhvr>
                                      <p:tavLst>
                                        <p:tav tm="0">
                                          <p:val>
                                            <p:strVal val="0-#ppt_w/2"/>
                                          </p:val>
                                        </p:tav>
                                        <p:tav tm="100000">
                                          <p:val>
                                            <p:strVal val="#ppt_x"/>
                                          </p:val>
                                        </p:tav>
                                      </p:tavLst>
                                    </p:anim>
                                    <p:anim calcmode="lin" valueType="num">
                                      <p:cBhvr additive="base">
                                        <p:cTn id="8" dur="500" fill="hold"/>
                                        <p:tgtEl>
                                          <p:spTgt spid="5837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linds(horizontal)">
                                      <p:cBhvr>
                                        <p:cTn id="13" dur="500"/>
                                        <p:tgtEl>
                                          <p:spTgt spid="2"/>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linds(horizontal)">
                                      <p:cBhvr>
                                        <p:cTn id="16" dur="500"/>
                                        <p:tgtEl>
                                          <p:spTgt spid="1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58371"/>
                                        </p:tgtEl>
                                        <p:attrNameLst>
                                          <p:attrName>style.visibility</p:attrName>
                                        </p:attrNameLst>
                                      </p:cBhvr>
                                      <p:to>
                                        <p:strVal val="visible"/>
                                      </p:to>
                                    </p:set>
                                    <p:anim calcmode="lin" valueType="num">
                                      <p:cBhvr additive="base">
                                        <p:cTn id="21" dur="500" fill="hold"/>
                                        <p:tgtEl>
                                          <p:spTgt spid="58371"/>
                                        </p:tgtEl>
                                        <p:attrNameLst>
                                          <p:attrName>ppt_x</p:attrName>
                                        </p:attrNameLst>
                                      </p:cBhvr>
                                      <p:tavLst>
                                        <p:tav tm="0">
                                          <p:val>
                                            <p:strVal val="0-#ppt_w/2"/>
                                          </p:val>
                                        </p:tav>
                                        <p:tav tm="100000">
                                          <p:val>
                                            <p:strVal val="#ppt_x"/>
                                          </p:val>
                                        </p:tav>
                                      </p:tavLst>
                                    </p:anim>
                                    <p:anim calcmode="lin" valueType="num">
                                      <p:cBhvr additive="base">
                                        <p:cTn id="22" dur="500" fill="hold"/>
                                        <p:tgtEl>
                                          <p:spTgt spid="58371"/>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blinds(horizontal)">
                                      <p:cBhvr>
                                        <p:cTn id="30" dur="500"/>
                                        <p:tgtEl>
                                          <p:spTgt spid="14"/>
                                        </p:tgtEl>
                                      </p:cBhvr>
                                    </p:animEffect>
                                  </p:childTnLst>
                                </p:cTn>
                              </p:par>
                              <p:par>
                                <p:cTn id="31" presetID="2" presetClass="entr" presetSubtype="8" fill="hold" nodeType="withEffect">
                                  <p:stCondLst>
                                    <p:cond delay="0"/>
                                  </p:stCondLst>
                                  <p:childTnLst>
                                    <p:set>
                                      <p:cBhvr>
                                        <p:cTn id="32" dur="1" fill="hold">
                                          <p:stCondLst>
                                            <p:cond delay="0"/>
                                          </p:stCondLst>
                                        </p:cTn>
                                        <p:tgtEl>
                                          <p:spTgt spid="58375"/>
                                        </p:tgtEl>
                                        <p:attrNameLst>
                                          <p:attrName>style.visibility</p:attrName>
                                        </p:attrNameLst>
                                      </p:cBhvr>
                                      <p:to>
                                        <p:strVal val="visible"/>
                                      </p:to>
                                    </p:set>
                                    <p:anim calcmode="lin" valueType="num">
                                      <p:cBhvr additive="base">
                                        <p:cTn id="33" dur="500" fill="hold"/>
                                        <p:tgtEl>
                                          <p:spTgt spid="58375"/>
                                        </p:tgtEl>
                                        <p:attrNameLst>
                                          <p:attrName>ppt_x</p:attrName>
                                        </p:attrNameLst>
                                      </p:cBhvr>
                                      <p:tavLst>
                                        <p:tav tm="0">
                                          <p:val>
                                            <p:strVal val="0-#ppt_w/2"/>
                                          </p:val>
                                        </p:tav>
                                        <p:tav tm="100000">
                                          <p:val>
                                            <p:strVal val="#ppt_x"/>
                                          </p:val>
                                        </p:tav>
                                      </p:tavLst>
                                    </p:anim>
                                    <p:anim calcmode="lin" valueType="num">
                                      <p:cBhvr additive="base">
                                        <p:cTn id="34" dur="500" fill="hold"/>
                                        <p:tgtEl>
                                          <p:spTgt spid="58375"/>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8" fill="hold" nodeType="clickEffect">
                                  <p:stCondLst>
                                    <p:cond delay="0"/>
                                  </p:stCondLst>
                                  <p:childTnLst>
                                    <p:set>
                                      <p:cBhvr>
                                        <p:cTn id="38" dur="1" fill="hold">
                                          <p:stCondLst>
                                            <p:cond delay="0"/>
                                          </p:stCondLst>
                                        </p:cTn>
                                        <p:tgtEl>
                                          <p:spTgt spid="58376"/>
                                        </p:tgtEl>
                                        <p:attrNameLst>
                                          <p:attrName>style.visibility</p:attrName>
                                        </p:attrNameLst>
                                      </p:cBhvr>
                                      <p:to>
                                        <p:strVal val="visible"/>
                                      </p:to>
                                    </p:set>
                                    <p:anim calcmode="lin" valueType="num">
                                      <p:cBhvr additive="base">
                                        <p:cTn id="39" dur="500" fill="hold"/>
                                        <p:tgtEl>
                                          <p:spTgt spid="58376"/>
                                        </p:tgtEl>
                                        <p:attrNameLst>
                                          <p:attrName>ppt_x</p:attrName>
                                        </p:attrNameLst>
                                      </p:cBhvr>
                                      <p:tavLst>
                                        <p:tav tm="0">
                                          <p:val>
                                            <p:strVal val="0-#ppt_w/2"/>
                                          </p:val>
                                        </p:tav>
                                        <p:tav tm="100000">
                                          <p:val>
                                            <p:strVal val="#ppt_x"/>
                                          </p:val>
                                        </p:tav>
                                      </p:tavLst>
                                    </p:anim>
                                    <p:anim calcmode="lin" valueType="num">
                                      <p:cBhvr additive="base">
                                        <p:cTn id="40" dur="500" fill="hold"/>
                                        <p:tgtEl>
                                          <p:spTgt spid="58376"/>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8" fill="hold" nodeType="clickEffect">
                                  <p:stCondLst>
                                    <p:cond delay="0"/>
                                  </p:stCondLst>
                                  <p:childTnLst>
                                    <p:set>
                                      <p:cBhvr>
                                        <p:cTn id="44" dur="1" fill="hold">
                                          <p:stCondLst>
                                            <p:cond delay="0"/>
                                          </p:stCondLst>
                                        </p:cTn>
                                        <p:tgtEl>
                                          <p:spTgt spid="58377"/>
                                        </p:tgtEl>
                                        <p:attrNameLst>
                                          <p:attrName>style.visibility</p:attrName>
                                        </p:attrNameLst>
                                      </p:cBhvr>
                                      <p:to>
                                        <p:strVal val="visible"/>
                                      </p:to>
                                    </p:set>
                                    <p:anim calcmode="lin" valueType="num">
                                      <p:cBhvr additive="base">
                                        <p:cTn id="45" dur="500" fill="hold"/>
                                        <p:tgtEl>
                                          <p:spTgt spid="58377"/>
                                        </p:tgtEl>
                                        <p:attrNameLst>
                                          <p:attrName>ppt_x</p:attrName>
                                        </p:attrNameLst>
                                      </p:cBhvr>
                                      <p:tavLst>
                                        <p:tav tm="0">
                                          <p:val>
                                            <p:strVal val="0-#ppt_w/2"/>
                                          </p:val>
                                        </p:tav>
                                        <p:tav tm="100000">
                                          <p:val>
                                            <p:strVal val="#ppt_x"/>
                                          </p:val>
                                        </p:tav>
                                      </p:tavLst>
                                    </p:anim>
                                    <p:anim calcmode="lin" valueType="num">
                                      <p:cBhvr additive="base">
                                        <p:cTn id="46" dur="500" fill="hold"/>
                                        <p:tgtEl>
                                          <p:spTgt spid="5837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3"/>
                                            </p:cond>
                                          </p:stCondLst>
                                          <p:endCondLst>
                                            <p:cond evt="onStopAudio" delay="0">
                                              <p:tgtEl>
                                                <p:sldTgt/>
                                              </p:tgtEl>
                                            </p:cond>
                                          </p:endCondLst>
                                        </p:cTn>
                                        <p:tgtEl>
                                          <p:sndTgt r:embed="rId3"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3" grpId="0" animBg="1"/>
      <p:bldP spid="12" grpId="0" animBg="1"/>
      <p:bldP spid="58370" grpId="0"/>
      <p:bldP spid="58371" grpId="0"/>
    </p:bld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1" name="TextBox 2"/>
          <p:cNvSpPr txBox="1">
            <a:spLocks noChangeArrowheads="1"/>
          </p:cNvSpPr>
          <p:nvPr/>
        </p:nvSpPr>
        <p:spPr bwMode="auto">
          <a:xfrm>
            <a:off x="0" y="-6350"/>
            <a:ext cx="9144000" cy="585788"/>
          </a:xfrm>
          <a:prstGeom prst="rect">
            <a:avLst/>
          </a:prstGeom>
          <a:noFill/>
          <a:ln w="9525">
            <a:noFill/>
            <a:miter lim="800000"/>
            <a:headEnd/>
            <a:tailEnd/>
          </a:ln>
        </p:spPr>
        <p:txBody>
          <a:bodyPr>
            <a:spAutoFit/>
          </a:bodyPr>
          <a:lstStyle/>
          <a:p>
            <a:pPr>
              <a:buFontTx/>
              <a:buNone/>
            </a:pPr>
            <a:r>
              <a:rPr lang="en-US" altLang="zh-CN" sz="3200" dirty="0">
                <a:latin typeface="黑体" pitchFamily="49" charset="-122"/>
                <a:ea typeface="黑体" pitchFamily="49" charset="-122"/>
              </a:rPr>
              <a:t>4</a:t>
            </a:r>
            <a:r>
              <a:rPr lang="zh-CN" altLang="en-US" sz="3200" dirty="0">
                <a:latin typeface="黑体" pitchFamily="49" charset="-122"/>
                <a:ea typeface="黑体" pitchFamily="49" charset="-122"/>
              </a:rPr>
              <a:t>位二进制数据比较器的</a:t>
            </a:r>
            <a:r>
              <a:rPr lang="zh-CN" altLang="en-US" sz="3200" dirty="0">
                <a:solidFill>
                  <a:srgbClr val="FFFF00"/>
                </a:solidFill>
                <a:latin typeface="黑体" pitchFamily="49" charset="-122"/>
                <a:ea typeface="黑体" pitchFamily="49" charset="-122"/>
              </a:rPr>
              <a:t>行为级</a:t>
            </a:r>
            <a:r>
              <a:rPr lang="zh-CN" altLang="en-US" sz="3200" dirty="0">
                <a:latin typeface="黑体" pitchFamily="49" charset="-122"/>
                <a:ea typeface="黑体" pitchFamily="49" charset="-122"/>
              </a:rPr>
              <a:t>描述：</a:t>
            </a:r>
          </a:p>
        </p:txBody>
      </p:sp>
      <p:sp>
        <p:nvSpPr>
          <p:cNvPr id="6861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buFontTx/>
              <a:buNone/>
            </a:pPr>
            <a:endParaRPr lang="zh-CN" altLang="en-US"/>
          </a:p>
        </p:txBody>
      </p:sp>
      <p:sp>
        <p:nvSpPr>
          <p:cNvPr id="11" name="TextBox 10"/>
          <p:cNvSpPr txBox="1"/>
          <p:nvPr/>
        </p:nvSpPr>
        <p:spPr>
          <a:xfrm>
            <a:off x="500066" y="802449"/>
            <a:ext cx="8858280" cy="6555641"/>
          </a:xfrm>
          <a:prstGeom prst="rect">
            <a:avLst/>
          </a:prstGeom>
          <a:noFill/>
          <a:ln w="19050">
            <a:noFill/>
          </a:ln>
        </p:spPr>
        <p:txBody>
          <a:bodyPr wrap="square" numCol="2">
            <a:spAutoFit/>
          </a:bodyPr>
          <a:lstStyle/>
          <a:p>
            <a:pPr>
              <a:buFont typeface="Arial" pitchFamily="34" charset="0"/>
              <a:buNone/>
              <a:defRPr/>
            </a:pPr>
            <a:r>
              <a:rPr lang="en-US" sz="2800" dirty="0">
                <a:solidFill>
                  <a:srgbClr val="FF0000"/>
                </a:solidFill>
              </a:rPr>
              <a:t>module</a:t>
            </a:r>
            <a:r>
              <a:rPr lang="en-US" sz="2800" dirty="0"/>
              <a:t>  COMP(A, B, LG, EQ, SM);</a:t>
            </a:r>
            <a:endParaRPr lang="zh-CN" altLang="en-US" sz="2800" dirty="0"/>
          </a:p>
          <a:p>
            <a:pPr>
              <a:buFont typeface="Arial" pitchFamily="34" charset="0"/>
              <a:buNone/>
              <a:defRPr/>
            </a:pPr>
            <a:r>
              <a:rPr lang="en-US" sz="2800" dirty="0"/>
              <a:t>    </a:t>
            </a:r>
            <a:r>
              <a:rPr lang="en-US" sz="2800" dirty="0" smtClean="0"/>
              <a:t>   </a:t>
            </a:r>
            <a:r>
              <a:rPr lang="en-US" sz="2800" dirty="0"/>
              <a:t>input  [3:0] </a:t>
            </a:r>
            <a:r>
              <a:rPr lang="en-US" sz="2800" dirty="0">
                <a:solidFill>
                  <a:srgbClr val="FFFF00"/>
                </a:solidFill>
              </a:rPr>
              <a:t>A, B</a:t>
            </a:r>
            <a:r>
              <a:rPr lang="en-US" sz="2800" dirty="0"/>
              <a:t>;</a:t>
            </a:r>
            <a:endParaRPr lang="zh-CN" altLang="en-US" sz="2800" dirty="0"/>
          </a:p>
          <a:p>
            <a:pPr>
              <a:buFont typeface="Arial" pitchFamily="34" charset="0"/>
              <a:buNone/>
              <a:defRPr/>
            </a:pPr>
            <a:r>
              <a:rPr lang="en-US" sz="2800" dirty="0"/>
              <a:t>   </a:t>
            </a:r>
            <a:r>
              <a:rPr lang="en-US" sz="2800" dirty="0" smtClean="0"/>
              <a:t>    </a:t>
            </a:r>
            <a:r>
              <a:rPr lang="en-US" sz="2800" dirty="0"/>
              <a:t>output  </a:t>
            </a:r>
            <a:r>
              <a:rPr lang="en-US" sz="2800" dirty="0" err="1">
                <a:solidFill>
                  <a:schemeClr val="accent1"/>
                </a:solidFill>
              </a:rPr>
              <a:t>reg</a:t>
            </a:r>
            <a:r>
              <a:rPr lang="en-US" sz="2800" dirty="0"/>
              <a:t>  </a:t>
            </a:r>
            <a:r>
              <a:rPr lang="en-US" sz="2800" dirty="0">
                <a:solidFill>
                  <a:srgbClr val="FFFF00"/>
                </a:solidFill>
              </a:rPr>
              <a:t>LG, EQ, </a:t>
            </a:r>
            <a:r>
              <a:rPr lang="en-US" sz="2800" dirty="0" smtClean="0">
                <a:solidFill>
                  <a:srgbClr val="FFFF00"/>
                </a:solidFill>
              </a:rPr>
              <a:t>SM</a:t>
            </a:r>
            <a:r>
              <a:rPr lang="en-US" sz="2800" dirty="0" smtClean="0"/>
              <a:t>;   </a:t>
            </a:r>
            <a:endParaRPr lang="zh-CN" altLang="en-US" sz="2800" dirty="0">
              <a:solidFill>
                <a:schemeClr val="accent1"/>
              </a:solidFill>
            </a:endParaRPr>
          </a:p>
          <a:p>
            <a:pPr>
              <a:buFont typeface="Arial" pitchFamily="34" charset="0"/>
              <a:buNone/>
              <a:defRPr/>
            </a:pPr>
            <a:r>
              <a:rPr lang="en-US" sz="2800" dirty="0"/>
              <a:t>       </a:t>
            </a:r>
            <a:r>
              <a:rPr lang="en-US" sz="2800" dirty="0" smtClean="0">
                <a:solidFill>
                  <a:srgbClr val="FFFF00"/>
                </a:solidFill>
              </a:rPr>
              <a:t>always </a:t>
            </a:r>
            <a:r>
              <a:rPr lang="en-US" sz="2800" dirty="0">
                <a:solidFill>
                  <a:srgbClr val="FFFF00"/>
                </a:solidFill>
              </a:rPr>
              <a:t>@</a:t>
            </a:r>
            <a:r>
              <a:rPr lang="en-US" sz="2800" dirty="0"/>
              <a:t>(</a:t>
            </a:r>
            <a:r>
              <a:rPr lang="en-US" sz="2800" dirty="0" smtClean="0"/>
              <a:t>A </a:t>
            </a:r>
            <a:r>
              <a:rPr lang="en-US" sz="2800" dirty="0" smtClean="0">
                <a:solidFill>
                  <a:srgbClr val="FFFF00"/>
                </a:solidFill>
              </a:rPr>
              <a:t>or</a:t>
            </a:r>
            <a:r>
              <a:rPr lang="en-US" sz="2800" dirty="0" smtClean="0"/>
              <a:t> </a:t>
            </a:r>
            <a:r>
              <a:rPr lang="en-US" sz="2800" dirty="0"/>
              <a:t>B)</a:t>
            </a:r>
            <a:endParaRPr lang="zh-CN" altLang="en-US" sz="2800" dirty="0"/>
          </a:p>
          <a:p>
            <a:pPr>
              <a:buFont typeface="Arial" pitchFamily="34" charset="0"/>
              <a:buNone/>
              <a:defRPr/>
            </a:pPr>
            <a:r>
              <a:rPr lang="en-US" sz="2800" dirty="0">
                <a:solidFill>
                  <a:schemeClr val="accent1"/>
                </a:solidFill>
              </a:rPr>
              <a:t>if</a:t>
            </a:r>
            <a:r>
              <a:rPr lang="en-US" sz="2800" dirty="0"/>
              <a:t> (A &gt; B)       </a:t>
            </a:r>
            <a:endParaRPr lang="zh-CN" altLang="en-US" sz="2800" dirty="0"/>
          </a:p>
          <a:p>
            <a:pPr>
              <a:buFont typeface="Arial" pitchFamily="34" charset="0"/>
              <a:buNone/>
              <a:defRPr/>
            </a:pPr>
            <a:r>
              <a:rPr lang="en-US" sz="2800" dirty="0"/>
              <a:t>    </a:t>
            </a:r>
            <a:r>
              <a:rPr lang="en-US" sz="2800" dirty="0">
                <a:solidFill>
                  <a:srgbClr val="FFFF00"/>
                </a:solidFill>
              </a:rPr>
              <a:t>begin</a:t>
            </a:r>
            <a:endParaRPr lang="zh-CN" altLang="en-US" sz="2800" dirty="0">
              <a:solidFill>
                <a:srgbClr val="FFFF00"/>
              </a:solidFill>
            </a:endParaRPr>
          </a:p>
          <a:p>
            <a:pPr>
              <a:buFont typeface="Arial" pitchFamily="34" charset="0"/>
              <a:buNone/>
              <a:defRPr/>
            </a:pPr>
            <a:r>
              <a:rPr lang="en-US" sz="2800" dirty="0"/>
              <a:t>      LG = 1;</a:t>
            </a:r>
            <a:endParaRPr lang="zh-CN" altLang="en-US" sz="2800" dirty="0"/>
          </a:p>
          <a:p>
            <a:pPr>
              <a:buFont typeface="Arial" pitchFamily="34" charset="0"/>
              <a:buNone/>
              <a:defRPr/>
            </a:pPr>
            <a:r>
              <a:rPr lang="en-US" sz="2800" dirty="0"/>
              <a:t>      EQ = 0;</a:t>
            </a:r>
            <a:endParaRPr lang="zh-CN" altLang="en-US" sz="2800" dirty="0"/>
          </a:p>
          <a:p>
            <a:pPr>
              <a:buFont typeface="Arial" pitchFamily="34" charset="0"/>
              <a:buNone/>
              <a:defRPr/>
            </a:pPr>
            <a:r>
              <a:rPr lang="en-US" sz="2800" dirty="0"/>
              <a:t>      SM = 0;</a:t>
            </a:r>
            <a:endParaRPr lang="zh-CN" altLang="en-US" sz="2800" dirty="0"/>
          </a:p>
          <a:p>
            <a:pPr>
              <a:buFont typeface="Arial" pitchFamily="34" charset="0"/>
              <a:buNone/>
              <a:defRPr/>
            </a:pPr>
            <a:r>
              <a:rPr lang="en-US" sz="2800" dirty="0"/>
              <a:t>    </a:t>
            </a:r>
            <a:r>
              <a:rPr lang="en-US" sz="2800" dirty="0">
                <a:solidFill>
                  <a:srgbClr val="FFFF00"/>
                </a:solidFill>
              </a:rPr>
              <a:t>end</a:t>
            </a:r>
            <a:endParaRPr lang="zh-CN" altLang="en-US" sz="2800" dirty="0">
              <a:solidFill>
                <a:srgbClr val="FFFF00"/>
              </a:solidFill>
            </a:endParaRPr>
          </a:p>
          <a:p>
            <a:pPr>
              <a:buFont typeface="Arial" pitchFamily="34" charset="0"/>
              <a:buNone/>
              <a:defRPr/>
            </a:pPr>
            <a:r>
              <a:rPr lang="en-US" sz="2800" dirty="0"/>
              <a:t>          </a:t>
            </a:r>
            <a:endParaRPr lang="en-US" sz="2800" dirty="0" smtClean="0"/>
          </a:p>
          <a:p>
            <a:pPr>
              <a:buFont typeface="Arial" pitchFamily="34" charset="0"/>
              <a:buNone/>
              <a:defRPr/>
            </a:pPr>
            <a:endParaRPr lang="en-US" sz="2800" dirty="0" smtClean="0"/>
          </a:p>
          <a:p>
            <a:pPr>
              <a:buFont typeface="Arial" pitchFamily="34" charset="0"/>
              <a:buNone/>
              <a:defRPr/>
            </a:pPr>
            <a:endParaRPr lang="en-US" sz="2800" dirty="0" smtClean="0"/>
          </a:p>
          <a:p>
            <a:pPr>
              <a:buFont typeface="Arial" pitchFamily="34" charset="0"/>
              <a:buNone/>
              <a:defRPr/>
            </a:pPr>
            <a:endParaRPr lang="en-US" sz="2800" dirty="0" smtClean="0"/>
          </a:p>
          <a:p>
            <a:pPr>
              <a:buFont typeface="Arial" pitchFamily="34" charset="0"/>
              <a:buNone/>
              <a:defRPr/>
            </a:pPr>
            <a:r>
              <a:rPr lang="en-US" sz="2800" dirty="0" smtClean="0">
                <a:solidFill>
                  <a:schemeClr val="accent1"/>
                </a:solidFill>
              </a:rPr>
              <a:t>else  </a:t>
            </a:r>
            <a:r>
              <a:rPr lang="en-US" sz="2800" dirty="0">
                <a:solidFill>
                  <a:schemeClr val="accent1"/>
                </a:solidFill>
              </a:rPr>
              <a:t>if </a:t>
            </a:r>
            <a:r>
              <a:rPr lang="en-US" sz="2800" dirty="0"/>
              <a:t>(A == B)</a:t>
            </a:r>
            <a:endParaRPr lang="zh-CN" altLang="en-US" sz="2800" dirty="0"/>
          </a:p>
          <a:p>
            <a:pPr>
              <a:buFont typeface="Arial" pitchFamily="34" charset="0"/>
              <a:buNone/>
              <a:defRPr/>
            </a:pPr>
            <a:r>
              <a:rPr lang="en-US" sz="2800" dirty="0" smtClean="0"/>
              <a:t>            </a:t>
            </a:r>
            <a:r>
              <a:rPr lang="en-US" sz="2800" dirty="0" smtClean="0">
                <a:solidFill>
                  <a:srgbClr val="FFFF00"/>
                </a:solidFill>
              </a:rPr>
              <a:t>begin</a:t>
            </a:r>
            <a:endParaRPr lang="zh-CN" altLang="en-US" sz="2800" dirty="0">
              <a:solidFill>
                <a:srgbClr val="FFFF00"/>
              </a:solidFill>
            </a:endParaRPr>
          </a:p>
          <a:p>
            <a:pPr>
              <a:buFont typeface="Arial" pitchFamily="34" charset="0"/>
              <a:buNone/>
              <a:defRPr/>
            </a:pPr>
            <a:r>
              <a:rPr lang="en-US" sz="2800" dirty="0"/>
              <a:t>  </a:t>
            </a:r>
            <a:r>
              <a:rPr lang="en-US" sz="2800" dirty="0" smtClean="0"/>
              <a:t>             LG </a:t>
            </a:r>
            <a:r>
              <a:rPr lang="en-US" sz="2800" dirty="0"/>
              <a:t>= 0;</a:t>
            </a:r>
            <a:endParaRPr lang="zh-CN" altLang="en-US" sz="2800" dirty="0"/>
          </a:p>
          <a:p>
            <a:pPr>
              <a:buFont typeface="Arial" pitchFamily="34" charset="0"/>
              <a:buNone/>
              <a:defRPr/>
            </a:pPr>
            <a:r>
              <a:rPr lang="en-US" sz="2800" dirty="0"/>
              <a:t> </a:t>
            </a:r>
            <a:r>
              <a:rPr lang="en-US" sz="2800" dirty="0" smtClean="0"/>
              <a:t>              </a:t>
            </a:r>
            <a:r>
              <a:rPr lang="en-US" sz="2800" dirty="0"/>
              <a:t>EQ = 1;</a:t>
            </a:r>
            <a:endParaRPr lang="zh-CN" altLang="en-US" sz="2800" dirty="0"/>
          </a:p>
          <a:p>
            <a:pPr>
              <a:buFont typeface="Arial" pitchFamily="34" charset="0"/>
              <a:buNone/>
              <a:defRPr/>
            </a:pPr>
            <a:r>
              <a:rPr lang="en-US" sz="2800" dirty="0"/>
              <a:t>  </a:t>
            </a:r>
            <a:r>
              <a:rPr lang="en-US" sz="2800" dirty="0" smtClean="0"/>
              <a:t>             SM </a:t>
            </a:r>
            <a:r>
              <a:rPr lang="en-US" sz="2800" dirty="0"/>
              <a:t>= 0;</a:t>
            </a:r>
            <a:endParaRPr lang="zh-CN" altLang="en-US" sz="2800" dirty="0"/>
          </a:p>
          <a:p>
            <a:pPr>
              <a:buFont typeface="Arial" pitchFamily="34" charset="0"/>
              <a:buNone/>
              <a:defRPr/>
            </a:pPr>
            <a:r>
              <a:rPr lang="en-US" sz="2800" dirty="0" smtClean="0"/>
              <a:t>             </a:t>
            </a:r>
            <a:r>
              <a:rPr lang="en-US" sz="2800" dirty="0" smtClean="0">
                <a:solidFill>
                  <a:srgbClr val="FFFF00"/>
                </a:solidFill>
              </a:rPr>
              <a:t>end</a:t>
            </a:r>
            <a:endParaRPr lang="zh-CN" altLang="en-US" sz="2800" dirty="0">
              <a:solidFill>
                <a:srgbClr val="FFFF00"/>
              </a:solidFill>
            </a:endParaRPr>
          </a:p>
          <a:p>
            <a:pPr>
              <a:buFont typeface="Arial" pitchFamily="34" charset="0"/>
              <a:buNone/>
              <a:defRPr/>
            </a:pPr>
            <a:r>
              <a:rPr lang="en-US" sz="2800" dirty="0" smtClean="0">
                <a:solidFill>
                  <a:schemeClr val="accent1"/>
                </a:solidFill>
              </a:rPr>
              <a:t>else</a:t>
            </a:r>
            <a:r>
              <a:rPr lang="en-US" sz="2800" dirty="0" smtClean="0"/>
              <a:t>                </a:t>
            </a:r>
            <a:endParaRPr lang="zh-CN" altLang="en-US" sz="2800" dirty="0"/>
          </a:p>
          <a:p>
            <a:pPr>
              <a:buFont typeface="Arial" pitchFamily="34" charset="0"/>
              <a:buNone/>
              <a:defRPr/>
            </a:pPr>
            <a:r>
              <a:rPr lang="en-US" sz="2800" dirty="0"/>
              <a:t>              </a:t>
            </a:r>
            <a:r>
              <a:rPr lang="en-US" sz="2800" dirty="0">
                <a:solidFill>
                  <a:srgbClr val="FFFF00"/>
                </a:solidFill>
              </a:rPr>
              <a:t>begin</a:t>
            </a:r>
            <a:endParaRPr lang="zh-CN" altLang="en-US" sz="2800" dirty="0">
              <a:solidFill>
                <a:srgbClr val="FFFF00"/>
              </a:solidFill>
            </a:endParaRPr>
          </a:p>
          <a:p>
            <a:pPr>
              <a:buFont typeface="Arial" pitchFamily="34" charset="0"/>
              <a:buNone/>
              <a:defRPr/>
            </a:pPr>
            <a:r>
              <a:rPr lang="en-US" sz="2800" dirty="0"/>
              <a:t>                LG = 0;</a:t>
            </a:r>
            <a:endParaRPr lang="zh-CN" altLang="en-US" sz="2800" dirty="0"/>
          </a:p>
          <a:p>
            <a:pPr>
              <a:buFont typeface="Arial" pitchFamily="34" charset="0"/>
              <a:buNone/>
              <a:defRPr/>
            </a:pPr>
            <a:r>
              <a:rPr lang="en-US" sz="2800" dirty="0"/>
              <a:t>                EQ = 0;</a:t>
            </a:r>
            <a:endParaRPr lang="zh-CN" altLang="en-US" sz="2800" dirty="0"/>
          </a:p>
          <a:p>
            <a:pPr>
              <a:buFont typeface="Arial" pitchFamily="34" charset="0"/>
              <a:buNone/>
              <a:defRPr/>
            </a:pPr>
            <a:r>
              <a:rPr lang="en-US" sz="2800" dirty="0"/>
              <a:t>                SM = 1;</a:t>
            </a:r>
            <a:endParaRPr lang="zh-CN" altLang="en-US" sz="2800" dirty="0"/>
          </a:p>
          <a:p>
            <a:pPr>
              <a:buFont typeface="Arial" pitchFamily="34" charset="0"/>
              <a:buNone/>
              <a:defRPr/>
            </a:pPr>
            <a:r>
              <a:rPr lang="en-US" sz="2800" dirty="0"/>
              <a:t>              </a:t>
            </a:r>
            <a:r>
              <a:rPr lang="en-US" sz="2800" dirty="0">
                <a:solidFill>
                  <a:srgbClr val="FFFF00"/>
                </a:solidFill>
              </a:rPr>
              <a:t>end</a:t>
            </a:r>
            <a:endParaRPr lang="zh-CN" altLang="en-US" sz="2800" dirty="0">
              <a:solidFill>
                <a:srgbClr val="FFFF00"/>
              </a:solidFill>
            </a:endParaRPr>
          </a:p>
          <a:p>
            <a:pPr>
              <a:buFont typeface="Arial" pitchFamily="34" charset="0"/>
              <a:buNone/>
              <a:defRPr/>
            </a:pPr>
            <a:r>
              <a:rPr lang="en-US" sz="2800" dirty="0" err="1">
                <a:solidFill>
                  <a:srgbClr val="FF0000"/>
                </a:solidFill>
              </a:rPr>
              <a:t>endmodule</a:t>
            </a:r>
            <a:endParaRPr lang="zh-CN" altLang="en-US" sz="2800" dirty="0">
              <a:solidFill>
                <a:srgbClr val="FF0000"/>
              </a:solidFill>
            </a:endParaRPr>
          </a:p>
          <a:p>
            <a:pPr>
              <a:buFont typeface="Arial" pitchFamily="34" charset="0"/>
              <a:buNone/>
              <a:defRPr/>
            </a:pPr>
            <a:endParaRPr lang="zh-CN" altLang="en-US" sz="2800" dirty="0">
              <a:latin typeface="黑体" pitchFamily="49" charset="-122"/>
              <a:ea typeface="黑体" pitchFamily="49" charset="-122"/>
            </a:endParaRPr>
          </a:p>
        </p:txBody>
      </p:sp>
      <p:sp>
        <p:nvSpPr>
          <p:cNvPr id="5" name="灯片编号占位符 4"/>
          <p:cNvSpPr>
            <a:spLocks noGrp="1"/>
          </p:cNvSpPr>
          <p:nvPr>
            <p:ph type="sldNum" sz="quarter" idx="12"/>
          </p:nvPr>
        </p:nvSpPr>
        <p:spPr/>
        <p:txBody>
          <a:bodyPr/>
          <a:lstStyle/>
          <a:p>
            <a:pPr>
              <a:defRPr/>
            </a:pPr>
            <a:fld id="{C097489F-4C31-4370-B64B-6FDA95532023}" type="slidenum">
              <a:rPr lang="zh-CN" altLang="en-US" smtClean="0"/>
              <a:pPr>
                <a:defRPr/>
              </a:pPr>
              <a:t>53</a:t>
            </a:fld>
            <a:endParaRPr lang="en-US"/>
          </a:p>
        </p:txBody>
      </p:sp>
      <p:sp>
        <p:nvSpPr>
          <p:cNvPr id="6" name="矩形 5"/>
          <p:cNvSpPr/>
          <p:nvPr/>
        </p:nvSpPr>
        <p:spPr bwMode="auto">
          <a:xfrm>
            <a:off x="357158" y="642918"/>
            <a:ext cx="7500990" cy="5929354"/>
          </a:xfrm>
          <a:prstGeom prst="rect">
            <a:avLst/>
          </a:prstGeom>
          <a:noFill/>
          <a:ln w="25400" cap="flat" cmpd="sng" algn="ctr">
            <a:solidFill>
              <a:srgbClr val="BAB60A"/>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zh-CN" altLang="en-US" sz="3600" b="0" i="0" u="none" strike="noStrike" cap="none" normalizeH="0" baseline="0" smtClean="0">
              <a:ln>
                <a:noFill/>
              </a:ln>
              <a:solidFill>
                <a:schemeClr val="tx1"/>
              </a:solidFill>
              <a:effectLst/>
              <a:latin typeface="Times New Roman" pitchFamily="18" charset="0"/>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58371"/>
                                        </p:tgtEl>
                                        <p:attrNameLst>
                                          <p:attrName>style.visibility</p:attrName>
                                        </p:attrNameLst>
                                      </p:cBhvr>
                                      <p:to>
                                        <p:strVal val="visible"/>
                                      </p:to>
                                    </p:set>
                                    <p:anim calcmode="lin" valueType="num">
                                      <p:cBhvr additive="base">
                                        <p:cTn id="7" dur="500" fill="hold"/>
                                        <p:tgtEl>
                                          <p:spTgt spid="58371"/>
                                        </p:tgtEl>
                                        <p:attrNameLst>
                                          <p:attrName>ppt_x</p:attrName>
                                        </p:attrNameLst>
                                      </p:cBhvr>
                                      <p:tavLst>
                                        <p:tav tm="0">
                                          <p:val>
                                            <p:strVal val="0-#ppt_w/2"/>
                                          </p:val>
                                        </p:tav>
                                        <p:tav tm="100000">
                                          <p:val>
                                            <p:strVal val="#ppt_x"/>
                                          </p:val>
                                        </p:tav>
                                      </p:tavLst>
                                    </p:anim>
                                    <p:anim calcmode="lin" valueType="num">
                                      <p:cBhvr additive="base">
                                        <p:cTn id="8" dur="500" fill="hold"/>
                                        <p:tgtEl>
                                          <p:spTgt spid="5837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p:bld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矩形 11"/>
          <p:cNvSpPr/>
          <p:nvPr/>
        </p:nvSpPr>
        <p:spPr bwMode="auto">
          <a:xfrm>
            <a:off x="4643438" y="785794"/>
            <a:ext cx="4214842" cy="214314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zh-CN" altLang="en-US" sz="3600" b="0" i="0" u="none" strike="noStrike" cap="none" normalizeH="0" baseline="0" smtClean="0">
              <a:ln>
                <a:noFill/>
              </a:ln>
              <a:solidFill>
                <a:schemeClr val="tx1"/>
              </a:solidFill>
              <a:effectLst/>
              <a:latin typeface="Times New Roman" pitchFamily="18" charset="0"/>
              <a:ea typeface="宋体" pitchFamily="2" charset="-122"/>
            </a:endParaRPr>
          </a:p>
        </p:txBody>
      </p:sp>
      <p:sp>
        <p:nvSpPr>
          <p:cNvPr id="58370" name="Rectangle 2"/>
          <p:cNvSpPr>
            <a:spLocks noChangeArrowheads="1"/>
          </p:cNvSpPr>
          <p:nvPr/>
        </p:nvSpPr>
        <p:spPr bwMode="auto">
          <a:xfrm>
            <a:off x="0" y="0"/>
            <a:ext cx="9144000" cy="646113"/>
          </a:xfrm>
          <a:prstGeom prst="rect">
            <a:avLst/>
          </a:prstGeom>
          <a:noFill/>
          <a:ln w="9525">
            <a:noFill/>
            <a:miter lim="800000"/>
            <a:headEnd/>
            <a:tailEnd/>
          </a:ln>
        </p:spPr>
        <p:txBody>
          <a:bodyPr>
            <a:spAutoFit/>
          </a:bodyPr>
          <a:lstStyle/>
          <a:p>
            <a:pPr>
              <a:buFontTx/>
              <a:buNone/>
            </a:pPr>
            <a:r>
              <a:rPr lang="en-US" altLang="zh-CN">
                <a:latin typeface="黑体" pitchFamily="49" charset="-122"/>
                <a:ea typeface="黑体" pitchFamily="49" charset="-122"/>
              </a:rPr>
              <a:t>7.6.2 </a:t>
            </a:r>
            <a:r>
              <a:rPr lang="zh-CN" altLang="en-US">
                <a:latin typeface="黑体" pitchFamily="49" charset="-122"/>
                <a:ea typeface="黑体" pitchFamily="49" charset="-122"/>
              </a:rPr>
              <a:t>编码器</a:t>
            </a:r>
            <a:endParaRPr lang="zh-CN" altLang="en-US" b="1">
              <a:latin typeface="黑体" pitchFamily="49" charset="-122"/>
              <a:ea typeface="黑体" pitchFamily="49" charset="-122"/>
            </a:endParaRPr>
          </a:p>
        </p:txBody>
      </p:sp>
      <p:sp>
        <p:nvSpPr>
          <p:cNvPr id="58371" name="TextBox 2"/>
          <p:cNvSpPr txBox="1">
            <a:spLocks noChangeArrowheads="1"/>
          </p:cNvSpPr>
          <p:nvPr/>
        </p:nvSpPr>
        <p:spPr bwMode="auto">
          <a:xfrm>
            <a:off x="0" y="642938"/>
            <a:ext cx="4500563" cy="2554287"/>
          </a:xfrm>
          <a:prstGeom prst="rect">
            <a:avLst/>
          </a:prstGeom>
          <a:noFill/>
          <a:ln w="9525">
            <a:noFill/>
            <a:miter lim="800000"/>
            <a:headEnd/>
            <a:tailEnd/>
          </a:ln>
        </p:spPr>
        <p:txBody>
          <a:bodyPr>
            <a:spAutoFit/>
          </a:bodyPr>
          <a:lstStyle/>
          <a:p>
            <a:pPr>
              <a:buFontTx/>
              <a:buNone/>
            </a:pPr>
            <a:r>
              <a:rPr lang="zh-CN" altLang="en-US" sz="3200">
                <a:latin typeface="黑体" pitchFamily="49" charset="-122"/>
                <a:ea typeface="黑体" pitchFamily="49" charset="-122"/>
              </a:rPr>
              <a:t>在数字系统中，经常需要对所处理的信息或数据赋予二进制代码，称为编码，用来完成编码工作的电路称为编码器。</a:t>
            </a:r>
          </a:p>
        </p:txBody>
      </p:sp>
      <p:sp>
        <p:nvSpPr>
          <p:cNvPr id="512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buFontTx/>
              <a:buNone/>
            </a:pPr>
            <a:endParaRPr lang="zh-CN" altLang="en-US"/>
          </a:p>
        </p:txBody>
      </p:sp>
      <p:sp>
        <p:nvSpPr>
          <p:cNvPr id="5126"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buFontTx/>
              <a:buNone/>
            </a:pPr>
            <a:endParaRPr lang="zh-CN" altLang="en-US"/>
          </a:p>
        </p:txBody>
      </p:sp>
      <p:grpSp>
        <p:nvGrpSpPr>
          <p:cNvPr id="2" name="组合 13"/>
          <p:cNvGrpSpPr>
            <a:grpSpLocks/>
          </p:cNvGrpSpPr>
          <p:nvPr/>
        </p:nvGrpSpPr>
        <p:grpSpPr bwMode="auto">
          <a:xfrm>
            <a:off x="4500563" y="857250"/>
            <a:ext cx="4410075" cy="2667000"/>
            <a:chOff x="4500562" y="857232"/>
            <a:chExt cx="4410221" cy="2666360"/>
          </a:xfrm>
        </p:grpSpPr>
        <p:graphicFrame>
          <p:nvGraphicFramePr>
            <p:cNvPr id="5122" name="Object 1"/>
            <p:cNvGraphicFramePr>
              <a:graphicFrameLocks noChangeAspect="1"/>
            </p:cNvGraphicFramePr>
            <p:nvPr/>
          </p:nvGraphicFramePr>
          <p:xfrm>
            <a:off x="4500562" y="857232"/>
            <a:ext cx="4410221" cy="2000264"/>
          </p:xfrm>
          <a:graphic>
            <a:graphicData uri="http://schemas.openxmlformats.org/presentationml/2006/ole">
              <p:oleObj spid="_x0000_s5122" r:id="rId4" imgW="1744643" imgH="791994" progId="">
                <p:embed/>
              </p:oleObj>
            </a:graphicData>
          </a:graphic>
        </p:graphicFrame>
        <p:sp>
          <p:nvSpPr>
            <p:cNvPr id="5168" name="TextBox 8"/>
            <p:cNvSpPr txBox="1">
              <a:spLocks noChangeArrowheads="1"/>
            </p:cNvSpPr>
            <p:nvPr/>
          </p:nvSpPr>
          <p:spPr bwMode="auto">
            <a:xfrm>
              <a:off x="5643570" y="3000372"/>
              <a:ext cx="2143140" cy="523220"/>
            </a:xfrm>
            <a:prstGeom prst="rect">
              <a:avLst/>
            </a:prstGeom>
            <a:noFill/>
            <a:ln w="9525">
              <a:noFill/>
              <a:miter lim="800000"/>
              <a:headEnd/>
              <a:tailEnd/>
            </a:ln>
          </p:spPr>
          <p:txBody>
            <a:bodyPr>
              <a:spAutoFit/>
            </a:bodyPr>
            <a:lstStyle/>
            <a:p>
              <a:pPr algn="ctr">
                <a:buFontTx/>
                <a:buNone/>
              </a:pPr>
              <a:r>
                <a:rPr lang="zh-CN" altLang="en-US" sz="2800">
                  <a:latin typeface="黑体" pitchFamily="49" charset="-122"/>
                  <a:ea typeface="黑体" pitchFamily="49" charset="-122"/>
                </a:rPr>
                <a:t>功能框图</a:t>
              </a:r>
            </a:p>
          </p:txBody>
        </p:sp>
      </p:grpSp>
      <p:sp>
        <p:nvSpPr>
          <p:cNvPr id="10" name="TextBox 9"/>
          <p:cNvSpPr txBox="1">
            <a:spLocks noChangeArrowheads="1"/>
          </p:cNvSpPr>
          <p:nvPr/>
        </p:nvSpPr>
        <p:spPr bwMode="auto">
          <a:xfrm>
            <a:off x="0" y="3500438"/>
            <a:ext cx="9144000" cy="1077912"/>
          </a:xfrm>
          <a:prstGeom prst="rect">
            <a:avLst/>
          </a:prstGeom>
          <a:noFill/>
          <a:ln w="9525">
            <a:noFill/>
            <a:miter lim="800000"/>
            <a:headEnd/>
            <a:tailEnd/>
          </a:ln>
        </p:spPr>
        <p:txBody>
          <a:bodyPr>
            <a:spAutoFit/>
          </a:bodyPr>
          <a:lstStyle/>
          <a:p>
            <a:pPr>
              <a:buFontTx/>
              <a:buNone/>
            </a:pPr>
            <a:r>
              <a:rPr lang="en-US" altLang="zh-CN" sz="3200" dirty="0">
                <a:latin typeface="黑体" pitchFamily="49" charset="-122"/>
                <a:ea typeface="黑体" pitchFamily="49" charset="-122"/>
              </a:rPr>
              <a:t>4</a:t>
            </a:r>
            <a:r>
              <a:rPr lang="zh-CN" altLang="en-US" sz="3200" dirty="0">
                <a:latin typeface="黑体" pitchFamily="49" charset="-122"/>
                <a:ea typeface="黑体" pitchFamily="49" charset="-122"/>
              </a:rPr>
              <a:t>线</a:t>
            </a:r>
            <a:r>
              <a:rPr lang="en-US" altLang="zh-CN" sz="3200" dirty="0">
                <a:latin typeface="黑体" pitchFamily="49" charset="-122"/>
                <a:ea typeface="黑体" pitchFamily="49" charset="-122"/>
              </a:rPr>
              <a:t>-2</a:t>
            </a:r>
            <a:r>
              <a:rPr lang="zh-CN" altLang="en-US" sz="3200" dirty="0">
                <a:latin typeface="黑体" pitchFamily="49" charset="-122"/>
                <a:ea typeface="黑体" pitchFamily="49" charset="-122"/>
              </a:rPr>
              <a:t>线编码器实现的功能如下表所示（注意：编码输入以</a:t>
            </a:r>
            <a:r>
              <a:rPr lang="zh-CN" altLang="en-US" sz="3200" dirty="0">
                <a:solidFill>
                  <a:srgbClr val="FFFF00"/>
                </a:solidFill>
                <a:latin typeface="黑体" pitchFamily="49" charset="-122"/>
                <a:ea typeface="黑体" pitchFamily="49" charset="-122"/>
              </a:rPr>
              <a:t>高电平为有效</a:t>
            </a:r>
            <a:r>
              <a:rPr lang="zh-CN" altLang="en-US" sz="3200" dirty="0">
                <a:latin typeface="黑体" pitchFamily="49" charset="-122"/>
                <a:ea typeface="黑体" pitchFamily="49" charset="-122"/>
              </a:rPr>
              <a:t>）。</a:t>
            </a:r>
          </a:p>
        </p:txBody>
      </p:sp>
      <p:graphicFrame>
        <p:nvGraphicFramePr>
          <p:cNvPr id="13" name="表格 12"/>
          <p:cNvGraphicFramePr>
            <a:graphicFrameLocks noGrp="1"/>
          </p:cNvGraphicFramePr>
          <p:nvPr/>
        </p:nvGraphicFramePr>
        <p:xfrm>
          <a:off x="214313" y="4572000"/>
          <a:ext cx="8715374" cy="2214564"/>
        </p:xfrm>
        <a:graphic>
          <a:graphicData uri="http://schemas.openxmlformats.org/drawingml/2006/table">
            <a:tbl>
              <a:tblPr/>
              <a:tblGrid>
                <a:gridCol w="1590803"/>
                <a:gridCol w="1553665"/>
                <a:gridCol w="1420581"/>
                <a:gridCol w="1378798"/>
                <a:gridCol w="1372610"/>
                <a:gridCol w="1398917"/>
              </a:tblGrid>
              <a:tr h="369094">
                <a:tc gridSpan="4">
                  <a:txBody>
                    <a:bodyPr/>
                    <a:lstStyle/>
                    <a:p>
                      <a:pPr algn="ctr">
                        <a:spcAft>
                          <a:spcPts val="0"/>
                        </a:spcAft>
                      </a:pPr>
                      <a:r>
                        <a:rPr lang="zh-CN" sz="2000" kern="100" dirty="0">
                          <a:latin typeface="黑体" pitchFamily="49" charset="-122"/>
                          <a:ea typeface="黑体" pitchFamily="49" charset="-122"/>
                        </a:rPr>
                        <a:t>编码输入</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2">
                  <a:txBody>
                    <a:bodyPr/>
                    <a:lstStyle/>
                    <a:p>
                      <a:pPr algn="ctr">
                        <a:spcAft>
                          <a:spcPts val="0"/>
                        </a:spcAft>
                      </a:pPr>
                      <a:r>
                        <a:rPr lang="zh-CN" sz="2000" kern="100" dirty="0">
                          <a:latin typeface="Times New Roman"/>
                          <a:ea typeface="宋体"/>
                        </a:rPr>
                        <a:t>编码输出</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zh-CN" altLang="en-US"/>
                    </a:p>
                  </a:txBody>
                  <a:tcPr/>
                </a:tc>
              </a:tr>
              <a:tr h="369094">
                <a:tc>
                  <a:txBody>
                    <a:bodyPr/>
                    <a:lstStyle/>
                    <a:p>
                      <a:pPr algn="ctr">
                        <a:spcAft>
                          <a:spcPts val="0"/>
                        </a:spcAft>
                        <a:tabLst>
                          <a:tab pos="304800" algn="l"/>
                          <a:tab pos="382270" algn="ctr"/>
                        </a:tabLst>
                      </a:pPr>
                      <a:r>
                        <a:rPr lang="en-US" sz="2000" i="1" kern="100">
                          <a:latin typeface="Times New Roman"/>
                          <a:ea typeface="宋体"/>
                        </a:rPr>
                        <a:t>I</a:t>
                      </a:r>
                      <a:r>
                        <a:rPr lang="en-US" sz="2000" kern="100" baseline="-25000">
                          <a:latin typeface="Times New Roman"/>
                          <a:ea typeface="宋体"/>
                        </a:rPr>
                        <a:t>3</a:t>
                      </a:r>
                      <a:endParaRPr lang="zh-CN" sz="20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i="1" kern="100">
                          <a:latin typeface="Times New Roman"/>
                          <a:ea typeface="宋体"/>
                        </a:rPr>
                        <a:t>I</a:t>
                      </a:r>
                      <a:r>
                        <a:rPr lang="en-US" sz="2000" kern="100" baseline="-25000">
                          <a:latin typeface="Times New Roman"/>
                          <a:ea typeface="宋体"/>
                        </a:rPr>
                        <a:t>2</a:t>
                      </a:r>
                      <a:endParaRPr lang="zh-CN" sz="2000" kern="100">
                        <a:latin typeface="Times New Roman"/>
                        <a:ea typeface="宋体"/>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i="1" kern="100">
                          <a:latin typeface="Times New Roman"/>
                          <a:ea typeface="宋体"/>
                        </a:rPr>
                        <a:t>I</a:t>
                      </a:r>
                      <a:r>
                        <a:rPr lang="en-US" sz="2000" kern="100" baseline="-25000">
                          <a:latin typeface="Times New Roman"/>
                          <a:ea typeface="宋体"/>
                        </a:rPr>
                        <a:t>1</a:t>
                      </a:r>
                      <a:endParaRPr lang="zh-CN" sz="2000" kern="100">
                        <a:latin typeface="Times New Roman"/>
                        <a:ea typeface="宋体"/>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i="1" kern="100">
                          <a:latin typeface="Times New Roman"/>
                          <a:ea typeface="宋体"/>
                        </a:rPr>
                        <a:t>I</a:t>
                      </a:r>
                      <a:r>
                        <a:rPr lang="en-US" sz="2000" kern="100" baseline="-25000">
                          <a:latin typeface="Times New Roman"/>
                          <a:ea typeface="宋体"/>
                        </a:rPr>
                        <a:t>0</a:t>
                      </a:r>
                      <a:endParaRPr lang="zh-CN" sz="2000" kern="100">
                        <a:latin typeface="Times New Roman"/>
                        <a:ea typeface="宋体"/>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i="1" kern="100">
                          <a:latin typeface="Times New Roman"/>
                          <a:ea typeface="宋体"/>
                        </a:rPr>
                        <a:t>Y</a:t>
                      </a:r>
                      <a:r>
                        <a:rPr lang="en-US" sz="2000" kern="100" baseline="-25000">
                          <a:latin typeface="Times New Roman"/>
                          <a:ea typeface="宋体"/>
                        </a:rPr>
                        <a:t>1</a:t>
                      </a:r>
                      <a:endParaRPr lang="zh-CN" sz="20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i="1" kern="100">
                          <a:latin typeface="Times New Roman"/>
                          <a:ea typeface="宋体"/>
                        </a:rPr>
                        <a:t>Y</a:t>
                      </a:r>
                      <a:r>
                        <a:rPr lang="en-US" sz="2000" kern="100" baseline="-25000">
                          <a:latin typeface="Times New Roman"/>
                          <a:ea typeface="宋体"/>
                        </a:rPr>
                        <a:t>0</a:t>
                      </a:r>
                      <a:endParaRPr lang="zh-CN" sz="2000" kern="100">
                        <a:latin typeface="Times New Roman"/>
                        <a:ea typeface="宋体"/>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369094">
                <a:tc>
                  <a:txBody>
                    <a:bodyPr/>
                    <a:lstStyle/>
                    <a:p>
                      <a:pPr algn="ctr">
                        <a:spcAft>
                          <a:spcPts val="0"/>
                        </a:spcAft>
                      </a:pPr>
                      <a:r>
                        <a:rPr lang="en-US" sz="2000" kern="100">
                          <a:latin typeface="Times New Roman"/>
                          <a:ea typeface="宋体"/>
                        </a:rPr>
                        <a:t>0</a:t>
                      </a:r>
                      <a:endParaRPr lang="zh-CN" sz="20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100">
                          <a:latin typeface="Times New Roman"/>
                          <a:ea typeface="宋体"/>
                        </a:rPr>
                        <a:t>0</a:t>
                      </a:r>
                      <a:endParaRPr lang="zh-CN" sz="2000" kern="100">
                        <a:latin typeface="Times New Roman"/>
                        <a:ea typeface="宋体"/>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100">
                          <a:latin typeface="Times New Roman"/>
                          <a:ea typeface="宋体"/>
                        </a:rPr>
                        <a:t>0</a:t>
                      </a:r>
                      <a:endParaRPr lang="zh-CN" sz="2000" kern="100">
                        <a:latin typeface="Times New Roman"/>
                        <a:ea typeface="宋体"/>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100">
                          <a:latin typeface="Times New Roman"/>
                          <a:ea typeface="宋体"/>
                        </a:rPr>
                        <a:t>1</a:t>
                      </a:r>
                      <a:endParaRPr lang="zh-CN" sz="2000" kern="100">
                        <a:latin typeface="Times New Roman"/>
                        <a:ea typeface="宋体"/>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100">
                          <a:latin typeface="Times New Roman"/>
                          <a:ea typeface="宋体"/>
                        </a:rPr>
                        <a:t>0</a:t>
                      </a:r>
                      <a:endParaRPr lang="zh-CN" sz="20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100">
                          <a:latin typeface="Times New Roman"/>
                          <a:ea typeface="宋体"/>
                        </a:rPr>
                        <a:t>0</a:t>
                      </a:r>
                      <a:endParaRPr lang="zh-CN" sz="2000" kern="100">
                        <a:latin typeface="Times New Roman"/>
                        <a:ea typeface="宋体"/>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69094">
                <a:tc>
                  <a:txBody>
                    <a:bodyPr/>
                    <a:lstStyle/>
                    <a:p>
                      <a:pPr algn="ctr">
                        <a:spcAft>
                          <a:spcPts val="0"/>
                        </a:spcAft>
                      </a:pPr>
                      <a:r>
                        <a:rPr lang="en-US" sz="2000" kern="100">
                          <a:latin typeface="Times New Roman"/>
                          <a:ea typeface="宋体"/>
                        </a:rPr>
                        <a:t>0</a:t>
                      </a:r>
                      <a:endParaRPr lang="zh-CN" sz="20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US" sz="2000" kern="100">
                          <a:latin typeface="Times New Roman"/>
                          <a:ea typeface="宋体"/>
                        </a:rPr>
                        <a:t>0</a:t>
                      </a:r>
                      <a:endParaRPr lang="zh-CN" sz="2000" kern="100">
                        <a:latin typeface="Times New Roman"/>
                        <a:ea typeface="宋体"/>
                      </a:endParaRPr>
                    </a:p>
                  </a:txBody>
                  <a:tcPr marL="68580" marR="68580" marT="0" marB="0" anchor="ctr">
                    <a:lnL>
                      <a:noFill/>
                    </a:lnL>
                    <a:lnR>
                      <a:noFill/>
                    </a:lnR>
                    <a:lnT>
                      <a:noFill/>
                    </a:lnT>
                    <a:lnB>
                      <a:noFill/>
                    </a:lnB>
                  </a:tcPr>
                </a:tc>
                <a:tc>
                  <a:txBody>
                    <a:bodyPr/>
                    <a:lstStyle/>
                    <a:p>
                      <a:pPr algn="ctr">
                        <a:spcAft>
                          <a:spcPts val="0"/>
                        </a:spcAft>
                      </a:pPr>
                      <a:r>
                        <a:rPr lang="en-US" sz="2000" kern="100">
                          <a:latin typeface="Times New Roman"/>
                          <a:ea typeface="宋体"/>
                        </a:rPr>
                        <a:t>1</a:t>
                      </a:r>
                      <a:endParaRPr lang="zh-CN" sz="2000" kern="100">
                        <a:latin typeface="Times New Roman"/>
                        <a:ea typeface="宋体"/>
                      </a:endParaRPr>
                    </a:p>
                  </a:txBody>
                  <a:tcPr marL="68580" marR="68580" marT="0" marB="0" anchor="ctr">
                    <a:lnL>
                      <a:noFill/>
                    </a:lnL>
                    <a:lnR>
                      <a:noFill/>
                    </a:lnR>
                    <a:lnT>
                      <a:noFill/>
                    </a:lnT>
                    <a:lnB>
                      <a:noFill/>
                    </a:lnB>
                  </a:tcPr>
                </a:tc>
                <a:tc>
                  <a:txBody>
                    <a:bodyPr/>
                    <a:lstStyle/>
                    <a:p>
                      <a:pPr algn="ctr">
                        <a:spcAft>
                          <a:spcPts val="0"/>
                        </a:spcAft>
                      </a:pPr>
                      <a:r>
                        <a:rPr lang="en-US" sz="2000" kern="100" dirty="0">
                          <a:latin typeface="Times New Roman"/>
                          <a:ea typeface="宋体"/>
                        </a:rPr>
                        <a:t>0</a:t>
                      </a:r>
                      <a:endParaRPr lang="zh-CN" sz="2000" kern="100" dirty="0">
                        <a:latin typeface="Times New Roman"/>
                        <a:ea typeface="宋体"/>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2000" kern="100">
                          <a:latin typeface="Times New Roman"/>
                          <a:ea typeface="宋体"/>
                        </a:rPr>
                        <a:t>0</a:t>
                      </a:r>
                      <a:endParaRPr lang="zh-CN" sz="20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US" sz="2000" kern="100">
                          <a:latin typeface="Times New Roman"/>
                          <a:ea typeface="宋体"/>
                        </a:rPr>
                        <a:t>1</a:t>
                      </a:r>
                      <a:endParaRPr lang="zh-CN" sz="2000" kern="100">
                        <a:latin typeface="Times New Roman"/>
                        <a:ea typeface="宋体"/>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r>
              <a:tr h="369094">
                <a:tc>
                  <a:txBody>
                    <a:bodyPr/>
                    <a:lstStyle/>
                    <a:p>
                      <a:pPr algn="ctr">
                        <a:spcAft>
                          <a:spcPts val="0"/>
                        </a:spcAft>
                      </a:pPr>
                      <a:r>
                        <a:rPr lang="en-US" sz="2000" kern="100">
                          <a:latin typeface="Times New Roman"/>
                          <a:ea typeface="宋体"/>
                        </a:rPr>
                        <a:t>0</a:t>
                      </a:r>
                      <a:endParaRPr lang="zh-CN" sz="20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US" sz="2000" kern="100">
                          <a:latin typeface="Times New Roman"/>
                          <a:ea typeface="宋体"/>
                        </a:rPr>
                        <a:t>1</a:t>
                      </a:r>
                      <a:endParaRPr lang="zh-CN" sz="2000" kern="100">
                        <a:latin typeface="Times New Roman"/>
                        <a:ea typeface="宋体"/>
                      </a:endParaRPr>
                    </a:p>
                  </a:txBody>
                  <a:tcPr marL="68580" marR="68580" marT="0" marB="0" anchor="ctr">
                    <a:lnL>
                      <a:noFill/>
                    </a:lnL>
                    <a:lnR>
                      <a:noFill/>
                    </a:lnR>
                    <a:lnT>
                      <a:noFill/>
                    </a:lnT>
                    <a:lnB>
                      <a:noFill/>
                    </a:lnB>
                  </a:tcPr>
                </a:tc>
                <a:tc>
                  <a:txBody>
                    <a:bodyPr/>
                    <a:lstStyle/>
                    <a:p>
                      <a:pPr algn="ctr">
                        <a:spcAft>
                          <a:spcPts val="0"/>
                        </a:spcAft>
                      </a:pPr>
                      <a:r>
                        <a:rPr lang="en-US" sz="2000" kern="100">
                          <a:latin typeface="Times New Roman"/>
                          <a:ea typeface="宋体"/>
                        </a:rPr>
                        <a:t>0</a:t>
                      </a:r>
                      <a:endParaRPr lang="zh-CN" sz="2000" kern="100">
                        <a:latin typeface="Times New Roman"/>
                        <a:ea typeface="宋体"/>
                      </a:endParaRPr>
                    </a:p>
                  </a:txBody>
                  <a:tcPr marL="68580" marR="68580" marT="0" marB="0" anchor="ctr">
                    <a:lnL>
                      <a:noFill/>
                    </a:lnL>
                    <a:lnR>
                      <a:noFill/>
                    </a:lnR>
                    <a:lnT>
                      <a:noFill/>
                    </a:lnT>
                    <a:lnB>
                      <a:noFill/>
                    </a:lnB>
                  </a:tcPr>
                </a:tc>
                <a:tc>
                  <a:txBody>
                    <a:bodyPr/>
                    <a:lstStyle/>
                    <a:p>
                      <a:pPr algn="ctr">
                        <a:spcAft>
                          <a:spcPts val="0"/>
                        </a:spcAft>
                      </a:pPr>
                      <a:r>
                        <a:rPr lang="en-US" sz="2000" kern="100" dirty="0">
                          <a:latin typeface="Times New Roman"/>
                          <a:ea typeface="宋体"/>
                        </a:rPr>
                        <a:t>0</a:t>
                      </a:r>
                      <a:endParaRPr lang="zh-CN" sz="2000" kern="100" dirty="0">
                        <a:latin typeface="Times New Roman"/>
                        <a:ea typeface="宋体"/>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2000" kern="100">
                          <a:latin typeface="Times New Roman"/>
                          <a:ea typeface="宋体"/>
                        </a:rPr>
                        <a:t>1</a:t>
                      </a:r>
                      <a:endParaRPr lang="zh-CN" sz="20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US" sz="2000" kern="100">
                          <a:latin typeface="Times New Roman"/>
                          <a:ea typeface="宋体"/>
                        </a:rPr>
                        <a:t>0</a:t>
                      </a:r>
                      <a:endParaRPr lang="zh-CN" sz="2000" kern="100">
                        <a:latin typeface="Times New Roman"/>
                        <a:ea typeface="宋体"/>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r>
              <a:tr h="369094">
                <a:tc>
                  <a:txBody>
                    <a:bodyPr/>
                    <a:lstStyle/>
                    <a:p>
                      <a:pPr algn="ctr">
                        <a:spcAft>
                          <a:spcPts val="0"/>
                        </a:spcAft>
                      </a:pPr>
                      <a:r>
                        <a:rPr lang="en-US" sz="2000" kern="100">
                          <a:latin typeface="Times New Roman"/>
                          <a:ea typeface="宋体"/>
                        </a:rPr>
                        <a:t>1</a:t>
                      </a:r>
                      <a:endParaRPr lang="zh-CN" sz="20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latin typeface="Times New Roman"/>
                          <a:ea typeface="宋体"/>
                        </a:rPr>
                        <a:t>0</a:t>
                      </a:r>
                      <a:endParaRPr lang="zh-CN" sz="2000" kern="100">
                        <a:latin typeface="Times New Roman"/>
                        <a:ea typeface="宋体"/>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latin typeface="Times New Roman"/>
                          <a:ea typeface="宋体"/>
                        </a:rPr>
                        <a:t>0</a:t>
                      </a:r>
                      <a:endParaRPr lang="zh-CN" sz="2000" kern="100">
                        <a:latin typeface="Times New Roman"/>
                        <a:ea typeface="宋体"/>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latin typeface="Times New Roman"/>
                          <a:ea typeface="宋体"/>
                        </a:rPr>
                        <a:t>0</a:t>
                      </a:r>
                      <a:endParaRPr lang="zh-CN" sz="2000" kern="100" dirty="0">
                        <a:latin typeface="Times New Roman"/>
                        <a:ea typeface="宋体"/>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latin typeface="Times New Roman"/>
                          <a:ea typeface="宋体"/>
                        </a:rPr>
                        <a:t>1</a:t>
                      </a:r>
                      <a:endParaRPr lang="zh-CN" sz="2000" kern="100" dirty="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latin typeface="Times New Roman"/>
                          <a:ea typeface="宋体"/>
                        </a:rPr>
                        <a:t>1</a:t>
                      </a:r>
                      <a:endParaRPr lang="zh-CN" sz="2000" kern="100" dirty="0">
                        <a:latin typeface="Times New Roman"/>
                        <a:ea typeface="宋体"/>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11" name="灯片编号占位符 10"/>
          <p:cNvSpPr>
            <a:spLocks noGrp="1"/>
          </p:cNvSpPr>
          <p:nvPr>
            <p:ph type="sldNum" sz="quarter" idx="12"/>
          </p:nvPr>
        </p:nvSpPr>
        <p:spPr/>
        <p:txBody>
          <a:bodyPr/>
          <a:lstStyle/>
          <a:p>
            <a:pPr>
              <a:defRPr/>
            </a:pPr>
            <a:fld id="{C097489F-4C31-4370-B64B-6FDA95532023}" type="slidenum">
              <a:rPr lang="zh-CN" altLang="en-US" smtClean="0"/>
              <a:pPr>
                <a:defRPr/>
              </a:pPr>
              <a:t>54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58370"/>
                                        </p:tgtEl>
                                        <p:attrNameLst>
                                          <p:attrName>style.visibility</p:attrName>
                                        </p:attrNameLst>
                                      </p:cBhvr>
                                      <p:to>
                                        <p:strVal val="visible"/>
                                      </p:to>
                                    </p:set>
                                    <p:anim calcmode="lin" valueType="num">
                                      <p:cBhvr additive="base">
                                        <p:cTn id="7" dur="500" fill="hold"/>
                                        <p:tgtEl>
                                          <p:spTgt spid="58370"/>
                                        </p:tgtEl>
                                        <p:attrNameLst>
                                          <p:attrName>ppt_x</p:attrName>
                                        </p:attrNameLst>
                                      </p:cBhvr>
                                      <p:tavLst>
                                        <p:tav tm="0">
                                          <p:val>
                                            <p:strVal val="0-#ppt_w/2"/>
                                          </p:val>
                                        </p:tav>
                                        <p:tav tm="100000">
                                          <p:val>
                                            <p:strVal val="#ppt_x"/>
                                          </p:val>
                                        </p:tav>
                                      </p:tavLst>
                                    </p:anim>
                                    <p:anim calcmode="lin" valueType="num">
                                      <p:cBhvr additive="base">
                                        <p:cTn id="8" dur="500" fill="hold"/>
                                        <p:tgtEl>
                                          <p:spTgt spid="5837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8371"/>
                                        </p:tgtEl>
                                        <p:attrNameLst>
                                          <p:attrName>style.visibility</p:attrName>
                                        </p:attrNameLst>
                                      </p:cBhvr>
                                      <p:to>
                                        <p:strVal val="visible"/>
                                      </p:to>
                                    </p:set>
                                    <p:anim calcmode="lin" valueType="num">
                                      <p:cBhvr additive="base">
                                        <p:cTn id="13" dur="500" fill="hold"/>
                                        <p:tgtEl>
                                          <p:spTgt spid="58371"/>
                                        </p:tgtEl>
                                        <p:attrNameLst>
                                          <p:attrName>ppt_x</p:attrName>
                                        </p:attrNameLst>
                                      </p:cBhvr>
                                      <p:tavLst>
                                        <p:tav tm="0">
                                          <p:val>
                                            <p:strVal val="0-#ppt_w/2"/>
                                          </p:val>
                                        </p:tav>
                                        <p:tav tm="100000">
                                          <p:val>
                                            <p:strVal val="#ppt_x"/>
                                          </p:val>
                                        </p:tav>
                                      </p:tavLst>
                                    </p:anim>
                                    <p:anim calcmode="lin" valueType="num">
                                      <p:cBhvr additive="base">
                                        <p:cTn id="14" dur="500" fill="hold"/>
                                        <p:tgtEl>
                                          <p:spTgt spid="5837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1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linds(horizontal)">
                                      <p:cBhvr>
                                        <p:cTn id="19" dur="500"/>
                                        <p:tgtEl>
                                          <p:spTgt spid="2"/>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0-#ppt_w/2"/>
                                          </p:val>
                                        </p:tav>
                                        <p:tav tm="100000">
                                          <p:val>
                                            <p:strVal val="#ppt_x"/>
                                          </p:val>
                                        </p:tav>
                                      </p:tavLst>
                                    </p:anim>
                                    <p:anim calcmode="lin" valueType="num">
                                      <p:cBhvr additive="base">
                                        <p:cTn id="2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0-#ppt_w/2"/>
                                          </p:val>
                                        </p:tav>
                                        <p:tav tm="100000">
                                          <p:val>
                                            <p:strVal val="#ppt_x"/>
                                          </p:val>
                                        </p:tav>
                                      </p:tavLst>
                                    </p:anim>
                                    <p:anim calcmode="lin" valueType="num">
                                      <p:cBhvr additive="base">
                                        <p:cTn id="34" dur="500" fill="hold"/>
                                        <p:tgtEl>
                                          <p:spTgt spid="1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3"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58370" grpId="0"/>
      <p:bldP spid="58371" grpId="0"/>
      <p:bldP spid="10" grpId="0"/>
    </p:bld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0" y="0"/>
            <a:ext cx="9144000" cy="646113"/>
          </a:xfrm>
          <a:prstGeom prst="rect">
            <a:avLst/>
          </a:prstGeom>
          <a:noFill/>
          <a:ln w="9525">
            <a:noFill/>
            <a:miter lim="800000"/>
            <a:headEnd/>
            <a:tailEnd/>
          </a:ln>
        </p:spPr>
        <p:txBody>
          <a:bodyPr>
            <a:spAutoFit/>
          </a:bodyPr>
          <a:lstStyle/>
          <a:p>
            <a:pPr>
              <a:buFontTx/>
              <a:buNone/>
            </a:pPr>
            <a:r>
              <a:rPr lang="en-US" altLang="zh-CN">
                <a:latin typeface="黑体" pitchFamily="49" charset="-122"/>
                <a:ea typeface="黑体" pitchFamily="49" charset="-122"/>
              </a:rPr>
              <a:t>4</a:t>
            </a:r>
            <a:r>
              <a:rPr lang="zh-CN" altLang="en-US">
                <a:latin typeface="黑体" pitchFamily="49" charset="-122"/>
                <a:ea typeface="黑体" pitchFamily="49" charset="-122"/>
              </a:rPr>
              <a:t>线</a:t>
            </a:r>
            <a:r>
              <a:rPr lang="en-US" altLang="zh-CN">
                <a:latin typeface="黑体" pitchFamily="49" charset="-122"/>
                <a:ea typeface="黑体" pitchFamily="49" charset="-122"/>
              </a:rPr>
              <a:t>-2</a:t>
            </a:r>
            <a:r>
              <a:rPr lang="zh-CN" altLang="en-US">
                <a:latin typeface="黑体" pitchFamily="49" charset="-122"/>
                <a:ea typeface="黑体" pitchFamily="49" charset="-122"/>
              </a:rPr>
              <a:t>线编码器的行为级描述</a:t>
            </a:r>
            <a:endParaRPr lang="zh-CN" altLang="en-US" b="1">
              <a:latin typeface="黑体" pitchFamily="49" charset="-122"/>
              <a:ea typeface="黑体" pitchFamily="49" charset="-122"/>
            </a:endParaRPr>
          </a:p>
        </p:txBody>
      </p:sp>
      <p:sp>
        <p:nvSpPr>
          <p:cNvPr id="59395" name="TextBox 2"/>
          <p:cNvSpPr txBox="1">
            <a:spLocks noChangeArrowheads="1"/>
          </p:cNvSpPr>
          <p:nvPr/>
        </p:nvSpPr>
        <p:spPr bwMode="auto">
          <a:xfrm>
            <a:off x="142875" y="642938"/>
            <a:ext cx="8858250" cy="6186487"/>
          </a:xfrm>
          <a:prstGeom prst="rect">
            <a:avLst/>
          </a:prstGeom>
          <a:noFill/>
          <a:ln w="28575">
            <a:solidFill>
              <a:srgbClr val="FFC000"/>
            </a:solidFill>
            <a:miter lim="800000"/>
            <a:headEnd/>
            <a:tailEnd/>
          </a:ln>
        </p:spPr>
        <p:txBody>
          <a:bodyPr>
            <a:spAutoFit/>
          </a:bodyPr>
          <a:lstStyle/>
          <a:p>
            <a:pPr>
              <a:buFontTx/>
              <a:buNone/>
            </a:pPr>
            <a:r>
              <a:rPr lang="en-US" altLang="zh-CN" dirty="0">
                <a:solidFill>
                  <a:srgbClr val="FF0000"/>
                </a:solidFill>
              </a:rPr>
              <a:t>module</a:t>
            </a:r>
            <a:r>
              <a:rPr lang="en-US" altLang="zh-CN" dirty="0"/>
              <a:t>  ENC4_2(I, Y);</a:t>
            </a:r>
            <a:endParaRPr lang="zh-CN" altLang="en-US" dirty="0"/>
          </a:p>
          <a:p>
            <a:pPr>
              <a:buFontTx/>
              <a:buNone/>
            </a:pPr>
            <a:r>
              <a:rPr lang="en-US" altLang="zh-CN" dirty="0"/>
              <a:t>        input  [3:0]  I;</a:t>
            </a:r>
            <a:endParaRPr lang="zh-CN" altLang="en-US" dirty="0"/>
          </a:p>
          <a:p>
            <a:pPr>
              <a:buFontTx/>
              <a:buNone/>
            </a:pPr>
            <a:r>
              <a:rPr lang="en-US" altLang="zh-CN" dirty="0"/>
              <a:t>        output  </a:t>
            </a:r>
            <a:r>
              <a:rPr lang="en-US" altLang="zh-CN" dirty="0" err="1">
                <a:solidFill>
                  <a:schemeClr val="accent1"/>
                </a:solidFill>
              </a:rPr>
              <a:t>reg</a:t>
            </a:r>
            <a:r>
              <a:rPr lang="en-US" altLang="zh-CN" dirty="0"/>
              <a:t>  [1:0]  Y;</a:t>
            </a:r>
            <a:endParaRPr lang="zh-CN" altLang="en-US" dirty="0"/>
          </a:p>
          <a:p>
            <a:pPr>
              <a:buFontTx/>
              <a:buNone/>
            </a:pPr>
            <a:r>
              <a:rPr lang="en-US" altLang="zh-CN" dirty="0"/>
              <a:t>        </a:t>
            </a:r>
            <a:r>
              <a:rPr lang="en-US" altLang="zh-CN" dirty="0">
                <a:solidFill>
                  <a:schemeClr val="accent1"/>
                </a:solidFill>
              </a:rPr>
              <a:t>always @</a:t>
            </a:r>
            <a:r>
              <a:rPr lang="en-US" altLang="zh-CN" dirty="0"/>
              <a:t>(I)</a:t>
            </a:r>
            <a:endParaRPr lang="zh-CN" altLang="en-US" dirty="0"/>
          </a:p>
          <a:p>
            <a:pPr>
              <a:buFontTx/>
              <a:buNone/>
            </a:pPr>
            <a:r>
              <a:rPr lang="en-US" altLang="zh-CN" dirty="0"/>
              <a:t>          </a:t>
            </a:r>
            <a:r>
              <a:rPr lang="en-US" altLang="zh-CN" dirty="0">
                <a:solidFill>
                  <a:srgbClr val="FFFF00"/>
                </a:solidFill>
              </a:rPr>
              <a:t>case</a:t>
            </a:r>
            <a:r>
              <a:rPr lang="en-US" altLang="zh-CN" dirty="0"/>
              <a:t> (I)</a:t>
            </a:r>
            <a:endParaRPr lang="zh-CN" altLang="en-US" dirty="0"/>
          </a:p>
          <a:p>
            <a:pPr>
              <a:buFontTx/>
              <a:buNone/>
            </a:pPr>
            <a:r>
              <a:rPr lang="en-US" altLang="zh-CN" dirty="0" smtClean="0"/>
              <a:t>            4’b0001</a:t>
            </a:r>
            <a:r>
              <a:rPr lang="en-US" altLang="zh-CN" dirty="0"/>
              <a:t>: Y = 2’b00;</a:t>
            </a:r>
            <a:endParaRPr lang="zh-CN" altLang="en-US" dirty="0"/>
          </a:p>
          <a:p>
            <a:pPr>
              <a:buFontTx/>
              <a:buNone/>
            </a:pPr>
            <a:r>
              <a:rPr lang="en-US" altLang="zh-CN" dirty="0"/>
              <a:t>            4’b0010: Y = 2’b01;</a:t>
            </a:r>
            <a:endParaRPr lang="zh-CN" altLang="en-US" dirty="0"/>
          </a:p>
          <a:p>
            <a:pPr>
              <a:buFontTx/>
              <a:buNone/>
            </a:pPr>
            <a:r>
              <a:rPr lang="en-US" altLang="zh-CN" dirty="0"/>
              <a:t>            4’b0100: Y = 2’b10;</a:t>
            </a:r>
            <a:endParaRPr lang="zh-CN" altLang="en-US" dirty="0"/>
          </a:p>
          <a:p>
            <a:pPr>
              <a:buFontTx/>
              <a:buNone/>
            </a:pPr>
            <a:r>
              <a:rPr lang="en-US" altLang="zh-CN" dirty="0"/>
              <a:t>            4’b1000: Y = 2’b11;</a:t>
            </a:r>
            <a:endParaRPr lang="zh-CN" altLang="en-US" dirty="0"/>
          </a:p>
          <a:p>
            <a:pPr>
              <a:buFontTx/>
              <a:buNone/>
            </a:pPr>
            <a:r>
              <a:rPr lang="en-US" altLang="zh-CN" dirty="0"/>
              <a:t>          </a:t>
            </a:r>
            <a:r>
              <a:rPr lang="en-US" altLang="zh-CN" dirty="0" err="1">
                <a:solidFill>
                  <a:srgbClr val="FFFF00"/>
                </a:solidFill>
              </a:rPr>
              <a:t>endcase</a:t>
            </a:r>
            <a:endParaRPr lang="zh-CN" altLang="en-US" dirty="0">
              <a:solidFill>
                <a:srgbClr val="FFFF00"/>
              </a:solidFill>
            </a:endParaRPr>
          </a:p>
          <a:p>
            <a:pPr>
              <a:buFontTx/>
              <a:buNone/>
            </a:pPr>
            <a:r>
              <a:rPr lang="en-US" altLang="zh-CN" dirty="0" err="1">
                <a:solidFill>
                  <a:srgbClr val="FF0000"/>
                </a:solidFill>
              </a:rPr>
              <a:t>endmodule</a:t>
            </a:r>
            <a:endParaRPr lang="zh-CN" altLang="en-US" dirty="0">
              <a:solidFill>
                <a:srgbClr val="FF0000"/>
              </a:solidFill>
            </a:endParaRPr>
          </a:p>
        </p:txBody>
      </p:sp>
      <p:sp>
        <p:nvSpPr>
          <p:cNvPr id="4" name="灯片编号占位符 3"/>
          <p:cNvSpPr>
            <a:spLocks noGrp="1"/>
          </p:cNvSpPr>
          <p:nvPr>
            <p:ph type="sldNum" sz="quarter" idx="12"/>
          </p:nvPr>
        </p:nvSpPr>
        <p:spPr/>
        <p:txBody>
          <a:bodyPr/>
          <a:lstStyle/>
          <a:p>
            <a:pPr>
              <a:defRPr/>
            </a:pPr>
            <a:fld id="{C097489F-4C31-4370-B64B-6FDA95532023}" type="slidenum">
              <a:rPr lang="zh-CN" altLang="en-US" smtClean="0"/>
              <a:pPr>
                <a:defRPr/>
              </a:pPr>
              <a:t>55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anim calcmode="lin" valueType="num">
                                      <p:cBhvr additive="base">
                                        <p:cTn id="7" dur="500" fill="hold"/>
                                        <p:tgtEl>
                                          <p:spTgt spid="59394"/>
                                        </p:tgtEl>
                                        <p:attrNameLst>
                                          <p:attrName>ppt_x</p:attrName>
                                        </p:attrNameLst>
                                      </p:cBhvr>
                                      <p:tavLst>
                                        <p:tav tm="0">
                                          <p:val>
                                            <p:strVal val="0-#ppt_w/2"/>
                                          </p:val>
                                        </p:tav>
                                        <p:tav tm="100000">
                                          <p:val>
                                            <p:strVal val="#ppt_x"/>
                                          </p:val>
                                        </p:tav>
                                      </p:tavLst>
                                    </p:anim>
                                    <p:anim calcmode="lin" valueType="num">
                                      <p:cBhvr additive="base">
                                        <p:cTn id="8" dur="500" fill="hold"/>
                                        <p:tgtEl>
                                          <p:spTgt spid="5939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9395"/>
                                        </p:tgtEl>
                                        <p:attrNameLst>
                                          <p:attrName>style.visibility</p:attrName>
                                        </p:attrNameLst>
                                      </p:cBhvr>
                                      <p:to>
                                        <p:strVal val="visible"/>
                                      </p:to>
                                    </p:set>
                                    <p:anim calcmode="lin" valueType="num">
                                      <p:cBhvr additive="base">
                                        <p:cTn id="13" dur="500" fill="hold"/>
                                        <p:tgtEl>
                                          <p:spTgt spid="59395"/>
                                        </p:tgtEl>
                                        <p:attrNameLst>
                                          <p:attrName>ppt_x</p:attrName>
                                        </p:attrNameLst>
                                      </p:cBhvr>
                                      <p:tavLst>
                                        <p:tav tm="0">
                                          <p:val>
                                            <p:strVal val="0-#ppt_w/2"/>
                                          </p:val>
                                        </p:tav>
                                        <p:tav tm="100000">
                                          <p:val>
                                            <p:strVal val="#ppt_x"/>
                                          </p:val>
                                        </p:tav>
                                      </p:tavLst>
                                    </p:anim>
                                    <p:anim calcmode="lin" valueType="num">
                                      <p:cBhvr additive="base">
                                        <p:cTn id="14" dur="500" fill="hold"/>
                                        <p:tgtEl>
                                          <p:spTgt spid="5939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animBg="1"/>
    </p:bld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矩形 11"/>
          <p:cNvSpPr/>
          <p:nvPr/>
        </p:nvSpPr>
        <p:spPr bwMode="auto">
          <a:xfrm>
            <a:off x="4429124" y="214290"/>
            <a:ext cx="4500594" cy="442915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zh-CN" altLang="en-US" sz="3600" b="0" i="0" u="none" strike="noStrike" cap="none" normalizeH="0" baseline="0" smtClean="0">
              <a:ln>
                <a:noFill/>
              </a:ln>
              <a:solidFill>
                <a:schemeClr val="tx1"/>
              </a:solidFill>
              <a:effectLst/>
              <a:latin typeface="Times New Roman" pitchFamily="18" charset="0"/>
              <a:ea typeface="宋体" pitchFamily="2" charset="-122"/>
            </a:endParaRPr>
          </a:p>
        </p:txBody>
      </p:sp>
      <p:sp>
        <p:nvSpPr>
          <p:cNvPr id="58370" name="Rectangle 2"/>
          <p:cNvSpPr>
            <a:spLocks noChangeArrowheads="1"/>
          </p:cNvSpPr>
          <p:nvPr/>
        </p:nvSpPr>
        <p:spPr bwMode="auto">
          <a:xfrm>
            <a:off x="0" y="0"/>
            <a:ext cx="9144000" cy="646113"/>
          </a:xfrm>
          <a:prstGeom prst="rect">
            <a:avLst/>
          </a:prstGeom>
          <a:noFill/>
          <a:ln w="9525">
            <a:noFill/>
            <a:miter lim="800000"/>
            <a:headEnd/>
            <a:tailEnd/>
          </a:ln>
        </p:spPr>
        <p:txBody>
          <a:bodyPr>
            <a:spAutoFit/>
          </a:bodyPr>
          <a:lstStyle/>
          <a:p>
            <a:pPr>
              <a:buFontTx/>
              <a:buNone/>
            </a:pPr>
            <a:r>
              <a:rPr lang="en-US" altLang="zh-CN">
                <a:latin typeface="黑体" pitchFamily="49" charset="-122"/>
                <a:ea typeface="黑体" pitchFamily="49" charset="-122"/>
              </a:rPr>
              <a:t>7.6.3 </a:t>
            </a:r>
            <a:r>
              <a:rPr lang="zh-CN" altLang="en-US">
                <a:latin typeface="黑体" pitchFamily="49" charset="-122"/>
                <a:ea typeface="黑体" pitchFamily="49" charset="-122"/>
              </a:rPr>
              <a:t>译码器</a:t>
            </a:r>
            <a:endParaRPr lang="zh-CN" altLang="en-US" b="1">
              <a:latin typeface="黑体" pitchFamily="49" charset="-122"/>
              <a:ea typeface="黑体" pitchFamily="49" charset="-122"/>
            </a:endParaRPr>
          </a:p>
        </p:txBody>
      </p:sp>
      <p:sp>
        <p:nvSpPr>
          <p:cNvPr id="58371" name="TextBox 2"/>
          <p:cNvSpPr txBox="1">
            <a:spLocks noChangeArrowheads="1"/>
          </p:cNvSpPr>
          <p:nvPr/>
        </p:nvSpPr>
        <p:spPr bwMode="auto">
          <a:xfrm>
            <a:off x="0" y="642938"/>
            <a:ext cx="4500563" cy="3540125"/>
          </a:xfrm>
          <a:prstGeom prst="rect">
            <a:avLst/>
          </a:prstGeom>
          <a:noFill/>
          <a:ln w="9525">
            <a:noFill/>
            <a:miter lim="800000"/>
            <a:headEnd/>
            <a:tailEnd/>
          </a:ln>
        </p:spPr>
        <p:txBody>
          <a:bodyPr>
            <a:spAutoFit/>
          </a:bodyPr>
          <a:lstStyle/>
          <a:p>
            <a:pPr>
              <a:buFontTx/>
              <a:buNone/>
            </a:pPr>
            <a:r>
              <a:rPr lang="zh-CN" altLang="en-US" sz="3200">
                <a:latin typeface="黑体" pitchFamily="49" charset="-122"/>
                <a:ea typeface="黑体" pitchFamily="49" charset="-122"/>
              </a:rPr>
              <a:t>译码是编码的逆过程，其功能是将具有特定含义的不同二进制代码翻译出来，用来完成译码工作的电路称为译码器，它也是数字系统中最常用的组合逻辑器件之一。</a:t>
            </a:r>
          </a:p>
        </p:txBody>
      </p:sp>
      <p:sp>
        <p:nvSpPr>
          <p:cNvPr id="6149"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buFontTx/>
              <a:buNone/>
            </a:pPr>
            <a:endParaRPr lang="zh-CN" altLang="en-US"/>
          </a:p>
        </p:txBody>
      </p:sp>
      <p:sp>
        <p:nvSpPr>
          <p:cNvPr id="615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buFontTx/>
              <a:buNone/>
            </a:pPr>
            <a:endParaRPr lang="zh-CN" altLang="en-US"/>
          </a:p>
        </p:txBody>
      </p:sp>
      <p:sp>
        <p:nvSpPr>
          <p:cNvPr id="10" name="TextBox 9"/>
          <p:cNvSpPr txBox="1">
            <a:spLocks noChangeArrowheads="1"/>
          </p:cNvSpPr>
          <p:nvPr/>
        </p:nvSpPr>
        <p:spPr bwMode="auto">
          <a:xfrm>
            <a:off x="0" y="5214938"/>
            <a:ext cx="9144000" cy="1570037"/>
          </a:xfrm>
          <a:prstGeom prst="rect">
            <a:avLst/>
          </a:prstGeom>
          <a:noFill/>
          <a:ln w="9525">
            <a:noFill/>
            <a:miter lim="800000"/>
            <a:headEnd/>
            <a:tailEnd/>
          </a:ln>
        </p:spPr>
        <p:txBody>
          <a:bodyPr>
            <a:spAutoFit/>
          </a:bodyPr>
          <a:lstStyle/>
          <a:p>
            <a:pPr>
              <a:buFontTx/>
              <a:buNone/>
            </a:pPr>
            <a:r>
              <a:rPr lang="zh-CN" altLang="en-US" sz="3200">
                <a:latin typeface="黑体" pitchFamily="49" charset="-122"/>
                <a:ea typeface="黑体" pitchFamily="49" charset="-122"/>
              </a:rPr>
              <a:t>一个</a:t>
            </a:r>
            <a:r>
              <a:rPr lang="en-US" altLang="zh-CN" sz="3200">
                <a:latin typeface="黑体" pitchFamily="49" charset="-122"/>
                <a:ea typeface="黑体" pitchFamily="49" charset="-122"/>
              </a:rPr>
              <a:t>3</a:t>
            </a:r>
            <a:r>
              <a:rPr lang="zh-CN" altLang="en-US" sz="3200">
                <a:latin typeface="黑体" pitchFamily="49" charset="-122"/>
                <a:ea typeface="黑体" pitchFamily="49" charset="-122"/>
              </a:rPr>
              <a:t>线</a:t>
            </a:r>
            <a:r>
              <a:rPr lang="en-US" altLang="zh-CN" sz="3200">
                <a:latin typeface="黑体" pitchFamily="49" charset="-122"/>
                <a:ea typeface="黑体" pitchFamily="49" charset="-122"/>
              </a:rPr>
              <a:t>-8</a:t>
            </a:r>
            <a:r>
              <a:rPr lang="zh-CN" altLang="en-US" sz="3200">
                <a:latin typeface="黑体" pitchFamily="49" charset="-122"/>
                <a:ea typeface="黑体" pitchFamily="49" charset="-122"/>
              </a:rPr>
              <a:t>线译码器有</a:t>
            </a:r>
            <a:r>
              <a:rPr lang="en-US" altLang="zh-CN" sz="3200">
                <a:latin typeface="黑体" pitchFamily="49" charset="-122"/>
                <a:ea typeface="黑体" pitchFamily="49" charset="-122"/>
              </a:rPr>
              <a:t>3</a:t>
            </a:r>
            <a:r>
              <a:rPr lang="zh-CN" altLang="en-US" sz="3200">
                <a:latin typeface="黑体" pitchFamily="49" charset="-122"/>
                <a:ea typeface="黑体" pitchFamily="49" charset="-122"/>
              </a:rPr>
              <a:t>个输入端口和</a:t>
            </a:r>
            <a:r>
              <a:rPr lang="en-US" altLang="zh-CN" sz="3200">
                <a:latin typeface="黑体" pitchFamily="49" charset="-122"/>
                <a:ea typeface="黑体" pitchFamily="49" charset="-122"/>
              </a:rPr>
              <a:t>8</a:t>
            </a:r>
            <a:r>
              <a:rPr lang="zh-CN" altLang="en-US" sz="3200">
                <a:latin typeface="黑体" pitchFamily="49" charset="-122"/>
                <a:ea typeface="黑体" pitchFamily="49" charset="-122"/>
              </a:rPr>
              <a:t>个输出端口，</a:t>
            </a:r>
            <a:r>
              <a:rPr lang="en-US" altLang="zh-CN" sz="3200">
                <a:latin typeface="黑体" pitchFamily="49" charset="-122"/>
                <a:ea typeface="黑体" pitchFamily="49" charset="-122"/>
              </a:rPr>
              <a:t>3</a:t>
            </a:r>
            <a:r>
              <a:rPr lang="zh-CN" altLang="en-US" sz="3200">
                <a:latin typeface="黑体" pitchFamily="49" charset="-122"/>
                <a:ea typeface="黑体" pitchFamily="49" charset="-122"/>
              </a:rPr>
              <a:t>个输入端口表示</a:t>
            </a:r>
            <a:r>
              <a:rPr lang="en-US" altLang="zh-CN" sz="3200">
                <a:latin typeface="黑体" pitchFamily="49" charset="-122"/>
                <a:ea typeface="黑体" pitchFamily="49" charset="-122"/>
              </a:rPr>
              <a:t>3</a:t>
            </a:r>
            <a:r>
              <a:rPr lang="zh-CN" altLang="en-US" sz="3200">
                <a:latin typeface="黑体" pitchFamily="49" charset="-122"/>
                <a:ea typeface="黑体" pitchFamily="49" charset="-122"/>
              </a:rPr>
              <a:t>位译码输入，</a:t>
            </a:r>
            <a:r>
              <a:rPr lang="en-US" altLang="zh-CN" sz="3200">
                <a:latin typeface="黑体" pitchFamily="49" charset="-122"/>
                <a:ea typeface="黑体" pitchFamily="49" charset="-122"/>
              </a:rPr>
              <a:t>8</a:t>
            </a:r>
            <a:r>
              <a:rPr lang="zh-CN" altLang="en-US" sz="3200">
                <a:latin typeface="黑体" pitchFamily="49" charset="-122"/>
                <a:ea typeface="黑体" pitchFamily="49" charset="-122"/>
              </a:rPr>
              <a:t>个输出端口表示</a:t>
            </a:r>
            <a:r>
              <a:rPr lang="en-US" altLang="zh-CN" sz="3200">
                <a:latin typeface="黑体" pitchFamily="49" charset="-122"/>
                <a:ea typeface="黑体" pitchFamily="49" charset="-122"/>
              </a:rPr>
              <a:t>8</a:t>
            </a:r>
            <a:r>
              <a:rPr lang="zh-CN" altLang="en-US" sz="3200">
                <a:latin typeface="黑体" pitchFamily="49" charset="-122"/>
                <a:ea typeface="黑体" pitchFamily="49" charset="-122"/>
              </a:rPr>
              <a:t>位译码输出。</a:t>
            </a:r>
          </a:p>
        </p:txBody>
      </p:sp>
      <p:sp>
        <p:nvSpPr>
          <p:cNvPr id="6152"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buFontTx/>
              <a:buNone/>
            </a:pPr>
            <a:endParaRPr lang="zh-CN" altLang="en-US"/>
          </a:p>
        </p:txBody>
      </p:sp>
      <p:grpSp>
        <p:nvGrpSpPr>
          <p:cNvPr id="2" name="组合 10"/>
          <p:cNvGrpSpPr>
            <a:grpSpLocks/>
          </p:cNvGrpSpPr>
          <p:nvPr/>
        </p:nvGrpSpPr>
        <p:grpSpPr bwMode="auto">
          <a:xfrm>
            <a:off x="4344988" y="357188"/>
            <a:ext cx="4799012" cy="4810125"/>
            <a:chOff x="4345550" y="357166"/>
            <a:chExt cx="4798450" cy="4809500"/>
          </a:xfrm>
        </p:grpSpPr>
        <p:sp>
          <p:nvSpPr>
            <p:cNvPr id="6154" name="TextBox 8"/>
            <p:cNvSpPr txBox="1">
              <a:spLocks noChangeArrowheads="1"/>
            </p:cNvSpPr>
            <p:nvPr/>
          </p:nvSpPr>
          <p:spPr bwMode="auto">
            <a:xfrm>
              <a:off x="5572132" y="4643446"/>
              <a:ext cx="2143140" cy="523220"/>
            </a:xfrm>
            <a:prstGeom prst="rect">
              <a:avLst/>
            </a:prstGeom>
            <a:noFill/>
            <a:ln w="9525">
              <a:noFill/>
              <a:miter lim="800000"/>
              <a:headEnd/>
              <a:tailEnd/>
            </a:ln>
          </p:spPr>
          <p:txBody>
            <a:bodyPr>
              <a:spAutoFit/>
            </a:bodyPr>
            <a:lstStyle/>
            <a:p>
              <a:pPr algn="ctr">
                <a:buFontTx/>
                <a:buNone/>
              </a:pPr>
              <a:r>
                <a:rPr lang="zh-CN" altLang="en-US" sz="2800">
                  <a:latin typeface="黑体" pitchFamily="49" charset="-122"/>
                  <a:ea typeface="黑体" pitchFamily="49" charset="-122"/>
                </a:rPr>
                <a:t>功能框图</a:t>
              </a:r>
            </a:p>
          </p:txBody>
        </p:sp>
        <p:graphicFrame>
          <p:nvGraphicFramePr>
            <p:cNvPr id="6146" name="Object 3"/>
            <p:cNvGraphicFramePr>
              <a:graphicFrameLocks noChangeAspect="1"/>
            </p:cNvGraphicFramePr>
            <p:nvPr/>
          </p:nvGraphicFramePr>
          <p:xfrm>
            <a:off x="4345550" y="357166"/>
            <a:ext cx="4798450" cy="4285693"/>
          </p:xfrm>
          <a:graphic>
            <a:graphicData uri="http://schemas.openxmlformats.org/presentationml/2006/ole">
              <p:oleObj spid="_x0000_s6146" name="Visio" r:id="rId4" imgW="1699597" imgH="1512111" progId="">
                <p:embed/>
              </p:oleObj>
            </a:graphicData>
          </a:graphic>
        </p:graphicFrame>
      </p:grpSp>
      <p:sp>
        <p:nvSpPr>
          <p:cNvPr id="11" name="灯片编号占位符 10"/>
          <p:cNvSpPr>
            <a:spLocks noGrp="1"/>
          </p:cNvSpPr>
          <p:nvPr>
            <p:ph type="sldNum" sz="quarter" idx="12"/>
          </p:nvPr>
        </p:nvSpPr>
        <p:spPr/>
        <p:txBody>
          <a:bodyPr/>
          <a:lstStyle/>
          <a:p>
            <a:pPr>
              <a:defRPr/>
            </a:pPr>
            <a:fld id="{C097489F-4C31-4370-B64B-6FDA95532023}" type="slidenum">
              <a:rPr lang="zh-CN" altLang="en-US" smtClean="0"/>
              <a:pPr>
                <a:defRPr/>
              </a:pPr>
              <a:t>56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58370"/>
                                        </p:tgtEl>
                                        <p:attrNameLst>
                                          <p:attrName>style.visibility</p:attrName>
                                        </p:attrNameLst>
                                      </p:cBhvr>
                                      <p:to>
                                        <p:strVal val="visible"/>
                                      </p:to>
                                    </p:set>
                                    <p:anim calcmode="lin" valueType="num">
                                      <p:cBhvr additive="base">
                                        <p:cTn id="7" dur="500" fill="hold"/>
                                        <p:tgtEl>
                                          <p:spTgt spid="58370"/>
                                        </p:tgtEl>
                                        <p:attrNameLst>
                                          <p:attrName>ppt_x</p:attrName>
                                        </p:attrNameLst>
                                      </p:cBhvr>
                                      <p:tavLst>
                                        <p:tav tm="0">
                                          <p:val>
                                            <p:strVal val="0-#ppt_w/2"/>
                                          </p:val>
                                        </p:tav>
                                        <p:tav tm="100000">
                                          <p:val>
                                            <p:strVal val="#ppt_x"/>
                                          </p:val>
                                        </p:tav>
                                      </p:tavLst>
                                    </p:anim>
                                    <p:anim calcmode="lin" valueType="num">
                                      <p:cBhvr additive="base">
                                        <p:cTn id="8" dur="500" fill="hold"/>
                                        <p:tgtEl>
                                          <p:spTgt spid="5837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8371"/>
                                        </p:tgtEl>
                                        <p:attrNameLst>
                                          <p:attrName>style.visibility</p:attrName>
                                        </p:attrNameLst>
                                      </p:cBhvr>
                                      <p:to>
                                        <p:strVal val="visible"/>
                                      </p:to>
                                    </p:set>
                                    <p:anim calcmode="lin" valueType="num">
                                      <p:cBhvr additive="base">
                                        <p:cTn id="13" dur="500" fill="hold"/>
                                        <p:tgtEl>
                                          <p:spTgt spid="58371"/>
                                        </p:tgtEl>
                                        <p:attrNameLst>
                                          <p:attrName>ppt_x</p:attrName>
                                        </p:attrNameLst>
                                      </p:cBhvr>
                                      <p:tavLst>
                                        <p:tav tm="0">
                                          <p:val>
                                            <p:strVal val="0-#ppt_w/2"/>
                                          </p:val>
                                        </p:tav>
                                        <p:tav tm="100000">
                                          <p:val>
                                            <p:strVal val="#ppt_x"/>
                                          </p:val>
                                        </p:tav>
                                      </p:tavLst>
                                    </p:anim>
                                    <p:anim calcmode="lin" valueType="num">
                                      <p:cBhvr additive="base">
                                        <p:cTn id="14" dur="500" fill="hold"/>
                                        <p:tgtEl>
                                          <p:spTgt spid="5837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1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linds(horizontal)">
                                      <p:cBhvr>
                                        <p:cTn id="19" dur="500"/>
                                        <p:tgtEl>
                                          <p:spTgt spid="2"/>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3"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58370" grpId="0"/>
      <p:bldP spid="58371" grpId="0"/>
      <p:bldP spid="10" grpId="0"/>
    </p:bld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0" y="0"/>
            <a:ext cx="9144000" cy="646113"/>
          </a:xfrm>
          <a:prstGeom prst="rect">
            <a:avLst/>
          </a:prstGeom>
          <a:noFill/>
          <a:ln w="9525">
            <a:noFill/>
            <a:miter lim="800000"/>
            <a:headEnd/>
            <a:tailEnd/>
          </a:ln>
        </p:spPr>
        <p:txBody>
          <a:bodyPr>
            <a:spAutoFit/>
          </a:bodyPr>
          <a:lstStyle/>
          <a:p>
            <a:pPr>
              <a:buFontTx/>
              <a:buNone/>
            </a:pPr>
            <a:r>
              <a:rPr lang="en-US" altLang="zh-CN">
                <a:latin typeface="黑体" pitchFamily="49" charset="-122"/>
                <a:ea typeface="黑体" pitchFamily="49" charset="-122"/>
              </a:rPr>
              <a:t>7.6.3 </a:t>
            </a:r>
            <a:r>
              <a:rPr lang="zh-CN" altLang="en-US">
                <a:latin typeface="黑体" pitchFamily="49" charset="-122"/>
                <a:ea typeface="黑体" pitchFamily="49" charset="-122"/>
              </a:rPr>
              <a:t>译码器</a:t>
            </a:r>
            <a:endParaRPr lang="zh-CN" altLang="en-US" b="1">
              <a:latin typeface="黑体" pitchFamily="49" charset="-122"/>
              <a:ea typeface="黑体" pitchFamily="49" charset="-122"/>
            </a:endParaRPr>
          </a:p>
        </p:txBody>
      </p:sp>
      <p:sp>
        <p:nvSpPr>
          <p:cNvPr id="70659"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buFontTx/>
              <a:buNone/>
            </a:pPr>
            <a:endParaRPr lang="zh-CN" altLang="en-US"/>
          </a:p>
        </p:txBody>
      </p:sp>
      <p:sp>
        <p:nvSpPr>
          <p:cNvPr id="7066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buFontTx/>
              <a:buNone/>
            </a:pPr>
            <a:endParaRPr lang="zh-CN" altLang="en-US"/>
          </a:p>
        </p:txBody>
      </p:sp>
      <p:sp>
        <p:nvSpPr>
          <p:cNvPr id="10" name="TextBox 9"/>
          <p:cNvSpPr txBox="1">
            <a:spLocks noChangeArrowheads="1"/>
          </p:cNvSpPr>
          <p:nvPr/>
        </p:nvSpPr>
        <p:spPr bwMode="auto">
          <a:xfrm>
            <a:off x="0" y="714375"/>
            <a:ext cx="9144000" cy="1077913"/>
          </a:xfrm>
          <a:prstGeom prst="rect">
            <a:avLst/>
          </a:prstGeom>
          <a:noFill/>
          <a:ln w="9525">
            <a:noFill/>
            <a:miter lim="800000"/>
            <a:headEnd/>
            <a:tailEnd/>
          </a:ln>
        </p:spPr>
        <p:txBody>
          <a:bodyPr>
            <a:spAutoFit/>
          </a:bodyPr>
          <a:lstStyle/>
          <a:p>
            <a:pPr>
              <a:buFontTx/>
              <a:buNone/>
            </a:pPr>
            <a:r>
              <a:rPr lang="en-US" altLang="zh-CN" sz="3200" dirty="0">
                <a:latin typeface="黑体" pitchFamily="49" charset="-122"/>
                <a:ea typeface="黑体" pitchFamily="49" charset="-122"/>
              </a:rPr>
              <a:t>3</a:t>
            </a:r>
            <a:r>
              <a:rPr lang="zh-CN" altLang="en-US" sz="3200" dirty="0">
                <a:latin typeface="黑体" pitchFamily="49" charset="-122"/>
                <a:ea typeface="黑体" pitchFamily="49" charset="-122"/>
              </a:rPr>
              <a:t>线</a:t>
            </a:r>
            <a:r>
              <a:rPr lang="en-US" altLang="zh-CN" sz="3200" dirty="0">
                <a:latin typeface="黑体" pitchFamily="49" charset="-122"/>
                <a:ea typeface="黑体" pitchFamily="49" charset="-122"/>
              </a:rPr>
              <a:t>-8</a:t>
            </a:r>
            <a:r>
              <a:rPr lang="zh-CN" altLang="en-US" sz="3200" dirty="0">
                <a:latin typeface="黑体" pitchFamily="49" charset="-122"/>
                <a:ea typeface="黑体" pitchFamily="49" charset="-122"/>
              </a:rPr>
              <a:t>线译码器实现的功能表（注意：译码输出以</a:t>
            </a:r>
            <a:r>
              <a:rPr lang="zh-CN" altLang="en-US" sz="3200" dirty="0">
                <a:solidFill>
                  <a:srgbClr val="FFFF00"/>
                </a:solidFill>
                <a:latin typeface="黑体" pitchFamily="49" charset="-122"/>
                <a:ea typeface="黑体" pitchFamily="49" charset="-122"/>
              </a:rPr>
              <a:t>低电平为有效</a:t>
            </a:r>
            <a:r>
              <a:rPr lang="zh-CN" altLang="en-US" sz="3200" dirty="0">
                <a:latin typeface="黑体" pitchFamily="49" charset="-122"/>
                <a:ea typeface="黑体" pitchFamily="49" charset="-122"/>
              </a:rPr>
              <a:t>）</a:t>
            </a:r>
          </a:p>
        </p:txBody>
      </p:sp>
      <p:sp>
        <p:nvSpPr>
          <p:cNvPr id="70662"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buFontTx/>
              <a:buNone/>
            </a:pPr>
            <a:endParaRPr lang="zh-CN" altLang="en-US"/>
          </a:p>
        </p:txBody>
      </p:sp>
      <p:graphicFrame>
        <p:nvGraphicFramePr>
          <p:cNvPr id="11" name="表格 10"/>
          <p:cNvGraphicFramePr>
            <a:graphicFrameLocks noGrp="1"/>
          </p:cNvGraphicFramePr>
          <p:nvPr/>
        </p:nvGraphicFramePr>
        <p:xfrm>
          <a:off x="71438" y="2162175"/>
          <a:ext cx="8929692" cy="4267200"/>
        </p:xfrm>
        <a:graphic>
          <a:graphicData uri="http://schemas.openxmlformats.org/drawingml/2006/table">
            <a:tbl>
              <a:tblPr/>
              <a:tblGrid>
                <a:gridCol w="811028"/>
                <a:gridCol w="811028"/>
                <a:gridCol w="811028"/>
                <a:gridCol w="812076"/>
                <a:gridCol w="812076"/>
                <a:gridCol w="812076"/>
                <a:gridCol w="812076"/>
                <a:gridCol w="812076"/>
                <a:gridCol w="812076"/>
                <a:gridCol w="812076"/>
                <a:gridCol w="812076"/>
              </a:tblGrid>
              <a:tr h="419576">
                <a:tc gridSpan="3">
                  <a:txBody>
                    <a:bodyPr/>
                    <a:lstStyle/>
                    <a:p>
                      <a:pPr algn="ctr">
                        <a:spcAft>
                          <a:spcPts val="0"/>
                        </a:spcAft>
                      </a:pPr>
                      <a:r>
                        <a:rPr lang="zh-CN" sz="2800" kern="100" dirty="0">
                          <a:latin typeface="Times New Roman"/>
                          <a:ea typeface="宋体"/>
                        </a:rPr>
                        <a:t>译码输入</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zh-CN" altLang="en-US"/>
                    </a:p>
                  </a:txBody>
                  <a:tcPr/>
                </a:tc>
                <a:tc hMerge="1">
                  <a:txBody>
                    <a:bodyPr/>
                    <a:lstStyle/>
                    <a:p>
                      <a:endParaRPr lang="zh-CN" altLang="en-US"/>
                    </a:p>
                  </a:txBody>
                  <a:tcPr/>
                </a:tc>
                <a:tc gridSpan="8">
                  <a:txBody>
                    <a:bodyPr/>
                    <a:lstStyle/>
                    <a:p>
                      <a:pPr algn="ctr">
                        <a:spcAft>
                          <a:spcPts val="0"/>
                        </a:spcAft>
                      </a:pPr>
                      <a:r>
                        <a:rPr lang="zh-CN" sz="2800" kern="100" dirty="0">
                          <a:latin typeface="Times New Roman"/>
                          <a:ea typeface="宋体"/>
                        </a:rPr>
                        <a:t>译码输出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419576">
                <a:tc>
                  <a:txBody>
                    <a:bodyPr/>
                    <a:lstStyle/>
                    <a:p>
                      <a:pPr algn="ctr">
                        <a:spcAft>
                          <a:spcPts val="0"/>
                        </a:spcAft>
                      </a:pPr>
                      <a:r>
                        <a:rPr lang="en-US" sz="2800" i="1" kern="100">
                          <a:latin typeface="Times New Roman"/>
                          <a:ea typeface="宋体"/>
                        </a:rPr>
                        <a:t>A</a:t>
                      </a:r>
                      <a:r>
                        <a:rPr lang="en-US" sz="2800" kern="100" baseline="-25000">
                          <a:latin typeface="Times New Roman"/>
                          <a:ea typeface="宋体"/>
                        </a:rPr>
                        <a:t>2</a:t>
                      </a:r>
                      <a:endParaRPr lang="zh-CN" sz="28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i="1" kern="100">
                          <a:latin typeface="Times New Roman"/>
                          <a:ea typeface="宋体"/>
                        </a:rPr>
                        <a:t>A</a:t>
                      </a:r>
                      <a:r>
                        <a:rPr lang="en-US" sz="2800" kern="100" baseline="-25000">
                          <a:latin typeface="Times New Roman"/>
                          <a:ea typeface="宋体"/>
                        </a:rPr>
                        <a:t>1</a:t>
                      </a:r>
                      <a:endParaRPr lang="zh-CN" sz="2800" kern="100">
                        <a:latin typeface="Times New Roman"/>
                        <a:ea typeface="宋体"/>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i="1" kern="100">
                          <a:latin typeface="Times New Roman"/>
                          <a:ea typeface="宋体"/>
                        </a:rPr>
                        <a:t>A</a:t>
                      </a:r>
                      <a:r>
                        <a:rPr lang="en-US" sz="2800" kern="100" baseline="-25000">
                          <a:latin typeface="Times New Roman"/>
                          <a:ea typeface="宋体"/>
                        </a:rPr>
                        <a:t>0</a:t>
                      </a:r>
                      <a:endParaRPr lang="zh-CN" sz="2800" kern="100">
                        <a:latin typeface="Times New Roman"/>
                        <a:ea typeface="宋体"/>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i="1" kern="100">
                          <a:latin typeface="Times New Roman"/>
                          <a:ea typeface="宋体"/>
                        </a:rPr>
                        <a:t>Z</a:t>
                      </a:r>
                      <a:r>
                        <a:rPr lang="en-US" sz="2800" kern="100" baseline="-25000">
                          <a:latin typeface="Times New Roman"/>
                          <a:ea typeface="宋体"/>
                        </a:rPr>
                        <a:t>7</a:t>
                      </a:r>
                      <a:endParaRPr lang="zh-CN" sz="28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i="1" kern="100">
                          <a:latin typeface="Times New Roman"/>
                          <a:ea typeface="宋体"/>
                        </a:rPr>
                        <a:t>Z</a:t>
                      </a:r>
                      <a:r>
                        <a:rPr lang="en-US" sz="2800" kern="100" baseline="-25000">
                          <a:latin typeface="Times New Roman"/>
                          <a:ea typeface="宋体"/>
                        </a:rPr>
                        <a:t>6</a:t>
                      </a:r>
                      <a:endParaRPr lang="zh-CN" sz="2800" kern="100">
                        <a:latin typeface="Times New Roman"/>
                        <a:ea typeface="宋体"/>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i="1" kern="100">
                          <a:latin typeface="Times New Roman"/>
                          <a:ea typeface="宋体"/>
                        </a:rPr>
                        <a:t>Z</a:t>
                      </a:r>
                      <a:r>
                        <a:rPr lang="en-US" sz="2800" kern="100" baseline="-25000">
                          <a:latin typeface="Times New Roman"/>
                          <a:ea typeface="宋体"/>
                        </a:rPr>
                        <a:t>5</a:t>
                      </a:r>
                      <a:endParaRPr lang="zh-CN" sz="2800" kern="100">
                        <a:latin typeface="Times New Roman"/>
                        <a:ea typeface="宋体"/>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i="1" kern="100">
                          <a:latin typeface="Times New Roman"/>
                          <a:ea typeface="宋体"/>
                        </a:rPr>
                        <a:t>Z</a:t>
                      </a:r>
                      <a:r>
                        <a:rPr lang="en-US" sz="2800" kern="100" baseline="-25000">
                          <a:latin typeface="Times New Roman"/>
                          <a:ea typeface="宋体"/>
                        </a:rPr>
                        <a:t>4</a:t>
                      </a:r>
                      <a:endParaRPr lang="zh-CN" sz="2800" kern="100">
                        <a:latin typeface="Times New Roman"/>
                        <a:ea typeface="宋体"/>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i="1" kern="100">
                          <a:latin typeface="Times New Roman"/>
                          <a:ea typeface="宋体"/>
                        </a:rPr>
                        <a:t>Z</a:t>
                      </a:r>
                      <a:r>
                        <a:rPr lang="en-US" sz="2800" kern="100" baseline="-25000">
                          <a:latin typeface="Times New Roman"/>
                          <a:ea typeface="宋体"/>
                        </a:rPr>
                        <a:t>3</a:t>
                      </a:r>
                      <a:endParaRPr lang="zh-CN" sz="2800" kern="100">
                        <a:latin typeface="Times New Roman"/>
                        <a:ea typeface="宋体"/>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i="1" kern="100">
                          <a:latin typeface="Times New Roman"/>
                          <a:ea typeface="宋体"/>
                        </a:rPr>
                        <a:t>Z</a:t>
                      </a:r>
                      <a:r>
                        <a:rPr lang="en-US" sz="2800" kern="100" baseline="-25000">
                          <a:latin typeface="Times New Roman"/>
                          <a:ea typeface="宋体"/>
                        </a:rPr>
                        <a:t>2</a:t>
                      </a:r>
                      <a:endParaRPr lang="zh-CN" sz="2800" kern="100">
                        <a:latin typeface="Times New Roman"/>
                        <a:ea typeface="宋体"/>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i="1" kern="100">
                          <a:latin typeface="Times New Roman"/>
                          <a:ea typeface="宋体"/>
                        </a:rPr>
                        <a:t>Z</a:t>
                      </a:r>
                      <a:r>
                        <a:rPr lang="en-US" sz="2800" kern="100" baseline="-25000">
                          <a:latin typeface="Times New Roman"/>
                          <a:ea typeface="宋体"/>
                        </a:rPr>
                        <a:t>1</a:t>
                      </a:r>
                      <a:endParaRPr lang="zh-CN" sz="2800" kern="100">
                        <a:latin typeface="Times New Roman"/>
                        <a:ea typeface="宋体"/>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i="1" kern="100">
                          <a:latin typeface="Times New Roman"/>
                          <a:ea typeface="宋体"/>
                        </a:rPr>
                        <a:t>Z</a:t>
                      </a:r>
                      <a:r>
                        <a:rPr lang="en-US" sz="2800" kern="100" baseline="-25000">
                          <a:latin typeface="Times New Roman"/>
                          <a:ea typeface="宋体"/>
                        </a:rPr>
                        <a:t>0</a:t>
                      </a:r>
                      <a:endParaRPr lang="zh-CN" sz="2800" kern="100">
                        <a:latin typeface="Times New Roman"/>
                        <a:ea typeface="宋体"/>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419576">
                <a:tc>
                  <a:txBody>
                    <a:bodyPr/>
                    <a:lstStyle/>
                    <a:p>
                      <a:pPr algn="ctr">
                        <a:spcAft>
                          <a:spcPts val="0"/>
                        </a:spcAft>
                      </a:pPr>
                      <a:r>
                        <a:rPr lang="en-US" sz="2800" kern="100">
                          <a:latin typeface="Times New Roman"/>
                          <a:ea typeface="宋体"/>
                        </a:rPr>
                        <a:t>0</a:t>
                      </a:r>
                      <a:endParaRPr lang="zh-CN" sz="28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800" kern="100">
                          <a:latin typeface="Times New Roman"/>
                          <a:ea typeface="宋体"/>
                        </a:rPr>
                        <a:t>0</a:t>
                      </a:r>
                      <a:endParaRPr lang="zh-CN" sz="2800" kern="100">
                        <a:latin typeface="Times New Roman"/>
                        <a:ea typeface="宋体"/>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800" kern="100">
                          <a:latin typeface="Times New Roman"/>
                          <a:ea typeface="宋体"/>
                        </a:rPr>
                        <a:t>0</a:t>
                      </a:r>
                      <a:endParaRPr lang="zh-CN" sz="2800" kern="100">
                        <a:latin typeface="Times New Roman"/>
                        <a:ea typeface="宋体"/>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800" kern="100" dirty="0">
                          <a:latin typeface="Times New Roman"/>
                          <a:ea typeface="宋体"/>
                        </a:rPr>
                        <a:t>0</a:t>
                      </a:r>
                      <a:endParaRPr lang="zh-CN" sz="2800" kern="100" dirty="0">
                        <a:latin typeface="Times New Roman"/>
                        <a:ea typeface="宋体"/>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19576">
                <a:tc>
                  <a:txBody>
                    <a:bodyPr/>
                    <a:lstStyle/>
                    <a:p>
                      <a:pPr algn="ctr">
                        <a:spcAft>
                          <a:spcPts val="0"/>
                        </a:spcAft>
                      </a:pPr>
                      <a:r>
                        <a:rPr lang="en-US" sz="2800" kern="100">
                          <a:latin typeface="Times New Roman"/>
                          <a:ea typeface="宋体"/>
                        </a:rPr>
                        <a:t>0</a:t>
                      </a:r>
                      <a:endParaRPr lang="zh-CN" sz="28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US" sz="2800" kern="100">
                          <a:latin typeface="Times New Roman"/>
                          <a:ea typeface="宋体"/>
                        </a:rPr>
                        <a:t>0</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0</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419576">
                <a:tc>
                  <a:txBody>
                    <a:bodyPr/>
                    <a:lstStyle/>
                    <a:p>
                      <a:pPr algn="ctr">
                        <a:spcAft>
                          <a:spcPts val="0"/>
                        </a:spcAft>
                      </a:pPr>
                      <a:r>
                        <a:rPr lang="en-US" sz="2800" kern="100">
                          <a:latin typeface="Times New Roman"/>
                          <a:ea typeface="宋体"/>
                        </a:rPr>
                        <a:t>0</a:t>
                      </a:r>
                      <a:endParaRPr lang="zh-CN" sz="28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0</a:t>
                      </a:r>
                      <a:endParaRPr lang="zh-CN" sz="2800" kern="100">
                        <a:latin typeface="Times New Roman"/>
                        <a:ea typeface="宋体"/>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0</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419576">
                <a:tc>
                  <a:txBody>
                    <a:bodyPr/>
                    <a:lstStyle/>
                    <a:p>
                      <a:pPr algn="ctr">
                        <a:spcAft>
                          <a:spcPts val="0"/>
                        </a:spcAft>
                      </a:pPr>
                      <a:r>
                        <a:rPr lang="en-US" sz="2800" kern="100">
                          <a:latin typeface="Times New Roman"/>
                          <a:ea typeface="宋体"/>
                        </a:rPr>
                        <a:t>0</a:t>
                      </a:r>
                      <a:endParaRPr lang="zh-CN" sz="28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0</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419576">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US" sz="2800" kern="100">
                          <a:latin typeface="Times New Roman"/>
                          <a:ea typeface="宋体"/>
                        </a:rPr>
                        <a:t>0</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0</a:t>
                      </a:r>
                      <a:endParaRPr lang="zh-CN" sz="2800" kern="100">
                        <a:latin typeface="Times New Roman"/>
                        <a:ea typeface="宋体"/>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0</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419576">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US" sz="2800" kern="100">
                          <a:latin typeface="Times New Roman"/>
                          <a:ea typeface="宋体"/>
                        </a:rPr>
                        <a:t>0</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0</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419576">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0</a:t>
                      </a:r>
                      <a:endParaRPr lang="zh-CN" sz="2800" kern="100">
                        <a:latin typeface="Times New Roman"/>
                        <a:ea typeface="宋体"/>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US" sz="2800" kern="100">
                          <a:latin typeface="Times New Roman"/>
                          <a:ea typeface="宋体"/>
                        </a:rPr>
                        <a:t>0</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800" kern="100" dirty="0">
                          <a:latin typeface="Times New Roman"/>
                          <a:ea typeface="宋体"/>
                        </a:rPr>
                        <a:t>1</a:t>
                      </a:r>
                      <a:endParaRPr lang="zh-CN" sz="2800" kern="100" dirty="0">
                        <a:latin typeface="Times New Roman"/>
                        <a:ea typeface="宋体"/>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419576">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kern="100">
                          <a:latin typeface="Times New Roman"/>
                          <a:ea typeface="宋体"/>
                        </a:rPr>
                        <a:t>0</a:t>
                      </a:r>
                      <a:endParaRPr lang="zh-CN" sz="28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kern="100">
                          <a:latin typeface="Times New Roman"/>
                          <a:ea typeface="宋体"/>
                        </a:rPr>
                        <a:t>1</a:t>
                      </a:r>
                      <a:endParaRPr lang="zh-CN" sz="2800" kern="100">
                        <a:latin typeface="Times New Roman"/>
                        <a:ea typeface="宋体"/>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kern="100" dirty="0">
                          <a:latin typeface="Times New Roman"/>
                          <a:ea typeface="宋体"/>
                        </a:rPr>
                        <a:t>1</a:t>
                      </a:r>
                      <a:endParaRPr lang="zh-CN" sz="2800" kern="100" dirty="0">
                        <a:latin typeface="Times New Roman"/>
                        <a:ea typeface="宋体"/>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8" name="灯片编号占位符 7"/>
          <p:cNvSpPr>
            <a:spLocks noGrp="1"/>
          </p:cNvSpPr>
          <p:nvPr>
            <p:ph type="sldNum" sz="quarter" idx="12"/>
          </p:nvPr>
        </p:nvSpPr>
        <p:spPr/>
        <p:txBody>
          <a:bodyPr/>
          <a:lstStyle/>
          <a:p>
            <a:pPr>
              <a:defRPr/>
            </a:pPr>
            <a:fld id="{C097489F-4C31-4370-B64B-6FDA95532023}" type="slidenum">
              <a:rPr lang="zh-CN" altLang="en-US" smtClean="0"/>
              <a:pPr>
                <a:defRPr/>
              </a:pPr>
              <a:t>57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58370"/>
                                        </p:tgtEl>
                                        <p:attrNameLst>
                                          <p:attrName>style.visibility</p:attrName>
                                        </p:attrNameLst>
                                      </p:cBhvr>
                                      <p:to>
                                        <p:strVal val="visible"/>
                                      </p:to>
                                    </p:set>
                                    <p:anim calcmode="lin" valueType="num">
                                      <p:cBhvr additive="base">
                                        <p:cTn id="7" dur="500" fill="hold"/>
                                        <p:tgtEl>
                                          <p:spTgt spid="58370"/>
                                        </p:tgtEl>
                                        <p:attrNameLst>
                                          <p:attrName>ppt_x</p:attrName>
                                        </p:attrNameLst>
                                      </p:cBhvr>
                                      <p:tavLst>
                                        <p:tav tm="0">
                                          <p:val>
                                            <p:strVal val="0-#ppt_w/2"/>
                                          </p:val>
                                        </p:tav>
                                        <p:tav tm="100000">
                                          <p:val>
                                            <p:strVal val="#ppt_x"/>
                                          </p:val>
                                        </p:tav>
                                      </p:tavLst>
                                    </p:anim>
                                    <p:anim calcmode="lin" valueType="num">
                                      <p:cBhvr additive="base">
                                        <p:cTn id="8" dur="500" fill="hold"/>
                                        <p:tgtEl>
                                          <p:spTgt spid="5837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0-#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P spid="10" grpId="0"/>
    </p:bld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0" y="0"/>
            <a:ext cx="9144000" cy="646113"/>
          </a:xfrm>
          <a:prstGeom prst="rect">
            <a:avLst/>
          </a:prstGeom>
          <a:noFill/>
          <a:ln w="9525">
            <a:noFill/>
            <a:miter lim="800000"/>
            <a:headEnd/>
            <a:tailEnd/>
          </a:ln>
        </p:spPr>
        <p:txBody>
          <a:bodyPr>
            <a:spAutoFit/>
          </a:bodyPr>
          <a:lstStyle/>
          <a:p>
            <a:pPr>
              <a:buFontTx/>
              <a:buNone/>
            </a:pPr>
            <a:r>
              <a:rPr lang="en-US" altLang="en-US">
                <a:latin typeface="黑体" pitchFamily="49" charset="-122"/>
                <a:ea typeface="黑体" pitchFamily="49" charset="-122"/>
              </a:rPr>
              <a:t>3</a:t>
            </a:r>
            <a:r>
              <a:rPr lang="zh-CN" altLang="en-US">
                <a:latin typeface="黑体" pitchFamily="49" charset="-122"/>
                <a:ea typeface="黑体" pitchFamily="49" charset="-122"/>
              </a:rPr>
              <a:t>线</a:t>
            </a:r>
            <a:r>
              <a:rPr lang="en-US" altLang="en-US">
                <a:latin typeface="黑体" pitchFamily="49" charset="-122"/>
                <a:ea typeface="黑体" pitchFamily="49" charset="-122"/>
              </a:rPr>
              <a:t>-8</a:t>
            </a:r>
            <a:r>
              <a:rPr lang="zh-CN" altLang="en-US">
                <a:latin typeface="黑体" pitchFamily="49" charset="-122"/>
                <a:ea typeface="黑体" pitchFamily="49" charset="-122"/>
              </a:rPr>
              <a:t>线译码器的行为级描述</a:t>
            </a:r>
            <a:endParaRPr lang="zh-CN" altLang="en-US" b="1">
              <a:latin typeface="黑体" pitchFamily="49" charset="-122"/>
              <a:ea typeface="黑体" pitchFamily="49" charset="-122"/>
            </a:endParaRPr>
          </a:p>
        </p:txBody>
      </p:sp>
      <p:sp>
        <p:nvSpPr>
          <p:cNvPr id="59395" name="TextBox 2"/>
          <p:cNvSpPr txBox="1">
            <a:spLocks noChangeArrowheads="1"/>
          </p:cNvSpPr>
          <p:nvPr/>
        </p:nvSpPr>
        <p:spPr bwMode="auto">
          <a:xfrm>
            <a:off x="500063" y="642938"/>
            <a:ext cx="8072437" cy="6215062"/>
          </a:xfrm>
          <a:prstGeom prst="rect">
            <a:avLst/>
          </a:prstGeom>
          <a:noFill/>
          <a:ln w="28575">
            <a:solidFill>
              <a:srgbClr val="FFC000"/>
            </a:solidFill>
            <a:miter lim="800000"/>
            <a:headEnd/>
            <a:tailEnd/>
          </a:ln>
        </p:spPr>
        <p:txBody>
          <a:bodyPr>
            <a:spAutoFit/>
          </a:bodyPr>
          <a:lstStyle/>
          <a:p>
            <a:pPr>
              <a:buFontTx/>
              <a:buNone/>
            </a:pPr>
            <a:r>
              <a:rPr lang="en-US" altLang="zh-CN" sz="2600" dirty="0">
                <a:solidFill>
                  <a:srgbClr val="FF0000"/>
                </a:solidFill>
                <a:latin typeface="黑体" pitchFamily="49" charset="-122"/>
                <a:ea typeface="黑体" pitchFamily="49" charset="-122"/>
              </a:rPr>
              <a:t>module</a:t>
            </a:r>
            <a:r>
              <a:rPr lang="en-US" altLang="zh-CN" sz="2600" dirty="0">
                <a:latin typeface="黑体" pitchFamily="49" charset="-122"/>
                <a:ea typeface="黑体" pitchFamily="49" charset="-122"/>
              </a:rPr>
              <a:t>  DEC3_8(IN, OUT);</a:t>
            </a:r>
            <a:endParaRPr lang="zh-CN" altLang="en-US" sz="2600" dirty="0">
              <a:latin typeface="黑体" pitchFamily="49" charset="-122"/>
              <a:ea typeface="黑体" pitchFamily="49" charset="-122"/>
            </a:endParaRPr>
          </a:p>
          <a:p>
            <a:pPr>
              <a:buFontTx/>
              <a:buNone/>
            </a:pPr>
            <a:r>
              <a:rPr lang="en-US" altLang="zh-CN" sz="2600" dirty="0">
                <a:latin typeface="黑体" pitchFamily="49" charset="-122"/>
                <a:ea typeface="黑体" pitchFamily="49" charset="-122"/>
              </a:rPr>
              <a:t>        input  [2:0]  IN;</a:t>
            </a:r>
            <a:endParaRPr lang="zh-CN" altLang="en-US" sz="2600" dirty="0">
              <a:latin typeface="黑体" pitchFamily="49" charset="-122"/>
              <a:ea typeface="黑体" pitchFamily="49" charset="-122"/>
            </a:endParaRPr>
          </a:p>
          <a:p>
            <a:pPr>
              <a:buFontTx/>
              <a:buNone/>
            </a:pPr>
            <a:r>
              <a:rPr lang="en-US" altLang="zh-CN" sz="2600" dirty="0">
                <a:latin typeface="黑体" pitchFamily="49" charset="-122"/>
                <a:ea typeface="黑体" pitchFamily="49" charset="-122"/>
              </a:rPr>
              <a:t>        output  </a:t>
            </a:r>
            <a:r>
              <a:rPr lang="en-US" altLang="zh-CN" sz="2600" dirty="0" err="1">
                <a:solidFill>
                  <a:schemeClr val="accent1"/>
                </a:solidFill>
                <a:latin typeface="黑体" pitchFamily="49" charset="-122"/>
                <a:ea typeface="黑体" pitchFamily="49" charset="-122"/>
              </a:rPr>
              <a:t>reg</a:t>
            </a:r>
            <a:r>
              <a:rPr lang="en-US" altLang="zh-CN" sz="2600" dirty="0">
                <a:latin typeface="黑体" pitchFamily="49" charset="-122"/>
                <a:ea typeface="黑体" pitchFamily="49" charset="-122"/>
              </a:rPr>
              <a:t>  [7:0] OUT;</a:t>
            </a:r>
            <a:endParaRPr lang="zh-CN" altLang="en-US" sz="2600" dirty="0">
              <a:latin typeface="黑体" pitchFamily="49" charset="-122"/>
              <a:ea typeface="黑体" pitchFamily="49" charset="-122"/>
            </a:endParaRPr>
          </a:p>
          <a:p>
            <a:pPr>
              <a:buFontTx/>
              <a:buNone/>
            </a:pPr>
            <a:r>
              <a:rPr lang="en-US" altLang="zh-CN" sz="2600" dirty="0">
                <a:latin typeface="黑体" pitchFamily="49" charset="-122"/>
                <a:ea typeface="黑体" pitchFamily="49" charset="-122"/>
              </a:rPr>
              <a:t>        </a:t>
            </a:r>
            <a:r>
              <a:rPr lang="en-US" altLang="zh-CN" sz="2600" dirty="0">
                <a:solidFill>
                  <a:schemeClr val="accent1"/>
                </a:solidFill>
                <a:latin typeface="黑体" pitchFamily="49" charset="-122"/>
                <a:ea typeface="黑体" pitchFamily="49" charset="-122"/>
              </a:rPr>
              <a:t>always @</a:t>
            </a:r>
            <a:r>
              <a:rPr lang="en-US" altLang="zh-CN" sz="2600" dirty="0">
                <a:latin typeface="黑体" pitchFamily="49" charset="-122"/>
                <a:ea typeface="黑体" pitchFamily="49" charset="-122"/>
              </a:rPr>
              <a:t>(IN)</a:t>
            </a:r>
            <a:endParaRPr lang="zh-CN" altLang="en-US" sz="2600" dirty="0">
              <a:latin typeface="黑体" pitchFamily="49" charset="-122"/>
              <a:ea typeface="黑体" pitchFamily="49" charset="-122"/>
            </a:endParaRPr>
          </a:p>
          <a:p>
            <a:pPr>
              <a:buFontTx/>
              <a:buNone/>
            </a:pPr>
            <a:r>
              <a:rPr lang="en-US" altLang="zh-CN" sz="2600" dirty="0">
                <a:latin typeface="黑体" pitchFamily="49" charset="-122"/>
                <a:ea typeface="黑体" pitchFamily="49" charset="-122"/>
              </a:rPr>
              <a:t>          </a:t>
            </a:r>
            <a:r>
              <a:rPr lang="en-US" altLang="zh-CN" sz="2600" dirty="0">
                <a:solidFill>
                  <a:srgbClr val="FFFF00"/>
                </a:solidFill>
                <a:latin typeface="黑体" pitchFamily="49" charset="-122"/>
                <a:ea typeface="黑体" pitchFamily="49" charset="-122"/>
              </a:rPr>
              <a:t>case</a:t>
            </a:r>
            <a:r>
              <a:rPr lang="en-US" altLang="zh-CN" sz="2600" dirty="0">
                <a:latin typeface="黑体" pitchFamily="49" charset="-122"/>
                <a:ea typeface="黑体" pitchFamily="49" charset="-122"/>
              </a:rPr>
              <a:t> (IN)</a:t>
            </a:r>
            <a:endParaRPr lang="zh-CN" altLang="en-US" sz="2600" dirty="0">
              <a:latin typeface="黑体" pitchFamily="49" charset="-122"/>
              <a:ea typeface="黑体" pitchFamily="49" charset="-122"/>
            </a:endParaRPr>
          </a:p>
          <a:p>
            <a:pPr>
              <a:buFontTx/>
              <a:buNone/>
            </a:pPr>
            <a:r>
              <a:rPr lang="en-US" altLang="zh-CN" sz="2600" dirty="0">
                <a:latin typeface="黑体" pitchFamily="49" charset="-122"/>
                <a:ea typeface="黑体" pitchFamily="49" charset="-122"/>
              </a:rPr>
              <a:t>            3’b000: OUT = 8’b11111110;</a:t>
            </a:r>
            <a:endParaRPr lang="zh-CN" altLang="en-US" sz="2600" dirty="0">
              <a:latin typeface="黑体" pitchFamily="49" charset="-122"/>
              <a:ea typeface="黑体" pitchFamily="49" charset="-122"/>
            </a:endParaRPr>
          </a:p>
          <a:p>
            <a:pPr>
              <a:buFontTx/>
              <a:buNone/>
            </a:pPr>
            <a:r>
              <a:rPr lang="en-US" altLang="zh-CN" sz="2600" dirty="0">
                <a:latin typeface="黑体" pitchFamily="49" charset="-122"/>
                <a:ea typeface="黑体" pitchFamily="49" charset="-122"/>
              </a:rPr>
              <a:t>            3’b001: OUT = 8’b11111101;</a:t>
            </a:r>
            <a:endParaRPr lang="zh-CN" altLang="en-US" sz="2600" dirty="0">
              <a:latin typeface="黑体" pitchFamily="49" charset="-122"/>
              <a:ea typeface="黑体" pitchFamily="49" charset="-122"/>
            </a:endParaRPr>
          </a:p>
          <a:p>
            <a:pPr>
              <a:buFontTx/>
              <a:buNone/>
            </a:pPr>
            <a:r>
              <a:rPr lang="en-US" altLang="zh-CN" sz="2600" dirty="0">
                <a:latin typeface="黑体" pitchFamily="49" charset="-122"/>
                <a:ea typeface="黑体" pitchFamily="49" charset="-122"/>
              </a:rPr>
              <a:t>            3’b010: OUT = 8’b11111011;</a:t>
            </a:r>
            <a:endParaRPr lang="zh-CN" altLang="en-US" sz="2600" dirty="0">
              <a:latin typeface="黑体" pitchFamily="49" charset="-122"/>
              <a:ea typeface="黑体" pitchFamily="49" charset="-122"/>
            </a:endParaRPr>
          </a:p>
          <a:p>
            <a:pPr>
              <a:buFontTx/>
              <a:buNone/>
            </a:pPr>
            <a:r>
              <a:rPr lang="en-US" altLang="zh-CN" sz="2600" dirty="0">
                <a:latin typeface="黑体" pitchFamily="49" charset="-122"/>
                <a:ea typeface="黑体" pitchFamily="49" charset="-122"/>
              </a:rPr>
              <a:t>            3’b011: OUT = 8’b11110111;</a:t>
            </a:r>
            <a:endParaRPr lang="zh-CN" altLang="en-US" sz="2600" dirty="0">
              <a:latin typeface="黑体" pitchFamily="49" charset="-122"/>
              <a:ea typeface="黑体" pitchFamily="49" charset="-122"/>
            </a:endParaRPr>
          </a:p>
          <a:p>
            <a:pPr>
              <a:buFontTx/>
              <a:buNone/>
            </a:pPr>
            <a:r>
              <a:rPr lang="en-US" altLang="zh-CN" sz="2600" dirty="0">
                <a:latin typeface="黑体" pitchFamily="49" charset="-122"/>
                <a:ea typeface="黑体" pitchFamily="49" charset="-122"/>
              </a:rPr>
              <a:t>            3’b100: OUT = 8’b11101111;</a:t>
            </a:r>
            <a:endParaRPr lang="zh-CN" altLang="en-US" sz="2600" dirty="0">
              <a:latin typeface="黑体" pitchFamily="49" charset="-122"/>
              <a:ea typeface="黑体" pitchFamily="49" charset="-122"/>
            </a:endParaRPr>
          </a:p>
          <a:p>
            <a:pPr>
              <a:buFontTx/>
              <a:buNone/>
            </a:pPr>
            <a:r>
              <a:rPr lang="en-US" altLang="zh-CN" sz="2600" dirty="0">
                <a:latin typeface="黑体" pitchFamily="49" charset="-122"/>
                <a:ea typeface="黑体" pitchFamily="49" charset="-122"/>
              </a:rPr>
              <a:t>            3’b101: OUT = 8’b11011111;</a:t>
            </a:r>
            <a:endParaRPr lang="zh-CN" altLang="en-US" sz="2600" dirty="0">
              <a:latin typeface="黑体" pitchFamily="49" charset="-122"/>
              <a:ea typeface="黑体" pitchFamily="49" charset="-122"/>
            </a:endParaRPr>
          </a:p>
          <a:p>
            <a:pPr>
              <a:buFontTx/>
              <a:buNone/>
            </a:pPr>
            <a:r>
              <a:rPr lang="en-US" altLang="zh-CN" sz="2600" dirty="0">
                <a:latin typeface="黑体" pitchFamily="49" charset="-122"/>
                <a:ea typeface="黑体" pitchFamily="49" charset="-122"/>
              </a:rPr>
              <a:t>            3’b110: OUT = 8’b10111111;</a:t>
            </a:r>
            <a:endParaRPr lang="zh-CN" altLang="en-US" sz="2600" dirty="0">
              <a:latin typeface="黑体" pitchFamily="49" charset="-122"/>
              <a:ea typeface="黑体" pitchFamily="49" charset="-122"/>
            </a:endParaRPr>
          </a:p>
          <a:p>
            <a:pPr>
              <a:buFontTx/>
              <a:buNone/>
            </a:pPr>
            <a:r>
              <a:rPr lang="en-US" altLang="zh-CN" sz="2600" dirty="0">
                <a:latin typeface="黑体" pitchFamily="49" charset="-122"/>
                <a:ea typeface="黑体" pitchFamily="49" charset="-122"/>
              </a:rPr>
              <a:t>            3’b111: OUT = 8’b01111111;</a:t>
            </a:r>
            <a:endParaRPr lang="zh-CN" altLang="en-US" sz="2600" dirty="0">
              <a:latin typeface="黑体" pitchFamily="49" charset="-122"/>
              <a:ea typeface="黑体" pitchFamily="49" charset="-122"/>
            </a:endParaRPr>
          </a:p>
          <a:p>
            <a:pPr>
              <a:buFontTx/>
              <a:buNone/>
            </a:pPr>
            <a:r>
              <a:rPr lang="en-US" altLang="zh-CN" sz="2600" dirty="0">
                <a:latin typeface="黑体" pitchFamily="49" charset="-122"/>
                <a:ea typeface="黑体" pitchFamily="49" charset="-122"/>
              </a:rPr>
              <a:t>          </a:t>
            </a:r>
            <a:r>
              <a:rPr lang="en-US" altLang="zh-CN" sz="2600" dirty="0" err="1">
                <a:solidFill>
                  <a:srgbClr val="FFFF00"/>
                </a:solidFill>
                <a:latin typeface="黑体" pitchFamily="49" charset="-122"/>
                <a:ea typeface="黑体" pitchFamily="49" charset="-122"/>
              </a:rPr>
              <a:t>endcase</a:t>
            </a:r>
            <a:endParaRPr lang="zh-CN" altLang="en-US" sz="2600" dirty="0">
              <a:solidFill>
                <a:srgbClr val="FFFF00"/>
              </a:solidFill>
              <a:latin typeface="黑体" pitchFamily="49" charset="-122"/>
              <a:ea typeface="黑体" pitchFamily="49" charset="-122"/>
            </a:endParaRPr>
          </a:p>
          <a:p>
            <a:pPr>
              <a:buFontTx/>
              <a:buNone/>
            </a:pPr>
            <a:r>
              <a:rPr lang="en-US" altLang="zh-CN" sz="2600" dirty="0" err="1">
                <a:solidFill>
                  <a:srgbClr val="FF0000"/>
                </a:solidFill>
                <a:latin typeface="黑体" pitchFamily="49" charset="-122"/>
                <a:ea typeface="黑体" pitchFamily="49" charset="-122"/>
              </a:rPr>
              <a:t>endmodule</a:t>
            </a:r>
            <a:endParaRPr lang="zh-CN" altLang="en-US" sz="2600" dirty="0">
              <a:solidFill>
                <a:srgbClr val="FF0000"/>
              </a:solidFill>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pPr>
              <a:defRPr/>
            </a:pPr>
            <a:fld id="{C097489F-4C31-4370-B64B-6FDA95532023}" type="slidenum">
              <a:rPr lang="zh-CN" altLang="en-US" smtClean="0"/>
              <a:pPr>
                <a:defRPr/>
              </a:pPr>
              <a:t>58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anim calcmode="lin" valueType="num">
                                      <p:cBhvr additive="base">
                                        <p:cTn id="7" dur="500" fill="hold"/>
                                        <p:tgtEl>
                                          <p:spTgt spid="59394"/>
                                        </p:tgtEl>
                                        <p:attrNameLst>
                                          <p:attrName>ppt_x</p:attrName>
                                        </p:attrNameLst>
                                      </p:cBhvr>
                                      <p:tavLst>
                                        <p:tav tm="0">
                                          <p:val>
                                            <p:strVal val="0-#ppt_w/2"/>
                                          </p:val>
                                        </p:tav>
                                        <p:tav tm="100000">
                                          <p:val>
                                            <p:strVal val="#ppt_x"/>
                                          </p:val>
                                        </p:tav>
                                      </p:tavLst>
                                    </p:anim>
                                    <p:anim calcmode="lin" valueType="num">
                                      <p:cBhvr additive="base">
                                        <p:cTn id="8" dur="500" fill="hold"/>
                                        <p:tgtEl>
                                          <p:spTgt spid="5939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9395"/>
                                        </p:tgtEl>
                                        <p:attrNameLst>
                                          <p:attrName>style.visibility</p:attrName>
                                        </p:attrNameLst>
                                      </p:cBhvr>
                                      <p:to>
                                        <p:strVal val="visible"/>
                                      </p:to>
                                    </p:set>
                                    <p:anim calcmode="lin" valueType="num">
                                      <p:cBhvr additive="base">
                                        <p:cTn id="13" dur="500" fill="hold"/>
                                        <p:tgtEl>
                                          <p:spTgt spid="59395"/>
                                        </p:tgtEl>
                                        <p:attrNameLst>
                                          <p:attrName>ppt_x</p:attrName>
                                        </p:attrNameLst>
                                      </p:cBhvr>
                                      <p:tavLst>
                                        <p:tav tm="0">
                                          <p:val>
                                            <p:strVal val="0-#ppt_w/2"/>
                                          </p:val>
                                        </p:tav>
                                        <p:tav tm="100000">
                                          <p:val>
                                            <p:strVal val="#ppt_x"/>
                                          </p:val>
                                        </p:tav>
                                      </p:tavLst>
                                    </p:anim>
                                    <p:anim calcmode="lin" valueType="num">
                                      <p:cBhvr additive="base">
                                        <p:cTn id="14" dur="500" fill="hold"/>
                                        <p:tgtEl>
                                          <p:spTgt spid="5939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animBg="1"/>
    </p:bld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5"/>
          <p:cNvSpPr>
            <a:spLocks noChangeArrowheads="1"/>
          </p:cNvSpPr>
          <p:nvPr/>
        </p:nvSpPr>
        <p:spPr bwMode="auto">
          <a:xfrm>
            <a:off x="0" y="0"/>
            <a:ext cx="6416675" cy="646113"/>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7.7 </a:t>
            </a:r>
            <a:r>
              <a:rPr lang="zh-CN" altLang="en-US">
                <a:latin typeface="黑体" pitchFamily="49" charset="-122"/>
                <a:ea typeface="黑体" pitchFamily="49" charset="-122"/>
              </a:rPr>
              <a:t>触发器的</a:t>
            </a:r>
            <a:r>
              <a:rPr lang="en-US" altLang="zh-CN">
                <a:latin typeface="黑体" pitchFamily="49" charset="-122"/>
                <a:ea typeface="黑体" pitchFamily="49" charset="-122"/>
              </a:rPr>
              <a:t>Verilog HDL</a:t>
            </a:r>
            <a:r>
              <a:rPr lang="zh-CN" altLang="en-US">
                <a:latin typeface="黑体" pitchFamily="49" charset="-122"/>
                <a:ea typeface="黑体" pitchFamily="49" charset="-122"/>
              </a:rPr>
              <a:t>实现</a:t>
            </a:r>
          </a:p>
        </p:txBody>
      </p:sp>
      <p:sp>
        <p:nvSpPr>
          <p:cNvPr id="60429" name="Rectangle 18"/>
          <p:cNvSpPr>
            <a:spLocks noChangeArrowheads="1"/>
          </p:cNvSpPr>
          <p:nvPr/>
        </p:nvSpPr>
        <p:spPr bwMode="auto">
          <a:xfrm>
            <a:off x="0" y="1071563"/>
            <a:ext cx="5435600" cy="2308225"/>
          </a:xfrm>
          <a:prstGeom prst="rect">
            <a:avLst/>
          </a:prstGeom>
          <a:noFill/>
          <a:ln w="9525">
            <a:noFill/>
            <a:miter lim="800000"/>
            <a:headEnd/>
            <a:tailEnd/>
          </a:ln>
        </p:spPr>
        <p:txBody>
          <a:bodyPr>
            <a:spAutoFit/>
          </a:bodyPr>
          <a:lstStyle/>
          <a:p>
            <a:pPr>
              <a:buFont typeface="Wingdings" pitchFamily="2" charset="2"/>
              <a:buChar char="Ø"/>
            </a:pPr>
            <a:r>
              <a:rPr lang="zh-CN" altLang="en-US">
                <a:latin typeface="黑体" pitchFamily="49" charset="-122"/>
                <a:ea typeface="黑体" pitchFamily="49" charset="-122"/>
              </a:rPr>
              <a:t>维持阻塞</a:t>
            </a:r>
            <a:r>
              <a:rPr lang="en-US" altLang="zh-CN">
                <a:latin typeface="黑体" pitchFamily="49" charset="-122"/>
                <a:ea typeface="黑体" pitchFamily="49" charset="-122"/>
              </a:rPr>
              <a:t>D</a:t>
            </a:r>
            <a:r>
              <a:rPr lang="zh-CN" altLang="en-US">
                <a:latin typeface="黑体" pitchFamily="49" charset="-122"/>
                <a:ea typeface="黑体" pitchFamily="49" charset="-122"/>
              </a:rPr>
              <a:t>触发器</a:t>
            </a:r>
            <a:endParaRPr lang="en-US" altLang="zh-CN">
              <a:latin typeface="黑体" pitchFamily="49" charset="-122"/>
              <a:ea typeface="黑体" pitchFamily="49" charset="-122"/>
            </a:endParaRPr>
          </a:p>
          <a:p>
            <a:pPr>
              <a:buFont typeface="Wingdings" pitchFamily="2" charset="2"/>
              <a:buChar char="Ø"/>
            </a:pPr>
            <a:r>
              <a:rPr lang="zh-CN" altLang="en-US">
                <a:latin typeface="黑体" pitchFamily="49" charset="-122"/>
                <a:ea typeface="黑体" pitchFamily="49" charset="-122"/>
              </a:rPr>
              <a:t>集成</a:t>
            </a:r>
            <a:r>
              <a:rPr lang="en-US" altLang="zh-CN">
                <a:latin typeface="黑体" pitchFamily="49" charset="-122"/>
                <a:ea typeface="黑体" pitchFamily="49" charset="-122"/>
              </a:rPr>
              <a:t>D</a:t>
            </a:r>
            <a:r>
              <a:rPr lang="zh-CN" altLang="en-US">
                <a:latin typeface="黑体" pitchFamily="49" charset="-122"/>
                <a:ea typeface="黑体" pitchFamily="49" charset="-122"/>
              </a:rPr>
              <a:t>触发器</a:t>
            </a:r>
            <a:endParaRPr lang="en-US" altLang="zh-CN">
              <a:latin typeface="黑体" pitchFamily="49" charset="-122"/>
              <a:ea typeface="黑体" pitchFamily="49" charset="-122"/>
            </a:endParaRPr>
          </a:p>
          <a:p>
            <a:pPr>
              <a:buFont typeface="Wingdings" pitchFamily="2" charset="2"/>
              <a:buChar char="Ø"/>
            </a:pPr>
            <a:r>
              <a:rPr lang="zh-CN" altLang="en-US">
                <a:latin typeface="黑体" pitchFamily="49" charset="-122"/>
                <a:ea typeface="黑体" pitchFamily="49" charset="-122"/>
              </a:rPr>
              <a:t>边沿型</a:t>
            </a:r>
            <a:r>
              <a:rPr lang="en-US" altLang="zh-CN">
                <a:latin typeface="黑体" pitchFamily="49" charset="-122"/>
                <a:ea typeface="黑体" pitchFamily="49" charset="-122"/>
              </a:rPr>
              <a:t>JK</a:t>
            </a:r>
            <a:r>
              <a:rPr lang="zh-CN" altLang="en-US">
                <a:latin typeface="黑体" pitchFamily="49" charset="-122"/>
                <a:ea typeface="黑体" pitchFamily="49" charset="-122"/>
              </a:rPr>
              <a:t>触发器</a:t>
            </a:r>
            <a:endParaRPr lang="en-US" altLang="zh-CN">
              <a:latin typeface="黑体" pitchFamily="49" charset="-122"/>
              <a:ea typeface="黑体" pitchFamily="49" charset="-122"/>
            </a:endParaRPr>
          </a:p>
          <a:p>
            <a:pPr>
              <a:buFont typeface="Wingdings" pitchFamily="2" charset="2"/>
              <a:buChar char="Ø"/>
            </a:pPr>
            <a:r>
              <a:rPr lang="zh-CN" altLang="en-US">
                <a:latin typeface="黑体" pitchFamily="49" charset="-122"/>
                <a:ea typeface="黑体" pitchFamily="49" charset="-122"/>
              </a:rPr>
              <a:t>集成</a:t>
            </a:r>
            <a:r>
              <a:rPr lang="en-US" altLang="zh-CN">
                <a:latin typeface="黑体" pitchFamily="49" charset="-122"/>
                <a:ea typeface="黑体" pitchFamily="49" charset="-122"/>
              </a:rPr>
              <a:t>JK</a:t>
            </a:r>
            <a:r>
              <a:rPr lang="zh-CN" altLang="en-US">
                <a:latin typeface="黑体" pitchFamily="49" charset="-122"/>
                <a:ea typeface="黑体" pitchFamily="49" charset="-122"/>
              </a:rPr>
              <a:t>触发器</a:t>
            </a:r>
          </a:p>
        </p:txBody>
      </p:sp>
      <p:sp>
        <p:nvSpPr>
          <p:cNvPr id="4" name="灯片编号占位符 3"/>
          <p:cNvSpPr>
            <a:spLocks noGrp="1"/>
          </p:cNvSpPr>
          <p:nvPr>
            <p:ph type="sldNum" sz="quarter" idx="12"/>
          </p:nvPr>
        </p:nvSpPr>
        <p:spPr/>
        <p:txBody>
          <a:bodyPr/>
          <a:lstStyle/>
          <a:p>
            <a:pPr>
              <a:defRPr/>
            </a:pPr>
            <a:fld id="{C097489F-4C31-4370-B64B-6FDA95532023}" type="slidenum">
              <a:rPr lang="zh-CN" altLang="en-US" smtClean="0"/>
              <a:pPr>
                <a:defRPr/>
              </a:pPr>
              <a:t>59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anim calcmode="lin" valueType="num">
                                      <p:cBhvr additive="base">
                                        <p:cTn id="7" dur="500" fill="hold"/>
                                        <p:tgtEl>
                                          <p:spTgt spid="60418"/>
                                        </p:tgtEl>
                                        <p:attrNameLst>
                                          <p:attrName>ppt_x</p:attrName>
                                        </p:attrNameLst>
                                      </p:cBhvr>
                                      <p:tavLst>
                                        <p:tav tm="0">
                                          <p:val>
                                            <p:strVal val="0-#ppt_w/2"/>
                                          </p:val>
                                        </p:tav>
                                        <p:tav tm="100000">
                                          <p:val>
                                            <p:strVal val="#ppt_x"/>
                                          </p:val>
                                        </p:tav>
                                      </p:tavLst>
                                    </p:anim>
                                    <p:anim calcmode="lin" valueType="num">
                                      <p:cBhvr additive="base">
                                        <p:cTn id="8" dur="500" fill="hold"/>
                                        <p:tgtEl>
                                          <p:spTgt spid="6041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0429"/>
                                        </p:tgtEl>
                                        <p:attrNameLst>
                                          <p:attrName>style.visibility</p:attrName>
                                        </p:attrNameLst>
                                      </p:cBhvr>
                                      <p:to>
                                        <p:strVal val="visible"/>
                                      </p:to>
                                    </p:set>
                                    <p:anim calcmode="lin" valueType="num">
                                      <p:cBhvr additive="base">
                                        <p:cTn id="13" dur="500" fill="hold"/>
                                        <p:tgtEl>
                                          <p:spTgt spid="60429"/>
                                        </p:tgtEl>
                                        <p:attrNameLst>
                                          <p:attrName>ppt_x</p:attrName>
                                        </p:attrNameLst>
                                      </p:cBhvr>
                                      <p:tavLst>
                                        <p:tav tm="0">
                                          <p:val>
                                            <p:strVal val="0-#ppt_w/2"/>
                                          </p:val>
                                        </p:tav>
                                        <p:tav tm="100000">
                                          <p:val>
                                            <p:strVal val="#ppt_x"/>
                                          </p:val>
                                        </p:tav>
                                      </p:tavLst>
                                    </p:anim>
                                    <p:anim calcmode="lin" valueType="num">
                                      <p:cBhvr additive="base">
                                        <p:cTn id="14" dur="500" fill="hold"/>
                                        <p:tgtEl>
                                          <p:spTgt spid="6042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29"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5"/>
          <p:cNvSpPr>
            <a:spLocks noChangeArrowheads="1"/>
          </p:cNvSpPr>
          <p:nvPr/>
        </p:nvSpPr>
        <p:spPr bwMode="auto">
          <a:xfrm>
            <a:off x="0" y="3571875"/>
            <a:ext cx="2724150" cy="646113"/>
          </a:xfrm>
          <a:prstGeom prst="rect">
            <a:avLst/>
          </a:prstGeom>
          <a:noFill/>
          <a:ln w="9525">
            <a:noFill/>
            <a:miter lim="800000"/>
            <a:headEnd/>
            <a:tailEnd/>
          </a:ln>
        </p:spPr>
        <p:txBody>
          <a:bodyPr wrap="none">
            <a:spAutoFit/>
          </a:bodyPr>
          <a:lstStyle/>
          <a:p>
            <a:pPr>
              <a:buFontTx/>
              <a:buNone/>
            </a:pPr>
            <a:r>
              <a:rPr lang="zh-CN" altLang="en-US">
                <a:latin typeface="黑体" pitchFamily="49" charset="-122"/>
                <a:ea typeface="黑体" pitchFamily="49" charset="-122"/>
              </a:rPr>
              <a:t>（</a:t>
            </a:r>
            <a:r>
              <a:rPr lang="en-US" altLang="zh-CN">
                <a:latin typeface="黑体" pitchFamily="49" charset="-122"/>
                <a:ea typeface="黑体" pitchFamily="49" charset="-122"/>
              </a:rPr>
              <a:t>1</a:t>
            </a:r>
            <a:r>
              <a:rPr lang="zh-CN" altLang="en-US">
                <a:latin typeface="黑体" pitchFamily="49" charset="-122"/>
                <a:ea typeface="黑体" pitchFamily="49" charset="-122"/>
              </a:rPr>
              <a:t>）整型数</a:t>
            </a:r>
          </a:p>
        </p:txBody>
      </p:sp>
      <p:sp>
        <p:nvSpPr>
          <p:cNvPr id="12291" name="Rectangle 7"/>
          <p:cNvSpPr>
            <a:spLocks noChangeArrowheads="1"/>
          </p:cNvSpPr>
          <p:nvPr/>
        </p:nvSpPr>
        <p:spPr bwMode="auto">
          <a:xfrm>
            <a:off x="0" y="4357688"/>
            <a:ext cx="8572500" cy="2062162"/>
          </a:xfrm>
          <a:prstGeom prst="rect">
            <a:avLst/>
          </a:prstGeom>
          <a:noFill/>
          <a:ln w="9525">
            <a:noFill/>
            <a:miter lim="800000"/>
            <a:headEnd/>
            <a:tailEnd/>
          </a:ln>
        </p:spPr>
        <p:txBody>
          <a:bodyPr>
            <a:spAutoFit/>
          </a:bodyPr>
          <a:lstStyle/>
          <a:p>
            <a:pPr>
              <a:buFontTx/>
              <a:buNone/>
            </a:pPr>
            <a:r>
              <a:rPr lang="zh-CN" altLang="en-US" sz="3200" dirty="0">
                <a:latin typeface="黑体" pitchFamily="49" charset="-122"/>
                <a:ea typeface="黑体" pitchFamily="49" charset="-122"/>
              </a:rPr>
              <a:t>整型数可以有两种形式表示</a:t>
            </a:r>
          </a:p>
          <a:p>
            <a:pPr>
              <a:buFont typeface="Wingdings" pitchFamily="2" charset="2"/>
              <a:buChar char="Ø"/>
            </a:pPr>
            <a:r>
              <a:rPr lang="zh-CN" altLang="en-US" sz="3200" dirty="0">
                <a:latin typeface="黑体" pitchFamily="49" charset="-122"/>
                <a:ea typeface="黑体" pitchFamily="49" charset="-122"/>
              </a:rPr>
              <a:t> 十进制数格式表示法</a:t>
            </a:r>
          </a:p>
          <a:p>
            <a:pPr>
              <a:buFontTx/>
              <a:buNone/>
            </a:pPr>
            <a:r>
              <a:rPr lang="zh-CN" altLang="en-US" sz="3200" dirty="0">
                <a:latin typeface="黑体" pitchFamily="49" charset="-122"/>
                <a:ea typeface="黑体" pitchFamily="49" charset="-122"/>
              </a:rPr>
              <a:t>十进制数格式的整数被定义为</a:t>
            </a:r>
            <a:r>
              <a:rPr lang="zh-CN" altLang="en-US" sz="3200" dirty="0">
                <a:solidFill>
                  <a:srgbClr val="FFFF00"/>
                </a:solidFill>
                <a:latin typeface="黑体" pitchFamily="49" charset="-122"/>
                <a:ea typeface="黑体" pitchFamily="49" charset="-122"/>
              </a:rPr>
              <a:t>带有</a:t>
            </a:r>
            <a:r>
              <a:rPr lang="zh-CN" altLang="en-US" sz="3200" dirty="0">
                <a:latin typeface="黑体" pitchFamily="49" charset="-122"/>
                <a:ea typeface="黑体" pitchFamily="49" charset="-122"/>
              </a:rPr>
              <a:t>一个</a:t>
            </a:r>
            <a:r>
              <a:rPr lang="zh-CN" altLang="en-US" sz="3200" dirty="0">
                <a:solidFill>
                  <a:srgbClr val="FFFF00"/>
                </a:solidFill>
                <a:latin typeface="黑体" pitchFamily="49" charset="-122"/>
                <a:ea typeface="黑体" pitchFamily="49" charset="-122"/>
              </a:rPr>
              <a:t>可选的</a:t>
            </a:r>
            <a:r>
              <a:rPr lang="en-US" altLang="zh-CN" sz="3200" dirty="0">
                <a:solidFill>
                  <a:srgbClr val="FFFF00"/>
                </a:solidFill>
                <a:latin typeface="黑体" pitchFamily="49" charset="-122"/>
                <a:ea typeface="黑体" pitchFamily="49" charset="-122"/>
              </a:rPr>
              <a:t>+</a:t>
            </a:r>
            <a:r>
              <a:rPr lang="zh-CN" altLang="en-US" sz="3200" dirty="0">
                <a:latin typeface="黑体" pitchFamily="49" charset="-122"/>
                <a:ea typeface="黑体" pitchFamily="49" charset="-122"/>
              </a:rPr>
              <a:t>或</a:t>
            </a:r>
            <a:r>
              <a:rPr lang="en-US" altLang="zh-CN" sz="3200" dirty="0">
                <a:solidFill>
                  <a:srgbClr val="FFFF00"/>
                </a:solidFill>
                <a:latin typeface="黑体" pitchFamily="49" charset="-122"/>
                <a:ea typeface="黑体" pitchFamily="49" charset="-122"/>
              </a:rPr>
              <a:t>-</a:t>
            </a:r>
            <a:r>
              <a:rPr lang="zh-CN" altLang="en-US" sz="3200" dirty="0">
                <a:solidFill>
                  <a:srgbClr val="FFFF00"/>
                </a:solidFill>
                <a:latin typeface="黑体" pitchFamily="49" charset="-122"/>
                <a:ea typeface="黑体" pitchFamily="49" charset="-122"/>
              </a:rPr>
              <a:t>操作符</a:t>
            </a:r>
            <a:r>
              <a:rPr lang="zh-CN" altLang="en-US" sz="3200" dirty="0">
                <a:latin typeface="黑体" pitchFamily="49" charset="-122"/>
                <a:ea typeface="黑体" pitchFamily="49" charset="-122"/>
              </a:rPr>
              <a:t>的数字序列。</a:t>
            </a:r>
          </a:p>
        </p:txBody>
      </p:sp>
      <p:sp>
        <p:nvSpPr>
          <p:cNvPr id="12292" name="Rectangle 10"/>
          <p:cNvSpPr>
            <a:spLocks noChangeArrowheads="1"/>
          </p:cNvSpPr>
          <p:nvPr/>
        </p:nvSpPr>
        <p:spPr bwMode="auto">
          <a:xfrm>
            <a:off x="0" y="0"/>
            <a:ext cx="8947150" cy="3662363"/>
          </a:xfrm>
          <a:prstGeom prst="rect">
            <a:avLst/>
          </a:prstGeom>
          <a:noFill/>
          <a:ln w="9525">
            <a:noFill/>
            <a:miter lim="800000"/>
            <a:headEnd/>
            <a:tailEnd/>
          </a:ln>
        </p:spPr>
        <p:txBody>
          <a:bodyPr>
            <a:spAutoFit/>
          </a:bodyPr>
          <a:lstStyle/>
          <a:p>
            <a:pPr>
              <a:buFontTx/>
              <a:buNone/>
            </a:pPr>
            <a:r>
              <a:rPr lang="en-US" altLang="zh-CN" sz="3200" dirty="0" err="1">
                <a:latin typeface="黑体" pitchFamily="49" charset="-122"/>
                <a:ea typeface="黑体" pitchFamily="49" charset="-122"/>
              </a:rPr>
              <a:t>Verilog</a:t>
            </a:r>
            <a:r>
              <a:rPr lang="en-US" altLang="zh-CN" sz="3200" dirty="0">
                <a:latin typeface="黑体" pitchFamily="49" charset="-122"/>
                <a:ea typeface="黑体" pitchFamily="49" charset="-122"/>
              </a:rPr>
              <a:t> HDL</a:t>
            </a:r>
            <a:r>
              <a:rPr lang="zh-CN" altLang="en-US" sz="3200" dirty="0">
                <a:latin typeface="黑体" pitchFamily="49" charset="-122"/>
                <a:ea typeface="黑体" pitchFamily="49" charset="-122"/>
              </a:rPr>
              <a:t>有下列</a:t>
            </a:r>
            <a:r>
              <a:rPr lang="en-US" altLang="zh-CN" sz="3200" dirty="0">
                <a:latin typeface="黑体" pitchFamily="49" charset="-122"/>
                <a:ea typeface="黑体" pitchFamily="49" charset="-122"/>
              </a:rPr>
              <a:t>4</a:t>
            </a:r>
            <a:r>
              <a:rPr lang="zh-CN" altLang="en-US" sz="3200" dirty="0">
                <a:latin typeface="黑体" pitchFamily="49" charset="-122"/>
                <a:ea typeface="黑体" pitchFamily="49" charset="-122"/>
              </a:rPr>
              <a:t>种基本数值：</a:t>
            </a:r>
          </a:p>
          <a:p>
            <a:pPr>
              <a:buFont typeface="Wingdings" pitchFamily="2" charset="2"/>
              <a:buChar char="Ø"/>
            </a:pPr>
            <a:r>
              <a:rPr lang="en-US" altLang="zh-CN" sz="3200" dirty="0">
                <a:latin typeface="黑体" pitchFamily="49" charset="-122"/>
                <a:ea typeface="黑体" pitchFamily="49" charset="-122"/>
              </a:rPr>
              <a:t> </a:t>
            </a:r>
            <a:r>
              <a:rPr lang="en-US" altLang="zh-CN" sz="3200" dirty="0">
                <a:solidFill>
                  <a:srgbClr val="FFFF00"/>
                </a:solidFill>
                <a:latin typeface="黑体" pitchFamily="49" charset="-122"/>
                <a:ea typeface="黑体" pitchFamily="49" charset="-122"/>
              </a:rPr>
              <a:t>0</a:t>
            </a:r>
            <a:r>
              <a:rPr lang="zh-CN" altLang="en-US" sz="3200" dirty="0">
                <a:latin typeface="黑体" pitchFamily="49" charset="-122"/>
                <a:ea typeface="黑体" pitchFamily="49" charset="-122"/>
              </a:rPr>
              <a:t>：逻辑</a:t>
            </a:r>
            <a:r>
              <a:rPr lang="en-US" altLang="zh-CN" sz="3200" dirty="0">
                <a:latin typeface="黑体" pitchFamily="49" charset="-122"/>
                <a:ea typeface="黑体" pitchFamily="49" charset="-122"/>
              </a:rPr>
              <a:t>0</a:t>
            </a:r>
            <a:r>
              <a:rPr lang="zh-CN" altLang="en-US" sz="3200" dirty="0">
                <a:latin typeface="黑体" pitchFamily="49" charset="-122"/>
                <a:ea typeface="黑体" pitchFamily="49" charset="-122"/>
              </a:rPr>
              <a:t>或“</a:t>
            </a:r>
            <a:r>
              <a:rPr lang="zh-CN" altLang="en-US" sz="3200" dirty="0">
                <a:solidFill>
                  <a:srgbClr val="FFFF00"/>
                </a:solidFill>
                <a:latin typeface="黑体" pitchFamily="49" charset="-122"/>
                <a:ea typeface="黑体" pitchFamily="49" charset="-122"/>
              </a:rPr>
              <a:t>假</a:t>
            </a:r>
            <a:r>
              <a:rPr lang="zh-CN" altLang="en-US" sz="3200" dirty="0">
                <a:latin typeface="黑体" pitchFamily="49" charset="-122"/>
                <a:ea typeface="黑体" pitchFamily="49" charset="-122"/>
              </a:rPr>
              <a:t>”；</a:t>
            </a:r>
          </a:p>
          <a:p>
            <a:pPr>
              <a:buFont typeface="Wingdings" pitchFamily="2" charset="2"/>
              <a:buChar char="Ø"/>
            </a:pPr>
            <a:r>
              <a:rPr lang="en-US" altLang="zh-CN" sz="3200" dirty="0">
                <a:latin typeface="黑体" pitchFamily="49" charset="-122"/>
                <a:ea typeface="黑体" pitchFamily="49" charset="-122"/>
              </a:rPr>
              <a:t> </a:t>
            </a:r>
            <a:r>
              <a:rPr lang="en-US" altLang="zh-CN" sz="3200" dirty="0">
                <a:solidFill>
                  <a:srgbClr val="FFFF00"/>
                </a:solidFill>
                <a:latin typeface="黑体" pitchFamily="49" charset="-122"/>
                <a:ea typeface="黑体" pitchFamily="49" charset="-122"/>
              </a:rPr>
              <a:t>1</a:t>
            </a:r>
            <a:r>
              <a:rPr lang="zh-CN" altLang="en-US" sz="3200" dirty="0">
                <a:latin typeface="黑体" pitchFamily="49" charset="-122"/>
                <a:ea typeface="黑体" pitchFamily="49" charset="-122"/>
              </a:rPr>
              <a:t>：逻辑</a:t>
            </a:r>
            <a:r>
              <a:rPr lang="en-US" altLang="zh-CN" sz="3200" dirty="0">
                <a:latin typeface="黑体" pitchFamily="49" charset="-122"/>
                <a:ea typeface="黑体" pitchFamily="49" charset="-122"/>
              </a:rPr>
              <a:t>1</a:t>
            </a:r>
            <a:r>
              <a:rPr lang="zh-CN" altLang="en-US" sz="3200" dirty="0">
                <a:latin typeface="黑体" pitchFamily="49" charset="-122"/>
                <a:ea typeface="黑体" pitchFamily="49" charset="-122"/>
              </a:rPr>
              <a:t>或“</a:t>
            </a:r>
            <a:r>
              <a:rPr lang="zh-CN" altLang="en-US" sz="3200" dirty="0">
                <a:solidFill>
                  <a:srgbClr val="FFFF00"/>
                </a:solidFill>
                <a:latin typeface="黑体" pitchFamily="49" charset="-122"/>
                <a:ea typeface="黑体" pitchFamily="49" charset="-122"/>
              </a:rPr>
              <a:t>真</a:t>
            </a:r>
            <a:r>
              <a:rPr lang="zh-CN" altLang="en-US" sz="3200" dirty="0">
                <a:latin typeface="黑体" pitchFamily="49" charset="-122"/>
                <a:ea typeface="黑体" pitchFamily="49" charset="-122"/>
              </a:rPr>
              <a:t>”；</a:t>
            </a:r>
          </a:p>
          <a:p>
            <a:pPr>
              <a:buFont typeface="Wingdings" pitchFamily="2" charset="2"/>
              <a:buChar char="Ø"/>
            </a:pPr>
            <a:r>
              <a:rPr lang="en-US" altLang="zh-CN" sz="3200" dirty="0">
                <a:latin typeface="黑体" pitchFamily="49" charset="-122"/>
                <a:ea typeface="黑体" pitchFamily="49" charset="-122"/>
              </a:rPr>
              <a:t> </a:t>
            </a:r>
            <a:r>
              <a:rPr lang="en-US" altLang="zh-CN" sz="3200" dirty="0">
                <a:solidFill>
                  <a:srgbClr val="FFFF00"/>
                </a:solidFill>
                <a:latin typeface="黑体" pitchFamily="49" charset="-122"/>
                <a:ea typeface="黑体" pitchFamily="49" charset="-122"/>
              </a:rPr>
              <a:t>x</a:t>
            </a:r>
            <a:r>
              <a:rPr lang="zh-CN" altLang="en-US" sz="3200" dirty="0">
                <a:latin typeface="黑体" pitchFamily="49" charset="-122"/>
                <a:ea typeface="黑体" pitchFamily="49" charset="-122"/>
              </a:rPr>
              <a:t>或</a:t>
            </a:r>
            <a:r>
              <a:rPr lang="en-US" altLang="zh-CN" sz="3200" dirty="0">
                <a:solidFill>
                  <a:srgbClr val="FFFF00"/>
                </a:solidFill>
                <a:latin typeface="黑体" pitchFamily="49" charset="-122"/>
                <a:ea typeface="黑体" pitchFamily="49" charset="-122"/>
              </a:rPr>
              <a:t>X</a:t>
            </a:r>
            <a:r>
              <a:rPr lang="zh-CN" altLang="en-US" sz="3200" dirty="0">
                <a:latin typeface="黑体" pitchFamily="49" charset="-122"/>
                <a:ea typeface="黑体" pitchFamily="49" charset="-122"/>
              </a:rPr>
              <a:t>：</a:t>
            </a:r>
            <a:r>
              <a:rPr lang="zh-CN" altLang="en-US" sz="3200" dirty="0">
                <a:solidFill>
                  <a:srgbClr val="FFFF00"/>
                </a:solidFill>
                <a:latin typeface="黑体" pitchFamily="49" charset="-122"/>
                <a:ea typeface="黑体" pitchFamily="49" charset="-122"/>
              </a:rPr>
              <a:t>未知</a:t>
            </a:r>
            <a:r>
              <a:rPr lang="zh-CN" altLang="en-US" sz="3200" dirty="0">
                <a:latin typeface="黑体" pitchFamily="49" charset="-122"/>
                <a:ea typeface="黑体" pitchFamily="49" charset="-122"/>
              </a:rPr>
              <a:t>；</a:t>
            </a:r>
          </a:p>
          <a:p>
            <a:pPr>
              <a:buFont typeface="Wingdings" pitchFamily="2" charset="2"/>
              <a:buChar char="Ø"/>
            </a:pPr>
            <a:r>
              <a:rPr lang="en-US" altLang="zh-CN" sz="3200" dirty="0">
                <a:latin typeface="黑体" pitchFamily="49" charset="-122"/>
                <a:ea typeface="黑体" pitchFamily="49" charset="-122"/>
              </a:rPr>
              <a:t> </a:t>
            </a:r>
            <a:r>
              <a:rPr lang="en-US" altLang="zh-CN" sz="3200" dirty="0">
                <a:solidFill>
                  <a:srgbClr val="FFFF00"/>
                </a:solidFill>
                <a:latin typeface="黑体" pitchFamily="49" charset="-122"/>
                <a:ea typeface="黑体" pitchFamily="49" charset="-122"/>
              </a:rPr>
              <a:t>z</a:t>
            </a:r>
            <a:r>
              <a:rPr lang="zh-CN" altLang="en-US" sz="3200" dirty="0">
                <a:latin typeface="黑体" pitchFamily="49" charset="-122"/>
                <a:ea typeface="黑体" pitchFamily="49" charset="-122"/>
              </a:rPr>
              <a:t>或</a:t>
            </a:r>
            <a:r>
              <a:rPr lang="en-US" altLang="zh-CN" sz="3200" dirty="0">
                <a:solidFill>
                  <a:srgbClr val="FFFF00"/>
                </a:solidFill>
                <a:latin typeface="黑体" pitchFamily="49" charset="-122"/>
                <a:ea typeface="黑体" pitchFamily="49" charset="-122"/>
              </a:rPr>
              <a:t>Z</a:t>
            </a:r>
            <a:r>
              <a:rPr lang="zh-CN" altLang="en-US" sz="3200" dirty="0">
                <a:latin typeface="黑体" pitchFamily="49" charset="-122"/>
                <a:ea typeface="黑体" pitchFamily="49" charset="-122"/>
              </a:rPr>
              <a:t>：</a:t>
            </a:r>
            <a:r>
              <a:rPr lang="zh-CN" altLang="en-US" sz="3200" dirty="0">
                <a:solidFill>
                  <a:srgbClr val="FFFF00"/>
                </a:solidFill>
                <a:latin typeface="黑体" pitchFamily="49" charset="-122"/>
                <a:ea typeface="黑体" pitchFamily="49" charset="-122"/>
              </a:rPr>
              <a:t>高阻</a:t>
            </a:r>
            <a:r>
              <a:rPr lang="zh-CN" altLang="en-US" sz="3200" dirty="0">
                <a:latin typeface="黑体" pitchFamily="49" charset="-122"/>
                <a:ea typeface="黑体" pitchFamily="49" charset="-122"/>
              </a:rPr>
              <a:t>。</a:t>
            </a:r>
          </a:p>
          <a:p>
            <a:pPr>
              <a:buFontTx/>
              <a:buNone/>
            </a:pPr>
            <a:r>
              <a:rPr lang="en-US" altLang="zh-CN" dirty="0" err="1">
                <a:latin typeface="黑体" pitchFamily="49" charset="-122"/>
                <a:ea typeface="黑体" pitchFamily="49" charset="-122"/>
              </a:rPr>
              <a:t>Verilog</a:t>
            </a:r>
            <a:r>
              <a:rPr lang="en-US" altLang="zh-CN" dirty="0">
                <a:latin typeface="黑体" pitchFamily="49" charset="-122"/>
                <a:ea typeface="黑体" pitchFamily="49" charset="-122"/>
              </a:rPr>
              <a:t> HDL</a:t>
            </a:r>
            <a:r>
              <a:rPr lang="zh-CN" altLang="en-US" dirty="0">
                <a:latin typeface="黑体" pitchFamily="49" charset="-122"/>
                <a:ea typeface="黑体" pitchFamily="49" charset="-122"/>
              </a:rPr>
              <a:t>中有</a:t>
            </a:r>
            <a:r>
              <a:rPr lang="en-US" altLang="zh-CN" dirty="0">
                <a:latin typeface="黑体" pitchFamily="49" charset="-122"/>
                <a:ea typeface="黑体" pitchFamily="49" charset="-122"/>
              </a:rPr>
              <a:t>3</a:t>
            </a:r>
            <a:r>
              <a:rPr lang="zh-CN" altLang="en-US" dirty="0">
                <a:latin typeface="黑体" pitchFamily="49" charset="-122"/>
                <a:ea typeface="黑体" pitchFamily="49" charset="-122"/>
              </a:rPr>
              <a:t>种类型的常数：整型数、实数和字符串。</a:t>
            </a:r>
            <a:endParaRPr lang="zh-CN" altLang="en-US" dirty="0">
              <a:solidFill>
                <a:srgbClr val="FF0000"/>
              </a:solidFill>
              <a:latin typeface="黑体" pitchFamily="49" charset="-122"/>
              <a:ea typeface="黑体" pitchFamily="49" charset="-122"/>
            </a:endParaRPr>
          </a:p>
        </p:txBody>
      </p:sp>
      <p:sp>
        <p:nvSpPr>
          <p:cNvPr id="5" name="灯片编号占位符 4"/>
          <p:cNvSpPr>
            <a:spLocks noGrp="1"/>
          </p:cNvSpPr>
          <p:nvPr>
            <p:ph type="sldNum" sz="quarter" idx="12"/>
          </p:nvPr>
        </p:nvSpPr>
        <p:spPr/>
        <p:txBody>
          <a:bodyPr/>
          <a:lstStyle/>
          <a:p>
            <a:pPr>
              <a:defRPr/>
            </a:pPr>
            <a:fld id="{C097489F-4C31-4370-B64B-6FDA95532023}" type="slidenum">
              <a:rPr lang="zh-CN" altLang="en-US" smtClean="0"/>
              <a:pPr>
                <a:defRPr/>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 calcmode="lin" valueType="num">
                                      <p:cBhvr additive="base">
                                        <p:cTn id="7" dur="500" fill="hold"/>
                                        <p:tgtEl>
                                          <p:spTgt spid="1229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292">
                                            <p:txEl>
                                              <p:pRg st="1" end="1"/>
                                            </p:txEl>
                                          </p:spTgt>
                                        </p:tgtEl>
                                        <p:attrNameLst>
                                          <p:attrName>style.visibility</p:attrName>
                                        </p:attrNameLst>
                                      </p:cBhvr>
                                      <p:to>
                                        <p:strVal val="visible"/>
                                      </p:to>
                                    </p:set>
                                    <p:anim calcmode="lin" valueType="num">
                                      <p:cBhvr additive="base">
                                        <p:cTn id="13" dur="500" fill="hold"/>
                                        <p:tgtEl>
                                          <p:spTgt spid="1229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2292">
                                            <p:txEl>
                                              <p:pRg st="2" end="2"/>
                                            </p:txEl>
                                          </p:spTgt>
                                        </p:tgtEl>
                                        <p:attrNameLst>
                                          <p:attrName>style.visibility</p:attrName>
                                        </p:attrNameLst>
                                      </p:cBhvr>
                                      <p:to>
                                        <p:strVal val="visible"/>
                                      </p:to>
                                    </p:set>
                                    <p:anim calcmode="lin" valueType="num">
                                      <p:cBhvr additive="base">
                                        <p:cTn id="19" dur="500" fill="hold"/>
                                        <p:tgtEl>
                                          <p:spTgt spid="1229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2292">
                                            <p:txEl>
                                              <p:pRg st="3" end="3"/>
                                            </p:txEl>
                                          </p:spTgt>
                                        </p:tgtEl>
                                        <p:attrNameLst>
                                          <p:attrName>style.visibility</p:attrName>
                                        </p:attrNameLst>
                                      </p:cBhvr>
                                      <p:to>
                                        <p:strVal val="visible"/>
                                      </p:to>
                                    </p:set>
                                    <p:anim calcmode="lin" valueType="num">
                                      <p:cBhvr additive="base">
                                        <p:cTn id="25" dur="500" fill="hold"/>
                                        <p:tgtEl>
                                          <p:spTgt spid="1229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2292">
                                            <p:txEl>
                                              <p:pRg st="4" end="4"/>
                                            </p:txEl>
                                          </p:spTgt>
                                        </p:tgtEl>
                                        <p:attrNameLst>
                                          <p:attrName>style.visibility</p:attrName>
                                        </p:attrNameLst>
                                      </p:cBhvr>
                                      <p:to>
                                        <p:strVal val="visible"/>
                                      </p:to>
                                    </p:set>
                                    <p:anim calcmode="lin" valueType="num">
                                      <p:cBhvr additive="base">
                                        <p:cTn id="31" dur="500" fill="hold"/>
                                        <p:tgtEl>
                                          <p:spTgt spid="1229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9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2292">
                                            <p:txEl>
                                              <p:pRg st="5" end="5"/>
                                            </p:txEl>
                                          </p:spTgt>
                                        </p:tgtEl>
                                        <p:attrNameLst>
                                          <p:attrName>style.visibility</p:attrName>
                                        </p:attrNameLst>
                                      </p:cBhvr>
                                      <p:to>
                                        <p:strVal val="visible"/>
                                      </p:to>
                                    </p:set>
                                    <p:anim calcmode="lin" valueType="num">
                                      <p:cBhvr additive="base">
                                        <p:cTn id="37" dur="500" fill="hold"/>
                                        <p:tgtEl>
                                          <p:spTgt spid="1229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29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2290"/>
                                        </p:tgtEl>
                                        <p:attrNameLst>
                                          <p:attrName>style.visibility</p:attrName>
                                        </p:attrNameLst>
                                      </p:cBhvr>
                                      <p:to>
                                        <p:strVal val="visible"/>
                                      </p:to>
                                    </p:set>
                                    <p:anim calcmode="lin" valueType="num">
                                      <p:cBhvr additive="base">
                                        <p:cTn id="43" dur="500" fill="hold"/>
                                        <p:tgtEl>
                                          <p:spTgt spid="12290"/>
                                        </p:tgtEl>
                                        <p:attrNameLst>
                                          <p:attrName>ppt_x</p:attrName>
                                        </p:attrNameLst>
                                      </p:cBhvr>
                                      <p:tavLst>
                                        <p:tav tm="0">
                                          <p:val>
                                            <p:strVal val="0-#ppt_w/2"/>
                                          </p:val>
                                        </p:tav>
                                        <p:tav tm="100000">
                                          <p:val>
                                            <p:strVal val="#ppt_x"/>
                                          </p:val>
                                        </p:tav>
                                      </p:tavLst>
                                    </p:anim>
                                    <p:anim calcmode="lin" valueType="num">
                                      <p:cBhvr additive="base">
                                        <p:cTn id="44" dur="500" fill="hold"/>
                                        <p:tgtEl>
                                          <p:spTgt spid="12290"/>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2291">
                                            <p:txEl>
                                              <p:pRg st="0" end="0"/>
                                            </p:txEl>
                                          </p:spTgt>
                                        </p:tgtEl>
                                        <p:attrNameLst>
                                          <p:attrName>style.visibility</p:attrName>
                                        </p:attrNameLst>
                                      </p:cBhvr>
                                      <p:to>
                                        <p:strVal val="visible"/>
                                      </p:to>
                                    </p:set>
                                    <p:anim calcmode="lin" valueType="num">
                                      <p:cBhvr additive="base">
                                        <p:cTn id="49"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nodeType="clickEffect">
                                  <p:stCondLst>
                                    <p:cond delay="0"/>
                                  </p:stCondLst>
                                  <p:childTnLst>
                                    <p:set>
                                      <p:cBhvr>
                                        <p:cTn id="54" dur="1" fill="hold">
                                          <p:stCondLst>
                                            <p:cond delay="0"/>
                                          </p:stCondLst>
                                        </p:cTn>
                                        <p:tgtEl>
                                          <p:spTgt spid="12291">
                                            <p:txEl>
                                              <p:pRg st="1" end="1"/>
                                            </p:txEl>
                                          </p:spTgt>
                                        </p:tgtEl>
                                        <p:attrNameLst>
                                          <p:attrName>style.visibility</p:attrName>
                                        </p:attrNameLst>
                                      </p:cBhvr>
                                      <p:to>
                                        <p:strVal val="visible"/>
                                      </p:to>
                                    </p:set>
                                    <p:anim calcmode="lin" valueType="num">
                                      <p:cBhvr additive="base">
                                        <p:cTn id="55"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229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2" name="hammer.wav"/>
                                        </p:tgtEl>
                                      </p:cMediaNode>
                                    </p:audio>
                                  </p:subTnLst>
                                </p:cTn>
                              </p:par>
                              <p:par>
                                <p:cTn id="57" presetID="2" presetClass="entr" presetSubtype="8" fill="hold" nodeType="withEffect">
                                  <p:stCondLst>
                                    <p:cond delay="0"/>
                                  </p:stCondLst>
                                  <p:childTnLst>
                                    <p:set>
                                      <p:cBhvr>
                                        <p:cTn id="58" dur="1" fill="hold">
                                          <p:stCondLst>
                                            <p:cond delay="0"/>
                                          </p:stCondLst>
                                        </p:cTn>
                                        <p:tgtEl>
                                          <p:spTgt spid="12291">
                                            <p:txEl>
                                              <p:pRg st="2" end="2"/>
                                            </p:txEl>
                                          </p:spTgt>
                                        </p:tgtEl>
                                        <p:attrNameLst>
                                          <p:attrName>style.visibility</p:attrName>
                                        </p:attrNameLst>
                                      </p:cBhvr>
                                      <p:to>
                                        <p:strVal val="visible"/>
                                      </p:to>
                                    </p:set>
                                    <p:anim calcmode="lin" valueType="num">
                                      <p:cBhvr additive="base">
                                        <p:cTn id="59" dur="500" fill="hold"/>
                                        <p:tgtEl>
                                          <p:spTgt spid="12291">
                                            <p:txEl>
                                              <p:pRg st="2" end="2"/>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122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build="allAtOnce"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a:defRPr/>
            </a:pPr>
            <a:fld id="{C097489F-4C31-4370-B64B-6FDA95532023}" type="slidenum">
              <a:rPr lang="zh-CN" altLang="en-US" smtClean="0"/>
              <a:pPr>
                <a:defRPr/>
              </a:pPr>
              <a:t>60</a:t>
            </a:fld>
            <a:endParaRPr lang="en-US"/>
          </a:p>
        </p:txBody>
      </p:sp>
      <p:sp>
        <p:nvSpPr>
          <p:cNvPr id="3" name="矩形 2"/>
          <p:cNvSpPr/>
          <p:nvPr/>
        </p:nvSpPr>
        <p:spPr>
          <a:xfrm>
            <a:off x="285720" y="1071546"/>
            <a:ext cx="5929828" cy="584775"/>
          </a:xfrm>
          <a:prstGeom prst="rect">
            <a:avLst/>
          </a:prstGeom>
        </p:spPr>
        <p:txBody>
          <a:bodyPr wrap="none">
            <a:spAutoFit/>
          </a:bodyPr>
          <a:lstStyle/>
          <a:p>
            <a:r>
              <a:rPr lang="en-US" sz="3200" dirty="0" smtClean="0">
                <a:solidFill>
                  <a:srgbClr val="FFFF00"/>
                </a:solidFill>
                <a:latin typeface="黑体" pitchFamily="49" charset="-122"/>
                <a:ea typeface="黑体" pitchFamily="49" charset="-122"/>
              </a:rPr>
              <a:t> variable-name = expression;</a:t>
            </a:r>
            <a:endParaRPr lang="zh-CN" altLang="en-US" sz="3200" dirty="0">
              <a:solidFill>
                <a:srgbClr val="FFFF00"/>
              </a:solidFill>
            </a:endParaRPr>
          </a:p>
        </p:txBody>
      </p:sp>
      <p:sp>
        <p:nvSpPr>
          <p:cNvPr id="4" name="矩形 3"/>
          <p:cNvSpPr/>
          <p:nvPr/>
        </p:nvSpPr>
        <p:spPr>
          <a:xfrm>
            <a:off x="285720" y="3929066"/>
            <a:ext cx="6135013" cy="584775"/>
          </a:xfrm>
          <a:prstGeom prst="rect">
            <a:avLst/>
          </a:prstGeom>
        </p:spPr>
        <p:txBody>
          <a:bodyPr wrap="none">
            <a:spAutoFit/>
          </a:bodyPr>
          <a:lstStyle/>
          <a:p>
            <a:r>
              <a:rPr lang="en-US" sz="3200" dirty="0" smtClean="0">
                <a:solidFill>
                  <a:srgbClr val="FFFF00"/>
                </a:solidFill>
                <a:latin typeface="黑体" pitchFamily="49" charset="-122"/>
                <a:ea typeface="黑体" pitchFamily="49" charset="-122"/>
              </a:rPr>
              <a:t> variable-name &lt;= expression;</a:t>
            </a:r>
            <a:endParaRPr lang="zh-CN" altLang="en-US" sz="3200" dirty="0">
              <a:solidFill>
                <a:srgbClr val="FFFF00"/>
              </a:solidFill>
            </a:endParaRPr>
          </a:p>
        </p:txBody>
      </p:sp>
      <p:sp>
        <p:nvSpPr>
          <p:cNvPr id="5" name="矩形 4"/>
          <p:cNvSpPr/>
          <p:nvPr/>
        </p:nvSpPr>
        <p:spPr>
          <a:xfrm>
            <a:off x="142844" y="214290"/>
            <a:ext cx="5032147" cy="646331"/>
          </a:xfrm>
          <a:prstGeom prst="rect">
            <a:avLst/>
          </a:prstGeom>
        </p:spPr>
        <p:txBody>
          <a:bodyPr wrap="none">
            <a:spAutoFit/>
          </a:bodyPr>
          <a:lstStyle/>
          <a:p>
            <a:r>
              <a:rPr lang="en-US" dirty="0" smtClean="0">
                <a:latin typeface="黑体" pitchFamily="49" charset="-122"/>
                <a:ea typeface="黑体" pitchFamily="49" charset="-122"/>
              </a:rPr>
              <a:t> </a:t>
            </a:r>
            <a:r>
              <a:rPr lang="zh-CN" altLang="en-US" dirty="0" smtClean="0">
                <a:latin typeface="黑体" pitchFamily="49" charset="-122"/>
                <a:ea typeface="黑体" pitchFamily="49" charset="-122"/>
              </a:rPr>
              <a:t>阻塞赋值和非阻塞赋值</a:t>
            </a:r>
            <a:endParaRPr lang="zh-CN" altLang="en-US" dirty="0"/>
          </a:p>
        </p:txBody>
      </p:sp>
      <p:sp>
        <p:nvSpPr>
          <p:cNvPr id="6" name="矩形 5"/>
          <p:cNvSpPr/>
          <p:nvPr/>
        </p:nvSpPr>
        <p:spPr>
          <a:xfrm>
            <a:off x="428596" y="1857364"/>
            <a:ext cx="8392041" cy="1274195"/>
          </a:xfrm>
          <a:prstGeom prst="rect">
            <a:avLst/>
          </a:prstGeom>
        </p:spPr>
        <p:txBody>
          <a:bodyPr wrap="none">
            <a:spAutoFit/>
          </a:bodyPr>
          <a:lstStyle/>
          <a:p>
            <a:pPr>
              <a:lnSpc>
                <a:spcPct val="120000"/>
              </a:lnSpc>
            </a:pPr>
            <a:r>
              <a:rPr lang="zh-CN" altLang="en-US" sz="3200" dirty="0" smtClean="0">
                <a:solidFill>
                  <a:srgbClr val="FFFF00"/>
                </a:solidFill>
                <a:latin typeface="黑体" pitchFamily="49" charset="-122"/>
                <a:ea typeface="黑体" pitchFamily="49" charset="-122"/>
              </a:rPr>
              <a:t>阻塞赋值（立即赋值）</a:t>
            </a:r>
            <a:r>
              <a:rPr lang="zh-CN" altLang="en-US" sz="3200" dirty="0" smtClean="0">
                <a:latin typeface="黑体" pitchFamily="49" charset="-122"/>
                <a:ea typeface="黑体" pitchFamily="49" charset="-122"/>
              </a:rPr>
              <a:t>：阻塞了在同一</a:t>
            </a:r>
            <a:r>
              <a:rPr lang="en-US" altLang="zh-CN" sz="3200" dirty="0" smtClean="0">
                <a:latin typeface="黑体" pitchFamily="49" charset="-122"/>
                <a:ea typeface="黑体" pitchFamily="49" charset="-122"/>
              </a:rPr>
              <a:t>always</a:t>
            </a:r>
          </a:p>
          <a:p>
            <a:pPr>
              <a:lnSpc>
                <a:spcPct val="120000"/>
              </a:lnSpc>
            </a:pPr>
            <a:r>
              <a:rPr lang="zh-CN" altLang="en-US" sz="3200" dirty="0" smtClean="0">
                <a:latin typeface="黑体" pitchFamily="49" charset="-122"/>
                <a:ea typeface="黑体" pitchFamily="49" charset="-122"/>
              </a:rPr>
              <a:t>程序块中后续过程语句的执行。</a:t>
            </a:r>
            <a:endParaRPr lang="en-US" altLang="zh-CN" sz="3200" dirty="0" smtClean="0">
              <a:latin typeface="黑体" pitchFamily="49" charset="-122"/>
              <a:ea typeface="黑体" pitchFamily="49" charset="-122"/>
            </a:endParaRPr>
          </a:p>
        </p:txBody>
      </p:sp>
      <p:sp>
        <p:nvSpPr>
          <p:cNvPr id="7" name="矩形 6"/>
          <p:cNvSpPr/>
          <p:nvPr/>
        </p:nvSpPr>
        <p:spPr>
          <a:xfrm>
            <a:off x="394801" y="4714884"/>
            <a:ext cx="8392041" cy="1274195"/>
          </a:xfrm>
          <a:prstGeom prst="rect">
            <a:avLst/>
          </a:prstGeom>
        </p:spPr>
        <p:txBody>
          <a:bodyPr wrap="none">
            <a:spAutoFit/>
          </a:bodyPr>
          <a:lstStyle/>
          <a:p>
            <a:pPr>
              <a:lnSpc>
                <a:spcPct val="120000"/>
              </a:lnSpc>
            </a:pPr>
            <a:r>
              <a:rPr lang="zh-CN" altLang="en-US" sz="3200" dirty="0" smtClean="0">
                <a:solidFill>
                  <a:srgbClr val="FFFF00"/>
                </a:solidFill>
                <a:latin typeface="黑体" pitchFamily="49" charset="-122"/>
                <a:ea typeface="黑体" pitchFamily="49" charset="-122"/>
              </a:rPr>
              <a:t>非阻塞赋值（迟后赋值）</a:t>
            </a:r>
            <a:r>
              <a:rPr lang="zh-CN" altLang="en-US" sz="3200" dirty="0" smtClean="0">
                <a:latin typeface="黑体" pitchFamily="49" charset="-122"/>
                <a:ea typeface="黑体" pitchFamily="49" charset="-122"/>
              </a:rPr>
              <a:t>：允许</a:t>
            </a:r>
            <a:r>
              <a:rPr lang="en-US" altLang="zh-CN" sz="3200" dirty="0" smtClean="0">
                <a:latin typeface="黑体" pitchFamily="49" charset="-122"/>
                <a:ea typeface="黑体" pitchFamily="49" charset="-122"/>
              </a:rPr>
              <a:t>always</a:t>
            </a:r>
            <a:r>
              <a:rPr lang="zh-CN" altLang="en-US" sz="3200" dirty="0" smtClean="0">
                <a:latin typeface="黑体" pitchFamily="49" charset="-122"/>
                <a:ea typeface="黑体" pitchFamily="49" charset="-122"/>
              </a:rPr>
              <a:t>程序块</a:t>
            </a:r>
            <a:endParaRPr lang="en-US" altLang="zh-CN" sz="3200" dirty="0" smtClean="0">
              <a:latin typeface="黑体" pitchFamily="49" charset="-122"/>
              <a:ea typeface="黑体" pitchFamily="49" charset="-122"/>
            </a:endParaRPr>
          </a:p>
          <a:p>
            <a:pPr>
              <a:lnSpc>
                <a:spcPct val="120000"/>
              </a:lnSpc>
            </a:pPr>
            <a:r>
              <a:rPr lang="zh-CN" altLang="en-US" sz="3200" dirty="0" smtClean="0">
                <a:latin typeface="黑体" pitchFamily="49" charset="-122"/>
                <a:ea typeface="黑体" pitchFamily="49" charset="-122"/>
              </a:rPr>
              <a:t>继续执行。</a:t>
            </a:r>
            <a:endParaRPr lang="zh-CN"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a:defRPr/>
            </a:pPr>
            <a:fld id="{C097489F-4C31-4370-B64B-6FDA95532023}" type="slidenum">
              <a:rPr lang="zh-CN" altLang="en-US" smtClean="0"/>
              <a:pPr>
                <a:defRPr/>
              </a:pPr>
              <a:t>61</a:t>
            </a:fld>
            <a:endParaRPr lang="en-US"/>
          </a:p>
        </p:txBody>
      </p:sp>
      <p:sp>
        <p:nvSpPr>
          <p:cNvPr id="3" name="矩形 2"/>
          <p:cNvSpPr/>
          <p:nvPr/>
        </p:nvSpPr>
        <p:spPr>
          <a:xfrm>
            <a:off x="71406" y="1071546"/>
            <a:ext cx="5929828" cy="584775"/>
          </a:xfrm>
          <a:prstGeom prst="rect">
            <a:avLst/>
          </a:prstGeom>
        </p:spPr>
        <p:txBody>
          <a:bodyPr wrap="none">
            <a:spAutoFit/>
          </a:bodyPr>
          <a:lstStyle/>
          <a:p>
            <a:r>
              <a:rPr lang="en-US" sz="3200" dirty="0" smtClean="0">
                <a:solidFill>
                  <a:srgbClr val="FFFF00"/>
                </a:solidFill>
                <a:latin typeface="黑体" pitchFamily="49" charset="-122"/>
                <a:ea typeface="黑体" pitchFamily="49" charset="-122"/>
              </a:rPr>
              <a:t> variable-name = expression;</a:t>
            </a:r>
            <a:endParaRPr lang="zh-CN" altLang="en-US" sz="3200" dirty="0">
              <a:solidFill>
                <a:srgbClr val="FFFF00"/>
              </a:solidFill>
            </a:endParaRPr>
          </a:p>
        </p:txBody>
      </p:sp>
      <p:sp>
        <p:nvSpPr>
          <p:cNvPr id="4" name="矩形 3"/>
          <p:cNvSpPr/>
          <p:nvPr/>
        </p:nvSpPr>
        <p:spPr>
          <a:xfrm>
            <a:off x="142844" y="3000372"/>
            <a:ext cx="6135013" cy="584775"/>
          </a:xfrm>
          <a:prstGeom prst="rect">
            <a:avLst/>
          </a:prstGeom>
        </p:spPr>
        <p:txBody>
          <a:bodyPr wrap="none">
            <a:spAutoFit/>
          </a:bodyPr>
          <a:lstStyle/>
          <a:p>
            <a:r>
              <a:rPr lang="en-US" sz="3200" dirty="0" smtClean="0">
                <a:solidFill>
                  <a:srgbClr val="FFFF00"/>
                </a:solidFill>
                <a:latin typeface="黑体" pitchFamily="49" charset="-122"/>
                <a:ea typeface="黑体" pitchFamily="49" charset="-122"/>
              </a:rPr>
              <a:t> variable-name &lt;= expression;</a:t>
            </a:r>
            <a:endParaRPr lang="zh-CN" altLang="en-US" sz="3200" dirty="0">
              <a:solidFill>
                <a:srgbClr val="FFFF00"/>
              </a:solidFill>
            </a:endParaRPr>
          </a:p>
        </p:txBody>
      </p:sp>
      <p:sp>
        <p:nvSpPr>
          <p:cNvPr id="5" name="矩形 4"/>
          <p:cNvSpPr/>
          <p:nvPr/>
        </p:nvSpPr>
        <p:spPr>
          <a:xfrm>
            <a:off x="142844" y="214290"/>
            <a:ext cx="5032147" cy="646331"/>
          </a:xfrm>
          <a:prstGeom prst="rect">
            <a:avLst/>
          </a:prstGeom>
        </p:spPr>
        <p:txBody>
          <a:bodyPr wrap="none">
            <a:spAutoFit/>
          </a:bodyPr>
          <a:lstStyle/>
          <a:p>
            <a:r>
              <a:rPr lang="en-US" dirty="0" smtClean="0">
                <a:latin typeface="黑体" pitchFamily="49" charset="-122"/>
                <a:ea typeface="黑体" pitchFamily="49" charset="-122"/>
              </a:rPr>
              <a:t> </a:t>
            </a:r>
            <a:r>
              <a:rPr lang="zh-CN" altLang="en-US" dirty="0" smtClean="0">
                <a:latin typeface="黑体" pitchFamily="49" charset="-122"/>
                <a:ea typeface="黑体" pitchFamily="49" charset="-122"/>
              </a:rPr>
              <a:t>阻塞赋值和非阻塞赋值</a:t>
            </a:r>
            <a:endParaRPr lang="zh-CN" altLang="en-US" dirty="0"/>
          </a:p>
        </p:txBody>
      </p:sp>
      <p:sp>
        <p:nvSpPr>
          <p:cNvPr id="8" name="Rectangle 3"/>
          <p:cNvSpPr>
            <a:spLocks noChangeArrowheads="1"/>
          </p:cNvSpPr>
          <p:nvPr/>
        </p:nvSpPr>
        <p:spPr bwMode="auto">
          <a:xfrm>
            <a:off x="178372" y="3786190"/>
            <a:ext cx="8894222" cy="2062103"/>
          </a:xfrm>
          <a:prstGeom prst="rect">
            <a:avLst/>
          </a:prstGeom>
          <a:noFill/>
          <a:ln w="9525">
            <a:noFill/>
            <a:miter lim="800000"/>
            <a:headEnd/>
            <a:tailEnd/>
          </a:ln>
        </p:spPr>
        <p:txBody>
          <a:bodyPr wrap="square">
            <a:spAutoFit/>
          </a:bodyPr>
          <a:lstStyle/>
          <a:p>
            <a:pPr>
              <a:buFontTx/>
              <a:buNone/>
            </a:pPr>
            <a:r>
              <a:rPr lang="zh-CN" altLang="en-US" sz="3200" dirty="0" smtClean="0">
                <a:solidFill>
                  <a:srgbClr val="FFFF00"/>
                </a:solidFill>
                <a:latin typeface="黑体" pitchFamily="49" charset="-122"/>
                <a:ea typeface="黑体" pitchFamily="49" charset="-122"/>
              </a:rPr>
              <a:t>非阻塞赋值</a:t>
            </a:r>
            <a:r>
              <a:rPr lang="zh-CN" altLang="en-US" sz="3200" dirty="0" smtClean="0">
                <a:latin typeface="黑体" pitchFamily="49" charset="-122"/>
                <a:ea typeface="黑体" pitchFamily="49" charset="-122"/>
              </a:rPr>
              <a:t>首先进行右边项的计算，但却不将结果赋值给左边，等到</a:t>
            </a:r>
            <a:r>
              <a:rPr lang="en-US" altLang="zh-CN" sz="3200" dirty="0" smtClean="0">
                <a:latin typeface="黑体" pitchFamily="49" charset="-122"/>
                <a:ea typeface="黑体" pitchFamily="49" charset="-122"/>
              </a:rPr>
              <a:t>always</a:t>
            </a:r>
            <a:r>
              <a:rPr lang="zh-CN" altLang="en-US" sz="3200" dirty="0" smtClean="0">
                <a:latin typeface="黑体" pitchFamily="49" charset="-122"/>
                <a:ea typeface="黑体" pitchFamily="49" charset="-122"/>
              </a:rPr>
              <a:t>程序块结束后，经</a:t>
            </a:r>
            <a:r>
              <a:rPr lang="zh-CN" altLang="en-US" sz="3200" dirty="0" smtClean="0">
                <a:solidFill>
                  <a:srgbClr val="FFFF00"/>
                </a:solidFill>
                <a:latin typeface="黑体" pitchFamily="49" charset="-122"/>
                <a:ea typeface="黑体" pitchFamily="49" charset="-122"/>
              </a:rPr>
              <a:t>一个无穷小的延时完成赋值</a:t>
            </a:r>
            <a:r>
              <a:rPr lang="zh-CN" altLang="en-US" sz="3200" dirty="0" smtClean="0">
                <a:latin typeface="黑体" pitchFamily="49" charset="-122"/>
                <a:ea typeface="黑体" pitchFamily="49" charset="-122"/>
              </a:rPr>
              <a:t>。所以，该程序块其余部分使用的是左边的旧值。</a:t>
            </a:r>
            <a:r>
              <a:rPr lang="en-US" altLang="zh-CN" sz="3200" dirty="0" smtClean="0">
                <a:latin typeface="黑体" pitchFamily="49" charset="-122"/>
                <a:ea typeface="黑体" pitchFamily="49" charset="-122"/>
              </a:rPr>
              <a:t> </a:t>
            </a:r>
            <a:endParaRPr lang="zh-CN" altLang="en-US" sz="3200" dirty="0">
              <a:latin typeface="黑体" pitchFamily="49" charset="-122"/>
              <a:ea typeface="黑体" pitchFamily="49" charset="-122"/>
            </a:endParaRPr>
          </a:p>
        </p:txBody>
      </p:sp>
      <p:sp>
        <p:nvSpPr>
          <p:cNvPr id="9" name="矩形 8"/>
          <p:cNvSpPr/>
          <p:nvPr/>
        </p:nvSpPr>
        <p:spPr>
          <a:xfrm>
            <a:off x="142844" y="1772655"/>
            <a:ext cx="8143932" cy="584775"/>
          </a:xfrm>
          <a:prstGeom prst="rect">
            <a:avLst/>
          </a:prstGeom>
        </p:spPr>
        <p:txBody>
          <a:bodyPr wrap="square">
            <a:spAutoFit/>
          </a:bodyPr>
          <a:lstStyle/>
          <a:p>
            <a:pPr>
              <a:buFontTx/>
              <a:buNone/>
            </a:pPr>
            <a:r>
              <a:rPr lang="zh-CN" altLang="en-US" sz="3200" dirty="0" smtClean="0">
                <a:solidFill>
                  <a:srgbClr val="FFFF00"/>
                </a:solidFill>
                <a:latin typeface="黑体" pitchFamily="49" charset="-122"/>
                <a:ea typeface="黑体" pitchFamily="49" charset="-122"/>
              </a:rPr>
              <a:t>阻塞赋值</a:t>
            </a:r>
            <a:r>
              <a:rPr lang="zh-CN" altLang="en-US" sz="3200" dirty="0" smtClean="0">
                <a:latin typeface="黑体" pitchFamily="49" charset="-122"/>
                <a:ea typeface="黑体" pitchFamily="49" charset="-122"/>
              </a:rPr>
              <a:t>是赋值完后才进行下一条语句。</a:t>
            </a:r>
            <a:endParaRPr lang="en-US" altLang="zh-CN" sz="3200" dirty="0" smtClean="0">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buFontTx/>
              <a:buNone/>
            </a:pPr>
            <a:endParaRPr lang="zh-CN" altLang="en-US"/>
          </a:p>
        </p:txBody>
      </p:sp>
      <p:sp>
        <p:nvSpPr>
          <p:cNvPr id="7178" name="Rectangle 18"/>
          <p:cNvSpPr>
            <a:spLocks noChangeArrowheads="1"/>
          </p:cNvSpPr>
          <p:nvPr/>
        </p:nvSpPr>
        <p:spPr bwMode="auto">
          <a:xfrm>
            <a:off x="285720" y="2643182"/>
            <a:ext cx="8604448" cy="3785652"/>
          </a:xfrm>
          <a:prstGeom prst="rect">
            <a:avLst/>
          </a:prstGeom>
          <a:noFill/>
          <a:ln w="9525">
            <a:noFill/>
            <a:miter lim="800000"/>
            <a:headEnd/>
            <a:tailEnd/>
          </a:ln>
        </p:spPr>
        <p:txBody>
          <a:bodyPr wrap="square">
            <a:spAutoFit/>
          </a:bodyPr>
          <a:lstStyle/>
          <a:p>
            <a:r>
              <a:rPr lang="zh-CN" altLang="en-US" sz="3000" b="1" dirty="0" smtClean="0"/>
              <a:t>赋值使用注意事项：</a:t>
            </a:r>
            <a:endParaRPr lang="en-US" altLang="zh-CN" sz="3000" b="1" dirty="0" smtClean="0"/>
          </a:p>
          <a:p>
            <a:r>
              <a:rPr lang="en-US" altLang="zh-CN" sz="3000" b="1" dirty="0" smtClean="0"/>
              <a:t>1)  </a:t>
            </a:r>
            <a:r>
              <a:rPr lang="zh-CN" altLang="en-US" sz="3000" b="1" dirty="0" smtClean="0"/>
              <a:t>建立</a:t>
            </a:r>
            <a:r>
              <a:rPr lang="zh-CN" altLang="en-US" sz="3000" b="1" dirty="0" smtClean="0">
                <a:solidFill>
                  <a:srgbClr val="FFFF00"/>
                </a:solidFill>
              </a:rPr>
              <a:t>时序</a:t>
            </a:r>
            <a:r>
              <a:rPr lang="zh-CN" altLang="en-US" sz="3000" b="1" dirty="0" smtClean="0"/>
              <a:t>逻辑的</a:t>
            </a:r>
            <a:r>
              <a:rPr lang="en-US" altLang="zh-CN" sz="3000" b="1" dirty="0" smtClean="0"/>
              <a:t>always</a:t>
            </a:r>
            <a:r>
              <a:rPr lang="zh-CN" altLang="en-US" sz="3000" b="1" dirty="0" smtClean="0"/>
              <a:t>块，</a:t>
            </a:r>
            <a:r>
              <a:rPr lang="zh-CN" altLang="en-US" sz="3000" b="1" dirty="0"/>
              <a:t>用</a:t>
            </a:r>
            <a:r>
              <a:rPr lang="zh-CN" altLang="en-US" sz="3000" b="1" dirty="0">
                <a:solidFill>
                  <a:srgbClr val="FFFF00"/>
                </a:solidFill>
              </a:rPr>
              <a:t>非阻塞赋值</a:t>
            </a:r>
            <a:r>
              <a:rPr lang="zh-CN" altLang="en-US" sz="3000" b="1" dirty="0" smtClean="0"/>
              <a:t>。</a:t>
            </a:r>
            <a:endParaRPr lang="zh-CN" altLang="en-US" sz="3000" b="1" dirty="0"/>
          </a:p>
          <a:p>
            <a:r>
              <a:rPr lang="en-US" altLang="zh-CN" sz="3000" b="1" dirty="0"/>
              <a:t>2) </a:t>
            </a:r>
            <a:r>
              <a:rPr lang="en-US" altLang="zh-CN" sz="3000" b="1" dirty="0" smtClean="0"/>
              <a:t> </a:t>
            </a:r>
            <a:r>
              <a:rPr lang="zh-CN" altLang="en-US" sz="3000" b="1" dirty="0" smtClean="0"/>
              <a:t>建立</a:t>
            </a:r>
            <a:r>
              <a:rPr lang="zh-CN" altLang="en-US" sz="3000" b="1" dirty="0" smtClean="0">
                <a:solidFill>
                  <a:srgbClr val="FFFF00"/>
                </a:solidFill>
              </a:rPr>
              <a:t>组合</a:t>
            </a:r>
            <a:r>
              <a:rPr lang="zh-CN" altLang="en-US" sz="3000" b="1" dirty="0" smtClean="0"/>
              <a:t>逻辑的</a:t>
            </a:r>
            <a:r>
              <a:rPr lang="en-US" altLang="zh-CN" sz="3000" b="1" dirty="0" smtClean="0"/>
              <a:t>always</a:t>
            </a:r>
            <a:r>
              <a:rPr lang="zh-CN" altLang="en-US" sz="3000" b="1" dirty="0" smtClean="0"/>
              <a:t>块，</a:t>
            </a:r>
            <a:r>
              <a:rPr lang="zh-CN" altLang="en-US" sz="3000" b="1" dirty="0"/>
              <a:t>用</a:t>
            </a:r>
            <a:r>
              <a:rPr lang="zh-CN" altLang="en-US" sz="3000" b="1" dirty="0">
                <a:solidFill>
                  <a:srgbClr val="FFFF00"/>
                </a:solidFill>
              </a:rPr>
              <a:t>阻塞赋值</a:t>
            </a:r>
            <a:r>
              <a:rPr lang="zh-CN" altLang="en-US" sz="3000" b="1" dirty="0" smtClean="0"/>
              <a:t>。</a:t>
            </a:r>
            <a:endParaRPr lang="zh-CN" altLang="en-US" sz="3000" b="1" dirty="0"/>
          </a:p>
          <a:p>
            <a:r>
              <a:rPr lang="en-US" altLang="zh-CN" sz="3000" b="1" dirty="0" smtClean="0"/>
              <a:t>3) </a:t>
            </a:r>
            <a:r>
              <a:rPr lang="zh-CN" altLang="en-US" sz="3000" b="1" dirty="0"/>
              <a:t>在同一个</a:t>
            </a:r>
            <a:r>
              <a:rPr lang="en-US" altLang="zh-CN" sz="3000" b="1" dirty="0"/>
              <a:t>always</a:t>
            </a:r>
            <a:r>
              <a:rPr lang="zh-CN" altLang="en-US" sz="3000" b="1" dirty="0"/>
              <a:t>块中建立</a:t>
            </a:r>
            <a:r>
              <a:rPr lang="zh-CN" altLang="en-US" sz="3000" b="1" dirty="0">
                <a:solidFill>
                  <a:srgbClr val="FFFF00"/>
                </a:solidFill>
              </a:rPr>
              <a:t>时序</a:t>
            </a:r>
            <a:r>
              <a:rPr lang="zh-CN" altLang="en-US" sz="3000" b="1" dirty="0"/>
              <a:t>和</a:t>
            </a:r>
            <a:r>
              <a:rPr lang="zh-CN" altLang="en-US" sz="3000" b="1" dirty="0" smtClean="0">
                <a:solidFill>
                  <a:srgbClr val="FFFF00"/>
                </a:solidFill>
              </a:rPr>
              <a:t>组合</a:t>
            </a:r>
            <a:r>
              <a:rPr lang="zh-CN" altLang="en-US" sz="3000" b="1" dirty="0" smtClean="0"/>
              <a:t>逻辑时</a:t>
            </a:r>
            <a:r>
              <a:rPr lang="zh-CN" altLang="en-US" sz="3000" b="1" dirty="0"/>
              <a:t>，用</a:t>
            </a:r>
            <a:r>
              <a:rPr lang="zh-CN" altLang="en-US" sz="3000" b="1" dirty="0">
                <a:solidFill>
                  <a:srgbClr val="FFFF00"/>
                </a:solidFill>
              </a:rPr>
              <a:t>非阻塞赋值</a:t>
            </a:r>
            <a:r>
              <a:rPr lang="zh-CN" altLang="en-US" sz="3000" b="1" dirty="0" smtClean="0"/>
              <a:t>。</a:t>
            </a:r>
          </a:p>
          <a:p>
            <a:r>
              <a:rPr lang="en-US" altLang="zh-CN" sz="3000" b="1" dirty="0" smtClean="0"/>
              <a:t>4) </a:t>
            </a:r>
            <a:r>
              <a:rPr lang="zh-CN" altLang="en-US" sz="3000" b="1" dirty="0"/>
              <a:t>在同一个</a:t>
            </a:r>
            <a:r>
              <a:rPr lang="en-US" altLang="zh-CN" sz="3000" b="1" dirty="0"/>
              <a:t>always</a:t>
            </a:r>
            <a:r>
              <a:rPr lang="zh-CN" altLang="en-US" sz="3000" b="1" dirty="0"/>
              <a:t>块中不要既用非阻塞赋值又用阻塞赋值</a:t>
            </a:r>
            <a:r>
              <a:rPr lang="zh-CN" altLang="en-US" sz="3000" b="1" dirty="0" smtClean="0"/>
              <a:t>。</a:t>
            </a:r>
            <a:endParaRPr lang="zh-CN" altLang="en-US" sz="3000" b="1" dirty="0"/>
          </a:p>
          <a:p>
            <a:r>
              <a:rPr lang="en-US" altLang="zh-CN" sz="3000" b="1" dirty="0" smtClean="0"/>
              <a:t>5) </a:t>
            </a:r>
            <a:r>
              <a:rPr lang="zh-CN" altLang="en-US" sz="3000" b="1" dirty="0"/>
              <a:t>不要在一个以上的</a:t>
            </a:r>
            <a:r>
              <a:rPr lang="en-US" altLang="zh-CN" sz="3000" b="1" dirty="0"/>
              <a:t>always</a:t>
            </a:r>
            <a:r>
              <a:rPr lang="zh-CN" altLang="en-US" sz="3000" b="1" dirty="0"/>
              <a:t>块中为同一个变量赋值</a:t>
            </a:r>
            <a:r>
              <a:rPr lang="zh-CN" altLang="en-US" sz="3000" b="1" dirty="0" smtClean="0"/>
              <a:t>。</a:t>
            </a:r>
            <a:endParaRPr lang="zh-CN" altLang="en-US" sz="3000" dirty="0">
              <a:latin typeface="黑体" pitchFamily="49" charset="-122"/>
              <a:ea typeface="黑体" pitchFamily="49" charset="-122"/>
            </a:endParaRPr>
          </a:p>
        </p:txBody>
      </p:sp>
      <p:sp>
        <p:nvSpPr>
          <p:cNvPr id="12" name="灯片编号占位符 11"/>
          <p:cNvSpPr>
            <a:spLocks noGrp="1"/>
          </p:cNvSpPr>
          <p:nvPr>
            <p:ph type="sldNum" sz="quarter" idx="12"/>
          </p:nvPr>
        </p:nvSpPr>
        <p:spPr/>
        <p:txBody>
          <a:bodyPr/>
          <a:lstStyle/>
          <a:p>
            <a:pPr>
              <a:defRPr/>
            </a:pPr>
            <a:fld id="{C097489F-4C31-4370-B64B-6FDA95532023}" type="slidenum">
              <a:rPr lang="zh-CN" altLang="en-US" smtClean="0"/>
              <a:pPr>
                <a:defRPr/>
              </a:pPr>
              <a:t>62</a:t>
            </a:fld>
            <a:endParaRPr lang="en-US"/>
          </a:p>
        </p:txBody>
      </p:sp>
      <p:sp>
        <p:nvSpPr>
          <p:cNvPr id="6" name="矩形 5"/>
          <p:cNvSpPr/>
          <p:nvPr/>
        </p:nvSpPr>
        <p:spPr>
          <a:xfrm>
            <a:off x="-142908" y="1131437"/>
            <a:ext cx="5211683" cy="523220"/>
          </a:xfrm>
          <a:prstGeom prst="rect">
            <a:avLst/>
          </a:prstGeom>
        </p:spPr>
        <p:txBody>
          <a:bodyPr wrap="none">
            <a:spAutoFit/>
          </a:bodyPr>
          <a:lstStyle/>
          <a:p>
            <a:r>
              <a:rPr lang="en-US" sz="2800" dirty="0" smtClean="0">
                <a:solidFill>
                  <a:srgbClr val="FFFF00"/>
                </a:solidFill>
                <a:latin typeface="黑体" pitchFamily="49" charset="-122"/>
                <a:ea typeface="黑体" pitchFamily="49" charset="-122"/>
              </a:rPr>
              <a:t> variable-name = expression;</a:t>
            </a:r>
            <a:endParaRPr lang="zh-CN" altLang="en-US" sz="2800" dirty="0">
              <a:solidFill>
                <a:srgbClr val="FFFF00"/>
              </a:solidFill>
            </a:endParaRPr>
          </a:p>
        </p:txBody>
      </p:sp>
      <p:sp>
        <p:nvSpPr>
          <p:cNvPr id="7" name="矩形 6"/>
          <p:cNvSpPr/>
          <p:nvPr/>
        </p:nvSpPr>
        <p:spPr>
          <a:xfrm>
            <a:off x="-104839" y="1583219"/>
            <a:ext cx="5391219" cy="523220"/>
          </a:xfrm>
          <a:prstGeom prst="rect">
            <a:avLst/>
          </a:prstGeom>
        </p:spPr>
        <p:txBody>
          <a:bodyPr wrap="none">
            <a:spAutoFit/>
          </a:bodyPr>
          <a:lstStyle/>
          <a:p>
            <a:r>
              <a:rPr lang="en-US" sz="2800" dirty="0" smtClean="0">
                <a:solidFill>
                  <a:srgbClr val="FFFF00"/>
                </a:solidFill>
                <a:latin typeface="黑体" pitchFamily="49" charset="-122"/>
                <a:ea typeface="黑体" pitchFamily="49" charset="-122"/>
              </a:rPr>
              <a:t> variable-name &lt;= expression;</a:t>
            </a:r>
            <a:endParaRPr lang="zh-CN" altLang="en-US" sz="2800" dirty="0">
              <a:solidFill>
                <a:srgbClr val="FFFF00"/>
              </a:solidFill>
            </a:endParaRPr>
          </a:p>
        </p:txBody>
      </p:sp>
      <p:sp>
        <p:nvSpPr>
          <p:cNvPr id="8" name="矩形 7"/>
          <p:cNvSpPr/>
          <p:nvPr/>
        </p:nvSpPr>
        <p:spPr>
          <a:xfrm>
            <a:off x="5500694" y="1042494"/>
            <a:ext cx="3775393" cy="540725"/>
          </a:xfrm>
          <a:prstGeom prst="rect">
            <a:avLst/>
          </a:prstGeom>
        </p:spPr>
        <p:txBody>
          <a:bodyPr wrap="none">
            <a:spAutoFit/>
          </a:bodyPr>
          <a:lstStyle/>
          <a:p>
            <a:pPr>
              <a:lnSpc>
                <a:spcPct val="120000"/>
              </a:lnSpc>
            </a:pPr>
            <a:r>
              <a:rPr lang="zh-CN" altLang="en-US" sz="2800" dirty="0" smtClean="0">
                <a:solidFill>
                  <a:srgbClr val="FFFF00"/>
                </a:solidFill>
                <a:latin typeface="黑体" pitchFamily="49" charset="-122"/>
                <a:ea typeface="黑体" pitchFamily="49" charset="-122"/>
              </a:rPr>
              <a:t>阻塞赋值（立即赋值）</a:t>
            </a:r>
            <a:endParaRPr lang="en-US" altLang="zh-CN" sz="2800" dirty="0" smtClean="0">
              <a:latin typeface="黑体" pitchFamily="49" charset="-122"/>
              <a:ea typeface="黑体" pitchFamily="49" charset="-122"/>
            </a:endParaRPr>
          </a:p>
        </p:txBody>
      </p:sp>
      <p:sp>
        <p:nvSpPr>
          <p:cNvPr id="9" name="矩形 8"/>
          <p:cNvSpPr/>
          <p:nvPr/>
        </p:nvSpPr>
        <p:spPr>
          <a:xfrm>
            <a:off x="5214942" y="1583219"/>
            <a:ext cx="4134465" cy="559897"/>
          </a:xfrm>
          <a:prstGeom prst="rect">
            <a:avLst/>
          </a:prstGeom>
        </p:spPr>
        <p:txBody>
          <a:bodyPr wrap="none">
            <a:spAutoFit/>
          </a:bodyPr>
          <a:lstStyle/>
          <a:p>
            <a:pPr>
              <a:lnSpc>
                <a:spcPct val="120000"/>
              </a:lnSpc>
            </a:pPr>
            <a:r>
              <a:rPr lang="zh-CN" altLang="en-US" sz="2800" dirty="0" smtClean="0">
                <a:solidFill>
                  <a:srgbClr val="FFFF00"/>
                </a:solidFill>
                <a:latin typeface="黑体" pitchFamily="49" charset="-122"/>
                <a:ea typeface="黑体" pitchFamily="49" charset="-122"/>
              </a:rPr>
              <a:t>非阻塞赋值（迟后赋值）</a:t>
            </a:r>
            <a:endParaRPr lang="zh-CN" altLang="en-US" sz="2800" dirty="0"/>
          </a:p>
        </p:txBody>
      </p:sp>
      <p:sp>
        <p:nvSpPr>
          <p:cNvPr id="10" name="矩形 9"/>
          <p:cNvSpPr/>
          <p:nvPr/>
        </p:nvSpPr>
        <p:spPr>
          <a:xfrm>
            <a:off x="142844" y="214290"/>
            <a:ext cx="5032147" cy="646331"/>
          </a:xfrm>
          <a:prstGeom prst="rect">
            <a:avLst/>
          </a:prstGeom>
        </p:spPr>
        <p:txBody>
          <a:bodyPr wrap="none">
            <a:spAutoFit/>
          </a:bodyPr>
          <a:lstStyle/>
          <a:p>
            <a:r>
              <a:rPr lang="en-US" dirty="0" smtClean="0">
                <a:latin typeface="黑体" pitchFamily="49" charset="-122"/>
                <a:ea typeface="黑体" pitchFamily="49" charset="-122"/>
              </a:rPr>
              <a:t> </a:t>
            </a:r>
            <a:r>
              <a:rPr lang="zh-CN" altLang="en-US" dirty="0" smtClean="0">
                <a:latin typeface="黑体" pitchFamily="49" charset="-122"/>
                <a:ea typeface="黑体" pitchFamily="49" charset="-122"/>
              </a:rPr>
              <a:t>阻塞赋值和非阻塞赋值</a:t>
            </a:r>
            <a:endParaRPr lang="zh-CN" altLang="en-US" dirty="0"/>
          </a:p>
        </p:txBody>
      </p:sp>
    </p:spTree>
    <p:extLst>
      <p:ext uri="{BB962C8B-B14F-4D97-AF65-F5344CB8AC3E}">
        <p14:creationId xmlns:p14="http://schemas.microsoft.com/office/powerpoint/2010/main" xmlns="" val="3417433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8">
                                            <p:txEl>
                                              <p:pRg st="1" end="1"/>
                                            </p:txEl>
                                          </p:spTgt>
                                        </p:tgtEl>
                                        <p:attrNameLst>
                                          <p:attrName>style.visibility</p:attrName>
                                        </p:attrNameLst>
                                      </p:cBhvr>
                                      <p:to>
                                        <p:strVal val="visible"/>
                                      </p:to>
                                    </p:set>
                                    <p:anim calcmode="lin" valueType="num">
                                      <p:cBhvr additive="base">
                                        <p:cTn id="7" dur="500" fill="hold"/>
                                        <p:tgtEl>
                                          <p:spTgt spid="717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78">
                                            <p:txEl>
                                              <p:pRg st="2" end="2"/>
                                            </p:txEl>
                                          </p:spTgt>
                                        </p:tgtEl>
                                        <p:attrNameLst>
                                          <p:attrName>style.visibility</p:attrName>
                                        </p:attrNameLst>
                                      </p:cBhvr>
                                      <p:to>
                                        <p:strVal val="visible"/>
                                      </p:to>
                                    </p:set>
                                    <p:anim calcmode="lin" valueType="num">
                                      <p:cBhvr additive="base">
                                        <p:cTn id="13" dur="500" fill="hold"/>
                                        <p:tgtEl>
                                          <p:spTgt spid="717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178">
                                            <p:txEl>
                                              <p:pRg st="3" end="3"/>
                                            </p:txEl>
                                          </p:spTgt>
                                        </p:tgtEl>
                                        <p:attrNameLst>
                                          <p:attrName>style.visibility</p:attrName>
                                        </p:attrNameLst>
                                      </p:cBhvr>
                                      <p:to>
                                        <p:strVal val="visible"/>
                                      </p:to>
                                    </p:set>
                                    <p:anim calcmode="lin" valueType="num">
                                      <p:cBhvr additive="base">
                                        <p:cTn id="19" dur="500" fill="hold"/>
                                        <p:tgtEl>
                                          <p:spTgt spid="717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178">
                                            <p:txEl>
                                              <p:pRg st="4" end="4"/>
                                            </p:txEl>
                                          </p:spTgt>
                                        </p:tgtEl>
                                        <p:attrNameLst>
                                          <p:attrName>style.visibility</p:attrName>
                                        </p:attrNameLst>
                                      </p:cBhvr>
                                      <p:to>
                                        <p:strVal val="visible"/>
                                      </p:to>
                                    </p:set>
                                    <p:anim calcmode="lin" valueType="num">
                                      <p:cBhvr additive="base">
                                        <p:cTn id="25" dur="500" fill="hold"/>
                                        <p:tgtEl>
                                          <p:spTgt spid="7178">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178">
                                            <p:txEl>
                                              <p:pRg st="5" end="5"/>
                                            </p:txEl>
                                          </p:spTgt>
                                        </p:tgtEl>
                                        <p:attrNameLst>
                                          <p:attrName>style.visibility</p:attrName>
                                        </p:attrNameLst>
                                      </p:cBhvr>
                                      <p:to>
                                        <p:strVal val="visible"/>
                                      </p:to>
                                    </p:set>
                                    <p:anim calcmode="lin" valueType="num">
                                      <p:cBhvr additive="base">
                                        <p:cTn id="31" dur="500" fill="hold"/>
                                        <p:tgtEl>
                                          <p:spTgt spid="7178">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8">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矩形 13"/>
          <p:cNvSpPr/>
          <p:nvPr/>
        </p:nvSpPr>
        <p:spPr bwMode="auto">
          <a:xfrm>
            <a:off x="6000760" y="571480"/>
            <a:ext cx="2928958" cy="17859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zh-CN" altLang="en-US" sz="3600" b="0" i="0" u="none" strike="noStrike" cap="none" normalizeH="0" baseline="0" smtClean="0">
              <a:ln>
                <a:noFill/>
              </a:ln>
              <a:solidFill>
                <a:schemeClr val="tx1"/>
              </a:solidFill>
              <a:effectLst/>
              <a:latin typeface="Times New Roman" pitchFamily="18" charset="0"/>
              <a:ea typeface="宋体" pitchFamily="2" charset="-122"/>
            </a:endParaRPr>
          </a:p>
        </p:txBody>
      </p:sp>
      <p:sp>
        <p:nvSpPr>
          <p:cNvPr id="60418" name="Rectangle 5"/>
          <p:cNvSpPr>
            <a:spLocks noChangeArrowheads="1"/>
          </p:cNvSpPr>
          <p:nvPr/>
        </p:nvSpPr>
        <p:spPr bwMode="auto">
          <a:xfrm>
            <a:off x="0" y="0"/>
            <a:ext cx="4800600" cy="646113"/>
          </a:xfrm>
          <a:prstGeom prst="rect">
            <a:avLst/>
          </a:prstGeom>
          <a:noFill/>
          <a:ln w="9525">
            <a:noFill/>
            <a:miter lim="800000"/>
            <a:headEnd/>
            <a:tailEnd/>
          </a:ln>
        </p:spPr>
        <p:txBody>
          <a:bodyPr wrap="none">
            <a:spAutoFit/>
          </a:bodyPr>
          <a:lstStyle/>
          <a:p>
            <a:pPr>
              <a:buFontTx/>
              <a:buNone/>
            </a:pPr>
            <a:r>
              <a:rPr lang="en-US" altLang="zh-CN" dirty="0">
                <a:latin typeface="黑体" pitchFamily="49" charset="-122"/>
                <a:ea typeface="黑体" pitchFamily="49" charset="-122"/>
              </a:rPr>
              <a:t>7.7.1</a:t>
            </a:r>
            <a:r>
              <a:rPr lang="zh-CN" altLang="en-US" dirty="0">
                <a:latin typeface="黑体" pitchFamily="49" charset="-122"/>
                <a:ea typeface="黑体" pitchFamily="49" charset="-122"/>
              </a:rPr>
              <a:t>维持阻塞</a:t>
            </a:r>
            <a:r>
              <a:rPr lang="en-US" altLang="zh-CN" dirty="0">
                <a:latin typeface="黑体" pitchFamily="49" charset="-122"/>
                <a:ea typeface="黑体" pitchFamily="49" charset="-122"/>
              </a:rPr>
              <a:t>D</a:t>
            </a:r>
            <a:r>
              <a:rPr lang="zh-CN" altLang="en-US" dirty="0">
                <a:latin typeface="黑体" pitchFamily="49" charset="-122"/>
                <a:ea typeface="黑体" pitchFamily="49" charset="-122"/>
              </a:rPr>
              <a:t>触发器</a:t>
            </a:r>
            <a:endParaRPr lang="en-US" altLang="zh-CN" dirty="0">
              <a:latin typeface="黑体" pitchFamily="49" charset="-122"/>
              <a:ea typeface="黑体" pitchFamily="49" charset="-122"/>
            </a:endParaRPr>
          </a:p>
        </p:txBody>
      </p:sp>
      <p:sp>
        <p:nvSpPr>
          <p:cNvPr id="717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buFontTx/>
              <a:buNone/>
            </a:pPr>
            <a:endParaRPr lang="zh-CN" altLang="en-US"/>
          </a:p>
        </p:txBody>
      </p:sp>
      <p:grpSp>
        <p:nvGrpSpPr>
          <p:cNvPr id="2" name="组合 6"/>
          <p:cNvGrpSpPr>
            <a:grpSpLocks/>
          </p:cNvGrpSpPr>
          <p:nvPr/>
        </p:nvGrpSpPr>
        <p:grpSpPr bwMode="auto">
          <a:xfrm>
            <a:off x="5919788" y="642918"/>
            <a:ext cx="3224212" cy="2309813"/>
            <a:chOff x="5920247" y="714356"/>
            <a:chExt cx="3223753" cy="2309170"/>
          </a:xfrm>
        </p:grpSpPr>
        <p:graphicFrame>
          <p:nvGraphicFramePr>
            <p:cNvPr id="7171" name="Object 1"/>
            <p:cNvGraphicFramePr>
              <a:graphicFrameLocks noChangeAspect="1"/>
            </p:cNvGraphicFramePr>
            <p:nvPr/>
          </p:nvGraphicFramePr>
          <p:xfrm>
            <a:off x="5920247" y="714356"/>
            <a:ext cx="3223753" cy="1643074"/>
          </p:xfrm>
          <a:graphic>
            <a:graphicData uri="http://schemas.openxmlformats.org/presentationml/2006/ole">
              <p:oleObj spid="_x0000_s7171" r:id="rId4" imgW="1472481" imgH="754704" progId="">
                <p:embed/>
              </p:oleObj>
            </a:graphicData>
          </a:graphic>
        </p:graphicFrame>
        <p:sp>
          <p:nvSpPr>
            <p:cNvPr id="7179" name="TextBox 5"/>
            <p:cNvSpPr txBox="1">
              <a:spLocks noChangeArrowheads="1"/>
            </p:cNvSpPr>
            <p:nvPr/>
          </p:nvSpPr>
          <p:spPr bwMode="auto">
            <a:xfrm>
              <a:off x="6215074" y="2500306"/>
              <a:ext cx="2571768" cy="523220"/>
            </a:xfrm>
            <a:prstGeom prst="rect">
              <a:avLst/>
            </a:prstGeom>
            <a:noFill/>
            <a:ln w="9525">
              <a:noFill/>
              <a:miter lim="800000"/>
              <a:headEnd/>
              <a:tailEnd/>
            </a:ln>
          </p:spPr>
          <p:txBody>
            <a:bodyPr>
              <a:spAutoFit/>
            </a:bodyPr>
            <a:lstStyle/>
            <a:p>
              <a:pPr algn="ctr">
                <a:buFontTx/>
                <a:buNone/>
              </a:pPr>
              <a:r>
                <a:rPr lang="zh-CN" altLang="en-US" sz="2800">
                  <a:latin typeface="黑体" pitchFamily="49" charset="-122"/>
                  <a:ea typeface="黑体" pitchFamily="49" charset="-122"/>
                </a:rPr>
                <a:t>逻辑符号</a:t>
              </a:r>
            </a:p>
          </p:txBody>
        </p:sp>
      </p:grpSp>
      <p:grpSp>
        <p:nvGrpSpPr>
          <p:cNvPr id="3" name="组合 9"/>
          <p:cNvGrpSpPr>
            <a:grpSpLocks/>
          </p:cNvGrpSpPr>
          <p:nvPr/>
        </p:nvGrpSpPr>
        <p:grpSpPr bwMode="auto">
          <a:xfrm>
            <a:off x="0" y="1071563"/>
            <a:ext cx="6072188" cy="2578100"/>
            <a:chOff x="0" y="1071546"/>
            <a:chExt cx="6072198" cy="2578572"/>
          </a:xfrm>
        </p:grpSpPr>
        <p:sp>
          <p:nvSpPr>
            <p:cNvPr id="7178" name="Rectangle 18"/>
            <p:cNvSpPr>
              <a:spLocks noChangeArrowheads="1"/>
            </p:cNvSpPr>
            <p:nvPr/>
          </p:nvSpPr>
          <p:spPr bwMode="auto">
            <a:xfrm>
              <a:off x="0" y="1071546"/>
              <a:ext cx="6072198" cy="2554545"/>
            </a:xfrm>
            <a:prstGeom prst="rect">
              <a:avLst/>
            </a:prstGeom>
            <a:noFill/>
            <a:ln w="9525">
              <a:noFill/>
              <a:miter lim="800000"/>
              <a:headEnd/>
              <a:tailEnd/>
            </a:ln>
          </p:spPr>
          <p:txBody>
            <a:bodyPr>
              <a:spAutoFit/>
            </a:bodyPr>
            <a:lstStyle/>
            <a:p>
              <a:pPr>
                <a:buFontTx/>
                <a:buNone/>
              </a:pPr>
              <a:r>
                <a:rPr lang="zh-CN" altLang="en-US" sz="3200" dirty="0">
                  <a:latin typeface="黑体" pitchFamily="49" charset="-122"/>
                  <a:ea typeface="黑体" pitchFamily="49" charset="-122"/>
                </a:rPr>
                <a:t>维持阻塞</a:t>
              </a:r>
              <a:r>
                <a:rPr lang="en-US" altLang="zh-CN" sz="3200" dirty="0">
                  <a:latin typeface="黑体" pitchFamily="49" charset="-122"/>
                  <a:ea typeface="黑体" pitchFamily="49" charset="-122"/>
                </a:rPr>
                <a:t>D</a:t>
              </a:r>
              <a:r>
                <a:rPr lang="zh-CN" altLang="en-US" sz="3200" dirty="0">
                  <a:latin typeface="黑体" pitchFamily="49" charset="-122"/>
                  <a:ea typeface="黑体" pitchFamily="49" charset="-122"/>
                </a:rPr>
                <a:t>触发器的逻辑功能是：当时钟输入端</a:t>
              </a:r>
              <a:r>
                <a:rPr lang="en-US" altLang="zh-CN" sz="3200" i="1" dirty="0">
                  <a:solidFill>
                    <a:srgbClr val="FFFF00"/>
                  </a:solidFill>
                  <a:latin typeface="黑体" pitchFamily="49" charset="-122"/>
                  <a:ea typeface="黑体" pitchFamily="49" charset="-122"/>
                </a:rPr>
                <a:t>CLK</a:t>
              </a:r>
              <a:r>
                <a:rPr lang="zh-CN" altLang="en-US" sz="3200" dirty="0">
                  <a:solidFill>
                    <a:srgbClr val="FFFF00"/>
                  </a:solidFill>
                  <a:latin typeface="黑体" pitchFamily="49" charset="-122"/>
                  <a:ea typeface="黑体" pitchFamily="49" charset="-122"/>
                </a:rPr>
                <a:t>上升沿</a:t>
              </a:r>
              <a:r>
                <a:rPr lang="zh-CN" altLang="en-US" sz="3200" dirty="0">
                  <a:latin typeface="黑体" pitchFamily="49" charset="-122"/>
                  <a:ea typeface="黑体" pitchFamily="49" charset="-122"/>
                </a:rPr>
                <a:t>时，将输入激励端</a:t>
              </a:r>
              <a:r>
                <a:rPr lang="en-US" altLang="zh-CN" sz="3200" i="1" dirty="0">
                  <a:latin typeface="黑体" pitchFamily="49" charset="-122"/>
                  <a:ea typeface="黑体" pitchFamily="49" charset="-122"/>
                </a:rPr>
                <a:t>D</a:t>
              </a:r>
              <a:r>
                <a:rPr lang="zh-CN" altLang="en-US" sz="3200" dirty="0">
                  <a:latin typeface="黑体" pitchFamily="49" charset="-122"/>
                  <a:ea typeface="黑体" pitchFamily="49" charset="-122"/>
                </a:rPr>
                <a:t>送入触发器，使得</a:t>
              </a:r>
              <a:r>
                <a:rPr lang="en-US" altLang="zh-CN" sz="3200" i="1" dirty="0">
                  <a:solidFill>
                    <a:srgbClr val="FFFF00"/>
                  </a:solidFill>
                  <a:latin typeface="黑体" pitchFamily="49" charset="-122"/>
                  <a:ea typeface="黑体" pitchFamily="49" charset="-122"/>
                </a:rPr>
                <a:t>Q = D</a:t>
              </a:r>
              <a:r>
                <a:rPr lang="zh-CN" altLang="en-US" sz="3200" dirty="0">
                  <a:latin typeface="黑体" pitchFamily="49" charset="-122"/>
                  <a:ea typeface="黑体" pitchFamily="49" charset="-122"/>
                </a:rPr>
                <a:t>，否则状态保持不变，其特征方程为：      。</a:t>
              </a:r>
            </a:p>
          </p:txBody>
        </p:sp>
        <p:graphicFrame>
          <p:nvGraphicFramePr>
            <p:cNvPr id="7170" name="Object 4"/>
            <p:cNvGraphicFramePr>
              <a:graphicFrameLocks noChangeAspect="1"/>
            </p:cNvGraphicFramePr>
            <p:nvPr/>
          </p:nvGraphicFramePr>
          <p:xfrm>
            <a:off x="1823737" y="3000372"/>
            <a:ext cx="1605255" cy="649746"/>
          </p:xfrm>
          <a:graphic>
            <a:graphicData uri="http://schemas.openxmlformats.org/presentationml/2006/ole">
              <p:oleObj spid="_x0000_s7170" name="Equation" r:id="rId5" imgW="532937" imgH="215713" progId="Equation.DSMT4">
                <p:embed/>
              </p:oleObj>
            </a:graphicData>
          </a:graphic>
        </p:graphicFrame>
      </p:grpSp>
      <p:sp>
        <p:nvSpPr>
          <p:cNvPr id="11" name="TextBox 10"/>
          <p:cNvSpPr txBox="1"/>
          <p:nvPr/>
        </p:nvSpPr>
        <p:spPr>
          <a:xfrm>
            <a:off x="0" y="3643314"/>
            <a:ext cx="9144000" cy="3108543"/>
          </a:xfrm>
          <a:prstGeom prst="rect">
            <a:avLst/>
          </a:prstGeom>
          <a:noFill/>
          <a:ln w="28575">
            <a:solidFill>
              <a:srgbClr val="FFC000"/>
            </a:solidFill>
          </a:ln>
        </p:spPr>
        <p:txBody>
          <a:bodyPr numCol="2">
            <a:spAutoFit/>
          </a:bodyPr>
          <a:lstStyle/>
          <a:p>
            <a:pPr>
              <a:buFont typeface="Arial" pitchFamily="34" charset="0"/>
              <a:buNone/>
              <a:defRPr/>
            </a:pPr>
            <a:r>
              <a:rPr lang="en-US" sz="2800" dirty="0">
                <a:solidFill>
                  <a:srgbClr val="FF0000"/>
                </a:solidFill>
                <a:latin typeface="黑体" pitchFamily="49" charset="-122"/>
                <a:ea typeface="黑体" pitchFamily="49" charset="-122"/>
              </a:rPr>
              <a:t>module</a:t>
            </a:r>
            <a:r>
              <a:rPr lang="en-US" sz="2800" dirty="0">
                <a:latin typeface="黑体" pitchFamily="49" charset="-122"/>
                <a:ea typeface="黑体" pitchFamily="49" charset="-122"/>
              </a:rPr>
              <a:t>  </a:t>
            </a:r>
            <a:r>
              <a:rPr lang="en-US" sz="2800" dirty="0" err="1">
                <a:latin typeface="黑体" pitchFamily="49" charset="-122"/>
                <a:ea typeface="黑体" pitchFamily="49" charset="-122"/>
              </a:rPr>
              <a:t>D_ff</a:t>
            </a:r>
            <a:r>
              <a:rPr lang="en-US" sz="2800" dirty="0">
                <a:latin typeface="黑体" pitchFamily="49" charset="-122"/>
                <a:ea typeface="黑体" pitchFamily="49" charset="-122"/>
              </a:rPr>
              <a:t> (D, CLK, Q, </a:t>
            </a:r>
            <a:r>
              <a:rPr lang="en-US" sz="2800" dirty="0" err="1">
                <a:latin typeface="黑体" pitchFamily="49" charset="-122"/>
                <a:ea typeface="黑体" pitchFamily="49" charset="-122"/>
              </a:rPr>
              <a:t>Qn</a:t>
            </a:r>
            <a:r>
              <a:rPr lang="en-US" sz="2800" dirty="0">
                <a:latin typeface="黑体" pitchFamily="49" charset="-122"/>
                <a:ea typeface="黑体" pitchFamily="49" charset="-122"/>
              </a:rPr>
              <a:t>);</a:t>
            </a:r>
            <a:endParaRPr lang="zh-CN" altLang="en-US" sz="2800" dirty="0">
              <a:latin typeface="黑体" pitchFamily="49" charset="-122"/>
              <a:ea typeface="黑体" pitchFamily="49" charset="-122"/>
            </a:endParaRPr>
          </a:p>
          <a:p>
            <a:pPr>
              <a:buFont typeface="Arial" pitchFamily="34" charset="0"/>
              <a:buNone/>
              <a:defRPr/>
            </a:pPr>
            <a:r>
              <a:rPr lang="en-US" sz="2800" dirty="0">
                <a:latin typeface="黑体" pitchFamily="49" charset="-122"/>
                <a:ea typeface="黑体" pitchFamily="49" charset="-122"/>
              </a:rPr>
              <a:t>        input  D, CLK;</a:t>
            </a:r>
            <a:endParaRPr lang="zh-CN" altLang="en-US" sz="2800" dirty="0">
              <a:latin typeface="黑体" pitchFamily="49" charset="-122"/>
              <a:ea typeface="黑体" pitchFamily="49" charset="-122"/>
            </a:endParaRPr>
          </a:p>
          <a:p>
            <a:pPr>
              <a:buFont typeface="Arial" pitchFamily="34" charset="0"/>
              <a:buNone/>
              <a:defRPr/>
            </a:pPr>
            <a:r>
              <a:rPr lang="en-US" sz="2800" dirty="0">
                <a:latin typeface="黑体" pitchFamily="49" charset="-122"/>
                <a:ea typeface="黑体" pitchFamily="49" charset="-122"/>
              </a:rPr>
              <a:t>        output  </a:t>
            </a:r>
            <a:r>
              <a:rPr lang="en-US" sz="2800" dirty="0" err="1">
                <a:solidFill>
                  <a:schemeClr val="accent1"/>
                </a:solidFill>
                <a:latin typeface="黑体" pitchFamily="49" charset="-122"/>
                <a:ea typeface="黑体" pitchFamily="49" charset="-122"/>
              </a:rPr>
              <a:t>reg</a:t>
            </a:r>
            <a:r>
              <a:rPr lang="en-US" sz="2800" dirty="0">
                <a:latin typeface="黑体" pitchFamily="49" charset="-122"/>
                <a:ea typeface="黑体" pitchFamily="49" charset="-122"/>
              </a:rPr>
              <a:t>  Q, </a:t>
            </a:r>
            <a:r>
              <a:rPr lang="en-US" sz="2800" dirty="0" err="1">
                <a:latin typeface="黑体" pitchFamily="49" charset="-122"/>
                <a:ea typeface="黑体" pitchFamily="49" charset="-122"/>
              </a:rPr>
              <a:t>Qn</a:t>
            </a:r>
            <a:r>
              <a:rPr lang="en-US" sz="2800" dirty="0">
                <a:latin typeface="黑体" pitchFamily="49" charset="-122"/>
                <a:ea typeface="黑体" pitchFamily="49" charset="-122"/>
              </a:rPr>
              <a:t>;</a:t>
            </a:r>
            <a:endParaRPr lang="zh-CN" altLang="en-US" sz="2800" dirty="0">
              <a:latin typeface="黑体" pitchFamily="49" charset="-122"/>
              <a:ea typeface="黑体" pitchFamily="49" charset="-122"/>
            </a:endParaRPr>
          </a:p>
          <a:p>
            <a:pPr>
              <a:buFont typeface="Arial" pitchFamily="34" charset="0"/>
              <a:buNone/>
              <a:defRPr/>
            </a:pPr>
            <a:r>
              <a:rPr lang="en-US" sz="2800" dirty="0">
                <a:latin typeface="黑体" pitchFamily="49" charset="-122"/>
                <a:ea typeface="黑体" pitchFamily="49" charset="-122"/>
              </a:rPr>
              <a:t>        </a:t>
            </a:r>
            <a:r>
              <a:rPr lang="en-US" sz="2800" dirty="0">
                <a:solidFill>
                  <a:schemeClr val="accent1"/>
                </a:solidFill>
                <a:latin typeface="黑体" pitchFamily="49" charset="-122"/>
                <a:ea typeface="黑体" pitchFamily="49" charset="-122"/>
              </a:rPr>
              <a:t>always @</a:t>
            </a:r>
            <a:r>
              <a:rPr lang="en-US" sz="2800" dirty="0">
                <a:latin typeface="黑体" pitchFamily="49" charset="-122"/>
                <a:ea typeface="黑体" pitchFamily="49" charset="-122"/>
              </a:rPr>
              <a:t>(</a:t>
            </a:r>
            <a:r>
              <a:rPr lang="en-US" sz="2800" dirty="0" err="1">
                <a:solidFill>
                  <a:srgbClr val="FFFF00"/>
                </a:solidFill>
                <a:latin typeface="黑体" pitchFamily="49" charset="-122"/>
                <a:ea typeface="黑体" pitchFamily="49" charset="-122"/>
              </a:rPr>
              <a:t>posedge</a:t>
            </a:r>
            <a:r>
              <a:rPr lang="en-US" sz="2800" dirty="0">
                <a:latin typeface="黑体" pitchFamily="49" charset="-122"/>
                <a:ea typeface="黑体" pitchFamily="49" charset="-122"/>
              </a:rPr>
              <a:t> CLK)         </a:t>
            </a:r>
            <a:endParaRPr lang="en-US" sz="2800" dirty="0" smtClean="0">
              <a:latin typeface="黑体" pitchFamily="49" charset="-122"/>
              <a:ea typeface="黑体" pitchFamily="49" charset="-122"/>
            </a:endParaRPr>
          </a:p>
          <a:p>
            <a:pPr>
              <a:buFont typeface="Arial" pitchFamily="34" charset="0"/>
              <a:buNone/>
              <a:defRPr/>
            </a:pPr>
            <a:r>
              <a:rPr lang="en-US" sz="2800" dirty="0" smtClean="0">
                <a:latin typeface="黑体" pitchFamily="49" charset="-122"/>
                <a:ea typeface="黑体" pitchFamily="49" charset="-122"/>
              </a:rPr>
              <a:t>//</a:t>
            </a:r>
            <a:r>
              <a:rPr lang="en-US" sz="2800" dirty="0" err="1">
                <a:latin typeface="黑体" pitchFamily="49" charset="-122"/>
                <a:ea typeface="黑体" pitchFamily="49" charset="-122"/>
              </a:rPr>
              <a:t>posedge</a:t>
            </a:r>
            <a:r>
              <a:rPr lang="zh-CN" altLang="en-US" sz="2800" dirty="0">
                <a:latin typeface="黑体" pitchFamily="49" charset="-122"/>
                <a:ea typeface="黑体" pitchFamily="49" charset="-122"/>
              </a:rPr>
              <a:t>表示上升沿</a:t>
            </a:r>
          </a:p>
          <a:p>
            <a:pPr>
              <a:buFont typeface="Arial" pitchFamily="34" charset="0"/>
              <a:buNone/>
              <a:defRPr/>
            </a:pPr>
            <a:r>
              <a:rPr lang="en-US" sz="2800" dirty="0">
                <a:latin typeface="黑体" pitchFamily="49" charset="-122"/>
                <a:ea typeface="黑体" pitchFamily="49" charset="-122"/>
              </a:rPr>
              <a:t>          </a:t>
            </a:r>
            <a:r>
              <a:rPr lang="en-US" sz="2800" dirty="0">
                <a:solidFill>
                  <a:srgbClr val="FFFF00"/>
                </a:solidFill>
                <a:latin typeface="黑体" pitchFamily="49" charset="-122"/>
                <a:ea typeface="黑体" pitchFamily="49" charset="-122"/>
              </a:rPr>
              <a:t>begin</a:t>
            </a:r>
            <a:endParaRPr lang="zh-CN" altLang="en-US" sz="2800" dirty="0">
              <a:solidFill>
                <a:srgbClr val="FFFF00"/>
              </a:solidFill>
              <a:latin typeface="黑体" pitchFamily="49" charset="-122"/>
              <a:ea typeface="黑体" pitchFamily="49" charset="-122"/>
            </a:endParaRPr>
          </a:p>
          <a:p>
            <a:pPr>
              <a:buFont typeface="Arial" pitchFamily="34" charset="0"/>
              <a:buNone/>
              <a:defRPr/>
            </a:pPr>
            <a:r>
              <a:rPr lang="en-US" sz="2800" dirty="0">
                <a:latin typeface="黑体" pitchFamily="49" charset="-122"/>
                <a:ea typeface="黑体" pitchFamily="49" charset="-122"/>
              </a:rPr>
              <a:t>            Q &lt;= D;</a:t>
            </a:r>
            <a:endParaRPr lang="zh-CN" altLang="en-US" sz="2800" dirty="0">
              <a:latin typeface="黑体" pitchFamily="49" charset="-122"/>
              <a:ea typeface="黑体" pitchFamily="49" charset="-122"/>
            </a:endParaRPr>
          </a:p>
          <a:p>
            <a:pPr>
              <a:buFont typeface="Arial" pitchFamily="34" charset="0"/>
              <a:buNone/>
              <a:defRPr/>
            </a:pPr>
            <a:r>
              <a:rPr lang="en-US" sz="2800" dirty="0">
                <a:latin typeface="黑体" pitchFamily="49" charset="-122"/>
                <a:ea typeface="黑体" pitchFamily="49" charset="-122"/>
              </a:rPr>
              <a:t>            </a:t>
            </a:r>
            <a:r>
              <a:rPr lang="en-US" sz="2800" dirty="0" err="1">
                <a:latin typeface="黑体" pitchFamily="49" charset="-122"/>
                <a:ea typeface="黑体" pitchFamily="49" charset="-122"/>
              </a:rPr>
              <a:t>Qn</a:t>
            </a:r>
            <a:r>
              <a:rPr lang="en-US" sz="2800" dirty="0">
                <a:latin typeface="黑体" pitchFamily="49" charset="-122"/>
                <a:ea typeface="黑体" pitchFamily="49" charset="-122"/>
              </a:rPr>
              <a:t> &lt;= ~D;</a:t>
            </a:r>
            <a:endParaRPr lang="zh-CN" altLang="en-US" sz="2800" dirty="0">
              <a:latin typeface="黑体" pitchFamily="49" charset="-122"/>
              <a:ea typeface="黑体" pitchFamily="49" charset="-122"/>
            </a:endParaRPr>
          </a:p>
          <a:p>
            <a:pPr>
              <a:buFont typeface="Arial" pitchFamily="34" charset="0"/>
              <a:buNone/>
              <a:defRPr/>
            </a:pPr>
            <a:r>
              <a:rPr lang="en-US" sz="2800" dirty="0">
                <a:latin typeface="黑体" pitchFamily="49" charset="-122"/>
                <a:ea typeface="黑体" pitchFamily="49" charset="-122"/>
              </a:rPr>
              <a:t>          </a:t>
            </a:r>
            <a:r>
              <a:rPr lang="en-US" sz="2800" dirty="0">
                <a:solidFill>
                  <a:srgbClr val="FFFF00"/>
                </a:solidFill>
                <a:latin typeface="黑体" pitchFamily="49" charset="-122"/>
                <a:ea typeface="黑体" pitchFamily="49" charset="-122"/>
              </a:rPr>
              <a:t>end</a:t>
            </a:r>
            <a:endParaRPr lang="zh-CN" altLang="en-US" sz="2800" dirty="0">
              <a:solidFill>
                <a:srgbClr val="FFFF00"/>
              </a:solidFill>
              <a:latin typeface="黑体" pitchFamily="49" charset="-122"/>
              <a:ea typeface="黑体" pitchFamily="49" charset="-122"/>
            </a:endParaRPr>
          </a:p>
          <a:p>
            <a:pPr>
              <a:buFont typeface="Arial" pitchFamily="34" charset="0"/>
              <a:buNone/>
              <a:defRPr/>
            </a:pPr>
            <a:r>
              <a:rPr lang="en-US" sz="2800" dirty="0" err="1">
                <a:solidFill>
                  <a:srgbClr val="FF0000"/>
                </a:solidFill>
                <a:latin typeface="黑体" pitchFamily="49" charset="-122"/>
                <a:ea typeface="黑体" pitchFamily="49" charset="-122"/>
              </a:rPr>
              <a:t>endmodule</a:t>
            </a:r>
            <a:endParaRPr lang="zh-CN" altLang="en-US" sz="2800" dirty="0">
              <a:solidFill>
                <a:srgbClr val="FF0000"/>
              </a:solidFill>
              <a:latin typeface="黑体" pitchFamily="49" charset="-122"/>
              <a:ea typeface="黑体" pitchFamily="49" charset="-122"/>
            </a:endParaRPr>
          </a:p>
          <a:p>
            <a:pPr>
              <a:buFont typeface="Arial" pitchFamily="34" charset="0"/>
              <a:buNone/>
              <a:defRPr/>
            </a:pPr>
            <a:endParaRPr lang="zh-CN" altLang="en-US" sz="2800" dirty="0">
              <a:latin typeface="黑体" pitchFamily="49" charset="-122"/>
              <a:ea typeface="黑体" pitchFamily="49" charset="-122"/>
            </a:endParaRPr>
          </a:p>
        </p:txBody>
      </p:sp>
      <p:cxnSp>
        <p:nvCxnSpPr>
          <p:cNvPr id="13" name="直接连接符 12"/>
          <p:cNvCxnSpPr>
            <a:cxnSpLocks noChangeShapeType="1"/>
            <a:stCxn id="11" idx="0"/>
            <a:endCxn id="11" idx="2"/>
          </p:cNvCxnSpPr>
          <p:nvPr/>
        </p:nvCxnSpPr>
        <p:spPr bwMode="auto">
          <a:xfrm rot="16200000" flipH="1">
            <a:off x="3017838" y="5197475"/>
            <a:ext cx="3108325" cy="3175"/>
          </a:xfrm>
          <a:prstGeom prst="line">
            <a:avLst/>
          </a:prstGeom>
          <a:noFill/>
          <a:ln w="28575" algn="ctr">
            <a:solidFill>
              <a:srgbClr val="FFC000"/>
            </a:solidFill>
            <a:round/>
            <a:headEnd/>
            <a:tailEnd/>
          </a:ln>
        </p:spPr>
      </p:cxnSp>
      <p:sp>
        <p:nvSpPr>
          <p:cNvPr id="12" name="灯片编号占位符 11"/>
          <p:cNvSpPr>
            <a:spLocks noGrp="1"/>
          </p:cNvSpPr>
          <p:nvPr>
            <p:ph type="sldNum" sz="quarter" idx="12"/>
          </p:nvPr>
        </p:nvSpPr>
        <p:spPr/>
        <p:txBody>
          <a:bodyPr/>
          <a:lstStyle/>
          <a:p>
            <a:pPr>
              <a:defRPr/>
            </a:pPr>
            <a:fld id="{C097489F-4C31-4370-B64B-6FDA95532023}" type="slidenum">
              <a:rPr lang="zh-CN" altLang="en-US" smtClean="0"/>
              <a:pPr>
                <a:defRPr/>
              </a:pPr>
              <a:t>63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anim calcmode="lin" valueType="num">
                                      <p:cBhvr additive="base">
                                        <p:cTn id="7" dur="500" fill="hold"/>
                                        <p:tgtEl>
                                          <p:spTgt spid="60418"/>
                                        </p:tgtEl>
                                        <p:attrNameLst>
                                          <p:attrName>ppt_x</p:attrName>
                                        </p:attrNameLst>
                                      </p:cBhvr>
                                      <p:tavLst>
                                        <p:tav tm="0">
                                          <p:val>
                                            <p:strVal val="0-#ppt_w/2"/>
                                          </p:val>
                                        </p:tav>
                                        <p:tav tm="100000">
                                          <p:val>
                                            <p:strVal val="#ppt_x"/>
                                          </p:val>
                                        </p:tav>
                                      </p:tavLst>
                                    </p:anim>
                                    <p:anim calcmode="lin" valueType="num">
                                      <p:cBhvr additive="base">
                                        <p:cTn id="8" dur="500" fill="hold"/>
                                        <p:tgtEl>
                                          <p:spTgt spid="6041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linds(horizontal)">
                                      <p:cBhvr>
                                        <p:cTn id="13" dur="500"/>
                                        <p:tgtEl>
                                          <p:spTgt spid="2"/>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blinds(horizontal)">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0-#ppt_w/2"/>
                                          </p:val>
                                        </p:tav>
                                        <p:tav tm="100000">
                                          <p:val>
                                            <p:strVal val="#ppt_x"/>
                                          </p:val>
                                        </p:tav>
                                      </p:tavLst>
                                    </p:anim>
                                    <p:anim calcmode="lin" valueType="num">
                                      <p:cBhvr additive="base">
                                        <p:cTn id="22"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0-#ppt_w/2"/>
                                          </p:val>
                                        </p:tav>
                                        <p:tav tm="100000">
                                          <p:val>
                                            <p:strVal val="#ppt_x"/>
                                          </p:val>
                                        </p:tav>
                                      </p:tavLst>
                                    </p:anim>
                                    <p:anim calcmode="lin" valueType="num">
                                      <p:cBhvr additive="base">
                                        <p:cTn id="28" dur="500" fill="hold"/>
                                        <p:tgtEl>
                                          <p:spTgt spid="11"/>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0-#ppt_w/2"/>
                                          </p:val>
                                        </p:tav>
                                        <p:tav tm="100000">
                                          <p:val>
                                            <p:strVal val="#ppt_x"/>
                                          </p:val>
                                        </p:tav>
                                      </p:tavLst>
                                    </p:anim>
                                    <p:anim calcmode="lin" valueType="num">
                                      <p:cBhvr additive="base">
                                        <p:cTn id="32" dur="500" fill="hold"/>
                                        <p:tgtEl>
                                          <p:spTgt spid="1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60418" grpId="0"/>
    </p:bld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矩形 10"/>
          <p:cNvSpPr/>
          <p:nvPr/>
        </p:nvSpPr>
        <p:spPr bwMode="auto">
          <a:xfrm>
            <a:off x="6286512" y="285728"/>
            <a:ext cx="2643206" cy="257176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zh-CN" altLang="en-US" sz="3600" b="0" i="0" u="none" strike="noStrike" cap="none" normalizeH="0" baseline="0" smtClean="0">
              <a:ln>
                <a:noFill/>
              </a:ln>
              <a:solidFill>
                <a:schemeClr val="tx1"/>
              </a:solidFill>
              <a:effectLst/>
              <a:latin typeface="Times New Roman" pitchFamily="18" charset="0"/>
              <a:ea typeface="宋体" pitchFamily="2" charset="-122"/>
            </a:endParaRPr>
          </a:p>
        </p:txBody>
      </p:sp>
      <p:sp>
        <p:nvSpPr>
          <p:cNvPr id="60418" name="Rectangle 5"/>
          <p:cNvSpPr>
            <a:spLocks noChangeArrowheads="1"/>
          </p:cNvSpPr>
          <p:nvPr/>
        </p:nvSpPr>
        <p:spPr bwMode="auto">
          <a:xfrm>
            <a:off x="0" y="0"/>
            <a:ext cx="4211638" cy="646113"/>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7.7.2 </a:t>
            </a:r>
            <a:r>
              <a:rPr lang="zh-CN" altLang="en-US">
                <a:latin typeface="黑体" pitchFamily="49" charset="-122"/>
                <a:ea typeface="黑体" pitchFamily="49" charset="-122"/>
              </a:rPr>
              <a:t>集成</a:t>
            </a:r>
            <a:r>
              <a:rPr lang="en-US" altLang="zh-CN">
                <a:latin typeface="黑体" pitchFamily="49" charset="-122"/>
                <a:ea typeface="黑体" pitchFamily="49" charset="-122"/>
              </a:rPr>
              <a:t>D</a:t>
            </a:r>
            <a:r>
              <a:rPr lang="zh-CN" altLang="en-US">
                <a:latin typeface="黑体" pitchFamily="49" charset="-122"/>
                <a:ea typeface="黑体" pitchFamily="49" charset="-122"/>
              </a:rPr>
              <a:t>触发器</a:t>
            </a:r>
            <a:endParaRPr lang="en-US" altLang="zh-CN">
              <a:latin typeface="黑体" pitchFamily="49" charset="-122"/>
              <a:ea typeface="黑体" pitchFamily="49" charset="-122"/>
            </a:endParaRPr>
          </a:p>
        </p:txBody>
      </p:sp>
      <p:sp>
        <p:nvSpPr>
          <p:cNvPr id="8197"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buFontTx/>
              <a:buNone/>
            </a:pPr>
            <a:endParaRPr lang="zh-CN" altLang="en-US"/>
          </a:p>
        </p:txBody>
      </p:sp>
      <p:sp>
        <p:nvSpPr>
          <p:cNvPr id="6" name="TextBox 5"/>
          <p:cNvSpPr txBox="1">
            <a:spLocks noChangeArrowheads="1"/>
          </p:cNvSpPr>
          <p:nvPr/>
        </p:nvSpPr>
        <p:spPr bwMode="auto">
          <a:xfrm>
            <a:off x="6357938" y="2928938"/>
            <a:ext cx="2571750" cy="523875"/>
          </a:xfrm>
          <a:prstGeom prst="rect">
            <a:avLst/>
          </a:prstGeom>
          <a:noFill/>
          <a:ln w="9525">
            <a:noFill/>
            <a:miter lim="800000"/>
            <a:headEnd/>
            <a:tailEnd/>
          </a:ln>
        </p:spPr>
        <p:txBody>
          <a:bodyPr>
            <a:spAutoFit/>
          </a:bodyPr>
          <a:lstStyle/>
          <a:p>
            <a:pPr algn="ctr">
              <a:buFontTx/>
              <a:buNone/>
            </a:pPr>
            <a:r>
              <a:rPr lang="zh-CN" altLang="en-US" sz="2800">
                <a:latin typeface="黑体" pitchFamily="49" charset="-122"/>
                <a:ea typeface="黑体" pitchFamily="49" charset="-122"/>
              </a:rPr>
              <a:t>逻辑符号</a:t>
            </a:r>
          </a:p>
        </p:txBody>
      </p:sp>
      <p:grpSp>
        <p:nvGrpSpPr>
          <p:cNvPr id="2" name="组合 9"/>
          <p:cNvGrpSpPr>
            <a:grpSpLocks/>
          </p:cNvGrpSpPr>
          <p:nvPr/>
        </p:nvGrpSpPr>
        <p:grpSpPr bwMode="auto">
          <a:xfrm>
            <a:off x="0" y="714375"/>
            <a:ext cx="7643813" cy="6062663"/>
            <a:chOff x="0" y="714356"/>
            <a:chExt cx="7643834" cy="6063198"/>
          </a:xfrm>
        </p:grpSpPr>
        <p:sp>
          <p:nvSpPr>
            <p:cNvPr id="8201" name="Rectangle 18"/>
            <p:cNvSpPr>
              <a:spLocks noChangeArrowheads="1"/>
            </p:cNvSpPr>
            <p:nvPr/>
          </p:nvSpPr>
          <p:spPr bwMode="auto">
            <a:xfrm>
              <a:off x="0" y="714356"/>
              <a:ext cx="6357950" cy="6063198"/>
            </a:xfrm>
            <a:prstGeom prst="rect">
              <a:avLst/>
            </a:prstGeom>
            <a:noFill/>
            <a:ln w="9525">
              <a:noFill/>
              <a:miter lim="800000"/>
              <a:headEnd/>
              <a:tailEnd/>
            </a:ln>
          </p:spPr>
          <p:txBody>
            <a:bodyPr>
              <a:spAutoFit/>
            </a:bodyPr>
            <a:lstStyle/>
            <a:p>
              <a:pPr>
                <a:buFontTx/>
                <a:buNone/>
              </a:pPr>
              <a:r>
                <a:rPr lang="zh-CN" altLang="en-US" dirty="0">
                  <a:latin typeface="黑体" pitchFamily="49" charset="-122"/>
                  <a:ea typeface="黑体" pitchFamily="49" charset="-122"/>
                </a:rPr>
                <a:t>集成</a:t>
              </a:r>
              <a:r>
                <a:rPr lang="en-US" altLang="zh-CN" dirty="0">
                  <a:latin typeface="黑体" pitchFamily="49" charset="-122"/>
                  <a:ea typeface="黑体" pitchFamily="49" charset="-122"/>
                </a:rPr>
                <a:t>D</a:t>
              </a:r>
              <a:r>
                <a:rPr lang="zh-CN" altLang="en-US" dirty="0">
                  <a:latin typeface="黑体" pitchFamily="49" charset="-122"/>
                  <a:ea typeface="黑体" pitchFamily="49" charset="-122"/>
                </a:rPr>
                <a:t>触发器的逻辑功能</a:t>
              </a:r>
              <a:endParaRPr lang="en-US" altLang="zh-CN" dirty="0">
                <a:latin typeface="黑体" pitchFamily="49" charset="-122"/>
                <a:ea typeface="黑体" pitchFamily="49" charset="-122"/>
              </a:endParaRPr>
            </a:p>
            <a:p>
              <a:pPr>
                <a:buFontTx/>
                <a:buNone/>
              </a:pPr>
              <a:r>
                <a:rPr lang="zh-CN" altLang="en-US" sz="3200" dirty="0">
                  <a:latin typeface="黑体" pitchFamily="49" charset="-122"/>
                  <a:ea typeface="黑体" pitchFamily="49" charset="-122"/>
                </a:rPr>
                <a:t>当异步置</a:t>
              </a:r>
              <a:r>
                <a:rPr lang="en-US" altLang="zh-CN" sz="3200" dirty="0">
                  <a:latin typeface="黑体" pitchFamily="49" charset="-122"/>
                  <a:ea typeface="黑体" pitchFamily="49" charset="-122"/>
                </a:rPr>
                <a:t>1</a:t>
              </a:r>
              <a:r>
                <a:rPr lang="zh-CN" altLang="en-US" sz="3200" dirty="0">
                  <a:latin typeface="黑体" pitchFamily="49" charset="-122"/>
                  <a:ea typeface="黑体" pitchFamily="49" charset="-122"/>
                </a:rPr>
                <a:t>输入端</a:t>
              </a:r>
              <a:r>
                <a:rPr lang="en-US" altLang="zh-CN" sz="3200" dirty="0">
                  <a:latin typeface="黑体" pitchFamily="49" charset="-122"/>
                  <a:ea typeface="黑体" pitchFamily="49" charset="-122"/>
                </a:rPr>
                <a:t>Set</a:t>
              </a:r>
              <a:r>
                <a:rPr lang="zh-CN" altLang="en-US" sz="3200" dirty="0">
                  <a:latin typeface="黑体" pitchFamily="49" charset="-122"/>
                  <a:ea typeface="黑体" pitchFamily="49" charset="-122"/>
                </a:rPr>
                <a:t>或异步清</a:t>
              </a:r>
              <a:r>
                <a:rPr lang="en-US" altLang="zh-CN" sz="3200" dirty="0">
                  <a:latin typeface="黑体" pitchFamily="49" charset="-122"/>
                  <a:ea typeface="黑体" pitchFamily="49" charset="-122"/>
                </a:rPr>
                <a:t>0</a:t>
              </a:r>
              <a:r>
                <a:rPr lang="zh-CN" altLang="en-US" sz="3200" dirty="0">
                  <a:latin typeface="黑体" pitchFamily="49" charset="-122"/>
                  <a:ea typeface="黑体" pitchFamily="49" charset="-122"/>
                </a:rPr>
                <a:t>输入端</a:t>
              </a:r>
              <a:r>
                <a:rPr lang="en-US" altLang="zh-CN" sz="3200" dirty="0">
                  <a:latin typeface="黑体" pitchFamily="49" charset="-122"/>
                  <a:ea typeface="黑体" pitchFamily="49" charset="-122"/>
                </a:rPr>
                <a:t>Reset</a:t>
              </a:r>
              <a:r>
                <a:rPr lang="zh-CN" altLang="en-US" sz="3200" dirty="0">
                  <a:latin typeface="黑体" pitchFamily="49" charset="-122"/>
                  <a:ea typeface="黑体" pitchFamily="49" charset="-122"/>
                </a:rPr>
                <a:t>为低电平时，集成</a:t>
              </a:r>
              <a:r>
                <a:rPr lang="en-US" altLang="zh-CN" sz="3200" dirty="0">
                  <a:latin typeface="黑体" pitchFamily="49" charset="-122"/>
                  <a:ea typeface="黑体" pitchFamily="49" charset="-122"/>
                </a:rPr>
                <a:t>D</a:t>
              </a:r>
              <a:r>
                <a:rPr lang="zh-CN" altLang="en-US" sz="3200" dirty="0">
                  <a:latin typeface="黑体" pitchFamily="49" charset="-122"/>
                  <a:ea typeface="黑体" pitchFamily="49" charset="-122"/>
                </a:rPr>
                <a:t>触发器处于异步工作状态，如果</a:t>
              </a:r>
              <a:r>
                <a:rPr lang="en-US" altLang="zh-CN" sz="3200" dirty="0">
                  <a:solidFill>
                    <a:srgbClr val="FFFF00"/>
                  </a:solidFill>
                  <a:latin typeface="黑体" pitchFamily="49" charset="-122"/>
                  <a:ea typeface="黑体" pitchFamily="49" charset="-122"/>
                </a:rPr>
                <a:t>Set = 0</a:t>
              </a:r>
              <a:r>
                <a:rPr lang="zh-CN" altLang="en-US" sz="3200" dirty="0">
                  <a:solidFill>
                    <a:srgbClr val="FFFF00"/>
                  </a:solidFill>
                  <a:latin typeface="黑体" pitchFamily="49" charset="-122"/>
                  <a:ea typeface="黑体" pitchFamily="49" charset="-122"/>
                </a:rPr>
                <a:t>，则</a:t>
              </a:r>
              <a:r>
                <a:rPr lang="en-US" altLang="zh-CN" sz="3200" i="1" dirty="0">
                  <a:solidFill>
                    <a:srgbClr val="FFFF00"/>
                  </a:solidFill>
                  <a:latin typeface="黑体" pitchFamily="49" charset="-122"/>
                  <a:ea typeface="黑体" pitchFamily="49" charset="-122"/>
                </a:rPr>
                <a:t>Q = </a:t>
              </a:r>
              <a:r>
                <a:rPr lang="en-US" altLang="zh-CN" sz="3200" dirty="0">
                  <a:solidFill>
                    <a:srgbClr val="FFFF00"/>
                  </a:solidFill>
                  <a:latin typeface="黑体" pitchFamily="49" charset="-122"/>
                  <a:ea typeface="黑体" pitchFamily="49" charset="-122"/>
                </a:rPr>
                <a:t>1</a:t>
              </a:r>
              <a:r>
                <a:rPr lang="zh-CN" altLang="en-US" sz="3200" dirty="0">
                  <a:latin typeface="黑体" pitchFamily="49" charset="-122"/>
                  <a:ea typeface="黑体" pitchFamily="49" charset="-122"/>
                </a:rPr>
                <a:t>，如果</a:t>
              </a:r>
              <a:r>
                <a:rPr lang="en-US" altLang="zh-CN" sz="3200" dirty="0">
                  <a:solidFill>
                    <a:srgbClr val="FFFF00"/>
                  </a:solidFill>
                  <a:latin typeface="黑体" pitchFamily="49" charset="-122"/>
                  <a:ea typeface="黑体" pitchFamily="49" charset="-122"/>
                </a:rPr>
                <a:t>Reset = 0</a:t>
              </a:r>
              <a:r>
                <a:rPr lang="zh-CN" altLang="en-US" sz="3200" dirty="0">
                  <a:solidFill>
                    <a:srgbClr val="FFFF00"/>
                  </a:solidFill>
                  <a:latin typeface="黑体" pitchFamily="49" charset="-122"/>
                  <a:ea typeface="黑体" pitchFamily="49" charset="-122"/>
                </a:rPr>
                <a:t>，则</a:t>
              </a:r>
              <a:r>
                <a:rPr lang="en-US" altLang="zh-CN" sz="3200" i="1" dirty="0">
                  <a:solidFill>
                    <a:srgbClr val="FFFF00"/>
                  </a:solidFill>
                  <a:latin typeface="黑体" pitchFamily="49" charset="-122"/>
                  <a:ea typeface="黑体" pitchFamily="49" charset="-122"/>
                </a:rPr>
                <a:t>Q = </a:t>
              </a:r>
              <a:r>
                <a:rPr lang="en-US" altLang="zh-CN" sz="3200" dirty="0">
                  <a:solidFill>
                    <a:srgbClr val="FFFF00"/>
                  </a:solidFill>
                  <a:latin typeface="黑体" pitchFamily="49" charset="-122"/>
                  <a:ea typeface="黑体" pitchFamily="49" charset="-122"/>
                </a:rPr>
                <a:t>0</a:t>
              </a:r>
              <a:r>
                <a:rPr lang="zh-CN" altLang="en-US" sz="3200" dirty="0">
                  <a:latin typeface="黑体" pitchFamily="49" charset="-122"/>
                  <a:ea typeface="黑体" pitchFamily="49" charset="-122"/>
                </a:rPr>
                <a:t>；当异步置</a:t>
              </a:r>
              <a:r>
                <a:rPr lang="en-US" altLang="zh-CN" sz="3200" dirty="0">
                  <a:latin typeface="黑体" pitchFamily="49" charset="-122"/>
                  <a:ea typeface="黑体" pitchFamily="49" charset="-122"/>
                </a:rPr>
                <a:t>1</a:t>
              </a:r>
              <a:r>
                <a:rPr lang="zh-CN" altLang="en-US" sz="3200" dirty="0">
                  <a:latin typeface="黑体" pitchFamily="49" charset="-122"/>
                  <a:ea typeface="黑体" pitchFamily="49" charset="-122"/>
                </a:rPr>
                <a:t>输入端</a:t>
              </a:r>
              <a:r>
                <a:rPr lang="en-US" altLang="zh-CN" sz="3200" dirty="0">
                  <a:solidFill>
                    <a:schemeClr val="accent1"/>
                  </a:solidFill>
                  <a:latin typeface="黑体" pitchFamily="49" charset="-122"/>
                  <a:ea typeface="黑体" pitchFamily="49" charset="-122"/>
                </a:rPr>
                <a:t>Set</a:t>
              </a:r>
              <a:r>
                <a:rPr lang="zh-CN" altLang="en-US" sz="3200" dirty="0">
                  <a:latin typeface="黑体" pitchFamily="49" charset="-122"/>
                  <a:ea typeface="黑体" pitchFamily="49" charset="-122"/>
                </a:rPr>
                <a:t>和异步清</a:t>
              </a:r>
              <a:r>
                <a:rPr lang="en-US" altLang="zh-CN" sz="3200" dirty="0">
                  <a:latin typeface="黑体" pitchFamily="49" charset="-122"/>
                  <a:ea typeface="黑体" pitchFamily="49" charset="-122"/>
                </a:rPr>
                <a:t>0</a:t>
              </a:r>
              <a:r>
                <a:rPr lang="zh-CN" altLang="en-US" sz="3200" dirty="0">
                  <a:latin typeface="黑体" pitchFamily="49" charset="-122"/>
                  <a:ea typeface="黑体" pitchFamily="49" charset="-122"/>
                </a:rPr>
                <a:t>输入端</a:t>
              </a:r>
              <a:r>
                <a:rPr lang="en-US" altLang="zh-CN" sz="3200" dirty="0">
                  <a:solidFill>
                    <a:schemeClr val="accent1"/>
                  </a:solidFill>
                  <a:latin typeface="黑体" pitchFamily="49" charset="-122"/>
                  <a:ea typeface="黑体" pitchFamily="49" charset="-122"/>
                </a:rPr>
                <a:t>Reset</a:t>
              </a:r>
              <a:r>
                <a:rPr lang="zh-CN" altLang="en-US" sz="3200" dirty="0">
                  <a:latin typeface="黑体" pitchFamily="49" charset="-122"/>
                  <a:ea typeface="黑体" pitchFamily="49" charset="-122"/>
                </a:rPr>
                <a:t>都为</a:t>
              </a:r>
              <a:r>
                <a:rPr lang="zh-CN" altLang="en-US" sz="3200" dirty="0">
                  <a:solidFill>
                    <a:schemeClr val="accent1"/>
                  </a:solidFill>
                  <a:latin typeface="黑体" pitchFamily="49" charset="-122"/>
                  <a:ea typeface="黑体" pitchFamily="49" charset="-122"/>
                </a:rPr>
                <a:t>高电平</a:t>
              </a:r>
              <a:r>
                <a:rPr lang="zh-CN" altLang="en-US" sz="3200" dirty="0">
                  <a:latin typeface="黑体" pitchFamily="49" charset="-122"/>
                  <a:ea typeface="黑体" pitchFamily="49" charset="-122"/>
                </a:rPr>
                <a:t>时，集成</a:t>
              </a:r>
              <a:r>
                <a:rPr lang="en-US" altLang="zh-CN" sz="3200" dirty="0">
                  <a:latin typeface="黑体" pitchFamily="49" charset="-122"/>
                  <a:ea typeface="黑体" pitchFamily="49" charset="-122"/>
                </a:rPr>
                <a:t>D</a:t>
              </a:r>
              <a:r>
                <a:rPr lang="zh-CN" altLang="en-US" sz="3200" dirty="0">
                  <a:latin typeface="黑体" pitchFamily="49" charset="-122"/>
                  <a:ea typeface="黑体" pitchFamily="49" charset="-122"/>
                </a:rPr>
                <a:t>触发器在时钟输入端</a:t>
              </a:r>
              <a:r>
                <a:rPr lang="en-US" altLang="zh-CN" sz="3200" i="1" dirty="0">
                  <a:latin typeface="黑体" pitchFamily="49" charset="-122"/>
                  <a:ea typeface="黑体" pitchFamily="49" charset="-122"/>
                </a:rPr>
                <a:t>CLK</a:t>
              </a:r>
              <a:r>
                <a:rPr lang="zh-CN" altLang="en-US" sz="3200" dirty="0">
                  <a:latin typeface="黑体" pitchFamily="49" charset="-122"/>
                  <a:ea typeface="黑体" pitchFamily="49" charset="-122"/>
                </a:rPr>
                <a:t>的控制下处于同步工作状态，在每个</a:t>
              </a:r>
              <a:r>
                <a:rPr lang="en-US" altLang="zh-CN" sz="3200" i="1" dirty="0">
                  <a:solidFill>
                    <a:srgbClr val="FFFF00"/>
                  </a:solidFill>
                  <a:latin typeface="黑体" pitchFamily="49" charset="-122"/>
                  <a:ea typeface="黑体" pitchFamily="49" charset="-122"/>
                </a:rPr>
                <a:t>CLK</a:t>
              </a:r>
              <a:r>
                <a:rPr lang="zh-CN" altLang="en-US" sz="3200" dirty="0">
                  <a:solidFill>
                    <a:srgbClr val="FFFF00"/>
                  </a:solidFill>
                  <a:latin typeface="黑体" pitchFamily="49" charset="-122"/>
                  <a:ea typeface="黑体" pitchFamily="49" charset="-122"/>
                </a:rPr>
                <a:t>上升沿</a:t>
              </a:r>
              <a:r>
                <a:rPr lang="zh-CN" altLang="en-US" sz="3200" dirty="0">
                  <a:latin typeface="黑体" pitchFamily="49" charset="-122"/>
                  <a:ea typeface="黑体" pitchFamily="49" charset="-122"/>
                </a:rPr>
                <a:t>时，将输入激励端</a:t>
              </a:r>
              <a:r>
                <a:rPr lang="en-US" altLang="zh-CN" sz="3200" i="1" dirty="0">
                  <a:latin typeface="黑体" pitchFamily="49" charset="-122"/>
                  <a:ea typeface="黑体" pitchFamily="49" charset="-122"/>
                </a:rPr>
                <a:t>D</a:t>
              </a:r>
              <a:r>
                <a:rPr lang="zh-CN" altLang="en-US" sz="3200" dirty="0">
                  <a:latin typeface="黑体" pitchFamily="49" charset="-122"/>
                  <a:ea typeface="黑体" pitchFamily="49" charset="-122"/>
                </a:rPr>
                <a:t>送入触发器，使得</a:t>
              </a:r>
              <a:r>
                <a:rPr lang="en-US" altLang="zh-CN" sz="3200" i="1" dirty="0">
                  <a:solidFill>
                    <a:srgbClr val="FFFF00"/>
                  </a:solidFill>
                  <a:latin typeface="黑体" pitchFamily="49" charset="-122"/>
                  <a:ea typeface="黑体" pitchFamily="49" charset="-122"/>
                </a:rPr>
                <a:t>Q = D</a:t>
              </a:r>
              <a:r>
                <a:rPr lang="zh-CN" altLang="en-US" sz="3200" dirty="0">
                  <a:latin typeface="黑体" pitchFamily="49" charset="-122"/>
                  <a:ea typeface="黑体" pitchFamily="49" charset="-122"/>
                </a:rPr>
                <a:t>。在同步工作状态下，集成</a:t>
              </a:r>
              <a:r>
                <a:rPr lang="en-US" altLang="zh-CN" sz="3200" dirty="0">
                  <a:latin typeface="黑体" pitchFamily="49" charset="-122"/>
                  <a:ea typeface="黑体" pitchFamily="49" charset="-122"/>
                </a:rPr>
                <a:t>D</a:t>
              </a:r>
              <a:r>
                <a:rPr lang="zh-CN" altLang="en-US" sz="3200" dirty="0">
                  <a:latin typeface="黑体" pitchFamily="49" charset="-122"/>
                  <a:ea typeface="黑体" pitchFamily="49" charset="-122"/>
                </a:rPr>
                <a:t>触发器的特征方程为</a:t>
              </a:r>
            </a:p>
          </p:txBody>
        </p:sp>
        <p:graphicFrame>
          <p:nvGraphicFramePr>
            <p:cNvPr id="8195" name="Object 4"/>
            <p:cNvGraphicFramePr>
              <a:graphicFrameLocks noChangeAspect="1"/>
            </p:cNvGraphicFramePr>
            <p:nvPr/>
          </p:nvGraphicFramePr>
          <p:xfrm>
            <a:off x="6038579" y="6072206"/>
            <a:ext cx="1605255" cy="649746"/>
          </p:xfrm>
          <a:graphic>
            <a:graphicData uri="http://schemas.openxmlformats.org/presentationml/2006/ole">
              <p:oleObj spid="_x0000_s8195" name="Equation" r:id="rId4" imgW="532937" imgH="215713" progId="Equation.DSMT4">
                <p:embed/>
              </p:oleObj>
            </a:graphicData>
          </a:graphic>
        </p:graphicFrame>
      </p:grpSp>
      <p:sp>
        <p:nvSpPr>
          <p:cNvPr id="8200"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buFontTx/>
              <a:buNone/>
            </a:pPr>
            <a:endParaRPr lang="zh-CN" altLang="en-US"/>
          </a:p>
        </p:txBody>
      </p:sp>
      <p:graphicFrame>
        <p:nvGraphicFramePr>
          <p:cNvPr id="129028" name="Object 3"/>
          <p:cNvGraphicFramePr>
            <a:graphicFrameLocks noChangeAspect="1"/>
          </p:cNvGraphicFramePr>
          <p:nvPr/>
        </p:nvGraphicFramePr>
        <p:xfrm>
          <a:off x="6143625" y="142875"/>
          <a:ext cx="3000375" cy="2825750"/>
        </p:xfrm>
        <a:graphic>
          <a:graphicData uri="http://schemas.openxmlformats.org/presentationml/2006/ole">
            <p:oleObj spid="_x0000_s8194" r:id="rId5" imgW="1472481" imgH="1386191" progId="">
              <p:embed/>
            </p:oleObj>
          </a:graphicData>
        </a:graphic>
      </p:graphicFrame>
      <p:sp>
        <p:nvSpPr>
          <p:cNvPr id="10" name="灯片编号占位符 9"/>
          <p:cNvSpPr>
            <a:spLocks noGrp="1"/>
          </p:cNvSpPr>
          <p:nvPr>
            <p:ph type="sldNum" sz="quarter" idx="12"/>
          </p:nvPr>
        </p:nvSpPr>
        <p:spPr/>
        <p:txBody>
          <a:bodyPr/>
          <a:lstStyle/>
          <a:p>
            <a:pPr>
              <a:defRPr/>
            </a:pPr>
            <a:fld id="{C097489F-4C31-4370-B64B-6FDA95532023}" type="slidenum">
              <a:rPr lang="zh-CN" altLang="en-US" smtClean="0"/>
              <a:pPr>
                <a:defRPr/>
              </a:pPr>
              <a:t>64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anim calcmode="lin" valueType="num">
                                      <p:cBhvr additive="base">
                                        <p:cTn id="7" dur="500" fill="hold"/>
                                        <p:tgtEl>
                                          <p:spTgt spid="60418"/>
                                        </p:tgtEl>
                                        <p:attrNameLst>
                                          <p:attrName>ppt_x</p:attrName>
                                        </p:attrNameLst>
                                      </p:cBhvr>
                                      <p:tavLst>
                                        <p:tav tm="0">
                                          <p:val>
                                            <p:strVal val="0-#ppt_w/2"/>
                                          </p:val>
                                        </p:tav>
                                        <p:tav tm="100000">
                                          <p:val>
                                            <p:strVal val="#ppt_x"/>
                                          </p:val>
                                        </p:tav>
                                      </p:tavLst>
                                    </p:anim>
                                    <p:anim calcmode="lin" valueType="num">
                                      <p:cBhvr additive="base">
                                        <p:cTn id="8" dur="500" fill="hold"/>
                                        <p:tgtEl>
                                          <p:spTgt spid="6041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linds(horizontal)">
                                      <p:cBhvr>
                                        <p:cTn id="16" dur="500"/>
                                        <p:tgtEl>
                                          <p:spTgt spid="11"/>
                                        </p:tgtEl>
                                      </p:cBhvr>
                                    </p:animEffect>
                                  </p:childTnLst>
                                </p:cTn>
                              </p:par>
                              <p:par>
                                <p:cTn id="17" presetID="3" presetClass="entr" presetSubtype="10" fill="hold" nodeType="withEffect">
                                  <p:stCondLst>
                                    <p:cond delay="0"/>
                                  </p:stCondLst>
                                  <p:childTnLst>
                                    <p:set>
                                      <p:cBhvr>
                                        <p:cTn id="18" dur="1" fill="hold">
                                          <p:stCondLst>
                                            <p:cond delay="0"/>
                                          </p:stCondLst>
                                        </p:cTn>
                                        <p:tgtEl>
                                          <p:spTgt spid="129028"/>
                                        </p:tgtEl>
                                        <p:attrNameLst>
                                          <p:attrName>style.visibility</p:attrName>
                                        </p:attrNameLst>
                                      </p:cBhvr>
                                      <p:to>
                                        <p:strVal val="visible"/>
                                      </p:to>
                                    </p:set>
                                    <p:animEffect transition="in" filter="blinds(horizontal)">
                                      <p:cBhvr>
                                        <p:cTn id="19" dur="500"/>
                                        <p:tgtEl>
                                          <p:spTgt spid="12902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0-#ppt_w/2"/>
                                          </p:val>
                                        </p:tav>
                                        <p:tav tm="100000">
                                          <p:val>
                                            <p:strVal val="#ppt_x"/>
                                          </p:val>
                                        </p:tav>
                                      </p:tavLst>
                                    </p:anim>
                                    <p:anim calcmode="lin" valueType="num">
                                      <p:cBhvr additive="base">
                                        <p:cTn id="25" dur="500" fill="hold"/>
                                        <p:tgtEl>
                                          <p:spTgt spid="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3"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60418" grpId="0"/>
      <p:bldP spid="6" grpId="0"/>
    </p:bld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646113"/>
          </a:xfrm>
          <a:prstGeom prst="rect">
            <a:avLst/>
          </a:prstGeom>
          <a:noFill/>
          <a:ln w="9525">
            <a:noFill/>
            <a:miter lim="800000"/>
            <a:headEnd/>
            <a:tailEnd/>
          </a:ln>
        </p:spPr>
        <p:txBody>
          <a:bodyPr>
            <a:spAutoFit/>
          </a:bodyPr>
          <a:lstStyle/>
          <a:p>
            <a:pPr>
              <a:buFontTx/>
              <a:buNone/>
            </a:pPr>
            <a:r>
              <a:rPr lang="zh-CN" altLang="en-US">
                <a:latin typeface="黑体" pitchFamily="49" charset="-122"/>
                <a:ea typeface="黑体" pitchFamily="49" charset="-122"/>
              </a:rPr>
              <a:t>集成</a:t>
            </a:r>
            <a:r>
              <a:rPr lang="en-US" altLang="en-US">
                <a:latin typeface="黑体" pitchFamily="49" charset="-122"/>
                <a:ea typeface="黑体" pitchFamily="49" charset="-122"/>
              </a:rPr>
              <a:t>D</a:t>
            </a:r>
            <a:r>
              <a:rPr lang="zh-CN" altLang="en-US">
                <a:latin typeface="黑体" pitchFamily="49" charset="-122"/>
                <a:ea typeface="黑体" pitchFamily="49" charset="-122"/>
              </a:rPr>
              <a:t>触发器的行为级描述</a:t>
            </a:r>
            <a:endParaRPr lang="zh-CN" altLang="en-US" b="1">
              <a:latin typeface="黑体" pitchFamily="49" charset="-122"/>
              <a:ea typeface="黑体" pitchFamily="49" charset="-122"/>
            </a:endParaRPr>
          </a:p>
        </p:txBody>
      </p:sp>
      <p:sp>
        <p:nvSpPr>
          <p:cNvPr id="3" name="TextBox 2"/>
          <p:cNvSpPr txBox="1">
            <a:spLocks noChangeArrowheads="1"/>
          </p:cNvSpPr>
          <p:nvPr/>
        </p:nvSpPr>
        <p:spPr bwMode="auto">
          <a:xfrm>
            <a:off x="142876" y="857232"/>
            <a:ext cx="8858280" cy="5909310"/>
          </a:xfrm>
          <a:prstGeom prst="rect">
            <a:avLst/>
          </a:prstGeom>
          <a:noFill/>
          <a:ln w="28575">
            <a:solidFill>
              <a:srgbClr val="FFC000"/>
            </a:solidFill>
            <a:miter lim="800000"/>
            <a:headEnd/>
            <a:tailEnd/>
          </a:ln>
        </p:spPr>
        <p:txBody>
          <a:bodyPr numCol="2">
            <a:spAutoFit/>
          </a:bodyPr>
          <a:lstStyle/>
          <a:p>
            <a:pPr>
              <a:buFont typeface="Arial" pitchFamily="34" charset="0"/>
              <a:buNone/>
              <a:defRPr/>
            </a:pPr>
            <a:r>
              <a:rPr lang="en-US" sz="2700" dirty="0">
                <a:solidFill>
                  <a:srgbClr val="FF0000"/>
                </a:solidFill>
                <a:latin typeface="黑体" pitchFamily="49" charset="-122"/>
                <a:ea typeface="黑体" pitchFamily="49" charset="-122"/>
              </a:rPr>
              <a:t>module</a:t>
            </a:r>
            <a:r>
              <a:rPr lang="en-US" sz="2700" dirty="0">
                <a:latin typeface="黑体" pitchFamily="49" charset="-122"/>
                <a:ea typeface="黑体" pitchFamily="49" charset="-122"/>
              </a:rPr>
              <a:t>  </a:t>
            </a:r>
            <a:r>
              <a:rPr lang="en-US" sz="2700" dirty="0" err="1">
                <a:latin typeface="黑体" pitchFamily="49" charset="-122"/>
                <a:ea typeface="黑体" pitchFamily="49" charset="-122"/>
              </a:rPr>
              <a:t>D_Int_ff</a:t>
            </a:r>
            <a:r>
              <a:rPr lang="en-US" sz="2700" dirty="0">
                <a:latin typeface="黑体" pitchFamily="49" charset="-122"/>
                <a:ea typeface="黑体" pitchFamily="49" charset="-122"/>
              </a:rPr>
              <a:t> (D, CLK, Q, </a:t>
            </a:r>
            <a:r>
              <a:rPr lang="en-US" sz="2700" dirty="0" err="1">
                <a:latin typeface="黑体" pitchFamily="49" charset="-122"/>
                <a:ea typeface="黑体" pitchFamily="49" charset="-122"/>
              </a:rPr>
              <a:t>Qn</a:t>
            </a:r>
            <a:r>
              <a:rPr lang="en-US" sz="2700" dirty="0">
                <a:latin typeface="黑体" pitchFamily="49" charset="-122"/>
                <a:ea typeface="黑体" pitchFamily="49" charset="-122"/>
              </a:rPr>
              <a:t>, Set, Reset);</a:t>
            </a:r>
            <a:endParaRPr lang="zh-CN" altLang="en-US" sz="2700" dirty="0">
              <a:latin typeface="黑体" pitchFamily="49" charset="-122"/>
              <a:ea typeface="黑体" pitchFamily="49" charset="-122"/>
            </a:endParaRPr>
          </a:p>
          <a:p>
            <a:pPr>
              <a:buFont typeface="Arial" pitchFamily="34" charset="0"/>
              <a:buNone/>
              <a:defRPr/>
            </a:pPr>
            <a:r>
              <a:rPr lang="en-US" sz="2700" dirty="0">
                <a:latin typeface="黑体" pitchFamily="49" charset="-122"/>
                <a:ea typeface="黑体" pitchFamily="49" charset="-122"/>
              </a:rPr>
              <a:t>        input  D, CLK, Set, Reset;</a:t>
            </a:r>
            <a:endParaRPr lang="zh-CN" altLang="en-US" sz="2700" dirty="0">
              <a:latin typeface="黑体" pitchFamily="49" charset="-122"/>
              <a:ea typeface="黑体" pitchFamily="49" charset="-122"/>
            </a:endParaRPr>
          </a:p>
          <a:p>
            <a:pPr>
              <a:buFont typeface="Arial" pitchFamily="34" charset="0"/>
              <a:buNone/>
              <a:defRPr/>
            </a:pPr>
            <a:r>
              <a:rPr lang="en-US" sz="2700" dirty="0">
                <a:latin typeface="黑体" pitchFamily="49" charset="-122"/>
                <a:ea typeface="黑体" pitchFamily="49" charset="-122"/>
              </a:rPr>
              <a:t>        output  </a:t>
            </a:r>
            <a:r>
              <a:rPr lang="en-US" sz="2700" dirty="0" err="1">
                <a:solidFill>
                  <a:schemeClr val="accent1"/>
                </a:solidFill>
                <a:latin typeface="黑体" pitchFamily="49" charset="-122"/>
                <a:ea typeface="黑体" pitchFamily="49" charset="-122"/>
              </a:rPr>
              <a:t>reg</a:t>
            </a:r>
            <a:r>
              <a:rPr lang="en-US" sz="2700" dirty="0">
                <a:latin typeface="黑体" pitchFamily="49" charset="-122"/>
                <a:ea typeface="黑体" pitchFamily="49" charset="-122"/>
              </a:rPr>
              <a:t>  Q, </a:t>
            </a:r>
            <a:r>
              <a:rPr lang="en-US" sz="2700" dirty="0" err="1">
                <a:latin typeface="黑体" pitchFamily="49" charset="-122"/>
                <a:ea typeface="黑体" pitchFamily="49" charset="-122"/>
              </a:rPr>
              <a:t>Qn</a:t>
            </a:r>
            <a:r>
              <a:rPr lang="en-US" sz="2700" dirty="0">
                <a:latin typeface="黑体" pitchFamily="49" charset="-122"/>
                <a:ea typeface="黑体" pitchFamily="49" charset="-122"/>
              </a:rPr>
              <a:t>;</a:t>
            </a:r>
            <a:endParaRPr lang="zh-CN" altLang="en-US" sz="2700" dirty="0">
              <a:latin typeface="黑体" pitchFamily="49" charset="-122"/>
              <a:ea typeface="黑体" pitchFamily="49" charset="-122"/>
            </a:endParaRPr>
          </a:p>
          <a:p>
            <a:pPr>
              <a:buFont typeface="Arial" pitchFamily="34" charset="0"/>
              <a:buNone/>
              <a:defRPr/>
            </a:pPr>
            <a:r>
              <a:rPr lang="en-US" sz="2700" dirty="0">
                <a:latin typeface="黑体" pitchFamily="49" charset="-122"/>
                <a:ea typeface="黑体" pitchFamily="49" charset="-122"/>
              </a:rPr>
              <a:t>        </a:t>
            </a:r>
            <a:r>
              <a:rPr lang="en-US" sz="2700" dirty="0">
                <a:solidFill>
                  <a:srgbClr val="FFFF00"/>
                </a:solidFill>
                <a:latin typeface="黑体" pitchFamily="49" charset="-122"/>
                <a:ea typeface="黑体" pitchFamily="49" charset="-122"/>
              </a:rPr>
              <a:t>always @</a:t>
            </a:r>
            <a:r>
              <a:rPr lang="en-US" sz="2700" dirty="0">
                <a:latin typeface="黑体" pitchFamily="49" charset="-122"/>
                <a:ea typeface="黑体" pitchFamily="49" charset="-122"/>
              </a:rPr>
              <a:t>(</a:t>
            </a:r>
            <a:r>
              <a:rPr lang="en-US" sz="2700" dirty="0" err="1">
                <a:solidFill>
                  <a:schemeClr val="accent1"/>
                </a:solidFill>
                <a:latin typeface="黑体" pitchFamily="49" charset="-122"/>
                <a:ea typeface="黑体" pitchFamily="49" charset="-122"/>
              </a:rPr>
              <a:t>posedge</a:t>
            </a:r>
            <a:r>
              <a:rPr lang="en-US" sz="2700" dirty="0">
                <a:latin typeface="黑体" pitchFamily="49" charset="-122"/>
                <a:ea typeface="黑体" pitchFamily="49" charset="-122"/>
              </a:rPr>
              <a:t> CLK  </a:t>
            </a:r>
            <a:r>
              <a:rPr lang="en-US" sz="2700" dirty="0">
                <a:solidFill>
                  <a:srgbClr val="FFFF00"/>
                </a:solidFill>
                <a:latin typeface="黑体" pitchFamily="49" charset="-122"/>
                <a:ea typeface="黑体" pitchFamily="49" charset="-122"/>
              </a:rPr>
              <a:t>or</a:t>
            </a:r>
            <a:r>
              <a:rPr lang="en-US" sz="2700" dirty="0">
                <a:latin typeface="黑体" pitchFamily="49" charset="-122"/>
                <a:ea typeface="黑体" pitchFamily="49" charset="-122"/>
              </a:rPr>
              <a:t>  </a:t>
            </a:r>
            <a:r>
              <a:rPr lang="en-US" sz="2700" dirty="0" err="1">
                <a:solidFill>
                  <a:schemeClr val="accent1"/>
                </a:solidFill>
                <a:latin typeface="黑体" pitchFamily="49" charset="-122"/>
                <a:ea typeface="黑体" pitchFamily="49" charset="-122"/>
              </a:rPr>
              <a:t>negedge</a:t>
            </a:r>
            <a:r>
              <a:rPr lang="en-US" sz="2700" dirty="0">
                <a:latin typeface="黑体" pitchFamily="49" charset="-122"/>
                <a:ea typeface="黑体" pitchFamily="49" charset="-122"/>
              </a:rPr>
              <a:t> Reset  </a:t>
            </a:r>
            <a:r>
              <a:rPr lang="en-US" sz="2700" dirty="0">
                <a:solidFill>
                  <a:srgbClr val="FFFF00"/>
                </a:solidFill>
                <a:latin typeface="黑体" pitchFamily="49" charset="-122"/>
                <a:ea typeface="黑体" pitchFamily="49" charset="-122"/>
              </a:rPr>
              <a:t>or</a:t>
            </a:r>
            <a:r>
              <a:rPr lang="en-US" sz="2700" dirty="0">
                <a:latin typeface="黑体" pitchFamily="49" charset="-122"/>
                <a:ea typeface="黑体" pitchFamily="49" charset="-122"/>
              </a:rPr>
              <a:t>  </a:t>
            </a:r>
            <a:r>
              <a:rPr lang="en-US" sz="2700" dirty="0" err="1">
                <a:solidFill>
                  <a:schemeClr val="accent1"/>
                </a:solidFill>
                <a:latin typeface="黑体" pitchFamily="49" charset="-122"/>
                <a:ea typeface="黑体" pitchFamily="49" charset="-122"/>
              </a:rPr>
              <a:t>negedge</a:t>
            </a:r>
            <a:r>
              <a:rPr lang="en-US" sz="2700" dirty="0">
                <a:latin typeface="黑体" pitchFamily="49" charset="-122"/>
                <a:ea typeface="黑体" pitchFamily="49" charset="-122"/>
              </a:rPr>
              <a:t> Set)</a:t>
            </a:r>
            <a:endParaRPr lang="zh-CN" altLang="en-US" sz="2700" dirty="0">
              <a:latin typeface="黑体" pitchFamily="49" charset="-122"/>
              <a:ea typeface="黑体" pitchFamily="49" charset="-122"/>
            </a:endParaRPr>
          </a:p>
          <a:p>
            <a:pPr>
              <a:buFont typeface="Arial" pitchFamily="34" charset="0"/>
              <a:buNone/>
              <a:defRPr/>
            </a:pPr>
            <a:r>
              <a:rPr lang="en-US" sz="2700" dirty="0">
                <a:latin typeface="黑体" pitchFamily="49" charset="-122"/>
                <a:ea typeface="黑体" pitchFamily="49" charset="-122"/>
              </a:rPr>
              <a:t>          </a:t>
            </a:r>
            <a:r>
              <a:rPr lang="en-US" sz="2700" dirty="0">
                <a:solidFill>
                  <a:schemeClr val="accent1"/>
                </a:solidFill>
                <a:latin typeface="黑体" pitchFamily="49" charset="-122"/>
                <a:ea typeface="黑体" pitchFamily="49" charset="-122"/>
              </a:rPr>
              <a:t>if</a:t>
            </a:r>
            <a:r>
              <a:rPr lang="en-US" sz="2700" dirty="0">
                <a:latin typeface="黑体" pitchFamily="49" charset="-122"/>
                <a:ea typeface="黑体" pitchFamily="49" charset="-122"/>
              </a:rPr>
              <a:t>  (!Set)</a:t>
            </a:r>
            <a:endParaRPr lang="zh-CN" altLang="en-US" sz="2700" dirty="0">
              <a:latin typeface="黑体" pitchFamily="49" charset="-122"/>
              <a:ea typeface="黑体" pitchFamily="49" charset="-122"/>
            </a:endParaRPr>
          </a:p>
          <a:p>
            <a:pPr>
              <a:buFont typeface="Arial" pitchFamily="34" charset="0"/>
              <a:buNone/>
              <a:defRPr/>
            </a:pPr>
            <a:r>
              <a:rPr lang="en-US" sz="2700" dirty="0" smtClean="0">
                <a:latin typeface="黑体" pitchFamily="49" charset="-122"/>
                <a:ea typeface="黑体" pitchFamily="49" charset="-122"/>
              </a:rPr>
              <a:t>            </a:t>
            </a:r>
            <a:r>
              <a:rPr lang="en-US" sz="2700" dirty="0" smtClean="0">
                <a:solidFill>
                  <a:srgbClr val="FFFF00"/>
                </a:solidFill>
                <a:latin typeface="黑体" pitchFamily="49" charset="-122"/>
                <a:ea typeface="黑体" pitchFamily="49" charset="-122"/>
              </a:rPr>
              <a:t>begin</a:t>
            </a:r>
            <a:endParaRPr lang="zh-CN" altLang="en-US" sz="2700" dirty="0">
              <a:solidFill>
                <a:srgbClr val="FFFF00"/>
              </a:solidFill>
              <a:latin typeface="黑体" pitchFamily="49" charset="-122"/>
              <a:ea typeface="黑体" pitchFamily="49" charset="-122"/>
            </a:endParaRPr>
          </a:p>
          <a:p>
            <a:pPr>
              <a:buFont typeface="Arial" pitchFamily="34" charset="0"/>
              <a:buNone/>
              <a:defRPr/>
            </a:pPr>
            <a:r>
              <a:rPr lang="en-US" sz="2700" dirty="0">
                <a:latin typeface="黑体" pitchFamily="49" charset="-122"/>
                <a:ea typeface="黑体" pitchFamily="49" charset="-122"/>
              </a:rPr>
              <a:t>              Q &lt;= 1’b1;</a:t>
            </a:r>
            <a:endParaRPr lang="zh-CN" altLang="en-US" sz="2700" dirty="0">
              <a:latin typeface="黑体" pitchFamily="49" charset="-122"/>
              <a:ea typeface="黑体" pitchFamily="49" charset="-122"/>
            </a:endParaRPr>
          </a:p>
          <a:p>
            <a:pPr>
              <a:buFont typeface="Arial" pitchFamily="34" charset="0"/>
              <a:buNone/>
              <a:defRPr/>
            </a:pPr>
            <a:r>
              <a:rPr lang="en-US" sz="2700" dirty="0">
                <a:latin typeface="黑体" pitchFamily="49" charset="-122"/>
                <a:ea typeface="黑体" pitchFamily="49" charset="-122"/>
              </a:rPr>
              <a:t>              </a:t>
            </a:r>
            <a:r>
              <a:rPr lang="en-US" sz="2700" dirty="0" err="1">
                <a:latin typeface="黑体" pitchFamily="49" charset="-122"/>
                <a:ea typeface="黑体" pitchFamily="49" charset="-122"/>
              </a:rPr>
              <a:t>Qn</a:t>
            </a:r>
            <a:r>
              <a:rPr lang="en-US" sz="2700" dirty="0">
                <a:latin typeface="黑体" pitchFamily="49" charset="-122"/>
                <a:ea typeface="黑体" pitchFamily="49" charset="-122"/>
              </a:rPr>
              <a:t> &lt;=1’b0;</a:t>
            </a:r>
            <a:endParaRPr lang="zh-CN" altLang="en-US" sz="2700" dirty="0">
              <a:latin typeface="黑体" pitchFamily="49" charset="-122"/>
              <a:ea typeface="黑体" pitchFamily="49" charset="-122"/>
            </a:endParaRPr>
          </a:p>
          <a:p>
            <a:pPr>
              <a:buFont typeface="Arial" pitchFamily="34" charset="0"/>
              <a:buNone/>
              <a:defRPr/>
            </a:pPr>
            <a:r>
              <a:rPr lang="en-US" sz="2700" dirty="0">
                <a:latin typeface="黑体" pitchFamily="49" charset="-122"/>
                <a:ea typeface="黑体" pitchFamily="49" charset="-122"/>
              </a:rPr>
              <a:t>            </a:t>
            </a:r>
            <a:r>
              <a:rPr lang="en-US" sz="2700" dirty="0" smtClean="0">
                <a:solidFill>
                  <a:srgbClr val="FFFF00"/>
                </a:solidFill>
                <a:latin typeface="黑体" pitchFamily="49" charset="-122"/>
                <a:ea typeface="黑体" pitchFamily="49" charset="-122"/>
              </a:rPr>
              <a:t>end</a:t>
            </a:r>
            <a:endParaRPr lang="zh-CN" altLang="en-US" sz="2700" dirty="0">
              <a:solidFill>
                <a:srgbClr val="FFFF00"/>
              </a:solidFill>
              <a:latin typeface="黑体" pitchFamily="49" charset="-122"/>
              <a:ea typeface="黑体" pitchFamily="49" charset="-122"/>
            </a:endParaRPr>
          </a:p>
          <a:p>
            <a:pPr>
              <a:buFont typeface="Arial" pitchFamily="34" charset="0"/>
              <a:buNone/>
              <a:defRPr/>
            </a:pPr>
            <a:r>
              <a:rPr lang="en-US" sz="2700" dirty="0">
                <a:latin typeface="黑体" pitchFamily="49" charset="-122"/>
                <a:ea typeface="黑体" pitchFamily="49" charset="-122"/>
              </a:rPr>
              <a:t>    </a:t>
            </a:r>
            <a:r>
              <a:rPr lang="en-US" sz="2700" dirty="0" smtClean="0">
                <a:solidFill>
                  <a:schemeClr val="accent1"/>
                </a:solidFill>
                <a:latin typeface="黑体" pitchFamily="49" charset="-122"/>
                <a:ea typeface="黑体" pitchFamily="49" charset="-122"/>
              </a:rPr>
              <a:t>else </a:t>
            </a:r>
            <a:r>
              <a:rPr lang="en-US" sz="2700" dirty="0">
                <a:solidFill>
                  <a:schemeClr val="accent1"/>
                </a:solidFill>
                <a:latin typeface="黑体" pitchFamily="49" charset="-122"/>
                <a:ea typeface="黑体" pitchFamily="49" charset="-122"/>
              </a:rPr>
              <a:t>if  </a:t>
            </a:r>
            <a:r>
              <a:rPr lang="en-US" sz="2700" dirty="0">
                <a:latin typeface="黑体" pitchFamily="49" charset="-122"/>
                <a:ea typeface="黑体" pitchFamily="49" charset="-122"/>
              </a:rPr>
              <a:t>(!Reset)</a:t>
            </a:r>
            <a:endParaRPr lang="zh-CN" altLang="en-US" sz="2700" dirty="0">
              <a:latin typeface="黑体" pitchFamily="49" charset="-122"/>
              <a:ea typeface="黑体" pitchFamily="49" charset="-122"/>
            </a:endParaRPr>
          </a:p>
          <a:p>
            <a:pPr>
              <a:buFont typeface="Arial" pitchFamily="34" charset="0"/>
              <a:buNone/>
              <a:defRPr/>
            </a:pPr>
            <a:r>
              <a:rPr lang="en-US" sz="2700" dirty="0">
                <a:latin typeface="黑体" pitchFamily="49" charset="-122"/>
                <a:ea typeface="黑体" pitchFamily="49" charset="-122"/>
              </a:rPr>
              <a:t>       </a:t>
            </a:r>
            <a:r>
              <a:rPr lang="en-US" sz="2700" dirty="0" smtClean="0">
                <a:solidFill>
                  <a:srgbClr val="FFFF00"/>
                </a:solidFill>
                <a:latin typeface="黑体" pitchFamily="49" charset="-122"/>
                <a:ea typeface="黑体" pitchFamily="49" charset="-122"/>
              </a:rPr>
              <a:t>begin</a:t>
            </a:r>
            <a:endParaRPr lang="zh-CN" altLang="en-US" sz="2700" dirty="0">
              <a:solidFill>
                <a:srgbClr val="FFFF00"/>
              </a:solidFill>
              <a:latin typeface="黑体" pitchFamily="49" charset="-122"/>
              <a:ea typeface="黑体" pitchFamily="49" charset="-122"/>
            </a:endParaRPr>
          </a:p>
          <a:p>
            <a:pPr>
              <a:buFont typeface="Arial" pitchFamily="34" charset="0"/>
              <a:buNone/>
              <a:defRPr/>
            </a:pPr>
            <a:r>
              <a:rPr lang="en-US" sz="2700" dirty="0">
                <a:latin typeface="黑体" pitchFamily="49" charset="-122"/>
                <a:ea typeface="黑体" pitchFamily="49" charset="-122"/>
              </a:rPr>
              <a:t>         </a:t>
            </a:r>
            <a:r>
              <a:rPr lang="en-US" sz="2700" dirty="0" smtClean="0">
                <a:latin typeface="黑体" pitchFamily="49" charset="-122"/>
                <a:ea typeface="黑体" pitchFamily="49" charset="-122"/>
              </a:rPr>
              <a:t>Q </a:t>
            </a:r>
            <a:r>
              <a:rPr lang="en-US" sz="2700" dirty="0">
                <a:latin typeface="黑体" pitchFamily="49" charset="-122"/>
                <a:ea typeface="黑体" pitchFamily="49" charset="-122"/>
              </a:rPr>
              <a:t>&lt;= 1’b0;</a:t>
            </a:r>
            <a:endParaRPr lang="zh-CN" altLang="en-US" sz="2700" dirty="0">
              <a:latin typeface="黑体" pitchFamily="49" charset="-122"/>
              <a:ea typeface="黑体" pitchFamily="49" charset="-122"/>
            </a:endParaRPr>
          </a:p>
          <a:p>
            <a:pPr>
              <a:buFont typeface="Arial" pitchFamily="34" charset="0"/>
              <a:buNone/>
              <a:defRPr/>
            </a:pPr>
            <a:r>
              <a:rPr lang="en-US" sz="2700" dirty="0">
                <a:latin typeface="黑体" pitchFamily="49" charset="-122"/>
                <a:ea typeface="黑体" pitchFamily="49" charset="-122"/>
              </a:rPr>
              <a:t>         </a:t>
            </a:r>
            <a:r>
              <a:rPr lang="en-US" sz="2700" dirty="0" err="1" smtClean="0">
                <a:latin typeface="黑体" pitchFamily="49" charset="-122"/>
                <a:ea typeface="黑体" pitchFamily="49" charset="-122"/>
              </a:rPr>
              <a:t>Qn</a:t>
            </a:r>
            <a:r>
              <a:rPr lang="en-US" sz="2700" dirty="0" smtClean="0">
                <a:latin typeface="黑体" pitchFamily="49" charset="-122"/>
                <a:ea typeface="黑体" pitchFamily="49" charset="-122"/>
              </a:rPr>
              <a:t> </a:t>
            </a:r>
            <a:r>
              <a:rPr lang="en-US" sz="2700" dirty="0">
                <a:latin typeface="黑体" pitchFamily="49" charset="-122"/>
                <a:ea typeface="黑体" pitchFamily="49" charset="-122"/>
              </a:rPr>
              <a:t>&lt;= 1’b1;</a:t>
            </a:r>
            <a:endParaRPr lang="zh-CN" altLang="en-US" sz="2700" dirty="0">
              <a:latin typeface="黑体" pitchFamily="49" charset="-122"/>
              <a:ea typeface="黑体" pitchFamily="49" charset="-122"/>
            </a:endParaRPr>
          </a:p>
          <a:p>
            <a:pPr>
              <a:buFont typeface="Arial" pitchFamily="34" charset="0"/>
              <a:buNone/>
              <a:defRPr/>
            </a:pPr>
            <a:r>
              <a:rPr lang="en-US" sz="2700" dirty="0">
                <a:latin typeface="黑体" pitchFamily="49" charset="-122"/>
                <a:ea typeface="黑体" pitchFamily="49" charset="-122"/>
              </a:rPr>
              <a:t>       </a:t>
            </a:r>
            <a:r>
              <a:rPr lang="en-US" sz="2700" dirty="0" smtClean="0">
                <a:solidFill>
                  <a:srgbClr val="FFFF00"/>
                </a:solidFill>
                <a:latin typeface="黑体" pitchFamily="49" charset="-122"/>
                <a:ea typeface="黑体" pitchFamily="49" charset="-122"/>
              </a:rPr>
              <a:t>end</a:t>
            </a:r>
            <a:endParaRPr lang="zh-CN" altLang="en-US" sz="2700" dirty="0">
              <a:solidFill>
                <a:srgbClr val="FFFF00"/>
              </a:solidFill>
              <a:latin typeface="黑体" pitchFamily="49" charset="-122"/>
              <a:ea typeface="黑体" pitchFamily="49" charset="-122"/>
            </a:endParaRPr>
          </a:p>
          <a:p>
            <a:pPr>
              <a:buFont typeface="Arial" pitchFamily="34" charset="0"/>
              <a:buNone/>
              <a:defRPr/>
            </a:pPr>
            <a:r>
              <a:rPr lang="en-US" sz="2700" dirty="0">
                <a:latin typeface="黑体" pitchFamily="49" charset="-122"/>
                <a:ea typeface="黑体" pitchFamily="49" charset="-122"/>
              </a:rPr>
              <a:t>     </a:t>
            </a:r>
            <a:r>
              <a:rPr lang="en-US" sz="2700" dirty="0" smtClean="0">
                <a:solidFill>
                  <a:schemeClr val="accent1"/>
                </a:solidFill>
                <a:latin typeface="黑体" pitchFamily="49" charset="-122"/>
                <a:ea typeface="黑体" pitchFamily="49" charset="-122"/>
              </a:rPr>
              <a:t>else</a:t>
            </a:r>
            <a:endParaRPr lang="zh-CN" altLang="en-US" sz="2700" dirty="0">
              <a:solidFill>
                <a:schemeClr val="accent1"/>
              </a:solidFill>
              <a:latin typeface="黑体" pitchFamily="49" charset="-122"/>
              <a:ea typeface="黑体" pitchFamily="49" charset="-122"/>
            </a:endParaRPr>
          </a:p>
          <a:p>
            <a:pPr>
              <a:buFont typeface="Arial" pitchFamily="34" charset="0"/>
              <a:buNone/>
              <a:defRPr/>
            </a:pPr>
            <a:r>
              <a:rPr lang="en-US" sz="2700" dirty="0">
                <a:latin typeface="黑体" pitchFamily="49" charset="-122"/>
                <a:ea typeface="黑体" pitchFamily="49" charset="-122"/>
              </a:rPr>
              <a:t>       </a:t>
            </a:r>
            <a:r>
              <a:rPr lang="en-US" sz="2700" dirty="0" smtClean="0">
                <a:latin typeface="黑体" pitchFamily="49" charset="-122"/>
                <a:ea typeface="黑体" pitchFamily="49" charset="-122"/>
              </a:rPr>
              <a:t> </a:t>
            </a:r>
            <a:r>
              <a:rPr lang="en-US" sz="2700" dirty="0" smtClean="0">
                <a:solidFill>
                  <a:srgbClr val="FFFF00"/>
                </a:solidFill>
                <a:latin typeface="黑体" pitchFamily="49" charset="-122"/>
                <a:ea typeface="黑体" pitchFamily="49" charset="-122"/>
              </a:rPr>
              <a:t>begin</a:t>
            </a:r>
            <a:endParaRPr lang="zh-CN" altLang="en-US" sz="2700" dirty="0">
              <a:solidFill>
                <a:srgbClr val="FFFF00"/>
              </a:solidFill>
              <a:latin typeface="黑体" pitchFamily="49" charset="-122"/>
              <a:ea typeface="黑体" pitchFamily="49" charset="-122"/>
            </a:endParaRPr>
          </a:p>
          <a:p>
            <a:pPr>
              <a:buFont typeface="Arial" pitchFamily="34" charset="0"/>
              <a:buNone/>
              <a:defRPr/>
            </a:pPr>
            <a:r>
              <a:rPr lang="en-US" sz="2700" dirty="0">
                <a:latin typeface="黑体" pitchFamily="49" charset="-122"/>
                <a:ea typeface="黑体" pitchFamily="49" charset="-122"/>
              </a:rPr>
              <a:t>        </a:t>
            </a:r>
            <a:r>
              <a:rPr lang="en-US" sz="2700" dirty="0" smtClean="0">
                <a:latin typeface="黑体" pitchFamily="49" charset="-122"/>
                <a:ea typeface="黑体" pitchFamily="49" charset="-122"/>
              </a:rPr>
              <a:t>  </a:t>
            </a:r>
            <a:r>
              <a:rPr lang="en-US" sz="2700" dirty="0">
                <a:latin typeface="黑体" pitchFamily="49" charset="-122"/>
                <a:ea typeface="黑体" pitchFamily="49" charset="-122"/>
              </a:rPr>
              <a:t>Q &lt;= D;</a:t>
            </a:r>
            <a:endParaRPr lang="zh-CN" altLang="en-US" sz="2700" dirty="0">
              <a:latin typeface="黑体" pitchFamily="49" charset="-122"/>
              <a:ea typeface="黑体" pitchFamily="49" charset="-122"/>
            </a:endParaRPr>
          </a:p>
          <a:p>
            <a:pPr>
              <a:buFont typeface="Arial" pitchFamily="34" charset="0"/>
              <a:buNone/>
              <a:defRPr/>
            </a:pPr>
            <a:r>
              <a:rPr lang="en-US" sz="2700" dirty="0">
                <a:latin typeface="黑体" pitchFamily="49" charset="-122"/>
                <a:ea typeface="黑体" pitchFamily="49" charset="-122"/>
              </a:rPr>
              <a:t>        </a:t>
            </a:r>
            <a:r>
              <a:rPr lang="en-US" sz="2700" dirty="0" smtClean="0">
                <a:latin typeface="黑体" pitchFamily="49" charset="-122"/>
                <a:ea typeface="黑体" pitchFamily="49" charset="-122"/>
              </a:rPr>
              <a:t>  </a:t>
            </a:r>
            <a:r>
              <a:rPr lang="en-US" sz="2700" dirty="0" err="1">
                <a:latin typeface="黑体" pitchFamily="49" charset="-122"/>
                <a:ea typeface="黑体" pitchFamily="49" charset="-122"/>
              </a:rPr>
              <a:t>Qn</a:t>
            </a:r>
            <a:r>
              <a:rPr lang="en-US" sz="2700" dirty="0">
                <a:latin typeface="黑体" pitchFamily="49" charset="-122"/>
                <a:ea typeface="黑体" pitchFamily="49" charset="-122"/>
              </a:rPr>
              <a:t> &lt;= ~D;</a:t>
            </a:r>
            <a:endParaRPr lang="zh-CN" altLang="en-US" sz="2700" dirty="0">
              <a:latin typeface="黑体" pitchFamily="49" charset="-122"/>
              <a:ea typeface="黑体" pitchFamily="49" charset="-122"/>
            </a:endParaRPr>
          </a:p>
          <a:p>
            <a:pPr>
              <a:buFont typeface="Arial" pitchFamily="34" charset="0"/>
              <a:buNone/>
              <a:defRPr/>
            </a:pPr>
            <a:r>
              <a:rPr lang="en-US" sz="2700" dirty="0">
                <a:latin typeface="黑体" pitchFamily="49" charset="-122"/>
                <a:ea typeface="黑体" pitchFamily="49" charset="-122"/>
              </a:rPr>
              <a:t>        </a:t>
            </a:r>
            <a:r>
              <a:rPr lang="en-US" sz="2700" dirty="0" smtClean="0">
                <a:solidFill>
                  <a:srgbClr val="FFFF00"/>
                </a:solidFill>
                <a:latin typeface="黑体" pitchFamily="49" charset="-122"/>
                <a:ea typeface="黑体" pitchFamily="49" charset="-122"/>
              </a:rPr>
              <a:t>end</a:t>
            </a:r>
            <a:endParaRPr lang="zh-CN" altLang="en-US" sz="2700" dirty="0">
              <a:solidFill>
                <a:srgbClr val="FFFF00"/>
              </a:solidFill>
              <a:latin typeface="黑体" pitchFamily="49" charset="-122"/>
              <a:ea typeface="黑体" pitchFamily="49" charset="-122"/>
            </a:endParaRPr>
          </a:p>
          <a:p>
            <a:pPr>
              <a:buFont typeface="Arial" pitchFamily="34" charset="0"/>
              <a:buNone/>
              <a:defRPr/>
            </a:pPr>
            <a:r>
              <a:rPr lang="en-US" sz="2700" dirty="0" err="1">
                <a:solidFill>
                  <a:srgbClr val="FF0000"/>
                </a:solidFill>
                <a:latin typeface="黑体" pitchFamily="49" charset="-122"/>
                <a:ea typeface="黑体" pitchFamily="49" charset="-122"/>
              </a:rPr>
              <a:t>endmodule</a:t>
            </a:r>
            <a:endParaRPr lang="zh-CN" altLang="en-US" sz="2700" dirty="0">
              <a:solidFill>
                <a:srgbClr val="FF0000"/>
              </a:solidFill>
              <a:latin typeface="黑体" pitchFamily="49" charset="-122"/>
              <a:ea typeface="黑体" pitchFamily="49" charset="-122"/>
            </a:endParaRPr>
          </a:p>
        </p:txBody>
      </p:sp>
      <p:cxnSp>
        <p:nvCxnSpPr>
          <p:cNvPr id="5" name="直接连接符 4"/>
          <p:cNvCxnSpPr>
            <a:cxnSpLocks noChangeShapeType="1"/>
            <a:stCxn id="3" idx="0"/>
            <a:endCxn id="3" idx="2"/>
          </p:cNvCxnSpPr>
          <p:nvPr/>
        </p:nvCxnSpPr>
        <p:spPr bwMode="auto">
          <a:xfrm rot="16200000" flipH="1">
            <a:off x="1617662" y="3811588"/>
            <a:ext cx="5910263" cy="1588"/>
          </a:xfrm>
          <a:prstGeom prst="line">
            <a:avLst/>
          </a:prstGeom>
          <a:noFill/>
          <a:ln w="28575" algn="ctr">
            <a:solidFill>
              <a:srgbClr val="FFC000"/>
            </a:solidFill>
            <a:round/>
            <a:headEnd/>
            <a:tailEnd/>
          </a:ln>
        </p:spPr>
      </p:cxnSp>
      <p:sp>
        <p:nvSpPr>
          <p:cNvPr id="6" name="灯片编号占位符 5"/>
          <p:cNvSpPr>
            <a:spLocks noGrp="1"/>
          </p:cNvSpPr>
          <p:nvPr>
            <p:ph type="sldNum" sz="quarter" idx="12"/>
          </p:nvPr>
        </p:nvSpPr>
        <p:spPr/>
        <p:txBody>
          <a:bodyPr/>
          <a:lstStyle/>
          <a:p>
            <a:pPr>
              <a:defRPr/>
            </a:pPr>
            <a:fld id="{C097489F-4C31-4370-B64B-6FDA95532023}" type="slidenum">
              <a:rPr lang="zh-CN" altLang="en-US" smtClean="0"/>
              <a:pPr>
                <a:defRPr/>
              </a:pPr>
              <a:t>65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矩形 11"/>
          <p:cNvSpPr/>
          <p:nvPr/>
        </p:nvSpPr>
        <p:spPr bwMode="auto">
          <a:xfrm>
            <a:off x="6143636" y="285728"/>
            <a:ext cx="2786082" cy="264320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zh-CN" altLang="en-US" sz="3600" b="0" i="0" u="none" strike="noStrike" cap="none" normalizeH="0" baseline="0" smtClean="0">
              <a:ln>
                <a:noFill/>
              </a:ln>
              <a:solidFill>
                <a:schemeClr val="tx1"/>
              </a:solidFill>
              <a:effectLst/>
              <a:latin typeface="Times New Roman" pitchFamily="18" charset="0"/>
              <a:ea typeface="宋体" pitchFamily="2" charset="-122"/>
            </a:endParaRPr>
          </a:p>
        </p:txBody>
      </p:sp>
      <p:sp>
        <p:nvSpPr>
          <p:cNvPr id="60418" name="Rectangle 5"/>
          <p:cNvSpPr>
            <a:spLocks noChangeArrowheads="1"/>
          </p:cNvSpPr>
          <p:nvPr/>
        </p:nvSpPr>
        <p:spPr bwMode="auto">
          <a:xfrm>
            <a:off x="0" y="0"/>
            <a:ext cx="4852988" cy="646113"/>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7.7.3 </a:t>
            </a:r>
            <a:r>
              <a:rPr lang="zh-CN" altLang="en-US">
                <a:latin typeface="黑体" pitchFamily="49" charset="-122"/>
                <a:ea typeface="黑体" pitchFamily="49" charset="-122"/>
              </a:rPr>
              <a:t>边沿型</a:t>
            </a:r>
            <a:r>
              <a:rPr lang="en-US" altLang="zh-CN">
                <a:latin typeface="黑体" pitchFamily="49" charset="-122"/>
                <a:ea typeface="黑体" pitchFamily="49" charset="-122"/>
              </a:rPr>
              <a:t>JK</a:t>
            </a:r>
            <a:r>
              <a:rPr lang="zh-CN" altLang="en-US">
                <a:latin typeface="黑体" pitchFamily="49" charset="-122"/>
                <a:ea typeface="黑体" pitchFamily="49" charset="-122"/>
              </a:rPr>
              <a:t>触发器</a:t>
            </a:r>
            <a:endParaRPr lang="en-US" altLang="zh-CN">
              <a:latin typeface="黑体" pitchFamily="49" charset="-122"/>
              <a:ea typeface="黑体" pitchFamily="49" charset="-122"/>
            </a:endParaRPr>
          </a:p>
        </p:txBody>
      </p:sp>
      <p:sp>
        <p:nvSpPr>
          <p:cNvPr id="922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buFontTx/>
              <a:buNone/>
            </a:pPr>
            <a:endParaRPr lang="zh-CN" altLang="en-US"/>
          </a:p>
        </p:txBody>
      </p:sp>
      <p:sp>
        <p:nvSpPr>
          <p:cNvPr id="6" name="TextBox 5"/>
          <p:cNvSpPr txBox="1">
            <a:spLocks noChangeArrowheads="1"/>
          </p:cNvSpPr>
          <p:nvPr/>
        </p:nvSpPr>
        <p:spPr bwMode="auto">
          <a:xfrm>
            <a:off x="6357938" y="2928938"/>
            <a:ext cx="2571750" cy="523875"/>
          </a:xfrm>
          <a:prstGeom prst="rect">
            <a:avLst/>
          </a:prstGeom>
          <a:noFill/>
          <a:ln w="9525">
            <a:noFill/>
            <a:miter lim="800000"/>
            <a:headEnd/>
            <a:tailEnd/>
          </a:ln>
        </p:spPr>
        <p:txBody>
          <a:bodyPr>
            <a:spAutoFit/>
          </a:bodyPr>
          <a:lstStyle/>
          <a:p>
            <a:pPr algn="ctr">
              <a:buFontTx/>
              <a:buNone/>
            </a:pPr>
            <a:r>
              <a:rPr lang="zh-CN" altLang="en-US" sz="2800">
                <a:latin typeface="黑体" pitchFamily="49" charset="-122"/>
                <a:ea typeface="黑体" pitchFamily="49" charset="-122"/>
              </a:rPr>
              <a:t>逻辑符号</a:t>
            </a:r>
          </a:p>
        </p:txBody>
      </p:sp>
      <p:grpSp>
        <p:nvGrpSpPr>
          <p:cNvPr id="2" name="组合 9"/>
          <p:cNvGrpSpPr>
            <a:grpSpLocks/>
          </p:cNvGrpSpPr>
          <p:nvPr/>
        </p:nvGrpSpPr>
        <p:grpSpPr bwMode="auto">
          <a:xfrm>
            <a:off x="0" y="714375"/>
            <a:ext cx="5786438" cy="4868863"/>
            <a:chOff x="0" y="714356"/>
            <a:chExt cx="6357950" cy="4868891"/>
          </a:xfrm>
        </p:grpSpPr>
        <p:sp>
          <p:nvSpPr>
            <p:cNvPr id="9226" name="Rectangle 18"/>
            <p:cNvSpPr>
              <a:spLocks noChangeArrowheads="1"/>
            </p:cNvSpPr>
            <p:nvPr/>
          </p:nvSpPr>
          <p:spPr bwMode="auto">
            <a:xfrm>
              <a:off x="0" y="714356"/>
              <a:ext cx="6357950" cy="4031896"/>
            </a:xfrm>
            <a:prstGeom prst="rect">
              <a:avLst/>
            </a:prstGeom>
            <a:noFill/>
            <a:ln w="9525">
              <a:noFill/>
              <a:miter lim="800000"/>
              <a:headEnd/>
              <a:tailEnd/>
            </a:ln>
          </p:spPr>
          <p:txBody>
            <a:bodyPr>
              <a:spAutoFit/>
            </a:bodyPr>
            <a:lstStyle/>
            <a:p>
              <a:pPr>
                <a:buFontTx/>
                <a:buNone/>
              </a:pPr>
              <a:r>
                <a:rPr lang="zh-CN" altLang="en-US" sz="3200" dirty="0">
                  <a:latin typeface="黑体" pitchFamily="49" charset="-122"/>
                  <a:ea typeface="黑体" pitchFamily="49" charset="-122"/>
                </a:rPr>
                <a:t>边沿型</a:t>
              </a:r>
              <a:r>
                <a:rPr lang="en-US" altLang="zh-CN" sz="3200" dirty="0">
                  <a:latin typeface="黑体" pitchFamily="49" charset="-122"/>
                  <a:ea typeface="黑体" pitchFamily="49" charset="-122"/>
                </a:rPr>
                <a:t>JK</a:t>
              </a:r>
              <a:r>
                <a:rPr lang="zh-CN" altLang="en-US" sz="3200" dirty="0">
                  <a:latin typeface="黑体" pitchFamily="49" charset="-122"/>
                  <a:ea typeface="黑体" pitchFamily="49" charset="-122"/>
                </a:rPr>
                <a:t>触发器的逻辑功能是：当时钟输入端</a:t>
              </a:r>
              <a:r>
                <a:rPr lang="en-US" altLang="zh-CN" sz="3200" i="1" dirty="0">
                  <a:solidFill>
                    <a:srgbClr val="FFFF00"/>
                  </a:solidFill>
                  <a:latin typeface="黑体" pitchFamily="49" charset="-122"/>
                  <a:ea typeface="黑体" pitchFamily="49" charset="-122"/>
                </a:rPr>
                <a:t>CLK</a:t>
              </a:r>
              <a:r>
                <a:rPr lang="zh-CN" altLang="en-US" sz="3200" dirty="0">
                  <a:solidFill>
                    <a:srgbClr val="FFFF00"/>
                  </a:solidFill>
                  <a:latin typeface="黑体" pitchFamily="49" charset="-122"/>
                  <a:ea typeface="黑体" pitchFamily="49" charset="-122"/>
                </a:rPr>
                <a:t>下降沿</a:t>
              </a:r>
              <a:r>
                <a:rPr lang="zh-CN" altLang="en-US" sz="3200" dirty="0">
                  <a:latin typeface="黑体" pitchFamily="49" charset="-122"/>
                  <a:ea typeface="黑体" pitchFamily="49" charset="-122"/>
                </a:rPr>
                <a:t>时，将输入激励端</a:t>
              </a:r>
              <a:r>
                <a:rPr lang="en-US" altLang="zh-CN" sz="3200" i="1" dirty="0">
                  <a:latin typeface="黑体" pitchFamily="49" charset="-122"/>
                  <a:ea typeface="黑体" pitchFamily="49" charset="-122"/>
                </a:rPr>
                <a:t>J</a:t>
              </a:r>
              <a:r>
                <a:rPr lang="zh-CN" altLang="en-US" sz="3200" dirty="0">
                  <a:latin typeface="黑体" pitchFamily="49" charset="-122"/>
                  <a:ea typeface="黑体" pitchFamily="49" charset="-122"/>
                </a:rPr>
                <a:t>和</a:t>
              </a:r>
              <a:r>
                <a:rPr lang="en-US" altLang="zh-CN" sz="3200" i="1" dirty="0">
                  <a:latin typeface="黑体" pitchFamily="49" charset="-122"/>
                  <a:ea typeface="黑体" pitchFamily="49" charset="-122"/>
                </a:rPr>
                <a:t>K</a:t>
              </a:r>
              <a:r>
                <a:rPr lang="zh-CN" altLang="en-US" sz="3200" dirty="0">
                  <a:latin typeface="黑体" pitchFamily="49" charset="-122"/>
                  <a:ea typeface="黑体" pitchFamily="49" charset="-122"/>
                </a:rPr>
                <a:t>送入触发器，如果</a:t>
              </a:r>
              <a:r>
                <a:rPr lang="en-US" altLang="zh-CN" sz="3200" dirty="0">
                  <a:solidFill>
                    <a:srgbClr val="FFFF00"/>
                  </a:solidFill>
                  <a:latin typeface="黑体" pitchFamily="49" charset="-122"/>
                  <a:ea typeface="黑体" pitchFamily="49" charset="-122"/>
                </a:rPr>
                <a:t>JK</a:t>
              </a:r>
              <a:r>
                <a:rPr lang="zh-CN" altLang="en-US" sz="3200" dirty="0">
                  <a:solidFill>
                    <a:srgbClr val="FFFF00"/>
                  </a:solidFill>
                  <a:latin typeface="黑体" pitchFamily="49" charset="-122"/>
                  <a:ea typeface="黑体" pitchFamily="49" charset="-122"/>
                </a:rPr>
                <a:t>为</a:t>
              </a:r>
              <a:r>
                <a:rPr lang="en-US" altLang="zh-CN" sz="3200" dirty="0">
                  <a:solidFill>
                    <a:srgbClr val="FFFF00"/>
                  </a:solidFill>
                  <a:latin typeface="黑体" pitchFamily="49" charset="-122"/>
                  <a:ea typeface="黑体" pitchFamily="49" charset="-122"/>
                </a:rPr>
                <a:t>00</a:t>
              </a:r>
              <a:r>
                <a:rPr lang="zh-CN" altLang="en-US" sz="3200" dirty="0">
                  <a:latin typeface="黑体" pitchFamily="49" charset="-122"/>
                  <a:ea typeface="黑体" pitchFamily="49" charset="-122"/>
                </a:rPr>
                <a:t>时，则触发器的状态</a:t>
              </a:r>
              <a:r>
                <a:rPr lang="zh-CN" altLang="en-US" sz="3200" dirty="0">
                  <a:solidFill>
                    <a:schemeClr val="accent1"/>
                  </a:solidFill>
                  <a:latin typeface="黑体" pitchFamily="49" charset="-122"/>
                  <a:ea typeface="黑体" pitchFamily="49" charset="-122"/>
                </a:rPr>
                <a:t>保持</a:t>
              </a:r>
              <a:r>
                <a:rPr lang="zh-CN" altLang="en-US" sz="3200" dirty="0">
                  <a:latin typeface="黑体" pitchFamily="49" charset="-122"/>
                  <a:ea typeface="黑体" pitchFamily="49" charset="-122"/>
                </a:rPr>
                <a:t>不变；如果</a:t>
              </a:r>
              <a:r>
                <a:rPr lang="en-US" altLang="zh-CN" sz="3200" dirty="0">
                  <a:solidFill>
                    <a:srgbClr val="FFFF00"/>
                  </a:solidFill>
                  <a:latin typeface="黑体" pitchFamily="49" charset="-122"/>
                  <a:ea typeface="黑体" pitchFamily="49" charset="-122"/>
                </a:rPr>
                <a:t>JK</a:t>
              </a:r>
              <a:r>
                <a:rPr lang="zh-CN" altLang="en-US" sz="3200" dirty="0">
                  <a:solidFill>
                    <a:srgbClr val="FFFF00"/>
                  </a:solidFill>
                  <a:latin typeface="黑体" pitchFamily="49" charset="-122"/>
                  <a:ea typeface="黑体" pitchFamily="49" charset="-122"/>
                </a:rPr>
                <a:t>为</a:t>
              </a:r>
              <a:r>
                <a:rPr lang="en-US" altLang="zh-CN" sz="3200" dirty="0">
                  <a:solidFill>
                    <a:srgbClr val="FFFF00"/>
                  </a:solidFill>
                  <a:latin typeface="黑体" pitchFamily="49" charset="-122"/>
                  <a:ea typeface="黑体" pitchFamily="49" charset="-122"/>
                </a:rPr>
                <a:t>01</a:t>
              </a:r>
              <a:r>
                <a:rPr lang="zh-CN" altLang="en-US" sz="3200" dirty="0">
                  <a:latin typeface="黑体" pitchFamily="49" charset="-122"/>
                  <a:ea typeface="黑体" pitchFamily="49" charset="-122"/>
                </a:rPr>
                <a:t>时，则</a:t>
              </a:r>
              <a:r>
                <a:rPr lang="en-US" altLang="zh-CN" sz="3200" i="1" dirty="0">
                  <a:solidFill>
                    <a:schemeClr val="accent1"/>
                  </a:solidFill>
                  <a:latin typeface="黑体" pitchFamily="49" charset="-122"/>
                  <a:ea typeface="黑体" pitchFamily="49" charset="-122"/>
                </a:rPr>
                <a:t>Q = </a:t>
              </a:r>
              <a:r>
                <a:rPr lang="en-US" altLang="zh-CN" sz="3200" dirty="0">
                  <a:solidFill>
                    <a:schemeClr val="accent1"/>
                  </a:solidFill>
                  <a:latin typeface="黑体" pitchFamily="49" charset="-122"/>
                  <a:ea typeface="黑体" pitchFamily="49" charset="-122"/>
                </a:rPr>
                <a:t>0</a:t>
              </a:r>
              <a:r>
                <a:rPr lang="zh-CN" altLang="en-US" sz="3200" dirty="0">
                  <a:latin typeface="黑体" pitchFamily="49" charset="-122"/>
                  <a:ea typeface="黑体" pitchFamily="49" charset="-122"/>
                </a:rPr>
                <a:t>，如果</a:t>
              </a:r>
              <a:r>
                <a:rPr lang="en-US" altLang="zh-CN" sz="3200" dirty="0">
                  <a:solidFill>
                    <a:srgbClr val="FFFF00"/>
                  </a:solidFill>
                  <a:latin typeface="黑体" pitchFamily="49" charset="-122"/>
                  <a:ea typeface="黑体" pitchFamily="49" charset="-122"/>
                </a:rPr>
                <a:t>JK</a:t>
              </a:r>
              <a:r>
                <a:rPr lang="zh-CN" altLang="en-US" sz="3200" dirty="0">
                  <a:solidFill>
                    <a:srgbClr val="FFFF00"/>
                  </a:solidFill>
                  <a:latin typeface="黑体" pitchFamily="49" charset="-122"/>
                  <a:ea typeface="黑体" pitchFamily="49" charset="-122"/>
                </a:rPr>
                <a:t>为</a:t>
              </a:r>
              <a:r>
                <a:rPr lang="en-US" altLang="zh-CN" sz="3200" dirty="0">
                  <a:solidFill>
                    <a:srgbClr val="FFFF00"/>
                  </a:solidFill>
                  <a:latin typeface="黑体" pitchFamily="49" charset="-122"/>
                  <a:ea typeface="黑体" pitchFamily="49" charset="-122"/>
                </a:rPr>
                <a:t>10</a:t>
              </a:r>
              <a:r>
                <a:rPr lang="zh-CN" altLang="en-US" sz="3200" dirty="0">
                  <a:latin typeface="黑体" pitchFamily="49" charset="-122"/>
                  <a:ea typeface="黑体" pitchFamily="49" charset="-122"/>
                </a:rPr>
                <a:t>时，则</a:t>
              </a:r>
              <a:r>
                <a:rPr lang="en-US" altLang="zh-CN" sz="3200" i="1" dirty="0">
                  <a:solidFill>
                    <a:schemeClr val="accent1"/>
                  </a:solidFill>
                  <a:latin typeface="黑体" pitchFamily="49" charset="-122"/>
                  <a:ea typeface="黑体" pitchFamily="49" charset="-122"/>
                </a:rPr>
                <a:t>Q = </a:t>
              </a:r>
              <a:r>
                <a:rPr lang="en-US" altLang="zh-CN" sz="3200" dirty="0">
                  <a:solidFill>
                    <a:schemeClr val="accent1"/>
                  </a:solidFill>
                  <a:latin typeface="黑体" pitchFamily="49" charset="-122"/>
                  <a:ea typeface="黑体" pitchFamily="49" charset="-122"/>
                </a:rPr>
                <a:t>1</a:t>
              </a:r>
              <a:r>
                <a:rPr lang="zh-CN" altLang="en-US" sz="3200" dirty="0">
                  <a:latin typeface="黑体" pitchFamily="49" charset="-122"/>
                  <a:ea typeface="黑体" pitchFamily="49" charset="-122"/>
                </a:rPr>
                <a:t>，如果</a:t>
              </a:r>
              <a:r>
                <a:rPr lang="en-US" altLang="zh-CN" sz="3200" dirty="0">
                  <a:solidFill>
                    <a:srgbClr val="FFFF00"/>
                  </a:solidFill>
                  <a:latin typeface="黑体" pitchFamily="49" charset="-122"/>
                  <a:ea typeface="黑体" pitchFamily="49" charset="-122"/>
                </a:rPr>
                <a:t>JK</a:t>
              </a:r>
              <a:r>
                <a:rPr lang="zh-CN" altLang="en-US" sz="3200" dirty="0">
                  <a:solidFill>
                    <a:srgbClr val="FFFF00"/>
                  </a:solidFill>
                  <a:latin typeface="黑体" pitchFamily="49" charset="-122"/>
                  <a:ea typeface="黑体" pitchFamily="49" charset="-122"/>
                </a:rPr>
                <a:t>为</a:t>
              </a:r>
              <a:r>
                <a:rPr lang="en-US" altLang="zh-CN" sz="3200" dirty="0">
                  <a:solidFill>
                    <a:srgbClr val="FFFF00"/>
                  </a:solidFill>
                  <a:latin typeface="黑体" pitchFamily="49" charset="-122"/>
                  <a:ea typeface="黑体" pitchFamily="49" charset="-122"/>
                </a:rPr>
                <a:t>11</a:t>
              </a:r>
              <a:r>
                <a:rPr lang="zh-CN" altLang="en-US" sz="3200" dirty="0">
                  <a:latin typeface="黑体" pitchFamily="49" charset="-122"/>
                  <a:ea typeface="黑体" pitchFamily="49" charset="-122"/>
                </a:rPr>
                <a:t>时，则触发器状态</a:t>
              </a:r>
              <a:r>
                <a:rPr lang="zh-CN" altLang="en-US" sz="3200" dirty="0">
                  <a:solidFill>
                    <a:schemeClr val="accent1"/>
                  </a:solidFill>
                  <a:latin typeface="黑体" pitchFamily="49" charset="-122"/>
                  <a:ea typeface="黑体" pitchFamily="49" charset="-122"/>
                </a:rPr>
                <a:t>翻转</a:t>
              </a:r>
              <a:r>
                <a:rPr lang="zh-CN" altLang="en-US" sz="3200" dirty="0">
                  <a:latin typeface="黑体" pitchFamily="49" charset="-122"/>
                  <a:ea typeface="黑体" pitchFamily="49" charset="-122"/>
                </a:rPr>
                <a:t>。其特征方程为：</a:t>
              </a:r>
            </a:p>
          </p:txBody>
        </p:sp>
        <p:graphicFrame>
          <p:nvGraphicFramePr>
            <p:cNvPr id="9219" name="Object 3"/>
            <p:cNvGraphicFramePr>
              <a:graphicFrameLocks noChangeAspect="1"/>
            </p:cNvGraphicFramePr>
            <p:nvPr/>
          </p:nvGraphicFramePr>
          <p:xfrm>
            <a:off x="1071538" y="4857760"/>
            <a:ext cx="3171825" cy="725487"/>
          </p:xfrm>
          <a:graphic>
            <a:graphicData uri="http://schemas.openxmlformats.org/presentationml/2006/ole">
              <p:oleObj spid="_x0000_s9219" name="Equation" r:id="rId4" imgW="1054100" imgH="241300" progId="Equation.DSMT4">
                <p:embed/>
              </p:oleObj>
            </a:graphicData>
          </a:graphic>
        </p:graphicFrame>
      </p:grpSp>
      <p:sp>
        <p:nvSpPr>
          <p:cNvPr id="922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buFontTx/>
              <a:buNone/>
            </a:pPr>
            <a:endParaRPr lang="zh-CN" altLang="en-US"/>
          </a:p>
        </p:txBody>
      </p:sp>
      <p:sp>
        <p:nvSpPr>
          <p:cNvPr id="9225"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buFontTx/>
              <a:buNone/>
            </a:pPr>
            <a:endParaRPr lang="zh-CN" altLang="en-US"/>
          </a:p>
        </p:txBody>
      </p:sp>
      <p:graphicFrame>
        <p:nvGraphicFramePr>
          <p:cNvPr id="131076" name="Object 4"/>
          <p:cNvGraphicFramePr>
            <a:graphicFrameLocks noChangeAspect="1"/>
          </p:cNvGraphicFramePr>
          <p:nvPr/>
        </p:nvGraphicFramePr>
        <p:xfrm>
          <a:off x="6072188" y="571500"/>
          <a:ext cx="3071812" cy="2214563"/>
        </p:xfrm>
        <a:graphic>
          <a:graphicData uri="http://schemas.openxmlformats.org/presentationml/2006/ole">
            <p:oleObj spid="_x0000_s9218" name="Visio" r:id="rId5" imgW="1472610" imgH="754650" progId="">
              <p:embed/>
            </p:oleObj>
          </a:graphicData>
        </a:graphic>
      </p:graphicFrame>
      <p:sp>
        <p:nvSpPr>
          <p:cNvPr id="11" name="灯片编号占位符 10"/>
          <p:cNvSpPr>
            <a:spLocks noGrp="1"/>
          </p:cNvSpPr>
          <p:nvPr>
            <p:ph type="sldNum" sz="quarter" idx="12"/>
          </p:nvPr>
        </p:nvSpPr>
        <p:spPr/>
        <p:txBody>
          <a:bodyPr/>
          <a:lstStyle/>
          <a:p>
            <a:pPr>
              <a:defRPr/>
            </a:pPr>
            <a:fld id="{C097489F-4C31-4370-B64B-6FDA95532023}" type="slidenum">
              <a:rPr lang="zh-CN" altLang="en-US" smtClean="0"/>
              <a:pPr>
                <a:defRPr/>
              </a:pPr>
              <a:t>66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anim calcmode="lin" valueType="num">
                                      <p:cBhvr additive="base">
                                        <p:cTn id="7" dur="500" fill="hold"/>
                                        <p:tgtEl>
                                          <p:spTgt spid="60418"/>
                                        </p:tgtEl>
                                        <p:attrNameLst>
                                          <p:attrName>ppt_x</p:attrName>
                                        </p:attrNameLst>
                                      </p:cBhvr>
                                      <p:tavLst>
                                        <p:tav tm="0">
                                          <p:val>
                                            <p:strVal val="0-#ppt_w/2"/>
                                          </p:val>
                                        </p:tav>
                                        <p:tav tm="100000">
                                          <p:val>
                                            <p:strVal val="#ppt_x"/>
                                          </p:val>
                                        </p:tav>
                                      </p:tavLst>
                                    </p:anim>
                                    <p:anim calcmode="lin" valueType="num">
                                      <p:cBhvr additive="base">
                                        <p:cTn id="8" dur="500" fill="hold"/>
                                        <p:tgtEl>
                                          <p:spTgt spid="6041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par>
                                <p:cTn id="14" presetID="3" presetClass="entr" presetSubtype="10" fill="hold" nodeType="withEffect">
                                  <p:stCondLst>
                                    <p:cond delay="0"/>
                                  </p:stCondLst>
                                  <p:childTnLst>
                                    <p:set>
                                      <p:cBhvr>
                                        <p:cTn id="15" dur="1" fill="hold">
                                          <p:stCondLst>
                                            <p:cond delay="0"/>
                                          </p:stCondLst>
                                        </p:cTn>
                                        <p:tgtEl>
                                          <p:spTgt spid="131076"/>
                                        </p:tgtEl>
                                        <p:attrNameLst>
                                          <p:attrName>style.visibility</p:attrName>
                                        </p:attrNameLst>
                                      </p:cBhvr>
                                      <p:to>
                                        <p:strVal val="visible"/>
                                      </p:to>
                                    </p:set>
                                    <p:animEffect transition="in" filter="blinds(horizontal)">
                                      <p:cBhvr>
                                        <p:cTn id="16" dur="500"/>
                                        <p:tgtEl>
                                          <p:spTgt spid="131076"/>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linds(horizont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0-#ppt_w/2"/>
                                          </p:val>
                                        </p:tav>
                                        <p:tav tm="100000">
                                          <p:val>
                                            <p:strVal val="#ppt_x"/>
                                          </p:val>
                                        </p:tav>
                                      </p:tavLst>
                                    </p:anim>
                                    <p:anim calcmode="lin" valueType="num">
                                      <p:cBhvr additive="base">
                                        <p:cTn id="25" dur="500" fill="hold"/>
                                        <p:tgtEl>
                                          <p:spTgt spid="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3"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60418" grpId="0" autoUpdateAnimBg="0"/>
      <p:bldP spid="6" grpId="0"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a:defRPr/>
            </a:pPr>
            <a:fld id="{C097489F-4C31-4370-B64B-6FDA95532023}" type="slidenum">
              <a:rPr lang="zh-CN" altLang="en-US" smtClean="0"/>
              <a:pPr>
                <a:defRPr/>
              </a:pPr>
              <a:t>67</a:t>
            </a:fld>
            <a:endParaRPr lang="en-US"/>
          </a:p>
        </p:txBody>
      </p:sp>
      <p:sp>
        <p:nvSpPr>
          <p:cNvPr id="3" name="矩形 2"/>
          <p:cNvSpPr/>
          <p:nvPr/>
        </p:nvSpPr>
        <p:spPr>
          <a:xfrm>
            <a:off x="142844" y="428604"/>
            <a:ext cx="8786842" cy="1569660"/>
          </a:xfrm>
          <a:prstGeom prst="rect">
            <a:avLst/>
          </a:prstGeom>
        </p:spPr>
        <p:txBody>
          <a:bodyPr wrap="square">
            <a:spAutoFit/>
          </a:bodyPr>
          <a:lstStyle/>
          <a:p>
            <a:r>
              <a:rPr lang="zh-CN" altLang="en-US" sz="3200" dirty="0" smtClean="0">
                <a:latin typeface="黑体" pitchFamily="49" charset="-122"/>
                <a:ea typeface="黑体" pitchFamily="49" charset="-122"/>
              </a:rPr>
              <a:t>在</a:t>
            </a:r>
            <a:r>
              <a:rPr lang="en-US" altLang="zh-CN" sz="3200" dirty="0" err="1" smtClean="0">
                <a:latin typeface="黑体" pitchFamily="49" charset="-122"/>
                <a:ea typeface="黑体" pitchFamily="49" charset="-122"/>
              </a:rPr>
              <a:t>Verilog</a:t>
            </a:r>
            <a:r>
              <a:rPr lang="en-US" altLang="zh-CN" sz="3200" dirty="0" smtClean="0">
                <a:latin typeface="黑体" pitchFamily="49" charset="-122"/>
                <a:ea typeface="黑体" pitchFamily="49" charset="-122"/>
              </a:rPr>
              <a:t> HDL</a:t>
            </a:r>
            <a:r>
              <a:rPr lang="zh-CN" altLang="en-US" sz="3200" dirty="0" smtClean="0">
                <a:latin typeface="黑体" pitchFamily="49" charset="-122"/>
                <a:ea typeface="黑体" pitchFamily="49" charset="-122"/>
              </a:rPr>
              <a:t>的</a:t>
            </a:r>
            <a:r>
              <a:rPr lang="en-US" altLang="zh-CN" sz="3200" dirty="0" smtClean="0">
                <a:latin typeface="黑体" pitchFamily="49" charset="-122"/>
                <a:ea typeface="黑体" pitchFamily="49" charset="-122"/>
              </a:rPr>
              <a:t>module</a:t>
            </a:r>
            <a:r>
              <a:rPr lang="zh-CN" altLang="en-US" sz="3200" dirty="0" smtClean="0">
                <a:latin typeface="黑体" pitchFamily="49" charset="-122"/>
                <a:ea typeface="黑体" pitchFamily="49" charset="-122"/>
              </a:rPr>
              <a:t>中，所有描述语句</a:t>
            </a:r>
            <a:endParaRPr lang="en-US" altLang="zh-CN" sz="3200" dirty="0" smtClean="0">
              <a:latin typeface="黑体" pitchFamily="49" charset="-122"/>
              <a:ea typeface="黑体" pitchFamily="49" charset="-122"/>
            </a:endParaRPr>
          </a:p>
          <a:p>
            <a:r>
              <a:rPr lang="zh-CN" altLang="en-US" sz="3200" dirty="0" smtClean="0">
                <a:latin typeface="黑体" pitchFamily="49" charset="-122"/>
                <a:ea typeface="黑体" pitchFamily="49" charset="-122"/>
              </a:rPr>
              <a:t>（包括连续赋值语句</a:t>
            </a:r>
            <a:r>
              <a:rPr lang="en-US" altLang="zh-CN" sz="3200" dirty="0" smtClean="0">
                <a:solidFill>
                  <a:srgbClr val="FFFF00"/>
                </a:solidFill>
                <a:latin typeface="黑体" pitchFamily="49" charset="-122"/>
                <a:ea typeface="黑体" pitchFamily="49" charset="-122"/>
              </a:rPr>
              <a:t>assign</a:t>
            </a:r>
            <a:r>
              <a:rPr lang="zh-CN" altLang="en-US" sz="3200" dirty="0" smtClean="0">
                <a:latin typeface="黑体" pitchFamily="49" charset="-122"/>
                <a:ea typeface="黑体" pitchFamily="49" charset="-122"/>
              </a:rPr>
              <a:t>、行为语句块</a:t>
            </a:r>
            <a:r>
              <a:rPr lang="en-US" altLang="zh-CN" sz="3200" dirty="0" smtClean="0">
                <a:solidFill>
                  <a:srgbClr val="FFFF00"/>
                </a:solidFill>
                <a:latin typeface="黑体" pitchFamily="49" charset="-122"/>
                <a:ea typeface="黑体" pitchFamily="49" charset="-122"/>
              </a:rPr>
              <a:t>always/initial</a:t>
            </a:r>
            <a:r>
              <a:rPr lang="zh-CN" altLang="en-US" sz="3200" dirty="0" smtClean="0">
                <a:latin typeface="黑体" pitchFamily="49" charset="-122"/>
                <a:ea typeface="黑体" pitchFamily="49" charset="-122"/>
              </a:rPr>
              <a:t>、模块实例化）都是</a:t>
            </a:r>
            <a:r>
              <a:rPr lang="zh-CN" altLang="en-US" sz="3200" dirty="0" smtClean="0">
                <a:solidFill>
                  <a:srgbClr val="FFFF00"/>
                </a:solidFill>
                <a:latin typeface="黑体" pitchFamily="49" charset="-122"/>
                <a:ea typeface="黑体" pitchFamily="49" charset="-122"/>
              </a:rPr>
              <a:t>并发</a:t>
            </a:r>
            <a:r>
              <a:rPr lang="zh-CN" altLang="en-US" sz="3200" dirty="0" smtClean="0">
                <a:latin typeface="黑体" pitchFamily="49" charset="-122"/>
                <a:ea typeface="黑体" pitchFamily="49" charset="-122"/>
              </a:rPr>
              <a:t>执行的</a:t>
            </a:r>
            <a:endParaRPr lang="zh-CN" altLang="en-US" sz="3200" dirty="0"/>
          </a:p>
        </p:txBody>
      </p:sp>
      <p:sp>
        <p:nvSpPr>
          <p:cNvPr id="4" name="矩形 3"/>
          <p:cNvSpPr/>
          <p:nvPr/>
        </p:nvSpPr>
        <p:spPr>
          <a:xfrm>
            <a:off x="285720" y="2428868"/>
            <a:ext cx="8786842" cy="584775"/>
          </a:xfrm>
          <a:prstGeom prst="rect">
            <a:avLst/>
          </a:prstGeom>
        </p:spPr>
        <p:txBody>
          <a:bodyPr wrap="square">
            <a:spAutoFit/>
          </a:bodyPr>
          <a:lstStyle/>
          <a:p>
            <a:r>
              <a:rPr lang="zh-CN" altLang="en-US" sz="3200" dirty="0" smtClean="0">
                <a:solidFill>
                  <a:srgbClr val="FFFF00"/>
                </a:solidFill>
                <a:latin typeface="黑体" pitchFamily="49" charset="-122"/>
                <a:ea typeface="黑体" pitchFamily="49" charset="-122"/>
              </a:rPr>
              <a:t>缺省</a:t>
            </a:r>
            <a:r>
              <a:rPr lang="zh-CN" altLang="en-US" sz="3200" dirty="0" smtClean="0">
                <a:latin typeface="黑体" pitchFamily="49" charset="-122"/>
                <a:ea typeface="黑体" pitchFamily="49" charset="-122"/>
              </a:rPr>
              <a:t>的变量类型是</a:t>
            </a:r>
            <a:r>
              <a:rPr lang="en-US" altLang="zh-CN" sz="3200" dirty="0" smtClean="0">
                <a:solidFill>
                  <a:srgbClr val="FFFF00"/>
                </a:solidFill>
                <a:latin typeface="黑体" pitchFamily="49" charset="-122"/>
                <a:ea typeface="黑体" pitchFamily="49" charset="-122"/>
              </a:rPr>
              <a:t>wire</a:t>
            </a:r>
            <a:r>
              <a:rPr lang="zh-CN" altLang="en-US" sz="3200" dirty="0" smtClean="0">
                <a:latin typeface="黑体" pitchFamily="49" charset="-122"/>
                <a:ea typeface="黑体" pitchFamily="49" charset="-122"/>
              </a:rPr>
              <a:t>型</a:t>
            </a:r>
            <a:endParaRPr lang="zh-CN" altLang="en-US" sz="3200" dirty="0"/>
          </a:p>
        </p:txBody>
      </p:sp>
      <p:sp>
        <p:nvSpPr>
          <p:cNvPr id="5" name="矩形 4"/>
          <p:cNvSpPr/>
          <p:nvPr/>
        </p:nvSpPr>
        <p:spPr>
          <a:xfrm>
            <a:off x="285720" y="3487167"/>
            <a:ext cx="8786842" cy="584775"/>
          </a:xfrm>
          <a:prstGeom prst="rect">
            <a:avLst/>
          </a:prstGeom>
        </p:spPr>
        <p:txBody>
          <a:bodyPr wrap="square">
            <a:spAutoFit/>
          </a:bodyPr>
          <a:lstStyle/>
          <a:p>
            <a:r>
              <a:rPr lang="en-US" altLang="zh-CN" sz="3200" dirty="0" smtClean="0">
                <a:solidFill>
                  <a:srgbClr val="FFFF00"/>
                </a:solidFill>
                <a:latin typeface="黑体" pitchFamily="49" charset="-122"/>
                <a:ea typeface="黑体" pitchFamily="49" charset="-122"/>
              </a:rPr>
              <a:t>wire</a:t>
            </a:r>
            <a:r>
              <a:rPr lang="zh-CN" altLang="en-US" sz="3200" dirty="0" smtClean="0">
                <a:latin typeface="黑体" pitchFamily="49" charset="-122"/>
                <a:ea typeface="黑体" pitchFamily="49" charset="-122"/>
              </a:rPr>
              <a:t>型的变量，在</a:t>
            </a:r>
            <a:r>
              <a:rPr lang="en-US" altLang="zh-CN" sz="3200" dirty="0" smtClean="0">
                <a:solidFill>
                  <a:srgbClr val="FFFF00"/>
                </a:solidFill>
                <a:latin typeface="黑体" pitchFamily="49" charset="-122"/>
                <a:ea typeface="黑体" pitchFamily="49" charset="-122"/>
              </a:rPr>
              <a:t>assign</a:t>
            </a:r>
            <a:r>
              <a:rPr lang="zh-CN" altLang="en-US" sz="3200" dirty="0" smtClean="0">
                <a:latin typeface="黑体" pitchFamily="49" charset="-122"/>
                <a:ea typeface="黑体" pitchFamily="49" charset="-122"/>
              </a:rPr>
              <a:t>语句中赋值</a:t>
            </a:r>
            <a:endParaRPr lang="zh-CN" altLang="en-US" sz="3200" dirty="0"/>
          </a:p>
        </p:txBody>
      </p:sp>
      <p:sp>
        <p:nvSpPr>
          <p:cNvPr id="6" name="矩形 5"/>
          <p:cNvSpPr/>
          <p:nvPr/>
        </p:nvSpPr>
        <p:spPr>
          <a:xfrm>
            <a:off x="285720" y="4344423"/>
            <a:ext cx="8786842" cy="584775"/>
          </a:xfrm>
          <a:prstGeom prst="rect">
            <a:avLst/>
          </a:prstGeom>
        </p:spPr>
        <p:txBody>
          <a:bodyPr wrap="square">
            <a:spAutoFit/>
          </a:bodyPr>
          <a:lstStyle/>
          <a:p>
            <a:r>
              <a:rPr lang="en-US" altLang="zh-CN" sz="3200" dirty="0" err="1" smtClean="0">
                <a:solidFill>
                  <a:srgbClr val="FFFF00"/>
                </a:solidFill>
                <a:latin typeface="黑体" pitchFamily="49" charset="-122"/>
                <a:ea typeface="黑体" pitchFamily="49" charset="-122"/>
              </a:rPr>
              <a:t>reg</a:t>
            </a:r>
            <a:r>
              <a:rPr lang="zh-CN" altLang="en-US" sz="3200" dirty="0" smtClean="0">
                <a:latin typeface="黑体" pitchFamily="49" charset="-122"/>
                <a:ea typeface="黑体" pitchFamily="49" charset="-122"/>
              </a:rPr>
              <a:t>型的变量，在</a:t>
            </a:r>
            <a:r>
              <a:rPr lang="en-US" altLang="zh-CN" sz="3200" dirty="0" smtClean="0">
                <a:solidFill>
                  <a:srgbClr val="FFFF00"/>
                </a:solidFill>
                <a:latin typeface="黑体" pitchFamily="49" charset="-122"/>
                <a:ea typeface="黑体" pitchFamily="49" charset="-122"/>
              </a:rPr>
              <a:t>always</a:t>
            </a:r>
            <a:r>
              <a:rPr lang="zh-CN" altLang="en-US" sz="3200" dirty="0" smtClean="0">
                <a:latin typeface="黑体" pitchFamily="49" charset="-122"/>
                <a:ea typeface="黑体" pitchFamily="49" charset="-122"/>
              </a:rPr>
              <a:t>语句中赋值</a:t>
            </a:r>
            <a:endParaRPr lang="zh-CN" altLang="en-US" sz="3200"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646113"/>
          </a:xfrm>
          <a:prstGeom prst="rect">
            <a:avLst/>
          </a:prstGeom>
          <a:noFill/>
          <a:ln w="9525">
            <a:noFill/>
            <a:miter lim="800000"/>
            <a:headEnd/>
            <a:tailEnd/>
          </a:ln>
        </p:spPr>
        <p:txBody>
          <a:bodyPr>
            <a:spAutoFit/>
          </a:bodyPr>
          <a:lstStyle/>
          <a:p>
            <a:pPr>
              <a:buFontTx/>
              <a:buNone/>
            </a:pPr>
            <a:r>
              <a:rPr lang="zh-CN" altLang="en-US">
                <a:latin typeface="黑体" pitchFamily="49" charset="-122"/>
                <a:ea typeface="黑体" pitchFamily="49" charset="-122"/>
              </a:rPr>
              <a:t>边沿型</a:t>
            </a:r>
            <a:r>
              <a:rPr lang="en-US" altLang="en-US">
                <a:latin typeface="黑体" pitchFamily="49" charset="-122"/>
                <a:ea typeface="黑体" pitchFamily="49" charset="-122"/>
              </a:rPr>
              <a:t>JK</a:t>
            </a:r>
            <a:r>
              <a:rPr lang="zh-CN" altLang="en-US">
                <a:latin typeface="黑体" pitchFamily="49" charset="-122"/>
                <a:ea typeface="黑体" pitchFamily="49" charset="-122"/>
              </a:rPr>
              <a:t>触发器的行为级描述</a:t>
            </a:r>
            <a:endParaRPr lang="zh-CN" altLang="en-US" b="1">
              <a:latin typeface="黑体" pitchFamily="49" charset="-122"/>
              <a:ea typeface="黑体" pitchFamily="49" charset="-122"/>
            </a:endParaRPr>
          </a:p>
        </p:txBody>
      </p:sp>
      <p:sp>
        <p:nvSpPr>
          <p:cNvPr id="3" name="TextBox 2"/>
          <p:cNvSpPr txBox="1">
            <a:spLocks noChangeArrowheads="1"/>
          </p:cNvSpPr>
          <p:nvPr/>
        </p:nvSpPr>
        <p:spPr bwMode="auto">
          <a:xfrm>
            <a:off x="142876" y="714356"/>
            <a:ext cx="8858280" cy="6124754"/>
          </a:xfrm>
          <a:prstGeom prst="rect">
            <a:avLst/>
          </a:prstGeom>
          <a:noFill/>
          <a:ln w="28575">
            <a:solidFill>
              <a:srgbClr val="FFC000"/>
            </a:solidFill>
            <a:miter lim="800000"/>
            <a:headEnd/>
            <a:tailEnd/>
          </a:ln>
        </p:spPr>
        <p:txBody>
          <a:bodyPr numCol="2">
            <a:spAutoFit/>
          </a:bodyPr>
          <a:lstStyle/>
          <a:p>
            <a:pPr>
              <a:buFont typeface="Arial" pitchFamily="34" charset="0"/>
              <a:buNone/>
              <a:defRPr/>
            </a:pPr>
            <a:r>
              <a:rPr lang="en-US" sz="2800" dirty="0">
                <a:solidFill>
                  <a:srgbClr val="FF0000"/>
                </a:solidFill>
                <a:latin typeface="黑体" pitchFamily="49" charset="-122"/>
                <a:ea typeface="黑体" pitchFamily="49" charset="-122"/>
              </a:rPr>
              <a:t>module</a:t>
            </a:r>
            <a:r>
              <a:rPr lang="en-US" sz="2800" dirty="0">
                <a:latin typeface="黑体" pitchFamily="49" charset="-122"/>
                <a:ea typeface="黑体" pitchFamily="49" charset="-122"/>
              </a:rPr>
              <a:t>  </a:t>
            </a:r>
            <a:r>
              <a:rPr lang="en-US" sz="2800" dirty="0" err="1">
                <a:latin typeface="黑体" pitchFamily="49" charset="-122"/>
                <a:ea typeface="黑体" pitchFamily="49" charset="-122"/>
              </a:rPr>
              <a:t>JK_ff</a:t>
            </a:r>
            <a:r>
              <a:rPr lang="en-US" sz="2800" dirty="0">
                <a:latin typeface="黑体" pitchFamily="49" charset="-122"/>
                <a:ea typeface="黑体" pitchFamily="49" charset="-122"/>
              </a:rPr>
              <a:t> (J, K, CLK, Q, </a:t>
            </a:r>
            <a:r>
              <a:rPr lang="en-US" sz="2800" dirty="0" err="1">
                <a:latin typeface="黑体" pitchFamily="49" charset="-122"/>
                <a:ea typeface="黑体" pitchFamily="49" charset="-122"/>
              </a:rPr>
              <a:t>Qn</a:t>
            </a:r>
            <a:r>
              <a:rPr lang="en-US" sz="2800" dirty="0">
                <a:latin typeface="黑体" pitchFamily="49" charset="-122"/>
                <a:ea typeface="黑体" pitchFamily="49" charset="-122"/>
              </a:rPr>
              <a:t>);</a:t>
            </a:r>
            <a:endParaRPr lang="zh-CN" altLang="en-US" sz="2800" dirty="0">
              <a:latin typeface="黑体" pitchFamily="49" charset="-122"/>
              <a:ea typeface="黑体" pitchFamily="49" charset="-122"/>
            </a:endParaRPr>
          </a:p>
          <a:p>
            <a:pPr>
              <a:buFont typeface="Arial" pitchFamily="34" charset="0"/>
              <a:buNone/>
              <a:defRPr/>
            </a:pPr>
            <a:r>
              <a:rPr lang="en-US" sz="2800" dirty="0">
                <a:latin typeface="黑体" pitchFamily="49" charset="-122"/>
                <a:ea typeface="黑体" pitchFamily="49" charset="-122"/>
              </a:rPr>
              <a:t>  </a:t>
            </a:r>
            <a:r>
              <a:rPr lang="en-US" sz="2800" dirty="0" smtClean="0">
                <a:latin typeface="黑体" pitchFamily="49" charset="-122"/>
                <a:ea typeface="黑体" pitchFamily="49" charset="-122"/>
              </a:rPr>
              <a:t>input  </a:t>
            </a:r>
            <a:r>
              <a:rPr lang="en-US" sz="2800" dirty="0">
                <a:latin typeface="黑体" pitchFamily="49" charset="-122"/>
                <a:ea typeface="黑体" pitchFamily="49" charset="-122"/>
              </a:rPr>
              <a:t>J, K, CLK;</a:t>
            </a:r>
            <a:endParaRPr lang="zh-CN" altLang="en-US" sz="2800" dirty="0">
              <a:latin typeface="黑体" pitchFamily="49" charset="-122"/>
              <a:ea typeface="黑体" pitchFamily="49" charset="-122"/>
            </a:endParaRPr>
          </a:p>
          <a:p>
            <a:pPr>
              <a:buFont typeface="Arial" pitchFamily="34" charset="0"/>
              <a:buNone/>
              <a:defRPr/>
            </a:pPr>
            <a:r>
              <a:rPr lang="en-US" sz="2800" dirty="0">
                <a:latin typeface="黑体" pitchFamily="49" charset="-122"/>
                <a:ea typeface="黑体" pitchFamily="49" charset="-122"/>
              </a:rPr>
              <a:t>  </a:t>
            </a:r>
            <a:r>
              <a:rPr lang="en-US" sz="2800" dirty="0" smtClean="0">
                <a:latin typeface="黑体" pitchFamily="49" charset="-122"/>
                <a:ea typeface="黑体" pitchFamily="49" charset="-122"/>
              </a:rPr>
              <a:t>output  </a:t>
            </a:r>
            <a:r>
              <a:rPr lang="en-US" sz="2800" dirty="0">
                <a:latin typeface="黑体" pitchFamily="49" charset="-122"/>
                <a:ea typeface="黑体" pitchFamily="49" charset="-122"/>
              </a:rPr>
              <a:t>Q, </a:t>
            </a:r>
            <a:r>
              <a:rPr lang="en-US" sz="2800" dirty="0" err="1">
                <a:latin typeface="黑体" pitchFamily="49" charset="-122"/>
                <a:ea typeface="黑体" pitchFamily="49" charset="-122"/>
              </a:rPr>
              <a:t>Qn</a:t>
            </a:r>
            <a:r>
              <a:rPr lang="en-US" sz="2800" dirty="0">
                <a:latin typeface="黑体" pitchFamily="49" charset="-122"/>
                <a:ea typeface="黑体" pitchFamily="49" charset="-122"/>
              </a:rPr>
              <a:t>;</a:t>
            </a:r>
            <a:endParaRPr lang="zh-CN" altLang="en-US" sz="2800" dirty="0">
              <a:latin typeface="黑体" pitchFamily="49" charset="-122"/>
              <a:ea typeface="黑体" pitchFamily="49" charset="-122"/>
            </a:endParaRPr>
          </a:p>
          <a:p>
            <a:pPr>
              <a:buFont typeface="Arial" pitchFamily="34" charset="0"/>
              <a:buNone/>
              <a:defRPr/>
            </a:pPr>
            <a:r>
              <a:rPr lang="en-US" sz="2800" dirty="0">
                <a:latin typeface="黑体" pitchFamily="49" charset="-122"/>
                <a:ea typeface="黑体" pitchFamily="49" charset="-122"/>
              </a:rPr>
              <a:t>  </a:t>
            </a:r>
            <a:r>
              <a:rPr lang="en-US" sz="2800" dirty="0" err="1" smtClean="0">
                <a:solidFill>
                  <a:schemeClr val="accent1"/>
                </a:solidFill>
                <a:latin typeface="黑体" pitchFamily="49" charset="-122"/>
                <a:ea typeface="黑体" pitchFamily="49" charset="-122"/>
              </a:rPr>
              <a:t>reg</a:t>
            </a:r>
            <a:r>
              <a:rPr lang="en-US" sz="2800" dirty="0" smtClean="0">
                <a:latin typeface="黑体" pitchFamily="49" charset="-122"/>
                <a:ea typeface="黑体" pitchFamily="49" charset="-122"/>
              </a:rPr>
              <a:t>  </a:t>
            </a:r>
            <a:r>
              <a:rPr lang="en-US" sz="2800" dirty="0">
                <a:latin typeface="黑体" pitchFamily="49" charset="-122"/>
                <a:ea typeface="黑体" pitchFamily="49" charset="-122"/>
              </a:rPr>
              <a:t>Q;</a:t>
            </a:r>
            <a:endParaRPr lang="zh-CN" altLang="en-US" sz="2800" dirty="0">
              <a:latin typeface="黑体" pitchFamily="49" charset="-122"/>
              <a:ea typeface="黑体" pitchFamily="49" charset="-122"/>
            </a:endParaRPr>
          </a:p>
          <a:p>
            <a:pPr>
              <a:buFont typeface="Arial" pitchFamily="34" charset="0"/>
              <a:buNone/>
              <a:defRPr/>
            </a:pPr>
            <a:r>
              <a:rPr lang="en-US" sz="2800" dirty="0">
                <a:latin typeface="黑体" pitchFamily="49" charset="-122"/>
                <a:ea typeface="黑体" pitchFamily="49" charset="-122"/>
              </a:rPr>
              <a:t>  </a:t>
            </a:r>
            <a:r>
              <a:rPr lang="en-US" sz="2800" dirty="0" smtClean="0">
                <a:solidFill>
                  <a:srgbClr val="FFFF00"/>
                </a:solidFill>
                <a:latin typeface="黑体" pitchFamily="49" charset="-122"/>
                <a:ea typeface="黑体" pitchFamily="49" charset="-122"/>
              </a:rPr>
              <a:t>assign</a:t>
            </a:r>
            <a:r>
              <a:rPr lang="en-US" sz="2800" dirty="0" smtClean="0">
                <a:latin typeface="黑体" pitchFamily="49" charset="-122"/>
                <a:ea typeface="黑体" pitchFamily="49" charset="-122"/>
              </a:rPr>
              <a:t>  </a:t>
            </a:r>
            <a:r>
              <a:rPr lang="en-US" sz="2800" dirty="0" err="1">
                <a:latin typeface="黑体" pitchFamily="49" charset="-122"/>
                <a:ea typeface="黑体" pitchFamily="49" charset="-122"/>
              </a:rPr>
              <a:t>Qn</a:t>
            </a:r>
            <a:r>
              <a:rPr lang="en-US" sz="2800" dirty="0">
                <a:latin typeface="黑体" pitchFamily="49" charset="-122"/>
                <a:ea typeface="黑体" pitchFamily="49" charset="-122"/>
              </a:rPr>
              <a:t> = ~Q;</a:t>
            </a:r>
            <a:endParaRPr lang="zh-CN" altLang="en-US" sz="2800" dirty="0">
              <a:latin typeface="黑体" pitchFamily="49" charset="-122"/>
              <a:ea typeface="黑体" pitchFamily="49" charset="-122"/>
            </a:endParaRPr>
          </a:p>
          <a:p>
            <a:pPr>
              <a:buFont typeface="Arial" pitchFamily="34" charset="0"/>
              <a:buNone/>
              <a:defRPr/>
            </a:pPr>
            <a:r>
              <a:rPr lang="en-US" sz="2800" dirty="0">
                <a:latin typeface="黑体" pitchFamily="49" charset="-122"/>
                <a:ea typeface="黑体" pitchFamily="49" charset="-122"/>
              </a:rPr>
              <a:t>  </a:t>
            </a:r>
            <a:r>
              <a:rPr lang="en-US" sz="2800" dirty="0" smtClean="0">
                <a:solidFill>
                  <a:srgbClr val="FFFF00"/>
                </a:solidFill>
                <a:latin typeface="黑体" pitchFamily="49" charset="-122"/>
                <a:ea typeface="黑体" pitchFamily="49" charset="-122"/>
              </a:rPr>
              <a:t>always </a:t>
            </a:r>
            <a:r>
              <a:rPr lang="en-US" sz="2800" dirty="0">
                <a:solidFill>
                  <a:srgbClr val="FFFF00"/>
                </a:solidFill>
                <a:latin typeface="黑体" pitchFamily="49" charset="-122"/>
                <a:ea typeface="黑体" pitchFamily="49" charset="-122"/>
              </a:rPr>
              <a:t>@</a:t>
            </a:r>
            <a:r>
              <a:rPr lang="en-US" sz="2800" dirty="0">
                <a:latin typeface="黑体" pitchFamily="49" charset="-122"/>
                <a:ea typeface="黑体" pitchFamily="49" charset="-122"/>
              </a:rPr>
              <a:t>(</a:t>
            </a:r>
            <a:r>
              <a:rPr lang="en-US" sz="2800" dirty="0" err="1">
                <a:solidFill>
                  <a:schemeClr val="accent1"/>
                </a:solidFill>
                <a:latin typeface="黑体" pitchFamily="49" charset="-122"/>
                <a:ea typeface="黑体" pitchFamily="49" charset="-122"/>
              </a:rPr>
              <a:t>negedge</a:t>
            </a:r>
            <a:r>
              <a:rPr lang="en-US" sz="2800" dirty="0">
                <a:latin typeface="黑体" pitchFamily="49" charset="-122"/>
                <a:ea typeface="黑体" pitchFamily="49" charset="-122"/>
              </a:rPr>
              <a:t> CLK)        </a:t>
            </a:r>
            <a:endParaRPr lang="en-US" sz="2800" dirty="0" smtClean="0">
              <a:latin typeface="黑体" pitchFamily="49" charset="-122"/>
              <a:ea typeface="黑体" pitchFamily="49" charset="-122"/>
            </a:endParaRPr>
          </a:p>
          <a:p>
            <a:pPr>
              <a:buFont typeface="Arial" pitchFamily="34" charset="0"/>
              <a:buNone/>
              <a:defRPr/>
            </a:pPr>
            <a:r>
              <a:rPr lang="en-US" sz="2800" dirty="0" smtClean="0">
                <a:latin typeface="黑体" pitchFamily="49" charset="-122"/>
                <a:ea typeface="黑体" pitchFamily="49" charset="-122"/>
              </a:rPr>
              <a:t>//</a:t>
            </a:r>
            <a:r>
              <a:rPr lang="en-US" sz="2800" dirty="0" err="1">
                <a:latin typeface="黑体" pitchFamily="49" charset="-122"/>
                <a:ea typeface="黑体" pitchFamily="49" charset="-122"/>
              </a:rPr>
              <a:t>negedge</a:t>
            </a:r>
            <a:r>
              <a:rPr lang="zh-CN" altLang="en-US" sz="2800" dirty="0">
                <a:latin typeface="黑体" pitchFamily="49" charset="-122"/>
                <a:ea typeface="黑体" pitchFamily="49" charset="-122"/>
              </a:rPr>
              <a:t>表示下降沿</a:t>
            </a:r>
          </a:p>
          <a:p>
            <a:pPr>
              <a:buFont typeface="Arial" pitchFamily="34" charset="0"/>
              <a:buNone/>
              <a:defRPr/>
            </a:pPr>
            <a:r>
              <a:rPr lang="en-US" sz="2800" dirty="0">
                <a:latin typeface="黑体" pitchFamily="49" charset="-122"/>
                <a:ea typeface="黑体" pitchFamily="49" charset="-122"/>
              </a:rPr>
              <a:t>     </a:t>
            </a:r>
            <a:r>
              <a:rPr lang="en-US" sz="2800" dirty="0" smtClean="0">
                <a:solidFill>
                  <a:schemeClr val="accent1"/>
                </a:solidFill>
                <a:latin typeface="黑体" pitchFamily="49" charset="-122"/>
                <a:ea typeface="黑体" pitchFamily="49" charset="-122"/>
              </a:rPr>
              <a:t>case</a:t>
            </a:r>
            <a:r>
              <a:rPr lang="en-US" sz="2800" dirty="0" smtClean="0">
                <a:latin typeface="黑体" pitchFamily="49" charset="-122"/>
                <a:ea typeface="黑体" pitchFamily="49" charset="-122"/>
              </a:rPr>
              <a:t> </a:t>
            </a:r>
            <a:r>
              <a:rPr lang="en-US" sz="2800" dirty="0">
                <a:latin typeface="黑体" pitchFamily="49" charset="-122"/>
                <a:ea typeface="黑体" pitchFamily="49" charset="-122"/>
              </a:rPr>
              <a:t>({J, K})                //</a:t>
            </a:r>
            <a:r>
              <a:rPr lang="zh-CN" altLang="en-US" sz="2800" dirty="0">
                <a:latin typeface="黑体" pitchFamily="49" charset="-122"/>
                <a:ea typeface="黑体" pitchFamily="49" charset="-122"/>
              </a:rPr>
              <a:t>用拼接操作符</a:t>
            </a:r>
            <a:r>
              <a:rPr lang="en-US" sz="2800" dirty="0">
                <a:latin typeface="黑体" pitchFamily="49" charset="-122"/>
                <a:ea typeface="黑体" pitchFamily="49" charset="-122"/>
              </a:rPr>
              <a:t>{}</a:t>
            </a:r>
            <a:r>
              <a:rPr lang="zh-CN" altLang="en-US" sz="2800" dirty="0">
                <a:latin typeface="黑体" pitchFamily="49" charset="-122"/>
                <a:ea typeface="黑体" pitchFamily="49" charset="-122"/>
              </a:rPr>
              <a:t>将</a:t>
            </a:r>
            <a:r>
              <a:rPr lang="en-US" sz="2800" dirty="0">
                <a:latin typeface="黑体" pitchFamily="49" charset="-122"/>
                <a:ea typeface="黑体" pitchFamily="49" charset="-122"/>
              </a:rPr>
              <a:t>J</a:t>
            </a:r>
            <a:r>
              <a:rPr lang="zh-CN" altLang="en-US" sz="2800" dirty="0">
                <a:latin typeface="黑体" pitchFamily="49" charset="-122"/>
                <a:ea typeface="黑体" pitchFamily="49" charset="-122"/>
              </a:rPr>
              <a:t>和</a:t>
            </a:r>
            <a:r>
              <a:rPr lang="en-US" sz="2800" dirty="0">
                <a:latin typeface="黑体" pitchFamily="49" charset="-122"/>
                <a:ea typeface="黑体" pitchFamily="49" charset="-122"/>
              </a:rPr>
              <a:t>K</a:t>
            </a:r>
            <a:r>
              <a:rPr lang="zh-CN" altLang="en-US" sz="2800" dirty="0" smtClean="0">
                <a:latin typeface="黑体" pitchFamily="49" charset="-122"/>
                <a:ea typeface="黑体" pitchFamily="49" charset="-122"/>
              </a:rPr>
              <a:t>拼</a:t>
            </a:r>
            <a:r>
              <a:rPr lang="en-US" altLang="zh-CN" sz="2800" dirty="0" smtClean="0">
                <a:latin typeface="黑体" pitchFamily="49" charset="-122"/>
                <a:ea typeface="黑体" pitchFamily="49" charset="-122"/>
              </a:rPr>
              <a:t>//</a:t>
            </a:r>
            <a:r>
              <a:rPr lang="zh-CN" altLang="en-US" sz="2800" dirty="0" smtClean="0">
                <a:latin typeface="黑体" pitchFamily="49" charset="-122"/>
                <a:ea typeface="黑体" pitchFamily="49" charset="-122"/>
              </a:rPr>
              <a:t>接</a:t>
            </a:r>
            <a:r>
              <a:rPr lang="zh-CN" altLang="en-US" sz="2800" dirty="0">
                <a:latin typeface="黑体" pitchFamily="49" charset="-122"/>
                <a:ea typeface="黑体" pitchFamily="49" charset="-122"/>
              </a:rPr>
              <a:t>在一起</a:t>
            </a:r>
          </a:p>
          <a:p>
            <a:pPr>
              <a:buFont typeface="Arial" pitchFamily="34" charset="0"/>
              <a:buNone/>
              <a:defRPr/>
            </a:pPr>
            <a:r>
              <a:rPr lang="en-US" sz="2800" dirty="0">
                <a:latin typeface="黑体" pitchFamily="49" charset="-122"/>
                <a:ea typeface="黑体" pitchFamily="49" charset="-122"/>
              </a:rPr>
              <a:t>       </a:t>
            </a:r>
            <a:r>
              <a:rPr lang="en-US" sz="2800" dirty="0" smtClean="0">
                <a:latin typeface="黑体" pitchFamily="49" charset="-122"/>
                <a:ea typeface="黑体" pitchFamily="49" charset="-122"/>
              </a:rPr>
              <a:t>2’b00</a:t>
            </a:r>
            <a:r>
              <a:rPr lang="en-US" sz="2800" dirty="0">
                <a:latin typeface="黑体" pitchFamily="49" charset="-122"/>
                <a:ea typeface="黑体" pitchFamily="49" charset="-122"/>
              </a:rPr>
              <a:t>: Q &lt;= Q;            </a:t>
            </a:r>
            <a:endParaRPr lang="en-US" sz="2800" dirty="0" smtClean="0">
              <a:latin typeface="黑体" pitchFamily="49" charset="-122"/>
              <a:ea typeface="黑体" pitchFamily="49" charset="-122"/>
            </a:endParaRPr>
          </a:p>
          <a:p>
            <a:pPr>
              <a:buFont typeface="Arial" pitchFamily="34" charset="0"/>
              <a:buNone/>
              <a:defRPr/>
            </a:pPr>
            <a:r>
              <a:rPr lang="en-US" sz="2800" dirty="0" smtClean="0">
                <a:latin typeface="黑体" pitchFamily="49" charset="-122"/>
                <a:ea typeface="黑体" pitchFamily="49" charset="-122"/>
              </a:rPr>
              <a:t>//</a:t>
            </a:r>
            <a:r>
              <a:rPr lang="zh-CN" altLang="en-US" sz="2800" dirty="0">
                <a:latin typeface="黑体" pitchFamily="49" charset="-122"/>
                <a:ea typeface="黑体" pitchFamily="49" charset="-122"/>
              </a:rPr>
              <a:t>当</a:t>
            </a:r>
            <a:r>
              <a:rPr lang="en-US" sz="2800" dirty="0">
                <a:latin typeface="黑体" pitchFamily="49" charset="-122"/>
                <a:ea typeface="黑体" pitchFamily="49" charset="-122"/>
              </a:rPr>
              <a:t>JK</a:t>
            </a:r>
            <a:r>
              <a:rPr lang="zh-CN" altLang="en-US" sz="2800" dirty="0">
                <a:latin typeface="黑体" pitchFamily="49" charset="-122"/>
                <a:ea typeface="黑体" pitchFamily="49" charset="-122"/>
              </a:rPr>
              <a:t>组合为</a:t>
            </a:r>
            <a:r>
              <a:rPr lang="en-US" sz="2800" dirty="0">
                <a:latin typeface="黑体" pitchFamily="49" charset="-122"/>
                <a:ea typeface="黑体" pitchFamily="49" charset="-122"/>
              </a:rPr>
              <a:t>00</a:t>
            </a:r>
            <a:r>
              <a:rPr lang="zh-CN" altLang="en-US" sz="2800" dirty="0">
                <a:latin typeface="黑体" pitchFamily="49" charset="-122"/>
                <a:ea typeface="黑体" pitchFamily="49" charset="-122"/>
              </a:rPr>
              <a:t>时，则</a:t>
            </a:r>
            <a:r>
              <a:rPr lang="zh-CN" altLang="en-US" sz="2800" dirty="0" smtClean="0">
                <a:latin typeface="黑体" pitchFamily="49" charset="-122"/>
                <a:ea typeface="黑体" pitchFamily="49" charset="-122"/>
              </a:rPr>
              <a:t>触发</a:t>
            </a:r>
            <a:r>
              <a:rPr lang="en-US" altLang="zh-CN" sz="2800" dirty="0" smtClean="0">
                <a:latin typeface="黑体" pitchFamily="49" charset="-122"/>
                <a:ea typeface="黑体" pitchFamily="49" charset="-122"/>
              </a:rPr>
              <a:t>//</a:t>
            </a:r>
            <a:r>
              <a:rPr lang="zh-CN" altLang="en-US" sz="2800" dirty="0" smtClean="0">
                <a:latin typeface="黑体" pitchFamily="49" charset="-122"/>
                <a:ea typeface="黑体" pitchFamily="49" charset="-122"/>
              </a:rPr>
              <a:t>器</a:t>
            </a:r>
            <a:r>
              <a:rPr lang="zh-CN" altLang="en-US" sz="2800" dirty="0">
                <a:latin typeface="黑体" pitchFamily="49" charset="-122"/>
                <a:ea typeface="黑体" pitchFamily="49" charset="-122"/>
              </a:rPr>
              <a:t>状态保持不变</a:t>
            </a:r>
          </a:p>
          <a:p>
            <a:pPr>
              <a:buFont typeface="Arial" pitchFamily="34" charset="0"/>
              <a:buNone/>
              <a:defRPr/>
            </a:pPr>
            <a:r>
              <a:rPr lang="en-US" sz="2800" dirty="0">
                <a:latin typeface="黑体" pitchFamily="49" charset="-122"/>
                <a:ea typeface="黑体" pitchFamily="49" charset="-122"/>
              </a:rPr>
              <a:t>    </a:t>
            </a:r>
            <a:r>
              <a:rPr lang="en-US" sz="2800" dirty="0" smtClean="0">
                <a:latin typeface="黑体" pitchFamily="49" charset="-122"/>
                <a:ea typeface="黑体" pitchFamily="49" charset="-122"/>
              </a:rPr>
              <a:t> </a:t>
            </a:r>
            <a:r>
              <a:rPr lang="en-US" sz="2800" dirty="0">
                <a:latin typeface="黑体" pitchFamily="49" charset="-122"/>
                <a:ea typeface="黑体" pitchFamily="49" charset="-122"/>
              </a:rPr>
              <a:t>2’b01: Q &lt;= 0;            //</a:t>
            </a:r>
            <a:r>
              <a:rPr lang="zh-CN" altLang="en-US" sz="2800" dirty="0">
                <a:latin typeface="黑体" pitchFamily="49" charset="-122"/>
                <a:ea typeface="黑体" pitchFamily="49" charset="-122"/>
              </a:rPr>
              <a:t>当</a:t>
            </a:r>
            <a:r>
              <a:rPr lang="en-US" sz="2800" dirty="0">
                <a:latin typeface="黑体" pitchFamily="49" charset="-122"/>
                <a:ea typeface="黑体" pitchFamily="49" charset="-122"/>
              </a:rPr>
              <a:t>JK</a:t>
            </a:r>
            <a:r>
              <a:rPr lang="zh-CN" altLang="en-US" sz="2800" dirty="0">
                <a:latin typeface="黑体" pitchFamily="49" charset="-122"/>
                <a:ea typeface="黑体" pitchFamily="49" charset="-122"/>
              </a:rPr>
              <a:t>组合为</a:t>
            </a:r>
            <a:r>
              <a:rPr lang="en-US" sz="2800" dirty="0">
                <a:latin typeface="黑体" pitchFamily="49" charset="-122"/>
                <a:ea typeface="黑体" pitchFamily="49" charset="-122"/>
              </a:rPr>
              <a:t>01</a:t>
            </a:r>
            <a:r>
              <a:rPr lang="zh-CN" altLang="en-US" sz="2800" dirty="0">
                <a:latin typeface="黑体" pitchFamily="49" charset="-122"/>
                <a:ea typeface="黑体" pitchFamily="49" charset="-122"/>
              </a:rPr>
              <a:t>时，则</a:t>
            </a:r>
            <a:r>
              <a:rPr lang="zh-CN" altLang="en-US" sz="2800" dirty="0" smtClean="0">
                <a:latin typeface="黑体" pitchFamily="49" charset="-122"/>
                <a:ea typeface="黑体" pitchFamily="49" charset="-122"/>
              </a:rPr>
              <a:t>触发</a:t>
            </a:r>
            <a:r>
              <a:rPr lang="en-US" altLang="zh-CN" sz="2800" dirty="0" smtClean="0">
                <a:latin typeface="黑体" pitchFamily="49" charset="-122"/>
                <a:ea typeface="黑体" pitchFamily="49" charset="-122"/>
              </a:rPr>
              <a:t>//</a:t>
            </a:r>
            <a:r>
              <a:rPr lang="zh-CN" altLang="en-US" sz="2800" dirty="0" smtClean="0">
                <a:latin typeface="黑体" pitchFamily="49" charset="-122"/>
                <a:ea typeface="黑体" pitchFamily="49" charset="-122"/>
              </a:rPr>
              <a:t>器</a:t>
            </a:r>
            <a:r>
              <a:rPr lang="zh-CN" altLang="en-US" sz="2800" dirty="0">
                <a:latin typeface="黑体" pitchFamily="49" charset="-122"/>
                <a:ea typeface="黑体" pitchFamily="49" charset="-122"/>
              </a:rPr>
              <a:t>清</a:t>
            </a:r>
            <a:r>
              <a:rPr lang="en-US" sz="2800" dirty="0">
                <a:latin typeface="黑体" pitchFamily="49" charset="-122"/>
                <a:ea typeface="黑体" pitchFamily="49" charset="-122"/>
              </a:rPr>
              <a:t>0</a:t>
            </a:r>
            <a:endParaRPr lang="zh-CN" altLang="en-US" sz="2800" dirty="0">
              <a:latin typeface="黑体" pitchFamily="49" charset="-122"/>
              <a:ea typeface="黑体" pitchFamily="49" charset="-122"/>
            </a:endParaRPr>
          </a:p>
          <a:p>
            <a:pPr>
              <a:buFont typeface="Arial" pitchFamily="34" charset="0"/>
              <a:buNone/>
              <a:defRPr/>
            </a:pPr>
            <a:r>
              <a:rPr lang="en-US" sz="2800" dirty="0">
                <a:latin typeface="黑体" pitchFamily="49" charset="-122"/>
                <a:ea typeface="黑体" pitchFamily="49" charset="-122"/>
              </a:rPr>
              <a:t>     </a:t>
            </a:r>
            <a:r>
              <a:rPr lang="en-US" sz="2800" dirty="0" smtClean="0">
                <a:latin typeface="黑体" pitchFamily="49" charset="-122"/>
                <a:ea typeface="黑体" pitchFamily="49" charset="-122"/>
              </a:rPr>
              <a:t>2’b10</a:t>
            </a:r>
            <a:r>
              <a:rPr lang="en-US" sz="2800" dirty="0">
                <a:latin typeface="黑体" pitchFamily="49" charset="-122"/>
                <a:ea typeface="黑体" pitchFamily="49" charset="-122"/>
              </a:rPr>
              <a:t>: Q &lt;= 1;            //</a:t>
            </a:r>
            <a:r>
              <a:rPr lang="zh-CN" altLang="en-US" sz="2800" dirty="0">
                <a:latin typeface="黑体" pitchFamily="49" charset="-122"/>
                <a:ea typeface="黑体" pitchFamily="49" charset="-122"/>
              </a:rPr>
              <a:t>当</a:t>
            </a:r>
            <a:r>
              <a:rPr lang="en-US" sz="2800" dirty="0">
                <a:latin typeface="黑体" pitchFamily="49" charset="-122"/>
                <a:ea typeface="黑体" pitchFamily="49" charset="-122"/>
              </a:rPr>
              <a:t>JK</a:t>
            </a:r>
            <a:r>
              <a:rPr lang="zh-CN" altLang="en-US" sz="2800" dirty="0">
                <a:latin typeface="黑体" pitchFamily="49" charset="-122"/>
                <a:ea typeface="黑体" pitchFamily="49" charset="-122"/>
              </a:rPr>
              <a:t>组合为</a:t>
            </a:r>
            <a:r>
              <a:rPr lang="en-US" sz="2800" dirty="0">
                <a:latin typeface="黑体" pitchFamily="49" charset="-122"/>
                <a:ea typeface="黑体" pitchFamily="49" charset="-122"/>
              </a:rPr>
              <a:t>10</a:t>
            </a:r>
            <a:r>
              <a:rPr lang="zh-CN" altLang="en-US" sz="2800" dirty="0">
                <a:latin typeface="黑体" pitchFamily="49" charset="-122"/>
                <a:ea typeface="黑体" pitchFamily="49" charset="-122"/>
              </a:rPr>
              <a:t>时，则</a:t>
            </a:r>
            <a:r>
              <a:rPr lang="zh-CN" altLang="en-US" sz="2800" dirty="0" smtClean="0">
                <a:latin typeface="黑体" pitchFamily="49" charset="-122"/>
                <a:ea typeface="黑体" pitchFamily="49" charset="-122"/>
              </a:rPr>
              <a:t>触发</a:t>
            </a:r>
            <a:r>
              <a:rPr lang="en-US" altLang="zh-CN" sz="2800" dirty="0" smtClean="0">
                <a:latin typeface="黑体" pitchFamily="49" charset="-122"/>
                <a:ea typeface="黑体" pitchFamily="49" charset="-122"/>
              </a:rPr>
              <a:t>//</a:t>
            </a:r>
            <a:r>
              <a:rPr lang="zh-CN" altLang="en-US" sz="2800" dirty="0" smtClean="0">
                <a:latin typeface="黑体" pitchFamily="49" charset="-122"/>
                <a:ea typeface="黑体" pitchFamily="49" charset="-122"/>
              </a:rPr>
              <a:t>器</a:t>
            </a:r>
            <a:r>
              <a:rPr lang="zh-CN" altLang="en-US" sz="2800" dirty="0">
                <a:latin typeface="黑体" pitchFamily="49" charset="-122"/>
                <a:ea typeface="黑体" pitchFamily="49" charset="-122"/>
              </a:rPr>
              <a:t>置</a:t>
            </a:r>
            <a:r>
              <a:rPr lang="en-US" sz="2800" dirty="0">
                <a:latin typeface="黑体" pitchFamily="49" charset="-122"/>
                <a:ea typeface="黑体" pitchFamily="49" charset="-122"/>
              </a:rPr>
              <a:t>1</a:t>
            </a:r>
            <a:endParaRPr lang="zh-CN" altLang="en-US" sz="2800" dirty="0">
              <a:latin typeface="黑体" pitchFamily="49" charset="-122"/>
              <a:ea typeface="黑体" pitchFamily="49" charset="-122"/>
            </a:endParaRPr>
          </a:p>
          <a:p>
            <a:pPr>
              <a:buFont typeface="Arial" pitchFamily="34" charset="0"/>
              <a:buNone/>
              <a:defRPr/>
            </a:pPr>
            <a:r>
              <a:rPr lang="en-US" sz="2800" dirty="0">
                <a:latin typeface="黑体" pitchFamily="49" charset="-122"/>
                <a:ea typeface="黑体" pitchFamily="49" charset="-122"/>
              </a:rPr>
              <a:t>     </a:t>
            </a:r>
            <a:r>
              <a:rPr lang="en-US" sz="2800" dirty="0" smtClean="0">
                <a:latin typeface="黑体" pitchFamily="49" charset="-122"/>
                <a:ea typeface="黑体" pitchFamily="49" charset="-122"/>
              </a:rPr>
              <a:t>2’b11</a:t>
            </a:r>
            <a:r>
              <a:rPr lang="en-US" sz="2800" dirty="0">
                <a:latin typeface="黑体" pitchFamily="49" charset="-122"/>
                <a:ea typeface="黑体" pitchFamily="49" charset="-122"/>
              </a:rPr>
              <a:t>: Q &lt;= ~Q;           //</a:t>
            </a:r>
            <a:r>
              <a:rPr lang="zh-CN" altLang="en-US" sz="2800" dirty="0">
                <a:latin typeface="黑体" pitchFamily="49" charset="-122"/>
                <a:ea typeface="黑体" pitchFamily="49" charset="-122"/>
              </a:rPr>
              <a:t>当</a:t>
            </a:r>
            <a:r>
              <a:rPr lang="en-US" sz="2800" dirty="0">
                <a:latin typeface="黑体" pitchFamily="49" charset="-122"/>
                <a:ea typeface="黑体" pitchFamily="49" charset="-122"/>
              </a:rPr>
              <a:t>JK</a:t>
            </a:r>
            <a:r>
              <a:rPr lang="zh-CN" altLang="en-US" sz="2800" dirty="0">
                <a:latin typeface="黑体" pitchFamily="49" charset="-122"/>
                <a:ea typeface="黑体" pitchFamily="49" charset="-122"/>
              </a:rPr>
              <a:t>组合为</a:t>
            </a:r>
            <a:r>
              <a:rPr lang="en-US" sz="2800" dirty="0">
                <a:latin typeface="黑体" pitchFamily="49" charset="-122"/>
                <a:ea typeface="黑体" pitchFamily="49" charset="-122"/>
              </a:rPr>
              <a:t>11</a:t>
            </a:r>
            <a:r>
              <a:rPr lang="zh-CN" altLang="en-US" sz="2800" dirty="0">
                <a:latin typeface="黑体" pitchFamily="49" charset="-122"/>
                <a:ea typeface="黑体" pitchFamily="49" charset="-122"/>
              </a:rPr>
              <a:t>时，则</a:t>
            </a:r>
            <a:r>
              <a:rPr lang="zh-CN" altLang="en-US" sz="2800" dirty="0" smtClean="0">
                <a:latin typeface="黑体" pitchFamily="49" charset="-122"/>
                <a:ea typeface="黑体" pitchFamily="49" charset="-122"/>
              </a:rPr>
              <a:t>触发</a:t>
            </a:r>
            <a:r>
              <a:rPr lang="en-US" altLang="zh-CN" sz="2800" dirty="0" smtClean="0">
                <a:latin typeface="黑体" pitchFamily="49" charset="-122"/>
                <a:ea typeface="黑体" pitchFamily="49" charset="-122"/>
              </a:rPr>
              <a:t>//</a:t>
            </a:r>
            <a:r>
              <a:rPr lang="zh-CN" altLang="en-US" sz="2800" dirty="0" smtClean="0">
                <a:latin typeface="黑体" pitchFamily="49" charset="-122"/>
                <a:ea typeface="黑体" pitchFamily="49" charset="-122"/>
              </a:rPr>
              <a:t>器</a:t>
            </a:r>
            <a:r>
              <a:rPr lang="zh-CN" altLang="en-US" sz="2800" dirty="0">
                <a:latin typeface="黑体" pitchFamily="49" charset="-122"/>
                <a:ea typeface="黑体" pitchFamily="49" charset="-122"/>
              </a:rPr>
              <a:t>状态翻转</a:t>
            </a:r>
          </a:p>
          <a:p>
            <a:pPr>
              <a:buFont typeface="Arial" pitchFamily="34" charset="0"/>
              <a:buNone/>
              <a:defRPr/>
            </a:pPr>
            <a:r>
              <a:rPr lang="en-US" sz="2800" dirty="0">
                <a:latin typeface="黑体" pitchFamily="49" charset="-122"/>
                <a:ea typeface="黑体" pitchFamily="49" charset="-122"/>
              </a:rPr>
              <a:t>   </a:t>
            </a:r>
            <a:r>
              <a:rPr lang="en-US" sz="2800" dirty="0" err="1" smtClean="0">
                <a:solidFill>
                  <a:schemeClr val="accent1"/>
                </a:solidFill>
                <a:latin typeface="黑体" pitchFamily="49" charset="-122"/>
                <a:ea typeface="黑体" pitchFamily="49" charset="-122"/>
              </a:rPr>
              <a:t>endcase</a:t>
            </a:r>
            <a:endParaRPr lang="zh-CN" altLang="en-US" sz="2800" dirty="0">
              <a:solidFill>
                <a:schemeClr val="accent1"/>
              </a:solidFill>
              <a:latin typeface="黑体" pitchFamily="49" charset="-122"/>
              <a:ea typeface="黑体" pitchFamily="49" charset="-122"/>
            </a:endParaRPr>
          </a:p>
          <a:p>
            <a:pPr>
              <a:buFont typeface="Arial" pitchFamily="34" charset="0"/>
              <a:buNone/>
              <a:defRPr/>
            </a:pPr>
            <a:r>
              <a:rPr lang="en-US" sz="2800" dirty="0" err="1">
                <a:solidFill>
                  <a:srgbClr val="FF0000"/>
                </a:solidFill>
                <a:latin typeface="黑体" pitchFamily="49" charset="-122"/>
                <a:ea typeface="黑体" pitchFamily="49" charset="-122"/>
              </a:rPr>
              <a:t>endmodule</a:t>
            </a:r>
            <a:endParaRPr lang="zh-CN" altLang="en-US" sz="2800" dirty="0">
              <a:solidFill>
                <a:srgbClr val="FF0000"/>
              </a:solidFill>
              <a:latin typeface="黑体" pitchFamily="49" charset="-122"/>
              <a:ea typeface="黑体" pitchFamily="49" charset="-122"/>
            </a:endParaRPr>
          </a:p>
        </p:txBody>
      </p:sp>
      <p:cxnSp>
        <p:nvCxnSpPr>
          <p:cNvPr id="5" name="直接连接符 4"/>
          <p:cNvCxnSpPr>
            <a:cxnSpLocks noChangeShapeType="1"/>
            <a:stCxn id="3" idx="0"/>
            <a:endCxn id="3" idx="2"/>
          </p:cNvCxnSpPr>
          <p:nvPr/>
        </p:nvCxnSpPr>
        <p:spPr bwMode="auto">
          <a:xfrm rot="16200000" flipH="1">
            <a:off x="1509712" y="3776663"/>
            <a:ext cx="6126163" cy="1588"/>
          </a:xfrm>
          <a:prstGeom prst="line">
            <a:avLst/>
          </a:prstGeom>
          <a:noFill/>
          <a:ln w="28575" algn="ctr">
            <a:solidFill>
              <a:srgbClr val="FFC000"/>
            </a:solidFill>
            <a:round/>
            <a:headEnd/>
            <a:tailEnd/>
          </a:ln>
        </p:spPr>
      </p:cxnSp>
      <p:sp>
        <p:nvSpPr>
          <p:cNvPr id="6" name="灯片编号占位符 5"/>
          <p:cNvSpPr>
            <a:spLocks noGrp="1"/>
          </p:cNvSpPr>
          <p:nvPr>
            <p:ph type="sldNum" sz="quarter" idx="12"/>
          </p:nvPr>
        </p:nvSpPr>
        <p:spPr/>
        <p:txBody>
          <a:bodyPr/>
          <a:lstStyle/>
          <a:p>
            <a:pPr>
              <a:defRPr/>
            </a:pPr>
            <a:fld id="{C097489F-4C31-4370-B64B-6FDA95532023}" type="slidenum">
              <a:rPr lang="zh-CN" altLang="en-US" smtClean="0"/>
              <a:pPr>
                <a:defRPr/>
              </a:pPr>
              <a:t>68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5"/>
          <p:cNvSpPr>
            <a:spLocks noChangeArrowheads="1"/>
          </p:cNvSpPr>
          <p:nvPr/>
        </p:nvSpPr>
        <p:spPr bwMode="auto">
          <a:xfrm>
            <a:off x="0" y="0"/>
            <a:ext cx="4340225" cy="646113"/>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7.7.4 </a:t>
            </a:r>
            <a:r>
              <a:rPr lang="zh-CN" altLang="en-US">
                <a:latin typeface="黑体" pitchFamily="49" charset="-122"/>
                <a:ea typeface="黑体" pitchFamily="49" charset="-122"/>
              </a:rPr>
              <a:t>集成</a:t>
            </a:r>
            <a:r>
              <a:rPr lang="en-US" altLang="zh-CN">
                <a:latin typeface="黑体" pitchFamily="49" charset="-122"/>
                <a:ea typeface="黑体" pitchFamily="49" charset="-122"/>
              </a:rPr>
              <a:t>JK</a:t>
            </a:r>
            <a:r>
              <a:rPr lang="zh-CN" altLang="en-US">
                <a:latin typeface="黑体" pitchFamily="49" charset="-122"/>
                <a:ea typeface="黑体" pitchFamily="49" charset="-122"/>
              </a:rPr>
              <a:t>触发器</a:t>
            </a:r>
            <a:endParaRPr lang="en-US" altLang="zh-CN">
              <a:latin typeface="黑体" pitchFamily="49" charset="-122"/>
              <a:ea typeface="黑体" pitchFamily="49" charset="-122"/>
            </a:endParaRPr>
          </a:p>
        </p:txBody>
      </p:sp>
      <p:sp>
        <p:nvSpPr>
          <p:cNvPr id="1024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buFontTx/>
              <a:buNone/>
            </a:pPr>
            <a:endParaRPr lang="zh-CN" altLang="en-US"/>
          </a:p>
        </p:txBody>
      </p:sp>
      <p:sp>
        <p:nvSpPr>
          <p:cNvPr id="6" name="TextBox 5"/>
          <p:cNvSpPr txBox="1">
            <a:spLocks noChangeArrowheads="1"/>
          </p:cNvSpPr>
          <p:nvPr/>
        </p:nvSpPr>
        <p:spPr bwMode="auto">
          <a:xfrm>
            <a:off x="6572282" y="3119439"/>
            <a:ext cx="2571750" cy="523875"/>
          </a:xfrm>
          <a:prstGeom prst="rect">
            <a:avLst/>
          </a:prstGeom>
          <a:noFill/>
          <a:ln w="9525">
            <a:noFill/>
            <a:miter lim="800000"/>
            <a:headEnd/>
            <a:tailEnd/>
          </a:ln>
        </p:spPr>
        <p:txBody>
          <a:bodyPr>
            <a:spAutoFit/>
          </a:bodyPr>
          <a:lstStyle/>
          <a:p>
            <a:pPr algn="ctr">
              <a:buFontTx/>
              <a:buNone/>
            </a:pPr>
            <a:r>
              <a:rPr lang="zh-CN" altLang="en-US" sz="2800" dirty="0">
                <a:latin typeface="黑体" pitchFamily="49" charset="-122"/>
                <a:ea typeface="黑体" pitchFamily="49" charset="-122"/>
              </a:rPr>
              <a:t>逻辑符号</a:t>
            </a:r>
          </a:p>
        </p:txBody>
      </p:sp>
      <p:sp>
        <p:nvSpPr>
          <p:cNvPr id="60429" name="Rectangle 18"/>
          <p:cNvSpPr>
            <a:spLocks noChangeArrowheads="1"/>
          </p:cNvSpPr>
          <p:nvPr/>
        </p:nvSpPr>
        <p:spPr bwMode="auto">
          <a:xfrm>
            <a:off x="0" y="714375"/>
            <a:ext cx="6143625" cy="6002338"/>
          </a:xfrm>
          <a:prstGeom prst="rect">
            <a:avLst/>
          </a:prstGeom>
          <a:noFill/>
          <a:ln w="9525">
            <a:noFill/>
            <a:miter lim="800000"/>
            <a:headEnd/>
            <a:tailEnd/>
          </a:ln>
        </p:spPr>
        <p:txBody>
          <a:bodyPr>
            <a:spAutoFit/>
          </a:bodyPr>
          <a:lstStyle/>
          <a:p>
            <a:pPr>
              <a:buFontTx/>
              <a:buNone/>
            </a:pPr>
            <a:r>
              <a:rPr lang="zh-CN" altLang="en-US" sz="3200" dirty="0">
                <a:latin typeface="黑体" pitchFamily="49" charset="-122"/>
                <a:ea typeface="黑体" pitchFamily="49" charset="-122"/>
              </a:rPr>
              <a:t>集成</a:t>
            </a:r>
            <a:r>
              <a:rPr lang="en-US" altLang="zh-CN" sz="3200" dirty="0">
                <a:latin typeface="黑体" pitchFamily="49" charset="-122"/>
                <a:ea typeface="黑体" pitchFamily="49" charset="-122"/>
              </a:rPr>
              <a:t>JK</a:t>
            </a:r>
            <a:r>
              <a:rPr lang="zh-CN" altLang="en-US" sz="3200" dirty="0">
                <a:latin typeface="黑体" pitchFamily="49" charset="-122"/>
                <a:ea typeface="黑体" pitchFamily="49" charset="-122"/>
              </a:rPr>
              <a:t>触发器的逻辑功能是</a:t>
            </a:r>
            <a:endParaRPr lang="en-US" altLang="zh-CN" sz="3200" dirty="0">
              <a:latin typeface="黑体" pitchFamily="49" charset="-122"/>
              <a:ea typeface="黑体" pitchFamily="49" charset="-122"/>
            </a:endParaRPr>
          </a:p>
          <a:p>
            <a:pPr>
              <a:buFont typeface="Wingdings" pitchFamily="2" charset="2"/>
              <a:buChar char="Ø"/>
            </a:pPr>
            <a:r>
              <a:rPr lang="zh-CN" altLang="en-US" sz="3200" dirty="0">
                <a:latin typeface="黑体" pitchFamily="49" charset="-122"/>
                <a:ea typeface="黑体" pitchFamily="49" charset="-122"/>
              </a:rPr>
              <a:t>当异步置</a:t>
            </a:r>
            <a:r>
              <a:rPr lang="en-US" altLang="zh-CN" sz="3200" dirty="0">
                <a:latin typeface="黑体" pitchFamily="49" charset="-122"/>
                <a:ea typeface="黑体" pitchFamily="49" charset="-122"/>
              </a:rPr>
              <a:t>1</a:t>
            </a:r>
            <a:r>
              <a:rPr lang="zh-CN" altLang="en-US" sz="3200" dirty="0">
                <a:latin typeface="黑体" pitchFamily="49" charset="-122"/>
                <a:ea typeface="黑体" pitchFamily="49" charset="-122"/>
              </a:rPr>
              <a:t>输入端</a:t>
            </a:r>
            <a:r>
              <a:rPr lang="en-US" altLang="zh-CN" sz="3200" dirty="0">
                <a:latin typeface="黑体" pitchFamily="49" charset="-122"/>
                <a:ea typeface="黑体" pitchFamily="49" charset="-122"/>
              </a:rPr>
              <a:t>Set</a:t>
            </a:r>
            <a:r>
              <a:rPr lang="zh-CN" altLang="en-US" sz="3200" dirty="0">
                <a:latin typeface="黑体" pitchFamily="49" charset="-122"/>
                <a:ea typeface="黑体" pitchFamily="49" charset="-122"/>
              </a:rPr>
              <a:t>或异步清</a:t>
            </a:r>
            <a:r>
              <a:rPr lang="en-US" altLang="zh-CN" sz="3200" dirty="0">
                <a:latin typeface="黑体" pitchFamily="49" charset="-122"/>
                <a:ea typeface="黑体" pitchFamily="49" charset="-122"/>
              </a:rPr>
              <a:t>0</a:t>
            </a:r>
            <a:r>
              <a:rPr lang="zh-CN" altLang="en-US" sz="3200" dirty="0">
                <a:latin typeface="黑体" pitchFamily="49" charset="-122"/>
                <a:ea typeface="黑体" pitchFamily="49" charset="-122"/>
              </a:rPr>
              <a:t>输入端</a:t>
            </a:r>
            <a:r>
              <a:rPr lang="en-US" altLang="zh-CN" sz="3200" dirty="0">
                <a:latin typeface="黑体" pitchFamily="49" charset="-122"/>
                <a:ea typeface="黑体" pitchFamily="49" charset="-122"/>
              </a:rPr>
              <a:t>Reset</a:t>
            </a:r>
            <a:r>
              <a:rPr lang="zh-CN" altLang="en-US" sz="3200" dirty="0">
                <a:latin typeface="黑体" pitchFamily="49" charset="-122"/>
                <a:ea typeface="黑体" pitchFamily="49" charset="-122"/>
              </a:rPr>
              <a:t>为低电平时，集成</a:t>
            </a:r>
            <a:r>
              <a:rPr lang="en-US" altLang="zh-CN" sz="3200" dirty="0">
                <a:latin typeface="黑体" pitchFamily="49" charset="-122"/>
                <a:ea typeface="黑体" pitchFamily="49" charset="-122"/>
              </a:rPr>
              <a:t>JK</a:t>
            </a:r>
            <a:r>
              <a:rPr lang="zh-CN" altLang="en-US" sz="3200" dirty="0">
                <a:latin typeface="黑体" pitchFamily="49" charset="-122"/>
                <a:ea typeface="黑体" pitchFamily="49" charset="-122"/>
              </a:rPr>
              <a:t>触发器处于异步工作状态</a:t>
            </a:r>
            <a:endParaRPr lang="en-US" altLang="zh-CN" sz="3200" dirty="0">
              <a:latin typeface="黑体" pitchFamily="49" charset="-122"/>
              <a:ea typeface="黑体" pitchFamily="49" charset="-122"/>
            </a:endParaRPr>
          </a:p>
          <a:p>
            <a:pPr>
              <a:buFontTx/>
              <a:buNone/>
            </a:pPr>
            <a:r>
              <a:rPr lang="zh-CN" altLang="en-US" sz="3200" dirty="0">
                <a:latin typeface="黑体" pitchFamily="49" charset="-122"/>
                <a:ea typeface="黑体" pitchFamily="49" charset="-122"/>
              </a:rPr>
              <a:t>如果</a:t>
            </a:r>
            <a:r>
              <a:rPr lang="en-US" altLang="zh-CN" sz="3200" dirty="0">
                <a:solidFill>
                  <a:srgbClr val="FFFF00"/>
                </a:solidFill>
                <a:latin typeface="黑体" pitchFamily="49" charset="-122"/>
                <a:ea typeface="黑体" pitchFamily="49" charset="-122"/>
              </a:rPr>
              <a:t>Set = 0</a:t>
            </a:r>
            <a:r>
              <a:rPr lang="zh-CN" altLang="en-US" sz="3200" dirty="0">
                <a:latin typeface="黑体" pitchFamily="49" charset="-122"/>
                <a:ea typeface="黑体" pitchFamily="49" charset="-122"/>
              </a:rPr>
              <a:t>，则</a:t>
            </a:r>
            <a:r>
              <a:rPr lang="en-US" altLang="zh-CN" sz="3200" i="1" dirty="0">
                <a:solidFill>
                  <a:srgbClr val="FFFF00"/>
                </a:solidFill>
                <a:latin typeface="黑体" pitchFamily="49" charset="-122"/>
                <a:ea typeface="黑体" pitchFamily="49" charset="-122"/>
              </a:rPr>
              <a:t>Q = </a:t>
            </a:r>
            <a:r>
              <a:rPr lang="en-US" altLang="zh-CN" sz="3200" dirty="0">
                <a:solidFill>
                  <a:srgbClr val="FFFF00"/>
                </a:solidFill>
                <a:latin typeface="黑体" pitchFamily="49" charset="-122"/>
                <a:ea typeface="黑体" pitchFamily="49" charset="-122"/>
              </a:rPr>
              <a:t>1</a:t>
            </a:r>
            <a:r>
              <a:rPr lang="zh-CN" altLang="en-US" sz="3200" dirty="0">
                <a:latin typeface="黑体" pitchFamily="49" charset="-122"/>
                <a:ea typeface="黑体" pitchFamily="49" charset="-122"/>
              </a:rPr>
              <a:t>，</a:t>
            </a:r>
            <a:endParaRPr lang="en-US" altLang="zh-CN" sz="3200" dirty="0">
              <a:latin typeface="黑体" pitchFamily="49" charset="-122"/>
              <a:ea typeface="黑体" pitchFamily="49" charset="-122"/>
            </a:endParaRPr>
          </a:p>
          <a:p>
            <a:pPr>
              <a:buFontTx/>
              <a:buNone/>
            </a:pPr>
            <a:r>
              <a:rPr lang="zh-CN" altLang="en-US" sz="3200" dirty="0">
                <a:latin typeface="黑体" pitchFamily="49" charset="-122"/>
                <a:ea typeface="黑体" pitchFamily="49" charset="-122"/>
              </a:rPr>
              <a:t>如果</a:t>
            </a:r>
            <a:r>
              <a:rPr lang="en-US" altLang="zh-CN" sz="3200" dirty="0">
                <a:solidFill>
                  <a:srgbClr val="FFFF00"/>
                </a:solidFill>
                <a:latin typeface="黑体" pitchFamily="49" charset="-122"/>
                <a:ea typeface="黑体" pitchFamily="49" charset="-122"/>
              </a:rPr>
              <a:t>Reset = 0</a:t>
            </a:r>
            <a:r>
              <a:rPr lang="zh-CN" altLang="en-US" sz="3200" dirty="0">
                <a:latin typeface="黑体" pitchFamily="49" charset="-122"/>
                <a:ea typeface="黑体" pitchFamily="49" charset="-122"/>
              </a:rPr>
              <a:t>，则</a:t>
            </a:r>
            <a:r>
              <a:rPr lang="en-US" altLang="zh-CN" sz="3200" i="1" dirty="0">
                <a:solidFill>
                  <a:srgbClr val="FFFF00"/>
                </a:solidFill>
                <a:latin typeface="黑体" pitchFamily="49" charset="-122"/>
                <a:ea typeface="黑体" pitchFamily="49" charset="-122"/>
              </a:rPr>
              <a:t>Q = </a:t>
            </a:r>
            <a:r>
              <a:rPr lang="en-US" altLang="zh-CN" sz="3200" dirty="0">
                <a:solidFill>
                  <a:srgbClr val="FFFF00"/>
                </a:solidFill>
                <a:latin typeface="黑体" pitchFamily="49" charset="-122"/>
                <a:ea typeface="黑体" pitchFamily="49" charset="-122"/>
              </a:rPr>
              <a:t>0</a:t>
            </a:r>
            <a:r>
              <a:rPr lang="zh-CN" altLang="en-US" sz="3200" dirty="0">
                <a:latin typeface="黑体" pitchFamily="49" charset="-122"/>
                <a:ea typeface="黑体" pitchFamily="49" charset="-122"/>
              </a:rPr>
              <a:t>；</a:t>
            </a:r>
            <a:endParaRPr lang="en-US" altLang="zh-CN" sz="3200" dirty="0">
              <a:latin typeface="黑体" pitchFamily="49" charset="-122"/>
              <a:ea typeface="黑体" pitchFamily="49" charset="-122"/>
            </a:endParaRPr>
          </a:p>
          <a:p>
            <a:pPr>
              <a:buFont typeface="Wingdings" pitchFamily="2" charset="2"/>
              <a:buChar char="Ø"/>
            </a:pPr>
            <a:r>
              <a:rPr lang="zh-CN" altLang="en-US" sz="3200" dirty="0">
                <a:latin typeface="黑体" pitchFamily="49" charset="-122"/>
                <a:ea typeface="黑体" pitchFamily="49" charset="-122"/>
              </a:rPr>
              <a:t>当异步置</a:t>
            </a:r>
            <a:r>
              <a:rPr lang="en-US" altLang="zh-CN" sz="3200" dirty="0">
                <a:latin typeface="黑体" pitchFamily="49" charset="-122"/>
                <a:ea typeface="黑体" pitchFamily="49" charset="-122"/>
              </a:rPr>
              <a:t>1</a:t>
            </a:r>
            <a:r>
              <a:rPr lang="zh-CN" altLang="en-US" sz="3200" dirty="0">
                <a:latin typeface="黑体" pitchFamily="49" charset="-122"/>
                <a:ea typeface="黑体" pitchFamily="49" charset="-122"/>
              </a:rPr>
              <a:t>输入端</a:t>
            </a:r>
            <a:r>
              <a:rPr lang="en-US" altLang="zh-CN" sz="3200" dirty="0">
                <a:solidFill>
                  <a:schemeClr val="accent1"/>
                </a:solidFill>
                <a:latin typeface="黑体" pitchFamily="49" charset="-122"/>
                <a:ea typeface="黑体" pitchFamily="49" charset="-122"/>
              </a:rPr>
              <a:t>Set</a:t>
            </a:r>
            <a:r>
              <a:rPr lang="zh-CN" altLang="en-US" sz="3200" dirty="0">
                <a:latin typeface="黑体" pitchFamily="49" charset="-122"/>
                <a:ea typeface="黑体" pitchFamily="49" charset="-122"/>
              </a:rPr>
              <a:t>和异步清</a:t>
            </a:r>
            <a:r>
              <a:rPr lang="en-US" altLang="zh-CN" sz="3200" dirty="0">
                <a:latin typeface="黑体" pitchFamily="49" charset="-122"/>
                <a:ea typeface="黑体" pitchFamily="49" charset="-122"/>
              </a:rPr>
              <a:t>0</a:t>
            </a:r>
            <a:r>
              <a:rPr lang="zh-CN" altLang="en-US" sz="3200" dirty="0">
                <a:latin typeface="黑体" pitchFamily="49" charset="-122"/>
                <a:ea typeface="黑体" pitchFamily="49" charset="-122"/>
              </a:rPr>
              <a:t>输入端</a:t>
            </a:r>
            <a:r>
              <a:rPr lang="en-US" altLang="zh-CN" sz="3200" dirty="0">
                <a:solidFill>
                  <a:schemeClr val="accent1"/>
                </a:solidFill>
                <a:latin typeface="黑体" pitchFamily="49" charset="-122"/>
                <a:ea typeface="黑体" pitchFamily="49" charset="-122"/>
              </a:rPr>
              <a:t>Reset</a:t>
            </a:r>
            <a:r>
              <a:rPr lang="zh-CN" altLang="en-US" sz="3200" dirty="0">
                <a:latin typeface="黑体" pitchFamily="49" charset="-122"/>
                <a:ea typeface="黑体" pitchFamily="49" charset="-122"/>
              </a:rPr>
              <a:t>都为</a:t>
            </a:r>
            <a:r>
              <a:rPr lang="zh-CN" altLang="en-US" sz="3200" dirty="0">
                <a:solidFill>
                  <a:schemeClr val="accent1"/>
                </a:solidFill>
                <a:latin typeface="黑体" pitchFamily="49" charset="-122"/>
                <a:ea typeface="黑体" pitchFamily="49" charset="-122"/>
              </a:rPr>
              <a:t>高电平</a:t>
            </a:r>
            <a:r>
              <a:rPr lang="zh-CN" altLang="en-US" sz="3200" dirty="0">
                <a:latin typeface="黑体" pitchFamily="49" charset="-122"/>
                <a:ea typeface="黑体" pitchFamily="49" charset="-122"/>
              </a:rPr>
              <a:t>时，集成</a:t>
            </a:r>
            <a:r>
              <a:rPr lang="en-US" altLang="zh-CN" sz="3200" dirty="0">
                <a:latin typeface="黑体" pitchFamily="49" charset="-122"/>
                <a:ea typeface="黑体" pitchFamily="49" charset="-122"/>
              </a:rPr>
              <a:t>JK</a:t>
            </a:r>
            <a:r>
              <a:rPr lang="zh-CN" altLang="en-US" sz="3200" dirty="0">
                <a:latin typeface="黑体" pitchFamily="49" charset="-122"/>
                <a:ea typeface="黑体" pitchFamily="49" charset="-122"/>
              </a:rPr>
              <a:t>触发器在时钟输入端</a:t>
            </a:r>
            <a:r>
              <a:rPr lang="en-US" altLang="zh-CN" sz="3200" i="1" dirty="0">
                <a:latin typeface="黑体" pitchFamily="49" charset="-122"/>
                <a:ea typeface="黑体" pitchFamily="49" charset="-122"/>
              </a:rPr>
              <a:t>CLK</a:t>
            </a:r>
            <a:r>
              <a:rPr lang="zh-CN" altLang="en-US" sz="3200" dirty="0">
                <a:latin typeface="黑体" pitchFamily="49" charset="-122"/>
                <a:ea typeface="黑体" pitchFamily="49" charset="-122"/>
              </a:rPr>
              <a:t>的控制下处于同步工作状态，在每个</a:t>
            </a:r>
            <a:r>
              <a:rPr lang="en-US" altLang="zh-CN" sz="3200" i="1" dirty="0">
                <a:solidFill>
                  <a:srgbClr val="FFFF00"/>
                </a:solidFill>
                <a:latin typeface="黑体" pitchFamily="49" charset="-122"/>
                <a:ea typeface="黑体" pitchFamily="49" charset="-122"/>
              </a:rPr>
              <a:t>CLK</a:t>
            </a:r>
            <a:r>
              <a:rPr lang="zh-CN" altLang="en-US" sz="3200" dirty="0">
                <a:solidFill>
                  <a:srgbClr val="FFFF00"/>
                </a:solidFill>
                <a:latin typeface="黑体" pitchFamily="49" charset="-122"/>
                <a:ea typeface="黑体" pitchFamily="49" charset="-122"/>
              </a:rPr>
              <a:t>下降沿</a:t>
            </a:r>
            <a:r>
              <a:rPr lang="zh-CN" altLang="en-US" sz="3200" dirty="0">
                <a:latin typeface="黑体" pitchFamily="49" charset="-122"/>
                <a:ea typeface="黑体" pitchFamily="49" charset="-122"/>
              </a:rPr>
              <a:t>时，将输入激励端</a:t>
            </a:r>
            <a:r>
              <a:rPr lang="en-US" altLang="zh-CN" sz="3200" i="1" dirty="0">
                <a:latin typeface="黑体" pitchFamily="49" charset="-122"/>
                <a:ea typeface="黑体" pitchFamily="49" charset="-122"/>
              </a:rPr>
              <a:t>J</a:t>
            </a:r>
            <a:r>
              <a:rPr lang="zh-CN" altLang="en-US" sz="3200" dirty="0">
                <a:latin typeface="黑体" pitchFamily="49" charset="-122"/>
                <a:ea typeface="黑体" pitchFamily="49" charset="-122"/>
              </a:rPr>
              <a:t>和</a:t>
            </a:r>
            <a:r>
              <a:rPr lang="en-US" altLang="zh-CN" sz="3200" i="1" dirty="0">
                <a:latin typeface="黑体" pitchFamily="49" charset="-122"/>
                <a:ea typeface="黑体" pitchFamily="49" charset="-122"/>
              </a:rPr>
              <a:t>K</a:t>
            </a:r>
            <a:r>
              <a:rPr lang="zh-CN" altLang="en-US" sz="3200" dirty="0">
                <a:latin typeface="黑体" pitchFamily="49" charset="-122"/>
                <a:ea typeface="黑体" pitchFamily="49" charset="-122"/>
              </a:rPr>
              <a:t>送入触发器；</a:t>
            </a:r>
          </a:p>
        </p:txBody>
      </p:sp>
      <p:sp>
        <p:nvSpPr>
          <p:cNvPr id="10247"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buFontTx/>
              <a:buNone/>
            </a:pPr>
            <a:endParaRPr lang="zh-CN" altLang="en-US"/>
          </a:p>
        </p:txBody>
      </p:sp>
      <p:sp>
        <p:nvSpPr>
          <p:cNvPr id="10248"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buFontTx/>
              <a:buNone/>
            </a:pPr>
            <a:endParaRPr lang="zh-CN" altLang="en-US"/>
          </a:p>
        </p:txBody>
      </p:sp>
      <p:sp>
        <p:nvSpPr>
          <p:cNvPr id="9" name="灯片编号占位符 8"/>
          <p:cNvSpPr>
            <a:spLocks noGrp="1"/>
          </p:cNvSpPr>
          <p:nvPr>
            <p:ph type="sldNum" sz="quarter" idx="12"/>
          </p:nvPr>
        </p:nvSpPr>
        <p:spPr/>
        <p:txBody>
          <a:bodyPr/>
          <a:lstStyle/>
          <a:p>
            <a:pPr>
              <a:defRPr/>
            </a:pPr>
            <a:fld id="{C097489F-4C31-4370-B64B-6FDA95532023}" type="slidenum">
              <a:rPr lang="zh-CN" altLang="en-US" smtClean="0"/>
              <a:pPr>
                <a:defRPr/>
              </a:pPr>
              <a:t>69</a:t>
            </a:fld>
            <a:endParaRPr lang="en-US"/>
          </a:p>
        </p:txBody>
      </p:sp>
      <p:grpSp>
        <p:nvGrpSpPr>
          <p:cNvPr id="11" name="Group 56"/>
          <p:cNvGrpSpPr>
            <a:grpSpLocks/>
          </p:cNvGrpSpPr>
          <p:nvPr/>
        </p:nvGrpSpPr>
        <p:grpSpPr bwMode="auto">
          <a:xfrm>
            <a:off x="6229350" y="44624"/>
            <a:ext cx="2951163" cy="3048000"/>
            <a:chOff x="3469" y="678"/>
            <a:chExt cx="1859" cy="1920"/>
          </a:xfrm>
        </p:grpSpPr>
        <p:sp>
          <p:nvSpPr>
            <p:cNvPr id="12" name="Rectangle 4"/>
            <p:cNvSpPr>
              <a:spLocks noChangeArrowheads="1"/>
            </p:cNvSpPr>
            <p:nvPr/>
          </p:nvSpPr>
          <p:spPr bwMode="auto">
            <a:xfrm>
              <a:off x="4080" y="918"/>
              <a:ext cx="960" cy="1440"/>
            </a:xfrm>
            <a:prstGeom prst="rect">
              <a:avLst/>
            </a:prstGeom>
            <a:noFill/>
            <a:ln w="1905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 name="Line 5"/>
            <p:cNvSpPr>
              <a:spLocks noChangeShapeType="1"/>
            </p:cNvSpPr>
            <p:nvPr/>
          </p:nvSpPr>
          <p:spPr bwMode="auto">
            <a:xfrm>
              <a:off x="4080" y="1446"/>
              <a:ext cx="192" cy="144"/>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4" name="Line 6"/>
            <p:cNvSpPr>
              <a:spLocks noChangeShapeType="1"/>
            </p:cNvSpPr>
            <p:nvPr/>
          </p:nvSpPr>
          <p:spPr bwMode="auto">
            <a:xfrm flipV="1">
              <a:off x="4080" y="1590"/>
              <a:ext cx="192" cy="144"/>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5" name="Oval 7"/>
            <p:cNvSpPr>
              <a:spLocks noChangeArrowheads="1"/>
            </p:cNvSpPr>
            <p:nvPr/>
          </p:nvSpPr>
          <p:spPr bwMode="auto">
            <a:xfrm>
              <a:off x="4512" y="2358"/>
              <a:ext cx="96" cy="96"/>
            </a:xfrm>
            <a:prstGeom prst="ellipse">
              <a:avLst/>
            </a:prstGeom>
            <a:noFill/>
            <a:ln w="1905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 name="Oval 8"/>
            <p:cNvSpPr>
              <a:spLocks noChangeArrowheads="1"/>
            </p:cNvSpPr>
            <p:nvPr/>
          </p:nvSpPr>
          <p:spPr bwMode="auto">
            <a:xfrm>
              <a:off x="4512" y="822"/>
              <a:ext cx="96" cy="96"/>
            </a:xfrm>
            <a:prstGeom prst="ellipse">
              <a:avLst/>
            </a:prstGeom>
            <a:noFill/>
            <a:ln w="1905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 name="Line 9"/>
            <p:cNvSpPr>
              <a:spLocks noChangeShapeType="1"/>
            </p:cNvSpPr>
            <p:nvPr/>
          </p:nvSpPr>
          <p:spPr bwMode="auto">
            <a:xfrm flipV="1">
              <a:off x="4560" y="678"/>
              <a:ext cx="0" cy="144"/>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8" name="Line 10"/>
            <p:cNvSpPr>
              <a:spLocks noChangeShapeType="1"/>
            </p:cNvSpPr>
            <p:nvPr/>
          </p:nvSpPr>
          <p:spPr bwMode="auto">
            <a:xfrm>
              <a:off x="4560" y="2454"/>
              <a:ext cx="0" cy="144"/>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9" name="Line 11"/>
            <p:cNvSpPr>
              <a:spLocks noChangeShapeType="1"/>
            </p:cNvSpPr>
            <p:nvPr/>
          </p:nvSpPr>
          <p:spPr bwMode="auto">
            <a:xfrm>
              <a:off x="5040" y="1158"/>
              <a:ext cx="240" cy="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0" name="Line 12"/>
            <p:cNvSpPr>
              <a:spLocks noChangeShapeType="1"/>
            </p:cNvSpPr>
            <p:nvPr/>
          </p:nvSpPr>
          <p:spPr bwMode="auto">
            <a:xfrm>
              <a:off x="5136" y="2070"/>
              <a:ext cx="192" cy="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1" name="Line 13"/>
            <p:cNvSpPr>
              <a:spLocks noChangeShapeType="1"/>
            </p:cNvSpPr>
            <p:nvPr/>
          </p:nvSpPr>
          <p:spPr bwMode="auto">
            <a:xfrm flipH="1">
              <a:off x="3600" y="1590"/>
              <a:ext cx="384" cy="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 name="Line 14"/>
            <p:cNvSpPr>
              <a:spLocks noChangeShapeType="1"/>
            </p:cNvSpPr>
            <p:nvPr/>
          </p:nvSpPr>
          <p:spPr bwMode="auto">
            <a:xfrm flipH="1">
              <a:off x="3840" y="1158"/>
              <a:ext cx="240" cy="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3" name="Rectangle 15"/>
            <p:cNvSpPr>
              <a:spLocks noChangeArrowheads="1"/>
            </p:cNvSpPr>
            <p:nvPr/>
          </p:nvSpPr>
          <p:spPr bwMode="auto">
            <a:xfrm>
              <a:off x="4080" y="960"/>
              <a:ext cx="244" cy="3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a:effectLst>
                    <a:outerShdw blurRad="38100" dist="38100" dir="2700000" algn="tl">
                      <a:srgbClr val="000000"/>
                    </a:outerShdw>
                  </a:effectLst>
                  <a:latin typeface="黑体" pitchFamily="49" charset="-122"/>
                  <a:ea typeface="黑体" pitchFamily="49" charset="-122"/>
                </a:rPr>
                <a:t>J</a:t>
              </a:r>
              <a:endParaRPr lang="zh-CN" altLang="en-US" sz="3200">
                <a:effectLst>
                  <a:outerShdw blurRad="38100" dist="38100" dir="2700000" algn="tl">
                    <a:srgbClr val="000000"/>
                  </a:outerShdw>
                </a:effectLst>
                <a:latin typeface="黑体" pitchFamily="49" charset="-122"/>
                <a:ea typeface="黑体" pitchFamily="49" charset="-122"/>
              </a:endParaRPr>
            </a:p>
          </p:txBody>
        </p:sp>
        <p:sp>
          <p:nvSpPr>
            <p:cNvPr id="24" name="Rectangle 16"/>
            <p:cNvSpPr>
              <a:spLocks noChangeArrowheads="1"/>
            </p:cNvSpPr>
            <p:nvPr/>
          </p:nvSpPr>
          <p:spPr bwMode="auto">
            <a:xfrm>
              <a:off x="4752" y="966"/>
              <a:ext cx="244" cy="3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a:effectLst>
                    <a:outerShdw blurRad="38100" dist="38100" dir="2700000" algn="tl">
                      <a:srgbClr val="000000"/>
                    </a:outerShdw>
                  </a:effectLst>
                  <a:latin typeface="黑体" pitchFamily="49" charset="-122"/>
                  <a:ea typeface="黑体" pitchFamily="49" charset="-122"/>
                </a:rPr>
                <a:t>Q</a:t>
              </a:r>
              <a:endParaRPr lang="zh-CN" altLang="en-US" sz="3200">
                <a:effectLst>
                  <a:outerShdw blurRad="38100" dist="38100" dir="2700000" algn="tl">
                    <a:srgbClr val="000000"/>
                  </a:outerShdw>
                </a:effectLst>
                <a:latin typeface="黑体" pitchFamily="49" charset="-122"/>
                <a:ea typeface="黑体" pitchFamily="49" charset="-122"/>
              </a:endParaRPr>
            </a:p>
          </p:txBody>
        </p:sp>
        <p:sp>
          <p:nvSpPr>
            <p:cNvPr id="25" name="Rectangle 17"/>
            <p:cNvSpPr>
              <a:spLocks noChangeArrowheads="1"/>
            </p:cNvSpPr>
            <p:nvPr/>
          </p:nvSpPr>
          <p:spPr bwMode="auto">
            <a:xfrm>
              <a:off x="4752" y="1878"/>
              <a:ext cx="244" cy="3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a:effectLst>
                    <a:outerShdw blurRad="38100" dist="38100" dir="2700000" algn="tl">
                      <a:srgbClr val="000000"/>
                    </a:outerShdw>
                  </a:effectLst>
                  <a:latin typeface="黑体" pitchFamily="49" charset="-122"/>
                  <a:ea typeface="黑体" pitchFamily="49" charset="-122"/>
                </a:rPr>
                <a:t>Q</a:t>
              </a:r>
              <a:endParaRPr lang="zh-CN" altLang="en-US" sz="3200">
                <a:effectLst>
                  <a:outerShdw blurRad="38100" dist="38100" dir="2700000" algn="tl">
                    <a:srgbClr val="000000"/>
                  </a:outerShdw>
                </a:effectLst>
                <a:latin typeface="黑体" pitchFamily="49" charset="-122"/>
                <a:ea typeface="黑体" pitchFamily="49" charset="-122"/>
              </a:endParaRPr>
            </a:p>
          </p:txBody>
        </p:sp>
        <p:sp>
          <p:nvSpPr>
            <p:cNvPr id="26" name="Rectangle 18"/>
            <p:cNvSpPr>
              <a:spLocks noChangeArrowheads="1"/>
            </p:cNvSpPr>
            <p:nvPr/>
          </p:nvSpPr>
          <p:spPr bwMode="auto">
            <a:xfrm>
              <a:off x="3469" y="1545"/>
              <a:ext cx="576" cy="3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dirty="0">
                  <a:effectLst>
                    <a:outerShdw blurRad="38100" dist="38100" dir="2700000" algn="tl">
                      <a:srgbClr val="000000"/>
                    </a:outerShdw>
                  </a:effectLst>
                  <a:latin typeface="黑体" pitchFamily="49" charset="-122"/>
                  <a:ea typeface="黑体" pitchFamily="49" charset="-122"/>
                </a:rPr>
                <a:t>CP</a:t>
              </a:r>
              <a:endParaRPr lang="zh-CN" altLang="en-US" sz="3200" dirty="0">
                <a:effectLst>
                  <a:outerShdw blurRad="38100" dist="38100" dir="2700000" algn="tl">
                    <a:srgbClr val="000000"/>
                  </a:outerShdw>
                </a:effectLst>
                <a:latin typeface="黑体" pitchFamily="49" charset="-122"/>
                <a:ea typeface="黑体" pitchFamily="49" charset="-122"/>
              </a:endParaRPr>
            </a:p>
          </p:txBody>
        </p:sp>
        <p:sp>
          <p:nvSpPr>
            <p:cNvPr id="27" name="Rectangle 19"/>
            <p:cNvSpPr>
              <a:spLocks noChangeArrowheads="1"/>
            </p:cNvSpPr>
            <p:nvPr/>
          </p:nvSpPr>
          <p:spPr bwMode="auto">
            <a:xfrm>
              <a:off x="4368" y="966"/>
              <a:ext cx="528" cy="3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a:effectLst>
                    <a:outerShdw blurRad="38100" dist="38100" dir="2700000" algn="tl">
                      <a:srgbClr val="000000"/>
                    </a:outerShdw>
                  </a:effectLst>
                  <a:latin typeface="黑体" pitchFamily="49" charset="-122"/>
                  <a:ea typeface="黑体" pitchFamily="49" charset="-122"/>
                </a:rPr>
                <a:t>S</a:t>
              </a:r>
              <a:r>
                <a:rPr lang="en-US" altLang="zh-CN" sz="3200" baseline="-25000">
                  <a:effectLst>
                    <a:outerShdw blurRad="38100" dist="38100" dir="2700000" algn="tl">
                      <a:srgbClr val="000000"/>
                    </a:outerShdw>
                  </a:effectLst>
                  <a:latin typeface="黑体" pitchFamily="49" charset="-122"/>
                  <a:ea typeface="黑体" pitchFamily="49" charset="-122"/>
                </a:rPr>
                <a:t>D</a:t>
              </a:r>
              <a:endParaRPr lang="zh-CN" altLang="en-US" sz="3200">
                <a:effectLst>
                  <a:outerShdw blurRad="38100" dist="38100" dir="2700000" algn="tl">
                    <a:srgbClr val="000000"/>
                  </a:outerShdw>
                </a:effectLst>
                <a:latin typeface="黑体" pitchFamily="49" charset="-122"/>
                <a:ea typeface="黑体" pitchFamily="49" charset="-122"/>
              </a:endParaRPr>
            </a:p>
          </p:txBody>
        </p:sp>
        <p:sp>
          <p:nvSpPr>
            <p:cNvPr id="28" name="Line 20"/>
            <p:cNvSpPr>
              <a:spLocks noChangeShapeType="1"/>
            </p:cNvSpPr>
            <p:nvPr/>
          </p:nvSpPr>
          <p:spPr bwMode="auto">
            <a:xfrm>
              <a:off x="4416" y="1014"/>
              <a:ext cx="144" cy="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9" name="Rectangle 21"/>
            <p:cNvSpPr>
              <a:spLocks noChangeArrowheads="1"/>
            </p:cNvSpPr>
            <p:nvPr/>
          </p:nvSpPr>
          <p:spPr bwMode="auto">
            <a:xfrm>
              <a:off x="4368" y="1968"/>
              <a:ext cx="328" cy="3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a:effectLst>
                    <a:outerShdw blurRad="38100" dist="38100" dir="2700000" algn="tl">
                      <a:srgbClr val="000000"/>
                    </a:outerShdw>
                  </a:effectLst>
                  <a:latin typeface="黑体" pitchFamily="49" charset="-122"/>
                  <a:ea typeface="黑体" pitchFamily="49" charset="-122"/>
                </a:rPr>
                <a:t>R</a:t>
              </a:r>
              <a:r>
                <a:rPr lang="en-US" altLang="zh-CN" sz="3200" baseline="-25000">
                  <a:effectLst>
                    <a:outerShdw blurRad="38100" dist="38100" dir="2700000" algn="tl">
                      <a:srgbClr val="000000"/>
                    </a:outerShdw>
                  </a:effectLst>
                  <a:latin typeface="黑体" pitchFamily="49" charset="-122"/>
                  <a:ea typeface="黑体" pitchFamily="49" charset="-122"/>
                </a:rPr>
                <a:t>D</a:t>
              </a:r>
              <a:endParaRPr lang="zh-CN" altLang="en-US" sz="3200" baseline="-25000">
                <a:effectLst>
                  <a:outerShdw blurRad="38100" dist="38100" dir="2700000" algn="tl">
                    <a:srgbClr val="000000"/>
                  </a:outerShdw>
                </a:effectLst>
                <a:latin typeface="黑体" pitchFamily="49" charset="-122"/>
                <a:ea typeface="黑体" pitchFamily="49" charset="-122"/>
              </a:endParaRPr>
            </a:p>
          </p:txBody>
        </p:sp>
        <p:sp>
          <p:nvSpPr>
            <p:cNvPr id="30" name="Line 22"/>
            <p:cNvSpPr>
              <a:spLocks noChangeShapeType="1"/>
            </p:cNvSpPr>
            <p:nvPr/>
          </p:nvSpPr>
          <p:spPr bwMode="auto">
            <a:xfrm>
              <a:off x="4416" y="2022"/>
              <a:ext cx="144" cy="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1" name="Oval 25"/>
            <p:cNvSpPr>
              <a:spLocks noChangeArrowheads="1"/>
            </p:cNvSpPr>
            <p:nvPr/>
          </p:nvSpPr>
          <p:spPr bwMode="auto">
            <a:xfrm>
              <a:off x="3984" y="1542"/>
              <a:ext cx="96" cy="96"/>
            </a:xfrm>
            <a:prstGeom prst="ellipse">
              <a:avLst/>
            </a:prstGeom>
            <a:noFill/>
            <a:ln w="1905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2" name="Rectangle 26"/>
            <p:cNvSpPr>
              <a:spLocks noChangeArrowheads="1"/>
            </p:cNvSpPr>
            <p:nvPr/>
          </p:nvSpPr>
          <p:spPr bwMode="auto">
            <a:xfrm>
              <a:off x="4080" y="1920"/>
              <a:ext cx="244" cy="3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a:effectLst>
                    <a:outerShdw blurRad="38100" dist="38100" dir="2700000" algn="tl">
                      <a:srgbClr val="000000"/>
                    </a:outerShdw>
                  </a:effectLst>
                  <a:latin typeface="黑体" pitchFamily="49" charset="-122"/>
                  <a:ea typeface="黑体" pitchFamily="49" charset="-122"/>
                </a:rPr>
                <a:t>K</a:t>
              </a:r>
              <a:endParaRPr lang="zh-CN" altLang="en-US" sz="3200">
                <a:effectLst>
                  <a:outerShdw blurRad="38100" dist="38100" dir="2700000" algn="tl">
                    <a:srgbClr val="000000"/>
                  </a:outerShdw>
                </a:effectLst>
                <a:latin typeface="黑体" pitchFamily="49" charset="-122"/>
                <a:ea typeface="黑体" pitchFamily="49" charset="-122"/>
              </a:endParaRPr>
            </a:p>
          </p:txBody>
        </p:sp>
        <p:sp>
          <p:nvSpPr>
            <p:cNvPr id="33" name="Line 27"/>
            <p:cNvSpPr>
              <a:spLocks noChangeShapeType="1"/>
            </p:cNvSpPr>
            <p:nvPr/>
          </p:nvSpPr>
          <p:spPr bwMode="auto">
            <a:xfrm flipH="1">
              <a:off x="3840" y="2118"/>
              <a:ext cx="240" cy="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4" name="Line 39"/>
            <p:cNvSpPr>
              <a:spLocks noChangeShapeType="1"/>
            </p:cNvSpPr>
            <p:nvPr/>
          </p:nvSpPr>
          <p:spPr bwMode="auto">
            <a:xfrm>
              <a:off x="4800" y="1932"/>
              <a:ext cx="144" cy="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5" name="Oval 47"/>
            <p:cNvSpPr>
              <a:spLocks noChangeArrowheads="1"/>
            </p:cNvSpPr>
            <p:nvPr/>
          </p:nvSpPr>
          <p:spPr bwMode="auto">
            <a:xfrm>
              <a:off x="5040" y="2022"/>
              <a:ext cx="96" cy="96"/>
            </a:xfrm>
            <a:prstGeom prst="ellipse">
              <a:avLst/>
            </a:prstGeom>
            <a:noFill/>
            <a:ln w="1905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anim calcmode="lin" valueType="num">
                                      <p:cBhvr additive="base">
                                        <p:cTn id="7" dur="500" fill="hold"/>
                                        <p:tgtEl>
                                          <p:spTgt spid="60418"/>
                                        </p:tgtEl>
                                        <p:attrNameLst>
                                          <p:attrName>ppt_x</p:attrName>
                                        </p:attrNameLst>
                                      </p:cBhvr>
                                      <p:tavLst>
                                        <p:tav tm="0">
                                          <p:val>
                                            <p:strVal val="0-#ppt_w/2"/>
                                          </p:val>
                                        </p:tav>
                                        <p:tav tm="100000">
                                          <p:val>
                                            <p:strVal val="#ppt_x"/>
                                          </p:val>
                                        </p:tav>
                                      </p:tavLst>
                                    </p:anim>
                                    <p:anim calcmode="lin" valueType="num">
                                      <p:cBhvr additive="base">
                                        <p:cTn id="8" dur="500" fill="hold"/>
                                        <p:tgtEl>
                                          <p:spTgt spid="6041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60429"/>
                                        </p:tgtEl>
                                        <p:attrNameLst>
                                          <p:attrName>style.visibility</p:attrName>
                                        </p:attrNameLst>
                                      </p:cBhvr>
                                      <p:to>
                                        <p:strVal val="visible"/>
                                      </p:to>
                                    </p:set>
                                    <p:anim calcmode="lin" valueType="num">
                                      <p:cBhvr additive="base">
                                        <p:cTn id="18" dur="500" fill="hold"/>
                                        <p:tgtEl>
                                          <p:spTgt spid="60429"/>
                                        </p:tgtEl>
                                        <p:attrNameLst>
                                          <p:attrName>ppt_x</p:attrName>
                                        </p:attrNameLst>
                                      </p:cBhvr>
                                      <p:tavLst>
                                        <p:tav tm="0">
                                          <p:val>
                                            <p:strVal val="0-#ppt_w/2"/>
                                          </p:val>
                                        </p:tav>
                                        <p:tav tm="100000">
                                          <p:val>
                                            <p:strVal val="#ppt_x"/>
                                          </p:val>
                                        </p:tav>
                                      </p:tavLst>
                                    </p:anim>
                                    <p:anim calcmode="lin" valueType="num">
                                      <p:cBhvr additive="base">
                                        <p:cTn id="19" dur="500" fill="hold"/>
                                        <p:tgtEl>
                                          <p:spTgt spid="6042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2" name="hammer.wav"/>
                                        </p:tgtEl>
                                      </p:cMediaNode>
                                    </p:audio>
                                  </p:subTnLst>
                                </p:cTn>
                              </p:par>
                            </p:childTnLst>
                          </p:cTn>
                        </p:par>
                      </p:childTnLst>
                    </p:cTn>
                  </p:par>
                  <p:par>
                    <p:cTn id="20" fill="hold">
                      <p:stCondLst>
                        <p:cond delay="indefinite"/>
                      </p:stCondLst>
                      <p:childTnLst>
                        <p:par>
                          <p:cTn id="21" fill="hold">
                            <p:stCondLst>
                              <p:cond delay="0"/>
                            </p:stCondLst>
                            <p:childTnLst>
                              <p:par>
                                <p:cTn id="22" presetID="4" presetClass="entr" presetSubtype="32"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box(out)">
                                      <p:cBhvr>
                                        <p:cTn id="24" dur="500"/>
                                        <p:tgtEl>
                                          <p:spTgt spid="11"/>
                                        </p:tgtEl>
                                      </p:cBhvr>
                                    </p:animEffect>
                                  </p:childTnLst>
                                  <p:subTnLst>
                                    <p:audio>
                                      <p:cMediaNode>
                                        <p:cTn display="0" masterRel="sameClick">
                                          <p:stCondLst>
                                            <p:cond evt="begin" delay="0">
                                              <p:tn val="22"/>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P spid="6" grpId="0" autoUpdateAnimBg="0"/>
      <p:bldP spid="60429"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5"/>
          <p:cNvSpPr>
            <a:spLocks noChangeArrowheads="1"/>
          </p:cNvSpPr>
          <p:nvPr/>
        </p:nvSpPr>
        <p:spPr bwMode="auto">
          <a:xfrm>
            <a:off x="0" y="77788"/>
            <a:ext cx="8643938" cy="6494462"/>
          </a:xfrm>
          <a:prstGeom prst="rect">
            <a:avLst/>
          </a:prstGeom>
          <a:noFill/>
          <a:ln w="9525">
            <a:noFill/>
            <a:miter lim="800000"/>
            <a:headEnd/>
            <a:tailEnd/>
          </a:ln>
        </p:spPr>
        <p:txBody>
          <a:bodyPr>
            <a:spAutoFit/>
          </a:bodyPr>
          <a:lstStyle/>
          <a:p>
            <a:pPr>
              <a:buFont typeface="Wingdings" pitchFamily="2" charset="2"/>
              <a:buChar char="Ø"/>
            </a:pPr>
            <a:r>
              <a:rPr lang="zh-CN" altLang="en-US" sz="3200" dirty="0">
                <a:latin typeface="黑体" pitchFamily="49" charset="-122"/>
                <a:ea typeface="黑体" pitchFamily="49" charset="-122"/>
              </a:rPr>
              <a:t>基数格式表示法</a:t>
            </a:r>
          </a:p>
          <a:p>
            <a:pPr>
              <a:buFontTx/>
              <a:buNone/>
            </a:pPr>
            <a:r>
              <a:rPr lang="zh-CN" altLang="en-US" sz="3200" dirty="0">
                <a:latin typeface="黑体" pitchFamily="49" charset="-122"/>
                <a:ea typeface="黑体" pitchFamily="49" charset="-122"/>
              </a:rPr>
              <a:t>基数格式的整数定义格式为：</a:t>
            </a:r>
          </a:p>
          <a:p>
            <a:pPr algn="ctr">
              <a:buFontTx/>
              <a:buNone/>
            </a:pPr>
            <a:r>
              <a:rPr lang="en-US" altLang="zh-CN" sz="3200" dirty="0">
                <a:latin typeface="黑体" pitchFamily="49" charset="-122"/>
                <a:ea typeface="黑体" pitchFamily="49" charset="-122"/>
              </a:rPr>
              <a:t>&lt;</a:t>
            </a:r>
            <a:r>
              <a:rPr lang="zh-CN" altLang="en-US" sz="3200" dirty="0">
                <a:solidFill>
                  <a:srgbClr val="FFFF00"/>
                </a:solidFill>
                <a:latin typeface="黑体" pitchFamily="49" charset="-122"/>
                <a:ea typeface="黑体" pitchFamily="49" charset="-122"/>
              </a:rPr>
              <a:t>位宽</a:t>
            </a:r>
            <a:r>
              <a:rPr lang="en-US" altLang="zh-CN" sz="3200" dirty="0">
                <a:latin typeface="黑体" pitchFamily="49" charset="-122"/>
                <a:ea typeface="黑体" pitchFamily="49" charset="-122"/>
              </a:rPr>
              <a:t>&gt;&lt;</a:t>
            </a:r>
            <a:r>
              <a:rPr lang="en-US" altLang="zh-CN" sz="3200" dirty="0">
                <a:solidFill>
                  <a:srgbClr val="FFFF00"/>
                </a:solidFill>
                <a:latin typeface="黑体" pitchFamily="49" charset="-122"/>
                <a:ea typeface="黑体" pitchFamily="49" charset="-122"/>
              </a:rPr>
              <a:t>’</a:t>
            </a:r>
            <a:r>
              <a:rPr lang="en-US" altLang="zh-CN" sz="3200" dirty="0">
                <a:latin typeface="黑体" pitchFamily="49" charset="-122"/>
                <a:ea typeface="黑体" pitchFamily="49" charset="-122"/>
              </a:rPr>
              <a:t>[</a:t>
            </a:r>
            <a:r>
              <a:rPr lang="en-US" altLang="zh-CN" sz="3200" dirty="0">
                <a:solidFill>
                  <a:srgbClr val="FFFF00"/>
                </a:solidFill>
                <a:latin typeface="黑体" pitchFamily="49" charset="-122"/>
                <a:ea typeface="黑体" pitchFamily="49" charset="-122"/>
              </a:rPr>
              <a:t>s</a:t>
            </a:r>
            <a:r>
              <a:rPr lang="zh-CN" altLang="en-US" sz="3200" dirty="0">
                <a:latin typeface="黑体" pitchFamily="49" charset="-122"/>
                <a:ea typeface="黑体" pitchFamily="49" charset="-122"/>
              </a:rPr>
              <a:t>或</a:t>
            </a:r>
            <a:r>
              <a:rPr lang="en-US" altLang="zh-CN" sz="3200" dirty="0">
                <a:solidFill>
                  <a:srgbClr val="FFFF00"/>
                </a:solidFill>
                <a:latin typeface="黑体" pitchFamily="49" charset="-122"/>
                <a:ea typeface="黑体" pitchFamily="49" charset="-122"/>
              </a:rPr>
              <a:t>S</a:t>
            </a:r>
            <a:r>
              <a:rPr lang="en-US" altLang="zh-CN" sz="3200" dirty="0">
                <a:latin typeface="黑体" pitchFamily="49" charset="-122"/>
                <a:ea typeface="黑体" pitchFamily="49" charset="-122"/>
              </a:rPr>
              <a:t>]</a:t>
            </a:r>
            <a:r>
              <a:rPr lang="zh-CN" altLang="en-US" sz="3200" dirty="0">
                <a:solidFill>
                  <a:srgbClr val="FFFF00"/>
                </a:solidFill>
                <a:latin typeface="黑体" pitchFamily="49" charset="-122"/>
                <a:ea typeface="黑体" pitchFamily="49" charset="-122"/>
              </a:rPr>
              <a:t>进制</a:t>
            </a:r>
            <a:r>
              <a:rPr lang="en-US" altLang="zh-CN" sz="3200" dirty="0">
                <a:latin typeface="黑体" pitchFamily="49" charset="-122"/>
                <a:ea typeface="黑体" pitchFamily="49" charset="-122"/>
              </a:rPr>
              <a:t>&gt;&lt;</a:t>
            </a:r>
            <a:r>
              <a:rPr lang="zh-CN" altLang="en-US" sz="3200" dirty="0">
                <a:solidFill>
                  <a:srgbClr val="FFFF00"/>
                </a:solidFill>
                <a:latin typeface="黑体" pitchFamily="49" charset="-122"/>
                <a:ea typeface="黑体" pitchFamily="49" charset="-122"/>
              </a:rPr>
              <a:t>数值</a:t>
            </a:r>
            <a:r>
              <a:rPr lang="en-US" altLang="zh-CN" sz="3200" dirty="0">
                <a:latin typeface="黑体" pitchFamily="49" charset="-122"/>
                <a:ea typeface="黑体" pitchFamily="49" charset="-122"/>
              </a:rPr>
              <a:t>&gt;</a:t>
            </a:r>
          </a:p>
          <a:p>
            <a:pPr>
              <a:buFontTx/>
              <a:buNone/>
            </a:pPr>
            <a:r>
              <a:rPr lang="zh-CN" altLang="en-US" sz="3200" dirty="0">
                <a:latin typeface="黑体" pitchFamily="49" charset="-122"/>
                <a:ea typeface="黑体" pitchFamily="49" charset="-122"/>
              </a:rPr>
              <a:t>其中，位宽是该常量用二进制表示的位数，位宽可以采用缺省位宽；</a:t>
            </a:r>
            <a:r>
              <a:rPr lang="en-US" altLang="zh-CN" sz="3200" dirty="0">
                <a:latin typeface="黑体" pitchFamily="49" charset="-122"/>
                <a:ea typeface="黑体" pitchFamily="49" charset="-122"/>
              </a:rPr>
              <a:t>s</a:t>
            </a:r>
            <a:r>
              <a:rPr lang="zh-CN" altLang="en-US" sz="3200" dirty="0">
                <a:latin typeface="黑体" pitchFamily="49" charset="-122"/>
                <a:ea typeface="黑体" pitchFamily="49" charset="-122"/>
              </a:rPr>
              <a:t>或</a:t>
            </a:r>
            <a:r>
              <a:rPr lang="en-US" altLang="zh-CN" sz="3200" dirty="0">
                <a:latin typeface="黑体" pitchFamily="49" charset="-122"/>
                <a:ea typeface="黑体" pitchFamily="49" charset="-122"/>
              </a:rPr>
              <a:t>S</a:t>
            </a:r>
            <a:r>
              <a:rPr lang="zh-CN" altLang="en-US" sz="3200" dirty="0">
                <a:latin typeface="黑体" pitchFamily="49" charset="-122"/>
                <a:ea typeface="黑体" pitchFamily="49" charset="-122"/>
              </a:rPr>
              <a:t>表示有符号数；进制为表示的整数的进制形式，可以是二、八、十和十六进制整数。</a:t>
            </a:r>
          </a:p>
          <a:p>
            <a:pPr>
              <a:buFontTx/>
              <a:buNone/>
            </a:pPr>
            <a:r>
              <a:rPr lang="en-US" altLang="zh-CN" sz="3200" dirty="0"/>
              <a:t>8’</a:t>
            </a:r>
            <a:r>
              <a:rPr lang="en-US" altLang="zh-CN" sz="3200" dirty="0">
                <a:solidFill>
                  <a:srgbClr val="FFFF00"/>
                </a:solidFill>
              </a:rPr>
              <a:t>b</a:t>
            </a:r>
            <a:r>
              <a:rPr lang="en-US" altLang="zh-CN" sz="3200" dirty="0"/>
              <a:t>10101100      //</a:t>
            </a:r>
            <a:r>
              <a:rPr lang="zh-CN" altLang="en-US" sz="3200" dirty="0"/>
              <a:t>位宽为</a:t>
            </a:r>
            <a:r>
              <a:rPr lang="en-US" altLang="zh-CN" sz="3200" dirty="0"/>
              <a:t>8</a:t>
            </a:r>
            <a:r>
              <a:rPr lang="zh-CN" altLang="en-US" sz="3200" dirty="0"/>
              <a:t>的</a:t>
            </a:r>
            <a:r>
              <a:rPr lang="zh-CN" altLang="en-US" sz="3200" dirty="0">
                <a:solidFill>
                  <a:srgbClr val="FFFF00"/>
                </a:solidFill>
              </a:rPr>
              <a:t>二进制</a:t>
            </a:r>
            <a:r>
              <a:rPr lang="zh-CN" altLang="en-US" sz="3200" dirty="0"/>
              <a:t>数</a:t>
            </a:r>
            <a:r>
              <a:rPr lang="en-US" altLang="zh-CN" sz="3200" dirty="0"/>
              <a:t>10101100</a:t>
            </a:r>
            <a:endParaRPr lang="zh-CN" altLang="en-US" sz="3200" dirty="0"/>
          </a:p>
          <a:p>
            <a:pPr>
              <a:buFontTx/>
              <a:buNone/>
            </a:pPr>
            <a:r>
              <a:rPr lang="en-US" altLang="zh-CN" sz="3200" dirty="0"/>
              <a:t>8’</a:t>
            </a:r>
            <a:r>
              <a:rPr lang="en-US" altLang="zh-CN" sz="3200" dirty="0">
                <a:solidFill>
                  <a:srgbClr val="FFFF00"/>
                </a:solidFill>
              </a:rPr>
              <a:t>h</a:t>
            </a:r>
            <a:r>
              <a:rPr lang="en-US" altLang="zh-CN" sz="3200" dirty="0"/>
              <a:t>a2            //</a:t>
            </a:r>
            <a:r>
              <a:rPr lang="zh-CN" altLang="en-US" sz="3200" dirty="0"/>
              <a:t>位宽为</a:t>
            </a:r>
            <a:r>
              <a:rPr lang="en-US" altLang="zh-CN" sz="3200" dirty="0"/>
              <a:t>8</a:t>
            </a:r>
            <a:r>
              <a:rPr lang="zh-CN" altLang="en-US" sz="3200" dirty="0"/>
              <a:t>的</a:t>
            </a:r>
            <a:r>
              <a:rPr lang="zh-CN" altLang="en-US" sz="3200" dirty="0">
                <a:solidFill>
                  <a:srgbClr val="FFFF00"/>
                </a:solidFill>
              </a:rPr>
              <a:t>十六进制</a:t>
            </a:r>
            <a:r>
              <a:rPr lang="zh-CN" altLang="en-US" sz="3200" dirty="0"/>
              <a:t>数</a:t>
            </a:r>
            <a:r>
              <a:rPr lang="en-US" altLang="zh-CN" sz="3200" dirty="0"/>
              <a:t>10100010</a:t>
            </a:r>
            <a:endParaRPr lang="zh-CN" altLang="en-US" sz="3200" dirty="0"/>
          </a:p>
          <a:p>
            <a:pPr>
              <a:buFontTx/>
              <a:buNone/>
            </a:pPr>
            <a:r>
              <a:rPr lang="en-US" altLang="zh-CN" sz="3200" dirty="0" smtClean="0"/>
              <a:t>6’</a:t>
            </a:r>
            <a:r>
              <a:rPr lang="en-US" altLang="zh-CN" sz="3200" dirty="0" smtClean="0">
                <a:solidFill>
                  <a:srgbClr val="FFFF00"/>
                </a:solidFill>
              </a:rPr>
              <a:t>so</a:t>
            </a:r>
            <a:r>
              <a:rPr lang="en-US" altLang="zh-CN" sz="3200" dirty="0" smtClean="0"/>
              <a:t>72           </a:t>
            </a:r>
            <a:r>
              <a:rPr lang="en-US" altLang="zh-CN" sz="3200" dirty="0"/>
              <a:t>//</a:t>
            </a:r>
            <a:r>
              <a:rPr lang="zh-CN" altLang="en-US" sz="3200" dirty="0"/>
              <a:t>位宽为</a:t>
            </a:r>
            <a:r>
              <a:rPr lang="en-US" altLang="zh-CN" sz="3200" dirty="0"/>
              <a:t>6</a:t>
            </a:r>
            <a:r>
              <a:rPr lang="zh-CN" altLang="en-US" sz="3200" dirty="0"/>
              <a:t>的</a:t>
            </a:r>
            <a:r>
              <a:rPr lang="zh-CN" altLang="en-US" sz="3200" dirty="0">
                <a:solidFill>
                  <a:srgbClr val="FFFF00"/>
                </a:solidFill>
              </a:rPr>
              <a:t>有</a:t>
            </a:r>
            <a:r>
              <a:rPr lang="zh-CN" altLang="en-US" sz="3200" dirty="0" smtClean="0">
                <a:solidFill>
                  <a:srgbClr val="FFFF00"/>
                </a:solidFill>
              </a:rPr>
              <a:t>符号八进制</a:t>
            </a:r>
            <a:r>
              <a:rPr lang="zh-CN" altLang="en-US" sz="3200" dirty="0" smtClean="0"/>
              <a:t>数</a:t>
            </a:r>
            <a:r>
              <a:rPr lang="en-US" altLang="zh-CN" sz="3200" dirty="0"/>
              <a:t>111010</a:t>
            </a:r>
            <a:r>
              <a:rPr lang="zh-CN" altLang="en-US" sz="3200" dirty="0"/>
              <a:t>，它是十进制下的</a:t>
            </a:r>
            <a:r>
              <a:rPr lang="en-US" altLang="zh-CN" sz="3200" dirty="0"/>
              <a:t>-6</a:t>
            </a:r>
            <a:endParaRPr lang="zh-CN" altLang="en-US" sz="3200" dirty="0"/>
          </a:p>
          <a:p>
            <a:pPr>
              <a:buFontTx/>
              <a:buNone/>
            </a:pPr>
            <a:r>
              <a:rPr lang="en-US" altLang="zh-CN" sz="3200" dirty="0">
                <a:solidFill>
                  <a:srgbClr val="FFFF00"/>
                </a:solidFill>
              </a:rPr>
              <a:t>4’d-4</a:t>
            </a:r>
            <a:r>
              <a:rPr lang="en-US" altLang="zh-CN" sz="3200" dirty="0">
                <a:solidFill>
                  <a:schemeClr val="bg2"/>
                </a:solidFill>
              </a:rPr>
              <a:t> </a:t>
            </a:r>
            <a:r>
              <a:rPr lang="en-US" altLang="zh-CN" sz="3200" dirty="0"/>
              <a:t>           //</a:t>
            </a:r>
            <a:r>
              <a:rPr lang="zh-CN" altLang="en-US" sz="3200" dirty="0">
                <a:solidFill>
                  <a:srgbClr val="FFFF00"/>
                </a:solidFill>
              </a:rPr>
              <a:t>非法</a:t>
            </a:r>
            <a:r>
              <a:rPr lang="zh-CN" altLang="en-US" sz="3200" dirty="0"/>
              <a:t>：数值不能为负</a:t>
            </a:r>
          </a:p>
          <a:p>
            <a:pPr>
              <a:buFontTx/>
              <a:buNone/>
            </a:pPr>
            <a:r>
              <a:rPr lang="en-US" altLang="zh-CN" sz="3200" dirty="0">
                <a:solidFill>
                  <a:srgbClr val="FFFF00"/>
                </a:solidFill>
              </a:rPr>
              <a:t>(2+3)’b10     </a:t>
            </a:r>
            <a:r>
              <a:rPr lang="en-US" altLang="zh-CN" sz="3200" dirty="0"/>
              <a:t>//</a:t>
            </a:r>
            <a:r>
              <a:rPr lang="zh-CN" altLang="en-US" sz="3200" dirty="0">
                <a:solidFill>
                  <a:srgbClr val="FFFF00"/>
                </a:solidFill>
              </a:rPr>
              <a:t>非法</a:t>
            </a:r>
            <a:r>
              <a:rPr lang="zh-CN" altLang="en-US" sz="3200" dirty="0"/>
              <a:t>：位宽不能用表达式表示</a:t>
            </a:r>
            <a:endParaRPr lang="zh-CN" altLang="en-US" sz="3200" dirty="0">
              <a:latin typeface="黑体" pitchFamily="49" charset="-122"/>
              <a:ea typeface="黑体" pitchFamily="49" charset="-122"/>
            </a:endParaRPr>
          </a:p>
        </p:txBody>
      </p:sp>
      <p:sp>
        <p:nvSpPr>
          <p:cNvPr id="3" name="动作按钮: 前进或下一项 2">
            <a:hlinkClick r:id="" action="ppaction://hlinkshowjump?jump=nextslide" highlightClick="1"/>
          </p:cNvPr>
          <p:cNvSpPr/>
          <p:nvPr/>
        </p:nvSpPr>
        <p:spPr bwMode="auto">
          <a:xfrm>
            <a:off x="8358214" y="5072074"/>
            <a:ext cx="571504" cy="500066"/>
          </a:xfrm>
          <a:prstGeom prst="actionButtonForwardNex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zh-CN" altLang="en-US" sz="3600" b="0" i="0" u="none" strike="noStrike" cap="none" normalizeH="0" baseline="0" smtClean="0">
              <a:ln>
                <a:noFill/>
              </a:ln>
              <a:solidFill>
                <a:schemeClr val="tx1"/>
              </a:solidFill>
              <a:effectLst/>
              <a:latin typeface="Times New Roman" pitchFamily="18" charset="0"/>
              <a:ea typeface="宋体" pitchFamily="2" charset="-122"/>
            </a:endParaRPr>
          </a:p>
        </p:txBody>
      </p:sp>
      <p:sp>
        <p:nvSpPr>
          <p:cNvPr id="4" name="灯片编号占位符 3"/>
          <p:cNvSpPr>
            <a:spLocks noGrp="1"/>
          </p:cNvSpPr>
          <p:nvPr>
            <p:ph type="sldNum" sz="quarter" idx="12"/>
          </p:nvPr>
        </p:nvSpPr>
        <p:spPr/>
        <p:txBody>
          <a:bodyPr/>
          <a:lstStyle/>
          <a:p>
            <a:pPr>
              <a:defRPr/>
            </a:pPr>
            <a:fld id="{C097489F-4C31-4370-B64B-6FDA95532023}" type="slidenum">
              <a:rPr lang="zh-CN" altLang="en-US" smtClean="0"/>
              <a:pPr>
                <a:defRPr/>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 calcmode="lin" valueType="num">
                                      <p:cBhvr additive="base">
                                        <p:cTn id="7" dur="500" fill="hold"/>
                                        <p:tgtEl>
                                          <p:spTgt spid="1331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3314">
                                            <p:txEl>
                                              <p:pRg st="1" end="1"/>
                                            </p:txEl>
                                          </p:spTgt>
                                        </p:tgtEl>
                                        <p:attrNameLst>
                                          <p:attrName>style.visibility</p:attrName>
                                        </p:attrNameLst>
                                      </p:cBhvr>
                                      <p:to>
                                        <p:strVal val="visible"/>
                                      </p:to>
                                    </p:set>
                                    <p:anim calcmode="lin" valueType="num">
                                      <p:cBhvr additive="base">
                                        <p:cTn id="13" dur="500" fill="hold"/>
                                        <p:tgtEl>
                                          <p:spTgt spid="1331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3314">
                                            <p:txEl>
                                              <p:pRg st="2" end="2"/>
                                            </p:txEl>
                                          </p:spTgt>
                                        </p:tgtEl>
                                        <p:attrNameLst>
                                          <p:attrName>style.visibility</p:attrName>
                                        </p:attrNameLst>
                                      </p:cBhvr>
                                      <p:to>
                                        <p:strVal val="visible"/>
                                      </p:to>
                                    </p:set>
                                    <p:anim calcmode="lin" valueType="num">
                                      <p:cBhvr additive="base">
                                        <p:cTn id="19" dur="500" fill="hold"/>
                                        <p:tgtEl>
                                          <p:spTgt spid="1331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3314">
                                            <p:txEl>
                                              <p:pRg st="3" end="3"/>
                                            </p:txEl>
                                          </p:spTgt>
                                        </p:tgtEl>
                                        <p:attrNameLst>
                                          <p:attrName>style.visibility</p:attrName>
                                        </p:attrNameLst>
                                      </p:cBhvr>
                                      <p:to>
                                        <p:strVal val="visible"/>
                                      </p:to>
                                    </p:set>
                                    <p:anim calcmode="lin" valueType="num">
                                      <p:cBhvr additive="base">
                                        <p:cTn id="25" dur="500" fill="hold"/>
                                        <p:tgtEl>
                                          <p:spTgt spid="1331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31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13314">
                                            <p:txEl>
                                              <p:pRg st="4" end="4"/>
                                            </p:txEl>
                                          </p:spTgt>
                                        </p:tgtEl>
                                        <p:attrNameLst>
                                          <p:attrName>style.visibility</p:attrName>
                                        </p:attrNameLst>
                                      </p:cBhvr>
                                      <p:to>
                                        <p:strVal val="visible"/>
                                      </p:to>
                                    </p:set>
                                    <p:anim calcmode="lin" valueType="num">
                                      <p:cBhvr additive="base">
                                        <p:cTn id="31" dur="500" fill="hold"/>
                                        <p:tgtEl>
                                          <p:spTgt spid="13314">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31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13314">
                                            <p:txEl>
                                              <p:pRg st="5" end="5"/>
                                            </p:txEl>
                                          </p:spTgt>
                                        </p:tgtEl>
                                        <p:attrNameLst>
                                          <p:attrName>style.visibility</p:attrName>
                                        </p:attrNameLst>
                                      </p:cBhvr>
                                      <p:to>
                                        <p:strVal val="visible"/>
                                      </p:to>
                                    </p:set>
                                    <p:anim calcmode="lin" valueType="num">
                                      <p:cBhvr additive="base">
                                        <p:cTn id="37" dur="500" fill="hold"/>
                                        <p:tgtEl>
                                          <p:spTgt spid="13314">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331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13314">
                                            <p:txEl>
                                              <p:pRg st="6" end="6"/>
                                            </p:txEl>
                                          </p:spTgt>
                                        </p:tgtEl>
                                        <p:attrNameLst>
                                          <p:attrName>style.visibility</p:attrName>
                                        </p:attrNameLst>
                                      </p:cBhvr>
                                      <p:to>
                                        <p:strVal val="visible"/>
                                      </p:to>
                                    </p:set>
                                    <p:anim calcmode="lin" valueType="num">
                                      <p:cBhvr additive="base">
                                        <p:cTn id="43" dur="500" fill="hold"/>
                                        <p:tgtEl>
                                          <p:spTgt spid="13314">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331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13314">
                                            <p:txEl>
                                              <p:pRg st="7" end="7"/>
                                            </p:txEl>
                                          </p:spTgt>
                                        </p:tgtEl>
                                        <p:attrNameLst>
                                          <p:attrName>style.visibility</p:attrName>
                                        </p:attrNameLst>
                                      </p:cBhvr>
                                      <p:to>
                                        <p:strVal val="visible"/>
                                      </p:to>
                                    </p:set>
                                    <p:anim calcmode="lin" valueType="num">
                                      <p:cBhvr additive="base">
                                        <p:cTn id="49" dur="500" fill="hold"/>
                                        <p:tgtEl>
                                          <p:spTgt spid="13314">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3314">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nodeType="clickEffect">
                                  <p:stCondLst>
                                    <p:cond delay="0"/>
                                  </p:stCondLst>
                                  <p:childTnLst>
                                    <p:set>
                                      <p:cBhvr>
                                        <p:cTn id="54" dur="1" fill="hold">
                                          <p:stCondLst>
                                            <p:cond delay="0"/>
                                          </p:stCondLst>
                                        </p:cTn>
                                        <p:tgtEl>
                                          <p:spTgt spid="13314">
                                            <p:txEl>
                                              <p:pRg st="8" end="8"/>
                                            </p:txEl>
                                          </p:spTgt>
                                        </p:tgtEl>
                                        <p:attrNameLst>
                                          <p:attrName>style.visibility</p:attrName>
                                        </p:attrNameLst>
                                      </p:cBhvr>
                                      <p:to>
                                        <p:strVal val="visible"/>
                                      </p:to>
                                    </p:set>
                                    <p:anim calcmode="lin" valueType="num">
                                      <p:cBhvr additive="base">
                                        <p:cTn id="55" dur="500" fill="hold"/>
                                        <p:tgtEl>
                                          <p:spTgt spid="13314">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3314">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8" name="Rectangle 5"/>
          <p:cNvSpPr>
            <a:spLocks noChangeArrowheads="1"/>
          </p:cNvSpPr>
          <p:nvPr/>
        </p:nvSpPr>
        <p:spPr bwMode="auto">
          <a:xfrm>
            <a:off x="0" y="0"/>
            <a:ext cx="4340225" cy="646113"/>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7.7.4 </a:t>
            </a:r>
            <a:r>
              <a:rPr lang="zh-CN" altLang="en-US">
                <a:latin typeface="黑体" pitchFamily="49" charset="-122"/>
                <a:ea typeface="黑体" pitchFamily="49" charset="-122"/>
              </a:rPr>
              <a:t>集成</a:t>
            </a:r>
            <a:r>
              <a:rPr lang="en-US" altLang="zh-CN">
                <a:latin typeface="黑体" pitchFamily="49" charset="-122"/>
                <a:ea typeface="黑体" pitchFamily="49" charset="-122"/>
              </a:rPr>
              <a:t>JK</a:t>
            </a:r>
            <a:r>
              <a:rPr lang="zh-CN" altLang="en-US">
                <a:latin typeface="黑体" pitchFamily="49" charset="-122"/>
                <a:ea typeface="黑体" pitchFamily="49" charset="-122"/>
              </a:rPr>
              <a:t>触发器</a:t>
            </a:r>
            <a:endParaRPr lang="en-US" altLang="zh-CN">
              <a:latin typeface="黑体" pitchFamily="49" charset="-122"/>
              <a:ea typeface="黑体" pitchFamily="49" charset="-122"/>
            </a:endParaRPr>
          </a:p>
        </p:txBody>
      </p:sp>
      <p:sp>
        <p:nvSpPr>
          <p:cNvPr id="11269"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buFontTx/>
              <a:buNone/>
            </a:pPr>
            <a:endParaRPr lang="zh-CN" altLang="en-US"/>
          </a:p>
        </p:txBody>
      </p:sp>
      <p:sp>
        <p:nvSpPr>
          <p:cNvPr id="11270" name="TextBox 5"/>
          <p:cNvSpPr txBox="1">
            <a:spLocks noChangeArrowheads="1"/>
          </p:cNvSpPr>
          <p:nvPr/>
        </p:nvSpPr>
        <p:spPr bwMode="auto">
          <a:xfrm>
            <a:off x="6572282" y="3119439"/>
            <a:ext cx="2571750" cy="523875"/>
          </a:xfrm>
          <a:prstGeom prst="rect">
            <a:avLst/>
          </a:prstGeom>
          <a:noFill/>
          <a:ln w="9525">
            <a:noFill/>
            <a:miter lim="800000"/>
            <a:headEnd/>
            <a:tailEnd/>
          </a:ln>
        </p:spPr>
        <p:txBody>
          <a:bodyPr>
            <a:spAutoFit/>
          </a:bodyPr>
          <a:lstStyle/>
          <a:p>
            <a:pPr algn="ctr">
              <a:buFontTx/>
              <a:buNone/>
            </a:pPr>
            <a:r>
              <a:rPr lang="zh-CN" altLang="en-US" sz="2800">
                <a:latin typeface="黑体" pitchFamily="49" charset="-122"/>
                <a:ea typeface="黑体" pitchFamily="49" charset="-122"/>
              </a:rPr>
              <a:t>逻辑符号</a:t>
            </a:r>
          </a:p>
        </p:txBody>
      </p:sp>
      <p:grpSp>
        <p:nvGrpSpPr>
          <p:cNvPr id="2" name="组合 9"/>
          <p:cNvGrpSpPr>
            <a:grpSpLocks/>
          </p:cNvGrpSpPr>
          <p:nvPr/>
        </p:nvGrpSpPr>
        <p:grpSpPr bwMode="auto">
          <a:xfrm>
            <a:off x="0" y="714375"/>
            <a:ext cx="6143625" cy="4797425"/>
            <a:chOff x="0" y="714356"/>
            <a:chExt cx="6750418" cy="4797453"/>
          </a:xfrm>
        </p:grpSpPr>
        <p:sp>
          <p:nvSpPr>
            <p:cNvPr id="11274" name="Rectangle 18"/>
            <p:cNvSpPr>
              <a:spLocks noChangeArrowheads="1"/>
            </p:cNvSpPr>
            <p:nvPr/>
          </p:nvSpPr>
          <p:spPr bwMode="auto">
            <a:xfrm>
              <a:off x="0" y="714356"/>
              <a:ext cx="6750418" cy="4031873"/>
            </a:xfrm>
            <a:prstGeom prst="rect">
              <a:avLst/>
            </a:prstGeom>
            <a:noFill/>
            <a:ln w="9525">
              <a:noFill/>
              <a:miter lim="800000"/>
              <a:headEnd/>
              <a:tailEnd/>
            </a:ln>
          </p:spPr>
          <p:txBody>
            <a:bodyPr>
              <a:spAutoFit/>
            </a:bodyPr>
            <a:lstStyle/>
            <a:p>
              <a:pPr>
                <a:buFontTx/>
                <a:buNone/>
              </a:pPr>
              <a:r>
                <a:rPr lang="zh-CN" altLang="en-US" sz="3200" dirty="0">
                  <a:latin typeface="黑体" pitchFamily="49" charset="-122"/>
                  <a:ea typeface="黑体" pitchFamily="49" charset="-122"/>
                </a:rPr>
                <a:t>如果</a:t>
              </a:r>
              <a:r>
                <a:rPr lang="en-US" altLang="zh-CN" sz="3200" dirty="0">
                  <a:latin typeface="黑体" pitchFamily="49" charset="-122"/>
                  <a:ea typeface="黑体" pitchFamily="49" charset="-122"/>
                </a:rPr>
                <a:t>JK</a:t>
              </a:r>
              <a:r>
                <a:rPr lang="zh-CN" altLang="en-US" sz="3200" dirty="0">
                  <a:latin typeface="黑体" pitchFamily="49" charset="-122"/>
                  <a:ea typeface="黑体" pitchFamily="49" charset="-122"/>
                </a:rPr>
                <a:t>为</a:t>
              </a:r>
              <a:r>
                <a:rPr lang="en-US" altLang="zh-CN" sz="3200" dirty="0">
                  <a:solidFill>
                    <a:srgbClr val="FFFF00"/>
                  </a:solidFill>
                  <a:latin typeface="黑体" pitchFamily="49" charset="-122"/>
                  <a:ea typeface="黑体" pitchFamily="49" charset="-122"/>
                </a:rPr>
                <a:t>00</a:t>
              </a:r>
              <a:r>
                <a:rPr lang="zh-CN" altLang="en-US" sz="3200" dirty="0">
                  <a:latin typeface="黑体" pitchFamily="49" charset="-122"/>
                  <a:ea typeface="黑体" pitchFamily="49" charset="-122"/>
                </a:rPr>
                <a:t>时，则触发器的状态</a:t>
              </a:r>
              <a:r>
                <a:rPr lang="zh-CN" altLang="en-US" sz="3200" dirty="0">
                  <a:solidFill>
                    <a:srgbClr val="FFFF00"/>
                  </a:solidFill>
                  <a:latin typeface="黑体" pitchFamily="49" charset="-122"/>
                  <a:ea typeface="黑体" pitchFamily="49" charset="-122"/>
                </a:rPr>
                <a:t>保持</a:t>
              </a:r>
              <a:r>
                <a:rPr lang="zh-CN" altLang="en-US" sz="3200" dirty="0">
                  <a:latin typeface="黑体" pitchFamily="49" charset="-122"/>
                  <a:ea typeface="黑体" pitchFamily="49" charset="-122"/>
                </a:rPr>
                <a:t>不变；</a:t>
              </a:r>
              <a:endParaRPr lang="en-US" altLang="zh-CN" sz="3200" dirty="0">
                <a:latin typeface="黑体" pitchFamily="49" charset="-122"/>
                <a:ea typeface="黑体" pitchFamily="49" charset="-122"/>
              </a:endParaRPr>
            </a:p>
            <a:p>
              <a:pPr>
                <a:buFontTx/>
                <a:buNone/>
              </a:pPr>
              <a:r>
                <a:rPr lang="zh-CN" altLang="en-US" sz="3200" dirty="0">
                  <a:latin typeface="黑体" pitchFamily="49" charset="-122"/>
                  <a:ea typeface="黑体" pitchFamily="49" charset="-122"/>
                </a:rPr>
                <a:t>如果</a:t>
              </a:r>
              <a:r>
                <a:rPr lang="en-US" altLang="zh-CN" sz="3200" dirty="0">
                  <a:latin typeface="黑体" pitchFamily="49" charset="-122"/>
                  <a:ea typeface="黑体" pitchFamily="49" charset="-122"/>
                </a:rPr>
                <a:t>JK</a:t>
              </a:r>
              <a:r>
                <a:rPr lang="zh-CN" altLang="en-US" sz="3200" dirty="0">
                  <a:latin typeface="黑体" pitchFamily="49" charset="-122"/>
                  <a:ea typeface="黑体" pitchFamily="49" charset="-122"/>
                </a:rPr>
                <a:t>为</a:t>
              </a:r>
              <a:r>
                <a:rPr lang="en-US" altLang="zh-CN" sz="3200" dirty="0">
                  <a:solidFill>
                    <a:srgbClr val="FFFF00"/>
                  </a:solidFill>
                  <a:latin typeface="黑体" pitchFamily="49" charset="-122"/>
                  <a:ea typeface="黑体" pitchFamily="49" charset="-122"/>
                </a:rPr>
                <a:t>01</a:t>
              </a:r>
              <a:r>
                <a:rPr lang="zh-CN" altLang="en-US" sz="3200" dirty="0">
                  <a:latin typeface="黑体" pitchFamily="49" charset="-122"/>
                  <a:ea typeface="黑体" pitchFamily="49" charset="-122"/>
                </a:rPr>
                <a:t>时，则</a:t>
              </a:r>
              <a:r>
                <a:rPr lang="en-US" altLang="zh-CN" sz="3200" i="1" dirty="0">
                  <a:solidFill>
                    <a:srgbClr val="FFFF00"/>
                  </a:solidFill>
                  <a:latin typeface="黑体" pitchFamily="49" charset="-122"/>
                  <a:ea typeface="黑体" pitchFamily="49" charset="-122"/>
                </a:rPr>
                <a:t>Q = </a:t>
              </a:r>
              <a:r>
                <a:rPr lang="en-US" altLang="zh-CN" sz="3200" dirty="0">
                  <a:solidFill>
                    <a:srgbClr val="FFFF00"/>
                  </a:solidFill>
                  <a:latin typeface="黑体" pitchFamily="49" charset="-122"/>
                  <a:ea typeface="黑体" pitchFamily="49" charset="-122"/>
                </a:rPr>
                <a:t>0</a:t>
              </a:r>
              <a:r>
                <a:rPr lang="zh-CN" altLang="en-US" sz="3200" dirty="0">
                  <a:latin typeface="黑体" pitchFamily="49" charset="-122"/>
                  <a:ea typeface="黑体" pitchFamily="49" charset="-122"/>
                </a:rPr>
                <a:t>，</a:t>
              </a:r>
              <a:endParaRPr lang="en-US" altLang="zh-CN" sz="3200" dirty="0">
                <a:latin typeface="黑体" pitchFamily="49" charset="-122"/>
                <a:ea typeface="黑体" pitchFamily="49" charset="-122"/>
              </a:endParaRPr>
            </a:p>
            <a:p>
              <a:pPr>
                <a:buFontTx/>
                <a:buNone/>
              </a:pPr>
              <a:r>
                <a:rPr lang="zh-CN" altLang="en-US" sz="3200" dirty="0">
                  <a:latin typeface="黑体" pitchFamily="49" charset="-122"/>
                  <a:ea typeface="黑体" pitchFamily="49" charset="-122"/>
                </a:rPr>
                <a:t>如果</a:t>
              </a:r>
              <a:r>
                <a:rPr lang="en-US" altLang="zh-CN" sz="3200" dirty="0">
                  <a:latin typeface="黑体" pitchFamily="49" charset="-122"/>
                  <a:ea typeface="黑体" pitchFamily="49" charset="-122"/>
                </a:rPr>
                <a:t>JK</a:t>
              </a:r>
              <a:r>
                <a:rPr lang="zh-CN" altLang="en-US" sz="3200" dirty="0">
                  <a:latin typeface="黑体" pitchFamily="49" charset="-122"/>
                  <a:ea typeface="黑体" pitchFamily="49" charset="-122"/>
                </a:rPr>
                <a:t>为</a:t>
              </a:r>
              <a:r>
                <a:rPr lang="en-US" altLang="zh-CN" sz="3200" dirty="0">
                  <a:solidFill>
                    <a:srgbClr val="FFFF00"/>
                  </a:solidFill>
                  <a:latin typeface="黑体" pitchFamily="49" charset="-122"/>
                  <a:ea typeface="黑体" pitchFamily="49" charset="-122"/>
                </a:rPr>
                <a:t>10</a:t>
              </a:r>
              <a:r>
                <a:rPr lang="zh-CN" altLang="en-US" sz="3200" dirty="0">
                  <a:latin typeface="黑体" pitchFamily="49" charset="-122"/>
                  <a:ea typeface="黑体" pitchFamily="49" charset="-122"/>
                </a:rPr>
                <a:t>时，则</a:t>
              </a:r>
              <a:r>
                <a:rPr lang="en-US" altLang="zh-CN" sz="3200" i="1" dirty="0">
                  <a:solidFill>
                    <a:srgbClr val="FFFF00"/>
                  </a:solidFill>
                  <a:latin typeface="黑体" pitchFamily="49" charset="-122"/>
                  <a:ea typeface="黑体" pitchFamily="49" charset="-122"/>
                </a:rPr>
                <a:t>Q = </a:t>
              </a:r>
              <a:r>
                <a:rPr lang="en-US" altLang="zh-CN" sz="3200" dirty="0">
                  <a:solidFill>
                    <a:srgbClr val="FFFF00"/>
                  </a:solidFill>
                  <a:latin typeface="黑体" pitchFamily="49" charset="-122"/>
                  <a:ea typeface="黑体" pitchFamily="49" charset="-122"/>
                </a:rPr>
                <a:t>1</a:t>
              </a:r>
              <a:r>
                <a:rPr lang="zh-CN" altLang="en-US" sz="3200" dirty="0">
                  <a:latin typeface="黑体" pitchFamily="49" charset="-122"/>
                  <a:ea typeface="黑体" pitchFamily="49" charset="-122"/>
                </a:rPr>
                <a:t>，</a:t>
              </a:r>
              <a:endParaRPr lang="en-US" altLang="zh-CN" sz="3200" dirty="0">
                <a:latin typeface="黑体" pitchFamily="49" charset="-122"/>
                <a:ea typeface="黑体" pitchFamily="49" charset="-122"/>
              </a:endParaRPr>
            </a:p>
            <a:p>
              <a:pPr>
                <a:buFontTx/>
                <a:buNone/>
              </a:pPr>
              <a:r>
                <a:rPr lang="zh-CN" altLang="en-US" sz="3200" dirty="0">
                  <a:latin typeface="黑体" pitchFamily="49" charset="-122"/>
                  <a:ea typeface="黑体" pitchFamily="49" charset="-122"/>
                </a:rPr>
                <a:t>如果</a:t>
              </a:r>
              <a:r>
                <a:rPr lang="en-US" altLang="zh-CN" sz="3200" dirty="0">
                  <a:latin typeface="黑体" pitchFamily="49" charset="-122"/>
                  <a:ea typeface="黑体" pitchFamily="49" charset="-122"/>
                </a:rPr>
                <a:t>JK</a:t>
              </a:r>
              <a:r>
                <a:rPr lang="zh-CN" altLang="en-US" sz="3200" dirty="0">
                  <a:latin typeface="黑体" pitchFamily="49" charset="-122"/>
                  <a:ea typeface="黑体" pitchFamily="49" charset="-122"/>
                </a:rPr>
                <a:t>为</a:t>
              </a:r>
              <a:r>
                <a:rPr lang="en-US" altLang="zh-CN" sz="3200" dirty="0">
                  <a:solidFill>
                    <a:srgbClr val="FFFF00"/>
                  </a:solidFill>
                  <a:latin typeface="黑体" pitchFamily="49" charset="-122"/>
                  <a:ea typeface="黑体" pitchFamily="49" charset="-122"/>
                </a:rPr>
                <a:t>11</a:t>
              </a:r>
              <a:r>
                <a:rPr lang="zh-CN" altLang="en-US" sz="3200" dirty="0">
                  <a:latin typeface="黑体" pitchFamily="49" charset="-122"/>
                  <a:ea typeface="黑体" pitchFamily="49" charset="-122"/>
                </a:rPr>
                <a:t>时，则触发器状态</a:t>
              </a:r>
              <a:r>
                <a:rPr lang="zh-CN" altLang="en-US" sz="3200" dirty="0">
                  <a:solidFill>
                    <a:srgbClr val="FFFF00"/>
                  </a:solidFill>
                  <a:latin typeface="黑体" pitchFamily="49" charset="-122"/>
                  <a:ea typeface="黑体" pitchFamily="49" charset="-122"/>
                </a:rPr>
                <a:t>翻转</a:t>
              </a:r>
              <a:r>
                <a:rPr lang="zh-CN" altLang="en-US" sz="3200" dirty="0">
                  <a:latin typeface="黑体" pitchFamily="49" charset="-122"/>
                  <a:ea typeface="黑体" pitchFamily="49" charset="-122"/>
                </a:rPr>
                <a:t>。</a:t>
              </a:r>
              <a:endParaRPr lang="en-US" altLang="zh-CN" sz="3200" dirty="0">
                <a:latin typeface="黑体" pitchFamily="49" charset="-122"/>
                <a:ea typeface="黑体" pitchFamily="49" charset="-122"/>
              </a:endParaRPr>
            </a:p>
            <a:p>
              <a:pPr>
                <a:buFontTx/>
                <a:buNone/>
              </a:pPr>
              <a:r>
                <a:rPr lang="zh-CN" altLang="en-US" sz="3200" dirty="0">
                  <a:latin typeface="黑体" pitchFamily="49" charset="-122"/>
                  <a:ea typeface="黑体" pitchFamily="49" charset="-122"/>
                </a:rPr>
                <a:t>同步工作状态下，集成</a:t>
              </a:r>
              <a:r>
                <a:rPr lang="en-US" altLang="zh-CN" sz="3200" dirty="0">
                  <a:latin typeface="黑体" pitchFamily="49" charset="-122"/>
                  <a:ea typeface="黑体" pitchFamily="49" charset="-122"/>
                </a:rPr>
                <a:t>JK</a:t>
              </a:r>
              <a:r>
                <a:rPr lang="zh-CN" altLang="en-US" sz="3200" dirty="0">
                  <a:latin typeface="黑体" pitchFamily="49" charset="-122"/>
                  <a:ea typeface="黑体" pitchFamily="49" charset="-122"/>
                </a:rPr>
                <a:t>触发器的特征方程为：</a:t>
              </a:r>
            </a:p>
          </p:txBody>
        </p:sp>
        <p:graphicFrame>
          <p:nvGraphicFramePr>
            <p:cNvPr id="11267" name="Object 4"/>
            <p:cNvGraphicFramePr>
              <a:graphicFrameLocks noChangeAspect="1"/>
            </p:cNvGraphicFramePr>
            <p:nvPr/>
          </p:nvGraphicFramePr>
          <p:xfrm>
            <a:off x="1412850" y="4786322"/>
            <a:ext cx="3171825" cy="725487"/>
          </p:xfrm>
          <a:graphic>
            <a:graphicData uri="http://schemas.openxmlformats.org/presentationml/2006/ole">
              <p:oleObj spid="_x0000_s11267" name="Equation" r:id="rId5" imgW="1054100" imgH="241300" progId="Equation.DSMT4">
                <p:embed/>
              </p:oleObj>
            </a:graphicData>
          </a:graphic>
        </p:graphicFrame>
      </p:grpSp>
      <p:sp>
        <p:nvSpPr>
          <p:cNvPr id="1127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buFontTx/>
              <a:buNone/>
            </a:pPr>
            <a:endParaRPr lang="zh-CN" altLang="en-US"/>
          </a:p>
        </p:txBody>
      </p:sp>
      <p:sp>
        <p:nvSpPr>
          <p:cNvPr id="11273"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buFontTx/>
              <a:buNone/>
            </a:pPr>
            <a:endParaRPr lang="zh-CN" altLang="en-US"/>
          </a:p>
        </p:txBody>
      </p:sp>
      <p:sp>
        <p:nvSpPr>
          <p:cNvPr id="11" name="灯片编号占位符 10"/>
          <p:cNvSpPr>
            <a:spLocks noGrp="1"/>
          </p:cNvSpPr>
          <p:nvPr>
            <p:ph type="sldNum" sz="quarter" idx="12"/>
          </p:nvPr>
        </p:nvSpPr>
        <p:spPr/>
        <p:txBody>
          <a:bodyPr/>
          <a:lstStyle/>
          <a:p>
            <a:pPr>
              <a:defRPr/>
            </a:pPr>
            <a:fld id="{C097489F-4C31-4370-B64B-6FDA95532023}" type="slidenum">
              <a:rPr lang="zh-CN" altLang="en-US" smtClean="0"/>
              <a:pPr>
                <a:defRPr/>
              </a:pPr>
              <a:t>70</a:t>
            </a:fld>
            <a:endParaRPr lang="en-US"/>
          </a:p>
        </p:txBody>
      </p:sp>
      <p:grpSp>
        <p:nvGrpSpPr>
          <p:cNvPr id="13" name="Group 56"/>
          <p:cNvGrpSpPr>
            <a:grpSpLocks/>
          </p:cNvGrpSpPr>
          <p:nvPr/>
        </p:nvGrpSpPr>
        <p:grpSpPr bwMode="auto">
          <a:xfrm>
            <a:off x="6229350" y="44624"/>
            <a:ext cx="2951163" cy="3048000"/>
            <a:chOff x="3469" y="678"/>
            <a:chExt cx="1859" cy="1920"/>
          </a:xfrm>
        </p:grpSpPr>
        <p:sp>
          <p:nvSpPr>
            <p:cNvPr id="14" name="Rectangle 4"/>
            <p:cNvSpPr>
              <a:spLocks noChangeArrowheads="1"/>
            </p:cNvSpPr>
            <p:nvPr/>
          </p:nvSpPr>
          <p:spPr bwMode="auto">
            <a:xfrm>
              <a:off x="4080" y="918"/>
              <a:ext cx="960" cy="1440"/>
            </a:xfrm>
            <a:prstGeom prst="rect">
              <a:avLst/>
            </a:prstGeom>
            <a:noFill/>
            <a:ln w="1905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 name="Line 5"/>
            <p:cNvSpPr>
              <a:spLocks noChangeShapeType="1"/>
            </p:cNvSpPr>
            <p:nvPr/>
          </p:nvSpPr>
          <p:spPr bwMode="auto">
            <a:xfrm>
              <a:off x="4080" y="1446"/>
              <a:ext cx="192" cy="144"/>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6" name="Line 6"/>
            <p:cNvSpPr>
              <a:spLocks noChangeShapeType="1"/>
            </p:cNvSpPr>
            <p:nvPr/>
          </p:nvSpPr>
          <p:spPr bwMode="auto">
            <a:xfrm flipV="1">
              <a:off x="4080" y="1590"/>
              <a:ext cx="192" cy="144"/>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 name="Oval 7"/>
            <p:cNvSpPr>
              <a:spLocks noChangeArrowheads="1"/>
            </p:cNvSpPr>
            <p:nvPr/>
          </p:nvSpPr>
          <p:spPr bwMode="auto">
            <a:xfrm>
              <a:off x="4512" y="2358"/>
              <a:ext cx="96" cy="96"/>
            </a:xfrm>
            <a:prstGeom prst="ellipse">
              <a:avLst/>
            </a:prstGeom>
            <a:noFill/>
            <a:ln w="1905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 name="Oval 8"/>
            <p:cNvSpPr>
              <a:spLocks noChangeArrowheads="1"/>
            </p:cNvSpPr>
            <p:nvPr/>
          </p:nvSpPr>
          <p:spPr bwMode="auto">
            <a:xfrm>
              <a:off x="4512" y="822"/>
              <a:ext cx="96" cy="96"/>
            </a:xfrm>
            <a:prstGeom prst="ellipse">
              <a:avLst/>
            </a:prstGeom>
            <a:noFill/>
            <a:ln w="1905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 name="Line 9"/>
            <p:cNvSpPr>
              <a:spLocks noChangeShapeType="1"/>
            </p:cNvSpPr>
            <p:nvPr/>
          </p:nvSpPr>
          <p:spPr bwMode="auto">
            <a:xfrm flipV="1">
              <a:off x="4560" y="678"/>
              <a:ext cx="0" cy="144"/>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0" name="Line 10"/>
            <p:cNvSpPr>
              <a:spLocks noChangeShapeType="1"/>
            </p:cNvSpPr>
            <p:nvPr/>
          </p:nvSpPr>
          <p:spPr bwMode="auto">
            <a:xfrm>
              <a:off x="4560" y="2454"/>
              <a:ext cx="0" cy="144"/>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1" name="Line 11"/>
            <p:cNvSpPr>
              <a:spLocks noChangeShapeType="1"/>
            </p:cNvSpPr>
            <p:nvPr/>
          </p:nvSpPr>
          <p:spPr bwMode="auto">
            <a:xfrm>
              <a:off x="5040" y="1158"/>
              <a:ext cx="240" cy="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 name="Line 12"/>
            <p:cNvSpPr>
              <a:spLocks noChangeShapeType="1"/>
            </p:cNvSpPr>
            <p:nvPr/>
          </p:nvSpPr>
          <p:spPr bwMode="auto">
            <a:xfrm>
              <a:off x="5136" y="2070"/>
              <a:ext cx="192" cy="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3" name="Line 13"/>
            <p:cNvSpPr>
              <a:spLocks noChangeShapeType="1"/>
            </p:cNvSpPr>
            <p:nvPr/>
          </p:nvSpPr>
          <p:spPr bwMode="auto">
            <a:xfrm flipH="1">
              <a:off x="3600" y="1590"/>
              <a:ext cx="384" cy="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4" name="Line 14"/>
            <p:cNvSpPr>
              <a:spLocks noChangeShapeType="1"/>
            </p:cNvSpPr>
            <p:nvPr/>
          </p:nvSpPr>
          <p:spPr bwMode="auto">
            <a:xfrm flipH="1">
              <a:off x="3840" y="1158"/>
              <a:ext cx="240" cy="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5" name="Rectangle 15"/>
            <p:cNvSpPr>
              <a:spLocks noChangeArrowheads="1"/>
            </p:cNvSpPr>
            <p:nvPr/>
          </p:nvSpPr>
          <p:spPr bwMode="auto">
            <a:xfrm>
              <a:off x="4080" y="960"/>
              <a:ext cx="244" cy="3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a:effectLst>
                    <a:outerShdw blurRad="38100" dist="38100" dir="2700000" algn="tl">
                      <a:srgbClr val="000000"/>
                    </a:outerShdw>
                  </a:effectLst>
                  <a:latin typeface="黑体" pitchFamily="49" charset="-122"/>
                  <a:ea typeface="黑体" pitchFamily="49" charset="-122"/>
                </a:rPr>
                <a:t>J</a:t>
              </a:r>
              <a:endParaRPr lang="zh-CN" altLang="en-US" sz="3200">
                <a:effectLst>
                  <a:outerShdw blurRad="38100" dist="38100" dir="2700000" algn="tl">
                    <a:srgbClr val="000000"/>
                  </a:outerShdw>
                </a:effectLst>
                <a:latin typeface="黑体" pitchFamily="49" charset="-122"/>
                <a:ea typeface="黑体" pitchFamily="49" charset="-122"/>
              </a:endParaRPr>
            </a:p>
          </p:txBody>
        </p:sp>
        <p:sp>
          <p:nvSpPr>
            <p:cNvPr id="26" name="Rectangle 16"/>
            <p:cNvSpPr>
              <a:spLocks noChangeArrowheads="1"/>
            </p:cNvSpPr>
            <p:nvPr/>
          </p:nvSpPr>
          <p:spPr bwMode="auto">
            <a:xfrm>
              <a:off x="4752" y="966"/>
              <a:ext cx="244" cy="3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a:effectLst>
                    <a:outerShdw blurRad="38100" dist="38100" dir="2700000" algn="tl">
                      <a:srgbClr val="000000"/>
                    </a:outerShdw>
                  </a:effectLst>
                  <a:latin typeface="黑体" pitchFamily="49" charset="-122"/>
                  <a:ea typeface="黑体" pitchFamily="49" charset="-122"/>
                </a:rPr>
                <a:t>Q</a:t>
              </a:r>
              <a:endParaRPr lang="zh-CN" altLang="en-US" sz="3200">
                <a:effectLst>
                  <a:outerShdw blurRad="38100" dist="38100" dir="2700000" algn="tl">
                    <a:srgbClr val="000000"/>
                  </a:outerShdw>
                </a:effectLst>
                <a:latin typeface="黑体" pitchFamily="49" charset="-122"/>
                <a:ea typeface="黑体" pitchFamily="49" charset="-122"/>
              </a:endParaRPr>
            </a:p>
          </p:txBody>
        </p:sp>
        <p:sp>
          <p:nvSpPr>
            <p:cNvPr id="27" name="Rectangle 17"/>
            <p:cNvSpPr>
              <a:spLocks noChangeArrowheads="1"/>
            </p:cNvSpPr>
            <p:nvPr/>
          </p:nvSpPr>
          <p:spPr bwMode="auto">
            <a:xfrm>
              <a:off x="4752" y="1878"/>
              <a:ext cx="244" cy="3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a:effectLst>
                    <a:outerShdw blurRad="38100" dist="38100" dir="2700000" algn="tl">
                      <a:srgbClr val="000000"/>
                    </a:outerShdw>
                  </a:effectLst>
                  <a:latin typeface="黑体" pitchFamily="49" charset="-122"/>
                  <a:ea typeface="黑体" pitchFamily="49" charset="-122"/>
                </a:rPr>
                <a:t>Q</a:t>
              </a:r>
              <a:endParaRPr lang="zh-CN" altLang="en-US" sz="3200">
                <a:effectLst>
                  <a:outerShdw blurRad="38100" dist="38100" dir="2700000" algn="tl">
                    <a:srgbClr val="000000"/>
                  </a:outerShdw>
                </a:effectLst>
                <a:latin typeface="黑体" pitchFamily="49" charset="-122"/>
                <a:ea typeface="黑体" pitchFamily="49" charset="-122"/>
              </a:endParaRPr>
            </a:p>
          </p:txBody>
        </p:sp>
        <p:sp>
          <p:nvSpPr>
            <p:cNvPr id="28" name="Rectangle 18"/>
            <p:cNvSpPr>
              <a:spLocks noChangeArrowheads="1"/>
            </p:cNvSpPr>
            <p:nvPr/>
          </p:nvSpPr>
          <p:spPr bwMode="auto">
            <a:xfrm>
              <a:off x="3469" y="1545"/>
              <a:ext cx="576" cy="3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dirty="0">
                  <a:effectLst>
                    <a:outerShdw blurRad="38100" dist="38100" dir="2700000" algn="tl">
                      <a:srgbClr val="000000"/>
                    </a:outerShdw>
                  </a:effectLst>
                  <a:latin typeface="黑体" pitchFamily="49" charset="-122"/>
                  <a:ea typeface="黑体" pitchFamily="49" charset="-122"/>
                </a:rPr>
                <a:t>CP</a:t>
              </a:r>
              <a:endParaRPr lang="zh-CN" altLang="en-US" sz="3200" dirty="0">
                <a:effectLst>
                  <a:outerShdw blurRad="38100" dist="38100" dir="2700000" algn="tl">
                    <a:srgbClr val="000000"/>
                  </a:outerShdw>
                </a:effectLst>
                <a:latin typeface="黑体" pitchFamily="49" charset="-122"/>
                <a:ea typeface="黑体" pitchFamily="49" charset="-122"/>
              </a:endParaRPr>
            </a:p>
          </p:txBody>
        </p:sp>
        <p:sp>
          <p:nvSpPr>
            <p:cNvPr id="29" name="Rectangle 19"/>
            <p:cNvSpPr>
              <a:spLocks noChangeArrowheads="1"/>
            </p:cNvSpPr>
            <p:nvPr/>
          </p:nvSpPr>
          <p:spPr bwMode="auto">
            <a:xfrm>
              <a:off x="4368" y="966"/>
              <a:ext cx="528" cy="3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a:effectLst>
                    <a:outerShdw blurRad="38100" dist="38100" dir="2700000" algn="tl">
                      <a:srgbClr val="000000"/>
                    </a:outerShdw>
                  </a:effectLst>
                  <a:latin typeface="黑体" pitchFamily="49" charset="-122"/>
                  <a:ea typeface="黑体" pitchFamily="49" charset="-122"/>
                </a:rPr>
                <a:t>S</a:t>
              </a:r>
              <a:r>
                <a:rPr lang="en-US" altLang="zh-CN" sz="3200" baseline="-25000">
                  <a:effectLst>
                    <a:outerShdw blurRad="38100" dist="38100" dir="2700000" algn="tl">
                      <a:srgbClr val="000000"/>
                    </a:outerShdw>
                  </a:effectLst>
                  <a:latin typeface="黑体" pitchFamily="49" charset="-122"/>
                  <a:ea typeface="黑体" pitchFamily="49" charset="-122"/>
                </a:rPr>
                <a:t>D</a:t>
              </a:r>
              <a:endParaRPr lang="zh-CN" altLang="en-US" sz="3200">
                <a:effectLst>
                  <a:outerShdw blurRad="38100" dist="38100" dir="2700000" algn="tl">
                    <a:srgbClr val="000000"/>
                  </a:outerShdw>
                </a:effectLst>
                <a:latin typeface="黑体" pitchFamily="49" charset="-122"/>
                <a:ea typeface="黑体" pitchFamily="49" charset="-122"/>
              </a:endParaRPr>
            </a:p>
          </p:txBody>
        </p:sp>
        <p:sp>
          <p:nvSpPr>
            <p:cNvPr id="30" name="Line 20"/>
            <p:cNvSpPr>
              <a:spLocks noChangeShapeType="1"/>
            </p:cNvSpPr>
            <p:nvPr/>
          </p:nvSpPr>
          <p:spPr bwMode="auto">
            <a:xfrm>
              <a:off x="4416" y="1014"/>
              <a:ext cx="144" cy="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1" name="Rectangle 21"/>
            <p:cNvSpPr>
              <a:spLocks noChangeArrowheads="1"/>
            </p:cNvSpPr>
            <p:nvPr/>
          </p:nvSpPr>
          <p:spPr bwMode="auto">
            <a:xfrm>
              <a:off x="4368" y="1968"/>
              <a:ext cx="328" cy="3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a:effectLst>
                    <a:outerShdw blurRad="38100" dist="38100" dir="2700000" algn="tl">
                      <a:srgbClr val="000000"/>
                    </a:outerShdw>
                  </a:effectLst>
                  <a:latin typeface="黑体" pitchFamily="49" charset="-122"/>
                  <a:ea typeface="黑体" pitchFamily="49" charset="-122"/>
                </a:rPr>
                <a:t>R</a:t>
              </a:r>
              <a:r>
                <a:rPr lang="en-US" altLang="zh-CN" sz="3200" baseline="-25000">
                  <a:effectLst>
                    <a:outerShdw blurRad="38100" dist="38100" dir="2700000" algn="tl">
                      <a:srgbClr val="000000"/>
                    </a:outerShdw>
                  </a:effectLst>
                  <a:latin typeface="黑体" pitchFamily="49" charset="-122"/>
                  <a:ea typeface="黑体" pitchFamily="49" charset="-122"/>
                </a:rPr>
                <a:t>D</a:t>
              </a:r>
              <a:endParaRPr lang="zh-CN" altLang="en-US" sz="3200" baseline="-25000">
                <a:effectLst>
                  <a:outerShdw blurRad="38100" dist="38100" dir="2700000" algn="tl">
                    <a:srgbClr val="000000"/>
                  </a:outerShdw>
                </a:effectLst>
                <a:latin typeface="黑体" pitchFamily="49" charset="-122"/>
                <a:ea typeface="黑体" pitchFamily="49" charset="-122"/>
              </a:endParaRPr>
            </a:p>
          </p:txBody>
        </p:sp>
        <p:sp>
          <p:nvSpPr>
            <p:cNvPr id="32" name="Line 22"/>
            <p:cNvSpPr>
              <a:spLocks noChangeShapeType="1"/>
            </p:cNvSpPr>
            <p:nvPr/>
          </p:nvSpPr>
          <p:spPr bwMode="auto">
            <a:xfrm>
              <a:off x="4416" y="2022"/>
              <a:ext cx="144" cy="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3" name="Oval 25"/>
            <p:cNvSpPr>
              <a:spLocks noChangeArrowheads="1"/>
            </p:cNvSpPr>
            <p:nvPr/>
          </p:nvSpPr>
          <p:spPr bwMode="auto">
            <a:xfrm>
              <a:off x="3984" y="1542"/>
              <a:ext cx="96" cy="96"/>
            </a:xfrm>
            <a:prstGeom prst="ellipse">
              <a:avLst/>
            </a:prstGeom>
            <a:noFill/>
            <a:ln w="1905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 name="Rectangle 26"/>
            <p:cNvSpPr>
              <a:spLocks noChangeArrowheads="1"/>
            </p:cNvSpPr>
            <p:nvPr/>
          </p:nvSpPr>
          <p:spPr bwMode="auto">
            <a:xfrm>
              <a:off x="4080" y="1920"/>
              <a:ext cx="244" cy="3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a:effectLst>
                    <a:outerShdw blurRad="38100" dist="38100" dir="2700000" algn="tl">
                      <a:srgbClr val="000000"/>
                    </a:outerShdw>
                  </a:effectLst>
                  <a:latin typeface="黑体" pitchFamily="49" charset="-122"/>
                  <a:ea typeface="黑体" pitchFamily="49" charset="-122"/>
                </a:rPr>
                <a:t>K</a:t>
              </a:r>
              <a:endParaRPr lang="zh-CN" altLang="en-US" sz="3200">
                <a:effectLst>
                  <a:outerShdw blurRad="38100" dist="38100" dir="2700000" algn="tl">
                    <a:srgbClr val="000000"/>
                  </a:outerShdw>
                </a:effectLst>
                <a:latin typeface="黑体" pitchFamily="49" charset="-122"/>
                <a:ea typeface="黑体" pitchFamily="49" charset="-122"/>
              </a:endParaRPr>
            </a:p>
          </p:txBody>
        </p:sp>
        <p:sp>
          <p:nvSpPr>
            <p:cNvPr id="35" name="Line 27"/>
            <p:cNvSpPr>
              <a:spLocks noChangeShapeType="1"/>
            </p:cNvSpPr>
            <p:nvPr/>
          </p:nvSpPr>
          <p:spPr bwMode="auto">
            <a:xfrm flipH="1">
              <a:off x="3840" y="2118"/>
              <a:ext cx="240" cy="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6" name="Line 39"/>
            <p:cNvSpPr>
              <a:spLocks noChangeShapeType="1"/>
            </p:cNvSpPr>
            <p:nvPr/>
          </p:nvSpPr>
          <p:spPr bwMode="auto">
            <a:xfrm>
              <a:off x="4800" y="1932"/>
              <a:ext cx="144" cy="0"/>
            </a:xfrm>
            <a:prstGeom prst="line">
              <a:avLst/>
            </a:prstGeom>
            <a:noFill/>
            <a:ln w="190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7" name="Oval 47"/>
            <p:cNvSpPr>
              <a:spLocks noChangeArrowheads="1"/>
            </p:cNvSpPr>
            <p:nvPr/>
          </p:nvSpPr>
          <p:spPr bwMode="auto">
            <a:xfrm>
              <a:off x="5040" y="2022"/>
              <a:ext cx="96" cy="96"/>
            </a:xfrm>
            <a:prstGeom prst="ellipse">
              <a:avLst/>
            </a:prstGeom>
            <a:noFill/>
            <a:ln w="1905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hammer.wav"/>
                                        </p:tgtEl>
                                      </p:cMediaNode>
                                    </p:audio>
                                  </p:subTnLst>
                                </p:cTn>
                              </p:par>
                            </p:childTnLst>
                          </p:cTn>
                        </p:par>
                      </p:childTnLst>
                    </p:cTn>
                  </p:par>
                  <p:par>
                    <p:cTn id="9" fill="hold">
                      <p:stCondLst>
                        <p:cond delay="indefinite"/>
                      </p:stCondLst>
                      <p:childTnLst>
                        <p:par>
                          <p:cTn id="10" fill="hold">
                            <p:stCondLst>
                              <p:cond delay="0"/>
                            </p:stCondLst>
                            <p:childTnLst>
                              <p:par>
                                <p:cTn id="11" presetID="4" presetClass="entr" presetSubtype="32"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ox(out)">
                                      <p:cBhvr>
                                        <p:cTn id="13" dur="500"/>
                                        <p:tgtEl>
                                          <p:spTgt spid="13"/>
                                        </p:tgtEl>
                                      </p:cBhvr>
                                    </p:animEffect>
                                  </p:childTnLst>
                                  <p:subTnLst>
                                    <p:audio>
                                      <p:cMediaNode>
                                        <p:cTn display="0" masterRel="sameClick">
                                          <p:stCondLst>
                                            <p:cond evt="begin" delay="0">
                                              <p:tn val="11"/>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646113"/>
          </a:xfrm>
          <a:prstGeom prst="rect">
            <a:avLst/>
          </a:prstGeom>
          <a:noFill/>
          <a:ln w="9525">
            <a:noFill/>
            <a:miter lim="800000"/>
            <a:headEnd/>
            <a:tailEnd/>
          </a:ln>
        </p:spPr>
        <p:txBody>
          <a:bodyPr>
            <a:spAutoFit/>
          </a:bodyPr>
          <a:lstStyle/>
          <a:p>
            <a:pPr>
              <a:buFontTx/>
              <a:buNone/>
            </a:pPr>
            <a:r>
              <a:rPr lang="zh-CN" altLang="en-US">
                <a:latin typeface="黑体" pitchFamily="49" charset="-122"/>
                <a:ea typeface="黑体" pitchFamily="49" charset="-122"/>
              </a:rPr>
              <a:t>集成</a:t>
            </a:r>
            <a:r>
              <a:rPr lang="en-US" altLang="en-US">
                <a:latin typeface="黑体" pitchFamily="49" charset="-122"/>
                <a:ea typeface="黑体" pitchFamily="49" charset="-122"/>
              </a:rPr>
              <a:t>JK</a:t>
            </a:r>
            <a:r>
              <a:rPr lang="zh-CN" altLang="en-US">
                <a:latin typeface="黑体" pitchFamily="49" charset="-122"/>
                <a:ea typeface="黑体" pitchFamily="49" charset="-122"/>
              </a:rPr>
              <a:t>触发器的行为级描述</a:t>
            </a:r>
            <a:endParaRPr lang="zh-CN" altLang="en-US" b="1">
              <a:latin typeface="黑体" pitchFamily="49" charset="-122"/>
              <a:ea typeface="黑体" pitchFamily="49" charset="-122"/>
            </a:endParaRPr>
          </a:p>
        </p:txBody>
      </p:sp>
      <p:sp>
        <p:nvSpPr>
          <p:cNvPr id="3" name="TextBox 2"/>
          <p:cNvSpPr txBox="1">
            <a:spLocks noChangeArrowheads="1"/>
          </p:cNvSpPr>
          <p:nvPr/>
        </p:nvSpPr>
        <p:spPr bwMode="auto">
          <a:xfrm>
            <a:off x="142876" y="642919"/>
            <a:ext cx="8858280" cy="6093976"/>
          </a:xfrm>
          <a:prstGeom prst="rect">
            <a:avLst/>
          </a:prstGeom>
          <a:noFill/>
          <a:ln w="28575">
            <a:solidFill>
              <a:srgbClr val="FFC000"/>
            </a:solidFill>
            <a:miter lim="800000"/>
            <a:headEnd/>
            <a:tailEnd/>
          </a:ln>
        </p:spPr>
        <p:txBody>
          <a:bodyPr numCol="2">
            <a:spAutoFit/>
          </a:bodyPr>
          <a:lstStyle/>
          <a:p>
            <a:pPr>
              <a:buFont typeface="Arial" pitchFamily="34" charset="0"/>
              <a:buNone/>
              <a:defRPr/>
            </a:pPr>
            <a:r>
              <a:rPr lang="en-US" sz="2600" dirty="0">
                <a:solidFill>
                  <a:srgbClr val="FF0000"/>
                </a:solidFill>
              </a:rPr>
              <a:t>module</a:t>
            </a:r>
            <a:r>
              <a:rPr lang="en-US" sz="2600" dirty="0"/>
              <a:t>  </a:t>
            </a:r>
            <a:r>
              <a:rPr lang="en-US" sz="2600" dirty="0" err="1"/>
              <a:t>JK_Int_ff</a:t>
            </a:r>
            <a:r>
              <a:rPr lang="en-US" sz="2600" dirty="0"/>
              <a:t> (J, K, CLK, Q, </a:t>
            </a:r>
            <a:r>
              <a:rPr lang="en-US" sz="2600" dirty="0" err="1"/>
              <a:t>Qn</a:t>
            </a:r>
            <a:r>
              <a:rPr lang="en-US" sz="2600" dirty="0"/>
              <a:t>, Set, Reset);</a:t>
            </a:r>
            <a:endParaRPr lang="zh-CN" altLang="en-US" sz="2600" dirty="0"/>
          </a:p>
          <a:p>
            <a:pPr>
              <a:buFont typeface="Arial" pitchFamily="34" charset="0"/>
              <a:buNone/>
              <a:defRPr/>
            </a:pPr>
            <a:r>
              <a:rPr lang="en-US" sz="2600" dirty="0"/>
              <a:t>        input  J, K, CLK, Set, Reset;</a:t>
            </a:r>
            <a:endParaRPr lang="zh-CN" altLang="en-US" sz="2600" dirty="0"/>
          </a:p>
          <a:p>
            <a:pPr>
              <a:buFont typeface="Arial" pitchFamily="34" charset="0"/>
              <a:buNone/>
              <a:defRPr/>
            </a:pPr>
            <a:r>
              <a:rPr lang="en-US" sz="2600" dirty="0"/>
              <a:t>        output  Q, </a:t>
            </a:r>
            <a:r>
              <a:rPr lang="en-US" sz="2600" dirty="0" err="1"/>
              <a:t>Qn</a:t>
            </a:r>
            <a:r>
              <a:rPr lang="en-US" sz="2600" dirty="0"/>
              <a:t>;</a:t>
            </a:r>
            <a:endParaRPr lang="zh-CN" altLang="en-US" sz="2600" dirty="0"/>
          </a:p>
          <a:p>
            <a:pPr>
              <a:buFont typeface="Arial" pitchFamily="34" charset="0"/>
              <a:buNone/>
              <a:defRPr/>
            </a:pPr>
            <a:r>
              <a:rPr lang="en-US" sz="2600" dirty="0"/>
              <a:t>        </a:t>
            </a:r>
            <a:r>
              <a:rPr lang="en-US" sz="2600" dirty="0" err="1">
                <a:solidFill>
                  <a:schemeClr val="accent1"/>
                </a:solidFill>
              </a:rPr>
              <a:t>reg</a:t>
            </a:r>
            <a:r>
              <a:rPr lang="en-US" sz="2600" dirty="0"/>
              <a:t>  Q;</a:t>
            </a:r>
            <a:endParaRPr lang="zh-CN" altLang="en-US" sz="2600" dirty="0"/>
          </a:p>
          <a:p>
            <a:pPr>
              <a:buFont typeface="Arial" pitchFamily="34" charset="0"/>
              <a:buNone/>
              <a:defRPr/>
            </a:pPr>
            <a:r>
              <a:rPr lang="en-US" sz="2600" dirty="0"/>
              <a:t>        </a:t>
            </a:r>
            <a:r>
              <a:rPr lang="en-US" sz="2600" dirty="0">
                <a:solidFill>
                  <a:srgbClr val="FFFF00"/>
                </a:solidFill>
              </a:rPr>
              <a:t>assign</a:t>
            </a:r>
            <a:r>
              <a:rPr lang="en-US" sz="2600" dirty="0"/>
              <a:t>  </a:t>
            </a:r>
            <a:r>
              <a:rPr lang="en-US" sz="2600" dirty="0" err="1"/>
              <a:t>Qn</a:t>
            </a:r>
            <a:r>
              <a:rPr lang="en-US" sz="2600" dirty="0"/>
              <a:t> = ~Q;</a:t>
            </a:r>
            <a:endParaRPr lang="zh-CN" altLang="en-US" sz="2600" dirty="0"/>
          </a:p>
          <a:p>
            <a:pPr>
              <a:buFont typeface="Arial" pitchFamily="34" charset="0"/>
              <a:buNone/>
              <a:defRPr/>
            </a:pPr>
            <a:r>
              <a:rPr lang="en-US" sz="2600" dirty="0"/>
              <a:t>        </a:t>
            </a:r>
            <a:r>
              <a:rPr lang="en-US" sz="2600" dirty="0">
                <a:solidFill>
                  <a:srgbClr val="FFFF00"/>
                </a:solidFill>
              </a:rPr>
              <a:t>always @</a:t>
            </a:r>
            <a:r>
              <a:rPr lang="en-US" sz="2600" dirty="0"/>
              <a:t>(</a:t>
            </a:r>
            <a:r>
              <a:rPr lang="en-US" sz="2600" dirty="0" err="1">
                <a:solidFill>
                  <a:schemeClr val="accent1"/>
                </a:solidFill>
              </a:rPr>
              <a:t>negedge</a:t>
            </a:r>
            <a:r>
              <a:rPr lang="en-US" sz="2600" dirty="0"/>
              <a:t> CLK  or  </a:t>
            </a:r>
            <a:r>
              <a:rPr lang="en-US" sz="2600" dirty="0" err="1">
                <a:solidFill>
                  <a:schemeClr val="accent1"/>
                </a:solidFill>
              </a:rPr>
              <a:t>negedge</a:t>
            </a:r>
            <a:r>
              <a:rPr lang="en-US" sz="2600" dirty="0"/>
              <a:t> Reset  or  </a:t>
            </a:r>
            <a:r>
              <a:rPr lang="en-US" sz="2600" dirty="0" err="1">
                <a:solidFill>
                  <a:schemeClr val="accent1"/>
                </a:solidFill>
              </a:rPr>
              <a:t>negedge</a:t>
            </a:r>
            <a:r>
              <a:rPr lang="en-US" sz="2600" dirty="0"/>
              <a:t> Set)      </a:t>
            </a:r>
            <a:endParaRPr lang="zh-CN" altLang="en-US" sz="2600" dirty="0"/>
          </a:p>
          <a:p>
            <a:pPr>
              <a:buFont typeface="Arial" pitchFamily="34" charset="0"/>
              <a:buNone/>
              <a:defRPr/>
            </a:pPr>
            <a:r>
              <a:rPr lang="en-US" sz="2600" dirty="0"/>
              <a:t>          </a:t>
            </a:r>
            <a:r>
              <a:rPr lang="en-US" sz="2600" dirty="0">
                <a:solidFill>
                  <a:schemeClr val="accent1"/>
                </a:solidFill>
              </a:rPr>
              <a:t>if</a:t>
            </a:r>
            <a:r>
              <a:rPr lang="en-US" sz="2600" dirty="0"/>
              <a:t>  (!Set)</a:t>
            </a:r>
            <a:endParaRPr lang="zh-CN" altLang="en-US" sz="2600" dirty="0"/>
          </a:p>
          <a:p>
            <a:pPr>
              <a:buFont typeface="Arial" pitchFamily="34" charset="0"/>
              <a:buNone/>
              <a:defRPr/>
            </a:pPr>
            <a:r>
              <a:rPr lang="en-US" sz="2600" dirty="0"/>
              <a:t>            Q &lt;= 1;</a:t>
            </a:r>
            <a:endParaRPr lang="zh-CN" altLang="en-US" sz="2600" dirty="0"/>
          </a:p>
          <a:p>
            <a:pPr>
              <a:buFont typeface="Arial" pitchFamily="34" charset="0"/>
              <a:buNone/>
              <a:defRPr/>
            </a:pPr>
            <a:r>
              <a:rPr lang="en-US" sz="2600" dirty="0"/>
              <a:t>          </a:t>
            </a:r>
            <a:r>
              <a:rPr lang="en-US" sz="2600" dirty="0">
                <a:solidFill>
                  <a:schemeClr val="accent1"/>
                </a:solidFill>
              </a:rPr>
              <a:t>else if  </a:t>
            </a:r>
            <a:r>
              <a:rPr lang="en-US" sz="2600" dirty="0"/>
              <a:t>(!Reset)</a:t>
            </a:r>
            <a:endParaRPr lang="zh-CN" altLang="en-US" sz="2600" dirty="0"/>
          </a:p>
          <a:p>
            <a:pPr>
              <a:buFont typeface="Arial" pitchFamily="34" charset="0"/>
              <a:buNone/>
              <a:defRPr/>
            </a:pPr>
            <a:r>
              <a:rPr lang="en-US" sz="2600" dirty="0"/>
              <a:t>            Q &lt;= 0;</a:t>
            </a:r>
            <a:endParaRPr lang="zh-CN" altLang="en-US" sz="2600" dirty="0"/>
          </a:p>
          <a:p>
            <a:pPr>
              <a:buFont typeface="Arial" pitchFamily="34" charset="0"/>
              <a:buNone/>
              <a:defRPr/>
            </a:pPr>
            <a:r>
              <a:rPr lang="en-US" sz="2600" dirty="0"/>
              <a:t>          </a:t>
            </a:r>
            <a:r>
              <a:rPr lang="en-US" sz="2600" dirty="0">
                <a:solidFill>
                  <a:schemeClr val="accent1"/>
                </a:solidFill>
              </a:rPr>
              <a:t>else</a:t>
            </a:r>
            <a:endParaRPr lang="zh-CN" altLang="en-US" sz="2600" dirty="0">
              <a:solidFill>
                <a:schemeClr val="accent1"/>
              </a:solidFill>
            </a:endParaRPr>
          </a:p>
          <a:p>
            <a:pPr>
              <a:buFont typeface="Arial" pitchFamily="34" charset="0"/>
              <a:buNone/>
              <a:defRPr/>
            </a:pPr>
            <a:r>
              <a:rPr lang="en-US" sz="2600" dirty="0"/>
              <a:t>            </a:t>
            </a:r>
            <a:r>
              <a:rPr lang="en-US" sz="2600" dirty="0">
                <a:solidFill>
                  <a:srgbClr val="FFFF00"/>
                </a:solidFill>
              </a:rPr>
              <a:t>case</a:t>
            </a:r>
            <a:r>
              <a:rPr lang="en-US" sz="2600" dirty="0"/>
              <a:t> ({J, K})</a:t>
            </a:r>
            <a:endParaRPr lang="zh-CN" altLang="en-US" sz="2600" dirty="0"/>
          </a:p>
          <a:p>
            <a:pPr>
              <a:buFont typeface="Arial" pitchFamily="34" charset="0"/>
              <a:buNone/>
              <a:defRPr/>
            </a:pPr>
            <a:r>
              <a:rPr lang="en-US" sz="2600" dirty="0"/>
              <a:t>              2’b00: Q &lt;= Q;        </a:t>
            </a:r>
            <a:endParaRPr lang="en-US" sz="2600" dirty="0" smtClean="0"/>
          </a:p>
          <a:p>
            <a:pPr>
              <a:buFont typeface="Arial" pitchFamily="34" charset="0"/>
              <a:buNone/>
              <a:defRPr/>
            </a:pPr>
            <a:r>
              <a:rPr lang="en-US" sz="2600" dirty="0" smtClean="0"/>
              <a:t>//</a:t>
            </a:r>
            <a:r>
              <a:rPr lang="zh-CN" altLang="en-US" sz="2600" dirty="0"/>
              <a:t>当</a:t>
            </a:r>
            <a:r>
              <a:rPr lang="en-US" sz="2600" dirty="0"/>
              <a:t>JK</a:t>
            </a:r>
            <a:r>
              <a:rPr lang="zh-CN" altLang="en-US" sz="2600" dirty="0"/>
              <a:t>组合为</a:t>
            </a:r>
            <a:r>
              <a:rPr lang="en-US" sz="2600" dirty="0"/>
              <a:t>00</a:t>
            </a:r>
            <a:r>
              <a:rPr lang="zh-CN" altLang="en-US" sz="2600" dirty="0"/>
              <a:t>时，则</a:t>
            </a:r>
            <a:r>
              <a:rPr lang="zh-CN" altLang="en-US" sz="2600" dirty="0" smtClean="0"/>
              <a:t>触发器</a:t>
            </a:r>
            <a:r>
              <a:rPr lang="en-US" altLang="zh-CN" sz="2600" dirty="0" smtClean="0"/>
              <a:t>//</a:t>
            </a:r>
            <a:r>
              <a:rPr lang="zh-CN" altLang="en-US" sz="2600" dirty="0" smtClean="0"/>
              <a:t>状态</a:t>
            </a:r>
            <a:r>
              <a:rPr lang="zh-CN" altLang="en-US" sz="2600" dirty="0"/>
              <a:t>保持不变</a:t>
            </a:r>
          </a:p>
          <a:p>
            <a:pPr>
              <a:buFont typeface="Arial" pitchFamily="34" charset="0"/>
              <a:buNone/>
              <a:defRPr/>
            </a:pPr>
            <a:r>
              <a:rPr lang="en-US" sz="2600" dirty="0"/>
              <a:t>              2’b01: Q &lt;= 0;          </a:t>
            </a:r>
            <a:endParaRPr lang="en-US" sz="2600" dirty="0" smtClean="0"/>
          </a:p>
          <a:p>
            <a:pPr>
              <a:buFont typeface="Arial" pitchFamily="34" charset="0"/>
              <a:buNone/>
              <a:defRPr/>
            </a:pPr>
            <a:r>
              <a:rPr lang="en-US" sz="2600" dirty="0" smtClean="0"/>
              <a:t>//</a:t>
            </a:r>
            <a:r>
              <a:rPr lang="zh-CN" altLang="en-US" sz="2600" dirty="0"/>
              <a:t>当</a:t>
            </a:r>
            <a:r>
              <a:rPr lang="en-US" sz="2600" dirty="0"/>
              <a:t>JK</a:t>
            </a:r>
            <a:r>
              <a:rPr lang="zh-CN" altLang="en-US" sz="2600" dirty="0"/>
              <a:t>组合为</a:t>
            </a:r>
            <a:r>
              <a:rPr lang="en-US" sz="2600" dirty="0"/>
              <a:t>01</a:t>
            </a:r>
            <a:r>
              <a:rPr lang="zh-CN" altLang="en-US" sz="2600" dirty="0"/>
              <a:t>时，则</a:t>
            </a:r>
            <a:r>
              <a:rPr lang="zh-CN" altLang="en-US" sz="2600" dirty="0" smtClean="0"/>
              <a:t>触发器</a:t>
            </a:r>
            <a:r>
              <a:rPr lang="en-US" altLang="zh-CN" sz="2600" dirty="0" smtClean="0"/>
              <a:t>//</a:t>
            </a:r>
            <a:r>
              <a:rPr lang="zh-CN" altLang="en-US" sz="2600" dirty="0" smtClean="0"/>
              <a:t>清</a:t>
            </a:r>
            <a:r>
              <a:rPr lang="en-US" sz="2600" dirty="0"/>
              <a:t>0</a:t>
            </a:r>
            <a:endParaRPr lang="zh-CN" altLang="en-US" sz="2600" dirty="0"/>
          </a:p>
          <a:p>
            <a:pPr>
              <a:buFont typeface="Arial" pitchFamily="34" charset="0"/>
              <a:buNone/>
              <a:defRPr/>
            </a:pPr>
            <a:r>
              <a:rPr lang="en-US" sz="2600" dirty="0"/>
              <a:t>              2’b10: Q &lt;= 1;          </a:t>
            </a:r>
            <a:endParaRPr lang="en-US" sz="2600" dirty="0" smtClean="0"/>
          </a:p>
          <a:p>
            <a:pPr>
              <a:buFont typeface="Arial" pitchFamily="34" charset="0"/>
              <a:buNone/>
              <a:defRPr/>
            </a:pPr>
            <a:r>
              <a:rPr lang="en-US" sz="2600" dirty="0" smtClean="0"/>
              <a:t>//</a:t>
            </a:r>
            <a:r>
              <a:rPr lang="zh-CN" altLang="en-US" sz="2600" dirty="0"/>
              <a:t>当</a:t>
            </a:r>
            <a:r>
              <a:rPr lang="en-US" sz="2600" dirty="0"/>
              <a:t>JK</a:t>
            </a:r>
            <a:r>
              <a:rPr lang="zh-CN" altLang="en-US" sz="2600" dirty="0"/>
              <a:t>组合为</a:t>
            </a:r>
            <a:r>
              <a:rPr lang="en-US" sz="2600" dirty="0"/>
              <a:t>10</a:t>
            </a:r>
            <a:r>
              <a:rPr lang="zh-CN" altLang="en-US" sz="2600" dirty="0"/>
              <a:t>时，则</a:t>
            </a:r>
            <a:r>
              <a:rPr lang="zh-CN" altLang="en-US" sz="2600" dirty="0" smtClean="0"/>
              <a:t>触发器</a:t>
            </a:r>
            <a:r>
              <a:rPr lang="en-US" altLang="zh-CN" sz="2600" dirty="0" smtClean="0"/>
              <a:t>//</a:t>
            </a:r>
            <a:r>
              <a:rPr lang="zh-CN" altLang="en-US" sz="2600" dirty="0" smtClean="0"/>
              <a:t>置</a:t>
            </a:r>
            <a:r>
              <a:rPr lang="en-US" sz="2600" dirty="0"/>
              <a:t>1</a:t>
            </a:r>
            <a:endParaRPr lang="zh-CN" altLang="en-US" sz="2600" dirty="0"/>
          </a:p>
          <a:p>
            <a:pPr>
              <a:buFont typeface="Arial" pitchFamily="34" charset="0"/>
              <a:buNone/>
              <a:defRPr/>
            </a:pPr>
            <a:r>
              <a:rPr lang="en-US" sz="2600" dirty="0"/>
              <a:t>              2’b11: Q &lt;= ~Q;         </a:t>
            </a:r>
            <a:endParaRPr lang="en-US" sz="2600" dirty="0" smtClean="0"/>
          </a:p>
          <a:p>
            <a:pPr>
              <a:buFont typeface="Arial" pitchFamily="34" charset="0"/>
              <a:buNone/>
              <a:defRPr/>
            </a:pPr>
            <a:r>
              <a:rPr lang="en-US" sz="2600" dirty="0" smtClean="0"/>
              <a:t>//</a:t>
            </a:r>
            <a:r>
              <a:rPr lang="zh-CN" altLang="en-US" sz="2600" dirty="0"/>
              <a:t>当</a:t>
            </a:r>
            <a:r>
              <a:rPr lang="en-US" sz="2600" dirty="0"/>
              <a:t>JK</a:t>
            </a:r>
            <a:r>
              <a:rPr lang="zh-CN" altLang="en-US" sz="2600" dirty="0"/>
              <a:t>组合为</a:t>
            </a:r>
            <a:r>
              <a:rPr lang="en-US" sz="2600" dirty="0"/>
              <a:t>11</a:t>
            </a:r>
            <a:r>
              <a:rPr lang="zh-CN" altLang="en-US" sz="2600" dirty="0"/>
              <a:t>时，则</a:t>
            </a:r>
            <a:r>
              <a:rPr lang="zh-CN" altLang="en-US" sz="2600" dirty="0" smtClean="0"/>
              <a:t>触发器</a:t>
            </a:r>
            <a:r>
              <a:rPr lang="en-US" altLang="zh-CN" sz="2600" dirty="0" smtClean="0"/>
              <a:t>//</a:t>
            </a:r>
            <a:r>
              <a:rPr lang="zh-CN" altLang="en-US" sz="2600" dirty="0" smtClean="0"/>
              <a:t>状态</a:t>
            </a:r>
            <a:r>
              <a:rPr lang="zh-CN" altLang="en-US" sz="2600" dirty="0"/>
              <a:t>翻转</a:t>
            </a:r>
          </a:p>
          <a:p>
            <a:pPr>
              <a:buFont typeface="Arial" pitchFamily="34" charset="0"/>
              <a:buNone/>
              <a:defRPr/>
            </a:pPr>
            <a:r>
              <a:rPr lang="en-US" sz="2600" dirty="0"/>
              <a:t>          </a:t>
            </a:r>
            <a:r>
              <a:rPr lang="en-US" sz="2600" dirty="0" err="1">
                <a:solidFill>
                  <a:srgbClr val="FFFF00"/>
                </a:solidFill>
              </a:rPr>
              <a:t>endcase</a:t>
            </a:r>
            <a:endParaRPr lang="zh-CN" altLang="en-US" sz="2600" dirty="0">
              <a:solidFill>
                <a:srgbClr val="FFFF00"/>
              </a:solidFill>
            </a:endParaRPr>
          </a:p>
          <a:p>
            <a:pPr>
              <a:buFont typeface="Arial" pitchFamily="34" charset="0"/>
              <a:buNone/>
              <a:defRPr/>
            </a:pPr>
            <a:r>
              <a:rPr lang="en-US" sz="2600" dirty="0" err="1">
                <a:solidFill>
                  <a:srgbClr val="FF0000"/>
                </a:solidFill>
              </a:rPr>
              <a:t>endmodule</a:t>
            </a:r>
            <a:endParaRPr lang="zh-CN" altLang="en-US" sz="2600" dirty="0">
              <a:solidFill>
                <a:srgbClr val="FF0000"/>
              </a:solidFill>
            </a:endParaRPr>
          </a:p>
        </p:txBody>
      </p:sp>
      <p:cxnSp>
        <p:nvCxnSpPr>
          <p:cNvPr id="5" name="直接连接符 4"/>
          <p:cNvCxnSpPr>
            <a:cxnSpLocks noChangeShapeType="1"/>
            <a:stCxn id="3" idx="0"/>
            <a:endCxn id="3" idx="2"/>
          </p:cNvCxnSpPr>
          <p:nvPr/>
        </p:nvCxnSpPr>
        <p:spPr bwMode="auto">
          <a:xfrm rot="16200000" flipH="1">
            <a:off x="1525588" y="3689350"/>
            <a:ext cx="6094412" cy="1588"/>
          </a:xfrm>
          <a:prstGeom prst="line">
            <a:avLst/>
          </a:prstGeom>
          <a:noFill/>
          <a:ln w="28575" algn="ctr">
            <a:solidFill>
              <a:srgbClr val="FFC000"/>
            </a:solidFill>
            <a:round/>
            <a:headEnd/>
            <a:tailEnd/>
          </a:ln>
        </p:spPr>
      </p:cxnSp>
      <p:sp>
        <p:nvSpPr>
          <p:cNvPr id="6" name="灯片编号占位符 5"/>
          <p:cNvSpPr>
            <a:spLocks noGrp="1"/>
          </p:cNvSpPr>
          <p:nvPr>
            <p:ph type="sldNum" sz="quarter" idx="12"/>
          </p:nvPr>
        </p:nvSpPr>
        <p:spPr/>
        <p:txBody>
          <a:bodyPr/>
          <a:lstStyle/>
          <a:p>
            <a:pPr>
              <a:defRPr/>
            </a:pPr>
            <a:fld id="{C097489F-4C31-4370-B64B-6FDA95532023}" type="slidenum">
              <a:rPr lang="zh-CN" altLang="en-US" smtClean="0"/>
              <a:pPr>
                <a:defRPr/>
              </a:pPr>
              <a:t>71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Rectangle 5"/>
          <p:cNvSpPr>
            <a:spLocks noChangeArrowheads="1"/>
          </p:cNvSpPr>
          <p:nvPr/>
        </p:nvSpPr>
        <p:spPr bwMode="auto">
          <a:xfrm>
            <a:off x="0" y="0"/>
            <a:ext cx="7802563" cy="646113"/>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7.8 </a:t>
            </a:r>
            <a:r>
              <a:rPr lang="zh-CN" altLang="en-US">
                <a:latin typeface="黑体" pitchFamily="49" charset="-122"/>
                <a:ea typeface="黑体" pitchFamily="49" charset="-122"/>
              </a:rPr>
              <a:t>时序逻辑电路的</a:t>
            </a:r>
            <a:r>
              <a:rPr lang="en-US" altLang="zh-CN">
                <a:latin typeface="黑体" pitchFamily="49" charset="-122"/>
                <a:ea typeface="黑体" pitchFamily="49" charset="-122"/>
              </a:rPr>
              <a:t>Verilog HDL</a:t>
            </a:r>
            <a:r>
              <a:rPr lang="zh-CN" altLang="en-US">
                <a:latin typeface="黑体" pitchFamily="49" charset="-122"/>
                <a:ea typeface="黑体" pitchFamily="49" charset="-122"/>
              </a:rPr>
              <a:t>实现</a:t>
            </a:r>
          </a:p>
        </p:txBody>
      </p:sp>
      <p:sp>
        <p:nvSpPr>
          <p:cNvPr id="62477" name="Rectangle 18"/>
          <p:cNvSpPr>
            <a:spLocks noChangeArrowheads="1"/>
          </p:cNvSpPr>
          <p:nvPr/>
        </p:nvSpPr>
        <p:spPr bwMode="auto">
          <a:xfrm>
            <a:off x="0" y="1357313"/>
            <a:ext cx="5435600" cy="1754187"/>
          </a:xfrm>
          <a:prstGeom prst="rect">
            <a:avLst/>
          </a:prstGeom>
          <a:noFill/>
          <a:ln w="9525">
            <a:noFill/>
            <a:miter lim="800000"/>
            <a:headEnd/>
            <a:tailEnd/>
          </a:ln>
        </p:spPr>
        <p:txBody>
          <a:bodyPr>
            <a:spAutoFit/>
          </a:bodyPr>
          <a:lstStyle/>
          <a:p>
            <a:pPr>
              <a:buFont typeface="Wingdings" pitchFamily="2" charset="2"/>
              <a:buChar char="Ø"/>
            </a:pPr>
            <a:r>
              <a:rPr lang="zh-CN" altLang="en-US">
                <a:latin typeface="黑体" pitchFamily="49" charset="-122"/>
                <a:ea typeface="黑体" pitchFamily="49" charset="-122"/>
              </a:rPr>
              <a:t>移位寄存器</a:t>
            </a:r>
            <a:endParaRPr lang="en-US" altLang="zh-CN">
              <a:latin typeface="黑体" pitchFamily="49" charset="-122"/>
              <a:ea typeface="黑体" pitchFamily="49" charset="-122"/>
            </a:endParaRPr>
          </a:p>
          <a:p>
            <a:pPr>
              <a:buFont typeface="Wingdings" pitchFamily="2" charset="2"/>
              <a:buChar char="Ø"/>
            </a:pPr>
            <a:r>
              <a:rPr lang="zh-CN" altLang="en-US">
                <a:latin typeface="黑体" pitchFamily="49" charset="-122"/>
                <a:ea typeface="黑体" pitchFamily="49" charset="-122"/>
              </a:rPr>
              <a:t>计数器</a:t>
            </a:r>
            <a:endParaRPr lang="en-US" altLang="zh-CN">
              <a:latin typeface="黑体" pitchFamily="49" charset="-122"/>
              <a:ea typeface="黑体" pitchFamily="49" charset="-122"/>
            </a:endParaRPr>
          </a:p>
          <a:p>
            <a:pPr>
              <a:buFont typeface="Wingdings" pitchFamily="2" charset="2"/>
              <a:buChar char="Ø"/>
            </a:pPr>
            <a:r>
              <a:rPr lang="zh-CN" altLang="en-US">
                <a:latin typeface="黑体" pitchFamily="49" charset="-122"/>
                <a:ea typeface="黑体" pitchFamily="49" charset="-122"/>
              </a:rPr>
              <a:t>复杂时序逻辑电路</a:t>
            </a:r>
          </a:p>
        </p:txBody>
      </p:sp>
      <p:sp>
        <p:nvSpPr>
          <p:cNvPr id="4" name="灯片编号占位符 3"/>
          <p:cNvSpPr>
            <a:spLocks noGrp="1"/>
          </p:cNvSpPr>
          <p:nvPr>
            <p:ph type="sldNum" sz="quarter" idx="12"/>
          </p:nvPr>
        </p:nvSpPr>
        <p:spPr/>
        <p:txBody>
          <a:bodyPr/>
          <a:lstStyle/>
          <a:p>
            <a:pPr>
              <a:defRPr/>
            </a:pPr>
            <a:fld id="{C097489F-4C31-4370-B64B-6FDA95532023}" type="slidenum">
              <a:rPr lang="zh-CN" altLang="en-US" smtClean="0"/>
              <a:pPr>
                <a:defRPr/>
              </a:pPr>
              <a:t>72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62477"/>
                                        </p:tgtEl>
                                        <p:attrNameLst>
                                          <p:attrName>style.visibility</p:attrName>
                                        </p:attrNameLst>
                                      </p:cBhvr>
                                      <p:to>
                                        <p:strVal val="visible"/>
                                      </p:to>
                                    </p:set>
                                    <p:anim calcmode="lin" valueType="num">
                                      <p:cBhvr additive="base">
                                        <p:cTn id="7" dur="500" fill="hold"/>
                                        <p:tgtEl>
                                          <p:spTgt spid="62477"/>
                                        </p:tgtEl>
                                        <p:attrNameLst>
                                          <p:attrName>ppt_x</p:attrName>
                                        </p:attrNameLst>
                                      </p:cBhvr>
                                      <p:tavLst>
                                        <p:tav tm="0">
                                          <p:val>
                                            <p:strVal val="0-#ppt_w/2"/>
                                          </p:val>
                                        </p:tav>
                                        <p:tav tm="100000">
                                          <p:val>
                                            <p:strVal val="#ppt_x"/>
                                          </p:val>
                                        </p:tav>
                                      </p:tavLst>
                                    </p:anim>
                                    <p:anim calcmode="lin" valueType="num">
                                      <p:cBhvr additive="base">
                                        <p:cTn id="8" dur="500" fill="hold"/>
                                        <p:tgtEl>
                                          <p:spTgt spid="6247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7" grpId="0"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Rectangle 5"/>
          <p:cNvSpPr>
            <a:spLocks noChangeArrowheads="1"/>
          </p:cNvSpPr>
          <p:nvPr/>
        </p:nvSpPr>
        <p:spPr bwMode="auto">
          <a:xfrm>
            <a:off x="0" y="0"/>
            <a:ext cx="3878263" cy="646113"/>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7.8.1 </a:t>
            </a:r>
            <a:r>
              <a:rPr lang="zh-CN" altLang="en-US">
                <a:latin typeface="黑体" pitchFamily="49" charset="-122"/>
                <a:ea typeface="黑体" pitchFamily="49" charset="-122"/>
              </a:rPr>
              <a:t>移位寄存器</a:t>
            </a:r>
          </a:p>
        </p:txBody>
      </p:sp>
      <p:sp>
        <p:nvSpPr>
          <p:cNvPr id="63501" name="Rectangle 18"/>
          <p:cNvSpPr>
            <a:spLocks noChangeArrowheads="1"/>
          </p:cNvSpPr>
          <p:nvPr/>
        </p:nvSpPr>
        <p:spPr bwMode="auto">
          <a:xfrm>
            <a:off x="0" y="857250"/>
            <a:ext cx="9144000" cy="1570038"/>
          </a:xfrm>
          <a:prstGeom prst="rect">
            <a:avLst/>
          </a:prstGeom>
          <a:noFill/>
          <a:ln w="9525">
            <a:noFill/>
            <a:miter lim="800000"/>
            <a:headEnd/>
            <a:tailEnd/>
          </a:ln>
        </p:spPr>
        <p:txBody>
          <a:bodyPr>
            <a:spAutoFit/>
          </a:bodyPr>
          <a:lstStyle/>
          <a:p>
            <a:pPr>
              <a:buFontTx/>
              <a:buNone/>
            </a:pPr>
            <a:r>
              <a:rPr lang="en-US" altLang="zh-CN" sz="3200" dirty="0">
                <a:latin typeface="黑体" pitchFamily="49" charset="-122"/>
                <a:ea typeface="黑体" pitchFamily="49" charset="-122"/>
              </a:rPr>
              <a:t>4</a:t>
            </a:r>
            <a:r>
              <a:rPr lang="zh-CN" altLang="en-US" sz="3200" dirty="0">
                <a:latin typeface="黑体" pitchFamily="49" charset="-122"/>
                <a:ea typeface="黑体" pitchFamily="49" charset="-122"/>
              </a:rPr>
              <a:t>位左移寄存器实现的功能是在每个时钟周期</a:t>
            </a:r>
            <a:r>
              <a:rPr lang="en-US" altLang="zh-CN" sz="3200" dirty="0">
                <a:solidFill>
                  <a:srgbClr val="FFFF00"/>
                </a:solidFill>
                <a:latin typeface="黑体" pitchFamily="49" charset="-122"/>
                <a:ea typeface="黑体" pitchFamily="49" charset="-122"/>
              </a:rPr>
              <a:t>CP</a:t>
            </a:r>
            <a:r>
              <a:rPr lang="zh-CN" altLang="en-US" sz="3200" dirty="0">
                <a:solidFill>
                  <a:srgbClr val="FFFF00"/>
                </a:solidFill>
                <a:latin typeface="黑体" pitchFamily="49" charset="-122"/>
                <a:ea typeface="黑体" pitchFamily="49" charset="-122"/>
              </a:rPr>
              <a:t>上升沿</a:t>
            </a:r>
            <a:r>
              <a:rPr lang="zh-CN" altLang="en-US" sz="3200" dirty="0">
                <a:latin typeface="黑体" pitchFamily="49" charset="-122"/>
                <a:ea typeface="黑体" pitchFamily="49" charset="-122"/>
              </a:rPr>
              <a:t>时将寄存器中的</a:t>
            </a:r>
            <a:r>
              <a:rPr lang="zh-CN" altLang="en-US" sz="3200" dirty="0">
                <a:solidFill>
                  <a:srgbClr val="FFFF00"/>
                </a:solidFill>
                <a:latin typeface="黑体" pitchFamily="49" charset="-122"/>
                <a:ea typeface="黑体" pitchFamily="49" charset="-122"/>
              </a:rPr>
              <a:t>数据左移</a:t>
            </a:r>
            <a:r>
              <a:rPr lang="zh-CN" altLang="en-US" sz="3200" dirty="0">
                <a:latin typeface="黑体" pitchFamily="49" charset="-122"/>
                <a:ea typeface="黑体" pitchFamily="49" charset="-122"/>
              </a:rPr>
              <a:t>一位，然后在</a:t>
            </a:r>
            <a:r>
              <a:rPr lang="zh-CN" altLang="en-US" sz="3200" dirty="0">
                <a:solidFill>
                  <a:srgbClr val="FFFF00"/>
                </a:solidFill>
                <a:latin typeface="黑体" pitchFamily="49" charset="-122"/>
                <a:ea typeface="黑体" pitchFamily="49" charset="-122"/>
              </a:rPr>
              <a:t>最低位填</a:t>
            </a:r>
            <a:r>
              <a:rPr lang="zh-CN" altLang="en-US" sz="3200" dirty="0">
                <a:latin typeface="黑体" pitchFamily="49" charset="-122"/>
                <a:ea typeface="黑体" pitchFamily="49" charset="-122"/>
              </a:rPr>
              <a:t>上</a:t>
            </a:r>
            <a:r>
              <a:rPr lang="zh-CN" altLang="en-US" sz="3200" dirty="0">
                <a:solidFill>
                  <a:srgbClr val="FFFF00"/>
                </a:solidFill>
                <a:latin typeface="黑体" pitchFamily="49" charset="-122"/>
                <a:ea typeface="黑体" pitchFamily="49" charset="-122"/>
              </a:rPr>
              <a:t>数据</a:t>
            </a:r>
            <a:r>
              <a:rPr lang="zh-CN" altLang="en-US" sz="3200" dirty="0">
                <a:latin typeface="黑体" pitchFamily="49" charset="-122"/>
                <a:ea typeface="黑体" pitchFamily="49" charset="-122"/>
              </a:rPr>
              <a:t>输入端</a:t>
            </a:r>
            <a:r>
              <a:rPr lang="en-US" altLang="zh-CN" sz="3200" dirty="0">
                <a:solidFill>
                  <a:srgbClr val="FFFF00"/>
                </a:solidFill>
                <a:latin typeface="黑体" pitchFamily="49" charset="-122"/>
                <a:ea typeface="黑体" pitchFamily="49" charset="-122"/>
              </a:rPr>
              <a:t>x</a:t>
            </a:r>
            <a:r>
              <a:rPr lang="zh-CN" altLang="en-US" sz="3200" dirty="0">
                <a:latin typeface="黑体" pitchFamily="49" charset="-122"/>
                <a:ea typeface="黑体" pitchFamily="49" charset="-122"/>
              </a:rPr>
              <a:t>的</a:t>
            </a:r>
            <a:r>
              <a:rPr lang="zh-CN" altLang="en-US" sz="3200" dirty="0" smtClean="0">
                <a:latin typeface="黑体" pitchFamily="49" charset="-122"/>
                <a:ea typeface="黑体" pitchFamily="49" charset="-122"/>
              </a:rPr>
              <a:t>值。</a:t>
            </a:r>
            <a:endParaRPr lang="zh-CN" altLang="en-US" sz="3200" dirty="0">
              <a:latin typeface="黑体" pitchFamily="49" charset="-122"/>
              <a:ea typeface="黑体" pitchFamily="49" charset="-122"/>
            </a:endParaRPr>
          </a:p>
        </p:txBody>
      </p:sp>
      <p:grpSp>
        <p:nvGrpSpPr>
          <p:cNvPr id="71" name="组合 70"/>
          <p:cNvGrpSpPr/>
          <p:nvPr/>
        </p:nvGrpSpPr>
        <p:grpSpPr>
          <a:xfrm>
            <a:off x="8242660" y="4000504"/>
            <a:ext cx="595223" cy="2032566"/>
            <a:chOff x="9763255" y="3906252"/>
            <a:chExt cx="595223" cy="2032566"/>
          </a:xfrm>
        </p:grpSpPr>
        <p:sp>
          <p:nvSpPr>
            <p:cNvPr id="77831" name="Rectangle 11"/>
            <p:cNvSpPr>
              <a:spLocks noChangeArrowheads="1"/>
            </p:cNvSpPr>
            <p:nvPr/>
          </p:nvSpPr>
          <p:spPr bwMode="auto">
            <a:xfrm>
              <a:off x="9763255" y="5354224"/>
              <a:ext cx="595223" cy="584594"/>
            </a:xfrm>
            <a:prstGeom prst="rect">
              <a:avLst/>
            </a:prstGeom>
            <a:noFill/>
            <a:ln w="28575">
              <a:noFill/>
              <a:miter lim="800000"/>
              <a:headEnd/>
              <a:tailEnd/>
            </a:ln>
          </p:spPr>
          <p:txBody>
            <a:bodyPr wrap="none">
              <a:spAutoFit/>
            </a:bodyPr>
            <a:lstStyle/>
            <a:p>
              <a:pPr>
                <a:buFontTx/>
                <a:buNone/>
              </a:pPr>
              <a:r>
                <a:rPr lang="zh-CN" altLang="en-US" sz="3200" dirty="0">
                  <a:latin typeface="黑体" pitchFamily="49" charset="-122"/>
                  <a:ea typeface="黑体" pitchFamily="49" charset="-122"/>
                </a:rPr>
                <a:t>出</a:t>
              </a:r>
            </a:p>
          </p:txBody>
        </p:sp>
        <p:sp>
          <p:nvSpPr>
            <p:cNvPr id="77832" name="Rectangle 12"/>
            <p:cNvSpPr>
              <a:spLocks noChangeArrowheads="1"/>
            </p:cNvSpPr>
            <p:nvPr/>
          </p:nvSpPr>
          <p:spPr bwMode="auto">
            <a:xfrm>
              <a:off x="9763255" y="3906252"/>
              <a:ext cx="595223" cy="584594"/>
            </a:xfrm>
            <a:prstGeom prst="rect">
              <a:avLst/>
            </a:prstGeom>
            <a:noFill/>
            <a:ln w="28575">
              <a:noFill/>
              <a:miter lim="800000"/>
              <a:headEnd/>
              <a:tailEnd/>
            </a:ln>
          </p:spPr>
          <p:txBody>
            <a:bodyPr wrap="none">
              <a:spAutoFit/>
            </a:bodyPr>
            <a:lstStyle/>
            <a:p>
              <a:pPr>
                <a:buFontTx/>
                <a:buNone/>
              </a:pPr>
              <a:r>
                <a:rPr lang="zh-CN" altLang="en-US" sz="3200" dirty="0">
                  <a:latin typeface="黑体" pitchFamily="49" charset="-122"/>
                  <a:ea typeface="黑体" pitchFamily="49" charset="-122"/>
                </a:rPr>
                <a:t>串</a:t>
              </a:r>
            </a:p>
          </p:txBody>
        </p:sp>
        <p:sp>
          <p:nvSpPr>
            <p:cNvPr id="77833" name="Rectangle 13"/>
            <p:cNvSpPr>
              <a:spLocks noChangeArrowheads="1"/>
            </p:cNvSpPr>
            <p:nvPr/>
          </p:nvSpPr>
          <p:spPr bwMode="auto">
            <a:xfrm>
              <a:off x="9763255" y="4436796"/>
              <a:ext cx="492398" cy="584594"/>
            </a:xfrm>
            <a:prstGeom prst="rect">
              <a:avLst/>
            </a:prstGeom>
            <a:noFill/>
            <a:ln w="28575">
              <a:noFill/>
              <a:miter lim="800000"/>
              <a:headEnd/>
              <a:tailEnd/>
            </a:ln>
          </p:spPr>
          <p:txBody>
            <a:bodyPr>
              <a:spAutoFit/>
            </a:bodyPr>
            <a:lstStyle/>
            <a:p>
              <a:pPr>
                <a:buFontTx/>
                <a:buNone/>
              </a:pPr>
              <a:r>
                <a:rPr lang="zh-CN" altLang="en-US" sz="3200">
                  <a:latin typeface="黑体" pitchFamily="49" charset="-122"/>
                  <a:ea typeface="黑体" pitchFamily="49" charset="-122"/>
                </a:rPr>
                <a:t>行</a:t>
              </a:r>
            </a:p>
          </p:txBody>
        </p:sp>
        <p:sp>
          <p:nvSpPr>
            <p:cNvPr id="77834" name="Rectangle 14"/>
            <p:cNvSpPr>
              <a:spLocks noChangeArrowheads="1"/>
            </p:cNvSpPr>
            <p:nvPr/>
          </p:nvSpPr>
          <p:spPr bwMode="auto">
            <a:xfrm>
              <a:off x="9763255" y="4918979"/>
              <a:ext cx="492398" cy="584594"/>
            </a:xfrm>
            <a:prstGeom prst="rect">
              <a:avLst/>
            </a:prstGeom>
            <a:noFill/>
            <a:ln w="28575">
              <a:noFill/>
              <a:miter lim="800000"/>
              <a:headEnd/>
              <a:tailEnd/>
            </a:ln>
          </p:spPr>
          <p:txBody>
            <a:bodyPr>
              <a:spAutoFit/>
            </a:bodyPr>
            <a:lstStyle/>
            <a:p>
              <a:pPr>
                <a:buFontTx/>
                <a:buNone/>
              </a:pPr>
              <a:r>
                <a:rPr lang="zh-CN" altLang="en-US" sz="3200" dirty="0">
                  <a:latin typeface="黑体" pitchFamily="49" charset="-122"/>
                  <a:ea typeface="黑体" pitchFamily="49" charset="-122"/>
                </a:rPr>
                <a:t>输</a:t>
              </a:r>
            </a:p>
          </p:txBody>
        </p:sp>
      </p:grpSp>
      <p:sp>
        <p:nvSpPr>
          <p:cNvPr id="77835" name="Rectangle 15"/>
          <p:cNvSpPr>
            <a:spLocks noChangeArrowheads="1"/>
          </p:cNvSpPr>
          <p:nvPr/>
        </p:nvSpPr>
        <p:spPr bwMode="auto">
          <a:xfrm>
            <a:off x="1014637" y="3608977"/>
            <a:ext cx="1181756" cy="1792185"/>
          </a:xfrm>
          <a:prstGeom prst="rect">
            <a:avLst/>
          </a:prstGeom>
          <a:noFill/>
          <a:ln w="19050">
            <a:solidFill>
              <a:schemeClr val="tx1"/>
            </a:solidFill>
            <a:miter lim="800000"/>
            <a:headEnd/>
            <a:tailEnd/>
          </a:ln>
        </p:spPr>
        <p:txBody>
          <a:bodyPr wrap="none" anchor="ctr"/>
          <a:lstStyle/>
          <a:p>
            <a:pPr>
              <a:buFontTx/>
              <a:buNone/>
            </a:pPr>
            <a:endParaRPr lang="zh-CN" altLang="en-US"/>
          </a:p>
        </p:txBody>
      </p:sp>
      <p:sp>
        <p:nvSpPr>
          <p:cNvPr id="77836" name="Line 16"/>
          <p:cNvSpPr>
            <a:spLocks noChangeShapeType="1"/>
          </p:cNvSpPr>
          <p:nvPr/>
        </p:nvSpPr>
        <p:spPr bwMode="auto">
          <a:xfrm>
            <a:off x="1014637" y="4367100"/>
            <a:ext cx="278060" cy="207666"/>
          </a:xfrm>
          <a:prstGeom prst="line">
            <a:avLst/>
          </a:prstGeom>
          <a:noFill/>
          <a:ln w="19050">
            <a:solidFill>
              <a:schemeClr val="tx1"/>
            </a:solidFill>
            <a:round/>
            <a:headEnd/>
            <a:tailEnd/>
          </a:ln>
        </p:spPr>
        <p:txBody>
          <a:bodyPr wrap="none"/>
          <a:lstStyle/>
          <a:p>
            <a:endParaRPr lang="zh-CN" altLang="en-US"/>
          </a:p>
        </p:txBody>
      </p:sp>
      <p:sp>
        <p:nvSpPr>
          <p:cNvPr id="77837" name="Line 17"/>
          <p:cNvSpPr>
            <a:spLocks noChangeShapeType="1"/>
          </p:cNvSpPr>
          <p:nvPr/>
        </p:nvSpPr>
        <p:spPr bwMode="auto">
          <a:xfrm flipV="1">
            <a:off x="1014637" y="4574766"/>
            <a:ext cx="278060" cy="206244"/>
          </a:xfrm>
          <a:prstGeom prst="line">
            <a:avLst/>
          </a:prstGeom>
          <a:noFill/>
          <a:ln w="19050">
            <a:solidFill>
              <a:schemeClr val="tx1"/>
            </a:solidFill>
            <a:round/>
            <a:headEnd/>
            <a:tailEnd/>
          </a:ln>
        </p:spPr>
        <p:txBody>
          <a:bodyPr wrap="none"/>
          <a:lstStyle/>
          <a:p>
            <a:endParaRPr lang="zh-CN" altLang="en-US"/>
          </a:p>
        </p:txBody>
      </p:sp>
      <p:sp>
        <p:nvSpPr>
          <p:cNvPr id="77838" name="Line 18"/>
          <p:cNvSpPr>
            <a:spLocks noChangeShapeType="1"/>
          </p:cNvSpPr>
          <p:nvPr/>
        </p:nvSpPr>
        <p:spPr bwMode="auto">
          <a:xfrm flipH="1">
            <a:off x="736577" y="4574766"/>
            <a:ext cx="278060" cy="0"/>
          </a:xfrm>
          <a:prstGeom prst="line">
            <a:avLst/>
          </a:prstGeom>
          <a:noFill/>
          <a:ln w="19050">
            <a:solidFill>
              <a:schemeClr val="tx1"/>
            </a:solidFill>
            <a:round/>
            <a:headEnd/>
            <a:tailEnd/>
          </a:ln>
        </p:spPr>
        <p:txBody>
          <a:bodyPr wrap="none"/>
          <a:lstStyle/>
          <a:p>
            <a:endParaRPr lang="zh-CN" altLang="en-US"/>
          </a:p>
        </p:txBody>
      </p:sp>
      <p:sp>
        <p:nvSpPr>
          <p:cNvPr id="23" name="Rectangle 19"/>
          <p:cNvSpPr>
            <a:spLocks noChangeArrowheads="1"/>
          </p:cNvSpPr>
          <p:nvPr/>
        </p:nvSpPr>
        <p:spPr bwMode="auto">
          <a:xfrm>
            <a:off x="1014637" y="3668716"/>
            <a:ext cx="353368" cy="519165"/>
          </a:xfrm>
          <a:prstGeom prst="rect">
            <a:avLst/>
          </a:prstGeom>
          <a:noFill/>
          <a:ln w="28575">
            <a:noFill/>
            <a:miter lim="800000"/>
            <a:headEnd/>
            <a:tailEnd/>
          </a:ln>
          <a:effectLst/>
        </p:spPr>
        <p:txBody>
          <a:bodyPr wrap="none">
            <a:spAutoFit/>
          </a:bodyPr>
          <a:lstStyle/>
          <a:p>
            <a:pPr>
              <a:buFontTx/>
              <a:buNone/>
              <a:defRPr/>
            </a:pPr>
            <a:r>
              <a:rPr lang="en-US" altLang="zh-CN" sz="3200">
                <a:effectLst>
                  <a:outerShdw blurRad="38100" dist="38100" dir="2700000" algn="tl">
                    <a:srgbClr val="000000"/>
                  </a:outerShdw>
                </a:effectLst>
                <a:latin typeface="黑体" pitchFamily="49" charset="-122"/>
                <a:ea typeface="黑体" pitchFamily="49" charset="-122"/>
              </a:rPr>
              <a:t>D</a:t>
            </a:r>
          </a:p>
        </p:txBody>
      </p:sp>
      <p:sp>
        <p:nvSpPr>
          <p:cNvPr id="24" name="Rectangle 20"/>
          <p:cNvSpPr>
            <a:spLocks noChangeArrowheads="1"/>
          </p:cNvSpPr>
          <p:nvPr/>
        </p:nvSpPr>
        <p:spPr bwMode="auto">
          <a:xfrm>
            <a:off x="1709787" y="3677251"/>
            <a:ext cx="695150" cy="519165"/>
          </a:xfrm>
          <a:prstGeom prst="rect">
            <a:avLst/>
          </a:prstGeom>
          <a:noFill/>
          <a:ln w="28575">
            <a:noFill/>
            <a:miter lim="800000"/>
            <a:headEnd/>
            <a:tailEnd/>
          </a:ln>
          <a:effectLst/>
        </p:spPr>
        <p:txBody>
          <a:bodyPr>
            <a:spAutoFit/>
          </a:bodyPr>
          <a:lstStyle/>
          <a:p>
            <a:pPr>
              <a:buFont typeface="Arial" pitchFamily="34" charset="0"/>
              <a:buNone/>
              <a:defRPr/>
            </a:pPr>
            <a:r>
              <a:rPr lang="en-US" altLang="zh-CN" sz="3200">
                <a:effectLst>
                  <a:outerShdw blurRad="38100" dist="38100" dir="2700000" algn="tl">
                    <a:srgbClr val="C0C0C0"/>
                  </a:outerShdw>
                </a:effectLst>
                <a:latin typeface="黑体" pitchFamily="49" charset="-122"/>
                <a:ea typeface="黑体" pitchFamily="49" charset="-122"/>
              </a:rPr>
              <a:t>Q</a:t>
            </a:r>
            <a:r>
              <a:rPr lang="en-US" altLang="zh-CN" sz="3200" baseline="-25000">
                <a:effectLst>
                  <a:outerShdw blurRad="38100" dist="38100" dir="2700000" algn="tl">
                    <a:srgbClr val="C0C0C0"/>
                  </a:outerShdw>
                </a:effectLst>
                <a:latin typeface="黑体" pitchFamily="49" charset="-122"/>
                <a:ea typeface="黑体" pitchFamily="49" charset="-122"/>
              </a:rPr>
              <a:t>1</a:t>
            </a:r>
            <a:endParaRPr lang="en-US" altLang="zh-CN" sz="3200">
              <a:effectLst>
                <a:outerShdw blurRad="38100" dist="38100" dir="2700000" algn="tl">
                  <a:srgbClr val="C0C0C0"/>
                </a:outerShdw>
              </a:effectLst>
              <a:latin typeface="黑体" pitchFamily="49" charset="-122"/>
              <a:ea typeface="黑体" pitchFamily="49" charset="-122"/>
            </a:endParaRPr>
          </a:p>
        </p:txBody>
      </p:sp>
      <p:sp>
        <p:nvSpPr>
          <p:cNvPr id="25" name="Rectangle 21"/>
          <p:cNvSpPr>
            <a:spLocks noChangeArrowheads="1"/>
          </p:cNvSpPr>
          <p:nvPr/>
        </p:nvSpPr>
        <p:spPr bwMode="auto">
          <a:xfrm>
            <a:off x="1709787" y="4712736"/>
            <a:ext cx="475019" cy="519165"/>
          </a:xfrm>
          <a:prstGeom prst="rect">
            <a:avLst/>
          </a:prstGeom>
          <a:noFill/>
          <a:ln w="28575">
            <a:noFill/>
            <a:miter lim="800000"/>
            <a:headEnd/>
            <a:tailEnd/>
          </a:ln>
          <a:effectLst/>
        </p:spPr>
        <p:txBody>
          <a:bodyPr wrap="none">
            <a:spAutoFit/>
          </a:bodyPr>
          <a:lstStyle/>
          <a:p>
            <a:pPr>
              <a:buFont typeface="Arial" pitchFamily="34" charset="0"/>
              <a:buNone/>
              <a:defRPr/>
            </a:pPr>
            <a:r>
              <a:rPr lang="en-US" altLang="zh-CN" sz="3200">
                <a:effectLst>
                  <a:outerShdw blurRad="38100" dist="38100" dir="2700000" algn="tl">
                    <a:srgbClr val="C0C0C0"/>
                  </a:outerShdw>
                </a:effectLst>
                <a:latin typeface="黑体" pitchFamily="49" charset="-122"/>
                <a:ea typeface="黑体" pitchFamily="49" charset="-122"/>
              </a:rPr>
              <a:t>Q</a:t>
            </a:r>
            <a:r>
              <a:rPr lang="en-US" altLang="zh-CN" sz="3200" baseline="-25000">
                <a:effectLst>
                  <a:outerShdw blurRad="38100" dist="38100" dir="2700000" algn="tl">
                    <a:srgbClr val="C0C0C0"/>
                  </a:outerShdw>
                </a:effectLst>
                <a:latin typeface="黑体" pitchFamily="49" charset="-122"/>
                <a:ea typeface="黑体" pitchFamily="49" charset="-122"/>
              </a:rPr>
              <a:t>1</a:t>
            </a:r>
            <a:endParaRPr lang="en-US" altLang="zh-CN" sz="3200">
              <a:effectLst>
                <a:outerShdw blurRad="38100" dist="38100" dir="2700000" algn="tl">
                  <a:srgbClr val="C0C0C0"/>
                </a:outerShdw>
              </a:effectLst>
              <a:latin typeface="黑体" pitchFamily="49" charset="-122"/>
              <a:ea typeface="黑体" pitchFamily="49" charset="-122"/>
            </a:endParaRPr>
          </a:p>
        </p:txBody>
      </p:sp>
      <p:sp>
        <p:nvSpPr>
          <p:cNvPr id="77842" name="Line 22"/>
          <p:cNvSpPr>
            <a:spLocks noChangeShapeType="1"/>
          </p:cNvSpPr>
          <p:nvPr/>
        </p:nvSpPr>
        <p:spPr bwMode="auto">
          <a:xfrm>
            <a:off x="1709787" y="4781009"/>
            <a:ext cx="347575" cy="0"/>
          </a:xfrm>
          <a:prstGeom prst="line">
            <a:avLst/>
          </a:prstGeom>
          <a:noFill/>
          <a:ln w="19050">
            <a:solidFill>
              <a:schemeClr val="tx1"/>
            </a:solidFill>
            <a:round/>
            <a:headEnd/>
            <a:tailEnd/>
          </a:ln>
        </p:spPr>
        <p:txBody>
          <a:bodyPr wrap="none"/>
          <a:lstStyle/>
          <a:p>
            <a:endParaRPr lang="zh-CN" altLang="en-US"/>
          </a:p>
        </p:txBody>
      </p:sp>
      <p:sp>
        <p:nvSpPr>
          <p:cNvPr id="77843" name="Rectangle 23"/>
          <p:cNvSpPr>
            <a:spLocks noChangeArrowheads="1"/>
          </p:cNvSpPr>
          <p:nvPr/>
        </p:nvSpPr>
        <p:spPr bwMode="auto">
          <a:xfrm>
            <a:off x="3169603" y="3608977"/>
            <a:ext cx="1181756" cy="1792185"/>
          </a:xfrm>
          <a:prstGeom prst="rect">
            <a:avLst/>
          </a:prstGeom>
          <a:noFill/>
          <a:ln w="19050">
            <a:solidFill>
              <a:schemeClr val="tx1"/>
            </a:solidFill>
            <a:miter lim="800000"/>
            <a:headEnd/>
            <a:tailEnd/>
          </a:ln>
        </p:spPr>
        <p:txBody>
          <a:bodyPr wrap="none" anchor="ctr"/>
          <a:lstStyle/>
          <a:p>
            <a:pPr>
              <a:buFontTx/>
              <a:buNone/>
            </a:pPr>
            <a:endParaRPr lang="zh-CN" altLang="en-US"/>
          </a:p>
        </p:txBody>
      </p:sp>
      <p:sp>
        <p:nvSpPr>
          <p:cNvPr id="77844" name="Line 24"/>
          <p:cNvSpPr>
            <a:spLocks noChangeShapeType="1"/>
          </p:cNvSpPr>
          <p:nvPr/>
        </p:nvSpPr>
        <p:spPr bwMode="auto">
          <a:xfrm>
            <a:off x="3169603" y="4367100"/>
            <a:ext cx="278060" cy="207666"/>
          </a:xfrm>
          <a:prstGeom prst="line">
            <a:avLst/>
          </a:prstGeom>
          <a:noFill/>
          <a:ln w="19050">
            <a:solidFill>
              <a:schemeClr val="tx1"/>
            </a:solidFill>
            <a:round/>
            <a:headEnd/>
            <a:tailEnd/>
          </a:ln>
        </p:spPr>
        <p:txBody>
          <a:bodyPr wrap="none"/>
          <a:lstStyle/>
          <a:p>
            <a:endParaRPr lang="zh-CN" altLang="en-US"/>
          </a:p>
        </p:txBody>
      </p:sp>
      <p:sp>
        <p:nvSpPr>
          <p:cNvPr id="77845" name="Line 25"/>
          <p:cNvSpPr>
            <a:spLocks noChangeShapeType="1"/>
          </p:cNvSpPr>
          <p:nvPr/>
        </p:nvSpPr>
        <p:spPr bwMode="auto">
          <a:xfrm flipV="1">
            <a:off x="3169603" y="4574766"/>
            <a:ext cx="278060" cy="206244"/>
          </a:xfrm>
          <a:prstGeom prst="line">
            <a:avLst/>
          </a:prstGeom>
          <a:noFill/>
          <a:ln w="19050">
            <a:solidFill>
              <a:schemeClr val="tx1"/>
            </a:solidFill>
            <a:round/>
            <a:headEnd/>
            <a:tailEnd/>
          </a:ln>
        </p:spPr>
        <p:txBody>
          <a:bodyPr wrap="none"/>
          <a:lstStyle/>
          <a:p>
            <a:endParaRPr lang="zh-CN" altLang="en-US"/>
          </a:p>
        </p:txBody>
      </p:sp>
      <p:sp>
        <p:nvSpPr>
          <p:cNvPr id="77846" name="Line 26"/>
          <p:cNvSpPr>
            <a:spLocks noChangeShapeType="1"/>
          </p:cNvSpPr>
          <p:nvPr/>
        </p:nvSpPr>
        <p:spPr bwMode="auto">
          <a:xfrm flipH="1">
            <a:off x="2891543" y="4574766"/>
            <a:ext cx="278060" cy="0"/>
          </a:xfrm>
          <a:prstGeom prst="line">
            <a:avLst/>
          </a:prstGeom>
          <a:noFill/>
          <a:ln w="19050">
            <a:solidFill>
              <a:schemeClr val="tx1"/>
            </a:solidFill>
            <a:round/>
            <a:headEnd/>
            <a:tailEnd/>
          </a:ln>
        </p:spPr>
        <p:txBody>
          <a:bodyPr wrap="none"/>
          <a:lstStyle/>
          <a:p>
            <a:endParaRPr lang="zh-CN" altLang="en-US"/>
          </a:p>
        </p:txBody>
      </p:sp>
      <p:sp>
        <p:nvSpPr>
          <p:cNvPr id="31" name="Rectangle 27"/>
          <p:cNvSpPr>
            <a:spLocks noChangeArrowheads="1"/>
          </p:cNvSpPr>
          <p:nvPr/>
        </p:nvSpPr>
        <p:spPr bwMode="auto">
          <a:xfrm>
            <a:off x="3169603" y="3668716"/>
            <a:ext cx="353368" cy="519165"/>
          </a:xfrm>
          <a:prstGeom prst="rect">
            <a:avLst/>
          </a:prstGeom>
          <a:noFill/>
          <a:ln w="28575">
            <a:noFill/>
            <a:miter lim="800000"/>
            <a:headEnd/>
            <a:tailEnd/>
          </a:ln>
          <a:effectLst/>
        </p:spPr>
        <p:txBody>
          <a:bodyPr wrap="none">
            <a:spAutoFit/>
          </a:bodyPr>
          <a:lstStyle/>
          <a:p>
            <a:pPr>
              <a:buFontTx/>
              <a:buNone/>
              <a:defRPr/>
            </a:pPr>
            <a:r>
              <a:rPr lang="en-US" altLang="zh-CN" sz="3200">
                <a:effectLst>
                  <a:outerShdw blurRad="38100" dist="38100" dir="2700000" algn="tl">
                    <a:srgbClr val="000000"/>
                  </a:outerShdw>
                </a:effectLst>
                <a:latin typeface="黑体" pitchFamily="49" charset="-122"/>
                <a:ea typeface="黑体" pitchFamily="49" charset="-122"/>
              </a:rPr>
              <a:t>D</a:t>
            </a:r>
          </a:p>
        </p:txBody>
      </p:sp>
      <p:sp>
        <p:nvSpPr>
          <p:cNvPr id="32" name="Rectangle 28"/>
          <p:cNvSpPr>
            <a:spLocks noChangeArrowheads="1"/>
          </p:cNvSpPr>
          <p:nvPr/>
        </p:nvSpPr>
        <p:spPr bwMode="auto">
          <a:xfrm>
            <a:off x="3864754" y="3677251"/>
            <a:ext cx="476468" cy="519165"/>
          </a:xfrm>
          <a:prstGeom prst="rect">
            <a:avLst/>
          </a:prstGeom>
          <a:noFill/>
          <a:ln w="28575">
            <a:noFill/>
            <a:miter lim="800000"/>
            <a:headEnd/>
            <a:tailEnd/>
          </a:ln>
          <a:effectLst/>
        </p:spPr>
        <p:txBody>
          <a:bodyPr wrap="none">
            <a:spAutoFit/>
          </a:bodyPr>
          <a:lstStyle/>
          <a:p>
            <a:pPr>
              <a:buFont typeface="Arial" pitchFamily="34" charset="0"/>
              <a:buNone/>
              <a:defRPr/>
            </a:pPr>
            <a:r>
              <a:rPr lang="en-US" altLang="zh-CN" sz="3200">
                <a:effectLst>
                  <a:outerShdw blurRad="38100" dist="38100" dir="2700000" algn="tl">
                    <a:srgbClr val="C0C0C0"/>
                  </a:outerShdw>
                </a:effectLst>
                <a:latin typeface="黑体" pitchFamily="49" charset="-122"/>
                <a:ea typeface="黑体" pitchFamily="49" charset="-122"/>
              </a:rPr>
              <a:t>Q</a:t>
            </a:r>
            <a:r>
              <a:rPr lang="en-US" altLang="zh-CN" sz="3200" baseline="-25000">
                <a:effectLst>
                  <a:outerShdw blurRad="38100" dist="38100" dir="2700000" algn="tl">
                    <a:srgbClr val="C0C0C0"/>
                  </a:outerShdw>
                </a:effectLst>
                <a:latin typeface="黑体" pitchFamily="49" charset="-122"/>
                <a:ea typeface="黑体" pitchFamily="49" charset="-122"/>
              </a:rPr>
              <a:t>2</a:t>
            </a:r>
            <a:endParaRPr lang="en-US" altLang="zh-CN" sz="3200">
              <a:effectLst>
                <a:outerShdw blurRad="38100" dist="38100" dir="2700000" algn="tl">
                  <a:srgbClr val="C0C0C0"/>
                </a:outerShdw>
              </a:effectLst>
              <a:latin typeface="黑体" pitchFamily="49" charset="-122"/>
              <a:ea typeface="黑体" pitchFamily="49" charset="-122"/>
            </a:endParaRPr>
          </a:p>
        </p:txBody>
      </p:sp>
      <p:sp>
        <p:nvSpPr>
          <p:cNvPr id="33" name="Rectangle 29"/>
          <p:cNvSpPr>
            <a:spLocks noChangeArrowheads="1"/>
          </p:cNvSpPr>
          <p:nvPr/>
        </p:nvSpPr>
        <p:spPr bwMode="auto">
          <a:xfrm>
            <a:off x="3864754" y="4712736"/>
            <a:ext cx="476468" cy="519165"/>
          </a:xfrm>
          <a:prstGeom prst="rect">
            <a:avLst/>
          </a:prstGeom>
          <a:noFill/>
          <a:ln w="28575">
            <a:noFill/>
            <a:miter lim="800000"/>
            <a:headEnd/>
            <a:tailEnd/>
          </a:ln>
          <a:effectLst/>
        </p:spPr>
        <p:txBody>
          <a:bodyPr wrap="none">
            <a:spAutoFit/>
          </a:bodyPr>
          <a:lstStyle/>
          <a:p>
            <a:pPr>
              <a:buFont typeface="Arial" pitchFamily="34" charset="0"/>
              <a:buNone/>
              <a:defRPr/>
            </a:pPr>
            <a:r>
              <a:rPr lang="en-US" altLang="zh-CN" sz="3200">
                <a:effectLst>
                  <a:outerShdw blurRad="38100" dist="38100" dir="2700000" algn="tl">
                    <a:srgbClr val="C0C0C0"/>
                  </a:outerShdw>
                </a:effectLst>
                <a:latin typeface="黑体" pitchFamily="49" charset="-122"/>
                <a:ea typeface="黑体" pitchFamily="49" charset="-122"/>
              </a:rPr>
              <a:t>Q</a:t>
            </a:r>
            <a:r>
              <a:rPr lang="en-US" altLang="zh-CN" sz="3200" baseline="-25000">
                <a:effectLst>
                  <a:outerShdw blurRad="38100" dist="38100" dir="2700000" algn="tl">
                    <a:srgbClr val="C0C0C0"/>
                  </a:outerShdw>
                </a:effectLst>
                <a:latin typeface="黑体" pitchFamily="49" charset="-122"/>
                <a:ea typeface="黑体" pitchFamily="49" charset="-122"/>
              </a:rPr>
              <a:t>2</a:t>
            </a:r>
            <a:endParaRPr lang="en-US" altLang="zh-CN" sz="3200">
              <a:effectLst>
                <a:outerShdw blurRad="38100" dist="38100" dir="2700000" algn="tl">
                  <a:srgbClr val="C0C0C0"/>
                </a:outerShdw>
              </a:effectLst>
              <a:latin typeface="黑体" pitchFamily="49" charset="-122"/>
              <a:ea typeface="黑体" pitchFamily="49" charset="-122"/>
            </a:endParaRPr>
          </a:p>
        </p:txBody>
      </p:sp>
      <p:sp>
        <p:nvSpPr>
          <p:cNvPr id="77850" name="Line 30"/>
          <p:cNvSpPr>
            <a:spLocks noChangeShapeType="1"/>
          </p:cNvSpPr>
          <p:nvPr/>
        </p:nvSpPr>
        <p:spPr bwMode="auto">
          <a:xfrm>
            <a:off x="3864754" y="4781009"/>
            <a:ext cx="347575" cy="0"/>
          </a:xfrm>
          <a:prstGeom prst="line">
            <a:avLst/>
          </a:prstGeom>
          <a:noFill/>
          <a:ln w="19050">
            <a:solidFill>
              <a:schemeClr val="tx1"/>
            </a:solidFill>
            <a:round/>
            <a:headEnd/>
            <a:tailEnd/>
          </a:ln>
        </p:spPr>
        <p:txBody>
          <a:bodyPr wrap="none"/>
          <a:lstStyle/>
          <a:p>
            <a:endParaRPr lang="zh-CN" altLang="en-US"/>
          </a:p>
        </p:txBody>
      </p:sp>
      <p:sp>
        <p:nvSpPr>
          <p:cNvPr id="77851" name="Line 31"/>
          <p:cNvSpPr>
            <a:spLocks noChangeShapeType="1"/>
          </p:cNvSpPr>
          <p:nvPr/>
        </p:nvSpPr>
        <p:spPr bwMode="auto">
          <a:xfrm>
            <a:off x="736577" y="4574766"/>
            <a:ext cx="0" cy="1310002"/>
          </a:xfrm>
          <a:prstGeom prst="line">
            <a:avLst/>
          </a:prstGeom>
          <a:noFill/>
          <a:ln w="19050">
            <a:solidFill>
              <a:schemeClr val="tx1"/>
            </a:solidFill>
            <a:round/>
            <a:headEnd/>
            <a:tailEnd/>
          </a:ln>
        </p:spPr>
        <p:txBody>
          <a:bodyPr wrap="none"/>
          <a:lstStyle/>
          <a:p>
            <a:endParaRPr lang="zh-CN" altLang="en-US"/>
          </a:p>
        </p:txBody>
      </p:sp>
      <p:sp>
        <p:nvSpPr>
          <p:cNvPr id="77852" name="Line 32"/>
          <p:cNvSpPr>
            <a:spLocks noChangeShapeType="1"/>
          </p:cNvSpPr>
          <p:nvPr/>
        </p:nvSpPr>
        <p:spPr bwMode="auto">
          <a:xfrm>
            <a:off x="2891543" y="4574766"/>
            <a:ext cx="0" cy="1310002"/>
          </a:xfrm>
          <a:prstGeom prst="line">
            <a:avLst/>
          </a:prstGeom>
          <a:noFill/>
          <a:ln w="19050">
            <a:solidFill>
              <a:schemeClr val="tx1"/>
            </a:solidFill>
            <a:round/>
            <a:headEnd/>
            <a:tailEnd/>
          </a:ln>
        </p:spPr>
        <p:txBody>
          <a:bodyPr wrap="none"/>
          <a:lstStyle/>
          <a:p>
            <a:endParaRPr lang="zh-CN" altLang="en-US"/>
          </a:p>
        </p:txBody>
      </p:sp>
      <p:sp>
        <p:nvSpPr>
          <p:cNvPr id="77853" name="Line 33"/>
          <p:cNvSpPr>
            <a:spLocks noChangeShapeType="1"/>
          </p:cNvSpPr>
          <p:nvPr/>
        </p:nvSpPr>
        <p:spPr bwMode="auto">
          <a:xfrm flipH="1">
            <a:off x="2196393" y="3884917"/>
            <a:ext cx="973211" cy="0"/>
          </a:xfrm>
          <a:prstGeom prst="line">
            <a:avLst/>
          </a:prstGeom>
          <a:noFill/>
          <a:ln w="19050">
            <a:solidFill>
              <a:schemeClr val="tx1"/>
            </a:solidFill>
            <a:round/>
            <a:headEnd/>
            <a:tailEnd/>
          </a:ln>
        </p:spPr>
        <p:txBody>
          <a:bodyPr wrap="none"/>
          <a:lstStyle/>
          <a:p>
            <a:endParaRPr lang="zh-CN" altLang="en-US"/>
          </a:p>
        </p:txBody>
      </p:sp>
      <p:sp>
        <p:nvSpPr>
          <p:cNvPr id="38" name="Rectangle 34"/>
          <p:cNvSpPr>
            <a:spLocks noChangeArrowheads="1"/>
          </p:cNvSpPr>
          <p:nvPr/>
        </p:nvSpPr>
        <p:spPr bwMode="auto">
          <a:xfrm>
            <a:off x="-32" y="5286388"/>
            <a:ext cx="903696" cy="519165"/>
          </a:xfrm>
          <a:prstGeom prst="rect">
            <a:avLst/>
          </a:prstGeom>
          <a:noFill/>
          <a:ln w="28575">
            <a:noFill/>
            <a:miter lim="800000"/>
            <a:headEnd/>
            <a:tailEnd/>
          </a:ln>
          <a:effectLst/>
        </p:spPr>
        <p:txBody>
          <a:bodyPr>
            <a:spAutoFit/>
          </a:bodyPr>
          <a:lstStyle/>
          <a:p>
            <a:pPr>
              <a:buFont typeface="Arial" pitchFamily="34" charset="0"/>
              <a:buNone/>
              <a:defRPr/>
            </a:pPr>
            <a:r>
              <a:rPr lang="en-US" altLang="zh-CN" sz="3200" dirty="0">
                <a:effectLst>
                  <a:outerShdw blurRad="38100" dist="38100" dir="2700000" algn="tl">
                    <a:srgbClr val="C0C0C0"/>
                  </a:outerShdw>
                </a:effectLst>
                <a:latin typeface="黑体" pitchFamily="49" charset="-122"/>
                <a:ea typeface="黑体" pitchFamily="49" charset="-122"/>
              </a:rPr>
              <a:t>CP</a:t>
            </a:r>
          </a:p>
        </p:txBody>
      </p:sp>
      <p:sp>
        <p:nvSpPr>
          <p:cNvPr id="77855" name="Rectangle 35"/>
          <p:cNvSpPr>
            <a:spLocks noChangeArrowheads="1"/>
          </p:cNvSpPr>
          <p:nvPr/>
        </p:nvSpPr>
        <p:spPr bwMode="auto">
          <a:xfrm>
            <a:off x="5046509" y="3608977"/>
            <a:ext cx="1181756" cy="1792185"/>
          </a:xfrm>
          <a:prstGeom prst="rect">
            <a:avLst/>
          </a:prstGeom>
          <a:noFill/>
          <a:ln w="19050">
            <a:solidFill>
              <a:schemeClr val="tx1"/>
            </a:solidFill>
            <a:miter lim="800000"/>
            <a:headEnd/>
            <a:tailEnd/>
          </a:ln>
        </p:spPr>
        <p:txBody>
          <a:bodyPr wrap="none" anchor="ctr"/>
          <a:lstStyle/>
          <a:p>
            <a:pPr>
              <a:buFontTx/>
              <a:buNone/>
            </a:pPr>
            <a:endParaRPr lang="zh-CN" altLang="en-US"/>
          </a:p>
        </p:txBody>
      </p:sp>
      <p:sp>
        <p:nvSpPr>
          <p:cNvPr id="77856" name="Line 36"/>
          <p:cNvSpPr>
            <a:spLocks noChangeShapeType="1"/>
          </p:cNvSpPr>
          <p:nvPr/>
        </p:nvSpPr>
        <p:spPr bwMode="auto">
          <a:xfrm>
            <a:off x="5046509" y="4367100"/>
            <a:ext cx="278060" cy="207666"/>
          </a:xfrm>
          <a:prstGeom prst="line">
            <a:avLst/>
          </a:prstGeom>
          <a:noFill/>
          <a:ln w="19050">
            <a:solidFill>
              <a:schemeClr val="tx1"/>
            </a:solidFill>
            <a:round/>
            <a:headEnd/>
            <a:tailEnd/>
          </a:ln>
        </p:spPr>
        <p:txBody>
          <a:bodyPr wrap="none"/>
          <a:lstStyle/>
          <a:p>
            <a:endParaRPr lang="zh-CN" altLang="en-US"/>
          </a:p>
        </p:txBody>
      </p:sp>
      <p:sp>
        <p:nvSpPr>
          <p:cNvPr id="77857" name="Line 37"/>
          <p:cNvSpPr>
            <a:spLocks noChangeShapeType="1"/>
          </p:cNvSpPr>
          <p:nvPr/>
        </p:nvSpPr>
        <p:spPr bwMode="auto">
          <a:xfrm flipV="1">
            <a:off x="5046509" y="4574766"/>
            <a:ext cx="278060" cy="206244"/>
          </a:xfrm>
          <a:prstGeom prst="line">
            <a:avLst/>
          </a:prstGeom>
          <a:noFill/>
          <a:ln w="19050">
            <a:solidFill>
              <a:schemeClr val="tx1"/>
            </a:solidFill>
            <a:round/>
            <a:headEnd/>
            <a:tailEnd/>
          </a:ln>
        </p:spPr>
        <p:txBody>
          <a:bodyPr wrap="none"/>
          <a:lstStyle/>
          <a:p>
            <a:endParaRPr lang="zh-CN" altLang="en-US"/>
          </a:p>
        </p:txBody>
      </p:sp>
      <p:sp>
        <p:nvSpPr>
          <p:cNvPr id="77858" name="Line 38"/>
          <p:cNvSpPr>
            <a:spLocks noChangeShapeType="1"/>
          </p:cNvSpPr>
          <p:nvPr/>
        </p:nvSpPr>
        <p:spPr bwMode="auto">
          <a:xfrm flipH="1">
            <a:off x="4768449" y="4574766"/>
            <a:ext cx="278060" cy="0"/>
          </a:xfrm>
          <a:prstGeom prst="line">
            <a:avLst/>
          </a:prstGeom>
          <a:noFill/>
          <a:ln w="19050">
            <a:solidFill>
              <a:schemeClr val="tx1"/>
            </a:solidFill>
            <a:round/>
            <a:headEnd/>
            <a:tailEnd/>
          </a:ln>
        </p:spPr>
        <p:txBody>
          <a:bodyPr wrap="none"/>
          <a:lstStyle/>
          <a:p>
            <a:endParaRPr lang="zh-CN" altLang="en-US"/>
          </a:p>
        </p:txBody>
      </p:sp>
      <p:sp>
        <p:nvSpPr>
          <p:cNvPr id="43" name="Rectangle 39"/>
          <p:cNvSpPr>
            <a:spLocks noChangeArrowheads="1"/>
          </p:cNvSpPr>
          <p:nvPr/>
        </p:nvSpPr>
        <p:spPr bwMode="auto">
          <a:xfrm>
            <a:off x="5046509" y="3668716"/>
            <a:ext cx="350472" cy="519165"/>
          </a:xfrm>
          <a:prstGeom prst="rect">
            <a:avLst/>
          </a:prstGeom>
          <a:noFill/>
          <a:ln w="28575">
            <a:noFill/>
            <a:miter lim="800000"/>
            <a:headEnd/>
            <a:tailEnd/>
          </a:ln>
          <a:effectLst/>
        </p:spPr>
        <p:txBody>
          <a:bodyPr wrap="none">
            <a:spAutoFit/>
          </a:bodyPr>
          <a:lstStyle/>
          <a:p>
            <a:pPr>
              <a:buFontTx/>
              <a:buNone/>
              <a:defRPr/>
            </a:pPr>
            <a:r>
              <a:rPr lang="en-US" altLang="zh-CN" sz="3200">
                <a:effectLst>
                  <a:outerShdw blurRad="38100" dist="38100" dir="2700000" algn="tl">
                    <a:srgbClr val="000000"/>
                  </a:outerShdw>
                </a:effectLst>
                <a:latin typeface="黑体" pitchFamily="49" charset="-122"/>
                <a:ea typeface="黑体" pitchFamily="49" charset="-122"/>
              </a:rPr>
              <a:t>D</a:t>
            </a:r>
          </a:p>
        </p:txBody>
      </p:sp>
      <p:sp>
        <p:nvSpPr>
          <p:cNvPr id="44" name="Rectangle 40"/>
          <p:cNvSpPr>
            <a:spLocks noChangeArrowheads="1"/>
          </p:cNvSpPr>
          <p:nvPr/>
        </p:nvSpPr>
        <p:spPr bwMode="auto">
          <a:xfrm>
            <a:off x="5741660" y="3608977"/>
            <a:ext cx="475019" cy="519165"/>
          </a:xfrm>
          <a:prstGeom prst="rect">
            <a:avLst/>
          </a:prstGeom>
          <a:noFill/>
          <a:ln w="28575">
            <a:noFill/>
            <a:miter lim="800000"/>
            <a:headEnd/>
            <a:tailEnd/>
          </a:ln>
          <a:effectLst/>
        </p:spPr>
        <p:txBody>
          <a:bodyPr wrap="none">
            <a:spAutoFit/>
          </a:bodyPr>
          <a:lstStyle/>
          <a:p>
            <a:pPr>
              <a:buFont typeface="Arial" pitchFamily="34" charset="0"/>
              <a:buNone/>
              <a:defRPr/>
            </a:pPr>
            <a:r>
              <a:rPr lang="en-US" altLang="zh-CN" sz="3200">
                <a:effectLst>
                  <a:outerShdw blurRad="38100" dist="38100" dir="2700000" algn="tl">
                    <a:srgbClr val="C0C0C0"/>
                  </a:outerShdw>
                </a:effectLst>
                <a:latin typeface="黑体" pitchFamily="49" charset="-122"/>
                <a:ea typeface="黑体" pitchFamily="49" charset="-122"/>
              </a:rPr>
              <a:t>Q</a:t>
            </a:r>
            <a:r>
              <a:rPr lang="en-US" altLang="zh-CN" sz="3200" baseline="-25000">
                <a:effectLst>
                  <a:outerShdw blurRad="38100" dist="38100" dir="2700000" algn="tl">
                    <a:srgbClr val="C0C0C0"/>
                  </a:outerShdw>
                </a:effectLst>
                <a:latin typeface="黑体" pitchFamily="49" charset="-122"/>
                <a:ea typeface="黑体" pitchFamily="49" charset="-122"/>
              </a:rPr>
              <a:t>3</a:t>
            </a:r>
            <a:endParaRPr lang="en-US" altLang="zh-CN" sz="3200">
              <a:effectLst>
                <a:outerShdw blurRad="38100" dist="38100" dir="2700000" algn="tl">
                  <a:srgbClr val="C0C0C0"/>
                </a:outerShdw>
              </a:effectLst>
              <a:latin typeface="黑体" pitchFamily="49" charset="-122"/>
              <a:ea typeface="黑体" pitchFamily="49" charset="-122"/>
            </a:endParaRPr>
          </a:p>
        </p:txBody>
      </p:sp>
      <p:sp>
        <p:nvSpPr>
          <p:cNvPr id="45" name="Rectangle 41"/>
          <p:cNvSpPr>
            <a:spLocks noChangeArrowheads="1"/>
          </p:cNvSpPr>
          <p:nvPr/>
        </p:nvSpPr>
        <p:spPr bwMode="auto">
          <a:xfrm>
            <a:off x="5741660" y="4712736"/>
            <a:ext cx="475019" cy="517742"/>
          </a:xfrm>
          <a:prstGeom prst="rect">
            <a:avLst/>
          </a:prstGeom>
          <a:noFill/>
          <a:ln w="28575">
            <a:noFill/>
            <a:miter lim="800000"/>
            <a:headEnd/>
            <a:tailEnd/>
          </a:ln>
          <a:effectLst/>
        </p:spPr>
        <p:txBody>
          <a:bodyPr wrap="none">
            <a:spAutoFit/>
          </a:bodyPr>
          <a:lstStyle/>
          <a:p>
            <a:pPr>
              <a:buFont typeface="Arial" pitchFamily="34" charset="0"/>
              <a:buNone/>
              <a:defRPr/>
            </a:pPr>
            <a:r>
              <a:rPr lang="en-US" altLang="zh-CN" sz="3200" dirty="0">
                <a:effectLst>
                  <a:outerShdw blurRad="38100" dist="38100" dir="2700000" algn="tl">
                    <a:srgbClr val="C0C0C0"/>
                  </a:outerShdw>
                </a:effectLst>
                <a:latin typeface="黑体" pitchFamily="49" charset="-122"/>
                <a:ea typeface="黑体" pitchFamily="49" charset="-122"/>
              </a:rPr>
              <a:t>Q</a:t>
            </a:r>
            <a:r>
              <a:rPr lang="en-US" altLang="zh-CN" sz="3200" baseline="-25000" dirty="0">
                <a:effectLst>
                  <a:outerShdw blurRad="38100" dist="38100" dir="2700000" algn="tl">
                    <a:srgbClr val="C0C0C0"/>
                  </a:outerShdw>
                </a:effectLst>
                <a:latin typeface="黑体" pitchFamily="49" charset="-122"/>
                <a:ea typeface="黑体" pitchFamily="49" charset="-122"/>
              </a:rPr>
              <a:t>3</a:t>
            </a:r>
            <a:endParaRPr lang="en-US" altLang="zh-CN" sz="3200" dirty="0">
              <a:effectLst>
                <a:outerShdw blurRad="38100" dist="38100" dir="2700000" algn="tl">
                  <a:srgbClr val="C0C0C0"/>
                </a:outerShdw>
              </a:effectLst>
              <a:latin typeface="黑体" pitchFamily="49" charset="-122"/>
              <a:ea typeface="黑体" pitchFamily="49" charset="-122"/>
            </a:endParaRPr>
          </a:p>
        </p:txBody>
      </p:sp>
      <p:sp>
        <p:nvSpPr>
          <p:cNvPr id="77862" name="Line 42"/>
          <p:cNvSpPr>
            <a:spLocks noChangeShapeType="1"/>
          </p:cNvSpPr>
          <p:nvPr/>
        </p:nvSpPr>
        <p:spPr bwMode="auto">
          <a:xfrm>
            <a:off x="5741660" y="4781009"/>
            <a:ext cx="347575" cy="0"/>
          </a:xfrm>
          <a:prstGeom prst="line">
            <a:avLst/>
          </a:prstGeom>
          <a:noFill/>
          <a:ln w="19050">
            <a:solidFill>
              <a:schemeClr val="tx1"/>
            </a:solidFill>
            <a:round/>
            <a:headEnd/>
            <a:tailEnd/>
          </a:ln>
        </p:spPr>
        <p:txBody>
          <a:bodyPr wrap="none"/>
          <a:lstStyle/>
          <a:p>
            <a:endParaRPr lang="zh-CN" altLang="en-US"/>
          </a:p>
        </p:txBody>
      </p:sp>
      <p:sp>
        <p:nvSpPr>
          <p:cNvPr id="77863" name="Line 43"/>
          <p:cNvSpPr>
            <a:spLocks noChangeShapeType="1"/>
          </p:cNvSpPr>
          <p:nvPr/>
        </p:nvSpPr>
        <p:spPr bwMode="auto">
          <a:xfrm>
            <a:off x="4768449" y="4574766"/>
            <a:ext cx="0" cy="1310002"/>
          </a:xfrm>
          <a:prstGeom prst="line">
            <a:avLst/>
          </a:prstGeom>
          <a:noFill/>
          <a:ln w="19050">
            <a:solidFill>
              <a:schemeClr val="tx1"/>
            </a:solidFill>
            <a:round/>
            <a:headEnd/>
            <a:tailEnd/>
          </a:ln>
        </p:spPr>
        <p:txBody>
          <a:bodyPr wrap="none"/>
          <a:lstStyle/>
          <a:p>
            <a:endParaRPr lang="zh-CN" altLang="en-US"/>
          </a:p>
        </p:txBody>
      </p:sp>
      <p:sp>
        <p:nvSpPr>
          <p:cNvPr id="77864" name="Line 44"/>
          <p:cNvSpPr>
            <a:spLocks noChangeShapeType="1"/>
          </p:cNvSpPr>
          <p:nvPr/>
        </p:nvSpPr>
        <p:spPr bwMode="auto">
          <a:xfrm flipH="1">
            <a:off x="4351359" y="3884917"/>
            <a:ext cx="695150" cy="0"/>
          </a:xfrm>
          <a:prstGeom prst="line">
            <a:avLst/>
          </a:prstGeom>
          <a:noFill/>
          <a:ln w="19050">
            <a:solidFill>
              <a:schemeClr val="tx1"/>
            </a:solidFill>
            <a:round/>
            <a:headEnd/>
            <a:tailEnd/>
          </a:ln>
        </p:spPr>
        <p:txBody>
          <a:bodyPr wrap="none"/>
          <a:lstStyle/>
          <a:p>
            <a:endParaRPr lang="zh-CN" altLang="en-US"/>
          </a:p>
        </p:txBody>
      </p:sp>
      <p:sp>
        <p:nvSpPr>
          <p:cNvPr id="77866" name="Line 46"/>
          <p:cNvSpPr>
            <a:spLocks noChangeShapeType="1"/>
          </p:cNvSpPr>
          <p:nvPr/>
        </p:nvSpPr>
        <p:spPr bwMode="auto">
          <a:xfrm>
            <a:off x="180456" y="3884917"/>
            <a:ext cx="834181" cy="0"/>
          </a:xfrm>
          <a:prstGeom prst="line">
            <a:avLst/>
          </a:prstGeom>
          <a:noFill/>
          <a:ln w="19050">
            <a:solidFill>
              <a:schemeClr val="tx1"/>
            </a:solidFill>
            <a:round/>
            <a:headEnd/>
            <a:tailEnd/>
          </a:ln>
        </p:spPr>
        <p:txBody>
          <a:bodyPr wrap="none"/>
          <a:lstStyle/>
          <a:p>
            <a:endParaRPr lang="zh-CN" altLang="en-US"/>
          </a:p>
        </p:txBody>
      </p:sp>
      <p:sp>
        <p:nvSpPr>
          <p:cNvPr id="77867" name="Line 47"/>
          <p:cNvSpPr>
            <a:spLocks noChangeShapeType="1"/>
          </p:cNvSpPr>
          <p:nvPr/>
        </p:nvSpPr>
        <p:spPr bwMode="auto">
          <a:xfrm flipH="1">
            <a:off x="41425" y="5899350"/>
            <a:ext cx="6602276" cy="0"/>
          </a:xfrm>
          <a:prstGeom prst="line">
            <a:avLst/>
          </a:prstGeom>
          <a:noFill/>
          <a:ln w="19050">
            <a:solidFill>
              <a:schemeClr val="tx1"/>
            </a:solidFill>
            <a:round/>
            <a:headEnd/>
            <a:tailEnd/>
          </a:ln>
        </p:spPr>
        <p:txBody>
          <a:bodyPr wrap="none"/>
          <a:lstStyle/>
          <a:p>
            <a:endParaRPr lang="zh-CN" altLang="en-US"/>
          </a:p>
        </p:txBody>
      </p:sp>
      <p:sp>
        <p:nvSpPr>
          <p:cNvPr id="52" name="Rectangle 48"/>
          <p:cNvSpPr>
            <a:spLocks noChangeArrowheads="1"/>
          </p:cNvSpPr>
          <p:nvPr/>
        </p:nvSpPr>
        <p:spPr bwMode="auto">
          <a:xfrm>
            <a:off x="-32" y="3286124"/>
            <a:ext cx="347575" cy="519165"/>
          </a:xfrm>
          <a:prstGeom prst="rect">
            <a:avLst/>
          </a:prstGeom>
          <a:noFill/>
          <a:ln w="28575">
            <a:noFill/>
            <a:miter lim="800000"/>
            <a:headEnd/>
            <a:tailEnd/>
          </a:ln>
          <a:effectLst/>
        </p:spPr>
        <p:txBody>
          <a:bodyPr wrap="none">
            <a:spAutoFit/>
          </a:bodyPr>
          <a:lstStyle/>
          <a:p>
            <a:pPr>
              <a:buFontTx/>
              <a:buNone/>
              <a:defRPr/>
            </a:pPr>
            <a:r>
              <a:rPr lang="en-US" altLang="zh-CN" sz="3200" dirty="0">
                <a:effectLst>
                  <a:outerShdw blurRad="38100" dist="38100" dir="2700000" algn="tl">
                    <a:srgbClr val="000000"/>
                  </a:outerShdw>
                </a:effectLst>
                <a:latin typeface="黑体" pitchFamily="49" charset="-122"/>
                <a:ea typeface="黑体" pitchFamily="49" charset="-122"/>
              </a:rPr>
              <a:t>X</a:t>
            </a:r>
          </a:p>
        </p:txBody>
      </p:sp>
      <p:sp>
        <p:nvSpPr>
          <p:cNvPr id="77869" name="Line 49"/>
          <p:cNvSpPr>
            <a:spLocks noChangeShapeType="1"/>
          </p:cNvSpPr>
          <p:nvPr/>
        </p:nvSpPr>
        <p:spPr bwMode="auto">
          <a:xfrm flipV="1">
            <a:off x="2682998" y="3263341"/>
            <a:ext cx="0" cy="621575"/>
          </a:xfrm>
          <a:prstGeom prst="line">
            <a:avLst/>
          </a:prstGeom>
          <a:noFill/>
          <a:ln w="19050">
            <a:solidFill>
              <a:schemeClr val="tx1"/>
            </a:solidFill>
            <a:round/>
            <a:headEnd/>
            <a:tailEnd type="triangle" w="med" len="med"/>
          </a:ln>
        </p:spPr>
        <p:txBody>
          <a:bodyPr wrap="none"/>
          <a:lstStyle/>
          <a:p>
            <a:endParaRPr lang="zh-CN" altLang="en-US"/>
          </a:p>
        </p:txBody>
      </p:sp>
      <p:sp>
        <p:nvSpPr>
          <p:cNvPr id="77870" name="Line 50"/>
          <p:cNvSpPr>
            <a:spLocks noChangeShapeType="1"/>
          </p:cNvSpPr>
          <p:nvPr/>
        </p:nvSpPr>
        <p:spPr bwMode="auto">
          <a:xfrm flipV="1">
            <a:off x="4698934" y="3263341"/>
            <a:ext cx="0" cy="621575"/>
          </a:xfrm>
          <a:prstGeom prst="line">
            <a:avLst/>
          </a:prstGeom>
          <a:noFill/>
          <a:ln w="19050">
            <a:solidFill>
              <a:schemeClr val="tx1"/>
            </a:solidFill>
            <a:round/>
            <a:headEnd/>
            <a:tailEnd type="triangle" w="med" len="med"/>
          </a:ln>
        </p:spPr>
        <p:txBody>
          <a:bodyPr wrap="none"/>
          <a:lstStyle/>
          <a:p>
            <a:endParaRPr lang="zh-CN" altLang="en-US"/>
          </a:p>
        </p:txBody>
      </p:sp>
      <p:sp>
        <p:nvSpPr>
          <p:cNvPr id="77872" name="Rectangle 52"/>
          <p:cNvSpPr>
            <a:spLocks noChangeArrowheads="1"/>
          </p:cNvSpPr>
          <p:nvPr/>
        </p:nvSpPr>
        <p:spPr bwMode="auto">
          <a:xfrm>
            <a:off x="3428992" y="2500306"/>
            <a:ext cx="4288209" cy="584594"/>
          </a:xfrm>
          <a:prstGeom prst="rect">
            <a:avLst/>
          </a:prstGeom>
          <a:noFill/>
          <a:ln w="28575">
            <a:noFill/>
            <a:miter lim="800000"/>
            <a:headEnd/>
            <a:tailEnd/>
          </a:ln>
        </p:spPr>
        <p:txBody>
          <a:bodyPr wrap="none">
            <a:spAutoFit/>
          </a:bodyPr>
          <a:lstStyle/>
          <a:p>
            <a:pPr>
              <a:buFontTx/>
              <a:buNone/>
            </a:pPr>
            <a:r>
              <a:rPr lang="zh-CN" altLang="en-US" sz="3200" dirty="0">
                <a:latin typeface="黑体" pitchFamily="49" charset="-122"/>
                <a:ea typeface="黑体" pitchFamily="49" charset="-122"/>
              </a:rPr>
              <a:t>并    行    输    出</a:t>
            </a:r>
          </a:p>
        </p:txBody>
      </p:sp>
      <p:sp>
        <p:nvSpPr>
          <p:cNvPr id="77873" name="Oval 53"/>
          <p:cNvSpPr>
            <a:spLocks noChangeArrowheads="1"/>
          </p:cNvSpPr>
          <p:nvPr/>
        </p:nvSpPr>
        <p:spPr bwMode="auto">
          <a:xfrm>
            <a:off x="2613483" y="3815220"/>
            <a:ext cx="139030" cy="137970"/>
          </a:xfrm>
          <a:prstGeom prst="ellipse">
            <a:avLst/>
          </a:prstGeom>
          <a:solidFill>
            <a:schemeClr val="tx1"/>
          </a:solidFill>
          <a:ln w="19050">
            <a:solidFill>
              <a:schemeClr val="tx1"/>
            </a:solidFill>
            <a:round/>
            <a:headEnd/>
            <a:tailEnd/>
          </a:ln>
        </p:spPr>
        <p:txBody>
          <a:bodyPr wrap="none" anchor="ctr"/>
          <a:lstStyle/>
          <a:p>
            <a:pPr>
              <a:buFontTx/>
              <a:buNone/>
            </a:pPr>
            <a:endParaRPr lang="zh-CN" altLang="en-US"/>
          </a:p>
        </p:txBody>
      </p:sp>
      <p:sp>
        <p:nvSpPr>
          <p:cNvPr id="77874" name="Oval 54"/>
          <p:cNvSpPr>
            <a:spLocks noChangeArrowheads="1"/>
          </p:cNvSpPr>
          <p:nvPr/>
        </p:nvSpPr>
        <p:spPr bwMode="auto">
          <a:xfrm>
            <a:off x="4629419" y="3815220"/>
            <a:ext cx="139030" cy="137970"/>
          </a:xfrm>
          <a:prstGeom prst="ellipse">
            <a:avLst/>
          </a:prstGeom>
          <a:solidFill>
            <a:schemeClr val="tx1"/>
          </a:solidFill>
          <a:ln w="19050">
            <a:solidFill>
              <a:schemeClr val="tx1"/>
            </a:solidFill>
            <a:round/>
            <a:headEnd/>
            <a:tailEnd/>
          </a:ln>
        </p:spPr>
        <p:txBody>
          <a:bodyPr wrap="none" anchor="ctr"/>
          <a:lstStyle/>
          <a:p>
            <a:pPr>
              <a:buFontTx/>
              <a:buNone/>
            </a:pPr>
            <a:endParaRPr lang="zh-CN" altLang="en-US"/>
          </a:p>
        </p:txBody>
      </p:sp>
      <p:grpSp>
        <p:nvGrpSpPr>
          <p:cNvPr id="58" name="组合 57"/>
          <p:cNvGrpSpPr/>
          <p:nvPr/>
        </p:nvGrpSpPr>
        <p:grpSpPr>
          <a:xfrm>
            <a:off x="8123535" y="3214686"/>
            <a:ext cx="973211" cy="689849"/>
            <a:chOff x="6545796" y="3263341"/>
            <a:chExt cx="973211" cy="689849"/>
          </a:xfrm>
        </p:grpSpPr>
        <p:sp>
          <p:nvSpPr>
            <p:cNvPr id="77865" name="Line 45"/>
            <p:cNvSpPr>
              <a:spLocks noChangeShapeType="1"/>
            </p:cNvSpPr>
            <p:nvPr/>
          </p:nvSpPr>
          <p:spPr bwMode="auto">
            <a:xfrm>
              <a:off x="6545796" y="3884917"/>
              <a:ext cx="973211" cy="0"/>
            </a:xfrm>
            <a:prstGeom prst="line">
              <a:avLst/>
            </a:prstGeom>
            <a:noFill/>
            <a:ln w="19050">
              <a:solidFill>
                <a:schemeClr val="tx1"/>
              </a:solidFill>
              <a:round/>
              <a:headEnd/>
              <a:tailEnd type="triangle" w="med" len="med"/>
            </a:ln>
          </p:spPr>
          <p:txBody>
            <a:bodyPr wrap="none"/>
            <a:lstStyle/>
            <a:p>
              <a:endParaRPr lang="zh-CN" altLang="en-US"/>
            </a:p>
          </p:txBody>
        </p:sp>
        <p:sp>
          <p:nvSpPr>
            <p:cNvPr id="77871" name="Line 51"/>
            <p:cNvSpPr>
              <a:spLocks noChangeShapeType="1"/>
            </p:cNvSpPr>
            <p:nvPr/>
          </p:nvSpPr>
          <p:spPr bwMode="auto">
            <a:xfrm flipV="1">
              <a:off x="6823856" y="3263341"/>
              <a:ext cx="0" cy="621575"/>
            </a:xfrm>
            <a:prstGeom prst="line">
              <a:avLst/>
            </a:prstGeom>
            <a:noFill/>
            <a:ln w="19050">
              <a:solidFill>
                <a:schemeClr val="tx1"/>
              </a:solidFill>
              <a:round/>
              <a:headEnd/>
              <a:tailEnd type="triangle" w="med" len="med"/>
            </a:ln>
          </p:spPr>
          <p:txBody>
            <a:bodyPr wrap="none"/>
            <a:lstStyle/>
            <a:p>
              <a:endParaRPr lang="zh-CN" altLang="en-US"/>
            </a:p>
          </p:txBody>
        </p:sp>
        <p:sp>
          <p:nvSpPr>
            <p:cNvPr id="77875" name="Oval 55"/>
            <p:cNvSpPr>
              <a:spLocks noChangeArrowheads="1"/>
            </p:cNvSpPr>
            <p:nvPr/>
          </p:nvSpPr>
          <p:spPr bwMode="auto">
            <a:xfrm>
              <a:off x="6742927" y="3815220"/>
              <a:ext cx="139030" cy="137970"/>
            </a:xfrm>
            <a:prstGeom prst="ellipse">
              <a:avLst/>
            </a:prstGeom>
            <a:solidFill>
              <a:schemeClr val="tx1"/>
            </a:solidFill>
            <a:ln w="19050">
              <a:solidFill>
                <a:schemeClr val="tx1"/>
              </a:solidFill>
              <a:round/>
              <a:headEnd/>
              <a:tailEnd/>
            </a:ln>
          </p:spPr>
          <p:txBody>
            <a:bodyPr wrap="none" anchor="ctr"/>
            <a:lstStyle/>
            <a:p>
              <a:pPr>
                <a:buFontTx/>
                <a:buNone/>
              </a:pPr>
              <a:endParaRPr lang="zh-CN" altLang="en-US"/>
            </a:p>
          </p:txBody>
        </p:sp>
      </p:grpSp>
      <p:sp>
        <p:nvSpPr>
          <p:cNvPr id="77876" name="Oval 56"/>
          <p:cNvSpPr>
            <a:spLocks noChangeArrowheads="1"/>
          </p:cNvSpPr>
          <p:nvPr/>
        </p:nvSpPr>
        <p:spPr bwMode="auto">
          <a:xfrm>
            <a:off x="2215220" y="4893376"/>
            <a:ext cx="139030" cy="135125"/>
          </a:xfrm>
          <a:prstGeom prst="ellipse">
            <a:avLst/>
          </a:prstGeom>
          <a:noFill/>
          <a:ln w="19050">
            <a:solidFill>
              <a:schemeClr val="tx1"/>
            </a:solidFill>
            <a:round/>
            <a:headEnd/>
            <a:tailEnd/>
          </a:ln>
        </p:spPr>
        <p:txBody>
          <a:bodyPr wrap="none" anchor="ctr"/>
          <a:lstStyle/>
          <a:p>
            <a:pPr>
              <a:buFontTx/>
              <a:buNone/>
            </a:pPr>
            <a:endParaRPr lang="zh-CN" altLang="en-US"/>
          </a:p>
        </p:txBody>
      </p:sp>
      <p:sp>
        <p:nvSpPr>
          <p:cNvPr id="77877" name="Oval 57"/>
          <p:cNvSpPr>
            <a:spLocks noChangeArrowheads="1"/>
          </p:cNvSpPr>
          <p:nvPr/>
        </p:nvSpPr>
        <p:spPr bwMode="auto">
          <a:xfrm>
            <a:off x="4383220" y="4893376"/>
            <a:ext cx="139030" cy="135125"/>
          </a:xfrm>
          <a:prstGeom prst="ellipse">
            <a:avLst/>
          </a:prstGeom>
          <a:noFill/>
          <a:ln w="19050">
            <a:solidFill>
              <a:schemeClr val="tx1"/>
            </a:solidFill>
            <a:round/>
            <a:headEnd/>
            <a:tailEnd/>
          </a:ln>
        </p:spPr>
        <p:txBody>
          <a:bodyPr wrap="none" anchor="ctr"/>
          <a:lstStyle/>
          <a:p>
            <a:pPr>
              <a:buFontTx/>
              <a:buNone/>
            </a:pPr>
            <a:endParaRPr lang="zh-CN" altLang="en-US"/>
          </a:p>
        </p:txBody>
      </p:sp>
      <p:sp>
        <p:nvSpPr>
          <p:cNvPr id="77878" name="Oval 58"/>
          <p:cNvSpPr>
            <a:spLocks noChangeArrowheads="1"/>
          </p:cNvSpPr>
          <p:nvPr/>
        </p:nvSpPr>
        <p:spPr bwMode="auto">
          <a:xfrm>
            <a:off x="6222472" y="4893376"/>
            <a:ext cx="139030" cy="135125"/>
          </a:xfrm>
          <a:prstGeom prst="ellipse">
            <a:avLst/>
          </a:prstGeom>
          <a:noFill/>
          <a:ln w="19050">
            <a:solidFill>
              <a:schemeClr val="tx1"/>
            </a:solidFill>
            <a:round/>
            <a:headEnd/>
            <a:tailEnd/>
          </a:ln>
        </p:spPr>
        <p:txBody>
          <a:bodyPr wrap="none" anchor="ctr"/>
          <a:lstStyle/>
          <a:p>
            <a:pPr>
              <a:buFontTx/>
              <a:buNone/>
            </a:pPr>
            <a:endParaRPr lang="zh-CN" altLang="en-US"/>
          </a:p>
        </p:txBody>
      </p:sp>
      <p:sp>
        <p:nvSpPr>
          <p:cNvPr id="77830" name="TextBox 62"/>
          <p:cNvSpPr txBox="1">
            <a:spLocks noChangeArrowheads="1"/>
          </p:cNvSpPr>
          <p:nvPr/>
        </p:nvSpPr>
        <p:spPr bwMode="auto">
          <a:xfrm>
            <a:off x="1122730" y="6072759"/>
            <a:ext cx="6429953" cy="523304"/>
          </a:xfrm>
          <a:prstGeom prst="rect">
            <a:avLst/>
          </a:prstGeom>
          <a:noFill/>
          <a:ln w="9525">
            <a:noFill/>
            <a:miter lim="800000"/>
            <a:headEnd/>
            <a:tailEnd/>
          </a:ln>
        </p:spPr>
        <p:txBody>
          <a:bodyPr>
            <a:spAutoFit/>
          </a:bodyPr>
          <a:lstStyle/>
          <a:p>
            <a:pPr algn="ctr">
              <a:buFontTx/>
              <a:buNone/>
            </a:pPr>
            <a:r>
              <a:rPr lang="en-US" altLang="zh-CN" sz="2800">
                <a:latin typeface="黑体" pitchFamily="49" charset="-122"/>
                <a:ea typeface="黑体" pitchFamily="49" charset="-122"/>
              </a:rPr>
              <a:t>4</a:t>
            </a:r>
            <a:r>
              <a:rPr lang="zh-CN" altLang="en-US" sz="2800">
                <a:latin typeface="黑体" pitchFamily="49" charset="-122"/>
                <a:ea typeface="黑体" pitchFamily="49" charset="-122"/>
              </a:rPr>
              <a:t>位左移寄存器的逻辑电路图</a:t>
            </a:r>
          </a:p>
        </p:txBody>
      </p:sp>
      <p:sp>
        <p:nvSpPr>
          <p:cNvPr id="55" name="灯片编号占位符 54"/>
          <p:cNvSpPr>
            <a:spLocks noGrp="1"/>
          </p:cNvSpPr>
          <p:nvPr>
            <p:ph type="sldNum" sz="quarter" idx="12"/>
          </p:nvPr>
        </p:nvSpPr>
        <p:spPr/>
        <p:txBody>
          <a:bodyPr/>
          <a:lstStyle/>
          <a:p>
            <a:pPr>
              <a:defRPr/>
            </a:pPr>
            <a:fld id="{C097489F-4C31-4370-B64B-6FDA95532023}" type="slidenum">
              <a:rPr lang="zh-CN" altLang="en-US" smtClean="0"/>
              <a:pPr>
                <a:defRPr/>
              </a:pPr>
              <a:t>73</a:t>
            </a:fld>
            <a:endParaRPr lang="en-US"/>
          </a:p>
        </p:txBody>
      </p:sp>
      <p:sp>
        <p:nvSpPr>
          <p:cNvPr id="56" name="Line 38"/>
          <p:cNvSpPr>
            <a:spLocks noChangeShapeType="1"/>
          </p:cNvSpPr>
          <p:nvPr/>
        </p:nvSpPr>
        <p:spPr bwMode="auto">
          <a:xfrm flipH="1">
            <a:off x="6623337" y="4572008"/>
            <a:ext cx="278060" cy="0"/>
          </a:xfrm>
          <a:prstGeom prst="line">
            <a:avLst/>
          </a:prstGeom>
          <a:noFill/>
          <a:ln w="19050">
            <a:solidFill>
              <a:schemeClr val="tx1"/>
            </a:solidFill>
            <a:round/>
            <a:headEnd/>
            <a:tailEnd/>
          </a:ln>
        </p:spPr>
        <p:txBody>
          <a:bodyPr wrap="none"/>
          <a:lstStyle/>
          <a:p>
            <a:endParaRPr lang="zh-CN" altLang="en-US"/>
          </a:p>
        </p:txBody>
      </p:sp>
      <p:sp>
        <p:nvSpPr>
          <p:cNvPr id="57" name="Line 43"/>
          <p:cNvSpPr>
            <a:spLocks noChangeShapeType="1"/>
          </p:cNvSpPr>
          <p:nvPr/>
        </p:nvSpPr>
        <p:spPr bwMode="auto">
          <a:xfrm>
            <a:off x="6623337" y="4572008"/>
            <a:ext cx="0" cy="1310002"/>
          </a:xfrm>
          <a:prstGeom prst="line">
            <a:avLst/>
          </a:prstGeom>
          <a:noFill/>
          <a:ln w="19050">
            <a:solidFill>
              <a:schemeClr val="tx1"/>
            </a:solidFill>
            <a:round/>
            <a:headEnd/>
            <a:tailEnd/>
          </a:ln>
        </p:spPr>
        <p:txBody>
          <a:bodyPr wrap="none"/>
          <a:lstStyle/>
          <a:p>
            <a:endParaRPr lang="zh-CN" altLang="en-US"/>
          </a:p>
        </p:txBody>
      </p:sp>
      <p:grpSp>
        <p:nvGrpSpPr>
          <p:cNvPr id="62" name="组合 61"/>
          <p:cNvGrpSpPr/>
          <p:nvPr/>
        </p:nvGrpSpPr>
        <p:grpSpPr>
          <a:xfrm>
            <a:off x="6224689" y="3286124"/>
            <a:ext cx="695150" cy="689849"/>
            <a:chOff x="4809876" y="3415741"/>
            <a:chExt cx="695150" cy="689849"/>
          </a:xfrm>
        </p:grpSpPr>
        <p:sp>
          <p:nvSpPr>
            <p:cNvPr id="59" name="Line 44"/>
            <p:cNvSpPr>
              <a:spLocks noChangeShapeType="1"/>
            </p:cNvSpPr>
            <p:nvPr/>
          </p:nvSpPr>
          <p:spPr bwMode="auto">
            <a:xfrm flipH="1">
              <a:off x="4809876" y="4037317"/>
              <a:ext cx="695150" cy="0"/>
            </a:xfrm>
            <a:prstGeom prst="line">
              <a:avLst/>
            </a:prstGeom>
            <a:noFill/>
            <a:ln w="19050">
              <a:solidFill>
                <a:schemeClr val="tx1"/>
              </a:solidFill>
              <a:round/>
              <a:headEnd/>
              <a:tailEnd/>
            </a:ln>
          </p:spPr>
          <p:txBody>
            <a:bodyPr wrap="none"/>
            <a:lstStyle/>
            <a:p>
              <a:endParaRPr lang="zh-CN" altLang="en-US"/>
            </a:p>
          </p:txBody>
        </p:sp>
        <p:sp>
          <p:nvSpPr>
            <p:cNvPr id="60" name="Line 50"/>
            <p:cNvSpPr>
              <a:spLocks noChangeShapeType="1"/>
            </p:cNvSpPr>
            <p:nvPr/>
          </p:nvSpPr>
          <p:spPr bwMode="auto">
            <a:xfrm flipV="1">
              <a:off x="5157451" y="3415741"/>
              <a:ext cx="0" cy="621575"/>
            </a:xfrm>
            <a:prstGeom prst="line">
              <a:avLst/>
            </a:prstGeom>
            <a:noFill/>
            <a:ln w="19050">
              <a:solidFill>
                <a:schemeClr val="tx1"/>
              </a:solidFill>
              <a:round/>
              <a:headEnd/>
              <a:tailEnd type="triangle" w="med" len="med"/>
            </a:ln>
          </p:spPr>
          <p:txBody>
            <a:bodyPr wrap="none"/>
            <a:lstStyle/>
            <a:p>
              <a:endParaRPr lang="zh-CN" altLang="en-US"/>
            </a:p>
          </p:txBody>
        </p:sp>
        <p:sp>
          <p:nvSpPr>
            <p:cNvPr id="61" name="Oval 54"/>
            <p:cNvSpPr>
              <a:spLocks noChangeArrowheads="1"/>
            </p:cNvSpPr>
            <p:nvPr/>
          </p:nvSpPr>
          <p:spPr bwMode="auto">
            <a:xfrm>
              <a:off x="5087936" y="3967620"/>
              <a:ext cx="139030" cy="137970"/>
            </a:xfrm>
            <a:prstGeom prst="ellipse">
              <a:avLst/>
            </a:prstGeom>
            <a:solidFill>
              <a:schemeClr val="tx1"/>
            </a:solidFill>
            <a:ln w="19050">
              <a:solidFill>
                <a:schemeClr val="tx1"/>
              </a:solidFill>
              <a:round/>
              <a:headEnd/>
              <a:tailEnd/>
            </a:ln>
          </p:spPr>
          <p:txBody>
            <a:bodyPr wrap="none" anchor="ctr"/>
            <a:lstStyle/>
            <a:p>
              <a:pPr>
                <a:buFontTx/>
                <a:buNone/>
              </a:pPr>
              <a:endParaRPr lang="zh-CN" altLang="en-US"/>
            </a:p>
          </p:txBody>
        </p:sp>
      </p:grpSp>
      <p:grpSp>
        <p:nvGrpSpPr>
          <p:cNvPr id="70" name="组合 69"/>
          <p:cNvGrpSpPr/>
          <p:nvPr/>
        </p:nvGrpSpPr>
        <p:grpSpPr>
          <a:xfrm>
            <a:off x="6935557" y="3571876"/>
            <a:ext cx="1221257" cy="1792185"/>
            <a:chOff x="5505026" y="3761377"/>
            <a:chExt cx="1221257" cy="1792185"/>
          </a:xfrm>
        </p:grpSpPr>
        <p:sp>
          <p:nvSpPr>
            <p:cNvPr id="63" name="Rectangle 35"/>
            <p:cNvSpPr>
              <a:spLocks noChangeArrowheads="1"/>
            </p:cNvSpPr>
            <p:nvPr/>
          </p:nvSpPr>
          <p:spPr bwMode="auto">
            <a:xfrm>
              <a:off x="5505026" y="3761377"/>
              <a:ext cx="1181756" cy="1792185"/>
            </a:xfrm>
            <a:prstGeom prst="rect">
              <a:avLst/>
            </a:prstGeom>
            <a:noFill/>
            <a:ln w="19050">
              <a:solidFill>
                <a:schemeClr val="tx1"/>
              </a:solidFill>
              <a:miter lim="800000"/>
              <a:headEnd/>
              <a:tailEnd/>
            </a:ln>
          </p:spPr>
          <p:txBody>
            <a:bodyPr wrap="none" anchor="ctr"/>
            <a:lstStyle/>
            <a:p>
              <a:pPr>
                <a:buFontTx/>
                <a:buNone/>
              </a:pPr>
              <a:endParaRPr lang="zh-CN" altLang="en-US"/>
            </a:p>
          </p:txBody>
        </p:sp>
        <p:sp>
          <p:nvSpPr>
            <p:cNvPr id="64" name="Line 36"/>
            <p:cNvSpPr>
              <a:spLocks noChangeShapeType="1"/>
            </p:cNvSpPr>
            <p:nvPr/>
          </p:nvSpPr>
          <p:spPr bwMode="auto">
            <a:xfrm>
              <a:off x="5505026" y="4519500"/>
              <a:ext cx="278060" cy="207666"/>
            </a:xfrm>
            <a:prstGeom prst="line">
              <a:avLst/>
            </a:prstGeom>
            <a:noFill/>
            <a:ln w="19050">
              <a:solidFill>
                <a:schemeClr val="tx1"/>
              </a:solidFill>
              <a:round/>
              <a:headEnd/>
              <a:tailEnd/>
            </a:ln>
          </p:spPr>
          <p:txBody>
            <a:bodyPr wrap="none"/>
            <a:lstStyle/>
            <a:p>
              <a:endParaRPr lang="zh-CN" altLang="en-US"/>
            </a:p>
          </p:txBody>
        </p:sp>
        <p:sp>
          <p:nvSpPr>
            <p:cNvPr id="65" name="Line 37"/>
            <p:cNvSpPr>
              <a:spLocks noChangeShapeType="1"/>
            </p:cNvSpPr>
            <p:nvPr/>
          </p:nvSpPr>
          <p:spPr bwMode="auto">
            <a:xfrm flipV="1">
              <a:off x="5505026" y="4727166"/>
              <a:ext cx="278060" cy="206244"/>
            </a:xfrm>
            <a:prstGeom prst="line">
              <a:avLst/>
            </a:prstGeom>
            <a:noFill/>
            <a:ln w="19050">
              <a:solidFill>
                <a:schemeClr val="tx1"/>
              </a:solidFill>
              <a:round/>
              <a:headEnd/>
              <a:tailEnd/>
            </a:ln>
          </p:spPr>
          <p:txBody>
            <a:bodyPr wrap="none"/>
            <a:lstStyle/>
            <a:p>
              <a:endParaRPr lang="zh-CN" altLang="en-US"/>
            </a:p>
          </p:txBody>
        </p:sp>
        <p:sp>
          <p:nvSpPr>
            <p:cNvPr id="66" name="Rectangle 39"/>
            <p:cNvSpPr>
              <a:spLocks noChangeArrowheads="1"/>
            </p:cNvSpPr>
            <p:nvPr/>
          </p:nvSpPr>
          <p:spPr bwMode="auto">
            <a:xfrm>
              <a:off x="5505026" y="3821116"/>
              <a:ext cx="350472" cy="519165"/>
            </a:xfrm>
            <a:prstGeom prst="rect">
              <a:avLst/>
            </a:prstGeom>
            <a:noFill/>
            <a:ln w="28575">
              <a:noFill/>
              <a:miter lim="800000"/>
              <a:headEnd/>
              <a:tailEnd/>
            </a:ln>
            <a:effectLst/>
          </p:spPr>
          <p:txBody>
            <a:bodyPr wrap="none">
              <a:spAutoFit/>
            </a:bodyPr>
            <a:lstStyle/>
            <a:p>
              <a:pPr>
                <a:buFontTx/>
                <a:buNone/>
                <a:defRPr/>
              </a:pPr>
              <a:r>
                <a:rPr lang="en-US" altLang="zh-CN" sz="3200">
                  <a:effectLst>
                    <a:outerShdw blurRad="38100" dist="38100" dir="2700000" algn="tl">
                      <a:srgbClr val="000000"/>
                    </a:outerShdw>
                  </a:effectLst>
                  <a:latin typeface="黑体" pitchFamily="49" charset="-122"/>
                  <a:ea typeface="黑体" pitchFamily="49" charset="-122"/>
                </a:rPr>
                <a:t>D</a:t>
              </a:r>
            </a:p>
          </p:txBody>
        </p:sp>
        <p:sp>
          <p:nvSpPr>
            <p:cNvPr id="67" name="Rectangle 40"/>
            <p:cNvSpPr>
              <a:spLocks noChangeArrowheads="1"/>
            </p:cNvSpPr>
            <p:nvPr/>
          </p:nvSpPr>
          <p:spPr bwMode="auto">
            <a:xfrm>
              <a:off x="6200177" y="3761377"/>
              <a:ext cx="526106" cy="584775"/>
            </a:xfrm>
            <a:prstGeom prst="rect">
              <a:avLst/>
            </a:prstGeom>
            <a:noFill/>
            <a:ln w="28575">
              <a:noFill/>
              <a:miter lim="800000"/>
              <a:headEnd/>
              <a:tailEnd/>
            </a:ln>
            <a:effectLst/>
          </p:spPr>
          <p:txBody>
            <a:bodyPr wrap="none">
              <a:spAutoFit/>
            </a:bodyPr>
            <a:lstStyle/>
            <a:p>
              <a:pPr>
                <a:buFont typeface="Arial" pitchFamily="34" charset="0"/>
                <a:buNone/>
                <a:defRPr/>
              </a:pPr>
              <a:r>
                <a:rPr lang="en-US" altLang="zh-CN" sz="3200" dirty="0" smtClean="0">
                  <a:effectLst>
                    <a:outerShdw blurRad="38100" dist="38100" dir="2700000" algn="tl">
                      <a:srgbClr val="C0C0C0"/>
                    </a:outerShdw>
                  </a:effectLst>
                  <a:latin typeface="黑体" pitchFamily="49" charset="-122"/>
                  <a:ea typeface="黑体" pitchFamily="49" charset="-122"/>
                </a:rPr>
                <a:t>Q</a:t>
              </a:r>
              <a:r>
                <a:rPr lang="en-US" altLang="zh-CN" sz="3200" baseline="-25000" dirty="0">
                  <a:effectLst>
                    <a:outerShdw blurRad="38100" dist="38100" dir="2700000" algn="tl">
                      <a:srgbClr val="C0C0C0"/>
                    </a:outerShdw>
                  </a:effectLst>
                  <a:latin typeface="黑体" pitchFamily="49" charset="-122"/>
                  <a:ea typeface="黑体" pitchFamily="49" charset="-122"/>
                </a:rPr>
                <a:t>4</a:t>
              </a:r>
              <a:endParaRPr lang="en-US" altLang="zh-CN" sz="3200" dirty="0">
                <a:effectLst>
                  <a:outerShdw blurRad="38100" dist="38100" dir="2700000" algn="tl">
                    <a:srgbClr val="C0C0C0"/>
                  </a:outerShdw>
                </a:effectLst>
                <a:latin typeface="黑体" pitchFamily="49" charset="-122"/>
                <a:ea typeface="黑体" pitchFamily="49" charset="-122"/>
              </a:endParaRPr>
            </a:p>
          </p:txBody>
        </p:sp>
        <p:sp>
          <p:nvSpPr>
            <p:cNvPr id="68" name="Rectangle 41"/>
            <p:cNvSpPr>
              <a:spLocks noChangeArrowheads="1"/>
            </p:cNvSpPr>
            <p:nvPr/>
          </p:nvSpPr>
          <p:spPr bwMode="auto">
            <a:xfrm>
              <a:off x="6200177" y="4865136"/>
              <a:ext cx="526106" cy="584775"/>
            </a:xfrm>
            <a:prstGeom prst="rect">
              <a:avLst/>
            </a:prstGeom>
            <a:noFill/>
            <a:ln w="28575">
              <a:noFill/>
              <a:miter lim="800000"/>
              <a:headEnd/>
              <a:tailEnd/>
            </a:ln>
            <a:effectLst/>
          </p:spPr>
          <p:txBody>
            <a:bodyPr wrap="none">
              <a:spAutoFit/>
            </a:bodyPr>
            <a:lstStyle/>
            <a:p>
              <a:pPr>
                <a:buFont typeface="Arial" pitchFamily="34" charset="0"/>
                <a:buNone/>
                <a:defRPr/>
              </a:pPr>
              <a:r>
                <a:rPr lang="en-US" altLang="zh-CN" sz="3200" dirty="0" smtClean="0">
                  <a:effectLst>
                    <a:outerShdw blurRad="38100" dist="38100" dir="2700000" algn="tl">
                      <a:srgbClr val="C0C0C0"/>
                    </a:outerShdw>
                  </a:effectLst>
                  <a:latin typeface="黑体" pitchFamily="49" charset="-122"/>
                  <a:ea typeface="黑体" pitchFamily="49" charset="-122"/>
                </a:rPr>
                <a:t>Q</a:t>
              </a:r>
              <a:r>
                <a:rPr lang="en-US" altLang="zh-CN" sz="3200" baseline="-25000" dirty="0">
                  <a:effectLst>
                    <a:outerShdw blurRad="38100" dist="38100" dir="2700000" algn="tl">
                      <a:srgbClr val="C0C0C0"/>
                    </a:outerShdw>
                  </a:effectLst>
                  <a:latin typeface="黑体" pitchFamily="49" charset="-122"/>
                  <a:ea typeface="黑体" pitchFamily="49" charset="-122"/>
                </a:rPr>
                <a:t>4</a:t>
              </a:r>
              <a:endParaRPr lang="en-US" altLang="zh-CN" sz="3200" dirty="0">
                <a:effectLst>
                  <a:outerShdw blurRad="38100" dist="38100" dir="2700000" algn="tl">
                    <a:srgbClr val="C0C0C0"/>
                  </a:outerShdw>
                </a:effectLst>
                <a:latin typeface="黑体" pitchFamily="49" charset="-122"/>
                <a:ea typeface="黑体" pitchFamily="49" charset="-122"/>
              </a:endParaRPr>
            </a:p>
          </p:txBody>
        </p:sp>
        <p:sp>
          <p:nvSpPr>
            <p:cNvPr id="69" name="Line 42"/>
            <p:cNvSpPr>
              <a:spLocks noChangeShapeType="1"/>
            </p:cNvSpPr>
            <p:nvPr/>
          </p:nvSpPr>
          <p:spPr bwMode="auto">
            <a:xfrm>
              <a:off x="6200177" y="4933409"/>
              <a:ext cx="347575" cy="0"/>
            </a:xfrm>
            <a:prstGeom prst="line">
              <a:avLst/>
            </a:prstGeom>
            <a:noFill/>
            <a:ln w="19050">
              <a:solidFill>
                <a:schemeClr val="tx1"/>
              </a:solidFill>
              <a:round/>
              <a:headEnd/>
              <a:tailEnd/>
            </a:ln>
          </p:spPr>
          <p:txBody>
            <a:bodyPr wrap="none"/>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63501"/>
                                        </p:tgtEl>
                                        <p:attrNameLst>
                                          <p:attrName>style.visibility</p:attrName>
                                        </p:attrNameLst>
                                      </p:cBhvr>
                                      <p:to>
                                        <p:strVal val="visible"/>
                                      </p:to>
                                    </p:set>
                                    <p:anim calcmode="lin" valueType="num">
                                      <p:cBhvr additive="base">
                                        <p:cTn id="7" dur="500" fill="hold"/>
                                        <p:tgtEl>
                                          <p:spTgt spid="63501"/>
                                        </p:tgtEl>
                                        <p:attrNameLst>
                                          <p:attrName>ppt_x</p:attrName>
                                        </p:attrNameLst>
                                      </p:cBhvr>
                                      <p:tavLst>
                                        <p:tav tm="0">
                                          <p:val>
                                            <p:strVal val="0-#ppt_w/2"/>
                                          </p:val>
                                        </p:tav>
                                        <p:tav tm="100000">
                                          <p:val>
                                            <p:strVal val="#ppt_x"/>
                                          </p:val>
                                        </p:tav>
                                      </p:tavLst>
                                    </p:anim>
                                    <p:anim calcmode="lin" valueType="num">
                                      <p:cBhvr additive="base">
                                        <p:cTn id="8" dur="500" fill="hold"/>
                                        <p:tgtEl>
                                          <p:spTgt spid="6350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01" grpId="0"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25" name="Rectangle 18"/>
          <p:cNvSpPr>
            <a:spLocks noChangeArrowheads="1"/>
          </p:cNvSpPr>
          <p:nvPr/>
        </p:nvSpPr>
        <p:spPr bwMode="auto">
          <a:xfrm>
            <a:off x="0" y="3214688"/>
            <a:ext cx="7250113" cy="584200"/>
          </a:xfrm>
          <a:prstGeom prst="rect">
            <a:avLst/>
          </a:prstGeom>
          <a:noFill/>
          <a:ln w="9525">
            <a:noFill/>
            <a:miter lim="800000"/>
            <a:headEnd/>
            <a:tailEnd/>
          </a:ln>
        </p:spPr>
        <p:txBody>
          <a:bodyPr>
            <a:spAutoFit/>
          </a:bodyPr>
          <a:lstStyle/>
          <a:p>
            <a:pPr>
              <a:buFontTx/>
              <a:buNone/>
            </a:pPr>
            <a:r>
              <a:rPr lang="en-US" altLang="zh-CN" sz="3200">
                <a:latin typeface="黑体" pitchFamily="49" charset="-122"/>
                <a:ea typeface="黑体" pitchFamily="49" charset="-122"/>
              </a:rPr>
              <a:t>4</a:t>
            </a:r>
            <a:r>
              <a:rPr lang="zh-CN" altLang="en-US" sz="3200">
                <a:latin typeface="黑体" pitchFamily="49" charset="-122"/>
                <a:ea typeface="黑体" pitchFamily="49" charset="-122"/>
              </a:rPr>
              <a:t>位左移寄存器的行为级描述</a:t>
            </a:r>
          </a:p>
        </p:txBody>
      </p:sp>
      <p:sp>
        <p:nvSpPr>
          <p:cNvPr id="78851" name="Rectangle 5"/>
          <p:cNvSpPr>
            <a:spLocks noChangeArrowheads="1"/>
          </p:cNvSpPr>
          <p:nvPr/>
        </p:nvSpPr>
        <p:spPr bwMode="auto">
          <a:xfrm>
            <a:off x="0" y="0"/>
            <a:ext cx="9144000" cy="523875"/>
          </a:xfrm>
          <a:prstGeom prst="rect">
            <a:avLst/>
          </a:prstGeom>
          <a:noFill/>
          <a:ln w="9525">
            <a:noFill/>
            <a:miter lim="800000"/>
            <a:headEnd/>
            <a:tailEnd/>
          </a:ln>
        </p:spPr>
        <p:txBody>
          <a:bodyPr>
            <a:spAutoFit/>
          </a:bodyPr>
          <a:lstStyle/>
          <a:p>
            <a:pPr algn="ctr">
              <a:buFontTx/>
              <a:buNone/>
            </a:pPr>
            <a:r>
              <a:rPr lang="en-US" altLang="zh-CN" sz="2800">
                <a:latin typeface="黑体" pitchFamily="49" charset="-122"/>
                <a:ea typeface="黑体" pitchFamily="49" charset="-122"/>
              </a:rPr>
              <a:t>4</a:t>
            </a:r>
            <a:r>
              <a:rPr lang="zh-CN" altLang="en-US" sz="2800">
                <a:latin typeface="黑体" pitchFamily="49" charset="-122"/>
                <a:ea typeface="黑体" pitchFamily="49" charset="-122"/>
              </a:rPr>
              <a:t>位左移寄存器的功能表</a:t>
            </a:r>
          </a:p>
        </p:txBody>
      </p:sp>
      <p:sp>
        <p:nvSpPr>
          <p:cNvPr id="39" name="TextBox 38"/>
          <p:cNvSpPr txBox="1">
            <a:spLocks noChangeArrowheads="1"/>
          </p:cNvSpPr>
          <p:nvPr/>
        </p:nvSpPr>
        <p:spPr bwMode="auto">
          <a:xfrm>
            <a:off x="142876" y="3929066"/>
            <a:ext cx="8858280" cy="2677656"/>
          </a:xfrm>
          <a:prstGeom prst="rect">
            <a:avLst/>
          </a:prstGeom>
          <a:noFill/>
          <a:ln w="28575">
            <a:solidFill>
              <a:srgbClr val="FFC000"/>
            </a:solidFill>
            <a:miter lim="800000"/>
            <a:headEnd/>
            <a:tailEnd/>
          </a:ln>
        </p:spPr>
        <p:txBody>
          <a:bodyPr numCol="2">
            <a:spAutoFit/>
          </a:bodyPr>
          <a:lstStyle/>
          <a:p>
            <a:pPr>
              <a:buFont typeface="Arial" pitchFamily="34" charset="0"/>
              <a:buNone/>
              <a:defRPr/>
            </a:pPr>
            <a:r>
              <a:rPr lang="en-US" sz="2800" dirty="0">
                <a:solidFill>
                  <a:srgbClr val="FF0000"/>
                </a:solidFill>
              </a:rPr>
              <a:t>module</a:t>
            </a:r>
            <a:r>
              <a:rPr lang="en-US" sz="2800" dirty="0"/>
              <a:t>  </a:t>
            </a:r>
            <a:r>
              <a:rPr lang="en-US" sz="2800" dirty="0" err="1"/>
              <a:t>left_shifter</a:t>
            </a:r>
            <a:r>
              <a:rPr lang="en-US" sz="2800" dirty="0"/>
              <a:t>(x, CP, Q);</a:t>
            </a:r>
            <a:endParaRPr lang="zh-CN" altLang="en-US" sz="2800" dirty="0"/>
          </a:p>
          <a:p>
            <a:pPr>
              <a:buFont typeface="Arial" pitchFamily="34" charset="0"/>
              <a:buNone/>
              <a:defRPr/>
            </a:pPr>
            <a:r>
              <a:rPr lang="en-US" sz="2800" dirty="0"/>
              <a:t>        input  x, CP;</a:t>
            </a:r>
            <a:endParaRPr lang="zh-CN" altLang="en-US" sz="2800" dirty="0"/>
          </a:p>
          <a:p>
            <a:pPr>
              <a:buFont typeface="Arial" pitchFamily="34" charset="0"/>
              <a:buNone/>
              <a:defRPr/>
            </a:pPr>
            <a:r>
              <a:rPr lang="en-US" sz="2800" dirty="0"/>
              <a:t>        output  </a:t>
            </a:r>
            <a:r>
              <a:rPr lang="en-US" sz="2800" dirty="0" err="1">
                <a:solidFill>
                  <a:schemeClr val="accent1"/>
                </a:solidFill>
              </a:rPr>
              <a:t>reg</a:t>
            </a:r>
            <a:r>
              <a:rPr lang="en-US" sz="2800" dirty="0"/>
              <a:t> [3:0] Q;</a:t>
            </a:r>
            <a:endParaRPr lang="zh-CN" altLang="en-US" sz="2800" dirty="0"/>
          </a:p>
          <a:p>
            <a:pPr>
              <a:buFont typeface="Arial" pitchFamily="34" charset="0"/>
              <a:buNone/>
              <a:defRPr/>
            </a:pPr>
            <a:r>
              <a:rPr lang="en-US" sz="2800" dirty="0"/>
              <a:t>        </a:t>
            </a:r>
            <a:r>
              <a:rPr lang="en-US" sz="2800" dirty="0">
                <a:solidFill>
                  <a:srgbClr val="FFFF00"/>
                </a:solidFill>
              </a:rPr>
              <a:t>always @</a:t>
            </a:r>
            <a:r>
              <a:rPr lang="en-US" sz="2800" dirty="0"/>
              <a:t>(</a:t>
            </a:r>
            <a:r>
              <a:rPr lang="en-US" sz="2800" dirty="0" err="1">
                <a:solidFill>
                  <a:schemeClr val="accent1"/>
                </a:solidFill>
              </a:rPr>
              <a:t>posedge</a:t>
            </a:r>
            <a:r>
              <a:rPr lang="en-US" sz="2800" dirty="0"/>
              <a:t> CP)</a:t>
            </a:r>
            <a:endParaRPr lang="zh-CN" altLang="en-US" sz="2800" dirty="0"/>
          </a:p>
          <a:p>
            <a:pPr>
              <a:buFont typeface="Arial" pitchFamily="34" charset="0"/>
              <a:buNone/>
              <a:defRPr/>
            </a:pPr>
            <a:r>
              <a:rPr lang="en-US" sz="2800" dirty="0"/>
              <a:t>          </a:t>
            </a:r>
            <a:r>
              <a:rPr lang="en-US" sz="2800" dirty="0">
                <a:solidFill>
                  <a:schemeClr val="accent1"/>
                </a:solidFill>
              </a:rPr>
              <a:t>begin</a:t>
            </a:r>
            <a:endParaRPr lang="zh-CN" altLang="en-US" sz="2800" dirty="0">
              <a:solidFill>
                <a:schemeClr val="accent1"/>
              </a:solidFill>
            </a:endParaRPr>
          </a:p>
          <a:p>
            <a:pPr>
              <a:buFont typeface="Arial" pitchFamily="34" charset="0"/>
              <a:buNone/>
              <a:defRPr/>
            </a:pPr>
            <a:r>
              <a:rPr lang="en-US" sz="2800" dirty="0"/>
              <a:t>            </a:t>
            </a:r>
            <a:r>
              <a:rPr lang="en-US" sz="2800" dirty="0" smtClean="0"/>
              <a:t>   Q </a:t>
            </a:r>
            <a:r>
              <a:rPr lang="en-US" sz="2800" dirty="0"/>
              <a:t>= Q &lt;&lt; 1;         </a:t>
            </a:r>
            <a:endParaRPr lang="en-US" sz="2800" dirty="0" smtClean="0"/>
          </a:p>
          <a:p>
            <a:pPr>
              <a:buFont typeface="Arial" pitchFamily="34" charset="0"/>
              <a:buNone/>
              <a:defRPr/>
            </a:pPr>
            <a:r>
              <a:rPr lang="en-US" sz="2800" dirty="0" smtClean="0"/>
              <a:t>//</a:t>
            </a:r>
            <a:r>
              <a:rPr lang="zh-CN" altLang="en-US" sz="2800" dirty="0"/>
              <a:t>并行输出数据左移</a:t>
            </a:r>
            <a:r>
              <a:rPr lang="en-US" sz="2800" dirty="0"/>
              <a:t>1</a:t>
            </a:r>
            <a:r>
              <a:rPr lang="zh-CN" altLang="en-US" sz="2800" dirty="0"/>
              <a:t>位</a:t>
            </a:r>
          </a:p>
          <a:p>
            <a:pPr>
              <a:buFont typeface="Arial" pitchFamily="34" charset="0"/>
              <a:buNone/>
              <a:defRPr/>
            </a:pPr>
            <a:r>
              <a:rPr lang="en-US" sz="2800" dirty="0"/>
              <a:t>          </a:t>
            </a:r>
            <a:r>
              <a:rPr lang="en-US" sz="2800" dirty="0" smtClean="0"/>
              <a:t>     </a:t>
            </a:r>
            <a:r>
              <a:rPr lang="en-US" sz="2800" dirty="0"/>
              <a:t>Q[0] = x;           </a:t>
            </a:r>
            <a:endParaRPr lang="en-US" sz="2800" dirty="0" smtClean="0"/>
          </a:p>
          <a:p>
            <a:pPr>
              <a:buFont typeface="Arial" pitchFamily="34" charset="0"/>
              <a:buNone/>
              <a:defRPr/>
            </a:pPr>
            <a:r>
              <a:rPr lang="en-US" sz="2800" dirty="0" smtClean="0"/>
              <a:t>//</a:t>
            </a:r>
            <a:r>
              <a:rPr lang="zh-CN" altLang="en-US" sz="2800" dirty="0"/>
              <a:t>输入数据送入最低位</a:t>
            </a:r>
          </a:p>
          <a:p>
            <a:pPr>
              <a:buFont typeface="Arial" pitchFamily="34" charset="0"/>
              <a:buNone/>
              <a:defRPr/>
            </a:pPr>
            <a:r>
              <a:rPr lang="en-US" sz="2800" dirty="0"/>
              <a:t>          </a:t>
            </a:r>
            <a:r>
              <a:rPr lang="en-US" sz="2800" dirty="0">
                <a:solidFill>
                  <a:schemeClr val="accent1"/>
                </a:solidFill>
              </a:rPr>
              <a:t>end</a:t>
            </a:r>
            <a:endParaRPr lang="zh-CN" altLang="en-US" sz="2800" dirty="0">
              <a:solidFill>
                <a:schemeClr val="accent1"/>
              </a:solidFill>
            </a:endParaRPr>
          </a:p>
          <a:p>
            <a:pPr>
              <a:buFont typeface="Arial" pitchFamily="34" charset="0"/>
              <a:buNone/>
              <a:defRPr/>
            </a:pPr>
            <a:r>
              <a:rPr lang="en-US" sz="2800" dirty="0" err="1">
                <a:solidFill>
                  <a:srgbClr val="FF0000"/>
                </a:solidFill>
              </a:rPr>
              <a:t>endmodule</a:t>
            </a:r>
            <a:endParaRPr lang="zh-CN" altLang="en-US" sz="2800" dirty="0">
              <a:solidFill>
                <a:srgbClr val="FF0000"/>
              </a:solidFill>
            </a:endParaRPr>
          </a:p>
        </p:txBody>
      </p:sp>
      <p:cxnSp>
        <p:nvCxnSpPr>
          <p:cNvPr id="40" name="直接连接符 39"/>
          <p:cNvCxnSpPr>
            <a:cxnSpLocks noChangeShapeType="1"/>
            <a:stCxn id="39" idx="0"/>
            <a:endCxn id="39" idx="2"/>
          </p:cNvCxnSpPr>
          <p:nvPr/>
        </p:nvCxnSpPr>
        <p:spPr bwMode="auto">
          <a:xfrm rot="16200000" flipH="1">
            <a:off x="3234531" y="5268119"/>
            <a:ext cx="2676525" cy="1588"/>
          </a:xfrm>
          <a:prstGeom prst="line">
            <a:avLst/>
          </a:prstGeom>
          <a:noFill/>
          <a:ln w="28575" algn="ctr">
            <a:solidFill>
              <a:srgbClr val="FFC000"/>
            </a:solidFill>
            <a:round/>
            <a:headEnd/>
            <a:tailEnd/>
          </a:ln>
        </p:spPr>
      </p:cxnSp>
      <p:grpSp>
        <p:nvGrpSpPr>
          <p:cNvPr id="78854" name="Group 6"/>
          <p:cNvGrpSpPr>
            <a:grpSpLocks noChangeAspect="1"/>
          </p:cNvGrpSpPr>
          <p:nvPr/>
        </p:nvGrpSpPr>
        <p:grpSpPr bwMode="auto">
          <a:xfrm>
            <a:off x="-71438" y="500063"/>
            <a:ext cx="8191501" cy="3214687"/>
            <a:chOff x="-966" y="315"/>
            <a:chExt cx="6351" cy="1870"/>
          </a:xfrm>
        </p:grpSpPr>
        <p:sp>
          <p:nvSpPr>
            <p:cNvPr id="78869" name="Rectangle 7"/>
            <p:cNvSpPr>
              <a:spLocks noChangeArrowheads="1"/>
            </p:cNvSpPr>
            <p:nvPr/>
          </p:nvSpPr>
          <p:spPr bwMode="auto">
            <a:xfrm>
              <a:off x="878" y="360"/>
              <a:ext cx="307" cy="184"/>
            </a:xfrm>
            <a:prstGeom prst="rect">
              <a:avLst/>
            </a:prstGeom>
            <a:noFill/>
            <a:ln w="9525">
              <a:noFill/>
              <a:miter lim="800000"/>
              <a:headEnd/>
              <a:tailEnd/>
            </a:ln>
          </p:spPr>
          <p:txBody>
            <a:bodyPr wrap="none" lIns="0" tIns="0" rIns="0" bIns="0">
              <a:spAutoFit/>
            </a:bodyPr>
            <a:lstStyle/>
            <a:p>
              <a:pPr>
                <a:buFontTx/>
                <a:buNone/>
              </a:pPr>
              <a:r>
                <a:rPr lang="zh-CN" altLang="zh-CN" sz="1900">
                  <a:latin typeface="宋体" pitchFamily="2" charset="-122"/>
                </a:rPr>
                <a:t>输入</a:t>
              </a:r>
              <a:endParaRPr lang="zh-CN" altLang="zh-CN"/>
            </a:p>
          </p:txBody>
        </p:sp>
        <p:sp>
          <p:nvSpPr>
            <p:cNvPr id="78870" name="Rectangle 8"/>
            <p:cNvSpPr>
              <a:spLocks noChangeArrowheads="1"/>
            </p:cNvSpPr>
            <p:nvPr/>
          </p:nvSpPr>
          <p:spPr bwMode="auto">
            <a:xfrm>
              <a:off x="1259" y="345"/>
              <a:ext cx="38" cy="184"/>
            </a:xfrm>
            <a:prstGeom prst="rect">
              <a:avLst/>
            </a:prstGeom>
            <a:noFill/>
            <a:ln w="9525">
              <a:noFill/>
              <a:miter lim="800000"/>
              <a:headEnd/>
              <a:tailEnd/>
            </a:ln>
          </p:spPr>
          <p:txBody>
            <a:bodyPr wrap="none" lIns="0" tIns="0" rIns="0" bIns="0">
              <a:spAutoFit/>
            </a:bodyPr>
            <a:lstStyle/>
            <a:p>
              <a:pPr>
                <a:buFontTx/>
                <a:buNone/>
              </a:pPr>
              <a:r>
                <a:rPr lang="zh-CN" altLang="zh-CN" sz="1900"/>
                <a:t> </a:t>
              </a:r>
              <a:endParaRPr lang="zh-CN" altLang="zh-CN"/>
            </a:p>
          </p:txBody>
        </p:sp>
        <p:sp>
          <p:nvSpPr>
            <p:cNvPr id="78871" name="Rectangle 9"/>
            <p:cNvSpPr>
              <a:spLocks noChangeArrowheads="1"/>
            </p:cNvSpPr>
            <p:nvPr/>
          </p:nvSpPr>
          <p:spPr bwMode="auto">
            <a:xfrm>
              <a:off x="2704" y="360"/>
              <a:ext cx="307" cy="184"/>
            </a:xfrm>
            <a:prstGeom prst="rect">
              <a:avLst/>
            </a:prstGeom>
            <a:noFill/>
            <a:ln w="9525">
              <a:noFill/>
              <a:miter lim="800000"/>
              <a:headEnd/>
              <a:tailEnd/>
            </a:ln>
          </p:spPr>
          <p:txBody>
            <a:bodyPr wrap="none" lIns="0" tIns="0" rIns="0" bIns="0">
              <a:spAutoFit/>
            </a:bodyPr>
            <a:lstStyle/>
            <a:p>
              <a:pPr>
                <a:buFontTx/>
                <a:buNone/>
              </a:pPr>
              <a:r>
                <a:rPr lang="zh-CN" altLang="zh-CN" sz="1900">
                  <a:latin typeface="宋体" pitchFamily="2" charset="-122"/>
                </a:rPr>
                <a:t>输出</a:t>
              </a:r>
              <a:endParaRPr lang="zh-CN" altLang="zh-CN"/>
            </a:p>
          </p:txBody>
        </p:sp>
        <p:sp>
          <p:nvSpPr>
            <p:cNvPr id="78872" name="Rectangle 10"/>
            <p:cNvSpPr>
              <a:spLocks noChangeArrowheads="1"/>
            </p:cNvSpPr>
            <p:nvPr/>
          </p:nvSpPr>
          <p:spPr bwMode="auto">
            <a:xfrm>
              <a:off x="3084" y="345"/>
              <a:ext cx="38" cy="184"/>
            </a:xfrm>
            <a:prstGeom prst="rect">
              <a:avLst/>
            </a:prstGeom>
            <a:noFill/>
            <a:ln w="9525">
              <a:noFill/>
              <a:miter lim="800000"/>
              <a:headEnd/>
              <a:tailEnd/>
            </a:ln>
          </p:spPr>
          <p:txBody>
            <a:bodyPr wrap="none" lIns="0" tIns="0" rIns="0" bIns="0">
              <a:spAutoFit/>
            </a:bodyPr>
            <a:lstStyle/>
            <a:p>
              <a:pPr>
                <a:buFontTx/>
                <a:buNone/>
              </a:pPr>
              <a:r>
                <a:rPr lang="zh-CN" altLang="zh-CN" sz="1900"/>
                <a:t> </a:t>
              </a:r>
              <a:endParaRPr lang="zh-CN" altLang="zh-CN"/>
            </a:p>
          </p:txBody>
        </p:sp>
        <p:sp>
          <p:nvSpPr>
            <p:cNvPr id="78873" name="Rectangle 11"/>
            <p:cNvSpPr>
              <a:spLocks noChangeArrowheads="1"/>
            </p:cNvSpPr>
            <p:nvPr/>
          </p:nvSpPr>
          <p:spPr bwMode="auto">
            <a:xfrm>
              <a:off x="4415" y="598"/>
              <a:ext cx="614" cy="184"/>
            </a:xfrm>
            <a:prstGeom prst="rect">
              <a:avLst/>
            </a:prstGeom>
            <a:noFill/>
            <a:ln w="9525">
              <a:noFill/>
              <a:miter lim="800000"/>
              <a:headEnd/>
              <a:tailEnd/>
            </a:ln>
          </p:spPr>
          <p:txBody>
            <a:bodyPr wrap="none" lIns="0" tIns="0" rIns="0" bIns="0">
              <a:spAutoFit/>
            </a:bodyPr>
            <a:lstStyle/>
            <a:p>
              <a:pPr>
                <a:buFontTx/>
                <a:buNone/>
              </a:pPr>
              <a:r>
                <a:rPr lang="zh-CN" altLang="zh-CN" sz="1900">
                  <a:latin typeface="宋体" pitchFamily="2" charset="-122"/>
                </a:rPr>
                <a:t>工作模式</a:t>
              </a:r>
              <a:endParaRPr lang="zh-CN" altLang="zh-CN"/>
            </a:p>
          </p:txBody>
        </p:sp>
        <p:sp>
          <p:nvSpPr>
            <p:cNvPr id="78874" name="Rectangle 12"/>
            <p:cNvSpPr>
              <a:spLocks noChangeArrowheads="1"/>
            </p:cNvSpPr>
            <p:nvPr/>
          </p:nvSpPr>
          <p:spPr bwMode="auto">
            <a:xfrm>
              <a:off x="5176" y="583"/>
              <a:ext cx="38" cy="184"/>
            </a:xfrm>
            <a:prstGeom prst="rect">
              <a:avLst/>
            </a:prstGeom>
            <a:noFill/>
            <a:ln w="9525">
              <a:noFill/>
              <a:miter lim="800000"/>
              <a:headEnd/>
              <a:tailEnd/>
            </a:ln>
          </p:spPr>
          <p:txBody>
            <a:bodyPr wrap="none" lIns="0" tIns="0" rIns="0" bIns="0">
              <a:spAutoFit/>
            </a:bodyPr>
            <a:lstStyle/>
            <a:p>
              <a:pPr>
                <a:buFontTx/>
                <a:buNone/>
              </a:pPr>
              <a:r>
                <a:rPr lang="zh-CN" altLang="zh-CN" sz="1900"/>
                <a:t> </a:t>
              </a:r>
              <a:endParaRPr lang="zh-CN" altLang="zh-CN"/>
            </a:p>
          </p:txBody>
        </p:sp>
        <p:sp>
          <p:nvSpPr>
            <p:cNvPr id="78875" name="Rectangle 13"/>
            <p:cNvSpPr>
              <a:spLocks noChangeArrowheads="1"/>
            </p:cNvSpPr>
            <p:nvPr/>
          </p:nvSpPr>
          <p:spPr bwMode="auto">
            <a:xfrm>
              <a:off x="555" y="315"/>
              <a:ext cx="1" cy="1"/>
            </a:xfrm>
            <a:prstGeom prst="rect">
              <a:avLst/>
            </a:prstGeom>
            <a:solidFill>
              <a:srgbClr val="000000"/>
            </a:solidFill>
            <a:ln w="9525">
              <a:noFill/>
              <a:miter lim="800000"/>
              <a:headEnd/>
              <a:tailEnd/>
            </a:ln>
          </p:spPr>
          <p:txBody>
            <a:bodyPr/>
            <a:lstStyle/>
            <a:p>
              <a:pPr>
                <a:buFontTx/>
                <a:buNone/>
              </a:pPr>
              <a:endParaRPr lang="zh-CN" altLang="en-US"/>
            </a:p>
          </p:txBody>
        </p:sp>
        <p:sp>
          <p:nvSpPr>
            <p:cNvPr id="78876" name="Rectangle 14"/>
            <p:cNvSpPr>
              <a:spLocks noChangeArrowheads="1"/>
            </p:cNvSpPr>
            <p:nvPr/>
          </p:nvSpPr>
          <p:spPr bwMode="auto">
            <a:xfrm>
              <a:off x="555" y="315"/>
              <a:ext cx="1" cy="1"/>
            </a:xfrm>
            <a:prstGeom prst="rect">
              <a:avLst/>
            </a:prstGeom>
            <a:solidFill>
              <a:srgbClr val="000000"/>
            </a:solidFill>
            <a:ln w="9525">
              <a:noFill/>
              <a:miter lim="800000"/>
              <a:headEnd/>
              <a:tailEnd/>
            </a:ln>
          </p:spPr>
          <p:txBody>
            <a:bodyPr/>
            <a:lstStyle/>
            <a:p>
              <a:pPr>
                <a:buFontTx/>
                <a:buNone/>
              </a:pPr>
              <a:endParaRPr lang="zh-CN" altLang="en-US"/>
            </a:p>
          </p:txBody>
        </p:sp>
        <p:sp>
          <p:nvSpPr>
            <p:cNvPr id="78877" name="Rectangle 16"/>
            <p:cNvSpPr>
              <a:spLocks noChangeArrowheads="1"/>
            </p:cNvSpPr>
            <p:nvPr/>
          </p:nvSpPr>
          <p:spPr bwMode="auto">
            <a:xfrm>
              <a:off x="1582" y="315"/>
              <a:ext cx="1" cy="1"/>
            </a:xfrm>
            <a:prstGeom prst="rect">
              <a:avLst/>
            </a:prstGeom>
            <a:solidFill>
              <a:srgbClr val="000000"/>
            </a:solidFill>
            <a:ln w="9525">
              <a:noFill/>
              <a:miter lim="800000"/>
              <a:headEnd/>
              <a:tailEnd/>
            </a:ln>
          </p:spPr>
          <p:txBody>
            <a:bodyPr/>
            <a:lstStyle/>
            <a:p>
              <a:pPr>
                <a:buFontTx/>
                <a:buNone/>
              </a:pPr>
              <a:endParaRPr lang="zh-CN" altLang="en-US"/>
            </a:p>
          </p:txBody>
        </p:sp>
        <p:sp>
          <p:nvSpPr>
            <p:cNvPr id="78878" name="Rectangle 20"/>
            <p:cNvSpPr>
              <a:spLocks noChangeArrowheads="1"/>
            </p:cNvSpPr>
            <p:nvPr/>
          </p:nvSpPr>
          <p:spPr bwMode="auto">
            <a:xfrm>
              <a:off x="5366" y="315"/>
              <a:ext cx="19" cy="1"/>
            </a:xfrm>
            <a:prstGeom prst="rect">
              <a:avLst/>
            </a:prstGeom>
            <a:solidFill>
              <a:srgbClr val="000000"/>
            </a:solidFill>
            <a:ln w="9525">
              <a:noFill/>
              <a:miter lim="800000"/>
              <a:headEnd/>
              <a:tailEnd/>
            </a:ln>
          </p:spPr>
          <p:txBody>
            <a:bodyPr/>
            <a:lstStyle/>
            <a:p>
              <a:pPr>
                <a:buFontTx/>
                <a:buNone/>
              </a:pPr>
              <a:endParaRPr lang="zh-CN" altLang="en-US"/>
            </a:p>
          </p:txBody>
        </p:sp>
        <p:sp>
          <p:nvSpPr>
            <p:cNvPr id="78879" name="Rectangle 21"/>
            <p:cNvSpPr>
              <a:spLocks noChangeArrowheads="1"/>
            </p:cNvSpPr>
            <p:nvPr/>
          </p:nvSpPr>
          <p:spPr bwMode="auto">
            <a:xfrm>
              <a:off x="5366" y="315"/>
              <a:ext cx="19" cy="1"/>
            </a:xfrm>
            <a:prstGeom prst="rect">
              <a:avLst/>
            </a:prstGeom>
            <a:solidFill>
              <a:srgbClr val="000000"/>
            </a:solidFill>
            <a:ln w="9525">
              <a:noFill/>
              <a:miter lim="800000"/>
              <a:headEnd/>
              <a:tailEnd/>
            </a:ln>
          </p:spPr>
          <p:txBody>
            <a:bodyPr/>
            <a:lstStyle/>
            <a:p>
              <a:pPr>
                <a:buFontTx/>
                <a:buNone/>
              </a:pPr>
              <a:endParaRPr lang="zh-CN" altLang="en-US"/>
            </a:p>
          </p:txBody>
        </p:sp>
        <p:sp>
          <p:nvSpPr>
            <p:cNvPr id="78880" name="Rectangle 26"/>
            <p:cNvSpPr>
              <a:spLocks noChangeArrowheads="1"/>
            </p:cNvSpPr>
            <p:nvPr/>
          </p:nvSpPr>
          <p:spPr bwMode="auto">
            <a:xfrm>
              <a:off x="764" y="702"/>
              <a:ext cx="77" cy="184"/>
            </a:xfrm>
            <a:prstGeom prst="rect">
              <a:avLst/>
            </a:prstGeom>
            <a:noFill/>
            <a:ln w="9525">
              <a:noFill/>
              <a:miter lim="800000"/>
              <a:headEnd/>
              <a:tailEnd/>
            </a:ln>
          </p:spPr>
          <p:txBody>
            <a:bodyPr wrap="none" lIns="0" tIns="0" rIns="0" bIns="0">
              <a:spAutoFit/>
            </a:bodyPr>
            <a:lstStyle/>
            <a:p>
              <a:pPr>
                <a:buFontTx/>
                <a:buNone/>
              </a:pPr>
              <a:r>
                <a:rPr lang="zh-CN" altLang="zh-CN" sz="1900"/>
                <a:t>x</a:t>
              </a:r>
              <a:endParaRPr lang="zh-CN" altLang="zh-CN"/>
            </a:p>
          </p:txBody>
        </p:sp>
        <p:sp>
          <p:nvSpPr>
            <p:cNvPr id="78881" name="Rectangle 27"/>
            <p:cNvSpPr>
              <a:spLocks noChangeArrowheads="1"/>
            </p:cNvSpPr>
            <p:nvPr/>
          </p:nvSpPr>
          <p:spPr bwMode="auto">
            <a:xfrm>
              <a:off x="859" y="702"/>
              <a:ext cx="38" cy="184"/>
            </a:xfrm>
            <a:prstGeom prst="rect">
              <a:avLst/>
            </a:prstGeom>
            <a:noFill/>
            <a:ln w="9525">
              <a:noFill/>
              <a:miter lim="800000"/>
              <a:headEnd/>
              <a:tailEnd/>
            </a:ln>
          </p:spPr>
          <p:txBody>
            <a:bodyPr wrap="none" lIns="0" tIns="0" rIns="0" bIns="0">
              <a:spAutoFit/>
            </a:bodyPr>
            <a:lstStyle/>
            <a:p>
              <a:pPr>
                <a:buFontTx/>
                <a:buNone/>
              </a:pPr>
              <a:r>
                <a:rPr lang="zh-CN" altLang="zh-CN" sz="1900"/>
                <a:t> </a:t>
              </a:r>
              <a:endParaRPr lang="zh-CN" altLang="zh-CN"/>
            </a:p>
          </p:txBody>
        </p:sp>
        <p:sp>
          <p:nvSpPr>
            <p:cNvPr id="78882" name="Rectangle 28"/>
            <p:cNvSpPr>
              <a:spLocks noChangeArrowheads="1"/>
            </p:cNvSpPr>
            <p:nvPr/>
          </p:nvSpPr>
          <p:spPr bwMode="auto">
            <a:xfrm>
              <a:off x="1202" y="702"/>
              <a:ext cx="188" cy="184"/>
            </a:xfrm>
            <a:prstGeom prst="rect">
              <a:avLst/>
            </a:prstGeom>
            <a:noFill/>
            <a:ln w="9525">
              <a:noFill/>
              <a:miter lim="800000"/>
              <a:headEnd/>
              <a:tailEnd/>
            </a:ln>
          </p:spPr>
          <p:txBody>
            <a:bodyPr wrap="none" lIns="0" tIns="0" rIns="0" bIns="0">
              <a:spAutoFit/>
            </a:bodyPr>
            <a:lstStyle/>
            <a:p>
              <a:pPr>
                <a:buFontTx/>
                <a:buNone/>
              </a:pPr>
              <a:r>
                <a:rPr lang="zh-CN" altLang="zh-CN" sz="1900"/>
                <a:t>CP</a:t>
              </a:r>
              <a:endParaRPr lang="zh-CN" altLang="zh-CN"/>
            </a:p>
          </p:txBody>
        </p:sp>
        <p:sp>
          <p:nvSpPr>
            <p:cNvPr id="78883" name="Rectangle 29"/>
            <p:cNvSpPr>
              <a:spLocks noChangeArrowheads="1"/>
            </p:cNvSpPr>
            <p:nvPr/>
          </p:nvSpPr>
          <p:spPr bwMode="auto">
            <a:xfrm>
              <a:off x="1430" y="702"/>
              <a:ext cx="38" cy="184"/>
            </a:xfrm>
            <a:prstGeom prst="rect">
              <a:avLst/>
            </a:prstGeom>
            <a:noFill/>
            <a:ln w="9525">
              <a:noFill/>
              <a:miter lim="800000"/>
              <a:headEnd/>
              <a:tailEnd/>
            </a:ln>
          </p:spPr>
          <p:txBody>
            <a:bodyPr wrap="none" lIns="0" tIns="0" rIns="0" bIns="0">
              <a:spAutoFit/>
            </a:bodyPr>
            <a:lstStyle/>
            <a:p>
              <a:pPr>
                <a:buFontTx/>
                <a:buNone/>
              </a:pPr>
              <a:r>
                <a:rPr lang="zh-CN" altLang="zh-CN" sz="1900"/>
                <a:t> </a:t>
              </a:r>
              <a:endParaRPr lang="zh-CN" altLang="zh-CN"/>
            </a:p>
          </p:txBody>
        </p:sp>
        <p:sp>
          <p:nvSpPr>
            <p:cNvPr id="78884" name="Rectangle 30"/>
            <p:cNvSpPr>
              <a:spLocks noChangeArrowheads="1"/>
            </p:cNvSpPr>
            <p:nvPr/>
          </p:nvSpPr>
          <p:spPr bwMode="auto">
            <a:xfrm>
              <a:off x="2038" y="687"/>
              <a:ext cx="53" cy="126"/>
            </a:xfrm>
            <a:prstGeom prst="rect">
              <a:avLst/>
            </a:prstGeom>
            <a:noFill/>
            <a:ln w="9525">
              <a:noFill/>
              <a:miter lim="800000"/>
              <a:headEnd/>
              <a:tailEnd/>
            </a:ln>
          </p:spPr>
          <p:txBody>
            <a:bodyPr wrap="none" lIns="0" tIns="0" rIns="0" bIns="0">
              <a:spAutoFit/>
            </a:bodyPr>
            <a:lstStyle/>
            <a:p>
              <a:pPr>
                <a:buFontTx/>
                <a:buNone/>
              </a:pPr>
              <a:r>
                <a:rPr lang="zh-CN" altLang="zh-CN" sz="1300"/>
                <a:t>1</a:t>
              </a:r>
              <a:endParaRPr lang="zh-CN" altLang="zh-CN"/>
            </a:p>
          </p:txBody>
        </p:sp>
        <p:sp>
          <p:nvSpPr>
            <p:cNvPr id="78885" name="Rectangle 31"/>
            <p:cNvSpPr>
              <a:spLocks noChangeArrowheads="1"/>
            </p:cNvSpPr>
            <p:nvPr/>
          </p:nvSpPr>
          <p:spPr bwMode="auto">
            <a:xfrm>
              <a:off x="1867" y="806"/>
              <a:ext cx="53" cy="126"/>
            </a:xfrm>
            <a:prstGeom prst="rect">
              <a:avLst/>
            </a:prstGeom>
            <a:noFill/>
            <a:ln w="9525">
              <a:noFill/>
              <a:miter lim="800000"/>
              <a:headEnd/>
              <a:tailEnd/>
            </a:ln>
          </p:spPr>
          <p:txBody>
            <a:bodyPr wrap="none" lIns="0" tIns="0" rIns="0" bIns="0">
              <a:spAutoFit/>
            </a:bodyPr>
            <a:lstStyle/>
            <a:p>
              <a:pPr>
                <a:buFontTx/>
                <a:buNone/>
              </a:pPr>
              <a:r>
                <a:rPr lang="zh-CN" altLang="zh-CN" sz="1300"/>
                <a:t>4</a:t>
              </a:r>
              <a:endParaRPr lang="zh-CN" altLang="zh-CN"/>
            </a:p>
          </p:txBody>
        </p:sp>
        <p:sp>
          <p:nvSpPr>
            <p:cNvPr id="78886" name="Rectangle 32"/>
            <p:cNvSpPr>
              <a:spLocks noChangeArrowheads="1"/>
            </p:cNvSpPr>
            <p:nvPr/>
          </p:nvSpPr>
          <p:spPr bwMode="auto">
            <a:xfrm>
              <a:off x="1962" y="672"/>
              <a:ext cx="58" cy="126"/>
            </a:xfrm>
            <a:prstGeom prst="rect">
              <a:avLst/>
            </a:prstGeom>
            <a:noFill/>
            <a:ln w="9525">
              <a:noFill/>
              <a:miter lim="800000"/>
              <a:headEnd/>
              <a:tailEnd/>
            </a:ln>
          </p:spPr>
          <p:txBody>
            <a:bodyPr wrap="none" lIns="0" tIns="0" rIns="0" bIns="0">
              <a:spAutoFit/>
            </a:bodyPr>
            <a:lstStyle/>
            <a:p>
              <a:pPr>
                <a:buFontTx/>
                <a:buNone/>
              </a:pPr>
              <a:r>
                <a:rPr lang="zh-CN" altLang="zh-CN" sz="1300">
                  <a:latin typeface="Symbol" pitchFamily="18" charset="2"/>
                </a:rPr>
                <a:t>+</a:t>
              </a:r>
              <a:endParaRPr lang="zh-CN" altLang="zh-CN"/>
            </a:p>
          </p:txBody>
        </p:sp>
        <p:sp>
          <p:nvSpPr>
            <p:cNvPr id="78887" name="Rectangle 33"/>
            <p:cNvSpPr>
              <a:spLocks noChangeArrowheads="1"/>
            </p:cNvSpPr>
            <p:nvPr/>
          </p:nvSpPr>
          <p:spPr bwMode="auto">
            <a:xfrm>
              <a:off x="1886" y="687"/>
              <a:ext cx="53" cy="126"/>
            </a:xfrm>
            <a:prstGeom prst="rect">
              <a:avLst/>
            </a:prstGeom>
            <a:noFill/>
            <a:ln w="9525">
              <a:noFill/>
              <a:miter lim="800000"/>
              <a:headEnd/>
              <a:tailEnd/>
            </a:ln>
          </p:spPr>
          <p:txBody>
            <a:bodyPr wrap="none" lIns="0" tIns="0" rIns="0" bIns="0">
              <a:spAutoFit/>
            </a:bodyPr>
            <a:lstStyle/>
            <a:p>
              <a:pPr>
                <a:buFontTx/>
                <a:buNone/>
              </a:pPr>
              <a:r>
                <a:rPr lang="zh-CN" altLang="zh-CN" sz="1300" i="1"/>
                <a:t>n</a:t>
              </a:r>
              <a:endParaRPr lang="zh-CN" altLang="zh-CN"/>
            </a:p>
          </p:txBody>
        </p:sp>
        <p:sp>
          <p:nvSpPr>
            <p:cNvPr id="78888" name="Rectangle 34"/>
            <p:cNvSpPr>
              <a:spLocks noChangeArrowheads="1"/>
            </p:cNvSpPr>
            <p:nvPr/>
          </p:nvSpPr>
          <p:spPr bwMode="auto">
            <a:xfrm>
              <a:off x="1715" y="672"/>
              <a:ext cx="128" cy="213"/>
            </a:xfrm>
            <a:prstGeom prst="rect">
              <a:avLst/>
            </a:prstGeom>
            <a:noFill/>
            <a:ln w="9525">
              <a:noFill/>
              <a:miter lim="800000"/>
              <a:headEnd/>
              <a:tailEnd/>
            </a:ln>
          </p:spPr>
          <p:txBody>
            <a:bodyPr wrap="none" lIns="0" tIns="0" rIns="0" bIns="0">
              <a:spAutoFit/>
            </a:bodyPr>
            <a:lstStyle/>
            <a:p>
              <a:pPr>
                <a:buFontTx/>
                <a:buNone/>
              </a:pPr>
              <a:r>
                <a:rPr lang="zh-CN" altLang="zh-CN" sz="2200" i="1"/>
                <a:t>Q</a:t>
              </a:r>
              <a:endParaRPr lang="zh-CN" altLang="zh-CN"/>
            </a:p>
          </p:txBody>
        </p:sp>
        <p:sp>
          <p:nvSpPr>
            <p:cNvPr id="78889" name="Rectangle 35"/>
            <p:cNvSpPr>
              <a:spLocks noChangeArrowheads="1"/>
            </p:cNvSpPr>
            <p:nvPr/>
          </p:nvSpPr>
          <p:spPr bwMode="auto">
            <a:xfrm>
              <a:off x="2133" y="702"/>
              <a:ext cx="38" cy="184"/>
            </a:xfrm>
            <a:prstGeom prst="rect">
              <a:avLst/>
            </a:prstGeom>
            <a:noFill/>
            <a:ln w="9525">
              <a:noFill/>
              <a:miter lim="800000"/>
              <a:headEnd/>
              <a:tailEnd/>
            </a:ln>
          </p:spPr>
          <p:txBody>
            <a:bodyPr wrap="none" lIns="0" tIns="0" rIns="0" bIns="0">
              <a:spAutoFit/>
            </a:bodyPr>
            <a:lstStyle/>
            <a:p>
              <a:pPr>
                <a:buFontTx/>
                <a:buNone/>
              </a:pPr>
              <a:r>
                <a:rPr lang="zh-CN" altLang="zh-CN" sz="1900"/>
                <a:t> </a:t>
              </a:r>
              <a:endParaRPr lang="zh-CN" altLang="zh-CN"/>
            </a:p>
          </p:txBody>
        </p:sp>
        <p:sp>
          <p:nvSpPr>
            <p:cNvPr id="78890" name="Rectangle 36"/>
            <p:cNvSpPr>
              <a:spLocks noChangeArrowheads="1"/>
            </p:cNvSpPr>
            <p:nvPr/>
          </p:nvSpPr>
          <p:spPr bwMode="auto">
            <a:xfrm>
              <a:off x="2704" y="672"/>
              <a:ext cx="53" cy="126"/>
            </a:xfrm>
            <a:prstGeom prst="rect">
              <a:avLst/>
            </a:prstGeom>
            <a:noFill/>
            <a:ln w="9525">
              <a:noFill/>
              <a:miter lim="800000"/>
              <a:headEnd/>
              <a:tailEnd/>
            </a:ln>
          </p:spPr>
          <p:txBody>
            <a:bodyPr wrap="none" lIns="0" tIns="0" rIns="0" bIns="0">
              <a:spAutoFit/>
            </a:bodyPr>
            <a:lstStyle/>
            <a:p>
              <a:pPr>
                <a:buFontTx/>
                <a:buNone/>
              </a:pPr>
              <a:r>
                <a:rPr lang="zh-CN" altLang="zh-CN" sz="1300"/>
                <a:t>1</a:t>
              </a:r>
              <a:endParaRPr lang="zh-CN" altLang="zh-CN"/>
            </a:p>
          </p:txBody>
        </p:sp>
        <p:sp>
          <p:nvSpPr>
            <p:cNvPr id="78891" name="Rectangle 37"/>
            <p:cNvSpPr>
              <a:spLocks noChangeArrowheads="1"/>
            </p:cNvSpPr>
            <p:nvPr/>
          </p:nvSpPr>
          <p:spPr bwMode="auto">
            <a:xfrm>
              <a:off x="2533" y="806"/>
              <a:ext cx="53" cy="126"/>
            </a:xfrm>
            <a:prstGeom prst="rect">
              <a:avLst/>
            </a:prstGeom>
            <a:noFill/>
            <a:ln w="9525">
              <a:noFill/>
              <a:miter lim="800000"/>
              <a:headEnd/>
              <a:tailEnd/>
            </a:ln>
          </p:spPr>
          <p:txBody>
            <a:bodyPr wrap="none" lIns="0" tIns="0" rIns="0" bIns="0">
              <a:spAutoFit/>
            </a:bodyPr>
            <a:lstStyle/>
            <a:p>
              <a:pPr>
                <a:buFontTx/>
                <a:buNone/>
              </a:pPr>
              <a:r>
                <a:rPr lang="zh-CN" altLang="zh-CN" sz="1300"/>
                <a:t>3</a:t>
              </a:r>
              <a:endParaRPr lang="zh-CN" altLang="zh-CN"/>
            </a:p>
          </p:txBody>
        </p:sp>
        <p:sp>
          <p:nvSpPr>
            <p:cNvPr id="78892" name="Rectangle 38"/>
            <p:cNvSpPr>
              <a:spLocks noChangeArrowheads="1"/>
            </p:cNvSpPr>
            <p:nvPr/>
          </p:nvSpPr>
          <p:spPr bwMode="auto">
            <a:xfrm>
              <a:off x="2628" y="657"/>
              <a:ext cx="58" cy="126"/>
            </a:xfrm>
            <a:prstGeom prst="rect">
              <a:avLst/>
            </a:prstGeom>
            <a:noFill/>
            <a:ln w="9525">
              <a:noFill/>
              <a:miter lim="800000"/>
              <a:headEnd/>
              <a:tailEnd/>
            </a:ln>
          </p:spPr>
          <p:txBody>
            <a:bodyPr wrap="none" lIns="0" tIns="0" rIns="0" bIns="0">
              <a:spAutoFit/>
            </a:bodyPr>
            <a:lstStyle/>
            <a:p>
              <a:pPr>
                <a:buFontTx/>
                <a:buNone/>
              </a:pPr>
              <a:r>
                <a:rPr lang="zh-CN" altLang="zh-CN" sz="1300">
                  <a:latin typeface="Symbol" pitchFamily="18" charset="2"/>
                </a:rPr>
                <a:t>+</a:t>
              </a:r>
              <a:endParaRPr lang="zh-CN" altLang="zh-CN"/>
            </a:p>
          </p:txBody>
        </p:sp>
        <p:sp>
          <p:nvSpPr>
            <p:cNvPr id="78893" name="Rectangle 39"/>
            <p:cNvSpPr>
              <a:spLocks noChangeArrowheads="1"/>
            </p:cNvSpPr>
            <p:nvPr/>
          </p:nvSpPr>
          <p:spPr bwMode="auto">
            <a:xfrm>
              <a:off x="2552" y="672"/>
              <a:ext cx="53" cy="126"/>
            </a:xfrm>
            <a:prstGeom prst="rect">
              <a:avLst/>
            </a:prstGeom>
            <a:noFill/>
            <a:ln w="9525">
              <a:noFill/>
              <a:miter lim="800000"/>
              <a:headEnd/>
              <a:tailEnd/>
            </a:ln>
          </p:spPr>
          <p:txBody>
            <a:bodyPr wrap="none" lIns="0" tIns="0" rIns="0" bIns="0">
              <a:spAutoFit/>
            </a:bodyPr>
            <a:lstStyle/>
            <a:p>
              <a:pPr>
                <a:buFontTx/>
                <a:buNone/>
              </a:pPr>
              <a:r>
                <a:rPr lang="zh-CN" altLang="zh-CN" sz="1300" i="1"/>
                <a:t>n</a:t>
              </a:r>
              <a:endParaRPr lang="zh-CN" altLang="zh-CN"/>
            </a:p>
          </p:txBody>
        </p:sp>
        <p:sp>
          <p:nvSpPr>
            <p:cNvPr id="78894" name="Rectangle 40"/>
            <p:cNvSpPr>
              <a:spLocks noChangeArrowheads="1"/>
            </p:cNvSpPr>
            <p:nvPr/>
          </p:nvSpPr>
          <p:spPr bwMode="auto">
            <a:xfrm>
              <a:off x="2381" y="672"/>
              <a:ext cx="128" cy="213"/>
            </a:xfrm>
            <a:prstGeom prst="rect">
              <a:avLst/>
            </a:prstGeom>
            <a:noFill/>
            <a:ln w="9525">
              <a:noFill/>
              <a:miter lim="800000"/>
              <a:headEnd/>
              <a:tailEnd/>
            </a:ln>
          </p:spPr>
          <p:txBody>
            <a:bodyPr wrap="none" lIns="0" tIns="0" rIns="0" bIns="0">
              <a:spAutoFit/>
            </a:bodyPr>
            <a:lstStyle/>
            <a:p>
              <a:pPr>
                <a:buFontTx/>
                <a:buNone/>
              </a:pPr>
              <a:r>
                <a:rPr lang="zh-CN" altLang="zh-CN" sz="2200" i="1"/>
                <a:t>Q</a:t>
              </a:r>
              <a:endParaRPr lang="zh-CN" altLang="zh-CN"/>
            </a:p>
          </p:txBody>
        </p:sp>
        <p:sp>
          <p:nvSpPr>
            <p:cNvPr id="78895" name="Rectangle 41"/>
            <p:cNvSpPr>
              <a:spLocks noChangeArrowheads="1"/>
            </p:cNvSpPr>
            <p:nvPr/>
          </p:nvSpPr>
          <p:spPr bwMode="auto">
            <a:xfrm>
              <a:off x="2799" y="702"/>
              <a:ext cx="38" cy="184"/>
            </a:xfrm>
            <a:prstGeom prst="rect">
              <a:avLst/>
            </a:prstGeom>
            <a:noFill/>
            <a:ln w="9525">
              <a:noFill/>
              <a:miter lim="800000"/>
              <a:headEnd/>
              <a:tailEnd/>
            </a:ln>
          </p:spPr>
          <p:txBody>
            <a:bodyPr wrap="none" lIns="0" tIns="0" rIns="0" bIns="0">
              <a:spAutoFit/>
            </a:bodyPr>
            <a:lstStyle/>
            <a:p>
              <a:pPr>
                <a:buFontTx/>
                <a:buNone/>
              </a:pPr>
              <a:r>
                <a:rPr lang="zh-CN" altLang="zh-CN" sz="1900"/>
                <a:t> </a:t>
              </a:r>
              <a:endParaRPr lang="zh-CN" altLang="zh-CN"/>
            </a:p>
          </p:txBody>
        </p:sp>
        <p:sp>
          <p:nvSpPr>
            <p:cNvPr id="78896" name="Rectangle 42"/>
            <p:cNvSpPr>
              <a:spLocks noChangeArrowheads="1"/>
            </p:cNvSpPr>
            <p:nvPr/>
          </p:nvSpPr>
          <p:spPr bwMode="auto">
            <a:xfrm>
              <a:off x="3369" y="687"/>
              <a:ext cx="53" cy="126"/>
            </a:xfrm>
            <a:prstGeom prst="rect">
              <a:avLst/>
            </a:prstGeom>
            <a:noFill/>
            <a:ln w="9525">
              <a:noFill/>
              <a:miter lim="800000"/>
              <a:headEnd/>
              <a:tailEnd/>
            </a:ln>
          </p:spPr>
          <p:txBody>
            <a:bodyPr wrap="none" lIns="0" tIns="0" rIns="0" bIns="0">
              <a:spAutoFit/>
            </a:bodyPr>
            <a:lstStyle/>
            <a:p>
              <a:pPr>
                <a:buFontTx/>
                <a:buNone/>
              </a:pPr>
              <a:r>
                <a:rPr lang="zh-CN" altLang="zh-CN" sz="1300"/>
                <a:t>1</a:t>
              </a:r>
              <a:endParaRPr lang="zh-CN" altLang="zh-CN"/>
            </a:p>
          </p:txBody>
        </p:sp>
        <p:sp>
          <p:nvSpPr>
            <p:cNvPr id="78897" name="Rectangle 43"/>
            <p:cNvSpPr>
              <a:spLocks noChangeArrowheads="1"/>
            </p:cNvSpPr>
            <p:nvPr/>
          </p:nvSpPr>
          <p:spPr bwMode="auto">
            <a:xfrm>
              <a:off x="3198" y="806"/>
              <a:ext cx="53" cy="126"/>
            </a:xfrm>
            <a:prstGeom prst="rect">
              <a:avLst/>
            </a:prstGeom>
            <a:noFill/>
            <a:ln w="9525">
              <a:noFill/>
              <a:miter lim="800000"/>
              <a:headEnd/>
              <a:tailEnd/>
            </a:ln>
          </p:spPr>
          <p:txBody>
            <a:bodyPr wrap="none" lIns="0" tIns="0" rIns="0" bIns="0">
              <a:spAutoFit/>
            </a:bodyPr>
            <a:lstStyle/>
            <a:p>
              <a:pPr>
                <a:buFontTx/>
                <a:buNone/>
              </a:pPr>
              <a:r>
                <a:rPr lang="zh-CN" altLang="zh-CN" sz="1300"/>
                <a:t>2</a:t>
              </a:r>
              <a:endParaRPr lang="zh-CN" altLang="zh-CN"/>
            </a:p>
          </p:txBody>
        </p:sp>
        <p:sp>
          <p:nvSpPr>
            <p:cNvPr id="78898" name="Rectangle 44"/>
            <p:cNvSpPr>
              <a:spLocks noChangeArrowheads="1"/>
            </p:cNvSpPr>
            <p:nvPr/>
          </p:nvSpPr>
          <p:spPr bwMode="auto">
            <a:xfrm>
              <a:off x="3293" y="672"/>
              <a:ext cx="58" cy="126"/>
            </a:xfrm>
            <a:prstGeom prst="rect">
              <a:avLst/>
            </a:prstGeom>
            <a:noFill/>
            <a:ln w="9525">
              <a:noFill/>
              <a:miter lim="800000"/>
              <a:headEnd/>
              <a:tailEnd/>
            </a:ln>
          </p:spPr>
          <p:txBody>
            <a:bodyPr wrap="none" lIns="0" tIns="0" rIns="0" bIns="0">
              <a:spAutoFit/>
            </a:bodyPr>
            <a:lstStyle/>
            <a:p>
              <a:pPr>
                <a:buFontTx/>
                <a:buNone/>
              </a:pPr>
              <a:r>
                <a:rPr lang="zh-CN" altLang="zh-CN" sz="1300">
                  <a:latin typeface="Symbol" pitchFamily="18" charset="2"/>
                </a:rPr>
                <a:t>+</a:t>
              </a:r>
              <a:endParaRPr lang="zh-CN" altLang="zh-CN"/>
            </a:p>
          </p:txBody>
        </p:sp>
        <p:sp>
          <p:nvSpPr>
            <p:cNvPr id="78899" name="Rectangle 45"/>
            <p:cNvSpPr>
              <a:spLocks noChangeArrowheads="1"/>
            </p:cNvSpPr>
            <p:nvPr/>
          </p:nvSpPr>
          <p:spPr bwMode="auto">
            <a:xfrm>
              <a:off x="3217" y="687"/>
              <a:ext cx="53" cy="126"/>
            </a:xfrm>
            <a:prstGeom prst="rect">
              <a:avLst/>
            </a:prstGeom>
            <a:noFill/>
            <a:ln w="9525">
              <a:noFill/>
              <a:miter lim="800000"/>
              <a:headEnd/>
              <a:tailEnd/>
            </a:ln>
          </p:spPr>
          <p:txBody>
            <a:bodyPr wrap="none" lIns="0" tIns="0" rIns="0" bIns="0">
              <a:spAutoFit/>
            </a:bodyPr>
            <a:lstStyle/>
            <a:p>
              <a:pPr>
                <a:buFontTx/>
                <a:buNone/>
              </a:pPr>
              <a:r>
                <a:rPr lang="zh-CN" altLang="zh-CN" sz="1300" i="1"/>
                <a:t>n</a:t>
              </a:r>
              <a:endParaRPr lang="zh-CN" altLang="zh-CN"/>
            </a:p>
          </p:txBody>
        </p:sp>
        <p:sp>
          <p:nvSpPr>
            <p:cNvPr id="78900" name="Rectangle 46"/>
            <p:cNvSpPr>
              <a:spLocks noChangeArrowheads="1"/>
            </p:cNvSpPr>
            <p:nvPr/>
          </p:nvSpPr>
          <p:spPr bwMode="auto">
            <a:xfrm>
              <a:off x="3027" y="672"/>
              <a:ext cx="128" cy="213"/>
            </a:xfrm>
            <a:prstGeom prst="rect">
              <a:avLst/>
            </a:prstGeom>
            <a:noFill/>
            <a:ln w="9525">
              <a:noFill/>
              <a:miter lim="800000"/>
              <a:headEnd/>
              <a:tailEnd/>
            </a:ln>
          </p:spPr>
          <p:txBody>
            <a:bodyPr wrap="none" lIns="0" tIns="0" rIns="0" bIns="0">
              <a:spAutoFit/>
            </a:bodyPr>
            <a:lstStyle/>
            <a:p>
              <a:pPr>
                <a:buFontTx/>
                <a:buNone/>
              </a:pPr>
              <a:r>
                <a:rPr lang="zh-CN" altLang="zh-CN" sz="2200" i="1"/>
                <a:t>Q</a:t>
              </a:r>
              <a:endParaRPr lang="zh-CN" altLang="zh-CN"/>
            </a:p>
          </p:txBody>
        </p:sp>
        <p:sp>
          <p:nvSpPr>
            <p:cNvPr id="78901" name="Rectangle 47"/>
            <p:cNvSpPr>
              <a:spLocks noChangeArrowheads="1"/>
            </p:cNvSpPr>
            <p:nvPr/>
          </p:nvSpPr>
          <p:spPr bwMode="auto">
            <a:xfrm>
              <a:off x="3464" y="702"/>
              <a:ext cx="38" cy="184"/>
            </a:xfrm>
            <a:prstGeom prst="rect">
              <a:avLst/>
            </a:prstGeom>
            <a:noFill/>
            <a:ln w="9525">
              <a:noFill/>
              <a:miter lim="800000"/>
              <a:headEnd/>
              <a:tailEnd/>
            </a:ln>
          </p:spPr>
          <p:txBody>
            <a:bodyPr wrap="none" lIns="0" tIns="0" rIns="0" bIns="0">
              <a:spAutoFit/>
            </a:bodyPr>
            <a:lstStyle/>
            <a:p>
              <a:pPr>
                <a:buFontTx/>
                <a:buNone/>
              </a:pPr>
              <a:r>
                <a:rPr lang="zh-CN" altLang="zh-CN" sz="1900"/>
                <a:t> </a:t>
              </a:r>
              <a:endParaRPr lang="zh-CN" altLang="zh-CN"/>
            </a:p>
          </p:txBody>
        </p:sp>
        <p:sp>
          <p:nvSpPr>
            <p:cNvPr id="78902" name="Rectangle 48"/>
            <p:cNvSpPr>
              <a:spLocks noChangeArrowheads="1"/>
            </p:cNvSpPr>
            <p:nvPr/>
          </p:nvSpPr>
          <p:spPr bwMode="auto">
            <a:xfrm>
              <a:off x="4016" y="687"/>
              <a:ext cx="53" cy="126"/>
            </a:xfrm>
            <a:prstGeom prst="rect">
              <a:avLst/>
            </a:prstGeom>
            <a:noFill/>
            <a:ln w="9525">
              <a:noFill/>
              <a:miter lim="800000"/>
              <a:headEnd/>
              <a:tailEnd/>
            </a:ln>
          </p:spPr>
          <p:txBody>
            <a:bodyPr wrap="none" lIns="0" tIns="0" rIns="0" bIns="0">
              <a:spAutoFit/>
            </a:bodyPr>
            <a:lstStyle/>
            <a:p>
              <a:pPr>
                <a:buFontTx/>
                <a:buNone/>
              </a:pPr>
              <a:r>
                <a:rPr lang="zh-CN" altLang="zh-CN" sz="1300"/>
                <a:t>1</a:t>
              </a:r>
              <a:endParaRPr lang="zh-CN" altLang="zh-CN"/>
            </a:p>
          </p:txBody>
        </p:sp>
        <p:sp>
          <p:nvSpPr>
            <p:cNvPr id="78903" name="Rectangle 49"/>
            <p:cNvSpPr>
              <a:spLocks noChangeArrowheads="1"/>
            </p:cNvSpPr>
            <p:nvPr/>
          </p:nvSpPr>
          <p:spPr bwMode="auto">
            <a:xfrm>
              <a:off x="3826" y="806"/>
              <a:ext cx="53" cy="126"/>
            </a:xfrm>
            <a:prstGeom prst="rect">
              <a:avLst/>
            </a:prstGeom>
            <a:noFill/>
            <a:ln w="9525">
              <a:noFill/>
              <a:miter lim="800000"/>
              <a:headEnd/>
              <a:tailEnd/>
            </a:ln>
          </p:spPr>
          <p:txBody>
            <a:bodyPr wrap="none" lIns="0" tIns="0" rIns="0" bIns="0">
              <a:spAutoFit/>
            </a:bodyPr>
            <a:lstStyle/>
            <a:p>
              <a:pPr>
                <a:buFontTx/>
                <a:buNone/>
              </a:pPr>
              <a:r>
                <a:rPr lang="zh-CN" altLang="zh-CN" sz="1300"/>
                <a:t>1</a:t>
              </a:r>
              <a:endParaRPr lang="zh-CN" altLang="zh-CN"/>
            </a:p>
          </p:txBody>
        </p:sp>
        <p:sp>
          <p:nvSpPr>
            <p:cNvPr id="78904" name="Rectangle 50"/>
            <p:cNvSpPr>
              <a:spLocks noChangeArrowheads="1"/>
            </p:cNvSpPr>
            <p:nvPr/>
          </p:nvSpPr>
          <p:spPr bwMode="auto">
            <a:xfrm>
              <a:off x="3940" y="672"/>
              <a:ext cx="58" cy="126"/>
            </a:xfrm>
            <a:prstGeom prst="rect">
              <a:avLst/>
            </a:prstGeom>
            <a:noFill/>
            <a:ln w="9525">
              <a:noFill/>
              <a:miter lim="800000"/>
              <a:headEnd/>
              <a:tailEnd/>
            </a:ln>
          </p:spPr>
          <p:txBody>
            <a:bodyPr wrap="none" lIns="0" tIns="0" rIns="0" bIns="0">
              <a:spAutoFit/>
            </a:bodyPr>
            <a:lstStyle/>
            <a:p>
              <a:pPr>
                <a:buFontTx/>
                <a:buNone/>
              </a:pPr>
              <a:r>
                <a:rPr lang="zh-CN" altLang="zh-CN" sz="1300">
                  <a:latin typeface="Symbol" pitchFamily="18" charset="2"/>
                </a:rPr>
                <a:t>+</a:t>
              </a:r>
              <a:endParaRPr lang="zh-CN" altLang="zh-CN"/>
            </a:p>
          </p:txBody>
        </p:sp>
        <p:sp>
          <p:nvSpPr>
            <p:cNvPr id="78905" name="Rectangle 51"/>
            <p:cNvSpPr>
              <a:spLocks noChangeArrowheads="1"/>
            </p:cNvSpPr>
            <p:nvPr/>
          </p:nvSpPr>
          <p:spPr bwMode="auto">
            <a:xfrm>
              <a:off x="3864" y="687"/>
              <a:ext cx="53" cy="126"/>
            </a:xfrm>
            <a:prstGeom prst="rect">
              <a:avLst/>
            </a:prstGeom>
            <a:noFill/>
            <a:ln w="9525">
              <a:noFill/>
              <a:miter lim="800000"/>
              <a:headEnd/>
              <a:tailEnd/>
            </a:ln>
          </p:spPr>
          <p:txBody>
            <a:bodyPr wrap="none" lIns="0" tIns="0" rIns="0" bIns="0">
              <a:spAutoFit/>
            </a:bodyPr>
            <a:lstStyle/>
            <a:p>
              <a:pPr>
                <a:buFontTx/>
                <a:buNone/>
              </a:pPr>
              <a:r>
                <a:rPr lang="zh-CN" altLang="zh-CN" sz="1300" i="1"/>
                <a:t>n</a:t>
              </a:r>
              <a:endParaRPr lang="zh-CN" altLang="zh-CN"/>
            </a:p>
          </p:txBody>
        </p:sp>
        <p:sp>
          <p:nvSpPr>
            <p:cNvPr id="78906" name="Rectangle 52"/>
            <p:cNvSpPr>
              <a:spLocks noChangeArrowheads="1"/>
            </p:cNvSpPr>
            <p:nvPr/>
          </p:nvSpPr>
          <p:spPr bwMode="auto">
            <a:xfrm>
              <a:off x="3693" y="672"/>
              <a:ext cx="128" cy="213"/>
            </a:xfrm>
            <a:prstGeom prst="rect">
              <a:avLst/>
            </a:prstGeom>
            <a:noFill/>
            <a:ln w="9525">
              <a:noFill/>
              <a:miter lim="800000"/>
              <a:headEnd/>
              <a:tailEnd/>
            </a:ln>
          </p:spPr>
          <p:txBody>
            <a:bodyPr wrap="none" lIns="0" tIns="0" rIns="0" bIns="0">
              <a:spAutoFit/>
            </a:bodyPr>
            <a:lstStyle/>
            <a:p>
              <a:pPr>
                <a:buFontTx/>
                <a:buNone/>
              </a:pPr>
              <a:r>
                <a:rPr lang="zh-CN" altLang="zh-CN" sz="2200" i="1"/>
                <a:t>Q</a:t>
              </a:r>
              <a:endParaRPr lang="zh-CN" altLang="zh-CN"/>
            </a:p>
          </p:txBody>
        </p:sp>
        <p:sp>
          <p:nvSpPr>
            <p:cNvPr id="78907" name="Rectangle 53"/>
            <p:cNvSpPr>
              <a:spLocks noChangeArrowheads="1"/>
            </p:cNvSpPr>
            <p:nvPr/>
          </p:nvSpPr>
          <p:spPr bwMode="auto">
            <a:xfrm>
              <a:off x="4111" y="702"/>
              <a:ext cx="38" cy="184"/>
            </a:xfrm>
            <a:prstGeom prst="rect">
              <a:avLst/>
            </a:prstGeom>
            <a:noFill/>
            <a:ln w="9525">
              <a:noFill/>
              <a:miter lim="800000"/>
              <a:headEnd/>
              <a:tailEnd/>
            </a:ln>
          </p:spPr>
          <p:txBody>
            <a:bodyPr wrap="none" lIns="0" tIns="0" rIns="0" bIns="0">
              <a:spAutoFit/>
            </a:bodyPr>
            <a:lstStyle/>
            <a:p>
              <a:pPr>
                <a:buFontTx/>
                <a:buNone/>
              </a:pPr>
              <a:r>
                <a:rPr lang="zh-CN" altLang="zh-CN" sz="1900"/>
                <a:t> </a:t>
              </a:r>
              <a:endParaRPr lang="zh-CN" altLang="zh-CN"/>
            </a:p>
          </p:txBody>
        </p:sp>
        <p:sp>
          <p:nvSpPr>
            <p:cNvPr id="78908" name="Rectangle 54"/>
            <p:cNvSpPr>
              <a:spLocks noChangeArrowheads="1"/>
            </p:cNvSpPr>
            <p:nvPr/>
          </p:nvSpPr>
          <p:spPr bwMode="auto">
            <a:xfrm>
              <a:off x="555" y="553"/>
              <a:ext cx="1" cy="15"/>
            </a:xfrm>
            <a:prstGeom prst="rect">
              <a:avLst/>
            </a:prstGeom>
            <a:solidFill>
              <a:srgbClr val="000000"/>
            </a:solidFill>
            <a:ln w="9525">
              <a:noFill/>
              <a:miter lim="800000"/>
              <a:headEnd/>
              <a:tailEnd/>
            </a:ln>
          </p:spPr>
          <p:txBody>
            <a:bodyPr/>
            <a:lstStyle/>
            <a:p>
              <a:pPr>
                <a:buFontTx/>
                <a:buNone/>
              </a:pPr>
              <a:endParaRPr lang="zh-CN" altLang="en-US"/>
            </a:p>
          </p:txBody>
        </p:sp>
        <p:sp>
          <p:nvSpPr>
            <p:cNvPr id="78909" name="Rectangle 55"/>
            <p:cNvSpPr>
              <a:spLocks noChangeArrowheads="1"/>
            </p:cNvSpPr>
            <p:nvPr/>
          </p:nvSpPr>
          <p:spPr bwMode="auto">
            <a:xfrm>
              <a:off x="1582" y="553"/>
              <a:ext cx="1" cy="15"/>
            </a:xfrm>
            <a:prstGeom prst="rect">
              <a:avLst/>
            </a:prstGeom>
            <a:solidFill>
              <a:srgbClr val="000000"/>
            </a:solidFill>
            <a:ln w="9525">
              <a:noFill/>
              <a:miter lim="800000"/>
              <a:headEnd/>
              <a:tailEnd/>
            </a:ln>
          </p:spPr>
          <p:txBody>
            <a:bodyPr/>
            <a:lstStyle/>
            <a:p>
              <a:pPr>
                <a:buFontTx/>
                <a:buNone/>
              </a:pPr>
              <a:endParaRPr lang="zh-CN" altLang="en-US"/>
            </a:p>
          </p:txBody>
        </p:sp>
        <p:sp>
          <p:nvSpPr>
            <p:cNvPr id="78910" name="Rectangle 62"/>
            <p:cNvSpPr>
              <a:spLocks noChangeArrowheads="1"/>
            </p:cNvSpPr>
            <p:nvPr/>
          </p:nvSpPr>
          <p:spPr bwMode="auto">
            <a:xfrm>
              <a:off x="764" y="1163"/>
              <a:ext cx="77" cy="184"/>
            </a:xfrm>
            <a:prstGeom prst="rect">
              <a:avLst/>
            </a:prstGeom>
            <a:noFill/>
            <a:ln w="9525">
              <a:noFill/>
              <a:miter lim="800000"/>
              <a:headEnd/>
              <a:tailEnd/>
            </a:ln>
          </p:spPr>
          <p:txBody>
            <a:bodyPr wrap="none" lIns="0" tIns="0" rIns="0" bIns="0">
              <a:spAutoFit/>
            </a:bodyPr>
            <a:lstStyle/>
            <a:p>
              <a:pPr>
                <a:buFontTx/>
                <a:buNone/>
              </a:pPr>
              <a:r>
                <a:rPr lang="zh-CN" altLang="zh-CN" sz="1900"/>
                <a:t>0</a:t>
              </a:r>
              <a:endParaRPr lang="zh-CN" altLang="zh-CN"/>
            </a:p>
          </p:txBody>
        </p:sp>
        <p:sp>
          <p:nvSpPr>
            <p:cNvPr id="78911" name="Rectangle 63"/>
            <p:cNvSpPr>
              <a:spLocks noChangeArrowheads="1"/>
            </p:cNvSpPr>
            <p:nvPr/>
          </p:nvSpPr>
          <p:spPr bwMode="auto">
            <a:xfrm>
              <a:off x="859" y="1163"/>
              <a:ext cx="38" cy="184"/>
            </a:xfrm>
            <a:prstGeom prst="rect">
              <a:avLst/>
            </a:prstGeom>
            <a:noFill/>
            <a:ln w="9525">
              <a:noFill/>
              <a:miter lim="800000"/>
              <a:headEnd/>
              <a:tailEnd/>
            </a:ln>
          </p:spPr>
          <p:txBody>
            <a:bodyPr wrap="none" lIns="0" tIns="0" rIns="0" bIns="0">
              <a:spAutoFit/>
            </a:bodyPr>
            <a:lstStyle/>
            <a:p>
              <a:pPr>
                <a:buFontTx/>
                <a:buNone/>
              </a:pPr>
              <a:r>
                <a:rPr lang="zh-CN" altLang="zh-CN" sz="1900"/>
                <a:t> </a:t>
              </a:r>
              <a:endParaRPr lang="zh-CN" altLang="zh-CN"/>
            </a:p>
          </p:txBody>
        </p:sp>
        <p:sp>
          <p:nvSpPr>
            <p:cNvPr id="78912" name="Rectangle 64"/>
            <p:cNvSpPr>
              <a:spLocks noChangeArrowheads="1"/>
            </p:cNvSpPr>
            <p:nvPr/>
          </p:nvSpPr>
          <p:spPr bwMode="auto">
            <a:xfrm>
              <a:off x="1221" y="1178"/>
              <a:ext cx="153" cy="184"/>
            </a:xfrm>
            <a:prstGeom prst="rect">
              <a:avLst/>
            </a:prstGeom>
            <a:noFill/>
            <a:ln w="9525">
              <a:noFill/>
              <a:miter lim="800000"/>
              <a:headEnd/>
              <a:tailEnd/>
            </a:ln>
          </p:spPr>
          <p:txBody>
            <a:bodyPr wrap="none" lIns="0" tIns="0" rIns="0" bIns="0">
              <a:spAutoFit/>
            </a:bodyPr>
            <a:lstStyle/>
            <a:p>
              <a:pPr>
                <a:buFontTx/>
                <a:buNone/>
              </a:pPr>
              <a:r>
                <a:rPr lang="zh-CN" altLang="zh-CN" sz="1900">
                  <a:latin typeface="宋体" pitchFamily="2" charset="-122"/>
                </a:rPr>
                <a:t>↑</a:t>
              </a:r>
              <a:endParaRPr lang="zh-CN" altLang="zh-CN"/>
            </a:p>
          </p:txBody>
        </p:sp>
        <p:sp>
          <p:nvSpPr>
            <p:cNvPr id="78913" name="Rectangle 65"/>
            <p:cNvSpPr>
              <a:spLocks noChangeArrowheads="1"/>
            </p:cNvSpPr>
            <p:nvPr/>
          </p:nvSpPr>
          <p:spPr bwMode="auto">
            <a:xfrm>
              <a:off x="1411" y="1163"/>
              <a:ext cx="38" cy="184"/>
            </a:xfrm>
            <a:prstGeom prst="rect">
              <a:avLst/>
            </a:prstGeom>
            <a:noFill/>
            <a:ln w="9525">
              <a:noFill/>
              <a:miter lim="800000"/>
              <a:headEnd/>
              <a:tailEnd/>
            </a:ln>
          </p:spPr>
          <p:txBody>
            <a:bodyPr wrap="none" lIns="0" tIns="0" rIns="0" bIns="0">
              <a:spAutoFit/>
            </a:bodyPr>
            <a:lstStyle/>
            <a:p>
              <a:pPr>
                <a:buFontTx/>
                <a:buNone/>
              </a:pPr>
              <a:r>
                <a:rPr lang="zh-CN" altLang="zh-CN" sz="1900"/>
                <a:t> </a:t>
              </a:r>
              <a:endParaRPr lang="zh-CN" altLang="zh-CN"/>
            </a:p>
          </p:txBody>
        </p:sp>
        <p:sp>
          <p:nvSpPr>
            <p:cNvPr id="78914" name="Rectangle 66"/>
            <p:cNvSpPr>
              <a:spLocks noChangeArrowheads="1"/>
            </p:cNvSpPr>
            <p:nvPr/>
          </p:nvSpPr>
          <p:spPr bwMode="auto">
            <a:xfrm>
              <a:off x="1962" y="1149"/>
              <a:ext cx="53" cy="126"/>
            </a:xfrm>
            <a:prstGeom prst="rect">
              <a:avLst/>
            </a:prstGeom>
            <a:noFill/>
            <a:ln w="9525">
              <a:noFill/>
              <a:miter lim="800000"/>
              <a:headEnd/>
              <a:tailEnd/>
            </a:ln>
          </p:spPr>
          <p:txBody>
            <a:bodyPr wrap="none" lIns="0" tIns="0" rIns="0" bIns="0">
              <a:spAutoFit/>
            </a:bodyPr>
            <a:lstStyle/>
            <a:p>
              <a:pPr>
                <a:buFontTx/>
                <a:buNone/>
              </a:pPr>
              <a:r>
                <a:rPr lang="zh-CN" altLang="zh-CN" sz="1300" i="1"/>
                <a:t>n</a:t>
              </a:r>
              <a:endParaRPr lang="zh-CN" altLang="zh-CN"/>
            </a:p>
          </p:txBody>
        </p:sp>
        <p:sp>
          <p:nvSpPr>
            <p:cNvPr id="78915" name="Rectangle 67"/>
            <p:cNvSpPr>
              <a:spLocks noChangeArrowheads="1"/>
            </p:cNvSpPr>
            <p:nvPr/>
          </p:nvSpPr>
          <p:spPr bwMode="auto">
            <a:xfrm>
              <a:off x="1772" y="1133"/>
              <a:ext cx="128" cy="213"/>
            </a:xfrm>
            <a:prstGeom prst="rect">
              <a:avLst/>
            </a:prstGeom>
            <a:noFill/>
            <a:ln w="9525">
              <a:noFill/>
              <a:miter lim="800000"/>
              <a:headEnd/>
              <a:tailEnd/>
            </a:ln>
          </p:spPr>
          <p:txBody>
            <a:bodyPr wrap="none" lIns="0" tIns="0" rIns="0" bIns="0">
              <a:spAutoFit/>
            </a:bodyPr>
            <a:lstStyle/>
            <a:p>
              <a:pPr>
                <a:buFontTx/>
                <a:buNone/>
              </a:pPr>
              <a:r>
                <a:rPr lang="zh-CN" altLang="zh-CN" sz="2200" i="1"/>
                <a:t>Q</a:t>
              </a:r>
              <a:endParaRPr lang="zh-CN" altLang="zh-CN"/>
            </a:p>
          </p:txBody>
        </p:sp>
        <p:sp>
          <p:nvSpPr>
            <p:cNvPr id="78916" name="Rectangle 68"/>
            <p:cNvSpPr>
              <a:spLocks noChangeArrowheads="1"/>
            </p:cNvSpPr>
            <p:nvPr/>
          </p:nvSpPr>
          <p:spPr bwMode="auto">
            <a:xfrm>
              <a:off x="1924" y="1268"/>
              <a:ext cx="53" cy="126"/>
            </a:xfrm>
            <a:prstGeom prst="rect">
              <a:avLst/>
            </a:prstGeom>
            <a:noFill/>
            <a:ln w="9525">
              <a:noFill/>
              <a:miter lim="800000"/>
              <a:headEnd/>
              <a:tailEnd/>
            </a:ln>
          </p:spPr>
          <p:txBody>
            <a:bodyPr wrap="none" lIns="0" tIns="0" rIns="0" bIns="0">
              <a:spAutoFit/>
            </a:bodyPr>
            <a:lstStyle/>
            <a:p>
              <a:pPr>
                <a:buFontTx/>
                <a:buNone/>
              </a:pPr>
              <a:r>
                <a:rPr lang="zh-CN" altLang="zh-CN" sz="1300"/>
                <a:t>3</a:t>
              </a:r>
              <a:endParaRPr lang="zh-CN" altLang="zh-CN"/>
            </a:p>
          </p:txBody>
        </p:sp>
        <p:sp>
          <p:nvSpPr>
            <p:cNvPr id="78917" name="Rectangle 69"/>
            <p:cNvSpPr>
              <a:spLocks noChangeArrowheads="1"/>
            </p:cNvSpPr>
            <p:nvPr/>
          </p:nvSpPr>
          <p:spPr bwMode="auto">
            <a:xfrm>
              <a:off x="2076" y="1163"/>
              <a:ext cx="38" cy="184"/>
            </a:xfrm>
            <a:prstGeom prst="rect">
              <a:avLst/>
            </a:prstGeom>
            <a:noFill/>
            <a:ln w="9525">
              <a:noFill/>
              <a:miter lim="800000"/>
              <a:headEnd/>
              <a:tailEnd/>
            </a:ln>
          </p:spPr>
          <p:txBody>
            <a:bodyPr wrap="none" lIns="0" tIns="0" rIns="0" bIns="0">
              <a:spAutoFit/>
            </a:bodyPr>
            <a:lstStyle/>
            <a:p>
              <a:pPr>
                <a:buFontTx/>
                <a:buNone/>
              </a:pPr>
              <a:r>
                <a:rPr lang="zh-CN" altLang="zh-CN" sz="1900"/>
                <a:t> </a:t>
              </a:r>
              <a:endParaRPr lang="zh-CN" altLang="zh-CN"/>
            </a:p>
          </p:txBody>
        </p:sp>
        <p:sp>
          <p:nvSpPr>
            <p:cNvPr id="78918" name="Rectangle 70"/>
            <p:cNvSpPr>
              <a:spLocks noChangeArrowheads="1"/>
            </p:cNvSpPr>
            <p:nvPr/>
          </p:nvSpPr>
          <p:spPr bwMode="auto">
            <a:xfrm>
              <a:off x="2609" y="1164"/>
              <a:ext cx="53" cy="126"/>
            </a:xfrm>
            <a:prstGeom prst="rect">
              <a:avLst/>
            </a:prstGeom>
            <a:noFill/>
            <a:ln w="9525">
              <a:noFill/>
              <a:miter lim="800000"/>
              <a:headEnd/>
              <a:tailEnd/>
            </a:ln>
          </p:spPr>
          <p:txBody>
            <a:bodyPr wrap="none" lIns="0" tIns="0" rIns="0" bIns="0">
              <a:spAutoFit/>
            </a:bodyPr>
            <a:lstStyle/>
            <a:p>
              <a:pPr>
                <a:buFontTx/>
                <a:buNone/>
              </a:pPr>
              <a:r>
                <a:rPr lang="zh-CN" altLang="zh-CN" sz="1300" i="1"/>
                <a:t>n</a:t>
              </a:r>
              <a:endParaRPr lang="zh-CN" altLang="zh-CN"/>
            </a:p>
          </p:txBody>
        </p:sp>
        <p:sp>
          <p:nvSpPr>
            <p:cNvPr id="78919" name="Rectangle 71"/>
            <p:cNvSpPr>
              <a:spLocks noChangeArrowheads="1"/>
            </p:cNvSpPr>
            <p:nvPr/>
          </p:nvSpPr>
          <p:spPr bwMode="auto">
            <a:xfrm>
              <a:off x="2438" y="1148"/>
              <a:ext cx="128" cy="213"/>
            </a:xfrm>
            <a:prstGeom prst="rect">
              <a:avLst/>
            </a:prstGeom>
            <a:noFill/>
            <a:ln w="9525">
              <a:noFill/>
              <a:miter lim="800000"/>
              <a:headEnd/>
              <a:tailEnd/>
            </a:ln>
          </p:spPr>
          <p:txBody>
            <a:bodyPr wrap="none" lIns="0" tIns="0" rIns="0" bIns="0">
              <a:spAutoFit/>
            </a:bodyPr>
            <a:lstStyle/>
            <a:p>
              <a:pPr>
                <a:buFontTx/>
                <a:buNone/>
              </a:pPr>
              <a:r>
                <a:rPr lang="zh-CN" altLang="zh-CN" sz="2200" i="1"/>
                <a:t>Q</a:t>
              </a:r>
              <a:endParaRPr lang="zh-CN" altLang="zh-CN"/>
            </a:p>
          </p:txBody>
        </p:sp>
        <p:sp>
          <p:nvSpPr>
            <p:cNvPr id="78920" name="Rectangle 72"/>
            <p:cNvSpPr>
              <a:spLocks noChangeArrowheads="1"/>
            </p:cNvSpPr>
            <p:nvPr/>
          </p:nvSpPr>
          <p:spPr bwMode="auto">
            <a:xfrm>
              <a:off x="2590" y="1283"/>
              <a:ext cx="53" cy="126"/>
            </a:xfrm>
            <a:prstGeom prst="rect">
              <a:avLst/>
            </a:prstGeom>
            <a:noFill/>
            <a:ln w="9525">
              <a:noFill/>
              <a:miter lim="800000"/>
              <a:headEnd/>
              <a:tailEnd/>
            </a:ln>
          </p:spPr>
          <p:txBody>
            <a:bodyPr wrap="none" lIns="0" tIns="0" rIns="0" bIns="0">
              <a:spAutoFit/>
            </a:bodyPr>
            <a:lstStyle/>
            <a:p>
              <a:pPr>
                <a:buFontTx/>
                <a:buNone/>
              </a:pPr>
              <a:r>
                <a:rPr lang="zh-CN" altLang="zh-CN" sz="1300"/>
                <a:t>2</a:t>
              </a:r>
              <a:endParaRPr lang="zh-CN" altLang="zh-CN"/>
            </a:p>
          </p:txBody>
        </p:sp>
        <p:sp>
          <p:nvSpPr>
            <p:cNvPr id="78921" name="Rectangle 73"/>
            <p:cNvSpPr>
              <a:spLocks noChangeArrowheads="1"/>
            </p:cNvSpPr>
            <p:nvPr/>
          </p:nvSpPr>
          <p:spPr bwMode="auto">
            <a:xfrm>
              <a:off x="2723" y="1178"/>
              <a:ext cx="38" cy="184"/>
            </a:xfrm>
            <a:prstGeom prst="rect">
              <a:avLst/>
            </a:prstGeom>
            <a:noFill/>
            <a:ln w="9525">
              <a:noFill/>
              <a:miter lim="800000"/>
              <a:headEnd/>
              <a:tailEnd/>
            </a:ln>
          </p:spPr>
          <p:txBody>
            <a:bodyPr wrap="none" lIns="0" tIns="0" rIns="0" bIns="0">
              <a:spAutoFit/>
            </a:bodyPr>
            <a:lstStyle/>
            <a:p>
              <a:pPr>
                <a:buFontTx/>
                <a:buNone/>
              </a:pPr>
              <a:r>
                <a:rPr lang="zh-CN" altLang="zh-CN" sz="1900"/>
                <a:t> </a:t>
              </a:r>
              <a:endParaRPr lang="zh-CN" altLang="zh-CN"/>
            </a:p>
          </p:txBody>
        </p:sp>
        <p:sp>
          <p:nvSpPr>
            <p:cNvPr id="78922" name="Rectangle 74"/>
            <p:cNvSpPr>
              <a:spLocks noChangeArrowheads="1"/>
            </p:cNvSpPr>
            <p:nvPr/>
          </p:nvSpPr>
          <p:spPr bwMode="auto">
            <a:xfrm>
              <a:off x="3274" y="1164"/>
              <a:ext cx="53" cy="126"/>
            </a:xfrm>
            <a:prstGeom prst="rect">
              <a:avLst/>
            </a:prstGeom>
            <a:noFill/>
            <a:ln w="9525">
              <a:noFill/>
              <a:miter lim="800000"/>
              <a:headEnd/>
              <a:tailEnd/>
            </a:ln>
          </p:spPr>
          <p:txBody>
            <a:bodyPr wrap="none" lIns="0" tIns="0" rIns="0" bIns="0">
              <a:spAutoFit/>
            </a:bodyPr>
            <a:lstStyle/>
            <a:p>
              <a:pPr>
                <a:buFontTx/>
                <a:buNone/>
              </a:pPr>
              <a:r>
                <a:rPr lang="zh-CN" altLang="zh-CN" sz="1300" i="1"/>
                <a:t>n</a:t>
              </a:r>
              <a:endParaRPr lang="zh-CN" altLang="zh-CN"/>
            </a:p>
          </p:txBody>
        </p:sp>
        <p:sp>
          <p:nvSpPr>
            <p:cNvPr id="78923" name="Rectangle 75"/>
            <p:cNvSpPr>
              <a:spLocks noChangeArrowheads="1"/>
            </p:cNvSpPr>
            <p:nvPr/>
          </p:nvSpPr>
          <p:spPr bwMode="auto">
            <a:xfrm>
              <a:off x="3103" y="1148"/>
              <a:ext cx="128" cy="213"/>
            </a:xfrm>
            <a:prstGeom prst="rect">
              <a:avLst/>
            </a:prstGeom>
            <a:noFill/>
            <a:ln w="9525">
              <a:noFill/>
              <a:miter lim="800000"/>
              <a:headEnd/>
              <a:tailEnd/>
            </a:ln>
          </p:spPr>
          <p:txBody>
            <a:bodyPr wrap="none" lIns="0" tIns="0" rIns="0" bIns="0">
              <a:spAutoFit/>
            </a:bodyPr>
            <a:lstStyle/>
            <a:p>
              <a:pPr>
                <a:buFontTx/>
                <a:buNone/>
              </a:pPr>
              <a:r>
                <a:rPr lang="zh-CN" altLang="zh-CN" sz="2200" i="1"/>
                <a:t>Q</a:t>
              </a:r>
              <a:endParaRPr lang="zh-CN" altLang="zh-CN"/>
            </a:p>
          </p:txBody>
        </p:sp>
        <p:sp>
          <p:nvSpPr>
            <p:cNvPr id="78924" name="Rectangle 76"/>
            <p:cNvSpPr>
              <a:spLocks noChangeArrowheads="1"/>
            </p:cNvSpPr>
            <p:nvPr/>
          </p:nvSpPr>
          <p:spPr bwMode="auto">
            <a:xfrm>
              <a:off x="3255" y="1283"/>
              <a:ext cx="53" cy="126"/>
            </a:xfrm>
            <a:prstGeom prst="rect">
              <a:avLst/>
            </a:prstGeom>
            <a:noFill/>
            <a:ln w="9525">
              <a:noFill/>
              <a:miter lim="800000"/>
              <a:headEnd/>
              <a:tailEnd/>
            </a:ln>
          </p:spPr>
          <p:txBody>
            <a:bodyPr wrap="none" lIns="0" tIns="0" rIns="0" bIns="0">
              <a:spAutoFit/>
            </a:bodyPr>
            <a:lstStyle/>
            <a:p>
              <a:pPr>
                <a:buFontTx/>
                <a:buNone/>
              </a:pPr>
              <a:r>
                <a:rPr lang="zh-CN" altLang="zh-CN" sz="1300"/>
                <a:t>1</a:t>
              </a:r>
              <a:endParaRPr lang="zh-CN" altLang="zh-CN"/>
            </a:p>
          </p:txBody>
        </p:sp>
        <p:sp>
          <p:nvSpPr>
            <p:cNvPr id="78925" name="Rectangle 77"/>
            <p:cNvSpPr>
              <a:spLocks noChangeArrowheads="1"/>
            </p:cNvSpPr>
            <p:nvPr/>
          </p:nvSpPr>
          <p:spPr bwMode="auto">
            <a:xfrm>
              <a:off x="3388" y="1178"/>
              <a:ext cx="38" cy="184"/>
            </a:xfrm>
            <a:prstGeom prst="rect">
              <a:avLst/>
            </a:prstGeom>
            <a:noFill/>
            <a:ln w="9525">
              <a:noFill/>
              <a:miter lim="800000"/>
              <a:headEnd/>
              <a:tailEnd/>
            </a:ln>
          </p:spPr>
          <p:txBody>
            <a:bodyPr wrap="none" lIns="0" tIns="0" rIns="0" bIns="0">
              <a:spAutoFit/>
            </a:bodyPr>
            <a:lstStyle/>
            <a:p>
              <a:pPr>
                <a:buFontTx/>
                <a:buNone/>
              </a:pPr>
              <a:r>
                <a:rPr lang="zh-CN" altLang="zh-CN" sz="1900"/>
                <a:t> </a:t>
              </a:r>
              <a:endParaRPr lang="zh-CN" altLang="zh-CN"/>
            </a:p>
          </p:txBody>
        </p:sp>
        <p:sp>
          <p:nvSpPr>
            <p:cNvPr id="78926" name="Rectangle 78"/>
            <p:cNvSpPr>
              <a:spLocks noChangeArrowheads="1"/>
            </p:cNvSpPr>
            <p:nvPr/>
          </p:nvSpPr>
          <p:spPr bwMode="auto">
            <a:xfrm>
              <a:off x="3845" y="1163"/>
              <a:ext cx="77" cy="184"/>
            </a:xfrm>
            <a:prstGeom prst="rect">
              <a:avLst/>
            </a:prstGeom>
            <a:noFill/>
            <a:ln w="9525">
              <a:noFill/>
              <a:miter lim="800000"/>
              <a:headEnd/>
              <a:tailEnd/>
            </a:ln>
          </p:spPr>
          <p:txBody>
            <a:bodyPr wrap="none" lIns="0" tIns="0" rIns="0" bIns="0">
              <a:spAutoFit/>
            </a:bodyPr>
            <a:lstStyle/>
            <a:p>
              <a:pPr>
                <a:buFontTx/>
                <a:buNone/>
              </a:pPr>
              <a:r>
                <a:rPr lang="zh-CN" altLang="zh-CN" sz="1900"/>
                <a:t>0</a:t>
              </a:r>
              <a:endParaRPr lang="zh-CN" altLang="zh-CN"/>
            </a:p>
          </p:txBody>
        </p:sp>
        <p:sp>
          <p:nvSpPr>
            <p:cNvPr id="78927" name="Rectangle 79"/>
            <p:cNvSpPr>
              <a:spLocks noChangeArrowheads="1"/>
            </p:cNvSpPr>
            <p:nvPr/>
          </p:nvSpPr>
          <p:spPr bwMode="auto">
            <a:xfrm>
              <a:off x="3940" y="1163"/>
              <a:ext cx="38" cy="184"/>
            </a:xfrm>
            <a:prstGeom prst="rect">
              <a:avLst/>
            </a:prstGeom>
            <a:noFill/>
            <a:ln w="9525">
              <a:noFill/>
              <a:miter lim="800000"/>
              <a:headEnd/>
              <a:tailEnd/>
            </a:ln>
          </p:spPr>
          <p:txBody>
            <a:bodyPr wrap="none" lIns="0" tIns="0" rIns="0" bIns="0">
              <a:spAutoFit/>
            </a:bodyPr>
            <a:lstStyle/>
            <a:p>
              <a:pPr>
                <a:buFontTx/>
                <a:buNone/>
              </a:pPr>
              <a:r>
                <a:rPr lang="zh-CN" altLang="zh-CN" sz="1900"/>
                <a:t> </a:t>
              </a:r>
              <a:endParaRPr lang="zh-CN" altLang="zh-CN"/>
            </a:p>
          </p:txBody>
        </p:sp>
        <p:sp>
          <p:nvSpPr>
            <p:cNvPr id="78928" name="Rectangle 80"/>
            <p:cNvSpPr>
              <a:spLocks noChangeArrowheads="1"/>
            </p:cNvSpPr>
            <p:nvPr/>
          </p:nvSpPr>
          <p:spPr bwMode="auto">
            <a:xfrm>
              <a:off x="4434" y="1178"/>
              <a:ext cx="460" cy="184"/>
            </a:xfrm>
            <a:prstGeom prst="rect">
              <a:avLst/>
            </a:prstGeom>
            <a:noFill/>
            <a:ln w="9525">
              <a:noFill/>
              <a:miter lim="800000"/>
              <a:headEnd/>
              <a:tailEnd/>
            </a:ln>
          </p:spPr>
          <p:txBody>
            <a:bodyPr wrap="none" lIns="0" tIns="0" rIns="0" bIns="0">
              <a:spAutoFit/>
            </a:bodyPr>
            <a:lstStyle/>
            <a:p>
              <a:pPr>
                <a:buFontTx/>
                <a:buNone/>
              </a:pPr>
              <a:r>
                <a:rPr lang="zh-CN" altLang="zh-CN" sz="1900">
                  <a:latin typeface="宋体" pitchFamily="2" charset="-122"/>
                </a:rPr>
                <a:t>左移入</a:t>
              </a:r>
              <a:endParaRPr lang="zh-CN" altLang="zh-CN"/>
            </a:p>
          </p:txBody>
        </p:sp>
        <p:sp>
          <p:nvSpPr>
            <p:cNvPr id="78929" name="Rectangle 81"/>
            <p:cNvSpPr>
              <a:spLocks noChangeArrowheads="1"/>
            </p:cNvSpPr>
            <p:nvPr/>
          </p:nvSpPr>
          <p:spPr bwMode="auto">
            <a:xfrm>
              <a:off x="5062" y="1163"/>
              <a:ext cx="77" cy="184"/>
            </a:xfrm>
            <a:prstGeom prst="rect">
              <a:avLst/>
            </a:prstGeom>
            <a:noFill/>
            <a:ln w="9525">
              <a:noFill/>
              <a:miter lim="800000"/>
              <a:headEnd/>
              <a:tailEnd/>
            </a:ln>
          </p:spPr>
          <p:txBody>
            <a:bodyPr wrap="none" lIns="0" tIns="0" rIns="0" bIns="0">
              <a:spAutoFit/>
            </a:bodyPr>
            <a:lstStyle/>
            <a:p>
              <a:pPr>
                <a:buFontTx/>
                <a:buNone/>
              </a:pPr>
              <a:r>
                <a:rPr lang="zh-CN" altLang="zh-CN" sz="1900"/>
                <a:t>0</a:t>
              </a:r>
              <a:endParaRPr lang="zh-CN" altLang="zh-CN"/>
            </a:p>
          </p:txBody>
        </p:sp>
        <p:sp>
          <p:nvSpPr>
            <p:cNvPr id="78930" name="Rectangle 82"/>
            <p:cNvSpPr>
              <a:spLocks noChangeArrowheads="1"/>
            </p:cNvSpPr>
            <p:nvPr/>
          </p:nvSpPr>
          <p:spPr bwMode="auto">
            <a:xfrm>
              <a:off x="5157" y="1163"/>
              <a:ext cx="38" cy="184"/>
            </a:xfrm>
            <a:prstGeom prst="rect">
              <a:avLst/>
            </a:prstGeom>
            <a:noFill/>
            <a:ln w="9525">
              <a:noFill/>
              <a:miter lim="800000"/>
              <a:headEnd/>
              <a:tailEnd/>
            </a:ln>
          </p:spPr>
          <p:txBody>
            <a:bodyPr wrap="none" lIns="0" tIns="0" rIns="0" bIns="0">
              <a:spAutoFit/>
            </a:bodyPr>
            <a:lstStyle/>
            <a:p>
              <a:pPr>
                <a:buFontTx/>
                <a:buNone/>
              </a:pPr>
              <a:r>
                <a:rPr lang="zh-CN" altLang="zh-CN" sz="1900"/>
                <a:t> </a:t>
              </a:r>
              <a:endParaRPr lang="zh-CN" altLang="zh-CN"/>
            </a:p>
          </p:txBody>
        </p:sp>
        <p:sp>
          <p:nvSpPr>
            <p:cNvPr id="78931" name="Rectangle 83"/>
            <p:cNvSpPr>
              <a:spLocks noChangeArrowheads="1"/>
            </p:cNvSpPr>
            <p:nvPr/>
          </p:nvSpPr>
          <p:spPr bwMode="auto">
            <a:xfrm>
              <a:off x="555" y="1029"/>
              <a:ext cx="1" cy="1"/>
            </a:xfrm>
            <a:prstGeom prst="rect">
              <a:avLst/>
            </a:prstGeom>
            <a:solidFill>
              <a:srgbClr val="000000"/>
            </a:solidFill>
            <a:ln w="9525">
              <a:noFill/>
              <a:miter lim="800000"/>
              <a:headEnd/>
              <a:tailEnd/>
            </a:ln>
          </p:spPr>
          <p:txBody>
            <a:bodyPr/>
            <a:lstStyle/>
            <a:p>
              <a:pPr>
                <a:buFontTx/>
                <a:buNone/>
              </a:pPr>
              <a:endParaRPr lang="zh-CN" altLang="en-US"/>
            </a:p>
          </p:txBody>
        </p:sp>
        <p:sp>
          <p:nvSpPr>
            <p:cNvPr id="78932" name="Rectangle 85"/>
            <p:cNvSpPr>
              <a:spLocks noChangeArrowheads="1"/>
            </p:cNvSpPr>
            <p:nvPr/>
          </p:nvSpPr>
          <p:spPr bwMode="auto">
            <a:xfrm>
              <a:off x="1069" y="1029"/>
              <a:ext cx="1" cy="1"/>
            </a:xfrm>
            <a:prstGeom prst="rect">
              <a:avLst/>
            </a:prstGeom>
            <a:solidFill>
              <a:srgbClr val="000000"/>
            </a:solidFill>
            <a:ln w="9525">
              <a:noFill/>
              <a:miter lim="800000"/>
              <a:headEnd/>
              <a:tailEnd/>
            </a:ln>
          </p:spPr>
          <p:txBody>
            <a:bodyPr/>
            <a:lstStyle/>
            <a:p>
              <a:pPr>
                <a:buFontTx/>
                <a:buNone/>
              </a:pPr>
              <a:endParaRPr lang="zh-CN" altLang="en-US"/>
            </a:p>
          </p:txBody>
        </p:sp>
        <p:sp>
          <p:nvSpPr>
            <p:cNvPr id="78933" name="Rectangle 87"/>
            <p:cNvSpPr>
              <a:spLocks noChangeArrowheads="1"/>
            </p:cNvSpPr>
            <p:nvPr/>
          </p:nvSpPr>
          <p:spPr bwMode="auto">
            <a:xfrm>
              <a:off x="1582" y="1029"/>
              <a:ext cx="1" cy="1"/>
            </a:xfrm>
            <a:prstGeom prst="rect">
              <a:avLst/>
            </a:prstGeom>
            <a:solidFill>
              <a:srgbClr val="000000"/>
            </a:solidFill>
            <a:ln w="9525">
              <a:noFill/>
              <a:miter lim="800000"/>
              <a:headEnd/>
              <a:tailEnd/>
            </a:ln>
          </p:spPr>
          <p:txBody>
            <a:bodyPr/>
            <a:lstStyle/>
            <a:p>
              <a:pPr>
                <a:buFontTx/>
                <a:buNone/>
              </a:pPr>
              <a:endParaRPr lang="zh-CN" altLang="en-US"/>
            </a:p>
          </p:txBody>
        </p:sp>
        <p:sp>
          <p:nvSpPr>
            <p:cNvPr id="78934" name="Rectangle 89"/>
            <p:cNvSpPr>
              <a:spLocks noChangeArrowheads="1"/>
            </p:cNvSpPr>
            <p:nvPr/>
          </p:nvSpPr>
          <p:spPr bwMode="auto">
            <a:xfrm>
              <a:off x="2247" y="1029"/>
              <a:ext cx="1" cy="1"/>
            </a:xfrm>
            <a:prstGeom prst="rect">
              <a:avLst/>
            </a:prstGeom>
            <a:solidFill>
              <a:srgbClr val="000000"/>
            </a:solidFill>
            <a:ln w="9525">
              <a:noFill/>
              <a:miter lim="800000"/>
              <a:headEnd/>
              <a:tailEnd/>
            </a:ln>
          </p:spPr>
          <p:txBody>
            <a:bodyPr/>
            <a:lstStyle/>
            <a:p>
              <a:pPr>
                <a:buFontTx/>
                <a:buNone/>
              </a:pPr>
              <a:endParaRPr lang="zh-CN" altLang="en-US"/>
            </a:p>
          </p:txBody>
        </p:sp>
        <p:sp>
          <p:nvSpPr>
            <p:cNvPr id="78935" name="Rectangle 93"/>
            <p:cNvSpPr>
              <a:spLocks noChangeArrowheads="1"/>
            </p:cNvSpPr>
            <p:nvPr/>
          </p:nvSpPr>
          <p:spPr bwMode="auto">
            <a:xfrm>
              <a:off x="3559" y="1029"/>
              <a:ext cx="1" cy="1"/>
            </a:xfrm>
            <a:prstGeom prst="rect">
              <a:avLst/>
            </a:prstGeom>
            <a:solidFill>
              <a:srgbClr val="000000"/>
            </a:solidFill>
            <a:ln w="9525">
              <a:noFill/>
              <a:miter lim="800000"/>
              <a:headEnd/>
              <a:tailEnd/>
            </a:ln>
          </p:spPr>
          <p:txBody>
            <a:bodyPr/>
            <a:lstStyle/>
            <a:p>
              <a:pPr>
                <a:buFontTx/>
                <a:buNone/>
              </a:pPr>
              <a:endParaRPr lang="zh-CN" altLang="en-US"/>
            </a:p>
          </p:txBody>
        </p:sp>
        <p:sp>
          <p:nvSpPr>
            <p:cNvPr id="78936" name="Rectangle 97"/>
            <p:cNvSpPr>
              <a:spLocks noChangeArrowheads="1"/>
            </p:cNvSpPr>
            <p:nvPr/>
          </p:nvSpPr>
          <p:spPr bwMode="auto">
            <a:xfrm>
              <a:off x="5366" y="1029"/>
              <a:ext cx="19" cy="1"/>
            </a:xfrm>
            <a:prstGeom prst="rect">
              <a:avLst/>
            </a:prstGeom>
            <a:solidFill>
              <a:srgbClr val="000000"/>
            </a:solidFill>
            <a:ln w="9525">
              <a:noFill/>
              <a:miter lim="800000"/>
              <a:headEnd/>
              <a:tailEnd/>
            </a:ln>
          </p:spPr>
          <p:txBody>
            <a:bodyPr/>
            <a:lstStyle/>
            <a:p>
              <a:pPr>
                <a:buFontTx/>
                <a:buNone/>
              </a:pPr>
              <a:endParaRPr lang="zh-CN" altLang="en-US"/>
            </a:p>
          </p:txBody>
        </p:sp>
        <p:sp>
          <p:nvSpPr>
            <p:cNvPr id="78937" name="Rectangle 102"/>
            <p:cNvSpPr>
              <a:spLocks noChangeArrowheads="1"/>
            </p:cNvSpPr>
            <p:nvPr/>
          </p:nvSpPr>
          <p:spPr bwMode="auto">
            <a:xfrm>
              <a:off x="764" y="1624"/>
              <a:ext cx="77" cy="184"/>
            </a:xfrm>
            <a:prstGeom prst="rect">
              <a:avLst/>
            </a:prstGeom>
            <a:noFill/>
            <a:ln w="9525">
              <a:noFill/>
              <a:miter lim="800000"/>
              <a:headEnd/>
              <a:tailEnd/>
            </a:ln>
          </p:spPr>
          <p:txBody>
            <a:bodyPr wrap="none" lIns="0" tIns="0" rIns="0" bIns="0">
              <a:spAutoFit/>
            </a:bodyPr>
            <a:lstStyle/>
            <a:p>
              <a:pPr>
                <a:buFontTx/>
                <a:buNone/>
              </a:pPr>
              <a:r>
                <a:rPr lang="zh-CN" altLang="zh-CN" sz="1900"/>
                <a:t>1</a:t>
              </a:r>
              <a:endParaRPr lang="zh-CN" altLang="zh-CN"/>
            </a:p>
          </p:txBody>
        </p:sp>
        <p:sp>
          <p:nvSpPr>
            <p:cNvPr id="78938" name="Rectangle 103"/>
            <p:cNvSpPr>
              <a:spLocks noChangeArrowheads="1"/>
            </p:cNvSpPr>
            <p:nvPr/>
          </p:nvSpPr>
          <p:spPr bwMode="auto">
            <a:xfrm>
              <a:off x="859" y="1624"/>
              <a:ext cx="38" cy="184"/>
            </a:xfrm>
            <a:prstGeom prst="rect">
              <a:avLst/>
            </a:prstGeom>
            <a:noFill/>
            <a:ln w="9525">
              <a:noFill/>
              <a:miter lim="800000"/>
              <a:headEnd/>
              <a:tailEnd/>
            </a:ln>
          </p:spPr>
          <p:txBody>
            <a:bodyPr wrap="none" lIns="0" tIns="0" rIns="0" bIns="0">
              <a:spAutoFit/>
            </a:bodyPr>
            <a:lstStyle/>
            <a:p>
              <a:pPr>
                <a:buFontTx/>
                <a:buNone/>
              </a:pPr>
              <a:r>
                <a:rPr lang="zh-CN" altLang="zh-CN" sz="1900"/>
                <a:t> </a:t>
              </a:r>
              <a:endParaRPr lang="zh-CN" altLang="zh-CN"/>
            </a:p>
          </p:txBody>
        </p:sp>
        <p:sp>
          <p:nvSpPr>
            <p:cNvPr id="78939" name="Rectangle 104"/>
            <p:cNvSpPr>
              <a:spLocks noChangeArrowheads="1"/>
            </p:cNvSpPr>
            <p:nvPr/>
          </p:nvSpPr>
          <p:spPr bwMode="auto">
            <a:xfrm>
              <a:off x="1221" y="1639"/>
              <a:ext cx="153" cy="184"/>
            </a:xfrm>
            <a:prstGeom prst="rect">
              <a:avLst/>
            </a:prstGeom>
            <a:noFill/>
            <a:ln w="9525">
              <a:noFill/>
              <a:miter lim="800000"/>
              <a:headEnd/>
              <a:tailEnd/>
            </a:ln>
          </p:spPr>
          <p:txBody>
            <a:bodyPr wrap="none" lIns="0" tIns="0" rIns="0" bIns="0">
              <a:spAutoFit/>
            </a:bodyPr>
            <a:lstStyle/>
            <a:p>
              <a:pPr>
                <a:buFontTx/>
                <a:buNone/>
              </a:pPr>
              <a:r>
                <a:rPr lang="zh-CN" altLang="zh-CN" sz="1900">
                  <a:latin typeface="宋体" pitchFamily="2" charset="-122"/>
                </a:rPr>
                <a:t>↑</a:t>
              </a:r>
              <a:endParaRPr lang="zh-CN" altLang="zh-CN"/>
            </a:p>
          </p:txBody>
        </p:sp>
        <p:sp>
          <p:nvSpPr>
            <p:cNvPr id="78940" name="Rectangle 105"/>
            <p:cNvSpPr>
              <a:spLocks noChangeArrowheads="1"/>
            </p:cNvSpPr>
            <p:nvPr/>
          </p:nvSpPr>
          <p:spPr bwMode="auto">
            <a:xfrm>
              <a:off x="1411" y="1624"/>
              <a:ext cx="38" cy="184"/>
            </a:xfrm>
            <a:prstGeom prst="rect">
              <a:avLst/>
            </a:prstGeom>
            <a:noFill/>
            <a:ln w="9525">
              <a:noFill/>
              <a:miter lim="800000"/>
              <a:headEnd/>
              <a:tailEnd/>
            </a:ln>
          </p:spPr>
          <p:txBody>
            <a:bodyPr wrap="none" lIns="0" tIns="0" rIns="0" bIns="0">
              <a:spAutoFit/>
            </a:bodyPr>
            <a:lstStyle/>
            <a:p>
              <a:pPr>
                <a:buFontTx/>
                <a:buNone/>
              </a:pPr>
              <a:r>
                <a:rPr lang="zh-CN" altLang="zh-CN" sz="1900"/>
                <a:t> </a:t>
              </a:r>
              <a:endParaRPr lang="zh-CN" altLang="zh-CN"/>
            </a:p>
          </p:txBody>
        </p:sp>
        <p:sp>
          <p:nvSpPr>
            <p:cNvPr id="78941" name="Rectangle 106"/>
            <p:cNvSpPr>
              <a:spLocks noChangeArrowheads="1"/>
            </p:cNvSpPr>
            <p:nvPr/>
          </p:nvSpPr>
          <p:spPr bwMode="auto">
            <a:xfrm>
              <a:off x="1962" y="1610"/>
              <a:ext cx="53" cy="126"/>
            </a:xfrm>
            <a:prstGeom prst="rect">
              <a:avLst/>
            </a:prstGeom>
            <a:noFill/>
            <a:ln w="9525">
              <a:noFill/>
              <a:miter lim="800000"/>
              <a:headEnd/>
              <a:tailEnd/>
            </a:ln>
          </p:spPr>
          <p:txBody>
            <a:bodyPr wrap="none" lIns="0" tIns="0" rIns="0" bIns="0">
              <a:spAutoFit/>
            </a:bodyPr>
            <a:lstStyle/>
            <a:p>
              <a:pPr>
                <a:buFontTx/>
                <a:buNone/>
              </a:pPr>
              <a:r>
                <a:rPr lang="zh-CN" altLang="zh-CN" sz="1300" i="1"/>
                <a:t>n</a:t>
              </a:r>
              <a:endParaRPr lang="zh-CN" altLang="zh-CN"/>
            </a:p>
          </p:txBody>
        </p:sp>
        <p:sp>
          <p:nvSpPr>
            <p:cNvPr id="78942" name="Rectangle 107"/>
            <p:cNvSpPr>
              <a:spLocks noChangeArrowheads="1"/>
            </p:cNvSpPr>
            <p:nvPr/>
          </p:nvSpPr>
          <p:spPr bwMode="auto">
            <a:xfrm>
              <a:off x="1772" y="1594"/>
              <a:ext cx="128" cy="213"/>
            </a:xfrm>
            <a:prstGeom prst="rect">
              <a:avLst/>
            </a:prstGeom>
            <a:noFill/>
            <a:ln w="9525">
              <a:noFill/>
              <a:miter lim="800000"/>
              <a:headEnd/>
              <a:tailEnd/>
            </a:ln>
          </p:spPr>
          <p:txBody>
            <a:bodyPr wrap="none" lIns="0" tIns="0" rIns="0" bIns="0">
              <a:spAutoFit/>
            </a:bodyPr>
            <a:lstStyle/>
            <a:p>
              <a:pPr>
                <a:buFontTx/>
                <a:buNone/>
              </a:pPr>
              <a:r>
                <a:rPr lang="zh-CN" altLang="zh-CN" sz="2200" i="1"/>
                <a:t>Q</a:t>
              </a:r>
              <a:endParaRPr lang="zh-CN" altLang="zh-CN"/>
            </a:p>
          </p:txBody>
        </p:sp>
        <p:sp>
          <p:nvSpPr>
            <p:cNvPr id="78943" name="Rectangle 108"/>
            <p:cNvSpPr>
              <a:spLocks noChangeArrowheads="1"/>
            </p:cNvSpPr>
            <p:nvPr/>
          </p:nvSpPr>
          <p:spPr bwMode="auto">
            <a:xfrm>
              <a:off x="1924" y="1729"/>
              <a:ext cx="53" cy="126"/>
            </a:xfrm>
            <a:prstGeom prst="rect">
              <a:avLst/>
            </a:prstGeom>
            <a:noFill/>
            <a:ln w="9525">
              <a:noFill/>
              <a:miter lim="800000"/>
              <a:headEnd/>
              <a:tailEnd/>
            </a:ln>
          </p:spPr>
          <p:txBody>
            <a:bodyPr wrap="none" lIns="0" tIns="0" rIns="0" bIns="0">
              <a:spAutoFit/>
            </a:bodyPr>
            <a:lstStyle/>
            <a:p>
              <a:pPr>
                <a:buFontTx/>
                <a:buNone/>
              </a:pPr>
              <a:r>
                <a:rPr lang="zh-CN" altLang="zh-CN" sz="1300"/>
                <a:t>3</a:t>
              </a:r>
              <a:endParaRPr lang="zh-CN" altLang="zh-CN"/>
            </a:p>
          </p:txBody>
        </p:sp>
        <p:sp>
          <p:nvSpPr>
            <p:cNvPr id="78944" name="Rectangle 109"/>
            <p:cNvSpPr>
              <a:spLocks noChangeArrowheads="1"/>
            </p:cNvSpPr>
            <p:nvPr/>
          </p:nvSpPr>
          <p:spPr bwMode="auto">
            <a:xfrm>
              <a:off x="2076" y="1624"/>
              <a:ext cx="38" cy="184"/>
            </a:xfrm>
            <a:prstGeom prst="rect">
              <a:avLst/>
            </a:prstGeom>
            <a:noFill/>
            <a:ln w="9525">
              <a:noFill/>
              <a:miter lim="800000"/>
              <a:headEnd/>
              <a:tailEnd/>
            </a:ln>
          </p:spPr>
          <p:txBody>
            <a:bodyPr wrap="none" lIns="0" tIns="0" rIns="0" bIns="0">
              <a:spAutoFit/>
            </a:bodyPr>
            <a:lstStyle/>
            <a:p>
              <a:pPr>
                <a:buFontTx/>
                <a:buNone/>
              </a:pPr>
              <a:r>
                <a:rPr lang="zh-CN" altLang="zh-CN" sz="1900"/>
                <a:t> </a:t>
              </a:r>
              <a:endParaRPr lang="zh-CN" altLang="zh-CN"/>
            </a:p>
          </p:txBody>
        </p:sp>
        <p:sp>
          <p:nvSpPr>
            <p:cNvPr id="78945" name="Rectangle 110"/>
            <p:cNvSpPr>
              <a:spLocks noChangeArrowheads="1"/>
            </p:cNvSpPr>
            <p:nvPr/>
          </p:nvSpPr>
          <p:spPr bwMode="auto">
            <a:xfrm>
              <a:off x="2609" y="1625"/>
              <a:ext cx="53" cy="126"/>
            </a:xfrm>
            <a:prstGeom prst="rect">
              <a:avLst/>
            </a:prstGeom>
            <a:noFill/>
            <a:ln w="9525">
              <a:noFill/>
              <a:miter lim="800000"/>
              <a:headEnd/>
              <a:tailEnd/>
            </a:ln>
          </p:spPr>
          <p:txBody>
            <a:bodyPr wrap="none" lIns="0" tIns="0" rIns="0" bIns="0">
              <a:spAutoFit/>
            </a:bodyPr>
            <a:lstStyle/>
            <a:p>
              <a:pPr>
                <a:buFontTx/>
                <a:buNone/>
              </a:pPr>
              <a:r>
                <a:rPr lang="zh-CN" altLang="zh-CN" sz="1300" i="1"/>
                <a:t>n</a:t>
              </a:r>
              <a:endParaRPr lang="zh-CN" altLang="zh-CN"/>
            </a:p>
          </p:txBody>
        </p:sp>
        <p:sp>
          <p:nvSpPr>
            <p:cNvPr id="78946" name="Rectangle 111"/>
            <p:cNvSpPr>
              <a:spLocks noChangeArrowheads="1"/>
            </p:cNvSpPr>
            <p:nvPr/>
          </p:nvSpPr>
          <p:spPr bwMode="auto">
            <a:xfrm>
              <a:off x="2438" y="1609"/>
              <a:ext cx="128" cy="213"/>
            </a:xfrm>
            <a:prstGeom prst="rect">
              <a:avLst/>
            </a:prstGeom>
            <a:noFill/>
            <a:ln w="9525">
              <a:noFill/>
              <a:miter lim="800000"/>
              <a:headEnd/>
              <a:tailEnd/>
            </a:ln>
          </p:spPr>
          <p:txBody>
            <a:bodyPr wrap="none" lIns="0" tIns="0" rIns="0" bIns="0">
              <a:spAutoFit/>
            </a:bodyPr>
            <a:lstStyle/>
            <a:p>
              <a:pPr>
                <a:buFontTx/>
                <a:buNone/>
              </a:pPr>
              <a:r>
                <a:rPr lang="zh-CN" altLang="zh-CN" sz="2200" i="1"/>
                <a:t>Q</a:t>
              </a:r>
              <a:endParaRPr lang="zh-CN" altLang="zh-CN"/>
            </a:p>
          </p:txBody>
        </p:sp>
        <p:sp>
          <p:nvSpPr>
            <p:cNvPr id="78947" name="Rectangle 112"/>
            <p:cNvSpPr>
              <a:spLocks noChangeArrowheads="1"/>
            </p:cNvSpPr>
            <p:nvPr/>
          </p:nvSpPr>
          <p:spPr bwMode="auto">
            <a:xfrm>
              <a:off x="2590" y="1744"/>
              <a:ext cx="53" cy="126"/>
            </a:xfrm>
            <a:prstGeom prst="rect">
              <a:avLst/>
            </a:prstGeom>
            <a:noFill/>
            <a:ln w="9525">
              <a:noFill/>
              <a:miter lim="800000"/>
              <a:headEnd/>
              <a:tailEnd/>
            </a:ln>
          </p:spPr>
          <p:txBody>
            <a:bodyPr wrap="none" lIns="0" tIns="0" rIns="0" bIns="0">
              <a:spAutoFit/>
            </a:bodyPr>
            <a:lstStyle/>
            <a:p>
              <a:pPr>
                <a:buFontTx/>
                <a:buNone/>
              </a:pPr>
              <a:r>
                <a:rPr lang="zh-CN" altLang="zh-CN" sz="1300"/>
                <a:t>2</a:t>
              </a:r>
              <a:endParaRPr lang="zh-CN" altLang="zh-CN"/>
            </a:p>
          </p:txBody>
        </p:sp>
        <p:sp>
          <p:nvSpPr>
            <p:cNvPr id="78948" name="Rectangle 113"/>
            <p:cNvSpPr>
              <a:spLocks noChangeArrowheads="1"/>
            </p:cNvSpPr>
            <p:nvPr/>
          </p:nvSpPr>
          <p:spPr bwMode="auto">
            <a:xfrm>
              <a:off x="2723" y="1639"/>
              <a:ext cx="38" cy="184"/>
            </a:xfrm>
            <a:prstGeom prst="rect">
              <a:avLst/>
            </a:prstGeom>
            <a:noFill/>
            <a:ln w="9525">
              <a:noFill/>
              <a:miter lim="800000"/>
              <a:headEnd/>
              <a:tailEnd/>
            </a:ln>
          </p:spPr>
          <p:txBody>
            <a:bodyPr wrap="none" lIns="0" tIns="0" rIns="0" bIns="0">
              <a:spAutoFit/>
            </a:bodyPr>
            <a:lstStyle/>
            <a:p>
              <a:pPr>
                <a:buFontTx/>
                <a:buNone/>
              </a:pPr>
              <a:r>
                <a:rPr lang="zh-CN" altLang="zh-CN" sz="1900"/>
                <a:t> </a:t>
              </a:r>
              <a:endParaRPr lang="zh-CN" altLang="zh-CN"/>
            </a:p>
          </p:txBody>
        </p:sp>
        <p:sp>
          <p:nvSpPr>
            <p:cNvPr id="78949" name="Rectangle 114"/>
            <p:cNvSpPr>
              <a:spLocks noChangeArrowheads="1"/>
            </p:cNvSpPr>
            <p:nvPr/>
          </p:nvSpPr>
          <p:spPr bwMode="auto">
            <a:xfrm>
              <a:off x="3274" y="1625"/>
              <a:ext cx="53" cy="126"/>
            </a:xfrm>
            <a:prstGeom prst="rect">
              <a:avLst/>
            </a:prstGeom>
            <a:noFill/>
            <a:ln w="9525">
              <a:noFill/>
              <a:miter lim="800000"/>
              <a:headEnd/>
              <a:tailEnd/>
            </a:ln>
          </p:spPr>
          <p:txBody>
            <a:bodyPr wrap="none" lIns="0" tIns="0" rIns="0" bIns="0">
              <a:spAutoFit/>
            </a:bodyPr>
            <a:lstStyle/>
            <a:p>
              <a:pPr>
                <a:buFontTx/>
                <a:buNone/>
              </a:pPr>
              <a:r>
                <a:rPr lang="zh-CN" altLang="zh-CN" sz="1300" i="1"/>
                <a:t>n</a:t>
              </a:r>
              <a:endParaRPr lang="zh-CN" altLang="zh-CN"/>
            </a:p>
          </p:txBody>
        </p:sp>
        <p:sp>
          <p:nvSpPr>
            <p:cNvPr id="78950" name="Rectangle 115"/>
            <p:cNvSpPr>
              <a:spLocks noChangeArrowheads="1"/>
            </p:cNvSpPr>
            <p:nvPr/>
          </p:nvSpPr>
          <p:spPr bwMode="auto">
            <a:xfrm>
              <a:off x="3103" y="1609"/>
              <a:ext cx="128" cy="213"/>
            </a:xfrm>
            <a:prstGeom prst="rect">
              <a:avLst/>
            </a:prstGeom>
            <a:noFill/>
            <a:ln w="9525">
              <a:noFill/>
              <a:miter lim="800000"/>
              <a:headEnd/>
              <a:tailEnd/>
            </a:ln>
          </p:spPr>
          <p:txBody>
            <a:bodyPr wrap="none" lIns="0" tIns="0" rIns="0" bIns="0">
              <a:spAutoFit/>
            </a:bodyPr>
            <a:lstStyle/>
            <a:p>
              <a:pPr>
                <a:buFontTx/>
                <a:buNone/>
              </a:pPr>
              <a:r>
                <a:rPr lang="zh-CN" altLang="zh-CN" sz="2200" i="1"/>
                <a:t>Q</a:t>
              </a:r>
              <a:endParaRPr lang="zh-CN" altLang="zh-CN"/>
            </a:p>
          </p:txBody>
        </p:sp>
        <p:sp>
          <p:nvSpPr>
            <p:cNvPr id="78951" name="Rectangle 116"/>
            <p:cNvSpPr>
              <a:spLocks noChangeArrowheads="1"/>
            </p:cNvSpPr>
            <p:nvPr/>
          </p:nvSpPr>
          <p:spPr bwMode="auto">
            <a:xfrm>
              <a:off x="3255" y="1744"/>
              <a:ext cx="53" cy="126"/>
            </a:xfrm>
            <a:prstGeom prst="rect">
              <a:avLst/>
            </a:prstGeom>
            <a:noFill/>
            <a:ln w="9525">
              <a:noFill/>
              <a:miter lim="800000"/>
              <a:headEnd/>
              <a:tailEnd/>
            </a:ln>
          </p:spPr>
          <p:txBody>
            <a:bodyPr wrap="none" lIns="0" tIns="0" rIns="0" bIns="0">
              <a:spAutoFit/>
            </a:bodyPr>
            <a:lstStyle/>
            <a:p>
              <a:pPr>
                <a:buFontTx/>
                <a:buNone/>
              </a:pPr>
              <a:r>
                <a:rPr lang="zh-CN" altLang="zh-CN" sz="1300"/>
                <a:t>1</a:t>
              </a:r>
              <a:endParaRPr lang="zh-CN" altLang="zh-CN"/>
            </a:p>
          </p:txBody>
        </p:sp>
        <p:sp>
          <p:nvSpPr>
            <p:cNvPr id="78952" name="Rectangle 117"/>
            <p:cNvSpPr>
              <a:spLocks noChangeArrowheads="1"/>
            </p:cNvSpPr>
            <p:nvPr/>
          </p:nvSpPr>
          <p:spPr bwMode="auto">
            <a:xfrm>
              <a:off x="3388" y="1639"/>
              <a:ext cx="38" cy="184"/>
            </a:xfrm>
            <a:prstGeom prst="rect">
              <a:avLst/>
            </a:prstGeom>
            <a:noFill/>
            <a:ln w="9525">
              <a:noFill/>
              <a:miter lim="800000"/>
              <a:headEnd/>
              <a:tailEnd/>
            </a:ln>
          </p:spPr>
          <p:txBody>
            <a:bodyPr wrap="none" lIns="0" tIns="0" rIns="0" bIns="0">
              <a:spAutoFit/>
            </a:bodyPr>
            <a:lstStyle/>
            <a:p>
              <a:pPr>
                <a:buFontTx/>
                <a:buNone/>
              </a:pPr>
              <a:r>
                <a:rPr lang="zh-CN" altLang="zh-CN" sz="1900"/>
                <a:t> </a:t>
              </a:r>
              <a:endParaRPr lang="zh-CN" altLang="zh-CN"/>
            </a:p>
          </p:txBody>
        </p:sp>
        <p:sp>
          <p:nvSpPr>
            <p:cNvPr id="78953" name="Rectangle 118"/>
            <p:cNvSpPr>
              <a:spLocks noChangeArrowheads="1"/>
            </p:cNvSpPr>
            <p:nvPr/>
          </p:nvSpPr>
          <p:spPr bwMode="auto">
            <a:xfrm>
              <a:off x="3845" y="1624"/>
              <a:ext cx="77" cy="184"/>
            </a:xfrm>
            <a:prstGeom prst="rect">
              <a:avLst/>
            </a:prstGeom>
            <a:noFill/>
            <a:ln w="9525">
              <a:noFill/>
              <a:miter lim="800000"/>
              <a:headEnd/>
              <a:tailEnd/>
            </a:ln>
          </p:spPr>
          <p:txBody>
            <a:bodyPr wrap="none" lIns="0" tIns="0" rIns="0" bIns="0">
              <a:spAutoFit/>
            </a:bodyPr>
            <a:lstStyle/>
            <a:p>
              <a:pPr>
                <a:buFontTx/>
                <a:buNone/>
              </a:pPr>
              <a:r>
                <a:rPr lang="zh-CN" altLang="zh-CN" sz="1900"/>
                <a:t>1</a:t>
              </a:r>
              <a:endParaRPr lang="zh-CN" altLang="zh-CN"/>
            </a:p>
          </p:txBody>
        </p:sp>
        <p:sp>
          <p:nvSpPr>
            <p:cNvPr id="78954" name="Rectangle 119"/>
            <p:cNvSpPr>
              <a:spLocks noChangeArrowheads="1"/>
            </p:cNvSpPr>
            <p:nvPr/>
          </p:nvSpPr>
          <p:spPr bwMode="auto">
            <a:xfrm>
              <a:off x="3940" y="1624"/>
              <a:ext cx="38" cy="184"/>
            </a:xfrm>
            <a:prstGeom prst="rect">
              <a:avLst/>
            </a:prstGeom>
            <a:noFill/>
            <a:ln w="9525">
              <a:noFill/>
              <a:miter lim="800000"/>
              <a:headEnd/>
              <a:tailEnd/>
            </a:ln>
          </p:spPr>
          <p:txBody>
            <a:bodyPr wrap="none" lIns="0" tIns="0" rIns="0" bIns="0">
              <a:spAutoFit/>
            </a:bodyPr>
            <a:lstStyle/>
            <a:p>
              <a:pPr>
                <a:buFontTx/>
                <a:buNone/>
              </a:pPr>
              <a:r>
                <a:rPr lang="zh-CN" altLang="zh-CN" sz="1900"/>
                <a:t> </a:t>
              </a:r>
              <a:endParaRPr lang="zh-CN" altLang="zh-CN"/>
            </a:p>
          </p:txBody>
        </p:sp>
        <p:sp>
          <p:nvSpPr>
            <p:cNvPr id="78955" name="Rectangle 120"/>
            <p:cNvSpPr>
              <a:spLocks noChangeArrowheads="1"/>
            </p:cNvSpPr>
            <p:nvPr/>
          </p:nvSpPr>
          <p:spPr bwMode="auto">
            <a:xfrm>
              <a:off x="4434" y="1639"/>
              <a:ext cx="460" cy="184"/>
            </a:xfrm>
            <a:prstGeom prst="rect">
              <a:avLst/>
            </a:prstGeom>
            <a:noFill/>
            <a:ln w="9525">
              <a:noFill/>
              <a:miter lim="800000"/>
              <a:headEnd/>
              <a:tailEnd/>
            </a:ln>
          </p:spPr>
          <p:txBody>
            <a:bodyPr wrap="none" lIns="0" tIns="0" rIns="0" bIns="0">
              <a:spAutoFit/>
            </a:bodyPr>
            <a:lstStyle/>
            <a:p>
              <a:pPr>
                <a:buFontTx/>
                <a:buNone/>
              </a:pPr>
              <a:r>
                <a:rPr lang="zh-CN" altLang="zh-CN" sz="1900">
                  <a:latin typeface="宋体" pitchFamily="2" charset="-122"/>
                </a:rPr>
                <a:t>左移入</a:t>
              </a:r>
              <a:endParaRPr lang="zh-CN" altLang="zh-CN"/>
            </a:p>
          </p:txBody>
        </p:sp>
        <p:sp>
          <p:nvSpPr>
            <p:cNvPr id="78956" name="Rectangle 121"/>
            <p:cNvSpPr>
              <a:spLocks noChangeArrowheads="1"/>
            </p:cNvSpPr>
            <p:nvPr/>
          </p:nvSpPr>
          <p:spPr bwMode="auto">
            <a:xfrm>
              <a:off x="5062" y="1624"/>
              <a:ext cx="77" cy="184"/>
            </a:xfrm>
            <a:prstGeom prst="rect">
              <a:avLst/>
            </a:prstGeom>
            <a:noFill/>
            <a:ln w="9525">
              <a:noFill/>
              <a:miter lim="800000"/>
              <a:headEnd/>
              <a:tailEnd/>
            </a:ln>
          </p:spPr>
          <p:txBody>
            <a:bodyPr wrap="none" lIns="0" tIns="0" rIns="0" bIns="0">
              <a:spAutoFit/>
            </a:bodyPr>
            <a:lstStyle/>
            <a:p>
              <a:pPr>
                <a:buFontTx/>
                <a:buNone/>
              </a:pPr>
              <a:r>
                <a:rPr lang="zh-CN" altLang="zh-CN" sz="1900"/>
                <a:t>1</a:t>
              </a:r>
              <a:endParaRPr lang="zh-CN" altLang="zh-CN"/>
            </a:p>
          </p:txBody>
        </p:sp>
        <p:sp>
          <p:nvSpPr>
            <p:cNvPr id="78957" name="Rectangle 122"/>
            <p:cNvSpPr>
              <a:spLocks noChangeArrowheads="1"/>
            </p:cNvSpPr>
            <p:nvPr/>
          </p:nvSpPr>
          <p:spPr bwMode="auto">
            <a:xfrm>
              <a:off x="5157" y="1624"/>
              <a:ext cx="38" cy="184"/>
            </a:xfrm>
            <a:prstGeom prst="rect">
              <a:avLst/>
            </a:prstGeom>
            <a:noFill/>
            <a:ln w="9525">
              <a:noFill/>
              <a:miter lim="800000"/>
              <a:headEnd/>
              <a:tailEnd/>
            </a:ln>
          </p:spPr>
          <p:txBody>
            <a:bodyPr wrap="none" lIns="0" tIns="0" rIns="0" bIns="0">
              <a:spAutoFit/>
            </a:bodyPr>
            <a:lstStyle/>
            <a:p>
              <a:pPr>
                <a:buFontTx/>
                <a:buNone/>
              </a:pPr>
              <a:r>
                <a:rPr lang="zh-CN" altLang="zh-CN" sz="1900"/>
                <a:t> </a:t>
              </a:r>
              <a:endParaRPr lang="zh-CN" altLang="zh-CN"/>
            </a:p>
          </p:txBody>
        </p:sp>
        <p:sp>
          <p:nvSpPr>
            <p:cNvPr id="78958" name="Rectangle 124"/>
            <p:cNvSpPr>
              <a:spLocks noChangeArrowheads="1"/>
            </p:cNvSpPr>
            <p:nvPr/>
          </p:nvSpPr>
          <p:spPr bwMode="auto">
            <a:xfrm>
              <a:off x="555" y="1967"/>
              <a:ext cx="1" cy="1"/>
            </a:xfrm>
            <a:prstGeom prst="rect">
              <a:avLst/>
            </a:prstGeom>
            <a:solidFill>
              <a:srgbClr val="000000"/>
            </a:solidFill>
            <a:ln w="9525">
              <a:noFill/>
              <a:miter lim="800000"/>
              <a:headEnd/>
              <a:tailEnd/>
            </a:ln>
          </p:spPr>
          <p:txBody>
            <a:bodyPr/>
            <a:lstStyle/>
            <a:p>
              <a:pPr>
                <a:buFontTx/>
                <a:buNone/>
              </a:pPr>
              <a:endParaRPr lang="zh-CN" altLang="en-US"/>
            </a:p>
          </p:txBody>
        </p:sp>
        <p:sp>
          <p:nvSpPr>
            <p:cNvPr id="78959" name="Rectangle 125"/>
            <p:cNvSpPr>
              <a:spLocks noChangeArrowheads="1"/>
            </p:cNvSpPr>
            <p:nvPr/>
          </p:nvSpPr>
          <p:spPr bwMode="auto">
            <a:xfrm>
              <a:off x="555" y="1967"/>
              <a:ext cx="1" cy="1"/>
            </a:xfrm>
            <a:prstGeom prst="rect">
              <a:avLst/>
            </a:prstGeom>
            <a:solidFill>
              <a:srgbClr val="000000"/>
            </a:solidFill>
            <a:ln w="9525">
              <a:noFill/>
              <a:miter lim="800000"/>
              <a:headEnd/>
              <a:tailEnd/>
            </a:ln>
          </p:spPr>
          <p:txBody>
            <a:bodyPr/>
            <a:lstStyle/>
            <a:p>
              <a:pPr>
                <a:buFontTx/>
                <a:buNone/>
              </a:pPr>
              <a:endParaRPr lang="zh-CN" altLang="en-US"/>
            </a:p>
          </p:txBody>
        </p:sp>
        <p:sp>
          <p:nvSpPr>
            <p:cNvPr id="78960" name="Rectangle 127"/>
            <p:cNvSpPr>
              <a:spLocks noChangeArrowheads="1"/>
            </p:cNvSpPr>
            <p:nvPr/>
          </p:nvSpPr>
          <p:spPr bwMode="auto">
            <a:xfrm>
              <a:off x="1050" y="1967"/>
              <a:ext cx="19" cy="1"/>
            </a:xfrm>
            <a:prstGeom prst="rect">
              <a:avLst/>
            </a:prstGeom>
            <a:solidFill>
              <a:srgbClr val="000000"/>
            </a:solidFill>
            <a:ln w="9525">
              <a:noFill/>
              <a:miter lim="800000"/>
              <a:headEnd/>
              <a:tailEnd/>
            </a:ln>
          </p:spPr>
          <p:txBody>
            <a:bodyPr/>
            <a:lstStyle/>
            <a:p>
              <a:pPr>
                <a:buFontTx/>
                <a:buNone/>
              </a:pPr>
              <a:endParaRPr lang="zh-CN" altLang="en-US"/>
            </a:p>
          </p:txBody>
        </p:sp>
        <p:sp>
          <p:nvSpPr>
            <p:cNvPr id="78961" name="Rectangle 130"/>
            <p:cNvSpPr>
              <a:spLocks noChangeArrowheads="1"/>
            </p:cNvSpPr>
            <p:nvPr/>
          </p:nvSpPr>
          <p:spPr bwMode="auto">
            <a:xfrm>
              <a:off x="1582" y="1967"/>
              <a:ext cx="1" cy="1"/>
            </a:xfrm>
            <a:prstGeom prst="rect">
              <a:avLst/>
            </a:prstGeom>
            <a:solidFill>
              <a:srgbClr val="000000"/>
            </a:solidFill>
            <a:ln w="9525">
              <a:noFill/>
              <a:miter lim="800000"/>
              <a:headEnd/>
              <a:tailEnd/>
            </a:ln>
          </p:spPr>
          <p:txBody>
            <a:bodyPr/>
            <a:lstStyle/>
            <a:p>
              <a:pPr>
                <a:buFontTx/>
                <a:buNone/>
              </a:pPr>
              <a:endParaRPr lang="zh-CN" altLang="en-US"/>
            </a:p>
          </p:txBody>
        </p:sp>
        <p:sp>
          <p:nvSpPr>
            <p:cNvPr id="78962" name="Rectangle 132"/>
            <p:cNvSpPr>
              <a:spLocks noChangeArrowheads="1"/>
            </p:cNvSpPr>
            <p:nvPr/>
          </p:nvSpPr>
          <p:spPr bwMode="auto">
            <a:xfrm>
              <a:off x="2228" y="1967"/>
              <a:ext cx="1" cy="1"/>
            </a:xfrm>
            <a:prstGeom prst="rect">
              <a:avLst/>
            </a:prstGeom>
            <a:solidFill>
              <a:srgbClr val="000000"/>
            </a:solidFill>
            <a:ln w="9525">
              <a:noFill/>
              <a:miter lim="800000"/>
              <a:headEnd/>
              <a:tailEnd/>
            </a:ln>
          </p:spPr>
          <p:txBody>
            <a:bodyPr/>
            <a:lstStyle/>
            <a:p>
              <a:pPr>
                <a:buFontTx/>
                <a:buNone/>
              </a:pPr>
              <a:endParaRPr lang="zh-CN" altLang="en-US"/>
            </a:p>
          </p:txBody>
        </p:sp>
        <p:sp>
          <p:nvSpPr>
            <p:cNvPr id="78963" name="Rectangle 134"/>
            <p:cNvSpPr>
              <a:spLocks noChangeArrowheads="1"/>
            </p:cNvSpPr>
            <p:nvPr/>
          </p:nvSpPr>
          <p:spPr bwMode="auto">
            <a:xfrm>
              <a:off x="2894" y="1967"/>
              <a:ext cx="1" cy="1"/>
            </a:xfrm>
            <a:prstGeom prst="rect">
              <a:avLst/>
            </a:prstGeom>
            <a:solidFill>
              <a:srgbClr val="000000"/>
            </a:solidFill>
            <a:ln w="9525">
              <a:noFill/>
              <a:miter lim="800000"/>
              <a:headEnd/>
              <a:tailEnd/>
            </a:ln>
          </p:spPr>
          <p:txBody>
            <a:bodyPr/>
            <a:lstStyle/>
            <a:p>
              <a:pPr>
                <a:buFontTx/>
                <a:buNone/>
              </a:pPr>
              <a:endParaRPr lang="zh-CN" altLang="en-US"/>
            </a:p>
          </p:txBody>
        </p:sp>
        <p:sp>
          <p:nvSpPr>
            <p:cNvPr id="78964" name="Rectangle 139"/>
            <p:cNvSpPr>
              <a:spLocks noChangeArrowheads="1"/>
            </p:cNvSpPr>
            <p:nvPr/>
          </p:nvSpPr>
          <p:spPr bwMode="auto">
            <a:xfrm>
              <a:off x="4206" y="1967"/>
              <a:ext cx="19" cy="1"/>
            </a:xfrm>
            <a:prstGeom prst="rect">
              <a:avLst/>
            </a:prstGeom>
            <a:solidFill>
              <a:srgbClr val="000000"/>
            </a:solidFill>
            <a:ln w="9525">
              <a:noFill/>
              <a:miter lim="800000"/>
              <a:headEnd/>
              <a:tailEnd/>
            </a:ln>
          </p:spPr>
          <p:txBody>
            <a:bodyPr/>
            <a:lstStyle/>
            <a:p>
              <a:pPr>
                <a:buFontTx/>
                <a:buNone/>
              </a:pPr>
              <a:endParaRPr lang="zh-CN" altLang="en-US"/>
            </a:p>
          </p:txBody>
        </p:sp>
        <p:sp>
          <p:nvSpPr>
            <p:cNvPr id="78965" name="Rectangle 142"/>
            <p:cNvSpPr>
              <a:spLocks noChangeArrowheads="1"/>
            </p:cNvSpPr>
            <p:nvPr/>
          </p:nvSpPr>
          <p:spPr bwMode="auto">
            <a:xfrm>
              <a:off x="5366" y="1967"/>
              <a:ext cx="19" cy="1"/>
            </a:xfrm>
            <a:prstGeom prst="rect">
              <a:avLst/>
            </a:prstGeom>
            <a:solidFill>
              <a:srgbClr val="000000"/>
            </a:solidFill>
            <a:ln w="9525">
              <a:noFill/>
              <a:miter lim="800000"/>
              <a:headEnd/>
              <a:tailEnd/>
            </a:ln>
          </p:spPr>
          <p:txBody>
            <a:bodyPr/>
            <a:lstStyle/>
            <a:p>
              <a:pPr>
                <a:buFontTx/>
                <a:buNone/>
              </a:pPr>
              <a:endParaRPr lang="zh-CN" altLang="en-US"/>
            </a:p>
          </p:txBody>
        </p:sp>
        <p:sp>
          <p:nvSpPr>
            <p:cNvPr id="78966" name="Rectangle 143"/>
            <p:cNvSpPr>
              <a:spLocks noChangeArrowheads="1"/>
            </p:cNvSpPr>
            <p:nvPr/>
          </p:nvSpPr>
          <p:spPr bwMode="auto">
            <a:xfrm>
              <a:off x="5366" y="1967"/>
              <a:ext cx="19" cy="1"/>
            </a:xfrm>
            <a:prstGeom prst="rect">
              <a:avLst/>
            </a:prstGeom>
            <a:solidFill>
              <a:srgbClr val="000000"/>
            </a:solidFill>
            <a:ln w="9525">
              <a:noFill/>
              <a:miter lim="800000"/>
              <a:headEnd/>
              <a:tailEnd/>
            </a:ln>
          </p:spPr>
          <p:txBody>
            <a:bodyPr/>
            <a:lstStyle/>
            <a:p>
              <a:pPr>
                <a:buFontTx/>
                <a:buNone/>
              </a:pPr>
              <a:endParaRPr lang="zh-CN" altLang="en-US"/>
            </a:p>
          </p:txBody>
        </p:sp>
        <p:sp>
          <p:nvSpPr>
            <p:cNvPr id="78967" name="Rectangle 144"/>
            <p:cNvSpPr>
              <a:spLocks noChangeArrowheads="1"/>
            </p:cNvSpPr>
            <p:nvPr/>
          </p:nvSpPr>
          <p:spPr bwMode="auto">
            <a:xfrm>
              <a:off x="-966" y="1981"/>
              <a:ext cx="42" cy="204"/>
            </a:xfrm>
            <a:prstGeom prst="rect">
              <a:avLst/>
            </a:prstGeom>
            <a:noFill/>
            <a:ln w="9525">
              <a:noFill/>
              <a:miter lim="800000"/>
              <a:headEnd/>
              <a:tailEnd/>
            </a:ln>
          </p:spPr>
          <p:txBody>
            <a:bodyPr wrap="none" lIns="0" tIns="0" rIns="0" bIns="0">
              <a:spAutoFit/>
            </a:bodyPr>
            <a:lstStyle/>
            <a:p>
              <a:pPr>
                <a:buFontTx/>
                <a:buNone/>
              </a:pPr>
              <a:r>
                <a:rPr lang="zh-CN" altLang="zh-CN" sz="2100"/>
                <a:t> </a:t>
              </a:r>
              <a:endParaRPr lang="zh-CN" altLang="zh-CN"/>
            </a:p>
          </p:txBody>
        </p:sp>
      </p:grpSp>
      <p:graphicFrame>
        <p:nvGraphicFramePr>
          <p:cNvPr id="149" name="表格 148"/>
          <p:cNvGraphicFramePr>
            <a:graphicFrameLocks noGrp="1"/>
          </p:cNvGraphicFramePr>
          <p:nvPr/>
        </p:nvGraphicFramePr>
        <p:xfrm>
          <a:off x="1643063" y="571500"/>
          <a:ext cx="6572251" cy="2571750"/>
        </p:xfrm>
        <a:graphic>
          <a:graphicData uri="http://schemas.openxmlformats.org/drawingml/2006/table">
            <a:tbl>
              <a:tblPr firstRow="1" bandRow="1">
                <a:tableStyleId>{5C22544A-7EE6-4342-B048-85BDC9FD1C3A}</a:tableStyleId>
              </a:tblPr>
              <a:tblGrid>
                <a:gridCol w="1571626"/>
                <a:gridCol w="3122839"/>
                <a:gridCol w="1877786"/>
              </a:tblGrid>
              <a:tr h="1285875">
                <a:tc>
                  <a:txBody>
                    <a:bodyPr/>
                    <a:lstStyle/>
                    <a:p>
                      <a:endParaRPr lang="zh-CN" altLang="en-US" sz="1800" dirty="0"/>
                    </a:p>
                  </a:txBody>
                  <a:tcPr marL="91439" marR="91439">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zh-CN" altLang="en-US" sz="1800" dirty="0"/>
                    </a:p>
                  </a:txBody>
                  <a:tcPr marL="91439" marR="91439">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zh-CN" altLang="en-US" sz="1800" dirty="0"/>
                    </a:p>
                  </a:txBody>
                  <a:tcPr marL="91439" marR="91439">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1285875">
                <a:tc>
                  <a:txBody>
                    <a:bodyPr/>
                    <a:lstStyle/>
                    <a:p>
                      <a:endParaRPr lang="zh-CN" altLang="en-US" sz="1800" dirty="0"/>
                    </a:p>
                  </a:txBody>
                  <a:tcPr marL="91439" marR="91439">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zh-CN" altLang="en-US" sz="1800" dirty="0"/>
                    </a:p>
                  </a:txBody>
                  <a:tcPr marL="91439" marR="91439">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zh-CN" altLang="en-US" sz="1800" dirty="0"/>
                    </a:p>
                  </a:txBody>
                  <a:tcPr marL="91439" marR="91439">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sp>
        <p:nvSpPr>
          <p:cNvPr id="107" name="灯片编号占位符 106"/>
          <p:cNvSpPr>
            <a:spLocks noGrp="1"/>
          </p:cNvSpPr>
          <p:nvPr>
            <p:ph type="sldNum" sz="quarter" idx="12"/>
          </p:nvPr>
        </p:nvSpPr>
        <p:spPr/>
        <p:txBody>
          <a:bodyPr/>
          <a:lstStyle/>
          <a:p>
            <a:pPr>
              <a:defRPr/>
            </a:pPr>
            <a:fld id="{C097489F-4C31-4370-B64B-6FDA95532023}" type="slidenum">
              <a:rPr lang="zh-CN" altLang="en-US" smtClean="0"/>
              <a:pPr>
                <a:defRPr/>
              </a:pPr>
              <a:t>74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4525"/>
                                        </p:tgtEl>
                                        <p:attrNameLst>
                                          <p:attrName>style.visibility</p:attrName>
                                        </p:attrNameLst>
                                      </p:cBhvr>
                                      <p:to>
                                        <p:strVal val="visible"/>
                                      </p:to>
                                    </p:set>
                                    <p:anim calcmode="lin" valueType="num">
                                      <p:cBhvr additive="base">
                                        <p:cTn id="7" dur="500" fill="hold"/>
                                        <p:tgtEl>
                                          <p:spTgt spid="64525"/>
                                        </p:tgtEl>
                                        <p:attrNameLst>
                                          <p:attrName>ppt_x</p:attrName>
                                        </p:attrNameLst>
                                      </p:cBhvr>
                                      <p:tavLst>
                                        <p:tav tm="0">
                                          <p:val>
                                            <p:strVal val="0-#ppt_w/2"/>
                                          </p:val>
                                        </p:tav>
                                        <p:tav tm="100000">
                                          <p:val>
                                            <p:strVal val="#ppt_x"/>
                                          </p:val>
                                        </p:tav>
                                      </p:tavLst>
                                    </p:anim>
                                    <p:anim calcmode="lin" valueType="num">
                                      <p:cBhvr additive="base">
                                        <p:cTn id="8" dur="500" fill="hold"/>
                                        <p:tgtEl>
                                          <p:spTgt spid="6452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9"/>
                                        </p:tgtEl>
                                        <p:attrNameLst>
                                          <p:attrName>style.visibility</p:attrName>
                                        </p:attrNameLst>
                                      </p:cBhvr>
                                      <p:to>
                                        <p:strVal val="visible"/>
                                      </p:to>
                                    </p:set>
                                    <p:anim calcmode="lin" valueType="num">
                                      <p:cBhvr additive="base">
                                        <p:cTn id="13" dur="500" fill="hold"/>
                                        <p:tgtEl>
                                          <p:spTgt spid="39"/>
                                        </p:tgtEl>
                                        <p:attrNameLst>
                                          <p:attrName>ppt_x</p:attrName>
                                        </p:attrNameLst>
                                      </p:cBhvr>
                                      <p:tavLst>
                                        <p:tav tm="0">
                                          <p:val>
                                            <p:strVal val="0-#ppt_w/2"/>
                                          </p:val>
                                        </p:tav>
                                        <p:tav tm="100000">
                                          <p:val>
                                            <p:strVal val="#ppt_x"/>
                                          </p:val>
                                        </p:tav>
                                      </p:tavLst>
                                    </p:anim>
                                    <p:anim calcmode="lin" valueType="num">
                                      <p:cBhvr additive="base">
                                        <p:cTn id="14" dur="500" fill="hold"/>
                                        <p:tgtEl>
                                          <p:spTgt spid="39"/>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40"/>
                                        </p:tgtEl>
                                        <p:attrNameLst>
                                          <p:attrName>style.visibility</p:attrName>
                                        </p:attrNameLst>
                                      </p:cBhvr>
                                      <p:to>
                                        <p:strVal val="visible"/>
                                      </p:to>
                                    </p:set>
                                    <p:anim calcmode="lin" valueType="num">
                                      <p:cBhvr additive="base">
                                        <p:cTn id="17" dur="500" fill="hold"/>
                                        <p:tgtEl>
                                          <p:spTgt spid="40"/>
                                        </p:tgtEl>
                                        <p:attrNameLst>
                                          <p:attrName>ppt_x</p:attrName>
                                        </p:attrNameLst>
                                      </p:cBhvr>
                                      <p:tavLst>
                                        <p:tav tm="0">
                                          <p:val>
                                            <p:strVal val="0-#ppt_w/2"/>
                                          </p:val>
                                        </p:tav>
                                        <p:tav tm="100000">
                                          <p:val>
                                            <p:strVal val="#ppt_x"/>
                                          </p:val>
                                        </p:tav>
                                      </p:tavLst>
                                    </p:anim>
                                    <p:anim calcmode="lin" valueType="num">
                                      <p:cBhvr additive="base">
                                        <p:cTn id="18" dur="500" fill="hold"/>
                                        <p:tgtEl>
                                          <p:spTgt spid="4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25" grpId="0"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5"/>
          <p:cNvSpPr>
            <a:spLocks noChangeArrowheads="1"/>
          </p:cNvSpPr>
          <p:nvPr/>
        </p:nvSpPr>
        <p:spPr bwMode="auto">
          <a:xfrm>
            <a:off x="0" y="0"/>
            <a:ext cx="9144000" cy="2062163"/>
          </a:xfrm>
          <a:prstGeom prst="rect">
            <a:avLst/>
          </a:prstGeom>
          <a:noFill/>
          <a:ln w="9525">
            <a:noFill/>
            <a:miter lim="800000"/>
            <a:headEnd/>
            <a:tailEnd/>
          </a:ln>
        </p:spPr>
        <p:txBody>
          <a:bodyPr>
            <a:spAutoFit/>
          </a:bodyPr>
          <a:lstStyle/>
          <a:p>
            <a:pPr>
              <a:buFontTx/>
              <a:buNone/>
            </a:pPr>
            <a:r>
              <a:rPr lang="zh-CN" altLang="en-US" sz="3200" dirty="0">
                <a:latin typeface="黑体" pitchFamily="49" charset="-122"/>
                <a:ea typeface="黑体" pitchFamily="49" charset="-122"/>
              </a:rPr>
              <a:t>通常很多集成器件都带有异步清</a:t>
            </a:r>
            <a:r>
              <a:rPr lang="en-US" altLang="zh-CN" sz="3200" dirty="0">
                <a:latin typeface="黑体" pitchFamily="49" charset="-122"/>
                <a:ea typeface="黑体" pitchFamily="49" charset="-122"/>
              </a:rPr>
              <a:t>0</a:t>
            </a:r>
            <a:r>
              <a:rPr lang="zh-CN" altLang="en-US" sz="3200" dirty="0">
                <a:latin typeface="黑体" pitchFamily="49" charset="-122"/>
                <a:ea typeface="黑体" pitchFamily="49" charset="-122"/>
              </a:rPr>
              <a:t>控制输入端以实现对整个器件的清</a:t>
            </a:r>
            <a:r>
              <a:rPr lang="en-US" altLang="zh-CN" sz="3200" dirty="0">
                <a:latin typeface="黑体" pitchFamily="49" charset="-122"/>
                <a:ea typeface="黑体" pitchFamily="49" charset="-122"/>
              </a:rPr>
              <a:t>0</a:t>
            </a:r>
            <a:r>
              <a:rPr lang="zh-CN" altLang="en-US" sz="3200" dirty="0">
                <a:latin typeface="黑体" pitchFamily="49" charset="-122"/>
                <a:ea typeface="黑体" pitchFamily="49" charset="-122"/>
              </a:rPr>
              <a:t>操作，如果想在该</a:t>
            </a:r>
            <a:r>
              <a:rPr lang="en-US" altLang="zh-CN" sz="3200" dirty="0">
                <a:latin typeface="黑体" pitchFamily="49" charset="-122"/>
                <a:ea typeface="黑体" pitchFamily="49" charset="-122"/>
              </a:rPr>
              <a:t>4</a:t>
            </a:r>
            <a:r>
              <a:rPr lang="zh-CN" altLang="en-US" sz="3200" dirty="0">
                <a:latin typeface="黑体" pitchFamily="49" charset="-122"/>
                <a:ea typeface="黑体" pitchFamily="49" charset="-122"/>
              </a:rPr>
              <a:t>位左移寄存器上</a:t>
            </a:r>
            <a:r>
              <a:rPr lang="zh-CN" altLang="en-US" sz="3200" dirty="0">
                <a:solidFill>
                  <a:srgbClr val="FFFF00"/>
                </a:solidFill>
                <a:latin typeface="黑体" pitchFamily="49" charset="-122"/>
                <a:ea typeface="黑体" pitchFamily="49" charset="-122"/>
              </a:rPr>
              <a:t>增加</a:t>
            </a:r>
            <a:r>
              <a:rPr lang="zh-CN" altLang="en-US" sz="3200" dirty="0">
                <a:latin typeface="黑体" pitchFamily="49" charset="-122"/>
                <a:ea typeface="黑体" pitchFamily="49" charset="-122"/>
              </a:rPr>
              <a:t>一个</a:t>
            </a:r>
            <a:r>
              <a:rPr lang="zh-CN" altLang="en-US" sz="3200" dirty="0">
                <a:solidFill>
                  <a:srgbClr val="FFFF00"/>
                </a:solidFill>
                <a:latin typeface="黑体" pitchFamily="49" charset="-122"/>
                <a:ea typeface="黑体" pitchFamily="49" charset="-122"/>
              </a:rPr>
              <a:t>异步清</a:t>
            </a:r>
            <a:r>
              <a:rPr lang="en-US" altLang="zh-CN" sz="3200" dirty="0">
                <a:solidFill>
                  <a:srgbClr val="FFFF00"/>
                </a:solidFill>
                <a:latin typeface="黑体" pitchFamily="49" charset="-122"/>
                <a:ea typeface="黑体" pitchFamily="49" charset="-122"/>
              </a:rPr>
              <a:t>0</a:t>
            </a:r>
            <a:r>
              <a:rPr lang="zh-CN" altLang="en-US" sz="3200" dirty="0">
                <a:latin typeface="黑体" pitchFamily="49" charset="-122"/>
                <a:ea typeface="黑体" pitchFamily="49" charset="-122"/>
              </a:rPr>
              <a:t>控制输入</a:t>
            </a:r>
            <a:r>
              <a:rPr lang="zh-CN" altLang="en-US" sz="3200" dirty="0">
                <a:solidFill>
                  <a:srgbClr val="FFFF00"/>
                </a:solidFill>
                <a:latin typeface="黑体" pitchFamily="49" charset="-122"/>
                <a:ea typeface="黑体" pitchFamily="49" charset="-122"/>
              </a:rPr>
              <a:t>端</a:t>
            </a:r>
            <a:r>
              <a:rPr lang="en-US" altLang="zh-CN" sz="3200" i="1" dirty="0" err="1">
                <a:latin typeface="黑体" pitchFamily="49" charset="-122"/>
                <a:ea typeface="黑体" pitchFamily="49" charset="-122"/>
              </a:rPr>
              <a:t>clr</a:t>
            </a:r>
            <a:r>
              <a:rPr lang="zh-CN" altLang="en-US" sz="3200" dirty="0">
                <a:latin typeface="黑体" pitchFamily="49" charset="-122"/>
                <a:ea typeface="黑体" pitchFamily="49" charset="-122"/>
              </a:rPr>
              <a:t>（</a:t>
            </a:r>
            <a:r>
              <a:rPr lang="zh-CN" altLang="en-US" sz="3200" dirty="0">
                <a:solidFill>
                  <a:srgbClr val="FFFF00"/>
                </a:solidFill>
                <a:latin typeface="黑体" pitchFamily="49" charset="-122"/>
                <a:ea typeface="黑体" pitchFamily="49" charset="-122"/>
              </a:rPr>
              <a:t>低电平有效</a:t>
            </a:r>
            <a:r>
              <a:rPr lang="zh-CN" altLang="en-US" sz="3200" dirty="0">
                <a:latin typeface="黑体" pitchFamily="49" charset="-122"/>
                <a:ea typeface="黑体" pitchFamily="49" charset="-122"/>
              </a:rPr>
              <a:t>），则可以这样描述</a:t>
            </a:r>
          </a:p>
        </p:txBody>
      </p:sp>
      <p:sp>
        <p:nvSpPr>
          <p:cNvPr id="14" name="TextBox 13"/>
          <p:cNvSpPr txBox="1">
            <a:spLocks noChangeArrowheads="1"/>
          </p:cNvSpPr>
          <p:nvPr/>
        </p:nvSpPr>
        <p:spPr bwMode="auto">
          <a:xfrm>
            <a:off x="214314" y="2311660"/>
            <a:ext cx="8858280" cy="4403488"/>
          </a:xfrm>
          <a:prstGeom prst="rect">
            <a:avLst/>
          </a:prstGeom>
          <a:noFill/>
          <a:ln w="28575">
            <a:solidFill>
              <a:srgbClr val="FFC000"/>
            </a:solidFill>
            <a:miter lim="800000"/>
            <a:headEnd/>
            <a:tailEnd/>
          </a:ln>
        </p:spPr>
        <p:txBody>
          <a:bodyPr numCol="2">
            <a:spAutoFit/>
          </a:bodyPr>
          <a:lstStyle/>
          <a:p>
            <a:pPr>
              <a:buFont typeface="Arial" pitchFamily="34" charset="0"/>
              <a:buNone/>
              <a:defRPr/>
            </a:pPr>
            <a:r>
              <a:rPr lang="en-US" sz="2800" dirty="0">
                <a:solidFill>
                  <a:srgbClr val="FF0000"/>
                </a:solidFill>
              </a:rPr>
              <a:t>module</a:t>
            </a:r>
            <a:r>
              <a:rPr lang="en-US" sz="2800" dirty="0"/>
              <a:t>  </a:t>
            </a:r>
            <a:r>
              <a:rPr lang="en-US" sz="2800" dirty="0" err="1"/>
              <a:t>left_shifter_clr</a:t>
            </a:r>
            <a:r>
              <a:rPr lang="en-US" sz="2800" dirty="0"/>
              <a:t>(x, CP, </a:t>
            </a:r>
            <a:r>
              <a:rPr lang="en-US" sz="2800" dirty="0" err="1"/>
              <a:t>clr</a:t>
            </a:r>
            <a:r>
              <a:rPr lang="en-US" sz="2800" dirty="0"/>
              <a:t>, Q);</a:t>
            </a:r>
            <a:endParaRPr lang="zh-CN" altLang="en-US" sz="2800" dirty="0"/>
          </a:p>
          <a:p>
            <a:pPr>
              <a:buFont typeface="Arial" pitchFamily="34" charset="0"/>
              <a:buNone/>
              <a:defRPr/>
            </a:pPr>
            <a:r>
              <a:rPr lang="en-US" sz="2800" dirty="0"/>
              <a:t>        input  x, CP, </a:t>
            </a:r>
            <a:r>
              <a:rPr lang="en-US" sz="2800" dirty="0" err="1"/>
              <a:t>clr</a:t>
            </a:r>
            <a:r>
              <a:rPr lang="en-US" sz="2800" dirty="0"/>
              <a:t>;</a:t>
            </a:r>
            <a:endParaRPr lang="zh-CN" altLang="en-US" sz="2800" dirty="0"/>
          </a:p>
          <a:p>
            <a:pPr>
              <a:buFont typeface="Arial" pitchFamily="34" charset="0"/>
              <a:buNone/>
              <a:defRPr/>
            </a:pPr>
            <a:r>
              <a:rPr lang="en-US" sz="2800" dirty="0"/>
              <a:t>        output  </a:t>
            </a:r>
            <a:r>
              <a:rPr lang="en-US" sz="2800" dirty="0" err="1">
                <a:solidFill>
                  <a:schemeClr val="accent1"/>
                </a:solidFill>
              </a:rPr>
              <a:t>reg</a:t>
            </a:r>
            <a:r>
              <a:rPr lang="en-US" sz="2800" dirty="0"/>
              <a:t> [3:0] Q;</a:t>
            </a:r>
            <a:endParaRPr lang="zh-CN" altLang="en-US" sz="2800" dirty="0"/>
          </a:p>
          <a:p>
            <a:pPr>
              <a:buFont typeface="Arial" pitchFamily="34" charset="0"/>
              <a:buNone/>
              <a:defRPr/>
            </a:pPr>
            <a:r>
              <a:rPr lang="en-US" sz="2800" dirty="0"/>
              <a:t>        </a:t>
            </a:r>
            <a:r>
              <a:rPr lang="en-US" sz="2800" dirty="0">
                <a:solidFill>
                  <a:srgbClr val="FFFF00"/>
                </a:solidFill>
              </a:rPr>
              <a:t>always @</a:t>
            </a:r>
            <a:r>
              <a:rPr lang="en-US" sz="2800" dirty="0"/>
              <a:t>(</a:t>
            </a:r>
            <a:r>
              <a:rPr lang="en-US" sz="2800" dirty="0" err="1">
                <a:solidFill>
                  <a:schemeClr val="accent1"/>
                </a:solidFill>
              </a:rPr>
              <a:t>posedge</a:t>
            </a:r>
            <a:r>
              <a:rPr lang="en-US" sz="2800" dirty="0"/>
              <a:t> CP </a:t>
            </a:r>
            <a:r>
              <a:rPr lang="en-US" sz="2800" dirty="0">
                <a:solidFill>
                  <a:srgbClr val="FFFF00"/>
                </a:solidFill>
              </a:rPr>
              <a:t>or</a:t>
            </a:r>
            <a:r>
              <a:rPr lang="en-US" sz="2800" dirty="0"/>
              <a:t> </a:t>
            </a:r>
            <a:r>
              <a:rPr lang="en-US" sz="2800" dirty="0" err="1">
                <a:solidFill>
                  <a:schemeClr val="accent1"/>
                </a:solidFill>
              </a:rPr>
              <a:t>negedge</a:t>
            </a:r>
            <a:r>
              <a:rPr lang="en-US" sz="2800" dirty="0"/>
              <a:t> </a:t>
            </a:r>
            <a:r>
              <a:rPr lang="en-US" sz="2800" dirty="0" err="1"/>
              <a:t>clr</a:t>
            </a:r>
            <a:r>
              <a:rPr lang="en-US" sz="2800" dirty="0"/>
              <a:t>)</a:t>
            </a:r>
            <a:endParaRPr lang="zh-CN" altLang="en-US" sz="2800" dirty="0"/>
          </a:p>
          <a:p>
            <a:pPr>
              <a:buFont typeface="Arial" pitchFamily="34" charset="0"/>
              <a:buNone/>
              <a:defRPr/>
            </a:pPr>
            <a:r>
              <a:rPr lang="en-US" sz="2800" dirty="0"/>
              <a:t>          </a:t>
            </a:r>
            <a:r>
              <a:rPr lang="en-US" sz="2800" dirty="0">
                <a:solidFill>
                  <a:schemeClr val="accent1"/>
                </a:solidFill>
              </a:rPr>
              <a:t>if</a:t>
            </a:r>
            <a:r>
              <a:rPr lang="en-US" sz="2800" dirty="0"/>
              <a:t>  (!</a:t>
            </a:r>
            <a:r>
              <a:rPr lang="en-US" sz="2800" dirty="0" err="1"/>
              <a:t>clr</a:t>
            </a:r>
            <a:r>
              <a:rPr lang="en-US" sz="2800" dirty="0"/>
              <a:t>)</a:t>
            </a:r>
            <a:endParaRPr lang="zh-CN" altLang="en-US" sz="2800" dirty="0"/>
          </a:p>
          <a:p>
            <a:pPr>
              <a:buFont typeface="Arial" pitchFamily="34" charset="0"/>
              <a:buNone/>
              <a:defRPr/>
            </a:pPr>
            <a:r>
              <a:rPr lang="en-US" sz="2800" dirty="0"/>
              <a:t>            Q = 4’b0000;        </a:t>
            </a:r>
            <a:endParaRPr lang="en-US" sz="2800" dirty="0" smtClean="0"/>
          </a:p>
          <a:p>
            <a:pPr>
              <a:buFont typeface="Arial" pitchFamily="34" charset="0"/>
              <a:buNone/>
              <a:defRPr/>
            </a:pPr>
            <a:r>
              <a:rPr lang="en-US" sz="2800" dirty="0" smtClean="0"/>
              <a:t>//</a:t>
            </a:r>
            <a:r>
              <a:rPr lang="zh-CN" altLang="en-US" sz="2800" dirty="0"/>
              <a:t>异步清</a:t>
            </a:r>
            <a:r>
              <a:rPr lang="en-US" sz="2800" dirty="0"/>
              <a:t>0</a:t>
            </a:r>
            <a:endParaRPr lang="zh-CN" altLang="en-US" sz="2800" dirty="0"/>
          </a:p>
          <a:p>
            <a:pPr>
              <a:buFont typeface="Arial" pitchFamily="34" charset="0"/>
              <a:buNone/>
              <a:defRPr/>
            </a:pPr>
            <a:r>
              <a:rPr lang="en-US" sz="2800" dirty="0"/>
              <a:t>          </a:t>
            </a:r>
            <a:r>
              <a:rPr lang="en-US" sz="2800" dirty="0">
                <a:solidFill>
                  <a:schemeClr val="accent1"/>
                </a:solidFill>
              </a:rPr>
              <a:t>else</a:t>
            </a:r>
            <a:endParaRPr lang="zh-CN" altLang="en-US" sz="2800" dirty="0">
              <a:solidFill>
                <a:schemeClr val="accent1"/>
              </a:solidFill>
            </a:endParaRPr>
          </a:p>
          <a:p>
            <a:pPr>
              <a:buFont typeface="Arial" pitchFamily="34" charset="0"/>
              <a:buNone/>
              <a:defRPr/>
            </a:pPr>
            <a:r>
              <a:rPr lang="en-US" sz="2800" dirty="0"/>
              <a:t>      </a:t>
            </a:r>
            <a:r>
              <a:rPr lang="en-US" sz="2800" dirty="0" smtClean="0"/>
              <a:t>  </a:t>
            </a:r>
            <a:r>
              <a:rPr lang="en-US" sz="2800" dirty="0">
                <a:solidFill>
                  <a:srgbClr val="FFFF00"/>
                </a:solidFill>
              </a:rPr>
              <a:t>begin</a:t>
            </a:r>
            <a:endParaRPr lang="zh-CN" altLang="en-US" sz="2800" dirty="0">
              <a:solidFill>
                <a:srgbClr val="FFFF00"/>
              </a:solidFill>
            </a:endParaRPr>
          </a:p>
          <a:p>
            <a:pPr>
              <a:buFont typeface="Arial" pitchFamily="34" charset="0"/>
              <a:buNone/>
              <a:defRPr/>
            </a:pPr>
            <a:r>
              <a:rPr lang="en-US" sz="2800" dirty="0"/>
              <a:t>              Q = Q &lt;&lt; 1;       </a:t>
            </a:r>
            <a:endParaRPr lang="en-US" sz="2800" dirty="0" smtClean="0"/>
          </a:p>
          <a:p>
            <a:pPr>
              <a:buFont typeface="Arial" pitchFamily="34" charset="0"/>
              <a:buNone/>
              <a:defRPr/>
            </a:pPr>
            <a:r>
              <a:rPr lang="en-US" sz="2800" dirty="0" smtClean="0"/>
              <a:t>//</a:t>
            </a:r>
            <a:r>
              <a:rPr lang="zh-CN" altLang="en-US" sz="2800" dirty="0"/>
              <a:t>输出信号左移</a:t>
            </a:r>
            <a:r>
              <a:rPr lang="en-US" sz="2800" dirty="0"/>
              <a:t>1</a:t>
            </a:r>
            <a:r>
              <a:rPr lang="zh-CN" altLang="en-US" sz="2800" dirty="0"/>
              <a:t>位</a:t>
            </a:r>
          </a:p>
          <a:p>
            <a:pPr>
              <a:buFont typeface="Arial" pitchFamily="34" charset="0"/>
              <a:buNone/>
              <a:defRPr/>
            </a:pPr>
            <a:r>
              <a:rPr lang="en-US" sz="2800" dirty="0"/>
              <a:t>              Q[0] = x;         </a:t>
            </a:r>
            <a:endParaRPr lang="en-US" sz="2800" dirty="0" smtClean="0"/>
          </a:p>
          <a:p>
            <a:pPr>
              <a:buFont typeface="Arial" pitchFamily="34" charset="0"/>
              <a:buNone/>
              <a:defRPr/>
            </a:pPr>
            <a:r>
              <a:rPr lang="en-US" sz="2800" dirty="0" smtClean="0"/>
              <a:t>//</a:t>
            </a:r>
            <a:r>
              <a:rPr lang="zh-CN" altLang="en-US" sz="2800" dirty="0"/>
              <a:t>输入信号送入最低位</a:t>
            </a:r>
          </a:p>
          <a:p>
            <a:pPr>
              <a:buFont typeface="Arial" pitchFamily="34" charset="0"/>
              <a:buNone/>
              <a:defRPr/>
            </a:pPr>
            <a:r>
              <a:rPr lang="en-US" sz="2800" dirty="0"/>
              <a:t>        </a:t>
            </a:r>
            <a:r>
              <a:rPr lang="en-US" sz="2800" dirty="0" smtClean="0"/>
              <a:t> </a:t>
            </a:r>
            <a:r>
              <a:rPr lang="en-US" sz="2800" dirty="0">
                <a:solidFill>
                  <a:srgbClr val="FFFF00"/>
                </a:solidFill>
              </a:rPr>
              <a:t>end</a:t>
            </a:r>
            <a:endParaRPr lang="zh-CN" altLang="en-US" sz="2800" dirty="0">
              <a:solidFill>
                <a:srgbClr val="FFFF00"/>
              </a:solidFill>
            </a:endParaRPr>
          </a:p>
          <a:p>
            <a:pPr>
              <a:buFont typeface="Arial" pitchFamily="34" charset="0"/>
              <a:buNone/>
              <a:defRPr/>
            </a:pPr>
            <a:r>
              <a:rPr lang="en-US" sz="2800" dirty="0" err="1">
                <a:solidFill>
                  <a:srgbClr val="FF0000"/>
                </a:solidFill>
              </a:rPr>
              <a:t>endmodule</a:t>
            </a:r>
            <a:endParaRPr lang="zh-CN" altLang="en-US" sz="2800" dirty="0">
              <a:solidFill>
                <a:srgbClr val="FF0000"/>
              </a:solidFill>
            </a:endParaRPr>
          </a:p>
        </p:txBody>
      </p:sp>
      <p:cxnSp>
        <p:nvCxnSpPr>
          <p:cNvPr id="15" name="直接连接符 14"/>
          <p:cNvCxnSpPr>
            <a:cxnSpLocks noChangeShapeType="1"/>
            <a:stCxn id="14" idx="0"/>
            <a:endCxn id="14" idx="2"/>
          </p:cNvCxnSpPr>
          <p:nvPr/>
        </p:nvCxnSpPr>
        <p:spPr bwMode="auto">
          <a:xfrm rot="16200000" flipH="1">
            <a:off x="2442369" y="4514057"/>
            <a:ext cx="4403725" cy="1587"/>
          </a:xfrm>
          <a:prstGeom prst="line">
            <a:avLst/>
          </a:prstGeom>
          <a:noFill/>
          <a:ln w="28575" algn="ctr">
            <a:solidFill>
              <a:srgbClr val="FFC000"/>
            </a:solidFill>
            <a:round/>
            <a:headEnd/>
            <a:tailEnd/>
          </a:ln>
        </p:spPr>
      </p:cxnSp>
      <p:sp>
        <p:nvSpPr>
          <p:cNvPr id="5" name="灯片编号占位符 4"/>
          <p:cNvSpPr>
            <a:spLocks noGrp="1"/>
          </p:cNvSpPr>
          <p:nvPr>
            <p:ph type="sldNum" sz="quarter" idx="12"/>
          </p:nvPr>
        </p:nvSpPr>
        <p:spPr/>
        <p:txBody>
          <a:bodyPr/>
          <a:lstStyle/>
          <a:p>
            <a:pPr>
              <a:defRPr/>
            </a:pPr>
            <a:fld id="{C097489F-4C31-4370-B64B-6FDA95532023}" type="slidenum">
              <a:rPr lang="zh-CN" altLang="en-US" smtClean="0"/>
              <a:pPr>
                <a:defRPr/>
              </a:pPr>
              <a:t>75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65538">
                                            <p:txEl>
                                              <p:pRg st="0" end="0"/>
                                            </p:txEl>
                                          </p:spTgt>
                                        </p:tgtEl>
                                        <p:attrNameLst>
                                          <p:attrName>style.visibility</p:attrName>
                                        </p:attrNameLst>
                                      </p:cBhvr>
                                      <p:to>
                                        <p:strVal val="visible"/>
                                      </p:to>
                                    </p:set>
                                    <p:anim calcmode="lin" valueType="num">
                                      <p:cBhvr additive="base">
                                        <p:cTn id="7" dur="500" fill="hold"/>
                                        <p:tgtEl>
                                          <p:spTgt spid="6553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553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0-#ppt_w/2"/>
                                          </p:val>
                                        </p:tav>
                                        <p:tav tm="100000">
                                          <p:val>
                                            <p:strVal val="#ppt_x"/>
                                          </p:val>
                                        </p:tav>
                                      </p:tavLst>
                                    </p:anim>
                                    <p:anim calcmode="lin" valueType="num">
                                      <p:cBhvr additive="base">
                                        <p:cTn id="14" dur="500" fill="hold"/>
                                        <p:tgtEl>
                                          <p:spTgt spid="14"/>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0-#ppt_w/2"/>
                                          </p:val>
                                        </p:tav>
                                        <p:tav tm="100000">
                                          <p:val>
                                            <p:strVal val="#ppt_x"/>
                                          </p:val>
                                        </p:tav>
                                      </p:tavLst>
                                    </p:anim>
                                    <p:anim calcmode="lin" valueType="num">
                                      <p:cBhvr additive="base">
                                        <p:cTn id="18" dur="500" fill="hold"/>
                                        <p:tgtEl>
                                          <p:spTgt spid="1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矩形 7"/>
          <p:cNvSpPr/>
          <p:nvPr/>
        </p:nvSpPr>
        <p:spPr bwMode="auto">
          <a:xfrm>
            <a:off x="1000100" y="2000240"/>
            <a:ext cx="6858048" cy="400052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zh-CN" altLang="en-US" sz="3600" b="0" i="0" u="none" strike="noStrike" cap="none" normalizeH="0" baseline="0" smtClean="0">
              <a:ln>
                <a:noFill/>
              </a:ln>
              <a:solidFill>
                <a:schemeClr val="tx1"/>
              </a:solidFill>
              <a:effectLst/>
              <a:latin typeface="Times New Roman" pitchFamily="18" charset="0"/>
              <a:ea typeface="宋体" pitchFamily="2" charset="-122"/>
            </a:endParaRPr>
          </a:p>
        </p:txBody>
      </p:sp>
      <p:sp>
        <p:nvSpPr>
          <p:cNvPr id="12291" name="Rectangle 5"/>
          <p:cNvSpPr>
            <a:spLocks noChangeArrowheads="1"/>
          </p:cNvSpPr>
          <p:nvPr/>
        </p:nvSpPr>
        <p:spPr bwMode="auto">
          <a:xfrm>
            <a:off x="0" y="0"/>
            <a:ext cx="2954338" cy="646113"/>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7.8.2 </a:t>
            </a:r>
            <a:r>
              <a:rPr lang="zh-CN" altLang="en-US">
                <a:latin typeface="黑体" pitchFamily="49" charset="-122"/>
                <a:ea typeface="黑体" pitchFamily="49" charset="-122"/>
              </a:rPr>
              <a:t>计数器</a:t>
            </a:r>
          </a:p>
        </p:txBody>
      </p:sp>
      <p:sp>
        <p:nvSpPr>
          <p:cNvPr id="64" name="TextBox 63"/>
          <p:cNvSpPr txBox="1">
            <a:spLocks noChangeArrowheads="1"/>
          </p:cNvSpPr>
          <p:nvPr/>
        </p:nvSpPr>
        <p:spPr bwMode="auto">
          <a:xfrm>
            <a:off x="1285875" y="6072188"/>
            <a:ext cx="6429375" cy="523875"/>
          </a:xfrm>
          <a:prstGeom prst="rect">
            <a:avLst/>
          </a:prstGeom>
          <a:noFill/>
          <a:ln w="9525">
            <a:noFill/>
            <a:miter lim="800000"/>
            <a:headEnd/>
            <a:tailEnd/>
          </a:ln>
        </p:spPr>
        <p:txBody>
          <a:bodyPr>
            <a:spAutoFit/>
          </a:bodyPr>
          <a:lstStyle/>
          <a:p>
            <a:pPr algn="ctr">
              <a:buFontTx/>
              <a:buNone/>
            </a:pPr>
            <a:r>
              <a:rPr lang="en-US" altLang="zh-CN" sz="2800">
                <a:latin typeface="黑体" pitchFamily="49" charset="-122"/>
                <a:ea typeface="黑体" pitchFamily="49" charset="-122"/>
              </a:rPr>
              <a:t>4</a:t>
            </a:r>
            <a:r>
              <a:rPr lang="zh-CN" altLang="en-US" sz="2800">
                <a:latin typeface="黑体" pitchFamily="49" charset="-122"/>
                <a:ea typeface="黑体" pitchFamily="49" charset="-122"/>
              </a:rPr>
              <a:t>位二进制可异计数器的功能框图</a:t>
            </a:r>
          </a:p>
        </p:txBody>
      </p:sp>
      <p:sp>
        <p:nvSpPr>
          <p:cNvPr id="1229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buFontTx/>
              <a:buNone/>
            </a:pPr>
            <a:endParaRPr lang="zh-CN" altLang="en-US"/>
          </a:p>
        </p:txBody>
      </p:sp>
      <p:graphicFrame>
        <p:nvGraphicFramePr>
          <p:cNvPr id="139265" name="Object 1"/>
          <p:cNvGraphicFramePr>
            <a:graphicFrameLocks noChangeAspect="1"/>
          </p:cNvGraphicFramePr>
          <p:nvPr/>
        </p:nvGraphicFramePr>
        <p:xfrm>
          <a:off x="1143000" y="1903413"/>
          <a:ext cx="6858000" cy="4168775"/>
        </p:xfrm>
        <a:graphic>
          <a:graphicData uri="http://schemas.openxmlformats.org/presentationml/2006/ole">
            <p:oleObj spid="_x0000_s12290" name="Visio" r:id="rId4" imgW="2426482" imgH="1474598" progId="">
              <p:embed/>
            </p:oleObj>
          </a:graphicData>
        </a:graphic>
      </p:graphicFrame>
      <p:sp>
        <p:nvSpPr>
          <p:cNvPr id="65" name="TextBox 64"/>
          <p:cNvSpPr txBox="1">
            <a:spLocks noChangeArrowheads="1"/>
          </p:cNvSpPr>
          <p:nvPr/>
        </p:nvSpPr>
        <p:spPr bwMode="auto">
          <a:xfrm>
            <a:off x="0" y="857250"/>
            <a:ext cx="9144000" cy="1077913"/>
          </a:xfrm>
          <a:prstGeom prst="rect">
            <a:avLst/>
          </a:prstGeom>
          <a:noFill/>
          <a:ln w="9525">
            <a:noFill/>
            <a:miter lim="800000"/>
            <a:headEnd/>
            <a:tailEnd/>
          </a:ln>
        </p:spPr>
        <p:txBody>
          <a:bodyPr>
            <a:spAutoFit/>
          </a:bodyPr>
          <a:lstStyle/>
          <a:p>
            <a:pPr>
              <a:buFontTx/>
              <a:buNone/>
            </a:pPr>
            <a:r>
              <a:rPr lang="zh-CN" altLang="en-US" sz="3200">
                <a:latin typeface="黑体" pitchFamily="49" charset="-122"/>
                <a:ea typeface="黑体" pitchFamily="49" charset="-122"/>
              </a:rPr>
              <a:t>计数器是计算机和数字系统中最常用的电路之一，可以累计输入时钟脉冲的个数。</a:t>
            </a:r>
          </a:p>
        </p:txBody>
      </p:sp>
      <p:sp>
        <p:nvSpPr>
          <p:cNvPr id="7" name="灯片编号占位符 6"/>
          <p:cNvSpPr>
            <a:spLocks noGrp="1"/>
          </p:cNvSpPr>
          <p:nvPr>
            <p:ph type="sldNum" sz="quarter" idx="12"/>
          </p:nvPr>
        </p:nvSpPr>
        <p:spPr/>
        <p:txBody>
          <a:bodyPr/>
          <a:lstStyle/>
          <a:p>
            <a:pPr>
              <a:defRPr/>
            </a:pPr>
            <a:fld id="{C097489F-4C31-4370-B64B-6FDA95532023}" type="slidenum">
              <a:rPr lang="zh-CN" altLang="en-US" smtClean="0"/>
              <a:pPr>
                <a:defRPr/>
              </a:pPr>
              <a:t>76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65"/>
                                        </p:tgtEl>
                                        <p:attrNameLst>
                                          <p:attrName>style.visibility</p:attrName>
                                        </p:attrNameLst>
                                      </p:cBhvr>
                                      <p:to>
                                        <p:strVal val="visible"/>
                                      </p:to>
                                    </p:set>
                                    <p:anim calcmode="lin" valueType="num">
                                      <p:cBhvr additive="base">
                                        <p:cTn id="7" dur="500" fill="hold"/>
                                        <p:tgtEl>
                                          <p:spTgt spid="65"/>
                                        </p:tgtEl>
                                        <p:attrNameLst>
                                          <p:attrName>ppt_x</p:attrName>
                                        </p:attrNameLst>
                                      </p:cBhvr>
                                      <p:tavLst>
                                        <p:tav tm="0">
                                          <p:val>
                                            <p:strVal val="0-#ppt_w/2"/>
                                          </p:val>
                                        </p:tav>
                                        <p:tav tm="100000">
                                          <p:val>
                                            <p:strVal val="#ppt_x"/>
                                          </p:val>
                                        </p:tav>
                                      </p:tavLst>
                                    </p:anim>
                                    <p:anim calcmode="lin" valueType="num">
                                      <p:cBhvr additive="base">
                                        <p:cTn id="8"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139265"/>
                                        </p:tgtEl>
                                        <p:attrNameLst>
                                          <p:attrName>style.visibility</p:attrName>
                                        </p:attrNameLst>
                                      </p:cBhvr>
                                      <p:to>
                                        <p:strVal val="visible"/>
                                      </p:to>
                                    </p:set>
                                    <p:animEffect transition="in" filter="blinds(horizontal)">
                                      <p:cBhvr>
                                        <p:cTn id="13" dur="500"/>
                                        <p:tgtEl>
                                          <p:spTgt spid="13926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64"/>
                                        </p:tgtEl>
                                        <p:attrNameLst>
                                          <p:attrName>style.visibility</p:attrName>
                                        </p:attrNameLst>
                                      </p:cBhvr>
                                      <p:to>
                                        <p:strVal val="visible"/>
                                      </p:to>
                                    </p:set>
                                    <p:animEffect transition="in" filter="blinds(horizontal)">
                                      <p:cBhvr>
                                        <p:cTn id="19" dur="500"/>
                                        <p:tgtEl>
                                          <p:spTgt spid="64"/>
                                        </p:tgtEl>
                                      </p:cBhvr>
                                    </p:animEffect>
                                  </p:childTnLst>
                                  <p:subTnLst>
                                    <p:audio>
                                      <p:cMediaNode>
                                        <p:cTn display="0" masterRel="sameClick">
                                          <p:stCondLst>
                                            <p:cond evt="begin" delay="0">
                                              <p:tn val="17"/>
                                            </p:cond>
                                          </p:stCondLst>
                                          <p:endCondLst>
                                            <p:cond evt="onStopAudio" delay="0">
                                              <p:tgtEl>
                                                <p:sldTgt/>
                                              </p:tgtEl>
                                            </p:cond>
                                          </p:endCondLst>
                                        </p:cTn>
                                        <p:tgtEl>
                                          <p:sndTgt r:embed="rId3"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4" grpId="0"/>
      <p:bldP spid="65" grpId="0"/>
    </p:bldLst>
  </p:timing>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Rectangle 5"/>
          <p:cNvSpPr>
            <a:spLocks noChangeArrowheads="1"/>
          </p:cNvSpPr>
          <p:nvPr/>
        </p:nvSpPr>
        <p:spPr bwMode="auto">
          <a:xfrm>
            <a:off x="0" y="0"/>
            <a:ext cx="2954338" cy="646113"/>
          </a:xfrm>
          <a:prstGeom prst="rect">
            <a:avLst/>
          </a:prstGeom>
          <a:noFill/>
          <a:ln w="9525">
            <a:noFill/>
            <a:miter lim="800000"/>
            <a:headEnd/>
            <a:tailEnd/>
          </a:ln>
        </p:spPr>
        <p:txBody>
          <a:bodyPr wrap="none">
            <a:spAutoFit/>
          </a:bodyPr>
          <a:lstStyle/>
          <a:p>
            <a:pPr>
              <a:buFontTx/>
              <a:buNone/>
            </a:pPr>
            <a:r>
              <a:rPr lang="en-US" altLang="zh-CN">
                <a:latin typeface="黑体" pitchFamily="49" charset="-122"/>
                <a:ea typeface="黑体" pitchFamily="49" charset="-122"/>
              </a:rPr>
              <a:t>7.8.2 </a:t>
            </a:r>
            <a:r>
              <a:rPr lang="zh-CN" altLang="en-US">
                <a:latin typeface="黑体" pitchFamily="49" charset="-122"/>
                <a:ea typeface="黑体" pitchFamily="49" charset="-122"/>
              </a:rPr>
              <a:t>计数器</a:t>
            </a:r>
          </a:p>
        </p:txBody>
      </p:sp>
      <p:sp>
        <p:nvSpPr>
          <p:cNvPr id="63501" name="Rectangle 18"/>
          <p:cNvSpPr>
            <a:spLocks noChangeArrowheads="1"/>
          </p:cNvSpPr>
          <p:nvPr/>
        </p:nvSpPr>
        <p:spPr bwMode="auto">
          <a:xfrm>
            <a:off x="0" y="857250"/>
            <a:ext cx="9144000" cy="4524375"/>
          </a:xfrm>
          <a:prstGeom prst="rect">
            <a:avLst/>
          </a:prstGeom>
          <a:noFill/>
          <a:ln w="9525">
            <a:noFill/>
            <a:miter lim="800000"/>
            <a:headEnd/>
            <a:tailEnd/>
          </a:ln>
        </p:spPr>
        <p:txBody>
          <a:bodyPr>
            <a:spAutoFit/>
          </a:bodyPr>
          <a:lstStyle/>
          <a:p>
            <a:pPr>
              <a:buFont typeface="Wingdings" pitchFamily="2" charset="2"/>
              <a:buChar char="Ø"/>
            </a:pPr>
            <a:r>
              <a:rPr lang="en-US" altLang="zh-CN" sz="3200" dirty="0">
                <a:solidFill>
                  <a:srgbClr val="FFFF00"/>
                </a:solidFill>
                <a:latin typeface="黑体" pitchFamily="49" charset="-122"/>
                <a:ea typeface="黑体" pitchFamily="49" charset="-122"/>
              </a:rPr>
              <a:t>4</a:t>
            </a:r>
            <a:r>
              <a:rPr lang="zh-CN" altLang="en-US" sz="3200" dirty="0">
                <a:solidFill>
                  <a:srgbClr val="FFFF00"/>
                </a:solidFill>
                <a:latin typeface="黑体" pitchFamily="49" charset="-122"/>
                <a:ea typeface="黑体" pitchFamily="49" charset="-122"/>
              </a:rPr>
              <a:t>位二进制</a:t>
            </a:r>
            <a:r>
              <a:rPr lang="zh-CN" altLang="en-US" sz="3200" dirty="0">
                <a:latin typeface="黑体" pitchFamily="49" charset="-122"/>
                <a:ea typeface="黑体" pitchFamily="49" charset="-122"/>
              </a:rPr>
              <a:t>可异（</a:t>
            </a:r>
            <a:r>
              <a:rPr lang="zh-CN" altLang="en-US" sz="3200" dirty="0">
                <a:solidFill>
                  <a:srgbClr val="FFFF00"/>
                </a:solidFill>
                <a:latin typeface="黑体" pitchFamily="49" charset="-122"/>
                <a:ea typeface="黑体" pitchFamily="49" charset="-122"/>
              </a:rPr>
              <a:t>可加可减</a:t>
            </a:r>
            <a:r>
              <a:rPr lang="zh-CN" altLang="en-US" sz="3200" dirty="0">
                <a:latin typeface="黑体" pitchFamily="49" charset="-122"/>
                <a:ea typeface="黑体" pitchFamily="49" charset="-122"/>
              </a:rPr>
              <a:t>）</a:t>
            </a:r>
            <a:r>
              <a:rPr lang="zh-CN" altLang="en-US" sz="3200" dirty="0">
                <a:solidFill>
                  <a:srgbClr val="FFFF00"/>
                </a:solidFill>
                <a:latin typeface="黑体" pitchFamily="49" charset="-122"/>
                <a:ea typeface="黑体" pitchFamily="49" charset="-122"/>
              </a:rPr>
              <a:t>计数器</a:t>
            </a:r>
            <a:r>
              <a:rPr lang="zh-CN" altLang="en-US" sz="3200" dirty="0">
                <a:latin typeface="黑体" pitchFamily="49" charset="-122"/>
                <a:ea typeface="黑体" pitchFamily="49" charset="-122"/>
              </a:rPr>
              <a:t>的功能</a:t>
            </a:r>
            <a:endParaRPr lang="en-US" altLang="zh-CN" sz="3200" dirty="0">
              <a:latin typeface="黑体" pitchFamily="49" charset="-122"/>
              <a:ea typeface="黑体" pitchFamily="49" charset="-122"/>
            </a:endParaRPr>
          </a:p>
          <a:p>
            <a:pPr>
              <a:buFont typeface="Wingdings" pitchFamily="2" charset="2"/>
              <a:buChar char="Ø"/>
            </a:pPr>
            <a:r>
              <a:rPr lang="en-US" altLang="zh-CN" sz="3200" i="1" dirty="0">
                <a:latin typeface="黑体" pitchFamily="49" charset="-122"/>
                <a:ea typeface="黑体" pitchFamily="49" charset="-122"/>
              </a:rPr>
              <a:t>CLK</a:t>
            </a:r>
            <a:r>
              <a:rPr lang="zh-CN" altLang="en-US" sz="3200" dirty="0">
                <a:latin typeface="黑体" pitchFamily="49" charset="-122"/>
                <a:ea typeface="黑体" pitchFamily="49" charset="-122"/>
              </a:rPr>
              <a:t>是</a:t>
            </a:r>
            <a:r>
              <a:rPr lang="zh-CN" altLang="en-US" sz="3200" dirty="0">
                <a:solidFill>
                  <a:srgbClr val="FFFF00"/>
                </a:solidFill>
                <a:latin typeface="黑体" pitchFamily="49" charset="-122"/>
                <a:ea typeface="黑体" pitchFamily="49" charset="-122"/>
              </a:rPr>
              <a:t>时钟</a:t>
            </a:r>
            <a:r>
              <a:rPr lang="zh-CN" altLang="en-US" sz="3200" dirty="0">
                <a:latin typeface="黑体" pitchFamily="49" charset="-122"/>
                <a:ea typeface="黑体" pitchFamily="49" charset="-122"/>
              </a:rPr>
              <a:t>输入控制端（</a:t>
            </a:r>
            <a:r>
              <a:rPr lang="zh-CN" altLang="en-US" sz="3200" dirty="0">
                <a:solidFill>
                  <a:srgbClr val="FFFF00"/>
                </a:solidFill>
                <a:latin typeface="黑体" pitchFamily="49" charset="-122"/>
                <a:ea typeface="黑体" pitchFamily="49" charset="-122"/>
              </a:rPr>
              <a:t>上升沿有效</a:t>
            </a:r>
            <a:r>
              <a:rPr lang="zh-CN" altLang="en-US" sz="3200" dirty="0">
                <a:latin typeface="黑体" pitchFamily="49" charset="-122"/>
                <a:ea typeface="黑体" pitchFamily="49" charset="-122"/>
              </a:rPr>
              <a:t>）；</a:t>
            </a:r>
            <a:endParaRPr lang="en-US" altLang="zh-CN" sz="3200" dirty="0">
              <a:latin typeface="黑体" pitchFamily="49" charset="-122"/>
              <a:ea typeface="黑体" pitchFamily="49" charset="-122"/>
            </a:endParaRPr>
          </a:p>
          <a:p>
            <a:pPr>
              <a:buFont typeface="Wingdings" pitchFamily="2" charset="2"/>
              <a:buChar char="Ø"/>
            </a:pPr>
            <a:r>
              <a:rPr lang="en-US" altLang="zh-CN" sz="3200" i="1" dirty="0">
                <a:latin typeface="黑体" pitchFamily="49" charset="-122"/>
                <a:ea typeface="黑体" pitchFamily="49" charset="-122"/>
              </a:rPr>
              <a:t>CR</a:t>
            </a:r>
            <a:r>
              <a:rPr lang="zh-CN" altLang="en-US" sz="3200" dirty="0">
                <a:latin typeface="黑体" pitchFamily="49" charset="-122"/>
                <a:ea typeface="黑体" pitchFamily="49" charset="-122"/>
              </a:rPr>
              <a:t>是</a:t>
            </a:r>
            <a:r>
              <a:rPr lang="zh-CN" altLang="en-US" sz="3200" dirty="0">
                <a:solidFill>
                  <a:srgbClr val="FFFF00"/>
                </a:solidFill>
                <a:latin typeface="黑体" pitchFamily="49" charset="-122"/>
                <a:ea typeface="黑体" pitchFamily="49" charset="-122"/>
              </a:rPr>
              <a:t>异步清</a:t>
            </a:r>
            <a:r>
              <a:rPr lang="en-US" altLang="zh-CN" sz="3200" dirty="0">
                <a:solidFill>
                  <a:srgbClr val="FFFF00"/>
                </a:solidFill>
                <a:latin typeface="黑体" pitchFamily="49" charset="-122"/>
                <a:ea typeface="黑体" pitchFamily="49" charset="-122"/>
              </a:rPr>
              <a:t>0</a:t>
            </a:r>
            <a:r>
              <a:rPr lang="zh-CN" altLang="en-US" sz="3200" dirty="0">
                <a:latin typeface="黑体" pitchFamily="49" charset="-122"/>
                <a:ea typeface="黑体" pitchFamily="49" charset="-122"/>
              </a:rPr>
              <a:t>控制输入端（</a:t>
            </a:r>
            <a:r>
              <a:rPr lang="zh-CN" altLang="en-US" sz="3200" dirty="0">
                <a:solidFill>
                  <a:srgbClr val="FFFF00"/>
                </a:solidFill>
                <a:latin typeface="黑体" pitchFamily="49" charset="-122"/>
                <a:ea typeface="黑体" pitchFamily="49" charset="-122"/>
              </a:rPr>
              <a:t>低电平有效</a:t>
            </a:r>
            <a:r>
              <a:rPr lang="zh-CN" altLang="en-US" sz="3200" dirty="0">
                <a:latin typeface="黑体" pitchFamily="49" charset="-122"/>
                <a:ea typeface="黑体" pitchFamily="49" charset="-122"/>
              </a:rPr>
              <a:t>）；</a:t>
            </a:r>
            <a:endParaRPr lang="en-US" altLang="zh-CN" sz="3200" dirty="0">
              <a:latin typeface="黑体" pitchFamily="49" charset="-122"/>
              <a:ea typeface="黑体" pitchFamily="49" charset="-122"/>
            </a:endParaRPr>
          </a:p>
          <a:p>
            <a:pPr>
              <a:buFont typeface="Wingdings" pitchFamily="2" charset="2"/>
              <a:buChar char="Ø"/>
            </a:pPr>
            <a:r>
              <a:rPr lang="en-US" altLang="zh-CN" sz="3200" i="1" dirty="0">
                <a:latin typeface="黑体" pitchFamily="49" charset="-122"/>
                <a:ea typeface="黑体" pitchFamily="49" charset="-122"/>
              </a:rPr>
              <a:t>LD</a:t>
            </a:r>
            <a:r>
              <a:rPr lang="zh-CN" altLang="en-US" sz="3200" dirty="0">
                <a:latin typeface="黑体" pitchFamily="49" charset="-122"/>
                <a:ea typeface="黑体" pitchFamily="49" charset="-122"/>
              </a:rPr>
              <a:t>是</a:t>
            </a:r>
            <a:r>
              <a:rPr lang="zh-CN" altLang="en-US" sz="3200" dirty="0">
                <a:solidFill>
                  <a:srgbClr val="FFFF00"/>
                </a:solidFill>
                <a:latin typeface="黑体" pitchFamily="49" charset="-122"/>
                <a:ea typeface="黑体" pitchFamily="49" charset="-122"/>
              </a:rPr>
              <a:t>同步预置数</a:t>
            </a:r>
            <a:r>
              <a:rPr lang="zh-CN" altLang="en-US" sz="3200" dirty="0">
                <a:latin typeface="黑体" pitchFamily="49" charset="-122"/>
                <a:ea typeface="黑体" pitchFamily="49" charset="-122"/>
              </a:rPr>
              <a:t>控制输入端（</a:t>
            </a:r>
            <a:r>
              <a:rPr lang="zh-CN" altLang="en-US" sz="3200" dirty="0">
                <a:solidFill>
                  <a:srgbClr val="FFFF00"/>
                </a:solidFill>
                <a:latin typeface="黑体" pitchFamily="49" charset="-122"/>
                <a:ea typeface="黑体" pitchFamily="49" charset="-122"/>
              </a:rPr>
              <a:t>低电平有效</a:t>
            </a:r>
            <a:r>
              <a:rPr lang="zh-CN" altLang="en-US" sz="3200" dirty="0">
                <a:latin typeface="黑体" pitchFamily="49" charset="-122"/>
                <a:ea typeface="黑体" pitchFamily="49" charset="-122"/>
              </a:rPr>
              <a:t>）；</a:t>
            </a:r>
            <a:endParaRPr lang="en-US" altLang="zh-CN" sz="3200" dirty="0">
              <a:latin typeface="黑体" pitchFamily="49" charset="-122"/>
              <a:ea typeface="黑体" pitchFamily="49" charset="-122"/>
            </a:endParaRPr>
          </a:p>
          <a:p>
            <a:pPr>
              <a:buFont typeface="Wingdings" pitchFamily="2" charset="2"/>
              <a:buChar char="Ø"/>
            </a:pPr>
            <a:r>
              <a:rPr lang="en-US" altLang="zh-CN" sz="3200" i="1" dirty="0">
                <a:latin typeface="黑体" pitchFamily="49" charset="-122"/>
                <a:ea typeface="黑体" pitchFamily="49" charset="-122"/>
              </a:rPr>
              <a:t>D</a:t>
            </a:r>
            <a:r>
              <a:rPr lang="en-US" altLang="zh-CN" sz="3200" baseline="-25000" dirty="0">
                <a:latin typeface="黑体" pitchFamily="49" charset="-122"/>
                <a:ea typeface="黑体" pitchFamily="49" charset="-122"/>
              </a:rPr>
              <a:t>0</a:t>
            </a:r>
            <a:r>
              <a:rPr lang="zh-CN" altLang="en-US" sz="3200" dirty="0">
                <a:latin typeface="黑体" pitchFamily="49" charset="-122"/>
                <a:ea typeface="黑体" pitchFamily="49" charset="-122"/>
              </a:rPr>
              <a:t>、</a:t>
            </a:r>
            <a:r>
              <a:rPr lang="en-US" altLang="zh-CN" sz="3200" i="1" dirty="0">
                <a:latin typeface="黑体" pitchFamily="49" charset="-122"/>
                <a:ea typeface="黑体" pitchFamily="49" charset="-122"/>
              </a:rPr>
              <a:t>D</a:t>
            </a:r>
            <a:r>
              <a:rPr lang="en-US" altLang="zh-CN" sz="3200" baseline="-25000" dirty="0">
                <a:latin typeface="黑体" pitchFamily="49" charset="-122"/>
                <a:ea typeface="黑体" pitchFamily="49" charset="-122"/>
              </a:rPr>
              <a:t>1</a:t>
            </a:r>
            <a:r>
              <a:rPr lang="zh-CN" altLang="en-US" sz="3200" dirty="0">
                <a:latin typeface="黑体" pitchFamily="49" charset="-122"/>
                <a:ea typeface="黑体" pitchFamily="49" charset="-122"/>
              </a:rPr>
              <a:t>、</a:t>
            </a:r>
            <a:r>
              <a:rPr lang="en-US" altLang="zh-CN" sz="3200" i="1" dirty="0">
                <a:latin typeface="黑体" pitchFamily="49" charset="-122"/>
                <a:ea typeface="黑体" pitchFamily="49" charset="-122"/>
              </a:rPr>
              <a:t>D</a:t>
            </a:r>
            <a:r>
              <a:rPr lang="en-US" altLang="zh-CN" sz="3200" baseline="-25000" dirty="0">
                <a:latin typeface="黑体" pitchFamily="49" charset="-122"/>
                <a:ea typeface="黑体" pitchFamily="49" charset="-122"/>
              </a:rPr>
              <a:t>2</a:t>
            </a:r>
            <a:r>
              <a:rPr lang="zh-CN" altLang="en-US" sz="3200" dirty="0">
                <a:latin typeface="黑体" pitchFamily="49" charset="-122"/>
                <a:ea typeface="黑体" pitchFamily="49" charset="-122"/>
              </a:rPr>
              <a:t>、</a:t>
            </a:r>
            <a:r>
              <a:rPr lang="en-US" altLang="zh-CN" sz="3200" i="1" dirty="0">
                <a:latin typeface="黑体" pitchFamily="49" charset="-122"/>
                <a:ea typeface="黑体" pitchFamily="49" charset="-122"/>
              </a:rPr>
              <a:t>D</a:t>
            </a:r>
            <a:r>
              <a:rPr lang="en-US" altLang="zh-CN" sz="3200" baseline="-25000" dirty="0">
                <a:latin typeface="黑体" pitchFamily="49" charset="-122"/>
                <a:ea typeface="黑体" pitchFamily="49" charset="-122"/>
              </a:rPr>
              <a:t>3</a:t>
            </a:r>
            <a:r>
              <a:rPr lang="zh-CN" altLang="en-US" sz="3200" dirty="0">
                <a:latin typeface="黑体" pitchFamily="49" charset="-122"/>
                <a:ea typeface="黑体" pitchFamily="49" charset="-122"/>
              </a:rPr>
              <a:t>为</a:t>
            </a:r>
            <a:r>
              <a:rPr lang="zh-CN" altLang="en-US" sz="3200" dirty="0">
                <a:solidFill>
                  <a:srgbClr val="FFFF00"/>
                </a:solidFill>
                <a:latin typeface="黑体" pitchFamily="49" charset="-122"/>
                <a:ea typeface="黑体" pitchFamily="49" charset="-122"/>
              </a:rPr>
              <a:t>预置数据</a:t>
            </a:r>
            <a:r>
              <a:rPr lang="zh-CN" altLang="en-US" sz="3200" dirty="0">
                <a:latin typeface="黑体" pitchFamily="49" charset="-122"/>
                <a:ea typeface="黑体" pitchFamily="49" charset="-122"/>
              </a:rPr>
              <a:t>输入端；</a:t>
            </a:r>
            <a:endParaRPr lang="en-US" altLang="zh-CN" sz="3200" dirty="0">
              <a:latin typeface="黑体" pitchFamily="49" charset="-122"/>
              <a:ea typeface="黑体" pitchFamily="49" charset="-122"/>
            </a:endParaRPr>
          </a:p>
          <a:p>
            <a:pPr>
              <a:buFont typeface="Wingdings" pitchFamily="2" charset="2"/>
              <a:buChar char="Ø"/>
            </a:pPr>
            <a:r>
              <a:rPr lang="en-US" altLang="zh-CN" sz="3200" i="1" dirty="0">
                <a:latin typeface="黑体" pitchFamily="49" charset="-122"/>
                <a:ea typeface="黑体" pitchFamily="49" charset="-122"/>
              </a:rPr>
              <a:t>UP</a:t>
            </a:r>
            <a:r>
              <a:rPr lang="zh-CN" altLang="en-US" sz="3200" dirty="0">
                <a:latin typeface="黑体" pitchFamily="49" charset="-122"/>
                <a:ea typeface="黑体" pitchFamily="49" charset="-122"/>
              </a:rPr>
              <a:t>为可异计数器进行加法计数或减法计数的计数控制输入端，当</a:t>
            </a:r>
            <a:r>
              <a:rPr lang="en-US" altLang="zh-CN" sz="3200" i="1" dirty="0">
                <a:solidFill>
                  <a:srgbClr val="FFFF00"/>
                </a:solidFill>
                <a:latin typeface="黑体" pitchFamily="49" charset="-122"/>
                <a:ea typeface="黑体" pitchFamily="49" charset="-122"/>
              </a:rPr>
              <a:t>UP</a:t>
            </a:r>
            <a:r>
              <a:rPr lang="zh-CN" altLang="en-US" sz="3200" dirty="0">
                <a:solidFill>
                  <a:srgbClr val="FFFF00"/>
                </a:solidFill>
                <a:latin typeface="黑体" pitchFamily="49" charset="-122"/>
                <a:ea typeface="黑体" pitchFamily="49" charset="-122"/>
              </a:rPr>
              <a:t>为</a:t>
            </a:r>
            <a:r>
              <a:rPr lang="en-US" altLang="zh-CN" sz="3200" dirty="0">
                <a:solidFill>
                  <a:srgbClr val="FFFF00"/>
                </a:solidFill>
                <a:latin typeface="黑体" pitchFamily="49" charset="-122"/>
                <a:ea typeface="黑体" pitchFamily="49" charset="-122"/>
              </a:rPr>
              <a:t>1</a:t>
            </a:r>
            <a:r>
              <a:rPr lang="zh-CN" altLang="en-US" sz="3200" dirty="0">
                <a:latin typeface="黑体" pitchFamily="49" charset="-122"/>
                <a:ea typeface="黑体" pitchFamily="49" charset="-122"/>
              </a:rPr>
              <a:t>时表示</a:t>
            </a:r>
            <a:r>
              <a:rPr lang="zh-CN" altLang="en-US" sz="3200" dirty="0">
                <a:solidFill>
                  <a:srgbClr val="FFFF00"/>
                </a:solidFill>
                <a:latin typeface="黑体" pitchFamily="49" charset="-122"/>
                <a:ea typeface="黑体" pitchFamily="49" charset="-122"/>
              </a:rPr>
              <a:t>加法计数</a:t>
            </a:r>
            <a:r>
              <a:rPr lang="zh-CN" altLang="en-US" sz="3200" dirty="0">
                <a:latin typeface="黑体" pitchFamily="49" charset="-122"/>
                <a:ea typeface="黑体" pitchFamily="49" charset="-122"/>
              </a:rPr>
              <a:t>，当</a:t>
            </a:r>
            <a:r>
              <a:rPr lang="en-US" altLang="zh-CN" sz="3200" i="1" dirty="0">
                <a:solidFill>
                  <a:srgbClr val="FFFF00"/>
                </a:solidFill>
                <a:latin typeface="黑体" pitchFamily="49" charset="-122"/>
                <a:ea typeface="黑体" pitchFamily="49" charset="-122"/>
              </a:rPr>
              <a:t>UP</a:t>
            </a:r>
            <a:r>
              <a:rPr lang="zh-CN" altLang="en-US" sz="3200" dirty="0">
                <a:solidFill>
                  <a:srgbClr val="FFFF00"/>
                </a:solidFill>
                <a:latin typeface="黑体" pitchFamily="49" charset="-122"/>
                <a:ea typeface="黑体" pitchFamily="49" charset="-122"/>
              </a:rPr>
              <a:t>为</a:t>
            </a:r>
            <a:r>
              <a:rPr lang="en-US" altLang="zh-CN" sz="3200" dirty="0">
                <a:solidFill>
                  <a:srgbClr val="FFFF00"/>
                </a:solidFill>
                <a:latin typeface="黑体" pitchFamily="49" charset="-122"/>
                <a:ea typeface="黑体" pitchFamily="49" charset="-122"/>
              </a:rPr>
              <a:t>0</a:t>
            </a:r>
            <a:r>
              <a:rPr lang="zh-CN" altLang="en-US" sz="3200" dirty="0">
                <a:latin typeface="黑体" pitchFamily="49" charset="-122"/>
                <a:ea typeface="黑体" pitchFamily="49" charset="-122"/>
              </a:rPr>
              <a:t>时表示</a:t>
            </a:r>
            <a:r>
              <a:rPr lang="zh-CN" altLang="en-US" sz="3200" dirty="0">
                <a:solidFill>
                  <a:srgbClr val="FFFF00"/>
                </a:solidFill>
                <a:latin typeface="黑体" pitchFamily="49" charset="-122"/>
                <a:ea typeface="黑体" pitchFamily="49" charset="-122"/>
              </a:rPr>
              <a:t>减法计数</a:t>
            </a:r>
            <a:r>
              <a:rPr lang="zh-CN" altLang="en-US" sz="3200" dirty="0">
                <a:latin typeface="黑体" pitchFamily="49" charset="-122"/>
                <a:ea typeface="黑体" pitchFamily="49" charset="-122"/>
              </a:rPr>
              <a:t>；</a:t>
            </a:r>
            <a:endParaRPr lang="en-US" altLang="zh-CN" sz="3200" dirty="0">
              <a:latin typeface="黑体" pitchFamily="49" charset="-122"/>
              <a:ea typeface="黑体" pitchFamily="49" charset="-122"/>
            </a:endParaRPr>
          </a:p>
          <a:p>
            <a:pPr>
              <a:buFont typeface="Wingdings" pitchFamily="2" charset="2"/>
              <a:buChar char="Ø"/>
            </a:pPr>
            <a:r>
              <a:rPr lang="en-US" altLang="zh-CN" sz="3200" i="1" dirty="0">
                <a:latin typeface="黑体" pitchFamily="49" charset="-122"/>
                <a:ea typeface="黑体" pitchFamily="49" charset="-122"/>
              </a:rPr>
              <a:t>Q</a:t>
            </a:r>
            <a:r>
              <a:rPr lang="en-US" altLang="zh-CN" sz="3200" baseline="-25000" dirty="0">
                <a:latin typeface="黑体" pitchFamily="49" charset="-122"/>
                <a:ea typeface="黑体" pitchFamily="49" charset="-122"/>
              </a:rPr>
              <a:t>0</a:t>
            </a:r>
            <a:r>
              <a:rPr lang="zh-CN" altLang="en-US" sz="3200" dirty="0">
                <a:latin typeface="黑体" pitchFamily="49" charset="-122"/>
                <a:ea typeface="黑体" pitchFamily="49" charset="-122"/>
              </a:rPr>
              <a:t>、</a:t>
            </a:r>
            <a:r>
              <a:rPr lang="en-US" altLang="zh-CN" sz="3200" i="1" dirty="0">
                <a:latin typeface="黑体" pitchFamily="49" charset="-122"/>
                <a:ea typeface="黑体" pitchFamily="49" charset="-122"/>
              </a:rPr>
              <a:t>Q</a:t>
            </a:r>
            <a:r>
              <a:rPr lang="en-US" altLang="zh-CN" sz="3200" baseline="-25000" dirty="0">
                <a:latin typeface="黑体" pitchFamily="49" charset="-122"/>
                <a:ea typeface="黑体" pitchFamily="49" charset="-122"/>
              </a:rPr>
              <a:t>1</a:t>
            </a:r>
            <a:r>
              <a:rPr lang="zh-CN" altLang="en-US" sz="3200" dirty="0">
                <a:latin typeface="黑体" pitchFamily="49" charset="-122"/>
                <a:ea typeface="黑体" pitchFamily="49" charset="-122"/>
              </a:rPr>
              <a:t>、</a:t>
            </a:r>
            <a:r>
              <a:rPr lang="en-US" altLang="zh-CN" sz="3200" i="1" dirty="0">
                <a:latin typeface="黑体" pitchFamily="49" charset="-122"/>
                <a:ea typeface="黑体" pitchFamily="49" charset="-122"/>
              </a:rPr>
              <a:t>Q</a:t>
            </a:r>
            <a:r>
              <a:rPr lang="en-US" altLang="zh-CN" sz="3200" baseline="-25000" dirty="0">
                <a:latin typeface="黑体" pitchFamily="49" charset="-122"/>
                <a:ea typeface="黑体" pitchFamily="49" charset="-122"/>
              </a:rPr>
              <a:t>2</a:t>
            </a:r>
            <a:r>
              <a:rPr lang="zh-CN" altLang="en-US" sz="3200" dirty="0">
                <a:latin typeface="黑体" pitchFamily="49" charset="-122"/>
                <a:ea typeface="黑体" pitchFamily="49" charset="-122"/>
              </a:rPr>
              <a:t>、</a:t>
            </a:r>
            <a:r>
              <a:rPr lang="en-US" altLang="zh-CN" sz="3200" i="1" dirty="0">
                <a:latin typeface="黑体" pitchFamily="49" charset="-122"/>
                <a:ea typeface="黑体" pitchFamily="49" charset="-122"/>
              </a:rPr>
              <a:t>Q</a:t>
            </a:r>
            <a:r>
              <a:rPr lang="en-US" altLang="zh-CN" sz="3200" baseline="-25000" dirty="0">
                <a:latin typeface="黑体" pitchFamily="49" charset="-122"/>
                <a:ea typeface="黑体" pitchFamily="49" charset="-122"/>
              </a:rPr>
              <a:t>3</a:t>
            </a:r>
            <a:r>
              <a:rPr lang="zh-CN" altLang="en-US" sz="3200" dirty="0">
                <a:latin typeface="黑体" pitchFamily="49" charset="-122"/>
                <a:ea typeface="黑体" pitchFamily="49" charset="-122"/>
              </a:rPr>
              <a:t>为计数器的</a:t>
            </a:r>
            <a:r>
              <a:rPr lang="zh-CN" altLang="en-US" sz="3200" dirty="0">
                <a:solidFill>
                  <a:srgbClr val="FFFF00"/>
                </a:solidFill>
                <a:latin typeface="黑体" pitchFamily="49" charset="-122"/>
                <a:ea typeface="黑体" pitchFamily="49" charset="-122"/>
              </a:rPr>
              <a:t>数据输出</a:t>
            </a:r>
            <a:r>
              <a:rPr lang="zh-CN" altLang="en-US" sz="3200" dirty="0">
                <a:latin typeface="黑体" pitchFamily="49" charset="-122"/>
                <a:ea typeface="黑体" pitchFamily="49" charset="-122"/>
              </a:rPr>
              <a:t>端</a:t>
            </a:r>
          </a:p>
        </p:txBody>
      </p:sp>
      <p:sp>
        <p:nvSpPr>
          <p:cNvPr id="4" name="灯片编号占位符 3"/>
          <p:cNvSpPr>
            <a:spLocks noGrp="1"/>
          </p:cNvSpPr>
          <p:nvPr>
            <p:ph type="sldNum" sz="quarter" idx="12"/>
          </p:nvPr>
        </p:nvSpPr>
        <p:spPr/>
        <p:txBody>
          <a:bodyPr/>
          <a:lstStyle/>
          <a:p>
            <a:pPr>
              <a:defRPr/>
            </a:pPr>
            <a:fld id="{C097489F-4C31-4370-B64B-6FDA95532023}" type="slidenum">
              <a:rPr lang="zh-CN" altLang="en-US" smtClean="0"/>
              <a:pPr>
                <a:defRPr/>
              </a:pPr>
              <a:t>77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63501">
                                            <p:txEl>
                                              <p:pRg st="0" end="0"/>
                                            </p:txEl>
                                          </p:spTgt>
                                        </p:tgtEl>
                                        <p:attrNameLst>
                                          <p:attrName>style.visibility</p:attrName>
                                        </p:attrNameLst>
                                      </p:cBhvr>
                                      <p:to>
                                        <p:strVal val="visible"/>
                                      </p:to>
                                    </p:set>
                                    <p:anim calcmode="lin" valueType="num">
                                      <p:cBhvr additive="base">
                                        <p:cTn id="7" dur="500" fill="hold"/>
                                        <p:tgtEl>
                                          <p:spTgt spid="6350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350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63501">
                                            <p:txEl>
                                              <p:pRg st="1" end="1"/>
                                            </p:txEl>
                                          </p:spTgt>
                                        </p:tgtEl>
                                        <p:attrNameLst>
                                          <p:attrName>style.visibility</p:attrName>
                                        </p:attrNameLst>
                                      </p:cBhvr>
                                      <p:to>
                                        <p:strVal val="visible"/>
                                      </p:to>
                                    </p:set>
                                    <p:anim calcmode="lin" valueType="num">
                                      <p:cBhvr additive="base">
                                        <p:cTn id="13" dur="500" fill="hold"/>
                                        <p:tgtEl>
                                          <p:spTgt spid="6350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350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63501">
                                            <p:txEl>
                                              <p:pRg st="2" end="2"/>
                                            </p:txEl>
                                          </p:spTgt>
                                        </p:tgtEl>
                                        <p:attrNameLst>
                                          <p:attrName>style.visibility</p:attrName>
                                        </p:attrNameLst>
                                      </p:cBhvr>
                                      <p:to>
                                        <p:strVal val="visible"/>
                                      </p:to>
                                    </p:set>
                                    <p:anim calcmode="lin" valueType="num">
                                      <p:cBhvr additive="base">
                                        <p:cTn id="19" dur="500" fill="hold"/>
                                        <p:tgtEl>
                                          <p:spTgt spid="6350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350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63501">
                                            <p:txEl>
                                              <p:pRg st="3" end="3"/>
                                            </p:txEl>
                                          </p:spTgt>
                                        </p:tgtEl>
                                        <p:attrNameLst>
                                          <p:attrName>style.visibility</p:attrName>
                                        </p:attrNameLst>
                                      </p:cBhvr>
                                      <p:to>
                                        <p:strVal val="visible"/>
                                      </p:to>
                                    </p:set>
                                    <p:anim calcmode="lin" valueType="num">
                                      <p:cBhvr additive="base">
                                        <p:cTn id="25" dur="500" fill="hold"/>
                                        <p:tgtEl>
                                          <p:spTgt spid="6350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350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63501">
                                            <p:txEl>
                                              <p:pRg st="4" end="4"/>
                                            </p:txEl>
                                          </p:spTgt>
                                        </p:tgtEl>
                                        <p:attrNameLst>
                                          <p:attrName>style.visibility</p:attrName>
                                        </p:attrNameLst>
                                      </p:cBhvr>
                                      <p:to>
                                        <p:strVal val="visible"/>
                                      </p:to>
                                    </p:set>
                                    <p:anim calcmode="lin" valueType="num">
                                      <p:cBhvr additive="base">
                                        <p:cTn id="31" dur="500" fill="hold"/>
                                        <p:tgtEl>
                                          <p:spTgt spid="6350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350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63501">
                                            <p:txEl>
                                              <p:pRg st="5" end="5"/>
                                            </p:txEl>
                                          </p:spTgt>
                                        </p:tgtEl>
                                        <p:attrNameLst>
                                          <p:attrName>style.visibility</p:attrName>
                                        </p:attrNameLst>
                                      </p:cBhvr>
                                      <p:to>
                                        <p:strVal val="visible"/>
                                      </p:to>
                                    </p:set>
                                    <p:anim calcmode="lin" valueType="num">
                                      <p:cBhvr additive="base">
                                        <p:cTn id="37" dur="500" fill="hold"/>
                                        <p:tgtEl>
                                          <p:spTgt spid="6350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350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63501">
                                            <p:txEl>
                                              <p:pRg st="6" end="6"/>
                                            </p:txEl>
                                          </p:spTgt>
                                        </p:tgtEl>
                                        <p:attrNameLst>
                                          <p:attrName>style.visibility</p:attrName>
                                        </p:attrNameLst>
                                      </p:cBhvr>
                                      <p:to>
                                        <p:strVal val="visible"/>
                                      </p:to>
                                    </p:set>
                                    <p:anim calcmode="lin" valueType="num">
                                      <p:cBhvr additive="base">
                                        <p:cTn id="43" dur="500" fill="hold"/>
                                        <p:tgtEl>
                                          <p:spTgt spid="6350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3501">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25" name="Rectangle 18"/>
          <p:cNvSpPr>
            <a:spLocks noChangeArrowheads="1"/>
          </p:cNvSpPr>
          <p:nvPr/>
        </p:nvSpPr>
        <p:spPr bwMode="auto">
          <a:xfrm>
            <a:off x="0" y="3071813"/>
            <a:ext cx="7250113" cy="584200"/>
          </a:xfrm>
          <a:prstGeom prst="rect">
            <a:avLst/>
          </a:prstGeom>
          <a:noFill/>
          <a:ln w="9525">
            <a:noFill/>
            <a:miter lim="800000"/>
            <a:headEnd/>
            <a:tailEnd/>
          </a:ln>
        </p:spPr>
        <p:txBody>
          <a:bodyPr>
            <a:spAutoFit/>
          </a:bodyPr>
          <a:lstStyle/>
          <a:p>
            <a:pPr>
              <a:buFontTx/>
              <a:buNone/>
            </a:pPr>
            <a:r>
              <a:rPr lang="en-US" altLang="zh-CN" sz="3200">
                <a:latin typeface="黑体" pitchFamily="49" charset="-122"/>
                <a:ea typeface="黑体" pitchFamily="49" charset="-122"/>
              </a:rPr>
              <a:t>4</a:t>
            </a:r>
            <a:r>
              <a:rPr lang="zh-CN" altLang="en-US" sz="3200">
                <a:latin typeface="黑体" pitchFamily="49" charset="-122"/>
                <a:ea typeface="黑体" pitchFamily="49" charset="-122"/>
              </a:rPr>
              <a:t>位二进制可异计数器的行为级描述</a:t>
            </a:r>
          </a:p>
        </p:txBody>
      </p:sp>
      <p:sp>
        <p:nvSpPr>
          <p:cNvPr id="64514" name="Rectangle 5"/>
          <p:cNvSpPr>
            <a:spLocks noChangeArrowheads="1"/>
          </p:cNvSpPr>
          <p:nvPr/>
        </p:nvSpPr>
        <p:spPr bwMode="auto">
          <a:xfrm>
            <a:off x="0" y="0"/>
            <a:ext cx="9144000" cy="523875"/>
          </a:xfrm>
          <a:prstGeom prst="rect">
            <a:avLst/>
          </a:prstGeom>
          <a:noFill/>
          <a:ln w="9525">
            <a:noFill/>
            <a:miter lim="800000"/>
            <a:headEnd/>
            <a:tailEnd/>
          </a:ln>
        </p:spPr>
        <p:txBody>
          <a:bodyPr>
            <a:spAutoFit/>
          </a:bodyPr>
          <a:lstStyle/>
          <a:p>
            <a:pPr algn="ctr">
              <a:buFontTx/>
              <a:buNone/>
            </a:pPr>
            <a:r>
              <a:rPr lang="en-US" altLang="zh-CN" sz="2800"/>
              <a:t>4</a:t>
            </a:r>
            <a:r>
              <a:rPr lang="zh-CN" altLang="en-US" sz="2800"/>
              <a:t>位二进制可异计数器的功能表</a:t>
            </a:r>
            <a:endParaRPr lang="zh-CN" altLang="en-US" sz="2800">
              <a:latin typeface="黑体" pitchFamily="49" charset="-122"/>
              <a:ea typeface="黑体" pitchFamily="49" charset="-122"/>
            </a:endParaRPr>
          </a:p>
        </p:txBody>
      </p:sp>
      <p:sp>
        <p:nvSpPr>
          <p:cNvPr id="39" name="TextBox 38"/>
          <p:cNvSpPr txBox="1">
            <a:spLocks noChangeArrowheads="1"/>
          </p:cNvSpPr>
          <p:nvPr/>
        </p:nvSpPr>
        <p:spPr bwMode="auto">
          <a:xfrm>
            <a:off x="142876" y="3714752"/>
            <a:ext cx="8858280" cy="3046988"/>
          </a:xfrm>
          <a:prstGeom prst="rect">
            <a:avLst/>
          </a:prstGeom>
          <a:noFill/>
          <a:ln w="28575">
            <a:solidFill>
              <a:srgbClr val="FFC000"/>
            </a:solidFill>
            <a:miter lim="800000"/>
            <a:headEnd/>
            <a:tailEnd/>
          </a:ln>
        </p:spPr>
        <p:txBody>
          <a:bodyPr numCol="2">
            <a:spAutoFit/>
          </a:bodyPr>
          <a:lstStyle/>
          <a:p>
            <a:pPr>
              <a:buFont typeface="Arial" pitchFamily="34" charset="0"/>
              <a:buNone/>
              <a:defRPr/>
            </a:pPr>
            <a:r>
              <a:rPr lang="en-US" sz="2400" dirty="0">
                <a:solidFill>
                  <a:srgbClr val="FF0000"/>
                </a:solidFill>
              </a:rPr>
              <a:t>module</a:t>
            </a:r>
            <a:r>
              <a:rPr lang="en-US" sz="2400" dirty="0"/>
              <a:t>  </a:t>
            </a:r>
            <a:r>
              <a:rPr lang="en-US" sz="2400" dirty="0" err="1"/>
              <a:t>updown_counter</a:t>
            </a:r>
            <a:r>
              <a:rPr lang="en-US" sz="2400" dirty="0"/>
              <a:t>(D, CLK, CR, LD, UP, Q);</a:t>
            </a:r>
            <a:endParaRPr lang="zh-CN" altLang="en-US" sz="2400" dirty="0"/>
          </a:p>
          <a:p>
            <a:pPr>
              <a:buFont typeface="Arial" pitchFamily="34" charset="0"/>
              <a:buNone/>
              <a:defRPr/>
            </a:pPr>
            <a:r>
              <a:rPr lang="en-US" sz="2400" dirty="0"/>
              <a:t>        input  [3:0] D;</a:t>
            </a:r>
            <a:endParaRPr lang="zh-CN" altLang="en-US" sz="2400" dirty="0"/>
          </a:p>
          <a:p>
            <a:pPr>
              <a:buFont typeface="Arial" pitchFamily="34" charset="0"/>
              <a:buNone/>
              <a:defRPr/>
            </a:pPr>
            <a:r>
              <a:rPr lang="en-US" sz="2400" dirty="0"/>
              <a:t>        input CLK, CR, LD, UP;</a:t>
            </a:r>
            <a:endParaRPr lang="zh-CN" altLang="en-US" sz="2400" dirty="0"/>
          </a:p>
          <a:p>
            <a:pPr>
              <a:buFont typeface="Arial" pitchFamily="34" charset="0"/>
              <a:buNone/>
              <a:defRPr/>
            </a:pPr>
            <a:r>
              <a:rPr lang="en-US" sz="2400" dirty="0"/>
              <a:t>        output  </a:t>
            </a:r>
            <a:r>
              <a:rPr lang="en-US" sz="2400" dirty="0" err="1">
                <a:solidFill>
                  <a:schemeClr val="accent1"/>
                </a:solidFill>
              </a:rPr>
              <a:t>reg</a:t>
            </a:r>
            <a:r>
              <a:rPr lang="en-US" sz="2400" dirty="0"/>
              <a:t>  [3:0] Q;</a:t>
            </a:r>
            <a:endParaRPr lang="zh-CN" altLang="en-US" sz="2400" dirty="0"/>
          </a:p>
          <a:p>
            <a:pPr>
              <a:buFont typeface="Arial" pitchFamily="34" charset="0"/>
              <a:buNone/>
              <a:defRPr/>
            </a:pPr>
            <a:r>
              <a:rPr lang="en-US" sz="2400" dirty="0"/>
              <a:t>        </a:t>
            </a:r>
            <a:r>
              <a:rPr lang="en-US" sz="2400" dirty="0">
                <a:solidFill>
                  <a:srgbClr val="FFFF00"/>
                </a:solidFill>
              </a:rPr>
              <a:t>always @</a:t>
            </a:r>
            <a:r>
              <a:rPr lang="en-US" sz="2400" dirty="0"/>
              <a:t>(</a:t>
            </a:r>
            <a:r>
              <a:rPr lang="en-US" sz="2400" dirty="0" err="1">
                <a:solidFill>
                  <a:schemeClr val="accent1"/>
                </a:solidFill>
              </a:rPr>
              <a:t>posedge</a:t>
            </a:r>
            <a:r>
              <a:rPr lang="en-US" sz="2400" dirty="0"/>
              <a:t> CLK </a:t>
            </a:r>
            <a:r>
              <a:rPr lang="en-US" sz="2400" dirty="0">
                <a:solidFill>
                  <a:srgbClr val="FFFF00"/>
                </a:solidFill>
              </a:rPr>
              <a:t>or</a:t>
            </a:r>
            <a:r>
              <a:rPr lang="en-US" sz="2400" dirty="0"/>
              <a:t> </a:t>
            </a:r>
            <a:r>
              <a:rPr lang="en-US" sz="2400" dirty="0" err="1">
                <a:solidFill>
                  <a:schemeClr val="accent1"/>
                </a:solidFill>
              </a:rPr>
              <a:t>negedge</a:t>
            </a:r>
            <a:r>
              <a:rPr lang="en-US" sz="2400" dirty="0"/>
              <a:t> CR)</a:t>
            </a:r>
            <a:endParaRPr lang="zh-CN" altLang="en-US" sz="2400" dirty="0"/>
          </a:p>
          <a:p>
            <a:pPr>
              <a:buFont typeface="Arial" pitchFamily="34" charset="0"/>
              <a:buNone/>
              <a:defRPr/>
            </a:pPr>
            <a:r>
              <a:rPr lang="en-US" sz="2400" dirty="0"/>
              <a:t>          </a:t>
            </a:r>
            <a:r>
              <a:rPr lang="en-US" sz="2400" dirty="0">
                <a:solidFill>
                  <a:schemeClr val="accent1"/>
                </a:solidFill>
              </a:rPr>
              <a:t>if </a:t>
            </a:r>
            <a:r>
              <a:rPr lang="en-US" sz="2400" dirty="0"/>
              <a:t> (!CR)</a:t>
            </a:r>
            <a:endParaRPr lang="zh-CN" altLang="en-US" sz="2400" dirty="0"/>
          </a:p>
          <a:p>
            <a:pPr>
              <a:buFont typeface="Arial" pitchFamily="34" charset="0"/>
              <a:buNone/>
              <a:defRPr/>
            </a:pPr>
            <a:r>
              <a:rPr lang="en-US" sz="2400" dirty="0"/>
              <a:t>            Q = 0;          //</a:t>
            </a:r>
            <a:r>
              <a:rPr lang="zh-CN" altLang="en-US" sz="2400" dirty="0"/>
              <a:t>异步清</a:t>
            </a:r>
            <a:r>
              <a:rPr lang="en-US" sz="2400" dirty="0"/>
              <a:t>0</a:t>
            </a:r>
            <a:endParaRPr lang="zh-CN" altLang="en-US" sz="2400" dirty="0"/>
          </a:p>
          <a:p>
            <a:pPr>
              <a:buFont typeface="Arial" pitchFamily="34" charset="0"/>
              <a:buNone/>
              <a:defRPr/>
            </a:pPr>
            <a:r>
              <a:rPr lang="en-US" sz="2400" dirty="0">
                <a:solidFill>
                  <a:schemeClr val="accent1"/>
                </a:solidFill>
              </a:rPr>
              <a:t>          else if  </a:t>
            </a:r>
            <a:r>
              <a:rPr lang="en-US" sz="2400" dirty="0"/>
              <a:t>(!LD)</a:t>
            </a:r>
            <a:endParaRPr lang="zh-CN" altLang="en-US" sz="2400" dirty="0"/>
          </a:p>
          <a:p>
            <a:pPr>
              <a:buFont typeface="Arial" pitchFamily="34" charset="0"/>
              <a:buNone/>
              <a:defRPr/>
            </a:pPr>
            <a:r>
              <a:rPr lang="en-US" sz="2400" dirty="0"/>
              <a:t>            Q = D;      //</a:t>
            </a:r>
            <a:r>
              <a:rPr lang="zh-CN" altLang="en-US" sz="2400" dirty="0"/>
              <a:t>同步置数</a:t>
            </a:r>
          </a:p>
          <a:p>
            <a:pPr>
              <a:buFont typeface="Arial" pitchFamily="34" charset="0"/>
              <a:buNone/>
              <a:defRPr/>
            </a:pPr>
            <a:r>
              <a:rPr lang="en-US" sz="2400" dirty="0"/>
              <a:t>          </a:t>
            </a:r>
            <a:r>
              <a:rPr lang="en-US" sz="2400" dirty="0">
                <a:solidFill>
                  <a:schemeClr val="accent1"/>
                </a:solidFill>
              </a:rPr>
              <a:t>else if  </a:t>
            </a:r>
            <a:r>
              <a:rPr lang="en-US" sz="2400" dirty="0"/>
              <a:t>(UP)</a:t>
            </a:r>
            <a:endParaRPr lang="zh-CN" altLang="en-US" sz="2400" dirty="0"/>
          </a:p>
          <a:p>
            <a:pPr>
              <a:buFont typeface="Arial" pitchFamily="34" charset="0"/>
              <a:buNone/>
              <a:defRPr/>
            </a:pPr>
            <a:r>
              <a:rPr lang="en-US" sz="2400" dirty="0"/>
              <a:t>            Q = Q+1;   //</a:t>
            </a:r>
            <a:r>
              <a:rPr lang="zh-CN" altLang="en-US" sz="2400" dirty="0"/>
              <a:t>加法计数</a:t>
            </a:r>
          </a:p>
          <a:p>
            <a:pPr>
              <a:buFont typeface="Arial" pitchFamily="34" charset="0"/>
              <a:buNone/>
              <a:defRPr/>
            </a:pPr>
            <a:r>
              <a:rPr lang="en-US" sz="2400" dirty="0"/>
              <a:t>          </a:t>
            </a:r>
            <a:r>
              <a:rPr lang="en-US" sz="2400" dirty="0">
                <a:solidFill>
                  <a:schemeClr val="accent1"/>
                </a:solidFill>
              </a:rPr>
              <a:t>else</a:t>
            </a:r>
            <a:endParaRPr lang="zh-CN" altLang="en-US" sz="2400" dirty="0">
              <a:solidFill>
                <a:schemeClr val="accent1"/>
              </a:solidFill>
            </a:endParaRPr>
          </a:p>
          <a:p>
            <a:pPr>
              <a:buFont typeface="Arial" pitchFamily="34" charset="0"/>
              <a:buNone/>
              <a:defRPr/>
            </a:pPr>
            <a:r>
              <a:rPr lang="en-US" sz="2400" dirty="0"/>
              <a:t>            Q = Q – 1; //</a:t>
            </a:r>
            <a:r>
              <a:rPr lang="zh-CN" altLang="en-US" sz="2400" dirty="0"/>
              <a:t>减法计数</a:t>
            </a:r>
          </a:p>
          <a:p>
            <a:pPr>
              <a:buFont typeface="Arial" pitchFamily="34" charset="0"/>
              <a:buNone/>
              <a:defRPr/>
            </a:pPr>
            <a:r>
              <a:rPr lang="en-US" sz="2400" dirty="0" err="1">
                <a:solidFill>
                  <a:srgbClr val="FF0000"/>
                </a:solidFill>
              </a:rPr>
              <a:t>endmodule</a:t>
            </a:r>
            <a:endParaRPr lang="zh-CN" altLang="en-US" sz="2400" dirty="0">
              <a:solidFill>
                <a:srgbClr val="FF0000"/>
              </a:solidFill>
            </a:endParaRPr>
          </a:p>
        </p:txBody>
      </p:sp>
      <p:cxnSp>
        <p:nvCxnSpPr>
          <p:cNvPr id="40" name="直接连接符 39"/>
          <p:cNvCxnSpPr>
            <a:cxnSpLocks noChangeShapeType="1"/>
            <a:stCxn id="39" idx="0"/>
            <a:endCxn id="39" idx="2"/>
          </p:cNvCxnSpPr>
          <p:nvPr/>
        </p:nvCxnSpPr>
        <p:spPr bwMode="auto">
          <a:xfrm rot="16200000" flipH="1">
            <a:off x="3049588" y="5238750"/>
            <a:ext cx="3046412" cy="1588"/>
          </a:xfrm>
          <a:prstGeom prst="line">
            <a:avLst/>
          </a:prstGeom>
          <a:noFill/>
          <a:ln w="28575" algn="ctr">
            <a:solidFill>
              <a:srgbClr val="FFC000"/>
            </a:solidFill>
            <a:round/>
            <a:headEnd/>
            <a:tailEnd/>
          </a:ln>
        </p:spPr>
      </p:cxnSp>
      <p:graphicFrame>
        <p:nvGraphicFramePr>
          <p:cNvPr id="8" name="表格 7"/>
          <p:cNvGraphicFramePr>
            <a:graphicFrameLocks noGrp="1"/>
          </p:cNvGraphicFramePr>
          <p:nvPr/>
        </p:nvGraphicFramePr>
        <p:xfrm>
          <a:off x="1071563" y="571500"/>
          <a:ext cx="7358064" cy="2500315"/>
        </p:xfrm>
        <a:graphic>
          <a:graphicData uri="http://schemas.openxmlformats.org/drawingml/2006/table">
            <a:tbl>
              <a:tblPr/>
              <a:tblGrid>
                <a:gridCol w="513624"/>
                <a:gridCol w="553867"/>
                <a:gridCol w="693657"/>
                <a:gridCol w="525274"/>
                <a:gridCol w="496680"/>
                <a:gridCol w="463851"/>
                <a:gridCol w="489266"/>
                <a:gridCol w="463851"/>
                <a:gridCol w="489266"/>
                <a:gridCol w="463851"/>
                <a:gridCol w="489266"/>
                <a:gridCol w="463851"/>
                <a:gridCol w="1251760"/>
              </a:tblGrid>
              <a:tr h="357188">
                <a:tc gridSpan="8">
                  <a:txBody>
                    <a:bodyPr/>
                    <a:lstStyle/>
                    <a:p>
                      <a:pPr algn="ctr">
                        <a:spcAft>
                          <a:spcPts val="0"/>
                        </a:spcAft>
                      </a:pPr>
                      <a:r>
                        <a:rPr lang="zh-CN" sz="2000" kern="100" dirty="0">
                          <a:latin typeface="Times New Roman"/>
                          <a:ea typeface="宋体"/>
                        </a:rPr>
                        <a:t>输入</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a:spcAft>
                          <a:spcPts val="0"/>
                        </a:spcAft>
                      </a:pPr>
                      <a:r>
                        <a:rPr lang="zh-CN" sz="2000" kern="100">
                          <a:latin typeface="Times New Roman"/>
                          <a:ea typeface="宋体"/>
                        </a:rPr>
                        <a:t>输出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rowSpan="2">
                  <a:txBody>
                    <a:bodyPr/>
                    <a:lstStyle/>
                    <a:p>
                      <a:pPr algn="ctr">
                        <a:spcAft>
                          <a:spcPts val="0"/>
                        </a:spcAft>
                      </a:pPr>
                      <a:r>
                        <a:rPr lang="zh-CN" sz="2000" kern="100">
                          <a:latin typeface="Times New Roman"/>
                          <a:ea typeface="宋体"/>
                        </a:rPr>
                        <a:t>工作模式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4375">
                <a:tc>
                  <a:txBody>
                    <a:bodyPr/>
                    <a:lstStyle/>
                    <a:p>
                      <a:pPr algn="ctr">
                        <a:spcAft>
                          <a:spcPts val="0"/>
                        </a:spcAft>
                      </a:pPr>
                      <a:r>
                        <a:rPr lang="en-US" sz="2000" i="1" kern="100">
                          <a:latin typeface="Times New Roman"/>
                          <a:ea typeface="宋体"/>
                        </a:rPr>
                        <a:t>CR</a:t>
                      </a:r>
                      <a:endParaRPr lang="zh-CN" sz="20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i="1" kern="100">
                          <a:latin typeface="Times New Roman"/>
                          <a:ea typeface="宋体"/>
                        </a:rPr>
                        <a:t>LD</a:t>
                      </a:r>
                      <a:endParaRPr lang="zh-CN" sz="2000" kern="100">
                        <a:latin typeface="Times New Roman"/>
                        <a:ea typeface="宋体"/>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i="1" kern="100">
                          <a:latin typeface="Times New Roman"/>
                          <a:ea typeface="宋体"/>
                        </a:rPr>
                        <a:t>CLK</a:t>
                      </a:r>
                      <a:endParaRPr lang="zh-CN" sz="2000" kern="100">
                        <a:latin typeface="Times New Roman"/>
                        <a:ea typeface="宋体"/>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i="1" kern="100">
                          <a:latin typeface="Times New Roman"/>
                          <a:ea typeface="宋体"/>
                        </a:rPr>
                        <a:t>UP</a:t>
                      </a:r>
                      <a:endParaRPr lang="zh-CN" sz="2000" kern="100">
                        <a:latin typeface="Times New Roman"/>
                        <a:ea typeface="宋体"/>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i="1" kern="100">
                          <a:latin typeface="Times New Roman"/>
                          <a:ea typeface="宋体"/>
                        </a:rPr>
                        <a:t>D</a:t>
                      </a:r>
                      <a:r>
                        <a:rPr lang="en-US" sz="2000" kern="100" baseline="-25000">
                          <a:latin typeface="Times New Roman"/>
                          <a:ea typeface="宋体"/>
                        </a:rPr>
                        <a:t>0</a:t>
                      </a:r>
                      <a:endParaRPr lang="zh-CN" sz="2000" kern="100">
                        <a:latin typeface="Times New Roman"/>
                        <a:ea typeface="宋体"/>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i="1" kern="100">
                          <a:latin typeface="Times New Roman"/>
                          <a:ea typeface="宋体"/>
                        </a:rPr>
                        <a:t>D</a:t>
                      </a:r>
                      <a:r>
                        <a:rPr lang="en-US" sz="2000" kern="100" baseline="-25000">
                          <a:latin typeface="Times New Roman"/>
                          <a:ea typeface="宋体"/>
                        </a:rPr>
                        <a:t>1</a:t>
                      </a:r>
                      <a:endParaRPr lang="zh-CN" sz="2000" kern="100">
                        <a:latin typeface="Times New Roman"/>
                        <a:ea typeface="宋体"/>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i="1" kern="100">
                          <a:latin typeface="Times New Roman"/>
                          <a:ea typeface="宋体"/>
                        </a:rPr>
                        <a:t>D</a:t>
                      </a:r>
                      <a:r>
                        <a:rPr lang="en-US" sz="2000" kern="100" baseline="-25000">
                          <a:latin typeface="Times New Roman"/>
                          <a:ea typeface="宋体"/>
                        </a:rPr>
                        <a:t>2</a:t>
                      </a:r>
                      <a:endParaRPr lang="zh-CN" sz="2000" kern="100">
                        <a:latin typeface="Times New Roman"/>
                        <a:ea typeface="宋体"/>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i="1" kern="100">
                          <a:latin typeface="Times New Roman"/>
                          <a:ea typeface="宋体"/>
                        </a:rPr>
                        <a:t>D</a:t>
                      </a:r>
                      <a:r>
                        <a:rPr lang="en-US" sz="2000" kern="100" baseline="-25000">
                          <a:latin typeface="Times New Roman"/>
                          <a:ea typeface="宋体"/>
                        </a:rPr>
                        <a:t>3</a:t>
                      </a:r>
                      <a:endParaRPr lang="zh-CN" sz="2000" kern="100">
                        <a:latin typeface="Times New Roman"/>
                        <a:ea typeface="宋体"/>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i="1" kern="100">
                          <a:latin typeface="Times New Roman"/>
                          <a:ea typeface="宋体"/>
                        </a:rPr>
                        <a:t>Q</a:t>
                      </a:r>
                      <a:r>
                        <a:rPr lang="en-US" sz="2000" kern="100" baseline="-25000">
                          <a:latin typeface="Times New Roman"/>
                          <a:ea typeface="宋体"/>
                        </a:rPr>
                        <a:t>0</a:t>
                      </a:r>
                      <a:endParaRPr lang="zh-CN" sz="20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i="1" kern="100">
                          <a:latin typeface="Times New Roman"/>
                          <a:ea typeface="宋体"/>
                        </a:rPr>
                        <a:t>Q</a:t>
                      </a:r>
                      <a:r>
                        <a:rPr lang="en-US" sz="2000" kern="100" baseline="-25000">
                          <a:latin typeface="Times New Roman"/>
                          <a:ea typeface="宋体"/>
                        </a:rPr>
                        <a:t>1</a:t>
                      </a:r>
                      <a:endParaRPr lang="zh-CN" sz="2000" kern="100">
                        <a:latin typeface="Times New Roman"/>
                        <a:ea typeface="宋体"/>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i="1" kern="100">
                          <a:latin typeface="Times New Roman"/>
                          <a:ea typeface="宋体"/>
                        </a:rPr>
                        <a:t>Q</a:t>
                      </a:r>
                      <a:r>
                        <a:rPr lang="en-US" sz="2000" kern="100" baseline="-25000">
                          <a:latin typeface="Times New Roman"/>
                          <a:ea typeface="宋体"/>
                        </a:rPr>
                        <a:t>2</a:t>
                      </a:r>
                      <a:endParaRPr lang="zh-CN" sz="2000" kern="100">
                        <a:latin typeface="Times New Roman"/>
                        <a:ea typeface="宋体"/>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i="1" kern="100">
                          <a:latin typeface="Times New Roman"/>
                          <a:ea typeface="宋体"/>
                        </a:rPr>
                        <a:t>Q</a:t>
                      </a:r>
                      <a:r>
                        <a:rPr lang="en-US" sz="2000" kern="100" baseline="-25000">
                          <a:latin typeface="Times New Roman"/>
                          <a:ea typeface="宋体"/>
                        </a:rPr>
                        <a:t>3</a:t>
                      </a:r>
                      <a:endParaRPr lang="zh-CN" sz="2000" kern="100">
                        <a:latin typeface="Times New Roman"/>
                        <a:ea typeface="宋体"/>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r>
              <a:tr h="357188">
                <a:tc>
                  <a:txBody>
                    <a:bodyPr/>
                    <a:lstStyle/>
                    <a:p>
                      <a:pPr algn="ctr">
                        <a:spcAft>
                          <a:spcPts val="0"/>
                        </a:spcAft>
                      </a:pPr>
                      <a:r>
                        <a:rPr lang="en-US" sz="2000" kern="100" dirty="0">
                          <a:solidFill>
                            <a:srgbClr val="FFFF00"/>
                          </a:solidFill>
                          <a:latin typeface="Times New Roman"/>
                          <a:ea typeface="宋体"/>
                        </a:rPr>
                        <a:t>0</a:t>
                      </a:r>
                      <a:endParaRPr lang="zh-CN" sz="2000" kern="100" dirty="0">
                        <a:solidFill>
                          <a:srgbClr val="FFFF00"/>
                        </a:solidFill>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100" dirty="0" smtClean="0">
                          <a:latin typeface="Times New Roman"/>
                          <a:ea typeface="宋体"/>
                        </a:rPr>
                        <a:t>d</a:t>
                      </a:r>
                      <a:endParaRPr lang="zh-CN" sz="2000" kern="100" dirty="0">
                        <a:latin typeface="Times New Roman"/>
                        <a:ea typeface="宋体"/>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100">
                          <a:latin typeface="Times New Roman"/>
                          <a:ea typeface="宋体"/>
                        </a:rPr>
                        <a:t>d</a:t>
                      </a:r>
                      <a:endParaRPr lang="zh-CN" sz="2000" kern="100">
                        <a:latin typeface="Times New Roman"/>
                        <a:ea typeface="宋体"/>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100">
                          <a:latin typeface="Times New Roman"/>
                          <a:ea typeface="宋体"/>
                        </a:rPr>
                        <a:t>d</a:t>
                      </a:r>
                      <a:endParaRPr lang="zh-CN" sz="2000" kern="100">
                        <a:latin typeface="Times New Roman"/>
                        <a:ea typeface="宋体"/>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100">
                          <a:latin typeface="Times New Roman"/>
                          <a:ea typeface="宋体"/>
                        </a:rPr>
                        <a:t>d</a:t>
                      </a:r>
                      <a:endParaRPr lang="zh-CN" sz="2000" kern="100">
                        <a:latin typeface="Times New Roman"/>
                        <a:ea typeface="宋体"/>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100">
                          <a:latin typeface="Times New Roman"/>
                          <a:ea typeface="宋体"/>
                        </a:rPr>
                        <a:t>d</a:t>
                      </a:r>
                      <a:endParaRPr lang="zh-CN" sz="2000" kern="100">
                        <a:latin typeface="Times New Roman"/>
                        <a:ea typeface="宋体"/>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100">
                          <a:latin typeface="Times New Roman"/>
                          <a:ea typeface="宋体"/>
                        </a:rPr>
                        <a:t>d</a:t>
                      </a:r>
                      <a:endParaRPr lang="zh-CN" sz="2000" kern="100">
                        <a:latin typeface="Times New Roman"/>
                        <a:ea typeface="宋体"/>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100">
                          <a:latin typeface="Times New Roman"/>
                          <a:ea typeface="宋体"/>
                        </a:rPr>
                        <a:t>d</a:t>
                      </a:r>
                      <a:endParaRPr lang="zh-CN" sz="2000" kern="100">
                        <a:latin typeface="Times New Roman"/>
                        <a:ea typeface="宋体"/>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100">
                          <a:latin typeface="Times New Roman"/>
                          <a:ea typeface="宋体"/>
                        </a:rPr>
                        <a:t>0</a:t>
                      </a:r>
                      <a:endParaRPr lang="zh-CN" sz="20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100">
                          <a:latin typeface="Times New Roman"/>
                          <a:ea typeface="宋体"/>
                        </a:rPr>
                        <a:t>0</a:t>
                      </a:r>
                      <a:endParaRPr lang="zh-CN" sz="2000" kern="100">
                        <a:latin typeface="Times New Roman"/>
                        <a:ea typeface="宋体"/>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100">
                          <a:latin typeface="Times New Roman"/>
                          <a:ea typeface="宋体"/>
                        </a:rPr>
                        <a:t>0</a:t>
                      </a:r>
                      <a:endParaRPr lang="zh-CN" sz="2000" kern="100">
                        <a:latin typeface="Times New Roman"/>
                        <a:ea typeface="宋体"/>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100">
                          <a:latin typeface="Times New Roman"/>
                          <a:ea typeface="宋体"/>
                        </a:rPr>
                        <a:t>0</a:t>
                      </a:r>
                      <a:endParaRPr lang="zh-CN" sz="2000" kern="100">
                        <a:latin typeface="Times New Roman"/>
                        <a:ea typeface="宋体"/>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zh-CN" sz="2000" kern="100" dirty="0">
                          <a:solidFill>
                            <a:srgbClr val="FFFF00"/>
                          </a:solidFill>
                          <a:latin typeface="Times New Roman"/>
                          <a:ea typeface="宋体"/>
                        </a:rPr>
                        <a:t>异步清</a:t>
                      </a:r>
                      <a:r>
                        <a:rPr lang="en-US" sz="2000" kern="100" dirty="0">
                          <a:solidFill>
                            <a:srgbClr val="FFFF00"/>
                          </a:solidFill>
                          <a:latin typeface="Times New Roman"/>
                          <a:ea typeface="宋体"/>
                        </a:rPr>
                        <a:t>0</a:t>
                      </a:r>
                      <a:endParaRPr lang="zh-CN" sz="2000" kern="100" dirty="0">
                        <a:solidFill>
                          <a:srgbClr val="FFFF00"/>
                        </a:solidFill>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57188">
                <a:tc>
                  <a:txBody>
                    <a:bodyPr/>
                    <a:lstStyle/>
                    <a:p>
                      <a:pPr algn="ctr">
                        <a:spcAft>
                          <a:spcPts val="0"/>
                        </a:spcAft>
                      </a:pPr>
                      <a:r>
                        <a:rPr lang="en-US" sz="2000" kern="100">
                          <a:latin typeface="Times New Roman"/>
                          <a:ea typeface="宋体"/>
                        </a:rPr>
                        <a:t>1</a:t>
                      </a:r>
                      <a:endParaRPr lang="zh-CN" sz="20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US" sz="2000" kern="100" dirty="0">
                          <a:solidFill>
                            <a:srgbClr val="FFFF00"/>
                          </a:solidFill>
                          <a:latin typeface="Times New Roman"/>
                          <a:ea typeface="宋体"/>
                        </a:rPr>
                        <a:t>0</a:t>
                      </a:r>
                      <a:endParaRPr lang="zh-CN" sz="2000" kern="100" dirty="0">
                        <a:solidFill>
                          <a:srgbClr val="FFFF00"/>
                        </a:solidFill>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zh-CN" sz="2000" kern="100" dirty="0">
                          <a:solidFill>
                            <a:srgbClr val="FFFF00"/>
                          </a:solidFill>
                          <a:latin typeface="Times New Roman"/>
                          <a:ea typeface="宋体"/>
                        </a:rPr>
                        <a:t>↑</a:t>
                      </a:r>
                    </a:p>
                  </a:txBody>
                  <a:tcPr marL="68580" marR="68580" marT="0" marB="0">
                    <a:lnL>
                      <a:noFill/>
                    </a:lnL>
                    <a:lnR>
                      <a:noFill/>
                    </a:lnR>
                    <a:lnT>
                      <a:noFill/>
                    </a:lnT>
                    <a:lnB>
                      <a:noFill/>
                    </a:lnB>
                  </a:tcPr>
                </a:tc>
                <a:tc>
                  <a:txBody>
                    <a:bodyPr/>
                    <a:lstStyle/>
                    <a:p>
                      <a:pPr algn="ctr">
                        <a:spcAft>
                          <a:spcPts val="0"/>
                        </a:spcAft>
                      </a:pPr>
                      <a:r>
                        <a:rPr lang="en-US" sz="2000" kern="100">
                          <a:latin typeface="Times New Roman"/>
                          <a:ea typeface="宋体"/>
                        </a:rPr>
                        <a:t>d</a:t>
                      </a:r>
                      <a:endParaRPr lang="zh-CN" sz="20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000" i="1" kern="100" dirty="0">
                          <a:solidFill>
                            <a:srgbClr val="FFFF00"/>
                          </a:solidFill>
                          <a:latin typeface="Times New Roman"/>
                          <a:ea typeface="宋体"/>
                        </a:rPr>
                        <a:t>d</a:t>
                      </a:r>
                      <a:r>
                        <a:rPr lang="en-US" sz="2000" kern="100" baseline="-25000" dirty="0">
                          <a:solidFill>
                            <a:srgbClr val="FFFF00"/>
                          </a:solidFill>
                          <a:latin typeface="Times New Roman"/>
                          <a:ea typeface="宋体"/>
                        </a:rPr>
                        <a:t>0</a:t>
                      </a:r>
                      <a:endParaRPr lang="zh-CN" sz="2000" kern="100" dirty="0">
                        <a:solidFill>
                          <a:srgbClr val="FFFF00"/>
                        </a:solidFill>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000" i="1" kern="100" dirty="0">
                          <a:solidFill>
                            <a:srgbClr val="FFFF00"/>
                          </a:solidFill>
                          <a:latin typeface="Times New Roman"/>
                          <a:ea typeface="宋体"/>
                        </a:rPr>
                        <a:t>d</a:t>
                      </a:r>
                      <a:r>
                        <a:rPr lang="en-US" sz="2000" kern="100" baseline="-25000" dirty="0">
                          <a:solidFill>
                            <a:srgbClr val="FFFF00"/>
                          </a:solidFill>
                          <a:latin typeface="Times New Roman"/>
                          <a:ea typeface="宋体"/>
                        </a:rPr>
                        <a:t>1</a:t>
                      </a:r>
                      <a:endParaRPr lang="zh-CN" sz="2000" kern="100" dirty="0">
                        <a:solidFill>
                          <a:srgbClr val="FFFF00"/>
                        </a:solidFill>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000" i="1" kern="100" dirty="0">
                          <a:solidFill>
                            <a:srgbClr val="FFFF00"/>
                          </a:solidFill>
                          <a:latin typeface="Times New Roman"/>
                          <a:ea typeface="宋体"/>
                        </a:rPr>
                        <a:t>d</a:t>
                      </a:r>
                      <a:r>
                        <a:rPr lang="en-US" sz="2000" kern="100" baseline="-25000" dirty="0">
                          <a:solidFill>
                            <a:srgbClr val="FFFF00"/>
                          </a:solidFill>
                          <a:latin typeface="Times New Roman"/>
                          <a:ea typeface="宋体"/>
                        </a:rPr>
                        <a:t>2</a:t>
                      </a:r>
                      <a:endParaRPr lang="zh-CN" sz="2000" kern="100" dirty="0">
                        <a:solidFill>
                          <a:srgbClr val="FFFF00"/>
                        </a:solidFill>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000" i="1" kern="100" dirty="0">
                          <a:solidFill>
                            <a:srgbClr val="FFFF00"/>
                          </a:solidFill>
                          <a:latin typeface="Times New Roman"/>
                          <a:ea typeface="宋体"/>
                        </a:rPr>
                        <a:t>d</a:t>
                      </a:r>
                      <a:r>
                        <a:rPr lang="en-US" sz="2000" kern="100" baseline="-25000" dirty="0">
                          <a:solidFill>
                            <a:srgbClr val="FFFF00"/>
                          </a:solidFill>
                          <a:latin typeface="Times New Roman"/>
                          <a:ea typeface="宋体"/>
                        </a:rPr>
                        <a:t>3</a:t>
                      </a:r>
                      <a:endParaRPr lang="zh-CN" sz="2000" kern="100" dirty="0">
                        <a:solidFill>
                          <a:srgbClr val="FFFF00"/>
                        </a:solidFill>
                        <a:latin typeface="Times New Roman"/>
                        <a:ea typeface="宋体"/>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2000" i="1" kern="100" dirty="0">
                          <a:solidFill>
                            <a:srgbClr val="FFFF00"/>
                          </a:solidFill>
                          <a:latin typeface="Times New Roman"/>
                          <a:ea typeface="宋体"/>
                        </a:rPr>
                        <a:t>d</a:t>
                      </a:r>
                      <a:r>
                        <a:rPr lang="en-US" sz="2000" kern="100" baseline="-25000" dirty="0">
                          <a:solidFill>
                            <a:srgbClr val="FFFF00"/>
                          </a:solidFill>
                          <a:latin typeface="Times New Roman"/>
                          <a:ea typeface="宋体"/>
                        </a:rPr>
                        <a:t>0</a:t>
                      </a:r>
                      <a:endParaRPr lang="zh-CN" sz="2000" kern="100" dirty="0">
                        <a:solidFill>
                          <a:srgbClr val="FFFF00"/>
                        </a:solidFill>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US" sz="2000" i="1" kern="100" dirty="0">
                          <a:solidFill>
                            <a:srgbClr val="FFFF00"/>
                          </a:solidFill>
                          <a:latin typeface="Times New Roman"/>
                          <a:ea typeface="宋体"/>
                        </a:rPr>
                        <a:t>d</a:t>
                      </a:r>
                      <a:r>
                        <a:rPr lang="en-US" sz="2000" kern="100" baseline="-25000" dirty="0">
                          <a:solidFill>
                            <a:srgbClr val="FFFF00"/>
                          </a:solidFill>
                          <a:latin typeface="Times New Roman"/>
                          <a:ea typeface="宋体"/>
                        </a:rPr>
                        <a:t>1</a:t>
                      </a:r>
                      <a:endParaRPr lang="zh-CN" sz="2000" kern="100" dirty="0">
                        <a:solidFill>
                          <a:srgbClr val="FFFF00"/>
                        </a:solidFill>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000" i="1" kern="100" dirty="0">
                          <a:solidFill>
                            <a:srgbClr val="FFFF00"/>
                          </a:solidFill>
                          <a:latin typeface="Times New Roman"/>
                          <a:ea typeface="宋体"/>
                        </a:rPr>
                        <a:t>d</a:t>
                      </a:r>
                      <a:r>
                        <a:rPr lang="en-US" sz="2000" kern="100" baseline="-25000" dirty="0">
                          <a:solidFill>
                            <a:srgbClr val="FFFF00"/>
                          </a:solidFill>
                          <a:latin typeface="Times New Roman"/>
                          <a:ea typeface="宋体"/>
                        </a:rPr>
                        <a:t>2</a:t>
                      </a:r>
                      <a:endParaRPr lang="zh-CN" sz="2000" kern="100" dirty="0">
                        <a:solidFill>
                          <a:srgbClr val="FFFF00"/>
                        </a:solidFill>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000" i="1" kern="100" dirty="0">
                          <a:solidFill>
                            <a:srgbClr val="FFFF00"/>
                          </a:solidFill>
                          <a:latin typeface="Times New Roman"/>
                          <a:ea typeface="宋体"/>
                        </a:rPr>
                        <a:t>d</a:t>
                      </a:r>
                      <a:r>
                        <a:rPr lang="en-US" sz="2000" kern="100" baseline="-25000" dirty="0">
                          <a:solidFill>
                            <a:srgbClr val="FFFF00"/>
                          </a:solidFill>
                          <a:latin typeface="Times New Roman"/>
                          <a:ea typeface="宋体"/>
                        </a:rPr>
                        <a:t>3</a:t>
                      </a:r>
                      <a:endParaRPr lang="zh-CN" sz="2000" kern="100" dirty="0">
                        <a:solidFill>
                          <a:srgbClr val="FFFF00"/>
                        </a:solidFill>
                        <a:latin typeface="Times New Roman"/>
                        <a:ea typeface="宋体"/>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zh-CN" sz="2000" kern="100" dirty="0">
                          <a:solidFill>
                            <a:srgbClr val="FFFF00"/>
                          </a:solidFill>
                          <a:latin typeface="Times New Roman"/>
                          <a:ea typeface="宋体"/>
                        </a:rPr>
                        <a:t>同步置数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57188">
                <a:tc>
                  <a:txBody>
                    <a:bodyPr/>
                    <a:lstStyle/>
                    <a:p>
                      <a:pPr algn="ctr">
                        <a:spcAft>
                          <a:spcPts val="0"/>
                        </a:spcAft>
                      </a:pPr>
                      <a:r>
                        <a:rPr lang="en-US" sz="2000" kern="100">
                          <a:latin typeface="Times New Roman"/>
                          <a:ea typeface="宋体"/>
                        </a:rPr>
                        <a:t>1</a:t>
                      </a:r>
                      <a:endParaRPr lang="zh-CN" sz="20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US" sz="2000" kern="100">
                          <a:latin typeface="Times New Roman"/>
                          <a:ea typeface="宋体"/>
                        </a:rPr>
                        <a:t>1</a:t>
                      </a:r>
                      <a:endParaRPr lang="zh-CN" sz="20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zh-CN" sz="2000" kern="100" dirty="0">
                          <a:solidFill>
                            <a:srgbClr val="FFFF00"/>
                          </a:solidFill>
                          <a:latin typeface="Times New Roman"/>
                          <a:ea typeface="宋体"/>
                        </a:rPr>
                        <a:t>↑</a:t>
                      </a:r>
                    </a:p>
                  </a:txBody>
                  <a:tcPr marL="68580" marR="68580" marT="0" marB="0">
                    <a:lnL>
                      <a:noFill/>
                    </a:lnL>
                    <a:lnR>
                      <a:noFill/>
                    </a:lnR>
                    <a:lnT>
                      <a:noFill/>
                    </a:lnT>
                    <a:lnB>
                      <a:noFill/>
                    </a:lnB>
                  </a:tcPr>
                </a:tc>
                <a:tc>
                  <a:txBody>
                    <a:bodyPr/>
                    <a:lstStyle/>
                    <a:p>
                      <a:pPr algn="ctr">
                        <a:spcAft>
                          <a:spcPts val="0"/>
                        </a:spcAft>
                      </a:pPr>
                      <a:r>
                        <a:rPr lang="en-US" sz="2000" kern="100" dirty="0">
                          <a:solidFill>
                            <a:srgbClr val="FFFF00"/>
                          </a:solidFill>
                          <a:latin typeface="Times New Roman"/>
                          <a:ea typeface="宋体"/>
                        </a:rPr>
                        <a:t>1</a:t>
                      </a:r>
                      <a:endParaRPr lang="zh-CN" sz="2000" kern="100" dirty="0">
                        <a:solidFill>
                          <a:srgbClr val="FFFF00"/>
                        </a:solidFill>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000" kern="100">
                          <a:latin typeface="Times New Roman"/>
                          <a:ea typeface="宋体"/>
                        </a:rPr>
                        <a:t>d</a:t>
                      </a:r>
                      <a:endParaRPr lang="zh-CN" sz="20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000" kern="100">
                          <a:latin typeface="Times New Roman"/>
                          <a:ea typeface="宋体"/>
                        </a:rPr>
                        <a:t>d</a:t>
                      </a:r>
                      <a:endParaRPr lang="zh-CN" sz="20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000" kern="100">
                          <a:latin typeface="Times New Roman"/>
                          <a:ea typeface="宋体"/>
                        </a:rPr>
                        <a:t>d</a:t>
                      </a:r>
                      <a:endParaRPr lang="zh-CN" sz="2000" kern="100">
                        <a:latin typeface="Times New Roman"/>
                        <a:ea typeface="宋体"/>
                      </a:endParaRPr>
                    </a:p>
                  </a:txBody>
                  <a:tcPr marL="68580" marR="68580" marT="0" marB="0">
                    <a:lnL>
                      <a:noFill/>
                    </a:lnL>
                    <a:lnR>
                      <a:noFill/>
                    </a:lnR>
                    <a:lnT>
                      <a:noFill/>
                    </a:lnT>
                    <a:lnB>
                      <a:noFill/>
                    </a:lnB>
                  </a:tcPr>
                </a:tc>
                <a:tc>
                  <a:txBody>
                    <a:bodyPr/>
                    <a:lstStyle/>
                    <a:p>
                      <a:pPr algn="ctr">
                        <a:spcAft>
                          <a:spcPts val="0"/>
                        </a:spcAft>
                      </a:pPr>
                      <a:r>
                        <a:rPr lang="en-US" sz="2000" kern="100">
                          <a:latin typeface="Times New Roman"/>
                          <a:ea typeface="宋体"/>
                        </a:rPr>
                        <a:t>d</a:t>
                      </a:r>
                      <a:endParaRPr lang="zh-CN" sz="2000" kern="100">
                        <a:latin typeface="Times New Roman"/>
                        <a:ea typeface="宋体"/>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zh-CN" sz="2000" kern="100">
                          <a:latin typeface="Times New Roman"/>
                          <a:ea typeface="宋体"/>
                        </a:rPr>
                        <a:t>加</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zh-CN" sz="2000" kern="100">
                          <a:latin typeface="Times New Roman"/>
                          <a:ea typeface="宋体"/>
                        </a:rPr>
                        <a:t>法</a:t>
                      </a:r>
                    </a:p>
                  </a:txBody>
                  <a:tcPr marL="68580" marR="68580" marT="0" marB="0">
                    <a:lnL>
                      <a:noFill/>
                    </a:lnL>
                    <a:lnR>
                      <a:noFill/>
                    </a:lnR>
                    <a:lnT>
                      <a:noFill/>
                    </a:lnT>
                    <a:lnB>
                      <a:noFill/>
                    </a:lnB>
                  </a:tcPr>
                </a:tc>
                <a:tc>
                  <a:txBody>
                    <a:bodyPr/>
                    <a:lstStyle/>
                    <a:p>
                      <a:pPr algn="ctr">
                        <a:spcAft>
                          <a:spcPts val="0"/>
                        </a:spcAft>
                      </a:pPr>
                      <a:r>
                        <a:rPr lang="zh-CN" sz="2000" kern="100">
                          <a:latin typeface="Times New Roman"/>
                          <a:ea typeface="宋体"/>
                        </a:rPr>
                        <a:t>计</a:t>
                      </a:r>
                    </a:p>
                  </a:txBody>
                  <a:tcPr marL="68580" marR="68580" marT="0" marB="0">
                    <a:lnL>
                      <a:noFill/>
                    </a:lnL>
                    <a:lnR>
                      <a:noFill/>
                    </a:lnR>
                    <a:lnT>
                      <a:noFill/>
                    </a:lnT>
                    <a:lnB>
                      <a:noFill/>
                    </a:lnB>
                  </a:tcPr>
                </a:tc>
                <a:tc>
                  <a:txBody>
                    <a:bodyPr/>
                    <a:lstStyle/>
                    <a:p>
                      <a:pPr algn="ctr">
                        <a:spcAft>
                          <a:spcPts val="0"/>
                        </a:spcAft>
                      </a:pPr>
                      <a:r>
                        <a:rPr lang="zh-CN" sz="2000" kern="100">
                          <a:latin typeface="Times New Roman"/>
                          <a:ea typeface="宋体"/>
                        </a:rPr>
                        <a:t>数</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zh-CN" sz="2000" kern="100" dirty="0">
                          <a:solidFill>
                            <a:srgbClr val="FFFF00"/>
                          </a:solidFill>
                          <a:latin typeface="Times New Roman"/>
                          <a:ea typeface="宋体"/>
                        </a:rPr>
                        <a:t>加法计数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57188">
                <a:tc>
                  <a:txBody>
                    <a:bodyPr/>
                    <a:lstStyle/>
                    <a:p>
                      <a:pPr algn="ctr">
                        <a:spcAft>
                          <a:spcPts val="0"/>
                        </a:spcAft>
                      </a:pPr>
                      <a:r>
                        <a:rPr lang="en-US" sz="2000" kern="100">
                          <a:latin typeface="Times New Roman"/>
                          <a:ea typeface="宋体"/>
                        </a:rPr>
                        <a:t>1</a:t>
                      </a:r>
                      <a:endParaRPr lang="zh-CN" sz="2000" kern="100">
                        <a:latin typeface="Times New Roman"/>
                        <a:ea typeface="宋体"/>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latin typeface="Times New Roman"/>
                          <a:ea typeface="宋体"/>
                        </a:rPr>
                        <a:t>1</a:t>
                      </a:r>
                      <a:endParaRPr lang="zh-CN" sz="2000" kern="100">
                        <a:latin typeface="Times New Roman"/>
                        <a:ea typeface="宋体"/>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kern="100" dirty="0">
                          <a:solidFill>
                            <a:srgbClr val="FFFF00"/>
                          </a:solidFill>
                          <a:latin typeface="Times New Roman"/>
                          <a:ea typeface="宋体"/>
                        </a:rPr>
                        <a:t>↑</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solidFill>
                            <a:srgbClr val="FFFF00"/>
                          </a:solidFill>
                          <a:latin typeface="Times New Roman"/>
                          <a:ea typeface="宋体"/>
                        </a:rPr>
                        <a:t>0</a:t>
                      </a:r>
                      <a:endParaRPr lang="zh-CN" sz="2000" kern="100" dirty="0">
                        <a:solidFill>
                          <a:srgbClr val="FFFF00"/>
                        </a:solidFill>
                        <a:latin typeface="Times New Roman"/>
                        <a:ea typeface="宋体"/>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latin typeface="Times New Roman"/>
                          <a:ea typeface="宋体"/>
                        </a:rPr>
                        <a:t>d</a:t>
                      </a:r>
                      <a:endParaRPr lang="zh-CN" sz="2000" kern="100">
                        <a:latin typeface="Times New Roman"/>
                        <a:ea typeface="宋体"/>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latin typeface="Times New Roman"/>
                          <a:ea typeface="宋体"/>
                        </a:rPr>
                        <a:t>d</a:t>
                      </a:r>
                      <a:endParaRPr lang="zh-CN" sz="2000" kern="100">
                        <a:latin typeface="Times New Roman"/>
                        <a:ea typeface="宋体"/>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latin typeface="Times New Roman"/>
                          <a:ea typeface="宋体"/>
                        </a:rPr>
                        <a:t>d</a:t>
                      </a:r>
                      <a:endParaRPr lang="zh-CN" sz="2000" kern="100">
                        <a:latin typeface="Times New Roman"/>
                        <a:ea typeface="宋体"/>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latin typeface="Times New Roman"/>
                          <a:ea typeface="宋体"/>
                        </a:rPr>
                        <a:t>d</a:t>
                      </a:r>
                      <a:endParaRPr lang="zh-CN" sz="2000" kern="100">
                        <a:latin typeface="Times New Roman"/>
                        <a:ea typeface="宋体"/>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kern="100">
                          <a:latin typeface="Times New Roman"/>
                          <a:ea typeface="宋体"/>
                        </a:rPr>
                        <a:t>减</a:t>
                      </a: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kern="100">
                          <a:latin typeface="Times New Roman"/>
                          <a:ea typeface="宋体"/>
                        </a:rPr>
                        <a:t>法</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kern="100">
                          <a:latin typeface="Times New Roman"/>
                          <a:ea typeface="宋体"/>
                        </a:rPr>
                        <a:t>计</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kern="100">
                          <a:latin typeface="Times New Roman"/>
                          <a:ea typeface="宋体"/>
                        </a:rPr>
                        <a:t>数</a:t>
                      </a: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kern="100" dirty="0">
                          <a:solidFill>
                            <a:srgbClr val="FFFF00"/>
                          </a:solidFill>
                          <a:latin typeface="Times New Roman"/>
                          <a:ea typeface="宋体"/>
                        </a:rPr>
                        <a:t>减法计数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7" name="灯片编号占位符 6"/>
          <p:cNvSpPr>
            <a:spLocks noGrp="1"/>
          </p:cNvSpPr>
          <p:nvPr>
            <p:ph type="sldNum" sz="quarter" idx="12"/>
          </p:nvPr>
        </p:nvSpPr>
        <p:spPr/>
        <p:txBody>
          <a:bodyPr/>
          <a:lstStyle/>
          <a:p>
            <a:pPr>
              <a:defRPr/>
            </a:pPr>
            <a:fld id="{C097489F-4C31-4370-B64B-6FDA95532023}" type="slidenum">
              <a:rPr lang="zh-CN" altLang="en-US" smtClean="0"/>
              <a:pPr>
                <a:defRPr/>
              </a:pPr>
              <a:t>78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additive="base">
                                        <p:cTn id="7" dur="500" fill="hold"/>
                                        <p:tgtEl>
                                          <p:spTgt spid="64514"/>
                                        </p:tgtEl>
                                        <p:attrNameLst>
                                          <p:attrName>ppt_x</p:attrName>
                                        </p:attrNameLst>
                                      </p:cBhvr>
                                      <p:tavLst>
                                        <p:tav tm="0">
                                          <p:val>
                                            <p:strVal val="0-#ppt_w/2"/>
                                          </p:val>
                                        </p:tav>
                                        <p:tav tm="100000">
                                          <p:val>
                                            <p:strVal val="#ppt_x"/>
                                          </p:val>
                                        </p:tav>
                                      </p:tavLst>
                                    </p:anim>
                                    <p:anim calcmode="lin" valueType="num">
                                      <p:cBhvr additive="base">
                                        <p:cTn id="8" dur="500" fill="hold"/>
                                        <p:tgtEl>
                                          <p:spTgt spid="6451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4525"/>
                                        </p:tgtEl>
                                        <p:attrNameLst>
                                          <p:attrName>style.visibility</p:attrName>
                                        </p:attrNameLst>
                                      </p:cBhvr>
                                      <p:to>
                                        <p:strVal val="visible"/>
                                      </p:to>
                                    </p:set>
                                    <p:anim calcmode="lin" valueType="num">
                                      <p:cBhvr additive="base">
                                        <p:cTn id="19" dur="500" fill="hold"/>
                                        <p:tgtEl>
                                          <p:spTgt spid="64525"/>
                                        </p:tgtEl>
                                        <p:attrNameLst>
                                          <p:attrName>ppt_x</p:attrName>
                                        </p:attrNameLst>
                                      </p:cBhvr>
                                      <p:tavLst>
                                        <p:tav tm="0">
                                          <p:val>
                                            <p:strVal val="0-#ppt_w/2"/>
                                          </p:val>
                                        </p:tav>
                                        <p:tav tm="100000">
                                          <p:val>
                                            <p:strVal val="#ppt_x"/>
                                          </p:val>
                                        </p:tav>
                                      </p:tavLst>
                                    </p:anim>
                                    <p:anim calcmode="lin" valueType="num">
                                      <p:cBhvr additive="base">
                                        <p:cTn id="20" dur="500" fill="hold"/>
                                        <p:tgtEl>
                                          <p:spTgt spid="6452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9"/>
                                        </p:tgtEl>
                                        <p:attrNameLst>
                                          <p:attrName>style.visibility</p:attrName>
                                        </p:attrNameLst>
                                      </p:cBhvr>
                                      <p:to>
                                        <p:strVal val="visible"/>
                                      </p:to>
                                    </p:set>
                                    <p:anim calcmode="lin" valueType="num">
                                      <p:cBhvr additive="base">
                                        <p:cTn id="25" dur="500" fill="hold"/>
                                        <p:tgtEl>
                                          <p:spTgt spid="39"/>
                                        </p:tgtEl>
                                        <p:attrNameLst>
                                          <p:attrName>ppt_x</p:attrName>
                                        </p:attrNameLst>
                                      </p:cBhvr>
                                      <p:tavLst>
                                        <p:tav tm="0">
                                          <p:val>
                                            <p:strVal val="0-#ppt_w/2"/>
                                          </p:val>
                                        </p:tav>
                                        <p:tav tm="100000">
                                          <p:val>
                                            <p:strVal val="#ppt_x"/>
                                          </p:val>
                                        </p:tav>
                                      </p:tavLst>
                                    </p:anim>
                                    <p:anim calcmode="lin" valueType="num">
                                      <p:cBhvr additive="base">
                                        <p:cTn id="26" dur="500" fill="hold"/>
                                        <p:tgtEl>
                                          <p:spTgt spid="39"/>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40"/>
                                        </p:tgtEl>
                                        <p:attrNameLst>
                                          <p:attrName>style.visibility</p:attrName>
                                        </p:attrNameLst>
                                      </p:cBhvr>
                                      <p:to>
                                        <p:strVal val="visible"/>
                                      </p:to>
                                    </p:set>
                                    <p:anim calcmode="lin" valueType="num">
                                      <p:cBhvr additive="base">
                                        <p:cTn id="29" dur="500" fill="hold"/>
                                        <p:tgtEl>
                                          <p:spTgt spid="40"/>
                                        </p:tgtEl>
                                        <p:attrNameLst>
                                          <p:attrName>ppt_x</p:attrName>
                                        </p:attrNameLst>
                                      </p:cBhvr>
                                      <p:tavLst>
                                        <p:tav tm="0">
                                          <p:val>
                                            <p:strVal val="0-#ppt_w/2"/>
                                          </p:val>
                                        </p:tav>
                                        <p:tav tm="100000">
                                          <p:val>
                                            <p:strVal val="#ppt_x"/>
                                          </p:val>
                                        </p:tav>
                                      </p:tavLst>
                                    </p:anim>
                                    <p:anim calcmode="lin" valueType="num">
                                      <p:cBhvr additive="base">
                                        <p:cTn id="30" dur="500" fill="hold"/>
                                        <p:tgtEl>
                                          <p:spTgt spid="4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25" grpId="0" autoUpdateAnimBg="0"/>
      <p:bldP spid="64514" grpId="0"/>
    </p:bldLst>
  </p:timing>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5"/>
          <p:cNvSpPr>
            <a:spLocks noChangeArrowheads="1"/>
          </p:cNvSpPr>
          <p:nvPr/>
        </p:nvSpPr>
        <p:spPr bwMode="auto">
          <a:xfrm>
            <a:off x="0" y="0"/>
            <a:ext cx="9144000" cy="646113"/>
          </a:xfrm>
          <a:prstGeom prst="rect">
            <a:avLst/>
          </a:prstGeom>
          <a:noFill/>
          <a:ln w="9525">
            <a:noFill/>
            <a:miter lim="800000"/>
            <a:headEnd/>
            <a:tailEnd/>
          </a:ln>
        </p:spPr>
        <p:txBody>
          <a:bodyPr>
            <a:spAutoFit/>
          </a:bodyPr>
          <a:lstStyle/>
          <a:p>
            <a:pPr>
              <a:buFontTx/>
              <a:buNone/>
            </a:pPr>
            <a:r>
              <a:rPr lang="en-US" altLang="zh-CN">
                <a:latin typeface="黑体" pitchFamily="49" charset="-122"/>
                <a:ea typeface="黑体" pitchFamily="49" charset="-122"/>
              </a:rPr>
              <a:t>7.8.3 </a:t>
            </a:r>
            <a:r>
              <a:rPr lang="zh-CN" altLang="en-US">
                <a:latin typeface="黑体" pitchFamily="49" charset="-122"/>
                <a:ea typeface="黑体" pitchFamily="49" charset="-122"/>
              </a:rPr>
              <a:t>复杂时序逻辑电路</a:t>
            </a:r>
          </a:p>
        </p:txBody>
      </p:sp>
      <p:sp>
        <p:nvSpPr>
          <p:cNvPr id="63501" name="Rectangle 18"/>
          <p:cNvSpPr>
            <a:spLocks noChangeArrowheads="1"/>
          </p:cNvSpPr>
          <p:nvPr/>
        </p:nvSpPr>
        <p:spPr bwMode="auto">
          <a:xfrm>
            <a:off x="0" y="857250"/>
            <a:ext cx="9144000" cy="5508625"/>
          </a:xfrm>
          <a:prstGeom prst="rect">
            <a:avLst/>
          </a:prstGeom>
          <a:noFill/>
          <a:ln w="9525">
            <a:noFill/>
            <a:miter lim="800000"/>
            <a:headEnd/>
            <a:tailEnd/>
          </a:ln>
        </p:spPr>
        <p:txBody>
          <a:bodyPr>
            <a:spAutoFit/>
          </a:bodyPr>
          <a:lstStyle/>
          <a:p>
            <a:pPr>
              <a:buFontTx/>
              <a:buNone/>
            </a:pPr>
            <a:r>
              <a:rPr lang="zh-CN" altLang="en-US" sz="3200" dirty="0">
                <a:latin typeface="黑体" pitchFamily="49" charset="-122"/>
                <a:ea typeface="黑体" pitchFamily="49" charset="-122"/>
              </a:rPr>
              <a:t>移位寄存器和计数器都属于相对比较简单的时序逻辑电路，对于复杂的时序电路设计，往往需要建立时序逻辑电路的有限状态机模型。</a:t>
            </a:r>
            <a:endParaRPr lang="en-US" altLang="zh-CN" sz="3200" dirty="0">
              <a:latin typeface="黑体" pitchFamily="49" charset="-122"/>
              <a:ea typeface="黑体" pitchFamily="49" charset="-122"/>
            </a:endParaRPr>
          </a:p>
          <a:p>
            <a:pPr>
              <a:buFontTx/>
              <a:buNone/>
            </a:pPr>
            <a:r>
              <a:rPr lang="zh-CN" altLang="en-US" sz="3200" dirty="0">
                <a:latin typeface="黑体" pitchFamily="49" charset="-122"/>
                <a:ea typeface="黑体" pitchFamily="49" charset="-122"/>
              </a:rPr>
              <a:t>在用</a:t>
            </a:r>
            <a:r>
              <a:rPr lang="en-US" altLang="zh-CN" sz="3200" dirty="0" err="1">
                <a:latin typeface="黑体" pitchFamily="49" charset="-122"/>
                <a:ea typeface="黑体" pitchFamily="49" charset="-122"/>
              </a:rPr>
              <a:t>Verilog</a:t>
            </a:r>
            <a:r>
              <a:rPr lang="en-US" altLang="zh-CN" sz="3200" dirty="0">
                <a:latin typeface="黑体" pitchFamily="49" charset="-122"/>
                <a:ea typeface="黑体" pitchFamily="49" charset="-122"/>
              </a:rPr>
              <a:t> HDL</a:t>
            </a:r>
            <a:r>
              <a:rPr lang="zh-CN" altLang="en-US" sz="3200" dirty="0">
                <a:latin typeface="黑体" pitchFamily="49" charset="-122"/>
                <a:ea typeface="黑体" pitchFamily="49" charset="-122"/>
              </a:rPr>
              <a:t>描述时序逻辑电路的有限状态机模型时，通过采用</a:t>
            </a:r>
            <a:r>
              <a:rPr lang="zh-CN" altLang="en-US" sz="3200" dirty="0">
                <a:solidFill>
                  <a:srgbClr val="FFFF00"/>
                </a:solidFill>
                <a:latin typeface="黑体" pitchFamily="49" charset="-122"/>
                <a:ea typeface="黑体" pitchFamily="49" charset="-122"/>
              </a:rPr>
              <a:t>两个</a:t>
            </a:r>
            <a:r>
              <a:rPr lang="en-US" altLang="zh-CN" sz="3200" dirty="0">
                <a:solidFill>
                  <a:srgbClr val="FFFF00"/>
                </a:solidFill>
                <a:latin typeface="黑体" pitchFamily="49" charset="-122"/>
                <a:ea typeface="黑体" pitchFamily="49" charset="-122"/>
              </a:rPr>
              <a:t>always</a:t>
            </a:r>
            <a:r>
              <a:rPr lang="zh-CN" altLang="en-US" sz="3200" dirty="0">
                <a:solidFill>
                  <a:srgbClr val="FFFF00"/>
                </a:solidFill>
                <a:latin typeface="黑体" pitchFamily="49" charset="-122"/>
                <a:ea typeface="黑体" pitchFamily="49" charset="-122"/>
              </a:rPr>
              <a:t>块</a:t>
            </a:r>
            <a:r>
              <a:rPr lang="zh-CN" altLang="en-US" sz="3200" dirty="0">
                <a:latin typeface="黑体" pitchFamily="49" charset="-122"/>
                <a:ea typeface="黑体" pitchFamily="49" charset="-122"/>
              </a:rPr>
              <a:t>来描述有限状态机模型，称为两段式描述。一个用来</a:t>
            </a:r>
            <a:r>
              <a:rPr lang="zh-CN" altLang="en-US" sz="3200" dirty="0">
                <a:solidFill>
                  <a:srgbClr val="FFFF00"/>
                </a:solidFill>
                <a:latin typeface="黑体" pitchFamily="49" charset="-122"/>
                <a:ea typeface="黑体" pitchFamily="49" charset="-122"/>
              </a:rPr>
              <a:t>实现</a:t>
            </a:r>
            <a:r>
              <a:rPr lang="zh-CN" altLang="en-US" sz="3200" dirty="0">
                <a:latin typeface="黑体" pitchFamily="49" charset="-122"/>
                <a:ea typeface="黑体" pitchFamily="49" charset="-122"/>
              </a:rPr>
              <a:t>内部</a:t>
            </a:r>
            <a:r>
              <a:rPr lang="zh-CN" altLang="en-US" sz="3200" dirty="0">
                <a:solidFill>
                  <a:srgbClr val="FFFF00"/>
                </a:solidFill>
                <a:latin typeface="黑体" pitchFamily="49" charset="-122"/>
                <a:ea typeface="黑体" pitchFamily="49" charset="-122"/>
              </a:rPr>
              <a:t>状态寄存器</a:t>
            </a:r>
            <a:r>
              <a:rPr lang="zh-CN" altLang="en-US" sz="3200" dirty="0">
                <a:latin typeface="黑体" pitchFamily="49" charset="-122"/>
                <a:ea typeface="黑体" pitchFamily="49" charset="-122"/>
              </a:rPr>
              <a:t>，另一个用来</a:t>
            </a:r>
            <a:r>
              <a:rPr lang="zh-CN" altLang="en-US" sz="3200" dirty="0">
                <a:solidFill>
                  <a:srgbClr val="FFFF00"/>
                </a:solidFill>
                <a:latin typeface="黑体" pitchFamily="49" charset="-122"/>
                <a:ea typeface="黑体" pitchFamily="49" charset="-122"/>
              </a:rPr>
              <a:t>实现次态</a:t>
            </a:r>
            <a:r>
              <a:rPr lang="zh-CN" altLang="en-US" sz="3200" dirty="0">
                <a:latin typeface="黑体" pitchFamily="49" charset="-122"/>
                <a:ea typeface="黑体" pitchFamily="49" charset="-122"/>
              </a:rPr>
              <a:t>逻辑和</a:t>
            </a:r>
            <a:r>
              <a:rPr lang="zh-CN" altLang="en-US" sz="3200" dirty="0">
                <a:solidFill>
                  <a:srgbClr val="FFFF00"/>
                </a:solidFill>
                <a:latin typeface="黑体" pitchFamily="49" charset="-122"/>
                <a:ea typeface="黑体" pitchFamily="49" charset="-122"/>
              </a:rPr>
              <a:t>输出</a:t>
            </a:r>
            <a:r>
              <a:rPr lang="zh-CN" altLang="en-US" sz="3200" dirty="0">
                <a:latin typeface="黑体" pitchFamily="49" charset="-122"/>
                <a:ea typeface="黑体" pitchFamily="49" charset="-122"/>
              </a:rPr>
              <a:t>逻辑。</a:t>
            </a:r>
            <a:endParaRPr lang="en-US" altLang="zh-CN" sz="3200" dirty="0">
              <a:latin typeface="黑体" pitchFamily="49" charset="-122"/>
              <a:ea typeface="黑体" pitchFamily="49" charset="-122"/>
            </a:endParaRPr>
          </a:p>
          <a:p>
            <a:pPr>
              <a:buFontTx/>
              <a:buNone/>
            </a:pPr>
            <a:endParaRPr lang="en-US" altLang="zh-CN" sz="3200" dirty="0">
              <a:latin typeface="黑体" pitchFamily="49" charset="-122"/>
              <a:ea typeface="黑体" pitchFamily="49" charset="-122"/>
            </a:endParaRPr>
          </a:p>
          <a:p>
            <a:pPr>
              <a:buFontTx/>
              <a:buNone/>
            </a:pPr>
            <a:r>
              <a:rPr lang="zh-CN" altLang="en-US" sz="3200" dirty="0">
                <a:latin typeface="黑体" pitchFamily="49" charset="-122"/>
                <a:ea typeface="黑体" pitchFamily="49" charset="-122"/>
              </a:rPr>
              <a:t>下面以一个可重叠的“</a:t>
            </a:r>
            <a:r>
              <a:rPr lang="en-US" altLang="en-US" sz="3200" dirty="0">
                <a:solidFill>
                  <a:srgbClr val="FFFF00"/>
                </a:solidFill>
                <a:latin typeface="黑体" pitchFamily="49" charset="-122"/>
                <a:ea typeface="黑体" pitchFamily="49" charset="-122"/>
              </a:rPr>
              <a:t>10010</a:t>
            </a:r>
            <a:r>
              <a:rPr lang="zh-CN" altLang="en-US" sz="3200" dirty="0">
                <a:latin typeface="黑体" pitchFamily="49" charset="-122"/>
                <a:ea typeface="黑体" pitchFamily="49" charset="-122"/>
              </a:rPr>
              <a:t>”串行</a:t>
            </a:r>
            <a:r>
              <a:rPr lang="zh-CN" altLang="en-US" sz="3200" dirty="0">
                <a:solidFill>
                  <a:srgbClr val="FFFF00"/>
                </a:solidFill>
                <a:latin typeface="黑体" pitchFamily="49" charset="-122"/>
                <a:ea typeface="黑体" pitchFamily="49" charset="-122"/>
              </a:rPr>
              <a:t>序列检测器</a:t>
            </a:r>
            <a:r>
              <a:rPr lang="zh-CN" altLang="en-US" sz="3200" dirty="0">
                <a:latin typeface="黑体" pitchFamily="49" charset="-122"/>
                <a:ea typeface="黑体" pitchFamily="49" charset="-122"/>
              </a:rPr>
              <a:t>为例来阐述复杂时序逻辑电路的</a:t>
            </a:r>
            <a:r>
              <a:rPr lang="en-US" altLang="en-US" sz="3200" dirty="0" err="1">
                <a:latin typeface="黑体" pitchFamily="49" charset="-122"/>
                <a:ea typeface="黑体" pitchFamily="49" charset="-122"/>
              </a:rPr>
              <a:t>Verilog</a:t>
            </a:r>
            <a:r>
              <a:rPr lang="en-US" altLang="en-US" sz="3200" dirty="0">
                <a:latin typeface="黑体" pitchFamily="49" charset="-122"/>
                <a:ea typeface="黑体" pitchFamily="49" charset="-122"/>
              </a:rPr>
              <a:t> HDL</a:t>
            </a:r>
            <a:r>
              <a:rPr lang="zh-CN" altLang="en-US" sz="3200" dirty="0">
                <a:solidFill>
                  <a:srgbClr val="FFFF00"/>
                </a:solidFill>
                <a:latin typeface="黑体" pitchFamily="49" charset="-122"/>
                <a:ea typeface="黑体" pitchFamily="49" charset="-122"/>
              </a:rPr>
              <a:t>行为级</a:t>
            </a:r>
            <a:r>
              <a:rPr lang="zh-CN" altLang="en-US" sz="3200" dirty="0">
                <a:latin typeface="黑体" pitchFamily="49" charset="-122"/>
                <a:ea typeface="黑体" pitchFamily="49" charset="-122"/>
              </a:rPr>
              <a:t>描述。</a:t>
            </a:r>
            <a:endParaRPr lang="en-US" altLang="en-US" sz="3200" dirty="0">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pPr>
              <a:defRPr/>
            </a:pPr>
            <a:fld id="{C097489F-4C31-4370-B64B-6FDA95532023}" type="slidenum">
              <a:rPr lang="zh-CN" altLang="en-US" smtClean="0"/>
              <a:pPr>
                <a:defRPr/>
              </a:pPr>
              <a:t>79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63501">
                                            <p:txEl>
                                              <p:pRg st="0" end="0"/>
                                            </p:txEl>
                                          </p:spTgt>
                                        </p:tgtEl>
                                        <p:attrNameLst>
                                          <p:attrName>style.visibility</p:attrName>
                                        </p:attrNameLst>
                                      </p:cBhvr>
                                      <p:to>
                                        <p:strVal val="visible"/>
                                      </p:to>
                                    </p:set>
                                    <p:anim calcmode="lin" valueType="num">
                                      <p:cBhvr additive="base">
                                        <p:cTn id="7" dur="500" fill="hold"/>
                                        <p:tgtEl>
                                          <p:spTgt spid="6350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350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63501">
                                            <p:txEl>
                                              <p:pRg st="1" end="1"/>
                                            </p:txEl>
                                          </p:spTgt>
                                        </p:tgtEl>
                                        <p:attrNameLst>
                                          <p:attrName>style.visibility</p:attrName>
                                        </p:attrNameLst>
                                      </p:cBhvr>
                                      <p:to>
                                        <p:strVal val="visible"/>
                                      </p:to>
                                    </p:set>
                                    <p:anim calcmode="lin" valueType="num">
                                      <p:cBhvr additive="base">
                                        <p:cTn id="13" dur="500" fill="hold"/>
                                        <p:tgtEl>
                                          <p:spTgt spid="6350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350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63501">
                                            <p:txEl>
                                              <p:pRg st="3" end="3"/>
                                            </p:txEl>
                                          </p:spTgt>
                                        </p:tgtEl>
                                        <p:attrNameLst>
                                          <p:attrName>style.visibility</p:attrName>
                                        </p:attrNameLst>
                                      </p:cBhvr>
                                      <p:to>
                                        <p:strVal val="visible"/>
                                      </p:to>
                                    </p:set>
                                    <p:anim calcmode="lin" valueType="num">
                                      <p:cBhvr additive="base">
                                        <p:cTn id="19" dur="500" fill="hold"/>
                                        <p:tgtEl>
                                          <p:spTgt spid="6350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350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p:nvPr/>
        </p:nvSpPr>
        <p:spPr>
          <a:xfrm>
            <a:off x="142876" y="285728"/>
            <a:ext cx="8929718" cy="1077218"/>
          </a:xfrm>
          <a:prstGeom prst="rect">
            <a:avLst/>
          </a:prstGeom>
        </p:spPr>
        <p:txBody>
          <a:bodyPr wrap="square">
            <a:spAutoFit/>
          </a:bodyPr>
          <a:lstStyle/>
          <a:p>
            <a:pPr>
              <a:buFontTx/>
              <a:buNone/>
            </a:pPr>
            <a:r>
              <a:rPr lang="en-US" altLang="zh-CN" sz="3200" dirty="0" smtClean="0"/>
              <a:t>6’so72           //</a:t>
            </a:r>
            <a:r>
              <a:rPr lang="zh-CN" altLang="en-US" sz="3200" dirty="0" smtClean="0"/>
              <a:t>位宽为</a:t>
            </a:r>
            <a:r>
              <a:rPr lang="en-US" altLang="zh-CN" sz="3200" dirty="0" smtClean="0"/>
              <a:t>6</a:t>
            </a:r>
            <a:r>
              <a:rPr lang="zh-CN" altLang="en-US" sz="3200" dirty="0" smtClean="0"/>
              <a:t>的有符号八进制数</a:t>
            </a:r>
            <a:r>
              <a:rPr lang="en-US" altLang="zh-CN" sz="3200" dirty="0" smtClean="0">
                <a:solidFill>
                  <a:srgbClr val="FFFF00"/>
                </a:solidFill>
              </a:rPr>
              <a:t>111010</a:t>
            </a:r>
            <a:r>
              <a:rPr lang="zh-CN" altLang="en-US" sz="3200" dirty="0" smtClean="0"/>
              <a:t>，它是十进制下的</a:t>
            </a:r>
            <a:r>
              <a:rPr lang="en-US" altLang="zh-CN" sz="3200" dirty="0" smtClean="0"/>
              <a:t>-6</a:t>
            </a:r>
            <a:endParaRPr lang="zh-CN" altLang="en-US" sz="3200" dirty="0"/>
          </a:p>
        </p:txBody>
      </p:sp>
      <p:sp>
        <p:nvSpPr>
          <p:cNvPr id="4" name="矩形 3"/>
          <p:cNvSpPr/>
          <p:nvPr/>
        </p:nvSpPr>
        <p:spPr>
          <a:xfrm>
            <a:off x="285720" y="2000240"/>
            <a:ext cx="2616357" cy="584775"/>
          </a:xfrm>
          <a:prstGeom prst="rect">
            <a:avLst/>
          </a:prstGeom>
        </p:spPr>
        <p:txBody>
          <a:bodyPr wrap="none">
            <a:spAutoFit/>
          </a:bodyPr>
          <a:lstStyle/>
          <a:p>
            <a:r>
              <a:rPr lang="zh-CN" altLang="en-US" sz="3200" dirty="0" smtClean="0"/>
              <a:t>补码：</a:t>
            </a:r>
            <a:r>
              <a:rPr lang="en-US" altLang="zh-CN" sz="3200" dirty="0" smtClean="0"/>
              <a:t>111010</a:t>
            </a:r>
            <a:endParaRPr lang="zh-CN" altLang="en-US" sz="3200" dirty="0"/>
          </a:p>
        </p:txBody>
      </p:sp>
      <p:sp>
        <p:nvSpPr>
          <p:cNvPr id="5" name="矩形 4"/>
          <p:cNvSpPr/>
          <p:nvPr/>
        </p:nvSpPr>
        <p:spPr>
          <a:xfrm>
            <a:off x="285720" y="2915663"/>
            <a:ext cx="2646878" cy="584775"/>
          </a:xfrm>
          <a:prstGeom prst="rect">
            <a:avLst/>
          </a:prstGeom>
        </p:spPr>
        <p:txBody>
          <a:bodyPr wrap="none">
            <a:spAutoFit/>
          </a:bodyPr>
          <a:lstStyle/>
          <a:p>
            <a:r>
              <a:rPr lang="zh-CN" altLang="en-US" sz="3200" dirty="0" smtClean="0"/>
              <a:t>反码：</a:t>
            </a:r>
            <a:r>
              <a:rPr lang="en-US" altLang="zh-CN" sz="3200" dirty="0" smtClean="0"/>
              <a:t>100101</a:t>
            </a:r>
            <a:endParaRPr lang="zh-CN" altLang="en-US" sz="3200" dirty="0"/>
          </a:p>
        </p:txBody>
      </p:sp>
      <p:sp>
        <p:nvSpPr>
          <p:cNvPr id="6" name="矩形 5"/>
          <p:cNvSpPr/>
          <p:nvPr/>
        </p:nvSpPr>
        <p:spPr>
          <a:xfrm>
            <a:off x="285720" y="3915795"/>
            <a:ext cx="2631618" cy="584775"/>
          </a:xfrm>
          <a:prstGeom prst="rect">
            <a:avLst/>
          </a:prstGeom>
        </p:spPr>
        <p:txBody>
          <a:bodyPr wrap="none">
            <a:spAutoFit/>
          </a:bodyPr>
          <a:lstStyle/>
          <a:p>
            <a:r>
              <a:rPr lang="zh-CN" altLang="en-US" sz="3200" dirty="0" smtClean="0"/>
              <a:t>原码：</a:t>
            </a:r>
            <a:r>
              <a:rPr lang="en-US" altLang="zh-CN" sz="3200" dirty="0" smtClean="0"/>
              <a:t>100110</a:t>
            </a:r>
            <a:endParaRPr lang="zh-CN" altLang="en-US" sz="3200" dirty="0"/>
          </a:p>
        </p:txBody>
      </p:sp>
      <p:sp>
        <p:nvSpPr>
          <p:cNvPr id="7" name="矩形 6"/>
          <p:cNvSpPr/>
          <p:nvPr/>
        </p:nvSpPr>
        <p:spPr>
          <a:xfrm>
            <a:off x="357158" y="5072074"/>
            <a:ext cx="2988319" cy="584775"/>
          </a:xfrm>
          <a:prstGeom prst="rect">
            <a:avLst/>
          </a:prstGeom>
        </p:spPr>
        <p:txBody>
          <a:bodyPr wrap="none">
            <a:spAutoFit/>
          </a:bodyPr>
          <a:lstStyle/>
          <a:p>
            <a:r>
              <a:rPr lang="zh-CN" altLang="en-US" sz="3200" dirty="0" smtClean="0"/>
              <a:t>十进制下的：</a:t>
            </a:r>
            <a:r>
              <a:rPr lang="en-US" altLang="zh-CN" sz="3200" dirty="0" smtClean="0"/>
              <a:t>-6</a:t>
            </a:r>
            <a:endParaRPr lang="zh-CN" altLang="en-US" sz="3200" dirty="0"/>
          </a:p>
        </p:txBody>
      </p:sp>
      <p:sp>
        <p:nvSpPr>
          <p:cNvPr id="8" name="动作按钮: 后退或前一项 7">
            <a:hlinkClick r:id="" action="ppaction://hlinkshowjump?jump=previousslide" highlightClick="1"/>
          </p:cNvPr>
          <p:cNvSpPr/>
          <p:nvPr/>
        </p:nvSpPr>
        <p:spPr bwMode="auto">
          <a:xfrm>
            <a:off x="7929586" y="5000636"/>
            <a:ext cx="785818" cy="571504"/>
          </a:xfrm>
          <a:prstGeom prst="actionButtonBackPrevious">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zh-CN" altLang="en-US" sz="3600" b="0" i="0" u="none" strike="noStrike" cap="none" normalizeH="0" baseline="0" smtClean="0">
              <a:ln>
                <a:noFill/>
              </a:ln>
              <a:solidFill>
                <a:schemeClr val="tx1"/>
              </a:solidFill>
              <a:effectLst/>
              <a:latin typeface="Times New Roman" pitchFamily="18" charset="0"/>
              <a:ea typeface="宋体" pitchFamily="2" charset="-122"/>
            </a:endParaRPr>
          </a:p>
        </p:txBody>
      </p:sp>
      <p:sp>
        <p:nvSpPr>
          <p:cNvPr id="9" name="灯片编号占位符 8"/>
          <p:cNvSpPr>
            <a:spLocks noGrp="1"/>
          </p:cNvSpPr>
          <p:nvPr>
            <p:ph type="sldNum" sz="quarter" idx="12"/>
          </p:nvPr>
        </p:nvSpPr>
        <p:spPr/>
        <p:txBody>
          <a:bodyPr/>
          <a:lstStyle/>
          <a:p>
            <a:pPr>
              <a:defRPr/>
            </a:pPr>
            <a:fld id="{C097489F-4C31-4370-B64B-6FDA95532023}" type="slidenum">
              <a:rPr lang="zh-CN" altLang="en-US" smtClean="0"/>
              <a:pPr>
                <a:defRPr/>
              </a:pPr>
              <a:t>8</a:t>
            </a:fld>
            <a:endParaRPr lang="en-US"/>
          </a:p>
        </p:txBody>
      </p:sp>
    </p:spTree>
  </p:cSld>
  <p:clrMapOvr>
    <a:masterClrMapping/>
  </p:clrMapOvr>
  <p:transition>
    <p:sndAc>
      <p:stSnd>
        <p:snd r:embed="rId2" name="hammer.wav"/>
      </p:stSnd>
    </p:sndAc>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矩形 5"/>
          <p:cNvSpPr/>
          <p:nvPr/>
        </p:nvSpPr>
        <p:spPr bwMode="auto">
          <a:xfrm>
            <a:off x="1214414" y="928670"/>
            <a:ext cx="6643734" cy="557216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zh-CN" altLang="en-US" sz="3600" b="0" i="0" u="none" strike="noStrike" cap="none" normalizeH="0" baseline="0" smtClean="0">
              <a:ln>
                <a:noFill/>
              </a:ln>
              <a:solidFill>
                <a:schemeClr val="tx1"/>
              </a:solidFill>
              <a:effectLst/>
              <a:latin typeface="Times New Roman" pitchFamily="18" charset="0"/>
              <a:ea typeface="宋体" pitchFamily="2" charset="-122"/>
            </a:endParaRPr>
          </a:p>
        </p:txBody>
      </p:sp>
      <p:sp>
        <p:nvSpPr>
          <p:cNvPr id="64514" name="Rectangle 5"/>
          <p:cNvSpPr>
            <a:spLocks noChangeArrowheads="1"/>
          </p:cNvSpPr>
          <p:nvPr/>
        </p:nvSpPr>
        <p:spPr bwMode="auto">
          <a:xfrm>
            <a:off x="0" y="190481"/>
            <a:ext cx="9144000" cy="523875"/>
          </a:xfrm>
          <a:prstGeom prst="rect">
            <a:avLst/>
          </a:prstGeom>
          <a:noFill/>
          <a:ln w="9525">
            <a:noFill/>
            <a:miter lim="800000"/>
            <a:headEnd/>
            <a:tailEnd/>
          </a:ln>
        </p:spPr>
        <p:txBody>
          <a:bodyPr>
            <a:spAutoFit/>
          </a:bodyPr>
          <a:lstStyle/>
          <a:p>
            <a:pPr algn="ctr">
              <a:buFontTx/>
              <a:buNone/>
            </a:pPr>
            <a:r>
              <a:rPr lang="zh-CN" altLang="en-US" sz="2800" dirty="0">
                <a:latin typeface="黑体" pitchFamily="49" charset="-122"/>
                <a:ea typeface="黑体" pitchFamily="49" charset="-122"/>
              </a:rPr>
              <a:t>可重叠“</a:t>
            </a:r>
            <a:r>
              <a:rPr lang="en-US" altLang="zh-CN" sz="2800" dirty="0">
                <a:solidFill>
                  <a:srgbClr val="FFFF00"/>
                </a:solidFill>
                <a:latin typeface="黑体" pitchFamily="49" charset="-122"/>
                <a:ea typeface="黑体" pitchFamily="49" charset="-122"/>
              </a:rPr>
              <a:t>10010</a:t>
            </a:r>
            <a:r>
              <a:rPr lang="zh-CN" altLang="en-US" sz="2800" dirty="0">
                <a:latin typeface="黑体" pitchFamily="49" charset="-122"/>
                <a:ea typeface="黑体" pitchFamily="49" charset="-122"/>
              </a:rPr>
              <a:t>”串行序列检测器的状态转换图</a:t>
            </a:r>
          </a:p>
        </p:txBody>
      </p:sp>
      <p:sp>
        <p:nvSpPr>
          <p:cNvPr id="13316"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buFontTx/>
              <a:buNone/>
            </a:pPr>
            <a:endParaRPr lang="zh-CN" altLang="en-US"/>
          </a:p>
        </p:txBody>
      </p:sp>
      <p:graphicFrame>
        <p:nvGraphicFramePr>
          <p:cNvPr id="13314" name="Object 1"/>
          <p:cNvGraphicFramePr>
            <a:graphicFrameLocks noChangeAspect="1"/>
          </p:cNvGraphicFramePr>
          <p:nvPr/>
        </p:nvGraphicFramePr>
        <p:xfrm>
          <a:off x="1285875" y="916008"/>
          <a:ext cx="6502400" cy="5513388"/>
        </p:xfrm>
        <a:graphic>
          <a:graphicData uri="http://schemas.openxmlformats.org/presentationml/2006/ole">
            <p:oleObj spid="_x0000_s13314" r:id="rId4" imgW="3191499" imgH="2701857" progId="">
              <p:embed/>
            </p:oleObj>
          </a:graphicData>
        </a:graphic>
      </p:graphicFrame>
      <p:sp>
        <p:nvSpPr>
          <p:cNvPr id="5" name="灯片编号占位符 4"/>
          <p:cNvSpPr>
            <a:spLocks noGrp="1"/>
          </p:cNvSpPr>
          <p:nvPr>
            <p:ph type="sldNum" sz="quarter" idx="12"/>
          </p:nvPr>
        </p:nvSpPr>
        <p:spPr/>
        <p:txBody>
          <a:bodyPr/>
          <a:lstStyle/>
          <a:p>
            <a:pPr>
              <a:defRPr/>
            </a:pPr>
            <a:fld id="{C097489F-4C31-4370-B64B-6FDA95532023}" type="slidenum">
              <a:rPr lang="zh-CN" altLang="en-US" smtClean="0"/>
              <a:pPr>
                <a:defRPr/>
              </a:pPr>
              <a:t>80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additive="base">
                                        <p:cTn id="7" dur="500" fill="hold"/>
                                        <p:tgtEl>
                                          <p:spTgt spid="64514"/>
                                        </p:tgtEl>
                                        <p:attrNameLst>
                                          <p:attrName>ppt_x</p:attrName>
                                        </p:attrNameLst>
                                      </p:cBhvr>
                                      <p:tavLst>
                                        <p:tav tm="0">
                                          <p:val>
                                            <p:strVal val="0-#ppt_w/2"/>
                                          </p:val>
                                        </p:tav>
                                        <p:tav tm="100000">
                                          <p:val>
                                            <p:strVal val="#ppt_x"/>
                                          </p:val>
                                        </p:tav>
                                      </p:tavLst>
                                    </p:anim>
                                    <p:anim calcmode="lin" valueType="num">
                                      <p:cBhvr additive="base">
                                        <p:cTn id="8" dur="500" fill="hold"/>
                                        <p:tgtEl>
                                          <p:spTgt spid="6451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Lst>
  </p:timing>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TextBox 13"/>
          <p:cNvSpPr txBox="1">
            <a:spLocks noChangeArrowheads="1"/>
          </p:cNvSpPr>
          <p:nvPr/>
        </p:nvSpPr>
        <p:spPr bwMode="auto">
          <a:xfrm>
            <a:off x="214314" y="642919"/>
            <a:ext cx="8858280" cy="5857915"/>
          </a:xfrm>
          <a:prstGeom prst="rect">
            <a:avLst/>
          </a:prstGeom>
          <a:noFill/>
          <a:ln w="28575">
            <a:solidFill>
              <a:srgbClr val="FFC000"/>
            </a:solidFill>
            <a:miter lim="800000"/>
            <a:headEnd/>
            <a:tailEnd/>
          </a:ln>
        </p:spPr>
        <p:txBody>
          <a:bodyPr numCol="2">
            <a:spAutoFit/>
          </a:bodyPr>
          <a:lstStyle/>
          <a:p>
            <a:pPr>
              <a:buFont typeface="Arial" pitchFamily="34" charset="0"/>
              <a:buNone/>
              <a:defRPr/>
            </a:pPr>
            <a:r>
              <a:rPr lang="en-US" sz="2600" dirty="0">
                <a:solidFill>
                  <a:srgbClr val="FF0000"/>
                </a:solidFill>
              </a:rPr>
              <a:t>module</a:t>
            </a:r>
            <a:r>
              <a:rPr lang="en-US" sz="2600" dirty="0"/>
              <a:t>  </a:t>
            </a:r>
            <a:r>
              <a:rPr lang="en-US" sz="2600" dirty="0" err="1"/>
              <a:t>seqdet</a:t>
            </a:r>
            <a:r>
              <a:rPr lang="en-US" sz="2600" dirty="0"/>
              <a:t>(</a:t>
            </a:r>
            <a:r>
              <a:rPr lang="en-US" sz="2600" dirty="0" err="1"/>
              <a:t>datain</a:t>
            </a:r>
            <a:r>
              <a:rPr lang="en-US" sz="2600" dirty="0"/>
              <a:t>, </a:t>
            </a:r>
            <a:r>
              <a:rPr lang="en-US" sz="2600" dirty="0" err="1"/>
              <a:t>clk</a:t>
            </a:r>
            <a:r>
              <a:rPr lang="en-US" sz="2600" dirty="0"/>
              <a:t>, reset, </a:t>
            </a:r>
            <a:r>
              <a:rPr lang="en-US" sz="2600" dirty="0" err="1"/>
              <a:t>dataout</a:t>
            </a:r>
            <a:r>
              <a:rPr lang="en-US" sz="2600" dirty="0"/>
              <a:t>);</a:t>
            </a:r>
            <a:endParaRPr lang="zh-CN" altLang="en-US" sz="2600" dirty="0"/>
          </a:p>
          <a:p>
            <a:pPr>
              <a:buFont typeface="Arial" pitchFamily="34" charset="0"/>
              <a:buNone/>
              <a:defRPr/>
            </a:pPr>
            <a:r>
              <a:rPr lang="en-US" sz="2600" dirty="0"/>
              <a:t>        input  </a:t>
            </a:r>
            <a:r>
              <a:rPr lang="en-US" sz="2600" dirty="0" err="1"/>
              <a:t>datain</a:t>
            </a:r>
            <a:r>
              <a:rPr lang="en-US" sz="2600" dirty="0"/>
              <a:t>, </a:t>
            </a:r>
            <a:r>
              <a:rPr lang="en-US" sz="2600" dirty="0" err="1"/>
              <a:t>clk</a:t>
            </a:r>
            <a:r>
              <a:rPr lang="en-US" sz="2600" dirty="0"/>
              <a:t>, reset;</a:t>
            </a:r>
            <a:endParaRPr lang="zh-CN" altLang="en-US" sz="2600" dirty="0"/>
          </a:p>
          <a:p>
            <a:pPr>
              <a:buFont typeface="Arial" pitchFamily="34" charset="0"/>
              <a:buNone/>
              <a:defRPr/>
            </a:pPr>
            <a:r>
              <a:rPr lang="en-US" sz="2600" dirty="0"/>
              <a:t>        output  </a:t>
            </a:r>
            <a:r>
              <a:rPr lang="en-US" sz="2600" dirty="0" err="1"/>
              <a:t>dataout</a:t>
            </a:r>
            <a:r>
              <a:rPr lang="en-US" sz="2600" dirty="0"/>
              <a:t>;</a:t>
            </a:r>
            <a:endParaRPr lang="zh-CN" altLang="en-US" sz="2600" dirty="0"/>
          </a:p>
          <a:p>
            <a:pPr>
              <a:buFont typeface="Arial" pitchFamily="34" charset="0"/>
              <a:buNone/>
              <a:defRPr/>
            </a:pPr>
            <a:r>
              <a:rPr lang="en-US" sz="2600" dirty="0"/>
              <a:t>        </a:t>
            </a:r>
            <a:r>
              <a:rPr lang="en-US" sz="2600" dirty="0" err="1">
                <a:solidFill>
                  <a:schemeClr val="accent1"/>
                </a:solidFill>
              </a:rPr>
              <a:t>reg</a:t>
            </a:r>
            <a:r>
              <a:rPr lang="en-US" sz="2600" dirty="0"/>
              <a:t>  [2:0] </a:t>
            </a:r>
            <a:r>
              <a:rPr lang="en-US" sz="2600" dirty="0" err="1"/>
              <a:t>state_reg</a:t>
            </a:r>
            <a:r>
              <a:rPr lang="en-US" sz="2600" dirty="0"/>
              <a:t>, </a:t>
            </a:r>
            <a:r>
              <a:rPr lang="en-US" sz="2600" dirty="0" smtClean="0"/>
              <a:t>             </a:t>
            </a:r>
          </a:p>
          <a:p>
            <a:pPr>
              <a:buFont typeface="Arial" pitchFamily="34" charset="0"/>
              <a:buNone/>
              <a:defRPr/>
            </a:pPr>
            <a:r>
              <a:rPr lang="en-US" sz="2600" dirty="0" smtClean="0"/>
              <a:t>                        </a:t>
            </a:r>
            <a:r>
              <a:rPr lang="en-US" sz="2600" dirty="0" err="1" smtClean="0"/>
              <a:t>state_next</a:t>
            </a:r>
            <a:r>
              <a:rPr lang="en-US" sz="2600" dirty="0"/>
              <a:t>; </a:t>
            </a:r>
            <a:endParaRPr lang="en-US" sz="2600" dirty="0" smtClean="0"/>
          </a:p>
          <a:p>
            <a:pPr>
              <a:buFont typeface="Arial" pitchFamily="34" charset="0"/>
              <a:buNone/>
              <a:defRPr/>
            </a:pPr>
            <a:r>
              <a:rPr lang="en-US" sz="2600" dirty="0" smtClean="0"/>
              <a:t>        //</a:t>
            </a:r>
            <a:r>
              <a:rPr lang="zh-CN" altLang="en-US" sz="2600" dirty="0"/>
              <a:t>定义现态和次</a:t>
            </a:r>
            <a:r>
              <a:rPr lang="zh-CN" altLang="en-US" sz="2600" dirty="0" smtClean="0"/>
              <a:t>态</a:t>
            </a:r>
            <a:endParaRPr lang="en-US" altLang="zh-CN" sz="2600" dirty="0" smtClean="0"/>
          </a:p>
          <a:p>
            <a:pPr>
              <a:buFont typeface="Arial" pitchFamily="34" charset="0"/>
              <a:buNone/>
              <a:defRPr/>
            </a:pPr>
            <a:r>
              <a:rPr lang="en-US" sz="2600" dirty="0" smtClean="0"/>
              <a:t>//</a:t>
            </a:r>
            <a:r>
              <a:rPr lang="zh-CN" altLang="en-US" sz="2600" dirty="0"/>
              <a:t>以下为定义状态转换图中</a:t>
            </a:r>
            <a:r>
              <a:rPr lang="zh-CN" altLang="en-US" sz="2600" dirty="0" smtClean="0"/>
              <a:t>的</a:t>
            </a:r>
            <a:endParaRPr lang="en-US" altLang="zh-CN" sz="2600" dirty="0" smtClean="0"/>
          </a:p>
          <a:p>
            <a:pPr>
              <a:buFont typeface="Arial" pitchFamily="34" charset="0"/>
              <a:buNone/>
              <a:defRPr/>
            </a:pPr>
            <a:r>
              <a:rPr lang="en-US" sz="2600" dirty="0" smtClean="0"/>
              <a:t>//5</a:t>
            </a:r>
            <a:r>
              <a:rPr lang="zh-CN" altLang="en-US" sz="2600" dirty="0" smtClean="0"/>
              <a:t>个</a:t>
            </a:r>
            <a:r>
              <a:rPr lang="zh-CN" altLang="en-US" sz="2600" dirty="0"/>
              <a:t>状态</a:t>
            </a:r>
            <a:r>
              <a:rPr lang="en-US" sz="2600" dirty="0"/>
              <a:t>A</a:t>
            </a:r>
            <a:r>
              <a:rPr lang="zh-CN" altLang="en-US" sz="2600" dirty="0"/>
              <a:t>、</a:t>
            </a:r>
            <a:r>
              <a:rPr lang="en-US" sz="2600" dirty="0"/>
              <a:t>B</a:t>
            </a:r>
            <a:r>
              <a:rPr lang="zh-CN" altLang="en-US" sz="2600" dirty="0"/>
              <a:t>、</a:t>
            </a:r>
            <a:r>
              <a:rPr lang="en-US" sz="2600" dirty="0"/>
              <a:t>C</a:t>
            </a:r>
            <a:r>
              <a:rPr lang="zh-CN" altLang="en-US" sz="2600" dirty="0"/>
              <a:t>、</a:t>
            </a:r>
            <a:r>
              <a:rPr lang="en-US" sz="2600" dirty="0"/>
              <a:t>D</a:t>
            </a:r>
            <a:r>
              <a:rPr lang="zh-CN" altLang="en-US" sz="2600" dirty="0"/>
              <a:t>、</a:t>
            </a:r>
            <a:r>
              <a:rPr lang="en-US" sz="2600" dirty="0"/>
              <a:t>E</a:t>
            </a:r>
            <a:endParaRPr lang="zh-CN" altLang="en-US" sz="2600" dirty="0"/>
          </a:p>
          <a:p>
            <a:pPr>
              <a:buFont typeface="Arial" pitchFamily="34" charset="0"/>
              <a:buNone/>
              <a:defRPr/>
            </a:pPr>
            <a:r>
              <a:rPr lang="en-US" sz="2600" dirty="0"/>
              <a:t>        </a:t>
            </a:r>
            <a:r>
              <a:rPr lang="en-US" sz="2600" dirty="0" err="1"/>
              <a:t>localparam</a:t>
            </a:r>
            <a:r>
              <a:rPr lang="en-US" sz="2600" dirty="0"/>
              <a:t>  A = </a:t>
            </a:r>
            <a:r>
              <a:rPr lang="en-US" sz="2600" dirty="0" smtClean="0"/>
              <a:t>3’d0</a:t>
            </a:r>
            <a:r>
              <a:rPr lang="en-US" sz="2600" dirty="0"/>
              <a:t>,</a:t>
            </a:r>
            <a:endParaRPr lang="zh-CN" altLang="en-US" sz="2600" dirty="0"/>
          </a:p>
          <a:p>
            <a:pPr>
              <a:buFont typeface="Arial" pitchFamily="34" charset="0"/>
              <a:buNone/>
              <a:defRPr/>
            </a:pPr>
            <a:r>
              <a:rPr lang="en-US" sz="2600" dirty="0"/>
              <a:t>                   </a:t>
            </a:r>
            <a:r>
              <a:rPr lang="en-US" sz="2600" dirty="0" smtClean="0"/>
              <a:t>         B </a:t>
            </a:r>
            <a:r>
              <a:rPr lang="en-US" sz="2600" dirty="0"/>
              <a:t>= </a:t>
            </a:r>
            <a:r>
              <a:rPr lang="en-US" sz="2600" dirty="0" smtClean="0"/>
              <a:t>3’d1</a:t>
            </a:r>
            <a:r>
              <a:rPr lang="en-US" sz="2600" dirty="0"/>
              <a:t>,</a:t>
            </a:r>
            <a:endParaRPr lang="zh-CN" altLang="en-US" sz="2600" dirty="0"/>
          </a:p>
          <a:p>
            <a:pPr>
              <a:buFont typeface="Arial" pitchFamily="34" charset="0"/>
              <a:buNone/>
              <a:defRPr/>
            </a:pPr>
            <a:r>
              <a:rPr lang="en-US" sz="2600" dirty="0"/>
              <a:t>                   </a:t>
            </a:r>
            <a:r>
              <a:rPr lang="en-US" sz="2600" dirty="0" smtClean="0"/>
              <a:t>         </a:t>
            </a:r>
            <a:r>
              <a:rPr lang="de-DE" sz="2600" dirty="0" smtClean="0"/>
              <a:t>C </a:t>
            </a:r>
            <a:r>
              <a:rPr lang="de-DE" sz="2600" dirty="0"/>
              <a:t>= </a:t>
            </a:r>
            <a:r>
              <a:rPr lang="de-DE" sz="2600" dirty="0" smtClean="0"/>
              <a:t>3’d2</a:t>
            </a:r>
            <a:r>
              <a:rPr lang="de-DE" sz="2600" dirty="0"/>
              <a:t>,</a:t>
            </a:r>
            <a:endParaRPr lang="zh-CN" altLang="en-US" sz="2600" dirty="0"/>
          </a:p>
          <a:p>
            <a:pPr>
              <a:buFont typeface="Arial" pitchFamily="34" charset="0"/>
              <a:buNone/>
              <a:defRPr/>
            </a:pPr>
            <a:r>
              <a:rPr lang="de-DE" sz="2600" dirty="0"/>
              <a:t>                   </a:t>
            </a:r>
            <a:r>
              <a:rPr lang="de-DE" sz="2600" dirty="0" smtClean="0"/>
              <a:t>         D </a:t>
            </a:r>
            <a:r>
              <a:rPr lang="de-DE" sz="2600" dirty="0"/>
              <a:t>= </a:t>
            </a:r>
            <a:r>
              <a:rPr lang="de-DE" sz="2600" dirty="0" smtClean="0"/>
              <a:t>3’d3</a:t>
            </a:r>
            <a:r>
              <a:rPr lang="de-DE" sz="2600" dirty="0"/>
              <a:t>,</a:t>
            </a:r>
            <a:endParaRPr lang="zh-CN" altLang="en-US" sz="2600" dirty="0"/>
          </a:p>
          <a:p>
            <a:pPr>
              <a:buFont typeface="Arial" pitchFamily="34" charset="0"/>
              <a:buNone/>
              <a:defRPr/>
            </a:pPr>
            <a:r>
              <a:rPr lang="de-DE" sz="2600" dirty="0"/>
              <a:t>                   </a:t>
            </a:r>
            <a:r>
              <a:rPr lang="de-DE" sz="2600" dirty="0" smtClean="0"/>
              <a:t>         E </a:t>
            </a:r>
            <a:r>
              <a:rPr lang="de-DE" sz="2600" dirty="0"/>
              <a:t>= </a:t>
            </a:r>
            <a:r>
              <a:rPr lang="de-DE" sz="2600" dirty="0" smtClean="0"/>
              <a:t>3’d4</a:t>
            </a:r>
            <a:r>
              <a:rPr lang="de-DE" sz="2600" dirty="0"/>
              <a:t>;</a:t>
            </a:r>
            <a:endParaRPr lang="zh-CN" altLang="en-US" sz="2600" dirty="0"/>
          </a:p>
          <a:p>
            <a:pPr>
              <a:buFont typeface="Arial" pitchFamily="34" charset="0"/>
              <a:buNone/>
              <a:defRPr/>
            </a:pPr>
            <a:r>
              <a:rPr lang="de-DE" sz="2600" dirty="0"/>
              <a:t>//</a:t>
            </a:r>
            <a:r>
              <a:rPr lang="zh-CN" altLang="en-US" sz="2600" dirty="0"/>
              <a:t>以下为描述电路的</a:t>
            </a:r>
            <a:r>
              <a:rPr lang="zh-CN" altLang="en-US" sz="2600" dirty="0">
                <a:solidFill>
                  <a:srgbClr val="FFFF00"/>
                </a:solidFill>
              </a:rPr>
              <a:t>输出</a:t>
            </a:r>
            <a:r>
              <a:rPr lang="zh-CN" altLang="en-US" sz="2600" dirty="0"/>
              <a:t>逻辑</a:t>
            </a:r>
          </a:p>
          <a:p>
            <a:pPr>
              <a:buFont typeface="Arial" pitchFamily="34" charset="0"/>
              <a:buNone/>
              <a:defRPr/>
            </a:pPr>
            <a:r>
              <a:rPr lang="en-US" sz="2600" dirty="0"/>
              <a:t>        </a:t>
            </a:r>
            <a:r>
              <a:rPr lang="en-US" sz="2600" dirty="0">
                <a:solidFill>
                  <a:srgbClr val="FFFF00"/>
                </a:solidFill>
              </a:rPr>
              <a:t>assign</a:t>
            </a:r>
            <a:r>
              <a:rPr lang="en-US" sz="2600" dirty="0"/>
              <a:t>  </a:t>
            </a:r>
            <a:r>
              <a:rPr lang="en-US" sz="2600" dirty="0" err="1"/>
              <a:t>dataout</a:t>
            </a:r>
            <a:r>
              <a:rPr lang="en-US" sz="2600" dirty="0"/>
              <a:t> = (</a:t>
            </a:r>
            <a:r>
              <a:rPr lang="en-US" sz="2600" dirty="0" err="1"/>
              <a:t>state_reg</a:t>
            </a:r>
            <a:r>
              <a:rPr lang="en-US" sz="2600" dirty="0"/>
              <a:t> = = E &amp;&amp; </a:t>
            </a:r>
            <a:r>
              <a:rPr lang="en-US" sz="2600" dirty="0" err="1"/>
              <a:t>datain</a:t>
            </a:r>
            <a:r>
              <a:rPr lang="en-US" sz="2600" dirty="0"/>
              <a:t> = = 1’b0)? 1’b1 : 1’b0</a:t>
            </a:r>
            <a:r>
              <a:rPr lang="en-US" sz="2600" dirty="0" smtClean="0"/>
              <a:t>;</a:t>
            </a:r>
          </a:p>
          <a:p>
            <a:pPr>
              <a:buFont typeface="Arial" pitchFamily="34" charset="0"/>
              <a:buNone/>
              <a:defRPr/>
            </a:pPr>
            <a:endParaRPr lang="zh-CN" altLang="en-US" sz="2600" dirty="0"/>
          </a:p>
          <a:p>
            <a:pPr>
              <a:buFont typeface="Arial" pitchFamily="34" charset="0"/>
              <a:buNone/>
              <a:defRPr/>
            </a:pPr>
            <a:r>
              <a:rPr lang="en-US" sz="2600" dirty="0"/>
              <a:t>  </a:t>
            </a:r>
            <a:r>
              <a:rPr lang="en-US" sz="2600" dirty="0" smtClean="0"/>
              <a:t>//</a:t>
            </a:r>
            <a:r>
              <a:rPr lang="zh-CN" altLang="en-US" sz="2600" dirty="0"/>
              <a:t>以下为描述电路的内部</a:t>
            </a:r>
            <a:r>
              <a:rPr lang="zh-CN" altLang="en-US" sz="2600" dirty="0">
                <a:solidFill>
                  <a:srgbClr val="FFFF00"/>
                </a:solidFill>
              </a:rPr>
              <a:t>状态</a:t>
            </a:r>
          </a:p>
          <a:p>
            <a:pPr>
              <a:buFont typeface="Arial" pitchFamily="34" charset="0"/>
              <a:buNone/>
              <a:defRPr/>
            </a:pPr>
            <a:r>
              <a:rPr lang="en-US" sz="2600" dirty="0">
                <a:solidFill>
                  <a:srgbClr val="FFFF00"/>
                </a:solidFill>
              </a:rPr>
              <a:t>        always @</a:t>
            </a:r>
            <a:r>
              <a:rPr lang="en-US" sz="2600" dirty="0"/>
              <a:t>(</a:t>
            </a:r>
            <a:r>
              <a:rPr lang="en-US" sz="2600" dirty="0" err="1">
                <a:solidFill>
                  <a:schemeClr val="accent1"/>
                </a:solidFill>
              </a:rPr>
              <a:t>posedge</a:t>
            </a:r>
            <a:r>
              <a:rPr lang="en-US" sz="2600" dirty="0"/>
              <a:t> </a:t>
            </a:r>
            <a:r>
              <a:rPr lang="en-US" sz="2600" dirty="0" err="1"/>
              <a:t>clk</a:t>
            </a:r>
            <a:r>
              <a:rPr lang="en-US" sz="2600" dirty="0"/>
              <a:t> </a:t>
            </a:r>
            <a:r>
              <a:rPr lang="en-US" sz="2600" dirty="0">
                <a:solidFill>
                  <a:srgbClr val="FFFF00"/>
                </a:solidFill>
              </a:rPr>
              <a:t>or</a:t>
            </a:r>
            <a:r>
              <a:rPr lang="en-US" sz="2600" dirty="0"/>
              <a:t> </a:t>
            </a:r>
            <a:r>
              <a:rPr lang="en-US" sz="2600" dirty="0" err="1">
                <a:solidFill>
                  <a:schemeClr val="accent1"/>
                </a:solidFill>
              </a:rPr>
              <a:t>posedge</a:t>
            </a:r>
            <a:r>
              <a:rPr lang="en-US" sz="2600" dirty="0"/>
              <a:t> reset)</a:t>
            </a:r>
            <a:endParaRPr lang="zh-CN" altLang="en-US" sz="2600" dirty="0"/>
          </a:p>
          <a:p>
            <a:pPr>
              <a:buFont typeface="Arial" pitchFamily="34" charset="0"/>
              <a:buNone/>
              <a:defRPr/>
            </a:pPr>
            <a:r>
              <a:rPr lang="en-US" sz="2600" dirty="0"/>
              <a:t>          </a:t>
            </a:r>
            <a:r>
              <a:rPr lang="en-US" sz="2600" dirty="0">
                <a:solidFill>
                  <a:schemeClr val="accent1"/>
                </a:solidFill>
              </a:rPr>
              <a:t>if</a:t>
            </a:r>
            <a:r>
              <a:rPr lang="en-US" sz="2600" dirty="0"/>
              <a:t>  (reset)</a:t>
            </a:r>
            <a:endParaRPr lang="zh-CN" altLang="en-US" sz="2600" dirty="0"/>
          </a:p>
          <a:p>
            <a:pPr>
              <a:buFont typeface="Arial" pitchFamily="34" charset="0"/>
              <a:buNone/>
              <a:defRPr/>
            </a:pPr>
            <a:r>
              <a:rPr lang="en-US" sz="2600" dirty="0"/>
              <a:t>            </a:t>
            </a:r>
            <a:r>
              <a:rPr lang="en-US" sz="2600" dirty="0" err="1"/>
              <a:t>state_reg</a:t>
            </a:r>
            <a:r>
              <a:rPr lang="en-US" sz="2600" dirty="0"/>
              <a:t> &lt;= A;</a:t>
            </a:r>
            <a:endParaRPr lang="zh-CN" altLang="en-US" sz="2600" dirty="0"/>
          </a:p>
          <a:p>
            <a:pPr>
              <a:buFont typeface="Arial" pitchFamily="34" charset="0"/>
              <a:buNone/>
              <a:defRPr/>
            </a:pPr>
            <a:r>
              <a:rPr lang="en-US" sz="2600" dirty="0"/>
              <a:t>          </a:t>
            </a:r>
            <a:r>
              <a:rPr lang="en-US" sz="2600" dirty="0">
                <a:solidFill>
                  <a:schemeClr val="accent1"/>
                </a:solidFill>
              </a:rPr>
              <a:t>else </a:t>
            </a:r>
            <a:endParaRPr lang="zh-CN" altLang="en-US" sz="2600" dirty="0">
              <a:solidFill>
                <a:schemeClr val="accent1"/>
              </a:solidFill>
            </a:endParaRPr>
          </a:p>
          <a:p>
            <a:pPr>
              <a:buFont typeface="Arial" pitchFamily="34" charset="0"/>
              <a:buNone/>
              <a:defRPr/>
            </a:pPr>
            <a:r>
              <a:rPr lang="en-US" sz="2600" dirty="0"/>
              <a:t>            </a:t>
            </a:r>
            <a:r>
              <a:rPr lang="en-US" sz="2600" dirty="0" err="1"/>
              <a:t>state_reg</a:t>
            </a:r>
            <a:r>
              <a:rPr lang="en-US" sz="2600" dirty="0"/>
              <a:t> &lt;= </a:t>
            </a:r>
            <a:r>
              <a:rPr lang="en-US" sz="2600" dirty="0" err="1"/>
              <a:t>state_next</a:t>
            </a:r>
            <a:r>
              <a:rPr lang="en-US" sz="2600" dirty="0" smtClean="0"/>
              <a:t>;</a:t>
            </a:r>
          </a:p>
          <a:p>
            <a:pPr>
              <a:buFont typeface="Arial" pitchFamily="34" charset="0"/>
              <a:buNone/>
              <a:defRPr/>
            </a:pPr>
            <a:endParaRPr lang="en-US" sz="2600" dirty="0"/>
          </a:p>
          <a:p>
            <a:pPr>
              <a:buFont typeface="Arial" pitchFamily="34" charset="0"/>
              <a:buNone/>
              <a:defRPr/>
            </a:pPr>
            <a:r>
              <a:rPr lang="en-US" sz="2600" dirty="0"/>
              <a:t>//</a:t>
            </a:r>
            <a:r>
              <a:rPr lang="zh-CN" altLang="en-US" sz="2600" dirty="0"/>
              <a:t>以下为描述电路的</a:t>
            </a:r>
            <a:r>
              <a:rPr lang="zh-CN" altLang="en-US" sz="2600" dirty="0">
                <a:solidFill>
                  <a:srgbClr val="FFFF00"/>
                </a:solidFill>
              </a:rPr>
              <a:t>次态</a:t>
            </a:r>
            <a:r>
              <a:rPr lang="zh-CN" altLang="en-US" sz="2600" dirty="0"/>
              <a:t>逻辑</a:t>
            </a:r>
          </a:p>
        </p:txBody>
      </p:sp>
      <p:cxnSp>
        <p:nvCxnSpPr>
          <p:cNvPr id="15" name="直接连接符 14"/>
          <p:cNvCxnSpPr>
            <a:cxnSpLocks noChangeShapeType="1"/>
            <a:stCxn id="14" idx="0"/>
            <a:endCxn id="14" idx="2"/>
          </p:cNvCxnSpPr>
          <p:nvPr/>
        </p:nvCxnSpPr>
        <p:spPr bwMode="auto">
          <a:xfrm rot="16200000" flipH="1">
            <a:off x="1714501" y="3571875"/>
            <a:ext cx="5859462" cy="1587"/>
          </a:xfrm>
          <a:prstGeom prst="line">
            <a:avLst/>
          </a:prstGeom>
          <a:noFill/>
          <a:ln w="28575" algn="ctr">
            <a:solidFill>
              <a:srgbClr val="FFC000"/>
            </a:solidFill>
            <a:round/>
            <a:headEnd/>
            <a:tailEnd/>
          </a:ln>
        </p:spPr>
      </p:cxnSp>
      <p:sp>
        <p:nvSpPr>
          <p:cNvPr id="5" name="Rectangle 18"/>
          <p:cNvSpPr>
            <a:spLocks noChangeArrowheads="1"/>
          </p:cNvSpPr>
          <p:nvPr/>
        </p:nvSpPr>
        <p:spPr bwMode="auto">
          <a:xfrm>
            <a:off x="0" y="0"/>
            <a:ext cx="9144000" cy="584200"/>
          </a:xfrm>
          <a:prstGeom prst="rect">
            <a:avLst/>
          </a:prstGeom>
          <a:noFill/>
          <a:ln w="9525">
            <a:noFill/>
            <a:miter lim="800000"/>
            <a:headEnd/>
            <a:tailEnd/>
          </a:ln>
        </p:spPr>
        <p:txBody>
          <a:bodyPr>
            <a:spAutoFit/>
          </a:bodyPr>
          <a:lstStyle/>
          <a:p>
            <a:pPr>
              <a:buFontTx/>
              <a:buNone/>
            </a:pPr>
            <a:r>
              <a:rPr lang="zh-CN" altLang="en-US" sz="3200" dirty="0" smtClean="0">
                <a:latin typeface="黑体" pitchFamily="49" charset="-122"/>
                <a:ea typeface="黑体" pitchFamily="49" charset="-122"/>
              </a:rPr>
              <a:t>可重叠“</a:t>
            </a:r>
            <a:r>
              <a:rPr lang="en-US" altLang="zh-CN" sz="3200" dirty="0" smtClean="0">
                <a:solidFill>
                  <a:srgbClr val="FFFF00"/>
                </a:solidFill>
                <a:latin typeface="黑体" pitchFamily="49" charset="-122"/>
                <a:ea typeface="黑体" pitchFamily="49" charset="-122"/>
              </a:rPr>
              <a:t>10010</a:t>
            </a:r>
            <a:r>
              <a:rPr lang="zh-CN" altLang="en-US" sz="3200" dirty="0" smtClean="0">
                <a:latin typeface="黑体" pitchFamily="49" charset="-122"/>
                <a:ea typeface="黑体" pitchFamily="49" charset="-122"/>
              </a:rPr>
              <a:t>”串行序列检测器的</a:t>
            </a:r>
            <a:r>
              <a:rPr lang="zh-CN" altLang="en-US" sz="3200" dirty="0">
                <a:latin typeface="黑体" pitchFamily="49" charset="-122"/>
                <a:ea typeface="黑体" pitchFamily="49" charset="-122"/>
              </a:rPr>
              <a:t>行为级描述</a:t>
            </a:r>
          </a:p>
        </p:txBody>
      </p:sp>
      <p:sp>
        <p:nvSpPr>
          <p:cNvPr id="6" name="灯片编号占位符 5"/>
          <p:cNvSpPr>
            <a:spLocks noGrp="1"/>
          </p:cNvSpPr>
          <p:nvPr>
            <p:ph type="sldNum" sz="quarter" idx="12"/>
          </p:nvPr>
        </p:nvSpPr>
        <p:spPr/>
        <p:txBody>
          <a:bodyPr/>
          <a:lstStyle/>
          <a:p>
            <a:pPr>
              <a:defRPr/>
            </a:pPr>
            <a:fld id="{C097489F-4C31-4370-B64B-6FDA95532023}" type="slidenum">
              <a:rPr lang="zh-CN" altLang="en-US" smtClean="0"/>
              <a:pPr>
                <a:defRPr/>
              </a:pPr>
              <a:t>81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0-#ppt_w/2"/>
                                          </p:val>
                                        </p:tav>
                                        <p:tav tm="100000">
                                          <p:val>
                                            <p:strVal val="#ppt_x"/>
                                          </p:val>
                                        </p:tav>
                                      </p:tavLst>
                                    </p:anim>
                                    <p:anim calcmode="lin" valueType="num">
                                      <p:cBhvr additive="base">
                                        <p:cTn id="14" dur="500" fill="hold"/>
                                        <p:tgtEl>
                                          <p:spTgt spid="14"/>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0-#ppt_w/2"/>
                                          </p:val>
                                        </p:tav>
                                        <p:tav tm="100000">
                                          <p:val>
                                            <p:strVal val="#ppt_x"/>
                                          </p:val>
                                        </p:tav>
                                      </p:tavLst>
                                    </p:anim>
                                    <p:anim calcmode="lin" valueType="num">
                                      <p:cBhvr additive="base">
                                        <p:cTn id="18" dur="500" fill="hold"/>
                                        <p:tgtEl>
                                          <p:spTgt spid="1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TextBox 13"/>
          <p:cNvSpPr txBox="1">
            <a:spLocks noChangeArrowheads="1"/>
          </p:cNvSpPr>
          <p:nvPr/>
        </p:nvSpPr>
        <p:spPr bwMode="auto">
          <a:xfrm>
            <a:off x="214314" y="642919"/>
            <a:ext cx="8858280" cy="6124754"/>
          </a:xfrm>
          <a:prstGeom prst="rect">
            <a:avLst/>
          </a:prstGeom>
          <a:noFill/>
          <a:ln w="28575">
            <a:solidFill>
              <a:srgbClr val="FFC000"/>
            </a:solidFill>
            <a:miter lim="800000"/>
            <a:headEnd/>
            <a:tailEnd/>
          </a:ln>
        </p:spPr>
        <p:txBody>
          <a:bodyPr numCol="2">
            <a:spAutoFit/>
          </a:bodyPr>
          <a:lstStyle/>
          <a:p>
            <a:pPr>
              <a:buFont typeface="Arial" pitchFamily="34" charset="0"/>
              <a:buNone/>
              <a:defRPr/>
            </a:pPr>
            <a:r>
              <a:rPr lang="en-US" sz="2800" dirty="0">
                <a:solidFill>
                  <a:srgbClr val="FFFF00"/>
                </a:solidFill>
              </a:rPr>
              <a:t>always @</a:t>
            </a:r>
            <a:r>
              <a:rPr lang="en-US" sz="2800" dirty="0"/>
              <a:t>(</a:t>
            </a:r>
            <a:r>
              <a:rPr lang="en-US" sz="2800" dirty="0" err="1"/>
              <a:t>state_reg</a:t>
            </a:r>
            <a:r>
              <a:rPr lang="en-US" sz="2800" dirty="0"/>
              <a:t> </a:t>
            </a:r>
            <a:r>
              <a:rPr lang="en-US" sz="2800" dirty="0">
                <a:solidFill>
                  <a:srgbClr val="FFFF00"/>
                </a:solidFill>
              </a:rPr>
              <a:t>or</a:t>
            </a:r>
            <a:r>
              <a:rPr lang="en-US" sz="2800" dirty="0"/>
              <a:t> </a:t>
            </a:r>
            <a:r>
              <a:rPr lang="en-US" sz="2800" dirty="0" err="1"/>
              <a:t>datain</a:t>
            </a:r>
            <a:r>
              <a:rPr lang="en-US" sz="2800" dirty="0"/>
              <a:t>)</a:t>
            </a:r>
            <a:endParaRPr lang="zh-CN" altLang="en-US" sz="2800" dirty="0"/>
          </a:p>
          <a:p>
            <a:pPr>
              <a:buFont typeface="Arial" pitchFamily="34" charset="0"/>
              <a:buNone/>
              <a:defRPr/>
            </a:pPr>
            <a:r>
              <a:rPr lang="en-US" sz="2800" dirty="0"/>
              <a:t>    </a:t>
            </a:r>
            <a:r>
              <a:rPr lang="en-US" sz="2800" dirty="0" smtClean="0">
                <a:solidFill>
                  <a:schemeClr val="accent1"/>
                </a:solidFill>
              </a:rPr>
              <a:t>begin</a:t>
            </a:r>
            <a:endParaRPr lang="zh-CN" altLang="en-US" sz="2800" dirty="0">
              <a:solidFill>
                <a:schemeClr val="accent1"/>
              </a:solidFill>
            </a:endParaRPr>
          </a:p>
          <a:p>
            <a:pPr>
              <a:buFont typeface="Arial" pitchFamily="34" charset="0"/>
              <a:buNone/>
              <a:defRPr/>
            </a:pPr>
            <a:r>
              <a:rPr lang="en-US" sz="2800" dirty="0"/>
              <a:t>       </a:t>
            </a:r>
            <a:r>
              <a:rPr lang="en-US" sz="2800" dirty="0" smtClean="0">
                <a:solidFill>
                  <a:srgbClr val="FFFF00"/>
                </a:solidFill>
              </a:rPr>
              <a:t>case</a:t>
            </a:r>
            <a:r>
              <a:rPr lang="en-US" sz="2800" dirty="0" smtClean="0"/>
              <a:t> </a:t>
            </a:r>
            <a:r>
              <a:rPr lang="en-US" sz="2800" dirty="0"/>
              <a:t>(</a:t>
            </a:r>
            <a:r>
              <a:rPr lang="en-US" sz="2800" dirty="0" err="1"/>
              <a:t>state_reg</a:t>
            </a:r>
            <a:r>
              <a:rPr lang="en-US" sz="2800" dirty="0"/>
              <a:t>)</a:t>
            </a:r>
            <a:endParaRPr lang="zh-CN" altLang="en-US" sz="2800" dirty="0"/>
          </a:p>
          <a:p>
            <a:pPr>
              <a:buFont typeface="Arial" pitchFamily="34" charset="0"/>
              <a:buNone/>
              <a:defRPr/>
            </a:pPr>
            <a:r>
              <a:rPr lang="en-US" sz="2800" dirty="0"/>
              <a:t>           </a:t>
            </a:r>
            <a:r>
              <a:rPr lang="en-US" sz="2800" dirty="0" smtClean="0"/>
              <a:t>A</a:t>
            </a:r>
            <a:r>
              <a:rPr lang="en-US" sz="2800" dirty="0"/>
              <a:t>: </a:t>
            </a:r>
            <a:r>
              <a:rPr lang="en-US" sz="2800" dirty="0">
                <a:solidFill>
                  <a:schemeClr val="accent1"/>
                </a:solidFill>
              </a:rPr>
              <a:t>if</a:t>
            </a:r>
            <a:r>
              <a:rPr lang="en-US" sz="2800" dirty="0"/>
              <a:t> (</a:t>
            </a:r>
            <a:r>
              <a:rPr lang="en-US" sz="2800" dirty="0" err="1"/>
              <a:t>datain</a:t>
            </a:r>
            <a:r>
              <a:rPr lang="en-US" sz="2800" dirty="0"/>
              <a:t> = = 1’b0)</a:t>
            </a:r>
            <a:endParaRPr lang="zh-CN" altLang="en-US" sz="2800" dirty="0"/>
          </a:p>
          <a:p>
            <a:pPr>
              <a:buFont typeface="Arial" pitchFamily="34" charset="0"/>
              <a:buNone/>
              <a:defRPr/>
            </a:pPr>
            <a:r>
              <a:rPr lang="en-US" sz="2800" dirty="0"/>
              <a:t>                 </a:t>
            </a:r>
            <a:r>
              <a:rPr lang="en-US" sz="2800" dirty="0" smtClean="0"/>
              <a:t>   </a:t>
            </a:r>
            <a:r>
              <a:rPr lang="en-US" sz="2800" dirty="0" err="1"/>
              <a:t>state_next</a:t>
            </a:r>
            <a:r>
              <a:rPr lang="en-US" sz="2800" dirty="0"/>
              <a:t> = A;</a:t>
            </a:r>
            <a:endParaRPr lang="zh-CN" altLang="en-US" sz="2800" dirty="0"/>
          </a:p>
          <a:p>
            <a:pPr>
              <a:buFont typeface="Arial" pitchFamily="34" charset="0"/>
              <a:buNone/>
              <a:defRPr/>
            </a:pPr>
            <a:r>
              <a:rPr lang="en-US" sz="2800" dirty="0"/>
              <a:t>                </a:t>
            </a:r>
            <a:r>
              <a:rPr lang="en-US" sz="2800" dirty="0">
                <a:solidFill>
                  <a:schemeClr val="accent1"/>
                </a:solidFill>
              </a:rPr>
              <a:t>else</a:t>
            </a:r>
            <a:r>
              <a:rPr lang="en-US" sz="2800" dirty="0"/>
              <a:t>  </a:t>
            </a:r>
            <a:r>
              <a:rPr lang="en-US" sz="2800" dirty="0" err="1"/>
              <a:t>state_next</a:t>
            </a:r>
            <a:r>
              <a:rPr lang="en-US" sz="2800" dirty="0"/>
              <a:t> = B;</a:t>
            </a:r>
            <a:endParaRPr lang="zh-CN" altLang="en-US" sz="2800" dirty="0"/>
          </a:p>
          <a:p>
            <a:pPr>
              <a:buFont typeface="Arial" pitchFamily="34" charset="0"/>
              <a:buNone/>
              <a:defRPr/>
            </a:pPr>
            <a:r>
              <a:rPr lang="en-US" sz="2800" dirty="0"/>
              <a:t>           </a:t>
            </a:r>
            <a:r>
              <a:rPr lang="en-US" sz="2800" dirty="0" smtClean="0"/>
              <a:t>B</a:t>
            </a:r>
            <a:r>
              <a:rPr lang="en-US" sz="2800" dirty="0"/>
              <a:t>: </a:t>
            </a:r>
            <a:r>
              <a:rPr lang="en-US" sz="2800" dirty="0">
                <a:solidFill>
                  <a:schemeClr val="accent1"/>
                </a:solidFill>
              </a:rPr>
              <a:t>if</a:t>
            </a:r>
            <a:r>
              <a:rPr lang="en-US" sz="2800" dirty="0"/>
              <a:t> (</a:t>
            </a:r>
            <a:r>
              <a:rPr lang="en-US" sz="2800" dirty="0" err="1"/>
              <a:t>datain</a:t>
            </a:r>
            <a:r>
              <a:rPr lang="en-US" sz="2800" dirty="0"/>
              <a:t> = = 1’b0)</a:t>
            </a:r>
            <a:endParaRPr lang="zh-CN" altLang="en-US" sz="2800" dirty="0"/>
          </a:p>
          <a:p>
            <a:pPr>
              <a:buFont typeface="Arial" pitchFamily="34" charset="0"/>
              <a:buNone/>
              <a:defRPr/>
            </a:pPr>
            <a:r>
              <a:rPr lang="en-US" sz="2800" dirty="0"/>
              <a:t>                  </a:t>
            </a:r>
            <a:r>
              <a:rPr lang="en-US" sz="2800" dirty="0" smtClean="0"/>
              <a:t>  </a:t>
            </a:r>
            <a:r>
              <a:rPr lang="en-US" sz="2800" dirty="0" err="1" smtClean="0"/>
              <a:t>state_next</a:t>
            </a:r>
            <a:r>
              <a:rPr lang="en-US" sz="2800" dirty="0" smtClean="0"/>
              <a:t> </a:t>
            </a:r>
            <a:r>
              <a:rPr lang="en-US" sz="2800" dirty="0"/>
              <a:t>= C;</a:t>
            </a:r>
            <a:endParaRPr lang="zh-CN" altLang="en-US" sz="2800" dirty="0"/>
          </a:p>
          <a:p>
            <a:pPr>
              <a:buFont typeface="Arial" pitchFamily="34" charset="0"/>
              <a:buNone/>
              <a:defRPr/>
            </a:pPr>
            <a:r>
              <a:rPr lang="en-US" sz="2800" dirty="0"/>
              <a:t>                </a:t>
            </a:r>
            <a:r>
              <a:rPr lang="en-US" sz="2800" dirty="0">
                <a:solidFill>
                  <a:schemeClr val="accent1"/>
                </a:solidFill>
              </a:rPr>
              <a:t>else</a:t>
            </a:r>
            <a:r>
              <a:rPr lang="en-US" sz="2800" dirty="0"/>
              <a:t>  </a:t>
            </a:r>
            <a:r>
              <a:rPr lang="en-US" sz="2800" dirty="0" err="1"/>
              <a:t>state_next</a:t>
            </a:r>
            <a:r>
              <a:rPr lang="en-US" sz="2800" dirty="0"/>
              <a:t> = B;</a:t>
            </a:r>
            <a:endParaRPr lang="zh-CN" altLang="en-US" sz="2800" dirty="0"/>
          </a:p>
          <a:p>
            <a:pPr>
              <a:buFont typeface="Arial" pitchFamily="34" charset="0"/>
              <a:buNone/>
              <a:defRPr/>
            </a:pPr>
            <a:r>
              <a:rPr lang="en-US" sz="2800" dirty="0"/>
              <a:t>           </a:t>
            </a:r>
            <a:r>
              <a:rPr lang="en-US" sz="2800" dirty="0" smtClean="0"/>
              <a:t>C</a:t>
            </a:r>
            <a:r>
              <a:rPr lang="en-US" sz="2800" dirty="0"/>
              <a:t>: </a:t>
            </a:r>
            <a:r>
              <a:rPr lang="en-US" sz="2800" dirty="0">
                <a:solidFill>
                  <a:schemeClr val="accent1"/>
                </a:solidFill>
              </a:rPr>
              <a:t>if</a:t>
            </a:r>
            <a:r>
              <a:rPr lang="en-US" sz="2800" dirty="0"/>
              <a:t> (</a:t>
            </a:r>
            <a:r>
              <a:rPr lang="en-US" sz="2800" dirty="0" err="1"/>
              <a:t>datain</a:t>
            </a:r>
            <a:r>
              <a:rPr lang="en-US" sz="2800" dirty="0"/>
              <a:t> = = 1’b0)</a:t>
            </a:r>
            <a:endParaRPr lang="zh-CN" altLang="en-US" sz="2800" dirty="0"/>
          </a:p>
          <a:p>
            <a:pPr>
              <a:buFont typeface="Arial" pitchFamily="34" charset="0"/>
              <a:buNone/>
              <a:defRPr/>
            </a:pPr>
            <a:r>
              <a:rPr lang="en-US" sz="2800" dirty="0"/>
              <a:t>                 </a:t>
            </a:r>
            <a:r>
              <a:rPr lang="en-US" sz="2800" dirty="0" smtClean="0"/>
              <a:t>   </a:t>
            </a:r>
            <a:r>
              <a:rPr lang="en-US" sz="2800" dirty="0" err="1"/>
              <a:t>state_next</a:t>
            </a:r>
            <a:r>
              <a:rPr lang="en-US" sz="2800" dirty="0"/>
              <a:t> = D;</a:t>
            </a:r>
            <a:endParaRPr lang="zh-CN" altLang="en-US" sz="2800" dirty="0"/>
          </a:p>
          <a:p>
            <a:pPr>
              <a:buFont typeface="Arial" pitchFamily="34" charset="0"/>
              <a:buNone/>
              <a:defRPr/>
            </a:pPr>
            <a:r>
              <a:rPr lang="en-US" sz="2800" dirty="0">
                <a:solidFill>
                  <a:schemeClr val="accent1"/>
                </a:solidFill>
              </a:rPr>
              <a:t>                else  </a:t>
            </a:r>
            <a:r>
              <a:rPr lang="en-US" sz="2800" dirty="0" err="1"/>
              <a:t>state_next</a:t>
            </a:r>
            <a:r>
              <a:rPr lang="en-US" sz="2800" dirty="0"/>
              <a:t> = B;</a:t>
            </a:r>
            <a:endParaRPr lang="zh-CN" altLang="en-US" sz="2800" dirty="0"/>
          </a:p>
          <a:p>
            <a:pPr>
              <a:buFont typeface="Arial" pitchFamily="34" charset="0"/>
              <a:buNone/>
              <a:defRPr/>
            </a:pPr>
            <a:r>
              <a:rPr lang="en-US" sz="2800" dirty="0"/>
              <a:t>           </a:t>
            </a:r>
            <a:r>
              <a:rPr lang="en-US" sz="2800" dirty="0" smtClean="0"/>
              <a:t>D</a:t>
            </a:r>
            <a:r>
              <a:rPr lang="en-US" sz="2800" dirty="0"/>
              <a:t>: </a:t>
            </a:r>
            <a:r>
              <a:rPr lang="en-US" sz="2800" dirty="0">
                <a:solidFill>
                  <a:schemeClr val="accent1"/>
                </a:solidFill>
              </a:rPr>
              <a:t>if </a:t>
            </a:r>
            <a:r>
              <a:rPr lang="en-US" sz="2800" dirty="0"/>
              <a:t>(</a:t>
            </a:r>
            <a:r>
              <a:rPr lang="en-US" sz="2800" dirty="0" err="1"/>
              <a:t>datain</a:t>
            </a:r>
            <a:r>
              <a:rPr lang="en-US" sz="2800" dirty="0"/>
              <a:t> = = 1’b0)</a:t>
            </a:r>
            <a:endParaRPr lang="zh-CN" altLang="en-US" sz="2800" dirty="0"/>
          </a:p>
          <a:p>
            <a:pPr>
              <a:buFont typeface="Arial" pitchFamily="34" charset="0"/>
              <a:buNone/>
              <a:defRPr/>
            </a:pPr>
            <a:r>
              <a:rPr lang="en-US" sz="2800" dirty="0"/>
              <a:t>                  </a:t>
            </a:r>
            <a:r>
              <a:rPr lang="en-US" sz="2800" dirty="0" smtClean="0"/>
              <a:t>  </a:t>
            </a:r>
            <a:r>
              <a:rPr lang="en-US" sz="2800" dirty="0" err="1" smtClean="0"/>
              <a:t>state_next</a:t>
            </a:r>
            <a:r>
              <a:rPr lang="en-US" sz="2800" dirty="0" smtClean="0"/>
              <a:t> </a:t>
            </a:r>
            <a:r>
              <a:rPr lang="en-US" sz="2800" dirty="0"/>
              <a:t>= A;</a:t>
            </a:r>
            <a:endParaRPr lang="zh-CN" altLang="en-US" sz="2800" dirty="0"/>
          </a:p>
          <a:p>
            <a:pPr>
              <a:buFont typeface="Arial" pitchFamily="34" charset="0"/>
              <a:buNone/>
              <a:defRPr/>
            </a:pPr>
            <a:r>
              <a:rPr lang="en-US" sz="2800" dirty="0">
                <a:solidFill>
                  <a:schemeClr val="accent1"/>
                </a:solidFill>
              </a:rPr>
              <a:t>           </a:t>
            </a:r>
            <a:r>
              <a:rPr lang="en-US" sz="2800" dirty="0" smtClean="0">
                <a:solidFill>
                  <a:schemeClr val="accent1"/>
                </a:solidFill>
              </a:rPr>
              <a:t>else  </a:t>
            </a:r>
            <a:r>
              <a:rPr lang="en-US" sz="2800" dirty="0" err="1"/>
              <a:t>state_next</a:t>
            </a:r>
            <a:r>
              <a:rPr lang="en-US" sz="2800" dirty="0"/>
              <a:t> = E;</a:t>
            </a:r>
            <a:endParaRPr lang="zh-CN" altLang="en-US" sz="2800" dirty="0"/>
          </a:p>
          <a:p>
            <a:pPr>
              <a:buFont typeface="Arial" pitchFamily="34" charset="0"/>
              <a:buNone/>
              <a:defRPr/>
            </a:pPr>
            <a:r>
              <a:rPr lang="en-US" sz="2800" dirty="0"/>
              <a:t>       </a:t>
            </a:r>
            <a:r>
              <a:rPr lang="en-US" sz="2800" dirty="0" smtClean="0"/>
              <a:t>E</a:t>
            </a:r>
            <a:r>
              <a:rPr lang="en-US" sz="2800" dirty="0"/>
              <a:t>: </a:t>
            </a:r>
            <a:r>
              <a:rPr lang="en-US" sz="2800" dirty="0">
                <a:solidFill>
                  <a:schemeClr val="accent1"/>
                </a:solidFill>
              </a:rPr>
              <a:t>if</a:t>
            </a:r>
            <a:r>
              <a:rPr lang="en-US" sz="2800" dirty="0"/>
              <a:t> (</a:t>
            </a:r>
            <a:r>
              <a:rPr lang="en-US" sz="2800" dirty="0" err="1"/>
              <a:t>datain</a:t>
            </a:r>
            <a:r>
              <a:rPr lang="en-US" sz="2800" dirty="0"/>
              <a:t> = =1’b0)</a:t>
            </a:r>
            <a:endParaRPr lang="zh-CN" altLang="en-US" sz="2800" dirty="0"/>
          </a:p>
          <a:p>
            <a:pPr>
              <a:buFont typeface="Arial" pitchFamily="34" charset="0"/>
              <a:buNone/>
              <a:defRPr/>
            </a:pPr>
            <a:r>
              <a:rPr lang="en-US" sz="2800" dirty="0"/>
              <a:t>                  </a:t>
            </a:r>
            <a:r>
              <a:rPr lang="en-US" sz="2800" dirty="0" err="1"/>
              <a:t>state_next</a:t>
            </a:r>
            <a:r>
              <a:rPr lang="en-US" sz="2800" dirty="0"/>
              <a:t> = C;</a:t>
            </a:r>
            <a:endParaRPr lang="zh-CN" altLang="en-US" sz="2800" dirty="0"/>
          </a:p>
          <a:p>
            <a:pPr>
              <a:buFont typeface="Arial" pitchFamily="34" charset="0"/>
              <a:buNone/>
              <a:defRPr/>
            </a:pPr>
            <a:r>
              <a:rPr lang="en-US" sz="2800" dirty="0">
                <a:solidFill>
                  <a:schemeClr val="accent1"/>
                </a:solidFill>
              </a:rPr>
              <a:t>            </a:t>
            </a:r>
            <a:r>
              <a:rPr lang="en-US" sz="2800" dirty="0" smtClean="0">
                <a:solidFill>
                  <a:schemeClr val="accent1"/>
                </a:solidFill>
              </a:rPr>
              <a:t>else  </a:t>
            </a:r>
            <a:r>
              <a:rPr lang="en-US" sz="2800" dirty="0" err="1"/>
              <a:t>state_next</a:t>
            </a:r>
            <a:r>
              <a:rPr lang="en-US" sz="2800" dirty="0"/>
              <a:t> = B;</a:t>
            </a:r>
            <a:endParaRPr lang="zh-CN" altLang="en-US" sz="2800" dirty="0"/>
          </a:p>
          <a:p>
            <a:pPr>
              <a:buFont typeface="Arial" pitchFamily="34" charset="0"/>
              <a:buNone/>
              <a:defRPr/>
            </a:pPr>
            <a:r>
              <a:rPr lang="en-US" sz="2800" dirty="0"/>
              <a:t>        </a:t>
            </a:r>
            <a:r>
              <a:rPr lang="en-US" sz="2800" dirty="0" smtClean="0">
                <a:solidFill>
                  <a:srgbClr val="FFC000"/>
                </a:solidFill>
              </a:rPr>
              <a:t>default</a:t>
            </a:r>
            <a:r>
              <a:rPr lang="en-US" sz="2800" dirty="0"/>
              <a:t>: </a:t>
            </a:r>
            <a:r>
              <a:rPr lang="en-US" sz="2800" dirty="0" err="1"/>
              <a:t>state_next</a:t>
            </a:r>
            <a:r>
              <a:rPr lang="en-US" sz="2800" dirty="0"/>
              <a:t> = A;</a:t>
            </a:r>
            <a:endParaRPr lang="zh-CN" altLang="en-US" sz="2800" dirty="0"/>
          </a:p>
          <a:p>
            <a:pPr>
              <a:buFont typeface="Arial" pitchFamily="34" charset="0"/>
              <a:buNone/>
              <a:defRPr/>
            </a:pPr>
            <a:r>
              <a:rPr lang="en-US" sz="2800" dirty="0"/>
              <a:t>    </a:t>
            </a:r>
            <a:r>
              <a:rPr lang="en-US" sz="2800" dirty="0" smtClean="0"/>
              <a:t> </a:t>
            </a:r>
            <a:r>
              <a:rPr lang="en-US" sz="2800" dirty="0" err="1" smtClean="0">
                <a:solidFill>
                  <a:srgbClr val="FFFF00"/>
                </a:solidFill>
              </a:rPr>
              <a:t>endcase</a:t>
            </a:r>
            <a:endParaRPr lang="zh-CN" altLang="en-US" sz="2800" dirty="0">
              <a:solidFill>
                <a:srgbClr val="FFFF00"/>
              </a:solidFill>
            </a:endParaRPr>
          </a:p>
          <a:p>
            <a:pPr>
              <a:buFont typeface="Arial" pitchFamily="34" charset="0"/>
              <a:buNone/>
              <a:defRPr/>
            </a:pPr>
            <a:r>
              <a:rPr lang="en-US" sz="2800" dirty="0"/>
              <a:t>   </a:t>
            </a:r>
            <a:r>
              <a:rPr lang="en-US" sz="2800" dirty="0" smtClean="0">
                <a:solidFill>
                  <a:schemeClr val="accent1"/>
                </a:solidFill>
              </a:rPr>
              <a:t>end</a:t>
            </a:r>
            <a:endParaRPr lang="zh-CN" altLang="en-US" sz="2800" dirty="0">
              <a:solidFill>
                <a:schemeClr val="accent1"/>
              </a:solidFill>
            </a:endParaRPr>
          </a:p>
          <a:p>
            <a:pPr>
              <a:buFont typeface="Arial" pitchFamily="34" charset="0"/>
              <a:buNone/>
              <a:defRPr/>
            </a:pPr>
            <a:r>
              <a:rPr lang="en-US" sz="2800" dirty="0" err="1">
                <a:solidFill>
                  <a:srgbClr val="FF0000"/>
                </a:solidFill>
              </a:rPr>
              <a:t>endmodule</a:t>
            </a:r>
            <a:endParaRPr lang="zh-CN" altLang="en-US" sz="2800" dirty="0">
              <a:solidFill>
                <a:srgbClr val="FF0000"/>
              </a:solidFill>
            </a:endParaRPr>
          </a:p>
        </p:txBody>
      </p:sp>
      <p:cxnSp>
        <p:nvCxnSpPr>
          <p:cNvPr id="15" name="直接连接符 14"/>
          <p:cNvCxnSpPr>
            <a:cxnSpLocks noChangeShapeType="1"/>
            <a:stCxn id="14" idx="0"/>
            <a:endCxn id="14" idx="2"/>
          </p:cNvCxnSpPr>
          <p:nvPr/>
        </p:nvCxnSpPr>
        <p:spPr bwMode="auto">
          <a:xfrm rot="16200000" flipH="1">
            <a:off x="1581151" y="3705225"/>
            <a:ext cx="6126162" cy="1587"/>
          </a:xfrm>
          <a:prstGeom prst="line">
            <a:avLst/>
          </a:prstGeom>
          <a:noFill/>
          <a:ln w="28575" algn="ctr">
            <a:solidFill>
              <a:srgbClr val="FFC000"/>
            </a:solidFill>
            <a:round/>
            <a:headEnd/>
            <a:tailEnd/>
          </a:ln>
        </p:spPr>
      </p:cxnSp>
      <p:sp>
        <p:nvSpPr>
          <p:cNvPr id="5" name="Rectangle 18"/>
          <p:cNvSpPr>
            <a:spLocks noChangeArrowheads="1"/>
          </p:cNvSpPr>
          <p:nvPr/>
        </p:nvSpPr>
        <p:spPr bwMode="auto">
          <a:xfrm>
            <a:off x="0" y="0"/>
            <a:ext cx="9144000" cy="584200"/>
          </a:xfrm>
          <a:prstGeom prst="rect">
            <a:avLst/>
          </a:prstGeom>
          <a:noFill/>
          <a:ln w="9525">
            <a:noFill/>
            <a:miter lim="800000"/>
            <a:headEnd/>
            <a:tailEnd/>
          </a:ln>
        </p:spPr>
        <p:txBody>
          <a:bodyPr>
            <a:spAutoFit/>
          </a:bodyPr>
          <a:lstStyle/>
          <a:p>
            <a:pPr>
              <a:buFontTx/>
              <a:buNone/>
            </a:pPr>
            <a:r>
              <a:rPr lang="zh-CN" altLang="en-US" sz="3200" dirty="0" smtClean="0">
                <a:latin typeface="黑体" pitchFamily="49" charset="-122"/>
                <a:ea typeface="黑体" pitchFamily="49" charset="-122"/>
              </a:rPr>
              <a:t>可重叠“</a:t>
            </a:r>
            <a:r>
              <a:rPr lang="en-US" altLang="zh-CN" sz="3200" dirty="0" smtClean="0">
                <a:solidFill>
                  <a:srgbClr val="FFFF00"/>
                </a:solidFill>
                <a:latin typeface="黑体" pitchFamily="49" charset="-122"/>
                <a:ea typeface="黑体" pitchFamily="49" charset="-122"/>
              </a:rPr>
              <a:t>10010</a:t>
            </a:r>
            <a:r>
              <a:rPr lang="zh-CN" altLang="en-US" sz="3200" dirty="0" smtClean="0">
                <a:latin typeface="黑体" pitchFamily="49" charset="-122"/>
                <a:ea typeface="黑体" pitchFamily="49" charset="-122"/>
              </a:rPr>
              <a:t>”串行序列检测器的</a:t>
            </a:r>
            <a:r>
              <a:rPr lang="zh-CN" altLang="en-US" sz="3200" dirty="0">
                <a:latin typeface="黑体" pitchFamily="49" charset="-122"/>
                <a:ea typeface="黑体" pitchFamily="49" charset="-122"/>
              </a:rPr>
              <a:t>行为级描述</a:t>
            </a:r>
          </a:p>
        </p:txBody>
      </p:sp>
      <p:sp>
        <p:nvSpPr>
          <p:cNvPr id="6" name="灯片编号占位符 5"/>
          <p:cNvSpPr>
            <a:spLocks noGrp="1"/>
          </p:cNvSpPr>
          <p:nvPr>
            <p:ph type="sldNum" sz="quarter" idx="12"/>
          </p:nvPr>
        </p:nvSpPr>
        <p:spPr/>
        <p:txBody>
          <a:bodyPr/>
          <a:lstStyle/>
          <a:p>
            <a:pPr>
              <a:defRPr/>
            </a:pPr>
            <a:fld id="{C097489F-4C31-4370-B64B-6FDA95532023}" type="slidenum">
              <a:rPr lang="zh-CN" altLang="en-US" smtClean="0"/>
              <a:pPr>
                <a:defRPr/>
              </a:pPr>
              <a:t>82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0-#ppt_w/2"/>
                                          </p:val>
                                        </p:tav>
                                        <p:tav tm="100000">
                                          <p:val>
                                            <p:strVal val="#ppt_x"/>
                                          </p:val>
                                        </p:tav>
                                      </p:tavLst>
                                    </p:anim>
                                    <p:anim calcmode="lin" valueType="num">
                                      <p:cBhvr additive="base">
                                        <p:cTn id="14" dur="500" fill="hold"/>
                                        <p:tgtEl>
                                          <p:spTgt spid="14"/>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0-#ppt_w/2"/>
                                          </p:val>
                                        </p:tav>
                                        <p:tav tm="100000">
                                          <p:val>
                                            <p:strVal val="#ppt_x"/>
                                          </p:val>
                                        </p:tav>
                                      </p:tavLst>
                                    </p:anim>
                                    <p:anim calcmode="lin" valueType="num">
                                      <p:cBhvr additive="base">
                                        <p:cTn id="18" dur="500" fill="hold"/>
                                        <p:tgtEl>
                                          <p:spTgt spid="1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5"/>
          <p:cNvSpPr>
            <a:spLocks noChangeArrowheads="1"/>
          </p:cNvSpPr>
          <p:nvPr/>
        </p:nvSpPr>
        <p:spPr bwMode="auto">
          <a:xfrm>
            <a:off x="0" y="0"/>
            <a:ext cx="5032147" cy="646331"/>
          </a:xfrm>
          <a:prstGeom prst="rect">
            <a:avLst/>
          </a:prstGeom>
          <a:noFill/>
          <a:ln w="9525">
            <a:noFill/>
            <a:miter lim="800000"/>
            <a:headEnd/>
            <a:tailEnd/>
          </a:ln>
        </p:spPr>
        <p:txBody>
          <a:bodyPr wrap="none">
            <a:spAutoFit/>
          </a:bodyPr>
          <a:lstStyle/>
          <a:p>
            <a:pPr>
              <a:buFontTx/>
              <a:buNone/>
            </a:pPr>
            <a:r>
              <a:rPr lang="zh-CN" altLang="en-US" dirty="0" smtClean="0">
                <a:latin typeface="黑体" pitchFamily="49" charset="-122"/>
                <a:ea typeface="黑体" pitchFamily="49" charset="-122"/>
              </a:rPr>
              <a:t>常见</a:t>
            </a:r>
            <a:r>
              <a:rPr lang="en-US" altLang="zh-CN" dirty="0" smtClean="0">
                <a:latin typeface="黑体" pitchFamily="49" charset="-122"/>
                <a:ea typeface="黑体" pitchFamily="49" charset="-122"/>
              </a:rPr>
              <a:t>Verilog</a:t>
            </a:r>
            <a:r>
              <a:rPr lang="zh-CN" altLang="en-US" dirty="0" smtClean="0">
                <a:latin typeface="黑体" pitchFamily="49" charset="-122"/>
                <a:ea typeface="黑体" pitchFamily="49" charset="-122"/>
              </a:rPr>
              <a:t>的功能语句</a:t>
            </a:r>
            <a:endParaRPr lang="zh-CN" altLang="en-US" dirty="0">
              <a:latin typeface="黑体" pitchFamily="49" charset="-122"/>
              <a:ea typeface="黑体" pitchFamily="49" charset="-122"/>
            </a:endParaRPr>
          </a:p>
        </p:txBody>
      </p:sp>
      <p:sp>
        <p:nvSpPr>
          <p:cNvPr id="62477" name="Rectangle 18"/>
          <p:cNvSpPr>
            <a:spLocks noChangeArrowheads="1"/>
          </p:cNvSpPr>
          <p:nvPr/>
        </p:nvSpPr>
        <p:spPr bwMode="auto">
          <a:xfrm>
            <a:off x="0" y="1357313"/>
            <a:ext cx="5435600" cy="1200329"/>
          </a:xfrm>
          <a:prstGeom prst="rect">
            <a:avLst/>
          </a:prstGeom>
          <a:noFill/>
          <a:ln w="9525">
            <a:noFill/>
            <a:miter lim="800000"/>
            <a:headEnd/>
            <a:tailEnd/>
          </a:ln>
        </p:spPr>
        <p:txBody>
          <a:bodyPr>
            <a:spAutoFit/>
          </a:bodyPr>
          <a:lstStyle/>
          <a:p>
            <a:pPr>
              <a:buFont typeface="Wingdings" pitchFamily="2" charset="2"/>
              <a:buChar char="Ø"/>
            </a:pPr>
            <a:r>
              <a:rPr lang="zh-CN" altLang="en-US" dirty="0" smtClean="0">
                <a:latin typeface="黑体" pitchFamily="49" charset="-122"/>
                <a:ea typeface="黑体" pitchFamily="49" charset="-122"/>
              </a:rPr>
              <a:t>时钟信号生成</a:t>
            </a:r>
            <a:endParaRPr lang="en-US" altLang="zh-CN" dirty="0">
              <a:latin typeface="黑体" pitchFamily="49" charset="-122"/>
              <a:ea typeface="黑体" pitchFamily="49" charset="-122"/>
            </a:endParaRPr>
          </a:p>
          <a:p>
            <a:pPr>
              <a:buFont typeface="Wingdings" pitchFamily="2" charset="2"/>
              <a:buChar char="Ø"/>
            </a:pPr>
            <a:r>
              <a:rPr lang="zh-CN" altLang="en-US" dirty="0" smtClean="0">
                <a:latin typeface="黑体" pitchFamily="49" charset="-122"/>
                <a:ea typeface="黑体" pitchFamily="49" charset="-122"/>
              </a:rPr>
              <a:t>系统任务</a:t>
            </a:r>
            <a:endParaRPr lang="zh-CN" altLang="en-US" dirty="0">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pPr>
              <a:defRPr/>
            </a:pPr>
            <a:fld id="{C097489F-4C31-4370-B64B-6FDA95532023}" type="slidenum">
              <a:rPr lang="zh-CN" altLang="en-US" smtClean="0"/>
              <a:pPr>
                <a:defRPr/>
              </a:pPr>
              <a:t>83</a:t>
            </a:fld>
            <a:endParaRPr lang="en-US"/>
          </a:p>
        </p:txBody>
      </p:sp>
    </p:spTree>
    <p:extLst>
      <p:ext uri="{BB962C8B-B14F-4D97-AF65-F5344CB8AC3E}">
        <p14:creationId xmlns="" xmlns:p14="http://schemas.microsoft.com/office/powerpoint/2010/main" val="3887005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62477"/>
                                        </p:tgtEl>
                                        <p:attrNameLst>
                                          <p:attrName>style.visibility</p:attrName>
                                        </p:attrNameLst>
                                      </p:cBhvr>
                                      <p:to>
                                        <p:strVal val="visible"/>
                                      </p:to>
                                    </p:set>
                                    <p:anim calcmode="lin" valueType="num">
                                      <p:cBhvr additive="base">
                                        <p:cTn id="7" dur="500" fill="hold"/>
                                        <p:tgtEl>
                                          <p:spTgt spid="62477"/>
                                        </p:tgtEl>
                                        <p:attrNameLst>
                                          <p:attrName>ppt_x</p:attrName>
                                        </p:attrNameLst>
                                      </p:cBhvr>
                                      <p:tavLst>
                                        <p:tav tm="0">
                                          <p:val>
                                            <p:strVal val="0-#ppt_w/2"/>
                                          </p:val>
                                        </p:tav>
                                        <p:tav tm="100000">
                                          <p:val>
                                            <p:strVal val="#ppt_x"/>
                                          </p:val>
                                        </p:tav>
                                      </p:tavLst>
                                    </p:anim>
                                    <p:anim calcmode="lin" valueType="num">
                                      <p:cBhvr additive="base">
                                        <p:cTn id="8" dur="500" fill="hold"/>
                                        <p:tgtEl>
                                          <p:spTgt spid="6247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7" grpId="0"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a:spLocks noChangeArrowheads="1"/>
          </p:cNvSpPr>
          <p:nvPr/>
        </p:nvSpPr>
        <p:spPr bwMode="auto">
          <a:xfrm>
            <a:off x="214314" y="642919"/>
            <a:ext cx="8858280" cy="6124754"/>
          </a:xfrm>
          <a:prstGeom prst="rect">
            <a:avLst/>
          </a:prstGeom>
          <a:noFill/>
          <a:ln w="28575">
            <a:solidFill>
              <a:srgbClr val="FFC000"/>
            </a:solidFill>
            <a:miter lim="800000"/>
            <a:headEnd/>
            <a:tailEnd/>
          </a:ln>
        </p:spPr>
        <p:txBody>
          <a:bodyPr numCol="2">
            <a:spAutoFit/>
          </a:bodyPr>
          <a:lstStyle/>
          <a:p>
            <a:pPr>
              <a:buFont typeface="Arial" pitchFamily="34" charset="0"/>
              <a:buNone/>
              <a:defRPr/>
            </a:pPr>
            <a:r>
              <a:rPr lang="en-US" altLang="zh-CN" sz="2800" dirty="0" smtClean="0">
                <a:solidFill>
                  <a:srgbClr val="FF0000"/>
                </a:solidFill>
              </a:rPr>
              <a:t>module</a:t>
            </a:r>
            <a:r>
              <a:rPr lang="en-US" altLang="zh-CN" sz="2800" dirty="0" smtClean="0"/>
              <a:t>  </a:t>
            </a:r>
            <a:r>
              <a:rPr lang="en-US" altLang="zh-CN" sz="2800" dirty="0" err="1" smtClean="0"/>
              <a:t>clock_gen</a:t>
            </a:r>
            <a:r>
              <a:rPr lang="en-US" altLang="zh-CN" sz="2800" dirty="0" smtClean="0"/>
              <a:t>( </a:t>
            </a:r>
            <a:r>
              <a:rPr lang="en-US" altLang="zh-CN" sz="2800" dirty="0" err="1" smtClean="0"/>
              <a:t>clk</a:t>
            </a:r>
            <a:r>
              <a:rPr lang="en-US" altLang="zh-CN" sz="2800" dirty="0" smtClean="0"/>
              <a:t>);</a:t>
            </a:r>
            <a:r>
              <a:rPr lang="en-US" altLang="zh-CN" sz="2800" dirty="0" smtClean="0">
                <a:solidFill>
                  <a:srgbClr val="FFFF00"/>
                </a:solidFill>
              </a:rPr>
              <a:t> //always </a:t>
            </a:r>
            <a:r>
              <a:rPr lang="zh-CN" altLang="en-US" sz="2800" dirty="0" smtClean="0">
                <a:solidFill>
                  <a:srgbClr val="FFFF00"/>
                </a:solidFill>
              </a:rPr>
              <a:t>生成时钟</a:t>
            </a:r>
            <a:endParaRPr lang="zh-CN" altLang="en-US" sz="2800" dirty="0" smtClean="0"/>
          </a:p>
          <a:p>
            <a:pPr>
              <a:defRPr/>
            </a:pPr>
            <a:r>
              <a:rPr lang="en-US" altLang="zh-CN" sz="2800" dirty="0" smtClean="0"/>
              <a:t>output </a:t>
            </a:r>
            <a:r>
              <a:rPr lang="en-US" altLang="zh-CN" sz="2800" dirty="0" err="1" smtClean="0"/>
              <a:t>reg</a:t>
            </a:r>
            <a:r>
              <a:rPr lang="en-US" altLang="zh-CN" sz="2800" dirty="0" smtClean="0"/>
              <a:t> </a:t>
            </a:r>
            <a:r>
              <a:rPr lang="en-US" altLang="zh-CN" sz="2800" dirty="0" err="1" smtClean="0"/>
              <a:t>clk</a:t>
            </a:r>
            <a:r>
              <a:rPr lang="en-US" altLang="zh-CN" sz="2800" dirty="0" smtClean="0"/>
              <a:t>;</a:t>
            </a:r>
          </a:p>
          <a:p>
            <a:pPr>
              <a:buFont typeface="Arial" pitchFamily="34" charset="0"/>
              <a:buNone/>
              <a:defRPr/>
            </a:pPr>
            <a:r>
              <a:rPr lang="en-US" altLang="zh-CN" sz="2800" dirty="0" smtClean="0"/>
              <a:t>//</a:t>
            </a:r>
            <a:r>
              <a:rPr lang="zh-CN" altLang="en-US" sz="2800" dirty="0" smtClean="0"/>
              <a:t>在</a:t>
            </a:r>
            <a:r>
              <a:rPr lang="en-US" altLang="zh-CN" sz="2800" dirty="0" smtClean="0"/>
              <a:t>0</a:t>
            </a:r>
            <a:r>
              <a:rPr lang="zh-CN" altLang="en-US" sz="2800" dirty="0" smtClean="0"/>
              <a:t>时刻把</a:t>
            </a:r>
            <a:r>
              <a:rPr lang="en-US" altLang="zh-CN" sz="2800" dirty="0" err="1" smtClean="0"/>
              <a:t>clk</a:t>
            </a:r>
            <a:r>
              <a:rPr lang="zh-CN" altLang="en-US" sz="2800" dirty="0" smtClean="0"/>
              <a:t>初始化</a:t>
            </a:r>
            <a:endParaRPr lang="en-US" altLang="zh-CN" sz="2800" dirty="0" smtClean="0"/>
          </a:p>
          <a:p>
            <a:pPr>
              <a:buFont typeface="Arial" pitchFamily="34" charset="0"/>
              <a:buNone/>
              <a:defRPr/>
            </a:pPr>
            <a:r>
              <a:rPr lang="en-US" altLang="zh-CN" sz="2800" dirty="0" smtClean="0"/>
              <a:t>        </a:t>
            </a:r>
            <a:r>
              <a:rPr lang="en-US" altLang="zh-CN" sz="2800" dirty="0" smtClean="0">
                <a:solidFill>
                  <a:srgbClr val="FFFF00"/>
                </a:solidFill>
              </a:rPr>
              <a:t>initial </a:t>
            </a:r>
          </a:p>
          <a:p>
            <a:pPr>
              <a:buFont typeface="Arial" pitchFamily="34" charset="0"/>
              <a:buNone/>
              <a:defRPr/>
            </a:pPr>
            <a:r>
              <a:rPr lang="en-US" altLang="zh-CN" sz="2800" dirty="0" smtClean="0">
                <a:solidFill>
                  <a:srgbClr val="FFFF00"/>
                </a:solidFill>
              </a:rPr>
              <a:t>                 </a:t>
            </a:r>
            <a:r>
              <a:rPr lang="en-US" altLang="zh-CN" sz="2800" dirty="0" err="1" smtClean="0"/>
              <a:t>clk</a:t>
            </a:r>
            <a:r>
              <a:rPr lang="en-US" altLang="zh-CN" sz="2800" dirty="0" smtClean="0"/>
              <a:t> = 1’b0;        </a:t>
            </a:r>
          </a:p>
          <a:p>
            <a:pPr>
              <a:buFont typeface="Arial" pitchFamily="34" charset="0"/>
              <a:buNone/>
              <a:defRPr/>
            </a:pPr>
            <a:r>
              <a:rPr lang="en-US" altLang="zh-CN" sz="2800" dirty="0" smtClean="0"/>
              <a:t>//</a:t>
            </a:r>
            <a:r>
              <a:rPr lang="zh-CN" altLang="en-US" sz="2800" dirty="0" smtClean="0"/>
              <a:t>每半个周期把</a:t>
            </a:r>
            <a:r>
              <a:rPr lang="en-US" altLang="zh-CN" sz="2800" dirty="0" err="1" smtClean="0"/>
              <a:t>clk</a:t>
            </a:r>
            <a:r>
              <a:rPr lang="zh-CN" altLang="en-US" sz="2800" dirty="0" smtClean="0"/>
              <a:t>的值翻转</a:t>
            </a:r>
            <a:r>
              <a:rPr lang="en-US" altLang="zh-CN" sz="2800" dirty="0" smtClean="0"/>
              <a:t>//</a:t>
            </a:r>
            <a:r>
              <a:rPr lang="zh-CN" altLang="en-US" sz="2800" dirty="0" smtClean="0"/>
              <a:t>一次</a:t>
            </a:r>
            <a:r>
              <a:rPr lang="en-US" altLang="zh-CN" sz="2800" dirty="0" smtClean="0"/>
              <a:t>(</a:t>
            </a:r>
            <a:r>
              <a:rPr lang="zh-CN" altLang="en-US" sz="2800" dirty="0" smtClean="0"/>
              <a:t>周期</a:t>
            </a:r>
            <a:r>
              <a:rPr lang="en-US" altLang="zh-CN" sz="2800" dirty="0" smtClean="0"/>
              <a:t>=20)</a:t>
            </a:r>
            <a:endParaRPr lang="zh-CN" altLang="en-US" sz="2800" dirty="0" smtClean="0"/>
          </a:p>
          <a:p>
            <a:pPr>
              <a:buFont typeface="Arial" pitchFamily="34" charset="0"/>
              <a:buNone/>
              <a:defRPr/>
            </a:pPr>
            <a:r>
              <a:rPr lang="en-US" altLang="zh-CN" sz="2800" dirty="0" smtClean="0">
                <a:solidFill>
                  <a:srgbClr val="FFFF00"/>
                </a:solidFill>
              </a:rPr>
              <a:t>        always</a:t>
            </a:r>
            <a:endParaRPr lang="zh-CN" altLang="en-US" sz="2800" dirty="0" smtClean="0">
              <a:solidFill>
                <a:srgbClr val="FFFF00"/>
              </a:solidFill>
            </a:endParaRPr>
          </a:p>
          <a:p>
            <a:pPr>
              <a:defRPr/>
            </a:pPr>
            <a:r>
              <a:rPr lang="en-US" altLang="zh-CN" sz="2800" dirty="0" smtClean="0"/>
              <a:t>              #10 </a:t>
            </a:r>
            <a:r>
              <a:rPr lang="en-US" altLang="zh-CN" sz="2800" dirty="0" err="1" smtClean="0"/>
              <a:t>clk</a:t>
            </a:r>
            <a:r>
              <a:rPr lang="en-US" altLang="zh-CN" sz="2800" dirty="0" smtClean="0"/>
              <a:t> = ~</a:t>
            </a:r>
            <a:r>
              <a:rPr lang="en-US" altLang="zh-CN" sz="2800" dirty="0" err="1" smtClean="0"/>
              <a:t>clk</a:t>
            </a:r>
            <a:r>
              <a:rPr lang="en-US" altLang="zh-CN" sz="2800" dirty="0" smtClean="0"/>
              <a:t>;</a:t>
            </a:r>
          </a:p>
          <a:p>
            <a:pPr>
              <a:buFont typeface="Arial" pitchFamily="34" charset="0"/>
              <a:buNone/>
              <a:defRPr/>
            </a:pPr>
            <a:r>
              <a:rPr lang="en-US" altLang="zh-CN" sz="2800" dirty="0" smtClean="0"/>
              <a:t>//1000</a:t>
            </a:r>
            <a:r>
              <a:rPr lang="zh-CN" altLang="en-US" sz="2800" dirty="0" smtClean="0"/>
              <a:t>个时间单位后停止</a:t>
            </a:r>
          </a:p>
          <a:p>
            <a:pPr>
              <a:defRPr/>
            </a:pPr>
            <a:r>
              <a:rPr lang="en-US" altLang="zh-CN" sz="2800" dirty="0" smtClean="0">
                <a:solidFill>
                  <a:srgbClr val="FFFF00"/>
                </a:solidFill>
              </a:rPr>
              <a:t>        initial </a:t>
            </a:r>
            <a:r>
              <a:rPr lang="en-US" altLang="zh-CN" sz="2800" dirty="0" smtClean="0"/>
              <a:t>              </a:t>
            </a:r>
          </a:p>
          <a:p>
            <a:pPr>
              <a:buFont typeface="Arial" pitchFamily="34" charset="0"/>
              <a:buNone/>
              <a:defRPr/>
            </a:pPr>
            <a:r>
              <a:rPr lang="en-US" altLang="zh-CN" sz="2800" dirty="0" smtClean="0"/>
              <a:t>              #1000  $finish;         </a:t>
            </a:r>
          </a:p>
          <a:p>
            <a:pPr>
              <a:buFont typeface="Arial" pitchFamily="34" charset="0"/>
              <a:buNone/>
              <a:defRPr/>
            </a:pPr>
            <a:r>
              <a:rPr lang="en-US" altLang="zh-CN" sz="2800" dirty="0" smtClean="0">
                <a:solidFill>
                  <a:srgbClr val="FFFF00"/>
                </a:solidFill>
              </a:rPr>
              <a:t> </a:t>
            </a:r>
            <a:r>
              <a:rPr lang="en-US" altLang="zh-CN" sz="2800" dirty="0" err="1" smtClean="0">
                <a:solidFill>
                  <a:srgbClr val="FF0000"/>
                </a:solidFill>
              </a:rPr>
              <a:t>endmodule</a:t>
            </a:r>
            <a:endParaRPr lang="en-US" altLang="zh-CN" sz="2800" dirty="0" smtClean="0">
              <a:solidFill>
                <a:srgbClr val="FF0000"/>
              </a:solidFill>
            </a:endParaRPr>
          </a:p>
          <a:p>
            <a:pPr>
              <a:defRPr/>
            </a:pPr>
            <a:r>
              <a:rPr lang="en-US" altLang="zh-CN" sz="2800" dirty="0" err="1" smtClean="0"/>
              <a:t>reg</a:t>
            </a:r>
            <a:r>
              <a:rPr lang="en-US" altLang="zh-CN" sz="2800" dirty="0" smtClean="0"/>
              <a:t> </a:t>
            </a:r>
            <a:r>
              <a:rPr lang="en-US" altLang="zh-CN" sz="2800" dirty="0" err="1"/>
              <a:t>clk</a:t>
            </a:r>
            <a:r>
              <a:rPr lang="en-US" altLang="zh-CN" sz="2800" dirty="0" smtClean="0"/>
              <a:t>; </a:t>
            </a:r>
            <a:r>
              <a:rPr lang="en-US" altLang="zh-CN" sz="2800" dirty="0" smtClean="0">
                <a:solidFill>
                  <a:srgbClr val="FFFF00"/>
                </a:solidFill>
              </a:rPr>
              <a:t>//</a:t>
            </a:r>
            <a:r>
              <a:rPr lang="en-US" altLang="zh-CN" sz="2800" dirty="0">
                <a:solidFill>
                  <a:srgbClr val="FFFF00"/>
                </a:solidFill>
              </a:rPr>
              <a:t> </a:t>
            </a:r>
            <a:r>
              <a:rPr lang="en-US" altLang="zh-CN" sz="2800" dirty="0" smtClean="0">
                <a:solidFill>
                  <a:srgbClr val="FFFF00"/>
                </a:solidFill>
              </a:rPr>
              <a:t>forever </a:t>
            </a:r>
            <a:r>
              <a:rPr lang="zh-CN" altLang="en-US" sz="2800" dirty="0">
                <a:solidFill>
                  <a:srgbClr val="FFFF00"/>
                </a:solidFill>
              </a:rPr>
              <a:t>生成时钟</a:t>
            </a:r>
            <a:endParaRPr lang="en-US" altLang="zh-CN" sz="2800" dirty="0">
              <a:solidFill>
                <a:srgbClr val="FFFF00"/>
              </a:solidFill>
            </a:endParaRPr>
          </a:p>
          <a:p>
            <a:pPr>
              <a:buFont typeface="Arial" pitchFamily="34" charset="0"/>
              <a:buNone/>
              <a:defRPr/>
            </a:pPr>
            <a:r>
              <a:rPr lang="en-US" altLang="zh-CN" sz="2800" dirty="0" smtClean="0"/>
              <a:t>initial </a:t>
            </a:r>
          </a:p>
          <a:p>
            <a:pPr>
              <a:buFont typeface="Arial" pitchFamily="34" charset="0"/>
              <a:buNone/>
              <a:defRPr/>
            </a:pPr>
            <a:r>
              <a:rPr lang="en-US" altLang="zh-CN" sz="2800" dirty="0" smtClean="0"/>
              <a:t>begin</a:t>
            </a:r>
          </a:p>
          <a:p>
            <a:pPr>
              <a:buFont typeface="Arial" pitchFamily="34" charset="0"/>
              <a:buNone/>
              <a:defRPr/>
            </a:pPr>
            <a:r>
              <a:rPr lang="en-US" altLang="zh-CN" sz="2800" dirty="0"/>
              <a:t> </a:t>
            </a:r>
            <a:r>
              <a:rPr lang="en-US" altLang="zh-CN" sz="2800" dirty="0" smtClean="0"/>
              <a:t>       </a:t>
            </a:r>
            <a:r>
              <a:rPr lang="en-US" altLang="zh-CN" sz="2800" dirty="0" err="1" smtClean="0"/>
              <a:t>clk</a:t>
            </a:r>
            <a:r>
              <a:rPr lang="en-US" altLang="zh-CN" sz="2800" dirty="0" smtClean="0"/>
              <a:t> =1’b0;</a:t>
            </a:r>
          </a:p>
          <a:p>
            <a:pPr>
              <a:buFont typeface="Arial" pitchFamily="34" charset="0"/>
              <a:buNone/>
              <a:defRPr/>
            </a:pPr>
            <a:r>
              <a:rPr lang="en-US" altLang="zh-CN" sz="2800" dirty="0"/>
              <a:t> </a:t>
            </a:r>
            <a:r>
              <a:rPr lang="en-US" altLang="zh-CN" sz="2800" dirty="0" smtClean="0"/>
              <a:t>       forever #10 </a:t>
            </a:r>
            <a:r>
              <a:rPr lang="en-US" altLang="zh-CN" sz="2800" dirty="0" err="1" smtClean="0"/>
              <a:t>clk</a:t>
            </a:r>
            <a:r>
              <a:rPr lang="en-US" altLang="zh-CN" sz="2800" dirty="0" smtClean="0"/>
              <a:t> =~</a:t>
            </a:r>
            <a:r>
              <a:rPr lang="en-US" altLang="zh-CN" sz="2800" dirty="0" err="1" smtClean="0"/>
              <a:t>clk</a:t>
            </a:r>
            <a:r>
              <a:rPr lang="en-US" altLang="zh-CN" sz="2800" dirty="0" smtClean="0"/>
              <a:t>;</a:t>
            </a:r>
          </a:p>
          <a:p>
            <a:pPr>
              <a:buFont typeface="Arial" pitchFamily="34" charset="0"/>
              <a:buNone/>
              <a:defRPr/>
            </a:pPr>
            <a:r>
              <a:rPr lang="en-US" altLang="zh-CN" sz="2800" dirty="0" smtClean="0"/>
              <a:t>end</a:t>
            </a:r>
            <a:endParaRPr lang="en-US" altLang="zh-CN" sz="2800" dirty="0"/>
          </a:p>
          <a:p>
            <a:pPr>
              <a:buFont typeface="Arial" pitchFamily="34" charset="0"/>
              <a:buNone/>
              <a:defRPr/>
            </a:pPr>
            <a:endParaRPr lang="zh-CN" altLang="en-US" sz="2800" dirty="0"/>
          </a:p>
          <a:p>
            <a:pPr>
              <a:defRPr/>
            </a:pPr>
            <a:endParaRPr lang="zh-CN" altLang="en-US" sz="2800" dirty="0"/>
          </a:p>
          <a:p>
            <a:pPr>
              <a:buFont typeface="Arial" pitchFamily="34" charset="0"/>
              <a:buNone/>
              <a:defRPr/>
            </a:pPr>
            <a:r>
              <a:rPr lang="en-US" altLang="zh-CN" sz="2800" dirty="0"/>
              <a:t> </a:t>
            </a:r>
          </a:p>
          <a:p>
            <a:pPr>
              <a:buFont typeface="Arial" pitchFamily="34" charset="0"/>
              <a:buNone/>
              <a:defRPr/>
            </a:pPr>
            <a:endParaRPr lang="en-US" altLang="zh-CN" sz="2800" dirty="0"/>
          </a:p>
        </p:txBody>
      </p:sp>
      <p:cxnSp>
        <p:nvCxnSpPr>
          <p:cNvPr id="15" name="直接连接符 14"/>
          <p:cNvCxnSpPr>
            <a:cxnSpLocks noChangeShapeType="1"/>
            <a:stCxn id="14" idx="0"/>
            <a:endCxn id="14" idx="2"/>
          </p:cNvCxnSpPr>
          <p:nvPr/>
        </p:nvCxnSpPr>
        <p:spPr bwMode="auto">
          <a:xfrm rot="16200000" flipH="1">
            <a:off x="1581151" y="3705225"/>
            <a:ext cx="6126162" cy="1587"/>
          </a:xfrm>
          <a:prstGeom prst="line">
            <a:avLst/>
          </a:prstGeom>
          <a:noFill/>
          <a:ln w="28575" algn="ctr">
            <a:solidFill>
              <a:srgbClr val="FFC000"/>
            </a:solidFill>
            <a:round/>
            <a:headEnd/>
            <a:tailEnd/>
          </a:ln>
        </p:spPr>
      </p:cxnSp>
      <p:sp>
        <p:nvSpPr>
          <p:cNvPr id="6" name="灯片编号占位符 5"/>
          <p:cNvSpPr>
            <a:spLocks noGrp="1"/>
          </p:cNvSpPr>
          <p:nvPr>
            <p:ph type="sldNum" sz="quarter" idx="12"/>
          </p:nvPr>
        </p:nvSpPr>
        <p:spPr/>
        <p:txBody>
          <a:bodyPr/>
          <a:lstStyle/>
          <a:p>
            <a:pPr>
              <a:defRPr/>
            </a:pPr>
            <a:fld id="{C097489F-4C31-4370-B64B-6FDA95532023}" type="slidenum">
              <a:rPr lang="zh-CN" altLang="en-US" smtClean="0"/>
              <a:pPr>
                <a:defRPr/>
              </a:pPr>
              <a:t>84</a:t>
            </a:fld>
            <a:endParaRPr lang="en-US"/>
          </a:p>
        </p:txBody>
      </p:sp>
      <p:sp>
        <p:nvSpPr>
          <p:cNvPr id="8" name="Rectangle 5"/>
          <p:cNvSpPr>
            <a:spLocks noChangeArrowheads="1"/>
          </p:cNvSpPr>
          <p:nvPr/>
        </p:nvSpPr>
        <p:spPr bwMode="auto">
          <a:xfrm>
            <a:off x="180528" y="-36095"/>
            <a:ext cx="9144000" cy="584775"/>
          </a:xfrm>
          <a:prstGeom prst="rect">
            <a:avLst/>
          </a:prstGeom>
          <a:noFill/>
          <a:ln w="9525">
            <a:noFill/>
            <a:miter lim="800000"/>
            <a:headEnd/>
            <a:tailEnd/>
          </a:ln>
        </p:spPr>
        <p:txBody>
          <a:bodyPr>
            <a:spAutoFit/>
          </a:bodyPr>
          <a:lstStyle/>
          <a:p>
            <a:r>
              <a:rPr lang="zh-CN" altLang="en-US" sz="3200" dirty="0" smtClean="0">
                <a:latin typeface="黑体" pitchFamily="49" charset="-122"/>
                <a:ea typeface="黑体" pitchFamily="49" charset="-122"/>
              </a:rPr>
              <a:t>时钟信号生成</a:t>
            </a:r>
            <a:endParaRPr lang="zh-CN" altLang="en-US" sz="3200" dirty="0">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hammer.wav"/>
                                        </p:tgtEl>
                                      </p:cMediaNode>
                                    </p:audio>
                                  </p:subTnLst>
                                </p:cTn>
                              </p:par>
                              <p:par>
                                <p:cTn id="13" presetID="2" presetClass="entr" presetSubtype="8" fill="hold" nodeType="with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anim calcmode="lin" valueType="num">
                                      <p:cBhvr additive="base">
                                        <p:cTn id="15"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a:spLocks noChangeArrowheads="1"/>
          </p:cNvSpPr>
          <p:nvPr/>
        </p:nvSpPr>
        <p:spPr bwMode="auto">
          <a:xfrm>
            <a:off x="214314" y="642919"/>
            <a:ext cx="8858280" cy="6124754"/>
          </a:xfrm>
          <a:prstGeom prst="rect">
            <a:avLst/>
          </a:prstGeom>
          <a:noFill/>
          <a:ln w="28575">
            <a:solidFill>
              <a:srgbClr val="FFC000"/>
            </a:solidFill>
            <a:miter lim="800000"/>
            <a:headEnd/>
            <a:tailEnd/>
          </a:ln>
        </p:spPr>
        <p:txBody>
          <a:bodyPr numCol="2">
            <a:spAutoFit/>
          </a:bodyPr>
          <a:lstStyle/>
          <a:p>
            <a:r>
              <a:rPr lang="en-US" altLang="zh-CN" sz="2800" dirty="0" smtClean="0"/>
              <a:t>$finish</a:t>
            </a:r>
            <a:r>
              <a:rPr lang="en-US" altLang="zh-CN" sz="2800" dirty="0"/>
              <a:t> </a:t>
            </a:r>
            <a:r>
              <a:rPr lang="en-US" altLang="zh-CN" sz="2800" dirty="0" smtClean="0"/>
              <a:t> /</a:t>
            </a:r>
            <a:r>
              <a:rPr lang="zh-CN" altLang="en-US" sz="2800" dirty="0" smtClean="0"/>
              <a:t>*系统任务：退出仿真*</a:t>
            </a:r>
            <a:r>
              <a:rPr lang="en-US" altLang="zh-CN" sz="2800" dirty="0" smtClean="0"/>
              <a:t>/</a:t>
            </a:r>
            <a:endParaRPr lang="zh-CN" altLang="en-US" sz="2800" dirty="0"/>
          </a:p>
          <a:p>
            <a:pPr>
              <a:buFont typeface="Arial" pitchFamily="34" charset="0"/>
              <a:buNone/>
              <a:defRPr/>
            </a:pPr>
            <a:endParaRPr lang="en-US" altLang="zh-CN" sz="2800" dirty="0" smtClean="0"/>
          </a:p>
          <a:p>
            <a:r>
              <a:rPr lang="en-US" altLang="zh-CN" sz="2800" dirty="0" smtClean="0"/>
              <a:t>$time /*</a:t>
            </a:r>
            <a:r>
              <a:rPr lang="zh-CN" altLang="en-US" sz="2800" dirty="0" smtClean="0"/>
              <a:t>系统</a:t>
            </a:r>
            <a:r>
              <a:rPr lang="zh-CN" altLang="en-US" sz="2800" dirty="0"/>
              <a:t>函数：</a:t>
            </a:r>
            <a:r>
              <a:rPr lang="zh-CN" altLang="en-US" sz="2800" dirty="0" smtClean="0"/>
              <a:t>返回</a:t>
            </a:r>
            <a:r>
              <a:rPr lang="en-US" altLang="zh-CN" sz="2800" dirty="0" smtClean="0"/>
              <a:t>64</a:t>
            </a:r>
            <a:endParaRPr lang="en-US" altLang="zh-CN" sz="2800" dirty="0"/>
          </a:p>
          <a:p>
            <a:r>
              <a:rPr lang="zh-CN" altLang="en-US" sz="2800" dirty="0"/>
              <a:t>位的整数来表示当前的仿真</a:t>
            </a:r>
            <a:r>
              <a:rPr lang="zh-CN" altLang="en-US" sz="2800" dirty="0" smtClean="0"/>
              <a:t>时刻</a:t>
            </a:r>
            <a:r>
              <a:rPr lang="en-US" altLang="zh-CN" sz="2800" dirty="0" smtClean="0"/>
              <a:t>,</a:t>
            </a:r>
            <a:r>
              <a:rPr lang="zh-CN" altLang="en-US" sz="2800" dirty="0"/>
              <a:t>以模块的仿真时间尺度为基准</a:t>
            </a:r>
            <a:r>
              <a:rPr lang="en-US" altLang="zh-CN" sz="2800" dirty="0" smtClean="0"/>
              <a:t>*/</a:t>
            </a:r>
          </a:p>
          <a:p>
            <a:r>
              <a:rPr lang="zh-CN" altLang="en-US" sz="2800" dirty="0"/>
              <a:t>   </a:t>
            </a:r>
          </a:p>
          <a:p>
            <a:r>
              <a:rPr lang="en-US" altLang="zh-CN" sz="2800" dirty="0"/>
              <a:t>$</a:t>
            </a:r>
            <a:r>
              <a:rPr lang="en-US" altLang="zh-CN" sz="2800" dirty="0" err="1" smtClean="0"/>
              <a:t>realtime</a:t>
            </a:r>
            <a:r>
              <a:rPr lang="en-US" altLang="zh-CN" sz="2800" dirty="0" smtClean="0"/>
              <a:t> /*</a:t>
            </a:r>
            <a:r>
              <a:rPr lang="zh-CN" altLang="en-US" sz="2800" dirty="0" smtClean="0"/>
              <a:t>系统</a:t>
            </a:r>
            <a:r>
              <a:rPr lang="zh-CN" altLang="en-US" sz="2800" dirty="0"/>
              <a:t>函数：返回一个实型数表示当前仿真</a:t>
            </a:r>
            <a:r>
              <a:rPr lang="zh-CN" altLang="en-US" sz="2800" dirty="0" smtClean="0"/>
              <a:t>时刻</a:t>
            </a:r>
            <a:r>
              <a:rPr lang="en-US" altLang="zh-CN" sz="2800" dirty="0" smtClean="0"/>
              <a:t>,</a:t>
            </a:r>
            <a:r>
              <a:rPr lang="zh-CN" altLang="en-US" sz="2800" dirty="0" smtClean="0"/>
              <a:t>以模块</a:t>
            </a:r>
            <a:r>
              <a:rPr lang="zh-CN" altLang="en-US" sz="2800" dirty="0"/>
              <a:t>的仿真时间尺度为</a:t>
            </a:r>
            <a:r>
              <a:rPr lang="zh-CN" altLang="en-US" sz="2800" dirty="0" smtClean="0"/>
              <a:t>基准</a:t>
            </a:r>
            <a:r>
              <a:rPr lang="en-US" altLang="zh-CN" sz="2800" dirty="0" smtClean="0"/>
              <a:t>*/ </a:t>
            </a:r>
          </a:p>
          <a:p>
            <a:endParaRPr lang="en-US" altLang="zh-CN" sz="2800" dirty="0" smtClean="0"/>
          </a:p>
          <a:p>
            <a:endParaRPr lang="en-US" altLang="zh-CN" sz="2800" dirty="0"/>
          </a:p>
          <a:p>
            <a:r>
              <a:rPr lang="en-US" altLang="zh-CN" sz="2800" dirty="0"/>
              <a:t/>
            </a:r>
            <a:br>
              <a:rPr lang="en-US" altLang="zh-CN" sz="2800" dirty="0"/>
            </a:br>
            <a:r>
              <a:rPr lang="en-US" altLang="zh-CN" sz="2800" dirty="0"/>
              <a:t>$display</a:t>
            </a:r>
            <a:r>
              <a:rPr lang="en-US" altLang="zh-CN" sz="2800" dirty="0" smtClean="0"/>
              <a:t>(“a0</a:t>
            </a:r>
            <a:r>
              <a:rPr lang="en-US" altLang="zh-CN" sz="2800" dirty="0"/>
              <a:t>=%d</a:t>
            </a:r>
            <a:r>
              <a:rPr lang="en-US" altLang="zh-CN" sz="2800" dirty="0" smtClean="0"/>
              <a:t>, b0</a:t>
            </a:r>
            <a:r>
              <a:rPr lang="en-US" altLang="zh-CN" sz="2800" dirty="0"/>
              <a:t>=%d</a:t>
            </a:r>
            <a:r>
              <a:rPr lang="en-US" altLang="zh-CN" sz="2800" dirty="0" smtClean="0"/>
              <a:t>, a1</a:t>
            </a:r>
            <a:r>
              <a:rPr lang="en-US" altLang="zh-CN" sz="2800" dirty="0"/>
              <a:t>=%d,b1=%</a:t>
            </a:r>
            <a:r>
              <a:rPr lang="en-US" altLang="zh-CN" sz="2800" dirty="0" smtClean="0"/>
              <a:t>d\n”,</a:t>
            </a:r>
            <a:r>
              <a:rPr lang="en-US" altLang="zh-CN" sz="2800" dirty="0"/>
              <a:t>a0,b0,a1,b1); </a:t>
            </a:r>
            <a:r>
              <a:rPr lang="en-US" altLang="zh-CN" sz="2800" dirty="0" smtClean="0"/>
              <a:t> //</a:t>
            </a:r>
            <a:r>
              <a:rPr lang="zh-CN" altLang="en-US" sz="2800" dirty="0" smtClean="0"/>
              <a:t>显示一次结果</a:t>
            </a:r>
            <a:r>
              <a:rPr lang="en-US" altLang="zh-CN" sz="2800" dirty="0"/>
              <a:t/>
            </a:r>
            <a:br>
              <a:rPr lang="en-US" altLang="zh-CN" sz="2800" dirty="0"/>
            </a:br>
            <a:r>
              <a:rPr lang="en-US" altLang="zh-CN" sz="2800" dirty="0"/>
              <a:t/>
            </a:r>
            <a:br>
              <a:rPr lang="en-US" altLang="zh-CN" sz="2800" dirty="0"/>
            </a:br>
            <a:r>
              <a:rPr lang="en-US" altLang="zh-CN" sz="2800" dirty="0"/>
              <a:t/>
            </a:r>
            <a:br>
              <a:rPr lang="en-US" altLang="zh-CN" sz="2800" dirty="0"/>
            </a:br>
            <a:r>
              <a:rPr lang="en-US" altLang="zh-CN" sz="2800" dirty="0"/>
              <a:t>$monitor($time, </a:t>
            </a:r>
            <a:r>
              <a:rPr lang="en-US" altLang="zh-CN" sz="2800" dirty="0" smtClean="0"/>
              <a:t>,“enable</a:t>
            </a:r>
            <a:r>
              <a:rPr lang="en-US" altLang="zh-CN" sz="2800" dirty="0"/>
              <a:t>=%d,x0=%d, y0=%</a:t>
            </a:r>
            <a:r>
              <a:rPr lang="en-US" altLang="zh-CN" sz="2800" dirty="0" smtClean="0"/>
              <a:t>d”, enable, x0, y0); //</a:t>
            </a:r>
            <a:r>
              <a:rPr lang="zh-CN" altLang="en-US" sz="2800" dirty="0" smtClean="0"/>
              <a:t>显示所有运行结果</a:t>
            </a:r>
            <a:endParaRPr lang="en-US" altLang="zh-CN" sz="2800" dirty="0" smtClean="0"/>
          </a:p>
          <a:p>
            <a:endParaRPr lang="en-US" altLang="zh-CN" sz="2800" dirty="0"/>
          </a:p>
          <a:p>
            <a:r>
              <a:rPr lang="en-US" altLang="zh-CN" sz="2800" dirty="0" smtClean="0"/>
              <a:t>$stop  </a:t>
            </a:r>
            <a:r>
              <a:rPr lang="en-US" altLang="zh-CN" sz="2800" dirty="0"/>
              <a:t>/</a:t>
            </a:r>
            <a:r>
              <a:rPr lang="zh-CN" altLang="en-US" sz="2800" dirty="0"/>
              <a:t>*系统任务</a:t>
            </a:r>
            <a:r>
              <a:rPr lang="zh-CN" altLang="en-US" sz="2800" dirty="0" smtClean="0"/>
              <a:t>：暂停*</a:t>
            </a:r>
            <a:r>
              <a:rPr lang="en-US" altLang="zh-CN" sz="2800" dirty="0" smtClean="0"/>
              <a:t>/</a:t>
            </a:r>
            <a:r>
              <a:rPr lang="en-US" altLang="zh-CN" sz="2800" dirty="0"/>
              <a:t/>
            </a:r>
            <a:br>
              <a:rPr lang="en-US" altLang="zh-CN" sz="2800" dirty="0"/>
            </a:br>
            <a:endParaRPr lang="en-US" altLang="zh-CN" sz="2800" dirty="0"/>
          </a:p>
        </p:txBody>
      </p:sp>
      <p:cxnSp>
        <p:nvCxnSpPr>
          <p:cNvPr id="15" name="直接连接符 14"/>
          <p:cNvCxnSpPr>
            <a:cxnSpLocks noChangeShapeType="1"/>
            <a:stCxn id="14" idx="0"/>
            <a:endCxn id="14" idx="2"/>
          </p:cNvCxnSpPr>
          <p:nvPr/>
        </p:nvCxnSpPr>
        <p:spPr bwMode="auto">
          <a:xfrm>
            <a:off x="4643454" y="642919"/>
            <a:ext cx="0" cy="6124754"/>
          </a:xfrm>
          <a:prstGeom prst="line">
            <a:avLst/>
          </a:prstGeom>
          <a:noFill/>
          <a:ln w="28575" algn="ctr">
            <a:solidFill>
              <a:srgbClr val="FFC000"/>
            </a:solidFill>
            <a:round/>
            <a:headEnd/>
            <a:tailEnd/>
          </a:ln>
        </p:spPr>
      </p:cxnSp>
      <p:sp>
        <p:nvSpPr>
          <p:cNvPr id="6" name="灯片编号占位符 5"/>
          <p:cNvSpPr>
            <a:spLocks noGrp="1"/>
          </p:cNvSpPr>
          <p:nvPr>
            <p:ph type="sldNum" sz="quarter" idx="12"/>
          </p:nvPr>
        </p:nvSpPr>
        <p:spPr/>
        <p:txBody>
          <a:bodyPr/>
          <a:lstStyle/>
          <a:p>
            <a:pPr>
              <a:defRPr/>
            </a:pPr>
            <a:fld id="{C097489F-4C31-4370-B64B-6FDA95532023}" type="slidenum">
              <a:rPr lang="zh-CN" altLang="en-US" smtClean="0"/>
              <a:pPr>
                <a:defRPr/>
              </a:pPr>
              <a:t>85</a:t>
            </a:fld>
            <a:endParaRPr lang="en-US"/>
          </a:p>
        </p:txBody>
      </p:sp>
      <p:sp>
        <p:nvSpPr>
          <p:cNvPr id="8" name="Rectangle 5"/>
          <p:cNvSpPr>
            <a:spLocks noChangeArrowheads="1"/>
          </p:cNvSpPr>
          <p:nvPr/>
        </p:nvSpPr>
        <p:spPr bwMode="auto">
          <a:xfrm>
            <a:off x="180528" y="-36095"/>
            <a:ext cx="9144000" cy="584775"/>
          </a:xfrm>
          <a:prstGeom prst="rect">
            <a:avLst/>
          </a:prstGeom>
          <a:noFill/>
          <a:ln w="9525">
            <a:noFill/>
            <a:miter lim="800000"/>
            <a:headEnd/>
            <a:tailEnd/>
          </a:ln>
        </p:spPr>
        <p:txBody>
          <a:bodyPr>
            <a:spAutoFit/>
          </a:bodyPr>
          <a:lstStyle/>
          <a:p>
            <a:r>
              <a:rPr lang="zh-CN" altLang="en-US" sz="3200" dirty="0" smtClean="0">
                <a:latin typeface="黑体" pitchFamily="49" charset="-122"/>
                <a:ea typeface="黑体" pitchFamily="49" charset="-122"/>
              </a:rPr>
              <a:t>系统任务</a:t>
            </a:r>
            <a:endParaRPr lang="zh-CN" altLang="en-US" sz="3200" dirty="0">
              <a:latin typeface="黑体" pitchFamily="49" charset="-122"/>
              <a:ea typeface="黑体" pitchFamily="49" charset="-122"/>
            </a:endParaRPr>
          </a:p>
        </p:txBody>
      </p:sp>
    </p:spTree>
    <p:extLst>
      <p:ext uri="{BB962C8B-B14F-4D97-AF65-F5344CB8AC3E}">
        <p14:creationId xmlns="" xmlns:p14="http://schemas.microsoft.com/office/powerpoint/2010/main" val="15204945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hammer.wav"/>
                                        </p:tgtEl>
                                      </p:cMediaNode>
                                    </p:audio>
                                  </p:subTnLst>
                                </p:cTn>
                              </p:par>
                              <p:par>
                                <p:cTn id="13" presetID="2" presetClass="entr" presetSubtype="8" fill="hold" nodeType="with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anim calcmode="lin" valueType="num">
                                      <p:cBhvr additive="base">
                                        <p:cTn id="15"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5"/>
          <p:cNvSpPr>
            <a:spLocks noChangeArrowheads="1"/>
          </p:cNvSpPr>
          <p:nvPr/>
        </p:nvSpPr>
        <p:spPr bwMode="auto">
          <a:xfrm>
            <a:off x="0" y="357188"/>
            <a:ext cx="8643938" cy="6062662"/>
          </a:xfrm>
          <a:prstGeom prst="rect">
            <a:avLst/>
          </a:prstGeom>
          <a:noFill/>
          <a:ln w="9525">
            <a:noFill/>
            <a:miter lim="800000"/>
            <a:headEnd/>
            <a:tailEnd/>
          </a:ln>
        </p:spPr>
        <p:txBody>
          <a:bodyPr>
            <a:spAutoFit/>
          </a:bodyPr>
          <a:lstStyle/>
          <a:p>
            <a:pPr>
              <a:buFontTx/>
              <a:buNone/>
            </a:pPr>
            <a:r>
              <a:rPr lang="zh-CN" altLang="en-US" sz="3200" dirty="0">
                <a:latin typeface="黑体" pitchFamily="49" charset="-122"/>
                <a:ea typeface="黑体" pitchFamily="49" charset="-122"/>
              </a:rPr>
              <a:t>若定义的位宽比常量指定的位宽大，对于无符号数则在数的</a:t>
            </a:r>
            <a:r>
              <a:rPr lang="zh-CN" altLang="en-US" sz="3200" dirty="0">
                <a:solidFill>
                  <a:srgbClr val="FFFF00"/>
                </a:solidFill>
                <a:latin typeface="黑体" pitchFamily="49" charset="-122"/>
                <a:ea typeface="黑体" pitchFamily="49" charset="-122"/>
              </a:rPr>
              <a:t>左边填</a:t>
            </a:r>
            <a:r>
              <a:rPr lang="en-US" altLang="zh-CN" sz="3200" dirty="0">
                <a:solidFill>
                  <a:srgbClr val="FFFF00"/>
                </a:solidFill>
                <a:latin typeface="黑体" pitchFamily="49" charset="-122"/>
                <a:ea typeface="黑体" pitchFamily="49" charset="-122"/>
              </a:rPr>
              <a:t>0</a:t>
            </a:r>
            <a:r>
              <a:rPr lang="zh-CN" altLang="en-US" sz="3200" dirty="0">
                <a:solidFill>
                  <a:srgbClr val="FFFF00"/>
                </a:solidFill>
                <a:latin typeface="黑体" pitchFamily="49" charset="-122"/>
                <a:ea typeface="黑体" pitchFamily="49" charset="-122"/>
              </a:rPr>
              <a:t>补齐</a:t>
            </a:r>
            <a:r>
              <a:rPr lang="zh-CN" altLang="en-US" sz="3200" dirty="0">
                <a:latin typeface="黑体" pitchFamily="49" charset="-122"/>
                <a:ea typeface="黑体" pitchFamily="49" charset="-122"/>
              </a:rPr>
              <a:t>，对于有符号数则在</a:t>
            </a:r>
            <a:r>
              <a:rPr lang="zh-CN" altLang="en-US" sz="3200" dirty="0">
                <a:solidFill>
                  <a:srgbClr val="FFFF00"/>
                </a:solidFill>
                <a:latin typeface="黑体" pitchFamily="49" charset="-122"/>
                <a:ea typeface="黑体" pitchFamily="49" charset="-122"/>
              </a:rPr>
              <a:t>左边填符号位补齐</a:t>
            </a:r>
            <a:r>
              <a:rPr lang="zh-CN" altLang="en-US" sz="3200" dirty="0">
                <a:latin typeface="黑体" pitchFamily="49" charset="-122"/>
                <a:ea typeface="黑体" pitchFamily="49" charset="-122"/>
              </a:rPr>
              <a:t>，但如果数最左边一位是</a:t>
            </a:r>
            <a:r>
              <a:rPr lang="en-US" altLang="zh-CN" sz="3200" dirty="0">
                <a:latin typeface="黑体" pitchFamily="49" charset="-122"/>
                <a:ea typeface="黑体" pitchFamily="49" charset="-122"/>
              </a:rPr>
              <a:t>x</a:t>
            </a:r>
            <a:r>
              <a:rPr lang="zh-CN" altLang="en-US" sz="3200" dirty="0">
                <a:latin typeface="黑体" pitchFamily="49" charset="-122"/>
                <a:ea typeface="黑体" pitchFamily="49" charset="-122"/>
              </a:rPr>
              <a:t>或</a:t>
            </a:r>
            <a:r>
              <a:rPr lang="en-US" altLang="zh-CN" sz="3200" dirty="0">
                <a:latin typeface="黑体" pitchFamily="49" charset="-122"/>
                <a:ea typeface="黑体" pitchFamily="49" charset="-122"/>
              </a:rPr>
              <a:t>z</a:t>
            </a:r>
            <a:r>
              <a:rPr lang="zh-CN" altLang="en-US" sz="3200" dirty="0">
                <a:latin typeface="黑体" pitchFamily="49" charset="-122"/>
                <a:ea typeface="黑体" pitchFamily="49" charset="-122"/>
              </a:rPr>
              <a:t>，则相应地在</a:t>
            </a:r>
            <a:r>
              <a:rPr lang="zh-CN" altLang="en-US" sz="3200" dirty="0">
                <a:solidFill>
                  <a:srgbClr val="FFFF00"/>
                </a:solidFill>
                <a:latin typeface="黑体" pitchFamily="49" charset="-122"/>
                <a:ea typeface="黑体" pitchFamily="49" charset="-122"/>
              </a:rPr>
              <a:t>左边填</a:t>
            </a:r>
            <a:r>
              <a:rPr lang="en-US" altLang="zh-CN" sz="3200" dirty="0">
                <a:solidFill>
                  <a:srgbClr val="FFFF00"/>
                </a:solidFill>
                <a:latin typeface="黑体" pitchFamily="49" charset="-122"/>
                <a:ea typeface="黑体" pitchFamily="49" charset="-122"/>
              </a:rPr>
              <a:t>x</a:t>
            </a:r>
            <a:r>
              <a:rPr lang="zh-CN" altLang="en-US" sz="3200" dirty="0">
                <a:solidFill>
                  <a:srgbClr val="FFFF00"/>
                </a:solidFill>
                <a:latin typeface="黑体" pitchFamily="49" charset="-122"/>
                <a:ea typeface="黑体" pitchFamily="49" charset="-122"/>
              </a:rPr>
              <a:t>或</a:t>
            </a:r>
            <a:r>
              <a:rPr lang="en-US" altLang="zh-CN" sz="3200" dirty="0">
                <a:solidFill>
                  <a:srgbClr val="FFFF00"/>
                </a:solidFill>
                <a:latin typeface="黑体" pitchFamily="49" charset="-122"/>
                <a:ea typeface="黑体" pitchFamily="49" charset="-122"/>
              </a:rPr>
              <a:t>z</a:t>
            </a:r>
            <a:r>
              <a:rPr lang="zh-CN" altLang="en-US" sz="3200" dirty="0">
                <a:solidFill>
                  <a:srgbClr val="FFFF00"/>
                </a:solidFill>
                <a:latin typeface="黑体" pitchFamily="49" charset="-122"/>
                <a:ea typeface="黑体" pitchFamily="49" charset="-122"/>
              </a:rPr>
              <a:t>补齐</a:t>
            </a:r>
            <a:r>
              <a:rPr lang="zh-CN" altLang="en-US" sz="3200" dirty="0">
                <a:latin typeface="黑体" pitchFamily="49" charset="-122"/>
                <a:ea typeface="黑体" pitchFamily="49" charset="-122"/>
              </a:rPr>
              <a:t>，例如：</a:t>
            </a:r>
          </a:p>
          <a:p>
            <a:pPr>
              <a:buFontTx/>
              <a:buNone/>
            </a:pPr>
            <a:r>
              <a:rPr lang="en-US" altLang="zh-CN" sz="3200" dirty="0"/>
              <a:t>10’b10           //</a:t>
            </a:r>
            <a:r>
              <a:rPr lang="zh-CN" altLang="en-US" sz="3200" dirty="0"/>
              <a:t>左边填</a:t>
            </a:r>
            <a:r>
              <a:rPr lang="en-US" altLang="zh-CN" sz="3200" dirty="0"/>
              <a:t>0</a:t>
            </a:r>
            <a:r>
              <a:rPr lang="zh-CN" altLang="en-US" sz="3200" dirty="0"/>
              <a:t>占位，</a:t>
            </a:r>
            <a:r>
              <a:rPr lang="en-US" altLang="zh-CN" sz="3200" dirty="0"/>
              <a:t>00000000</a:t>
            </a:r>
            <a:r>
              <a:rPr lang="en-US" altLang="zh-CN" sz="3200" dirty="0">
                <a:solidFill>
                  <a:srgbClr val="FFFF00"/>
                </a:solidFill>
              </a:rPr>
              <a:t>10</a:t>
            </a:r>
            <a:endParaRPr lang="zh-CN" altLang="en-US" sz="3200" dirty="0">
              <a:solidFill>
                <a:srgbClr val="FFFF00"/>
              </a:solidFill>
            </a:endParaRPr>
          </a:p>
          <a:p>
            <a:pPr>
              <a:buFontTx/>
              <a:buNone/>
            </a:pPr>
            <a:r>
              <a:rPr lang="en-US" altLang="zh-CN" sz="3200" dirty="0"/>
              <a:t>10’bx0x1         //</a:t>
            </a:r>
            <a:r>
              <a:rPr lang="zh-CN" altLang="en-US" sz="3200" dirty="0"/>
              <a:t>左边填</a:t>
            </a:r>
            <a:r>
              <a:rPr lang="en-US" altLang="zh-CN" sz="3200" dirty="0"/>
              <a:t>x</a:t>
            </a:r>
            <a:r>
              <a:rPr lang="zh-CN" altLang="en-US" sz="3200" dirty="0"/>
              <a:t>占位，</a:t>
            </a:r>
            <a:r>
              <a:rPr lang="en-US" altLang="zh-CN" sz="3200" dirty="0"/>
              <a:t>xxxxxx</a:t>
            </a:r>
            <a:r>
              <a:rPr lang="en-US" altLang="zh-CN" sz="3200" dirty="0">
                <a:solidFill>
                  <a:srgbClr val="FFFF00"/>
                </a:solidFill>
              </a:rPr>
              <a:t>x0x1</a:t>
            </a:r>
            <a:endParaRPr lang="zh-CN" altLang="en-US" sz="3200" dirty="0">
              <a:solidFill>
                <a:srgbClr val="FFFF00"/>
              </a:solidFill>
            </a:endParaRPr>
          </a:p>
          <a:p>
            <a:pPr>
              <a:buFontTx/>
              <a:buNone/>
            </a:pPr>
            <a:r>
              <a:rPr lang="en-US" altLang="zh-CN" sz="3200" dirty="0"/>
              <a:t>8’sb101101       //</a:t>
            </a:r>
            <a:r>
              <a:rPr lang="zh-CN" altLang="en-US" sz="3200" dirty="0"/>
              <a:t>左边填符号位占位，</a:t>
            </a:r>
            <a:r>
              <a:rPr lang="en-US" altLang="zh-CN" sz="3200" dirty="0"/>
              <a:t>11</a:t>
            </a:r>
            <a:r>
              <a:rPr lang="en-US" altLang="zh-CN" sz="3200" dirty="0">
                <a:solidFill>
                  <a:srgbClr val="FFFF00"/>
                </a:solidFill>
              </a:rPr>
              <a:t>101101</a:t>
            </a:r>
            <a:endParaRPr lang="zh-CN" altLang="en-US" sz="3200" dirty="0">
              <a:solidFill>
                <a:srgbClr val="FFFF00"/>
              </a:solidFill>
            </a:endParaRPr>
          </a:p>
          <a:p>
            <a:pPr>
              <a:buFontTx/>
              <a:buNone/>
            </a:pPr>
            <a:r>
              <a:rPr lang="zh-CN" altLang="en-US" sz="3200" dirty="0">
                <a:latin typeface="黑体" pitchFamily="49" charset="-122"/>
                <a:ea typeface="黑体" pitchFamily="49" charset="-122"/>
              </a:rPr>
              <a:t>若定义的位宽比常量指定的位宽小，则</a:t>
            </a:r>
            <a:r>
              <a:rPr lang="zh-CN" altLang="en-US" sz="3200" dirty="0">
                <a:solidFill>
                  <a:srgbClr val="FFFF00"/>
                </a:solidFill>
                <a:latin typeface="黑体" pitchFamily="49" charset="-122"/>
                <a:ea typeface="黑体" pitchFamily="49" charset="-122"/>
              </a:rPr>
              <a:t>最左边多余的位</a:t>
            </a:r>
            <a:r>
              <a:rPr lang="zh-CN" altLang="en-US" sz="3200" dirty="0">
                <a:latin typeface="黑体" pitchFamily="49" charset="-122"/>
                <a:ea typeface="黑体" pitchFamily="49" charset="-122"/>
              </a:rPr>
              <a:t>将</a:t>
            </a:r>
            <a:r>
              <a:rPr lang="zh-CN" altLang="en-US" sz="3200" dirty="0">
                <a:solidFill>
                  <a:srgbClr val="FFFF00"/>
                </a:solidFill>
                <a:latin typeface="黑体" pitchFamily="49" charset="-122"/>
                <a:ea typeface="黑体" pitchFamily="49" charset="-122"/>
              </a:rPr>
              <a:t>被截断</a:t>
            </a:r>
            <a:r>
              <a:rPr lang="zh-CN" altLang="en-US" sz="3200" dirty="0">
                <a:latin typeface="黑体" pitchFamily="49" charset="-122"/>
                <a:ea typeface="黑体" pitchFamily="49" charset="-122"/>
              </a:rPr>
              <a:t>，例如：</a:t>
            </a:r>
          </a:p>
          <a:p>
            <a:pPr>
              <a:buFontTx/>
              <a:buNone/>
            </a:pPr>
            <a:r>
              <a:rPr lang="en-US" altLang="zh-CN" sz="3200" dirty="0"/>
              <a:t>3’b110010</a:t>
            </a:r>
            <a:r>
              <a:rPr lang="en-US" altLang="zh-CN" sz="3200" dirty="0">
                <a:solidFill>
                  <a:srgbClr val="FFFF00"/>
                </a:solidFill>
              </a:rPr>
              <a:t>011</a:t>
            </a:r>
            <a:r>
              <a:rPr lang="en-US" altLang="zh-CN" sz="3200" dirty="0"/>
              <a:t>     //</a:t>
            </a:r>
            <a:r>
              <a:rPr lang="zh-CN" altLang="en-US" sz="3200" dirty="0"/>
              <a:t>等同于</a:t>
            </a:r>
            <a:r>
              <a:rPr lang="en-US" altLang="zh-CN" sz="3200" dirty="0"/>
              <a:t>3’b011</a:t>
            </a:r>
            <a:endParaRPr lang="zh-CN" altLang="en-US" sz="3200" dirty="0"/>
          </a:p>
          <a:p>
            <a:pPr>
              <a:buFontTx/>
              <a:buNone/>
            </a:pPr>
            <a:r>
              <a:rPr lang="en-US" altLang="zh-CN" sz="3200" dirty="0"/>
              <a:t>5’h0F</a:t>
            </a:r>
            <a:r>
              <a:rPr lang="en-US" altLang="zh-CN" sz="3200" dirty="0">
                <a:solidFill>
                  <a:srgbClr val="FF0000"/>
                </a:solidFill>
              </a:rPr>
              <a:t>F</a:t>
            </a:r>
            <a:r>
              <a:rPr lang="en-US" altLang="zh-CN" sz="3200" dirty="0">
                <a:solidFill>
                  <a:srgbClr val="FFFF00"/>
                </a:solidFill>
              </a:rPr>
              <a:t>F</a:t>
            </a:r>
            <a:r>
              <a:rPr lang="en-US" altLang="zh-CN" sz="3200" dirty="0"/>
              <a:t>          //</a:t>
            </a:r>
            <a:r>
              <a:rPr lang="zh-CN" altLang="en-US" sz="3200" dirty="0"/>
              <a:t>等同于</a:t>
            </a:r>
            <a:r>
              <a:rPr lang="en-US" altLang="zh-CN" sz="3200" dirty="0"/>
              <a:t>5’h1F</a:t>
            </a:r>
            <a:endParaRPr lang="zh-CN" altLang="en-US" sz="3200" dirty="0"/>
          </a:p>
          <a:p>
            <a:pPr>
              <a:buFontTx/>
              <a:buNone/>
            </a:pPr>
            <a:r>
              <a:rPr lang="en-US" altLang="zh-CN" sz="3200" dirty="0"/>
              <a:t>3’sb10</a:t>
            </a:r>
            <a:r>
              <a:rPr lang="en-US" altLang="zh-CN" sz="3200" dirty="0">
                <a:solidFill>
                  <a:srgbClr val="FFFF00"/>
                </a:solidFill>
              </a:rPr>
              <a:t>100</a:t>
            </a:r>
            <a:r>
              <a:rPr lang="en-US" altLang="zh-CN" sz="3200" dirty="0"/>
              <a:t>        //</a:t>
            </a:r>
            <a:r>
              <a:rPr lang="zh-CN" altLang="en-US" sz="3200" dirty="0"/>
              <a:t>等同于</a:t>
            </a:r>
            <a:r>
              <a:rPr lang="en-US" altLang="zh-CN" sz="3200" dirty="0"/>
              <a:t>3’sb100</a:t>
            </a:r>
            <a:endParaRPr lang="zh-CN" altLang="en-US" sz="3200" dirty="0">
              <a:latin typeface="黑体" pitchFamily="49" charset="-122"/>
              <a:ea typeface="黑体" pitchFamily="49" charset="-122"/>
            </a:endParaRPr>
          </a:p>
        </p:txBody>
      </p:sp>
      <p:sp>
        <p:nvSpPr>
          <p:cNvPr id="3" name="灯片编号占位符 2"/>
          <p:cNvSpPr>
            <a:spLocks noGrp="1"/>
          </p:cNvSpPr>
          <p:nvPr>
            <p:ph type="sldNum" sz="quarter" idx="12"/>
          </p:nvPr>
        </p:nvSpPr>
        <p:spPr/>
        <p:txBody>
          <a:bodyPr/>
          <a:lstStyle/>
          <a:p>
            <a:pPr>
              <a:defRPr/>
            </a:pPr>
            <a:fld id="{C097489F-4C31-4370-B64B-6FDA95532023}" type="slidenum">
              <a:rPr lang="zh-CN" altLang="en-US" smtClean="0"/>
              <a:pPr>
                <a:defRPr/>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500" fill="hold"/>
                                        <p:tgtEl>
                                          <p:spTgt spid="1433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4338">
                                            <p:txEl>
                                              <p:pRg st="1" end="1"/>
                                            </p:txEl>
                                          </p:spTgt>
                                        </p:tgtEl>
                                        <p:attrNameLst>
                                          <p:attrName>style.visibility</p:attrName>
                                        </p:attrNameLst>
                                      </p:cBhvr>
                                      <p:to>
                                        <p:strVal val="visible"/>
                                      </p:to>
                                    </p:set>
                                    <p:anim calcmode="lin" valueType="num">
                                      <p:cBhvr additive="base">
                                        <p:cTn id="13" dur="500" fill="hold"/>
                                        <p:tgtEl>
                                          <p:spTgt spid="1433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4338">
                                            <p:txEl>
                                              <p:pRg st="2" end="2"/>
                                            </p:txEl>
                                          </p:spTgt>
                                        </p:tgtEl>
                                        <p:attrNameLst>
                                          <p:attrName>style.visibility</p:attrName>
                                        </p:attrNameLst>
                                      </p:cBhvr>
                                      <p:to>
                                        <p:strVal val="visible"/>
                                      </p:to>
                                    </p:set>
                                    <p:anim calcmode="lin" valueType="num">
                                      <p:cBhvr additive="base">
                                        <p:cTn id="19" dur="500" fill="hold"/>
                                        <p:tgtEl>
                                          <p:spTgt spid="1433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4338">
                                            <p:txEl>
                                              <p:pRg st="3" end="3"/>
                                            </p:txEl>
                                          </p:spTgt>
                                        </p:tgtEl>
                                        <p:attrNameLst>
                                          <p:attrName>style.visibility</p:attrName>
                                        </p:attrNameLst>
                                      </p:cBhvr>
                                      <p:to>
                                        <p:strVal val="visible"/>
                                      </p:to>
                                    </p:set>
                                    <p:anim calcmode="lin" valueType="num">
                                      <p:cBhvr additive="base">
                                        <p:cTn id="25" dur="500" fill="hold"/>
                                        <p:tgtEl>
                                          <p:spTgt spid="14338">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33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14338">
                                            <p:txEl>
                                              <p:pRg st="4" end="4"/>
                                            </p:txEl>
                                          </p:spTgt>
                                        </p:tgtEl>
                                        <p:attrNameLst>
                                          <p:attrName>style.visibility</p:attrName>
                                        </p:attrNameLst>
                                      </p:cBhvr>
                                      <p:to>
                                        <p:strVal val="visible"/>
                                      </p:to>
                                    </p:set>
                                    <p:anim calcmode="lin" valueType="num">
                                      <p:cBhvr additive="base">
                                        <p:cTn id="31" dur="500" fill="hold"/>
                                        <p:tgtEl>
                                          <p:spTgt spid="14338">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433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14338">
                                            <p:txEl>
                                              <p:pRg st="5" end="5"/>
                                            </p:txEl>
                                          </p:spTgt>
                                        </p:tgtEl>
                                        <p:attrNameLst>
                                          <p:attrName>style.visibility</p:attrName>
                                        </p:attrNameLst>
                                      </p:cBhvr>
                                      <p:to>
                                        <p:strVal val="visible"/>
                                      </p:to>
                                    </p:set>
                                    <p:anim calcmode="lin" valueType="num">
                                      <p:cBhvr additive="base">
                                        <p:cTn id="37" dur="500" fill="hold"/>
                                        <p:tgtEl>
                                          <p:spTgt spid="14338">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433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14338">
                                            <p:txEl>
                                              <p:pRg st="6" end="6"/>
                                            </p:txEl>
                                          </p:spTgt>
                                        </p:tgtEl>
                                        <p:attrNameLst>
                                          <p:attrName>style.visibility</p:attrName>
                                        </p:attrNameLst>
                                      </p:cBhvr>
                                      <p:to>
                                        <p:strVal val="visible"/>
                                      </p:to>
                                    </p:set>
                                    <p:anim calcmode="lin" valueType="num">
                                      <p:cBhvr additive="base">
                                        <p:cTn id="43" dur="500" fill="hold"/>
                                        <p:tgtEl>
                                          <p:spTgt spid="14338">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4338">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14338">
                                            <p:txEl>
                                              <p:pRg st="7" end="7"/>
                                            </p:txEl>
                                          </p:spTgt>
                                        </p:tgtEl>
                                        <p:attrNameLst>
                                          <p:attrName>style.visibility</p:attrName>
                                        </p:attrNameLst>
                                      </p:cBhvr>
                                      <p:to>
                                        <p:strVal val="visible"/>
                                      </p:to>
                                    </p:set>
                                    <p:anim calcmode="lin" valueType="num">
                                      <p:cBhvr additive="base">
                                        <p:cTn id="49" dur="500" fill="hold"/>
                                        <p:tgtEl>
                                          <p:spTgt spid="14338">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4338">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igh Voltage">
  <a:themeElements>
    <a:clrScheme name="High Voltage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fontScheme name="High Voltage">
      <a:majorFont>
        <a:latin typeface="Arial Black"/>
        <a:ea typeface="宋体"/>
        <a:cs typeface=""/>
      </a:majorFont>
      <a:minorFont>
        <a:latin typeface="Arial Black"/>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en-US" sz="3600" b="0" i="0" u="none" strike="noStrike" cap="none" normalizeH="0" baseline="0" smtClean="0">
            <a:ln>
              <a:noFill/>
            </a:ln>
            <a:solidFill>
              <a:schemeClr val="tx1"/>
            </a:solidFill>
            <a:effectLst/>
            <a:latin typeface="Times New Roman" pitchFamily="18"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en-US" sz="3600" b="0" i="0" u="none" strike="noStrike" cap="none" normalizeH="0" baseline="0" smtClean="0">
            <a:ln>
              <a:noFill/>
            </a:ln>
            <a:solidFill>
              <a:schemeClr val="tx1"/>
            </a:solidFill>
            <a:effectLst/>
            <a:latin typeface="Times New Roman" pitchFamily="18" charset="0"/>
            <a:ea typeface="宋体" pitchFamily="2" charset="-122"/>
          </a:defRPr>
        </a:defPPr>
      </a:lstStyle>
    </a:lnDef>
  </a:objectDefaults>
  <a:extraClrSchemeLst>
    <a:extraClrScheme>
      <a:clrScheme name="High Voltage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clrMap bg1="dk2" tx1="lt1" bg2="dk1" tx2="lt2" accent1="accent1" accent2="accent2" accent3="accent3" accent4="accent4" accent5="accent5" accent6="accent6" hlink="hlink" folHlink="folHlink"/>
    </a:extraClrScheme>
    <a:extraClrScheme>
      <a:clrScheme name="High Voltage 2">
        <a:dk1>
          <a:srgbClr val="000000"/>
        </a:dk1>
        <a:lt1>
          <a:srgbClr val="FFFFFF"/>
        </a:lt1>
        <a:dk2>
          <a:srgbClr val="000066"/>
        </a:dk2>
        <a:lt2>
          <a:srgbClr val="969696"/>
        </a:lt2>
        <a:accent1>
          <a:srgbClr val="666699"/>
        </a:accent1>
        <a:accent2>
          <a:srgbClr val="CCCCFF"/>
        </a:accent2>
        <a:accent3>
          <a:srgbClr val="FFFFFF"/>
        </a:accent3>
        <a:accent4>
          <a:srgbClr val="000000"/>
        </a:accent4>
        <a:accent5>
          <a:srgbClr val="B8B8CA"/>
        </a:accent5>
        <a:accent6>
          <a:srgbClr val="B9B9E7"/>
        </a:accent6>
        <a:hlink>
          <a:srgbClr val="CC00CC"/>
        </a:hlink>
        <a:folHlink>
          <a:srgbClr val="EAEAEA"/>
        </a:folHlink>
      </a:clrScheme>
      <a:clrMap bg1="lt1" tx1="dk1" bg2="lt2" tx2="dk2" accent1="accent1" accent2="accent2" accent3="accent3" accent4="accent4" accent5="accent5" accent6="accent6" hlink="hlink" folHlink="folHlink"/>
    </a:extraClrScheme>
    <a:extraClrScheme>
      <a:clrScheme name="High Voltag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High Voltage 4">
        <a:dk1>
          <a:srgbClr val="000000"/>
        </a:dk1>
        <a:lt1>
          <a:srgbClr val="FFFFCC"/>
        </a:lt1>
        <a:dk2>
          <a:srgbClr val="FF6600"/>
        </a:dk2>
        <a:lt2>
          <a:srgbClr val="333300"/>
        </a:lt2>
        <a:accent1>
          <a:srgbClr val="800000"/>
        </a:accent1>
        <a:accent2>
          <a:srgbClr val="CC6600"/>
        </a:accent2>
        <a:accent3>
          <a:srgbClr val="FFFFE2"/>
        </a:accent3>
        <a:accent4>
          <a:srgbClr val="000000"/>
        </a:accent4>
        <a:accent5>
          <a:srgbClr val="C0AAAA"/>
        </a:accent5>
        <a:accent6>
          <a:srgbClr val="B95C00"/>
        </a:accent6>
        <a:hlink>
          <a:srgbClr val="808000"/>
        </a:hlink>
        <a:folHlink>
          <a:srgbClr val="FFCC66"/>
        </a:folHlink>
      </a:clrScheme>
      <a:clrMap bg1="lt1" tx1="dk1" bg2="lt2" tx2="dk2" accent1="accent1" accent2="accent2" accent3="accent3" accent4="accent4" accent5="accent5" accent6="accent6" hlink="hlink" folHlink="folHlink"/>
    </a:extraClrScheme>
    <a:extraClrScheme>
      <a:clrScheme name="High Voltage 5">
        <a:dk1>
          <a:srgbClr val="1C3956"/>
        </a:dk1>
        <a:lt1>
          <a:srgbClr val="FFFFFF"/>
        </a:lt1>
        <a:dk2>
          <a:srgbClr val="003366"/>
        </a:dk2>
        <a:lt2>
          <a:srgbClr val="DDDDDD"/>
        </a:lt2>
        <a:accent1>
          <a:srgbClr val="3D7CBB"/>
        </a:accent1>
        <a:accent2>
          <a:srgbClr val="00152A"/>
        </a:accent2>
        <a:accent3>
          <a:srgbClr val="AAADB8"/>
        </a:accent3>
        <a:accent4>
          <a:srgbClr val="DADADA"/>
        </a:accent4>
        <a:accent5>
          <a:srgbClr val="AFBFDA"/>
        </a:accent5>
        <a:accent6>
          <a:srgbClr val="001225"/>
        </a:accent6>
        <a:hlink>
          <a:srgbClr val="33CCCC"/>
        </a:hlink>
        <a:folHlink>
          <a:srgbClr val="96B9DC"/>
        </a:folHlink>
      </a:clrScheme>
      <a:clrMap bg1="dk2" tx1="lt1" bg2="dk1" tx2="lt2" accent1="accent1" accent2="accent2" accent3="accent3" accent4="accent4" accent5="accent5" accent6="accent6" hlink="hlink" folHlink="folHlink"/>
    </a:extraClrScheme>
    <a:extraClrScheme>
      <a:clrScheme name="High Voltage 6">
        <a:dk1>
          <a:srgbClr val="000000"/>
        </a:dk1>
        <a:lt1>
          <a:srgbClr val="FFFFFF"/>
        </a:lt1>
        <a:dk2>
          <a:srgbClr val="440044"/>
        </a:dk2>
        <a:lt2>
          <a:srgbClr val="491D49"/>
        </a:lt2>
        <a:accent1>
          <a:srgbClr val="9D9DBD"/>
        </a:accent1>
        <a:accent2>
          <a:srgbClr val="14213C"/>
        </a:accent2>
        <a:accent3>
          <a:srgbClr val="FFFFFF"/>
        </a:accent3>
        <a:accent4>
          <a:srgbClr val="000000"/>
        </a:accent4>
        <a:accent5>
          <a:srgbClr val="CCCCDB"/>
        </a:accent5>
        <a:accent6>
          <a:srgbClr val="111D35"/>
        </a:accent6>
        <a:hlink>
          <a:srgbClr val="666699"/>
        </a:hlink>
        <a:folHlink>
          <a:srgbClr val="DBDBF1"/>
        </a:folHlink>
      </a:clrScheme>
      <a:clrMap bg1="lt1" tx1="dk1" bg2="lt2" tx2="dk2" accent1="accent1" accent2="accent2" accent3="accent3" accent4="accent4" accent5="accent5" accent6="accent6" hlink="hlink" folHlink="folHlink"/>
    </a:extraClrScheme>
    <a:extraClrScheme>
      <a:clrScheme name="High Voltage 7">
        <a:dk1>
          <a:srgbClr val="000000"/>
        </a:dk1>
        <a:lt1>
          <a:srgbClr val="FFFFFF"/>
        </a:lt1>
        <a:dk2>
          <a:srgbClr val="000000"/>
        </a:dk2>
        <a:lt2>
          <a:srgbClr val="001A00"/>
        </a:lt2>
        <a:accent1>
          <a:srgbClr val="339966"/>
        </a:accent1>
        <a:accent2>
          <a:srgbClr val="003300"/>
        </a:accent2>
        <a:accent3>
          <a:srgbClr val="FFFFFF"/>
        </a:accent3>
        <a:accent4>
          <a:srgbClr val="000000"/>
        </a:accent4>
        <a:accent5>
          <a:srgbClr val="ADCAB8"/>
        </a:accent5>
        <a:accent6>
          <a:srgbClr val="002D00"/>
        </a:accent6>
        <a:hlink>
          <a:srgbClr val="FF9933"/>
        </a:hlink>
        <a:folHlink>
          <a:srgbClr val="AFE9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High Voltage">
  <a:themeElements>
    <a:clrScheme name="1_High Voltage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fontScheme name="1_High Voltage">
      <a:majorFont>
        <a:latin typeface="Arial Black"/>
        <a:ea typeface="宋体"/>
        <a:cs typeface=""/>
      </a:majorFont>
      <a:minorFont>
        <a:latin typeface="Arial Black"/>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en-US" sz="3600" b="0" i="0" u="none" strike="noStrike" cap="none" normalizeH="0" baseline="0" smtClean="0">
            <a:ln>
              <a:noFill/>
            </a:ln>
            <a:solidFill>
              <a:schemeClr val="tx1"/>
            </a:solidFill>
            <a:effectLst/>
            <a:latin typeface="Times New Roman" pitchFamily="18"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en-US" sz="3600" b="0" i="0" u="none" strike="noStrike" cap="none" normalizeH="0" baseline="0" smtClean="0">
            <a:ln>
              <a:noFill/>
            </a:ln>
            <a:solidFill>
              <a:schemeClr val="tx1"/>
            </a:solidFill>
            <a:effectLst/>
            <a:latin typeface="Times New Roman" pitchFamily="18" charset="0"/>
            <a:ea typeface="宋体" pitchFamily="2" charset="-122"/>
          </a:defRPr>
        </a:defPPr>
      </a:lstStyle>
    </a:lnDef>
  </a:objectDefaults>
  <a:extraClrSchemeLst>
    <a:extraClrScheme>
      <a:clrScheme name="1_High Voltage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clrMap bg1="dk2" tx1="lt1" bg2="dk1" tx2="lt2" accent1="accent1" accent2="accent2" accent3="accent3" accent4="accent4" accent5="accent5" accent6="accent6" hlink="hlink" folHlink="folHlink"/>
    </a:extraClrScheme>
    <a:extraClrScheme>
      <a:clrScheme name="1_High Voltage 2">
        <a:dk1>
          <a:srgbClr val="000000"/>
        </a:dk1>
        <a:lt1>
          <a:srgbClr val="FFFFFF"/>
        </a:lt1>
        <a:dk2>
          <a:srgbClr val="000066"/>
        </a:dk2>
        <a:lt2>
          <a:srgbClr val="969696"/>
        </a:lt2>
        <a:accent1>
          <a:srgbClr val="666699"/>
        </a:accent1>
        <a:accent2>
          <a:srgbClr val="CCCCFF"/>
        </a:accent2>
        <a:accent3>
          <a:srgbClr val="FFFFFF"/>
        </a:accent3>
        <a:accent4>
          <a:srgbClr val="000000"/>
        </a:accent4>
        <a:accent5>
          <a:srgbClr val="B8B8CA"/>
        </a:accent5>
        <a:accent6>
          <a:srgbClr val="B9B9E7"/>
        </a:accent6>
        <a:hlink>
          <a:srgbClr val="CC00CC"/>
        </a:hlink>
        <a:folHlink>
          <a:srgbClr val="EAEAEA"/>
        </a:folHlink>
      </a:clrScheme>
      <a:clrMap bg1="lt1" tx1="dk1" bg2="lt2" tx2="dk2" accent1="accent1" accent2="accent2" accent3="accent3" accent4="accent4" accent5="accent5" accent6="accent6" hlink="hlink" folHlink="folHlink"/>
    </a:extraClrScheme>
    <a:extraClrScheme>
      <a:clrScheme name="1_High Voltag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High Voltage 4">
        <a:dk1>
          <a:srgbClr val="000000"/>
        </a:dk1>
        <a:lt1>
          <a:srgbClr val="FFFFCC"/>
        </a:lt1>
        <a:dk2>
          <a:srgbClr val="FF6600"/>
        </a:dk2>
        <a:lt2>
          <a:srgbClr val="333300"/>
        </a:lt2>
        <a:accent1>
          <a:srgbClr val="800000"/>
        </a:accent1>
        <a:accent2>
          <a:srgbClr val="CC6600"/>
        </a:accent2>
        <a:accent3>
          <a:srgbClr val="FFFFE2"/>
        </a:accent3>
        <a:accent4>
          <a:srgbClr val="000000"/>
        </a:accent4>
        <a:accent5>
          <a:srgbClr val="C0AAAA"/>
        </a:accent5>
        <a:accent6>
          <a:srgbClr val="B95C00"/>
        </a:accent6>
        <a:hlink>
          <a:srgbClr val="808000"/>
        </a:hlink>
        <a:folHlink>
          <a:srgbClr val="FFCC66"/>
        </a:folHlink>
      </a:clrScheme>
      <a:clrMap bg1="lt1" tx1="dk1" bg2="lt2" tx2="dk2" accent1="accent1" accent2="accent2" accent3="accent3" accent4="accent4" accent5="accent5" accent6="accent6" hlink="hlink" folHlink="folHlink"/>
    </a:extraClrScheme>
    <a:extraClrScheme>
      <a:clrScheme name="1_High Voltage 5">
        <a:dk1>
          <a:srgbClr val="1C3956"/>
        </a:dk1>
        <a:lt1>
          <a:srgbClr val="FFFFFF"/>
        </a:lt1>
        <a:dk2>
          <a:srgbClr val="003366"/>
        </a:dk2>
        <a:lt2>
          <a:srgbClr val="DDDDDD"/>
        </a:lt2>
        <a:accent1>
          <a:srgbClr val="3D7CBB"/>
        </a:accent1>
        <a:accent2>
          <a:srgbClr val="00152A"/>
        </a:accent2>
        <a:accent3>
          <a:srgbClr val="AAADB8"/>
        </a:accent3>
        <a:accent4>
          <a:srgbClr val="DADADA"/>
        </a:accent4>
        <a:accent5>
          <a:srgbClr val="AFBFDA"/>
        </a:accent5>
        <a:accent6>
          <a:srgbClr val="001225"/>
        </a:accent6>
        <a:hlink>
          <a:srgbClr val="33CCCC"/>
        </a:hlink>
        <a:folHlink>
          <a:srgbClr val="96B9DC"/>
        </a:folHlink>
      </a:clrScheme>
      <a:clrMap bg1="dk2" tx1="lt1" bg2="dk1" tx2="lt2" accent1="accent1" accent2="accent2" accent3="accent3" accent4="accent4" accent5="accent5" accent6="accent6" hlink="hlink" folHlink="folHlink"/>
    </a:extraClrScheme>
    <a:extraClrScheme>
      <a:clrScheme name="1_High Voltage 6">
        <a:dk1>
          <a:srgbClr val="000000"/>
        </a:dk1>
        <a:lt1>
          <a:srgbClr val="FFFFFF"/>
        </a:lt1>
        <a:dk2>
          <a:srgbClr val="440044"/>
        </a:dk2>
        <a:lt2>
          <a:srgbClr val="491D49"/>
        </a:lt2>
        <a:accent1>
          <a:srgbClr val="9D9DBD"/>
        </a:accent1>
        <a:accent2>
          <a:srgbClr val="14213C"/>
        </a:accent2>
        <a:accent3>
          <a:srgbClr val="FFFFFF"/>
        </a:accent3>
        <a:accent4>
          <a:srgbClr val="000000"/>
        </a:accent4>
        <a:accent5>
          <a:srgbClr val="CCCCDB"/>
        </a:accent5>
        <a:accent6>
          <a:srgbClr val="111D35"/>
        </a:accent6>
        <a:hlink>
          <a:srgbClr val="666699"/>
        </a:hlink>
        <a:folHlink>
          <a:srgbClr val="DBDBF1"/>
        </a:folHlink>
      </a:clrScheme>
      <a:clrMap bg1="lt1" tx1="dk1" bg2="lt2" tx2="dk2" accent1="accent1" accent2="accent2" accent3="accent3" accent4="accent4" accent5="accent5" accent6="accent6" hlink="hlink" folHlink="folHlink"/>
    </a:extraClrScheme>
    <a:extraClrScheme>
      <a:clrScheme name="1_High Voltage 7">
        <a:dk1>
          <a:srgbClr val="000000"/>
        </a:dk1>
        <a:lt1>
          <a:srgbClr val="FFFFFF"/>
        </a:lt1>
        <a:dk2>
          <a:srgbClr val="000000"/>
        </a:dk2>
        <a:lt2>
          <a:srgbClr val="001A00"/>
        </a:lt2>
        <a:accent1>
          <a:srgbClr val="339966"/>
        </a:accent1>
        <a:accent2>
          <a:srgbClr val="003300"/>
        </a:accent2>
        <a:accent3>
          <a:srgbClr val="FFFFFF"/>
        </a:accent3>
        <a:accent4>
          <a:srgbClr val="000000"/>
        </a:accent4>
        <a:accent5>
          <a:srgbClr val="ADCAB8"/>
        </a:accent5>
        <a:accent6>
          <a:srgbClr val="002D00"/>
        </a:accent6>
        <a:hlink>
          <a:srgbClr val="FF9933"/>
        </a:hlink>
        <a:folHlink>
          <a:srgbClr val="AFE9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files\Templates\Presentation Designs\High Voltage.pot</Template>
  <TotalTime>742</TotalTime>
  <Pages>0</Pages>
  <Words>7672</Words>
  <Characters>0</Characters>
  <Application>Microsoft Office PowerPoint</Application>
  <DocSecurity>0</DocSecurity>
  <PresentationFormat>全屏显示(4:3)</PresentationFormat>
  <Lines>0</Lines>
  <Paragraphs>1234</Paragraphs>
  <Slides>85</Slides>
  <Notes>2</Notes>
  <HiddenSlides>0</HiddenSlides>
  <MMClips>0</MMClips>
  <ScaleCrop>false</ScaleCrop>
  <HeadingPairs>
    <vt:vector size="6" baseType="variant">
      <vt:variant>
        <vt:lpstr>主题</vt:lpstr>
      </vt:variant>
      <vt:variant>
        <vt:i4>2</vt:i4>
      </vt:variant>
      <vt:variant>
        <vt:lpstr>嵌入 OLE 服务器</vt:lpstr>
      </vt:variant>
      <vt:variant>
        <vt:i4>4</vt:i4>
      </vt:variant>
      <vt:variant>
        <vt:lpstr>幻灯片标题</vt:lpstr>
      </vt:variant>
      <vt:variant>
        <vt:i4>85</vt:i4>
      </vt:variant>
    </vt:vector>
  </HeadingPairs>
  <TitlesOfParts>
    <vt:vector size="91" baseType="lpstr">
      <vt:lpstr>High Voltage</vt:lpstr>
      <vt:lpstr>1_High Voltage</vt:lpstr>
      <vt:lpstr>MathType 6.0 Equation</vt:lpstr>
      <vt:lpstr>Microsoft Equation 3.0</vt:lpstr>
      <vt:lpstr>Visio</vt:lpstr>
      <vt:lpstr>Equation</vt:lpstr>
      <vt:lpstr>第七章 硬件描述语言Verilog HDL</vt:lpstr>
      <vt:lpstr>幻灯片 2</vt:lpstr>
      <vt:lpstr>   重点与难点</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lpstr>幻灯片 46</vt:lpstr>
      <vt:lpstr>幻灯片 47</vt:lpstr>
      <vt:lpstr>幻灯片 48</vt:lpstr>
      <vt:lpstr>幻灯片 49</vt:lpstr>
      <vt:lpstr>幻灯片 50</vt:lpstr>
      <vt:lpstr>幻灯片 51</vt:lpstr>
      <vt:lpstr>幻灯片 52</vt:lpstr>
      <vt:lpstr>幻灯片 53</vt:lpstr>
      <vt:lpstr>幻灯片 54</vt:lpstr>
      <vt:lpstr>幻灯片 55</vt:lpstr>
      <vt:lpstr>幻灯片 56</vt:lpstr>
      <vt:lpstr>幻灯片 57</vt:lpstr>
      <vt:lpstr>幻灯片 58</vt:lpstr>
      <vt:lpstr>幻灯片 59</vt:lpstr>
      <vt:lpstr>幻灯片 60</vt:lpstr>
      <vt:lpstr>幻灯片 61</vt:lpstr>
      <vt:lpstr>幻灯片 62</vt:lpstr>
      <vt:lpstr>幻灯片 63</vt:lpstr>
      <vt:lpstr>幻灯片 64</vt:lpstr>
      <vt:lpstr>幻灯片 65</vt:lpstr>
      <vt:lpstr>幻灯片 66</vt:lpstr>
      <vt:lpstr>幻灯片 67</vt:lpstr>
      <vt:lpstr>幻灯片 68</vt:lpstr>
      <vt:lpstr>幻灯片 69</vt:lpstr>
      <vt:lpstr>幻灯片 70</vt:lpstr>
      <vt:lpstr>幻灯片 71</vt:lpstr>
      <vt:lpstr>幻灯片 72</vt:lpstr>
      <vt:lpstr>幻灯片 73</vt:lpstr>
      <vt:lpstr>幻灯片 74</vt:lpstr>
      <vt:lpstr>幻灯片 75</vt:lpstr>
      <vt:lpstr>幻灯片 76</vt:lpstr>
      <vt:lpstr>幻灯片 77</vt:lpstr>
      <vt:lpstr>幻灯片 78</vt:lpstr>
      <vt:lpstr>幻灯片 79</vt:lpstr>
      <vt:lpstr>幻灯片 80</vt:lpstr>
      <vt:lpstr>幻灯片 81</vt:lpstr>
      <vt:lpstr>幻灯片 82</vt:lpstr>
      <vt:lpstr>幻灯片 83</vt:lpstr>
      <vt:lpstr>幻灯片 84</vt:lpstr>
      <vt:lpstr>幻灯片 85</vt:lpstr>
    </vt:vector>
  </TitlesOfParts>
  <Company>电子科大</Company>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第八章 采用中、大规模集成电路的逻辑设计</dc:title>
  <dc:creator>武庆生</dc:creator>
  <cp:lastModifiedBy>Career</cp:lastModifiedBy>
  <cp:revision>604</cp:revision>
  <dcterms:created xsi:type="dcterms:W3CDTF">2002-02-04T05:49:51Z</dcterms:created>
  <dcterms:modified xsi:type="dcterms:W3CDTF">2019-11-27T15:29:41Z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2052-9.1.0.4468</vt:lpwstr>
  </property>
</Properties>
</file>